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24" r:id="rId3"/>
    <p:sldId id="327" r:id="rId4"/>
    <p:sldId id="326" r:id="rId5"/>
    <p:sldId id="295" r:id="rId6"/>
    <p:sldId id="278" r:id="rId7"/>
    <p:sldId id="289" r:id="rId8"/>
    <p:sldId id="264" r:id="rId9"/>
    <p:sldId id="275" r:id="rId10"/>
    <p:sldId id="294" r:id="rId11"/>
    <p:sldId id="277" r:id="rId12"/>
    <p:sldId id="282" r:id="rId13"/>
    <p:sldId id="286" r:id="rId14"/>
    <p:sldId id="325" r:id="rId15"/>
    <p:sldId id="290" r:id="rId16"/>
    <p:sldId id="298" r:id="rId17"/>
    <p:sldId id="291" r:id="rId18"/>
    <p:sldId id="283" r:id="rId19"/>
    <p:sldId id="284" r:id="rId20"/>
    <p:sldId id="280" r:id="rId21"/>
    <p:sldId id="292" r:id="rId22"/>
    <p:sldId id="301" r:id="rId23"/>
    <p:sldId id="302" r:id="rId24"/>
    <p:sldId id="303" r:id="rId25"/>
    <p:sldId id="333" r:id="rId26"/>
    <p:sldId id="315" r:id="rId27"/>
    <p:sldId id="316" r:id="rId28"/>
    <p:sldId id="318" r:id="rId29"/>
    <p:sldId id="319" r:id="rId30"/>
    <p:sldId id="320" r:id="rId31"/>
    <p:sldId id="321" r:id="rId32"/>
    <p:sldId id="300" r:id="rId33"/>
    <p:sldId id="322" r:id="rId34"/>
    <p:sldId id="323" r:id="rId35"/>
    <p:sldId id="330" r:id="rId36"/>
    <p:sldId id="331" r:id="rId37"/>
    <p:sldId id="332" r:id="rId38"/>
    <p:sldId id="304" r:id="rId39"/>
    <p:sldId id="306" r:id="rId40"/>
    <p:sldId id="305" r:id="rId41"/>
    <p:sldId id="307" r:id="rId42"/>
    <p:sldId id="308" r:id="rId43"/>
    <p:sldId id="309" r:id="rId44"/>
    <p:sldId id="310" r:id="rId45"/>
    <p:sldId id="312" r:id="rId46"/>
    <p:sldId id="313" r:id="rId47"/>
    <p:sldId id="31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5890" autoAdjust="0"/>
  </p:normalViewPr>
  <p:slideViewPr>
    <p:cSldViewPr snapToGrid="0">
      <p:cViewPr varScale="1">
        <p:scale>
          <a:sx n="108" d="100"/>
          <a:sy n="108" d="100"/>
        </p:scale>
        <p:origin x="800"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76796-9431-40A9-8DE0-D50182A47ABD}" type="datetimeFigureOut">
              <a:rPr lang="en-US" smtClean="0"/>
              <a:t>8/11/25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BC9A2-7F8D-46F5-A90D-4C11FE8E9B5A}" type="slidenum">
              <a:rPr lang="en-US" smtClean="0"/>
              <a:t>‹#›</a:t>
            </a:fld>
            <a:endParaRPr lang="en-US"/>
          </a:p>
        </p:txBody>
      </p:sp>
    </p:spTree>
    <p:extLst>
      <p:ext uri="{BB962C8B-B14F-4D97-AF65-F5344CB8AC3E}">
        <p14:creationId xmlns:p14="http://schemas.microsoft.com/office/powerpoint/2010/main" val="402513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6.2 in the textbook</a:t>
            </a:r>
          </a:p>
        </p:txBody>
      </p:sp>
      <p:sp>
        <p:nvSpPr>
          <p:cNvPr id="4" name="Slide Number Placeholder 3"/>
          <p:cNvSpPr>
            <a:spLocks noGrp="1"/>
          </p:cNvSpPr>
          <p:nvPr>
            <p:ph type="sldNum" sz="quarter" idx="5"/>
          </p:nvPr>
        </p:nvSpPr>
        <p:spPr/>
        <p:txBody>
          <a:bodyPr/>
          <a:lstStyle/>
          <a:p>
            <a:fld id="{A46BC9A2-7F8D-46F5-A90D-4C11FE8E9B5A}" type="slidenum">
              <a:rPr lang="en-US" smtClean="0"/>
              <a:t>11</a:t>
            </a:fld>
            <a:endParaRPr lang="en-US"/>
          </a:p>
        </p:txBody>
      </p:sp>
    </p:spTree>
    <p:extLst>
      <p:ext uri="{BB962C8B-B14F-4D97-AF65-F5344CB8AC3E}">
        <p14:creationId xmlns:p14="http://schemas.microsoft.com/office/powerpoint/2010/main" val="310222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X=sum </a:t>
            </a:r>
            <a:r>
              <a:rPr lang="en-US" dirty="0" err="1"/>
              <a:t>X_i</a:t>
            </a:r>
            <a:endParaRPr lang="en-US" dirty="0"/>
          </a:p>
          <a:p>
            <a:r>
              <a:rPr lang="en-US" dirty="0"/>
              <a:t>So P(X &gt;= 700)</a:t>
            </a:r>
          </a:p>
          <a:p>
            <a:r>
              <a:rPr lang="en-US" dirty="0"/>
              <a:t>Now, we need to rewrite 700 = (1+delta)mu</a:t>
            </a:r>
            <a:br>
              <a:rPr lang="en-US" dirty="0"/>
            </a:br>
            <a:r>
              <a:rPr lang="en-US" dirty="0" err="1"/>
              <a:t>mu</a:t>
            </a:r>
            <a:r>
              <a:rPr lang="en-US" dirty="0"/>
              <a:t> is E[X] (NOT E[X-bar]) E[X] is 600</a:t>
            </a:r>
            <a:br>
              <a:rPr lang="en-US" dirty="0"/>
            </a:br>
            <a:br>
              <a:rPr lang="en-US" dirty="0"/>
            </a:br>
            <a:r>
              <a:rPr lang="en-US" dirty="0"/>
              <a:t>(1+delta)*600 = 700</a:t>
            </a:r>
            <a:br>
              <a:rPr lang="en-US" dirty="0"/>
            </a:br>
            <a:r>
              <a:rPr lang="en-US" dirty="0"/>
              <a:t>(1+delta) = 7/6</a:t>
            </a:r>
            <a:br>
              <a:rPr lang="en-US" dirty="0"/>
            </a:br>
            <a:r>
              <a:rPr lang="en-US" dirty="0"/>
              <a:t>delta = 1/6</a:t>
            </a:r>
            <a:br>
              <a:rPr lang="en-US" dirty="0"/>
            </a:br>
            <a:endParaRPr lang="en-US" dirty="0"/>
          </a:p>
        </p:txBody>
      </p:sp>
      <p:sp>
        <p:nvSpPr>
          <p:cNvPr id="4" name="Slide Number Placeholder 3"/>
          <p:cNvSpPr>
            <a:spLocks noGrp="1"/>
          </p:cNvSpPr>
          <p:nvPr>
            <p:ph type="sldNum" sz="quarter" idx="5"/>
          </p:nvPr>
        </p:nvSpPr>
        <p:spPr/>
        <p:txBody>
          <a:bodyPr/>
          <a:lstStyle/>
          <a:p>
            <a:fld id="{A46BC9A2-7F8D-46F5-A90D-4C11FE8E9B5A}" type="slidenum">
              <a:rPr lang="en-US" smtClean="0"/>
              <a:t>13</a:t>
            </a:fld>
            <a:endParaRPr lang="en-US"/>
          </a:p>
        </p:txBody>
      </p:sp>
    </p:spTree>
    <p:extLst>
      <p:ext uri="{BB962C8B-B14F-4D97-AF65-F5344CB8AC3E}">
        <p14:creationId xmlns:p14="http://schemas.microsoft.com/office/powerpoint/2010/main" val="141033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absolute increase is between .15 and .2, happens at P(C)approx. .4. Plot x-x/(.5(1-x)+.5) </a:t>
            </a:r>
          </a:p>
        </p:txBody>
      </p:sp>
      <p:sp>
        <p:nvSpPr>
          <p:cNvPr id="4" name="Slide Number Placeholder 3"/>
          <p:cNvSpPr>
            <a:spLocks noGrp="1"/>
          </p:cNvSpPr>
          <p:nvPr>
            <p:ph type="sldNum" sz="quarter" idx="5"/>
          </p:nvPr>
        </p:nvSpPr>
        <p:spPr/>
        <p:txBody>
          <a:bodyPr/>
          <a:lstStyle/>
          <a:p>
            <a:fld id="{2BB5DD81-9A02-4705-8BB0-A0D66B07475E}" type="slidenum">
              <a:rPr lang="en-US" smtClean="0"/>
              <a:t>34</a:t>
            </a:fld>
            <a:endParaRPr lang="en-US"/>
          </a:p>
        </p:txBody>
      </p:sp>
    </p:spTree>
    <p:extLst>
      <p:ext uri="{BB962C8B-B14F-4D97-AF65-F5344CB8AC3E}">
        <p14:creationId xmlns:p14="http://schemas.microsoft.com/office/powerpoint/2010/main" val="255067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dubious logic. We’ve found *an* unbiased estimator, but we should really use a more justified method. Tune in next week for MLEs, this is actually also the MLE.</a:t>
            </a:r>
          </a:p>
        </p:txBody>
      </p:sp>
      <p:sp>
        <p:nvSpPr>
          <p:cNvPr id="4" name="Slide Number Placeholder 3"/>
          <p:cNvSpPr>
            <a:spLocks noGrp="1"/>
          </p:cNvSpPr>
          <p:nvPr>
            <p:ph type="sldNum" sz="quarter" idx="5"/>
          </p:nvPr>
        </p:nvSpPr>
        <p:spPr/>
        <p:txBody>
          <a:bodyPr/>
          <a:lstStyle/>
          <a:p>
            <a:fld id="{2BB5DD81-9A02-4705-8BB0-A0D66B07475E}" type="slidenum">
              <a:rPr lang="en-US" smtClean="0"/>
              <a:t>35</a:t>
            </a:fld>
            <a:endParaRPr lang="en-US"/>
          </a:p>
        </p:txBody>
      </p:sp>
    </p:spTree>
    <p:extLst>
      <p:ext uri="{BB962C8B-B14F-4D97-AF65-F5344CB8AC3E}">
        <p14:creationId xmlns:p14="http://schemas.microsoft.com/office/powerpoint/2010/main" val="39464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dubious logic. We’ve found *an* unbiased estimator, but we should really use a more justified method. Tune in next week for MLEs, this is actually also the MLE.</a:t>
            </a:r>
          </a:p>
        </p:txBody>
      </p:sp>
      <p:sp>
        <p:nvSpPr>
          <p:cNvPr id="4" name="Slide Number Placeholder 3"/>
          <p:cNvSpPr>
            <a:spLocks noGrp="1"/>
          </p:cNvSpPr>
          <p:nvPr>
            <p:ph type="sldNum" sz="quarter" idx="5"/>
          </p:nvPr>
        </p:nvSpPr>
        <p:spPr/>
        <p:txBody>
          <a:bodyPr/>
          <a:lstStyle/>
          <a:p>
            <a:fld id="{2BB5DD81-9A02-4705-8BB0-A0D66B07475E}" type="slidenum">
              <a:rPr lang="en-US" smtClean="0"/>
              <a:t>36</a:t>
            </a:fld>
            <a:endParaRPr lang="en-US"/>
          </a:p>
        </p:txBody>
      </p:sp>
    </p:spTree>
    <p:extLst>
      <p:ext uri="{BB962C8B-B14F-4D97-AF65-F5344CB8AC3E}">
        <p14:creationId xmlns:p14="http://schemas.microsoft.com/office/powerpoint/2010/main" val="197784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D7B6BB5-C630-4DED-B68F-E72AEF0208BE}" type="datetimeFigureOut">
              <a:rPr lang="en-US" smtClean="0"/>
              <a:t>8/11/25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665FD-5C0E-4A79-A073-0A2CADD23A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83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D7B6BB5-C630-4DED-B68F-E72AEF0208BE}" type="datetimeFigureOut">
              <a:rPr lang="en-US" smtClean="0"/>
              <a:t>8/11/25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91665FD-5C0E-4A79-A073-0A2CADD23A08}"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62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D7B6BB5-C630-4DED-B68F-E72AEF0208BE}" type="datetimeFigureOut">
              <a:rPr lang="en-US" smtClean="0"/>
              <a:t>8/11/25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91665FD-5C0E-4A79-A073-0A2CADD23A08}"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432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77530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D7B6BB5-C630-4DED-B68F-E72AEF0208BE}" type="datetimeFigureOut">
              <a:rPr lang="en-US" smtClean="0"/>
              <a:t>8/11/25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665FD-5C0E-4A79-A073-0A2CADD23A08}" type="slidenum">
              <a:rPr lang="en-US" smtClean="0"/>
              <a:t>‹#›</a:t>
            </a:fld>
            <a:endParaRPr lang="en-US"/>
          </a:p>
        </p:txBody>
      </p:sp>
    </p:spTree>
    <p:extLst>
      <p:ext uri="{BB962C8B-B14F-4D97-AF65-F5344CB8AC3E}">
        <p14:creationId xmlns:p14="http://schemas.microsoft.com/office/powerpoint/2010/main" val="412273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D7B6BB5-C630-4DED-B68F-E72AEF0208BE}" type="datetimeFigureOut">
              <a:rPr lang="en-US" smtClean="0"/>
              <a:t>8/11/25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91665FD-5C0E-4A79-A073-0A2CADD23A08}"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738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D7B6BB5-C630-4DED-B68F-E72AEF0208BE}" type="datetimeFigureOut">
              <a:rPr lang="en-US" smtClean="0"/>
              <a:t>8/11/25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665FD-5C0E-4A79-A073-0A2CADD23A08}"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97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B6BB5-C630-4DED-B68F-E72AEF0208BE}" type="datetimeFigureOut">
              <a:rPr lang="en-US" smtClean="0"/>
              <a:t>8/11/25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1665FD-5C0E-4A79-A073-0A2CADD23A08}" type="slidenum">
              <a:rPr lang="en-US" smtClean="0"/>
              <a:t>‹#›</a:t>
            </a:fld>
            <a:endParaRPr lang="en-US"/>
          </a:p>
        </p:txBody>
      </p:sp>
    </p:spTree>
    <p:extLst>
      <p:ext uri="{BB962C8B-B14F-4D97-AF65-F5344CB8AC3E}">
        <p14:creationId xmlns:p14="http://schemas.microsoft.com/office/powerpoint/2010/main" val="186538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D7B6BB5-C630-4DED-B68F-E72AEF0208BE}"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665FD-5C0E-4A79-A073-0A2CADD23A08}"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9829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7B6BB5-C630-4DED-B68F-E72AEF0208BE}" type="datetimeFigureOut">
              <a:rPr lang="en-US" smtClean="0"/>
              <a:t>8/11/25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665FD-5C0E-4A79-A073-0A2CADD23A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17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B6BB5-C630-4DED-B68F-E72AEF0208BE}" type="datetimeFigureOut">
              <a:rPr lang="en-US" smtClean="0"/>
              <a:t>8/11/25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1665FD-5C0E-4A79-A073-0A2CADD23A08}" type="slidenum">
              <a:rPr lang="en-US" smtClean="0"/>
              <a:t>‹#›</a:t>
            </a:fld>
            <a:endParaRPr lang="en-US"/>
          </a:p>
        </p:txBody>
      </p:sp>
    </p:spTree>
    <p:extLst>
      <p:ext uri="{BB962C8B-B14F-4D97-AF65-F5344CB8AC3E}">
        <p14:creationId xmlns:p14="http://schemas.microsoft.com/office/powerpoint/2010/main" val="108936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7B6BB5-C630-4DED-B68F-E72AEF0208BE}" type="datetimeFigureOut">
              <a:rPr lang="en-US" smtClean="0"/>
              <a:t>8/11/25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665FD-5C0E-4A79-A073-0A2CADD23A0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95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D7B6BB5-C630-4DED-B68F-E72AEF0208BE}" type="datetimeFigureOut">
              <a:rPr lang="en-US" smtClean="0"/>
              <a:t>8/11/25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91665FD-5C0E-4A79-A073-0A2CADD23A08}"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91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Chernoff_bound#Additive_form_(absolute_error)" TargetMode="External"/><Relationship Id="rId2" Type="http://schemas.openxmlformats.org/officeDocument/2006/relationships/hyperlink" Target="https://en.wikipedia.org/wiki/Cantelli%27s_inequality" TargetMode="External"/><Relationship Id="rId1" Type="http://schemas.openxmlformats.org/officeDocument/2006/relationships/slideLayout" Target="../slideLayouts/slideLayout2.xml"/><Relationship Id="rId6" Type="http://schemas.openxmlformats.org/officeDocument/2006/relationships/hyperlink" Target="https://orbiscascade-washington.primo.exlibrisgroup.com/permalink/01ALLIANCE_UW/1juclfo/alma991618178901452" TargetMode="External"/><Relationship Id="rId5" Type="http://schemas.openxmlformats.org/officeDocument/2006/relationships/hyperlink" Target="https://en.wikipedia.org/wiki/Matrix_Chernoff_bound" TargetMode="External"/><Relationship Id="rId4" Type="http://schemas.openxmlformats.org/officeDocument/2006/relationships/hyperlink" Target="https://en.wikipedia.org/wiki/Hoeffding%27s_inequality#General_case_of_bounded_random_variabl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pT19VwBAqK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B4D4-553E-4F4D-BE70-CE696B002C4F}"/>
              </a:ext>
            </a:extLst>
          </p:cNvPr>
          <p:cNvSpPr>
            <a:spLocks noGrp="1"/>
          </p:cNvSpPr>
          <p:nvPr>
            <p:ph type="ctrTitle"/>
          </p:nvPr>
        </p:nvSpPr>
        <p:spPr/>
        <p:txBody>
          <a:bodyPr/>
          <a:lstStyle/>
          <a:p>
            <a:r>
              <a:rPr lang="en-US" dirty="0"/>
              <a:t>More Tail Bounds</a:t>
            </a:r>
          </a:p>
        </p:txBody>
      </p:sp>
      <p:sp>
        <p:nvSpPr>
          <p:cNvPr id="3" name="Subtitle 2">
            <a:extLst>
              <a:ext uri="{FF2B5EF4-FFF2-40B4-BE49-F238E27FC236}">
                <a16:creationId xmlns:a16="http://schemas.microsoft.com/office/drawing/2014/main" id="{F1069F04-3F50-4E6C-B712-B09B120CE55A}"/>
              </a:ext>
            </a:extLst>
          </p:cNvPr>
          <p:cNvSpPr>
            <a:spLocks noGrp="1"/>
          </p:cNvSpPr>
          <p:nvPr>
            <p:ph type="subTitle" idx="1"/>
          </p:nvPr>
        </p:nvSpPr>
        <p:spPr/>
        <p:txBody>
          <a:bodyPr/>
          <a:lstStyle/>
          <a:p>
            <a:r>
              <a:rPr lang="en-US" dirty="0"/>
              <a:t>CSE 312 Summer 25</a:t>
            </a:r>
          </a:p>
          <a:p>
            <a:r>
              <a:rPr lang="en-US" dirty="0"/>
              <a:t>Lecture 20</a:t>
            </a:r>
          </a:p>
        </p:txBody>
      </p:sp>
    </p:spTree>
    <p:extLst>
      <p:ext uri="{BB962C8B-B14F-4D97-AF65-F5344CB8AC3E}">
        <p14:creationId xmlns:p14="http://schemas.microsoft.com/office/powerpoint/2010/main" val="3553949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4DD6-D674-4D08-AE13-A2E879719EE4}"/>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60EEBD38-1084-4DD5-BA7B-BA2FF0886775}"/>
              </a:ext>
            </a:extLst>
          </p:cNvPr>
          <p:cNvSpPr>
            <a:spLocks noGrp="1"/>
          </p:cNvSpPr>
          <p:nvPr>
            <p:ph idx="1"/>
          </p:nvPr>
        </p:nvSpPr>
        <p:spPr/>
        <p:txBody>
          <a:bodyPr/>
          <a:lstStyle/>
          <a:p>
            <a:r>
              <a:rPr lang="en-US" dirty="0"/>
              <a:t>Chebyshev gets more powerful as the variance shrinks.</a:t>
            </a:r>
          </a:p>
          <a:p>
            <a:r>
              <a:rPr lang="en-US" dirty="0"/>
              <a:t>Repeated experiments are a great way to cause that to happen.</a:t>
            </a:r>
          </a:p>
        </p:txBody>
      </p:sp>
    </p:spTree>
    <p:extLst>
      <p:ext uri="{BB962C8B-B14F-4D97-AF65-F5344CB8AC3E}">
        <p14:creationId xmlns:p14="http://schemas.microsoft.com/office/powerpoint/2010/main" val="406058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5161-20C7-4EE0-8DED-9A0487AD1961}"/>
              </a:ext>
            </a:extLst>
          </p:cNvPr>
          <p:cNvSpPr>
            <a:spLocks noGrp="1"/>
          </p:cNvSpPr>
          <p:nvPr>
            <p:ph type="title"/>
          </p:nvPr>
        </p:nvSpPr>
        <p:spPr/>
        <p:txBody>
          <a:bodyPr/>
          <a:lstStyle/>
          <a:p>
            <a:r>
              <a:rPr lang="en-US" dirty="0"/>
              <a:t>More Assumptions </a:t>
            </a:r>
            <a:r>
              <a:rPr lang="en-US" dirty="0">
                <a:sym typeface="Wingdings" panose="05000000000000000000" pitchFamily="2" charset="2"/>
              </a:rPr>
              <a:t> Better Guarantee</a:t>
            </a:r>
            <a:endParaRPr lang="en-US" dirty="0"/>
          </a:p>
        </p:txBody>
      </p:sp>
      <p:grpSp>
        <p:nvGrpSpPr>
          <p:cNvPr id="4" name="Group 3">
            <a:extLst>
              <a:ext uri="{FF2B5EF4-FFF2-40B4-BE49-F238E27FC236}">
                <a16:creationId xmlns:a16="http://schemas.microsoft.com/office/drawing/2014/main" id="{F773AEDC-8B55-4284-884E-90F199134268}"/>
              </a:ext>
            </a:extLst>
          </p:cNvPr>
          <p:cNvGrpSpPr/>
          <p:nvPr/>
        </p:nvGrpSpPr>
        <p:grpSpPr>
          <a:xfrm>
            <a:off x="423341" y="1566515"/>
            <a:ext cx="11339157" cy="3545767"/>
            <a:chOff x="708005" y="3429000"/>
            <a:chExt cx="6589148"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53E39E5-635B-4AFE-BB37-125651BCB8FA}"/>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253E39E5-635B-4AFE-BB37-125651BCB8FA}"/>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2AF2FD69-DB09-45DC-AB8B-E67E6F35D64A}"/>
                </a:ext>
              </a:extLst>
            </p:cNvPr>
            <p:cNvSpPr/>
            <p:nvPr/>
          </p:nvSpPr>
          <p:spPr>
            <a:xfrm>
              <a:off x="708005" y="3429001"/>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252757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1F09-B9CE-4EB0-A4B2-E4B7119C52CB}"/>
              </a:ext>
            </a:extLst>
          </p:cNvPr>
          <p:cNvSpPr>
            <a:spLocks noGrp="1"/>
          </p:cNvSpPr>
          <p:nvPr>
            <p:ph type="title"/>
          </p:nvPr>
        </p:nvSpPr>
        <p:spPr/>
        <p:txBody>
          <a:bodyPr/>
          <a:lstStyle/>
          <a:p>
            <a:r>
              <a:rPr lang="en-US" dirty="0"/>
              <a:t>Same Problem, New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E9EEFF-E313-41F1-B4ED-F51A737A49DE}"/>
                  </a:ext>
                </a:extLst>
              </p:cNvPr>
              <p:cNvSpPr>
                <a:spLocks noGrp="1"/>
              </p:cNvSpPr>
              <p:nvPr>
                <p:ph idx="1"/>
              </p:nvPr>
            </p:nvSpPr>
            <p:spPr/>
            <p:txBody>
              <a:bodyPr/>
              <a:lstStyle/>
              <a:p>
                <a:r>
                  <a:rPr lang="en-US" dirty="0"/>
                  <a:t>Suppose you run a poll of </a:t>
                </a:r>
                <a14:m>
                  <m:oMath xmlns:m="http://schemas.openxmlformats.org/officeDocument/2006/math">
                    <m:r>
                      <a:rPr lang="en-US" i="1" dirty="0" smtClean="0">
                        <a:latin typeface="Cambria Math" panose="02040503050406030204" pitchFamily="18" charset="0"/>
                      </a:rPr>
                      <m:t>1</m:t>
                    </m:r>
                    <m:r>
                      <a:rPr lang="en-US" b="0" i="1" dirty="0" smtClean="0">
                        <a:latin typeface="Cambria Math" panose="02040503050406030204" pitchFamily="18" charset="0"/>
                      </a:rPr>
                      <m:t>00</m:t>
                    </m:r>
                    <m:r>
                      <a:rPr lang="en-US" i="1">
                        <a:latin typeface="Cambria Math" panose="02040503050406030204" pitchFamily="18" charset="0"/>
                      </a:rPr>
                      <m:t>0 </m:t>
                    </m:r>
                  </m:oMath>
                </a14:m>
                <a:r>
                  <a:rPr lang="en-US" dirty="0"/>
                  <a:t>people where in the true population 60% of the population supports you. What is the probability that the poll is not within 10-percentage-points of the true value?</a:t>
                </a:r>
              </a:p>
            </p:txBody>
          </p:sp>
        </mc:Choice>
        <mc:Fallback xmlns="">
          <p:sp>
            <p:nvSpPr>
              <p:cNvPr id="3" name="Content Placeholder 2">
                <a:extLst>
                  <a:ext uri="{FF2B5EF4-FFF2-40B4-BE49-F238E27FC236}">
                    <a16:creationId xmlns:a16="http://schemas.microsoft.com/office/drawing/2014/main" id="{D3E9EEFF-E313-41F1-B4ED-F51A737A49D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DE3DA45-FD52-44B3-A200-22ED5D0C79FC}"/>
              </a:ext>
            </a:extLst>
          </p:cNvPr>
          <p:cNvGrpSpPr/>
          <p:nvPr/>
        </p:nvGrpSpPr>
        <p:grpSpPr>
          <a:xfrm>
            <a:off x="663724" y="3048957"/>
            <a:ext cx="11339157" cy="3545767"/>
            <a:chOff x="708005" y="3429000"/>
            <a:chExt cx="6589148"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562E252-D2E0-4F5C-9CBE-07E86FF49C1D}"/>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D7FD3174-DC35-401B-9220-B8579EBC4BDE}"/>
                </a:ext>
              </a:extLst>
            </p:cNvPr>
            <p:cNvSpPr/>
            <p:nvPr/>
          </p:nvSpPr>
          <p:spPr>
            <a:xfrm>
              <a:off x="708005" y="3429001"/>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159974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1F09-B9CE-4EB0-A4B2-E4B7119C52CB}"/>
              </a:ext>
            </a:extLst>
          </p:cNvPr>
          <p:cNvSpPr>
            <a:spLocks noGrp="1"/>
          </p:cNvSpPr>
          <p:nvPr>
            <p:ph type="title"/>
          </p:nvPr>
        </p:nvSpPr>
        <p:spPr/>
        <p:txBody>
          <a:bodyPr/>
          <a:lstStyle/>
          <a:p>
            <a:r>
              <a:rPr lang="en-US" dirty="0"/>
              <a:t>Right Tail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E9EEFF-E313-41F1-B4ED-F51A737A49DE}"/>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100</m:t>
                    </m:r>
                    <m:r>
                      <a:rPr lang="en-US" i="1">
                        <a:latin typeface="Cambria Math" panose="02040503050406030204" pitchFamily="18" charset="0"/>
                      </a:rPr>
                      <m:t>0 </m:t>
                    </m:r>
                  </m:oMath>
                </a14:m>
                <a:r>
                  <a:rPr lang="en-US" dirty="0"/>
                  <a:t>people where in the true population 60% of the population supports you. What is the probability that the poll is not within 10-percentage-points of the true value?</a:t>
                </a:r>
              </a:p>
              <a:p>
                <a:r>
                  <a:rPr lang="en-US" dirty="0"/>
                  <a:t>Want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𝑋</m:t>
                            </m:r>
                          </m:num>
                          <m:den>
                            <m:r>
                              <a:rPr lang="en-US" b="0" i="1" smtClean="0">
                                <a:latin typeface="Cambria Math" panose="02040503050406030204" pitchFamily="18" charset="0"/>
                              </a:rPr>
                              <m:t>1000</m:t>
                            </m:r>
                          </m:den>
                        </m:f>
                        <m:r>
                          <a:rPr lang="en-US" b="0" i="1" smtClean="0">
                            <a:latin typeface="Cambria Math" panose="02040503050406030204" pitchFamily="18" charset="0"/>
                          </a:rPr>
                          <m:t>≥.7</m:t>
                        </m:r>
                      </m:e>
                    </m:d>
                  </m:oMath>
                </a14:m>
                <a:endParaRPr lang="en-US" dirty="0"/>
              </a:p>
            </p:txBody>
          </p:sp>
        </mc:Choice>
        <mc:Fallback xmlns="">
          <p:sp>
            <p:nvSpPr>
              <p:cNvPr id="3" name="Content Placeholder 2">
                <a:extLst>
                  <a:ext uri="{FF2B5EF4-FFF2-40B4-BE49-F238E27FC236}">
                    <a16:creationId xmlns:a16="http://schemas.microsoft.com/office/drawing/2014/main" id="{D3E9EEFF-E313-41F1-B4ED-F51A737A49DE}"/>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DE3DA45-FD52-44B3-A200-22ED5D0C79FC}"/>
              </a:ext>
            </a:extLst>
          </p:cNvPr>
          <p:cNvGrpSpPr/>
          <p:nvPr/>
        </p:nvGrpSpPr>
        <p:grpSpPr>
          <a:xfrm>
            <a:off x="6603472" y="3256961"/>
            <a:ext cx="5592655" cy="3554579"/>
            <a:chOff x="4047279" y="3429000"/>
            <a:chExt cx="3249874"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562E252-D2E0-4F5C-9CBE-07E86FF49C1D}"/>
                    </a:ext>
                  </a:extLst>
                </p:cNvPr>
                <p:cNvSpPr/>
                <p:nvPr/>
              </p:nvSpPr>
              <p:spPr>
                <a:xfrm>
                  <a:off x="4047279" y="3429000"/>
                  <a:ext cx="3249874"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4047279" y="3429000"/>
                  <a:ext cx="3249874" cy="1927846"/>
                </a:xfrm>
                <a:prstGeom prst="rect">
                  <a:avLst/>
                </a:prstGeom>
                <a:blipFill>
                  <a:blip r:embed="rId4"/>
                  <a:stretch>
                    <a:fillRect r="-763"/>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D7FD3174-DC35-401B-9220-B8579EBC4BDE}"/>
                </a:ext>
              </a:extLst>
            </p:cNvPr>
            <p:cNvSpPr/>
            <p:nvPr/>
          </p:nvSpPr>
          <p:spPr>
            <a:xfrm>
              <a:off x="4047279" y="3429001"/>
              <a:ext cx="3249874" cy="43202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Chernoff Bound (right tail)</a:t>
              </a:r>
            </a:p>
          </p:txBody>
        </p:sp>
      </p:grpSp>
    </p:spTree>
    <p:extLst>
      <p:ext uri="{BB962C8B-B14F-4D97-AF65-F5344CB8AC3E}">
        <p14:creationId xmlns:p14="http://schemas.microsoft.com/office/powerpoint/2010/main" val="251841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1F09-B9CE-4EB0-A4B2-E4B7119C52CB}"/>
              </a:ext>
            </a:extLst>
          </p:cNvPr>
          <p:cNvSpPr>
            <a:spLocks noGrp="1"/>
          </p:cNvSpPr>
          <p:nvPr>
            <p:ph type="title"/>
          </p:nvPr>
        </p:nvSpPr>
        <p:spPr/>
        <p:txBody>
          <a:bodyPr/>
          <a:lstStyle/>
          <a:p>
            <a:r>
              <a:rPr lang="en-US" dirty="0"/>
              <a:t>Right Tail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E9EEFF-E313-41F1-B4ED-F51A737A49DE}"/>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100</m:t>
                    </m:r>
                    <m:r>
                      <a:rPr lang="en-US" i="1">
                        <a:latin typeface="Cambria Math" panose="02040503050406030204" pitchFamily="18" charset="0"/>
                      </a:rPr>
                      <m:t>0 </m:t>
                    </m:r>
                  </m:oMath>
                </a14:m>
                <a:r>
                  <a:rPr lang="en-US" dirty="0"/>
                  <a:t>people where in the true population 60% of the population supports you. What is the probability that the poll is not within 10-percentage-points of the true value?</a:t>
                </a:r>
              </a:p>
              <a:p>
                <a:r>
                  <a:rPr lang="en-US" dirty="0"/>
                  <a:t>Want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𝑋</m:t>
                            </m:r>
                          </m:num>
                          <m:den>
                            <m:r>
                              <a:rPr lang="en-US" b="0" i="1" smtClean="0">
                                <a:latin typeface="Cambria Math" panose="02040503050406030204" pitchFamily="18" charset="0"/>
                              </a:rPr>
                              <m:t>1000</m:t>
                            </m:r>
                          </m:den>
                        </m:f>
                        <m:r>
                          <a:rPr lang="en-US" b="0" i="1" smtClean="0">
                            <a:latin typeface="Cambria Math" panose="02040503050406030204" pitchFamily="18" charset="0"/>
                          </a:rPr>
                          <m:t>≥.7</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≥.7⋅1000)</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1+.1/.6</m:t>
                            </m:r>
                          </m:e>
                        </m:d>
                        <m:r>
                          <a:rPr lang="en-US" b="0" i="1" smtClean="0">
                            <a:latin typeface="Cambria Math" panose="02040503050406030204" pitchFamily="18" charset="0"/>
                          </a:rPr>
                          <m:t>⋅(.6⋅1000)</m:t>
                        </m:r>
                      </m:e>
                    </m:d>
                  </m:oMath>
                </a14:m>
                <a:endParaRPr lang="en-US" dirty="0"/>
              </a:p>
              <a:p>
                <a:r>
                  <a:rPr lang="en-US" dirty="0"/>
                  <a:t>So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dirty="0"/>
                  <a:t> and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=.6⋅1000</m:t>
                    </m:r>
                  </m:oMath>
                </a14:m>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≥700</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r>
                                  <a:rPr lang="en-US" b="0" i="1" smtClean="0">
                                    <a:latin typeface="Cambria Math" panose="02040503050406030204" pitchFamily="18" charset="0"/>
                                  </a:rPr>
                                  <m:t>⋅.6⋅1000</m:t>
                                </m:r>
                              </m:num>
                              <m:den>
                                <m:r>
                                  <a:rPr lang="en-US" b="0" i="1" smtClean="0">
                                    <a:latin typeface="Cambria Math" panose="02040503050406030204" pitchFamily="18" charset="0"/>
                                  </a:rPr>
                                  <m:t>3</m:t>
                                </m:r>
                              </m:den>
                            </m:f>
                          </m:e>
                        </m:d>
                      </m:e>
                    </m:func>
                  </m:oMath>
                </a14:m>
                <a:endParaRPr lang="en-US" b="0" dirty="0"/>
              </a:p>
              <a:p>
                <a14:m>
                  <m:oMath xmlns:m="http://schemas.openxmlformats.org/officeDocument/2006/math">
                    <m:r>
                      <a:rPr lang="en-US" b="0" i="1" smtClean="0">
                        <a:latin typeface="Cambria Math" panose="02040503050406030204" pitchFamily="18" charset="0"/>
                      </a:rPr>
                      <m:t>≤0.0039</m:t>
                    </m:r>
                  </m:oMath>
                </a14:m>
                <a:endParaRPr lang="en-US" dirty="0"/>
              </a:p>
            </p:txBody>
          </p:sp>
        </mc:Choice>
        <mc:Fallback xmlns="">
          <p:sp>
            <p:nvSpPr>
              <p:cNvPr id="3" name="Content Placeholder 2">
                <a:extLst>
                  <a:ext uri="{FF2B5EF4-FFF2-40B4-BE49-F238E27FC236}">
                    <a16:creationId xmlns:a16="http://schemas.microsoft.com/office/drawing/2014/main" id="{D3E9EEFF-E313-41F1-B4ED-F51A737A49D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DE3DA45-FD52-44B3-A200-22ED5D0C79FC}"/>
              </a:ext>
            </a:extLst>
          </p:cNvPr>
          <p:cNvGrpSpPr/>
          <p:nvPr/>
        </p:nvGrpSpPr>
        <p:grpSpPr>
          <a:xfrm>
            <a:off x="6603472" y="3256961"/>
            <a:ext cx="5592655" cy="3554579"/>
            <a:chOff x="4047279" y="3429000"/>
            <a:chExt cx="3249874"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562E252-D2E0-4F5C-9CBE-07E86FF49C1D}"/>
                    </a:ext>
                  </a:extLst>
                </p:cNvPr>
                <p:cNvSpPr/>
                <p:nvPr/>
              </p:nvSpPr>
              <p:spPr>
                <a:xfrm>
                  <a:off x="4047279" y="3429000"/>
                  <a:ext cx="3249874"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4047279" y="3429000"/>
                  <a:ext cx="3249874" cy="1927846"/>
                </a:xfrm>
                <a:prstGeom prst="rect">
                  <a:avLst/>
                </a:prstGeom>
                <a:blipFill>
                  <a:blip r:embed="rId3"/>
                  <a:stretch>
                    <a:fillRect r="-763"/>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D7FD3174-DC35-401B-9220-B8579EBC4BDE}"/>
                </a:ext>
              </a:extLst>
            </p:cNvPr>
            <p:cNvSpPr/>
            <p:nvPr/>
          </p:nvSpPr>
          <p:spPr>
            <a:xfrm>
              <a:off x="4047279" y="3429001"/>
              <a:ext cx="3249874" cy="43202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Chernoff Bound (right tail)</a:t>
              </a:r>
            </a:p>
          </p:txBody>
        </p:sp>
      </p:grpSp>
    </p:spTree>
    <p:extLst>
      <p:ext uri="{BB962C8B-B14F-4D97-AF65-F5344CB8AC3E}">
        <p14:creationId xmlns:p14="http://schemas.microsoft.com/office/powerpoint/2010/main" val="262379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1F09-B9CE-4EB0-A4B2-E4B7119C52CB}"/>
              </a:ext>
            </a:extLst>
          </p:cNvPr>
          <p:cNvSpPr>
            <a:spLocks noGrp="1"/>
          </p:cNvSpPr>
          <p:nvPr>
            <p:ph type="title"/>
          </p:nvPr>
        </p:nvSpPr>
        <p:spPr/>
        <p:txBody>
          <a:bodyPr/>
          <a:lstStyle/>
          <a:p>
            <a:r>
              <a:rPr lang="en-US" dirty="0"/>
              <a:t>Left Tail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E9EEFF-E313-41F1-B4ED-F51A737A49DE}"/>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100</m:t>
                    </m:r>
                    <m:r>
                      <a:rPr lang="en-US" i="1">
                        <a:latin typeface="Cambria Math" panose="02040503050406030204" pitchFamily="18" charset="0"/>
                      </a:rPr>
                      <m:t>0 </m:t>
                    </m:r>
                  </m:oMath>
                </a14:m>
                <a:r>
                  <a:rPr lang="en-US" dirty="0"/>
                  <a:t>people where in the true population 60% of the population supports you. What is the probability that the poll is not within 10-percentage-points of the true value?</a:t>
                </a:r>
              </a:p>
              <a:p>
                <a:r>
                  <a:rPr lang="en-US" dirty="0"/>
                  <a:t>Want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𝑋</m:t>
                            </m:r>
                          </m:num>
                          <m:den>
                            <m:r>
                              <a:rPr lang="en-US" b="0" i="1" smtClean="0">
                                <a:latin typeface="Cambria Math" panose="02040503050406030204" pitchFamily="18" charset="0"/>
                              </a:rPr>
                              <m:t>1000</m:t>
                            </m:r>
                          </m:den>
                        </m:f>
                        <m:r>
                          <a:rPr lang="en-US" b="0" i="1" smtClean="0">
                            <a:latin typeface="Cambria Math" panose="02040503050406030204" pitchFamily="18" charset="0"/>
                          </a:rPr>
                          <m:t>≤.5</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≤.5⋅1000)</m:t>
                    </m:r>
                  </m:oMath>
                </a14:m>
                <a:endParaRPr lang="en-US" dirty="0"/>
              </a:p>
            </p:txBody>
          </p:sp>
        </mc:Choice>
        <mc:Fallback xmlns="">
          <p:sp>
            <p:nvSpPr>
              <p:cNvPr id="3" name="Content Placeholder 2">
                <a:extLst>
                  <a:ext uri="{FF2B5EF4-FFF2-40B4-BE49-F238E27FC236}">
                    <a16:creationId xmlns:a16="http://schemas.microsoft.com/office/drawing/2014/main" id="{D3E9EEFF-E313-41F1-B4ED-F51A737A49D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DE3DA45-FD52-44B3-A200-22ED5D0C79FC}"/>
              </a:ext>
            </a:extLst>
          </p:cNvPr>
          <p:cNvGrpSpPr/>
          <p:nvPr/>
        </p:nvGrpSpPr>
        <p:grpSpPr>
          <a:xfrm>
            <a:off x="6603472" y="3256961"/>
            <a:ext cx="5592655" cy="3554579"/>
            <a:chOff x="4047279" y="3429000"/>
            <a:chExt cx="3249874"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562E252-D2E0-4F5C-9CBE-07E86FF49C1D}"/>
                    </a:ext>
                  </a:extLst>
                </p:cNvPr>
                <p:cNvSpPr/>
                <p:nvPr/>
              </p:nvSpPr>
              <p:spPr>
                <a:xfrm>
                  <a:off x="4047279" y="3429000"/>
                  <a:ext cx="3249874"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r>
                    <a:rPr lang="en-US" sz="2800" i="1" dirty="0">
                      <a:latin typeface="Segoe UI Semibold" panose="020B0702040204020203" pitchFamily="34" charset="0"/>
                      <a:cs typeface="Segoe UI Semibold" panose="020B0702040204020203" pitchFamily="34" charset="0"/>
                    </a:rPr>
                    <a:t> </a:t>
                  </a: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4047279" y="3429000"/>
                  <a:ext cx="3249874" cy="1927846"/>
                </a:xfrm>
                <a:prstGeom prst="rect">
                  <a:avLst/>
                </a:prstGeom>
                <a:blipFill>
                  <a:blip r:embed="rId3"/>
                  <a:stretch>
                    <a:fillRect r="-763"/>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D7FD3174-DC35-401B-9220-B8579EBC4BDE}"/>
                </a:ext>
              </a:extLst>
            </p:cNvPr>
            <p:cNvSpPr/>
            <p:nvPr/>
          </p:nvSpPr>
          <p:spPr>
            <a:xfrm>
              <a:off x="4047279" y="3429001"/>
              <a:ext cx="3249874" cy="43202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Chernoff Bound (left tail)</a:t>
              </a:r>
            </a:p>
          </p:txBody>
        </p:sp>
      </p:grpSp>
    </p:spTree>
    <p:extLst>
      <p:ext uri="{BB962C8B-B14F-4D97-AF65-F5344CB8AC3E}">
        <p14:creationId xmlns:p14="http://schemas.microsoft.com/office/powerpoint/2010/main" val="264951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1F09-B9CE-4EB0-A4B2-E4B7119C52CB}"/>
              </a:ext>
            </a:extLst>
          </p:cNvPr>
          <p:cNvSpPr>
            <a:spLocks noGrp="1"/>
          </p:cNvSpPr>
          <p:nvPr>
            <p:ph type="title"/>
          </p:nvPr>
        </p:nvSpPr>
        <p:spPr/>
        <p:txBody>
          <a:bodyPr/>
          <a:lstStyle/>
          <a:p>
            <a:r>
              <a:rPr lang="en-US" dirty="0"/>
              <a:t>Left Tail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E9EEFF-E313-41F1-B4ED-F51A737A49DE}"/>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100</m:t>
                    </m:r>
                    <m:r>
                      <a:rPr lang="en-US" i="1">
                        <a:latin typeface="Cambria Math" panose="02040503050406030204" pitchFamily="18" charset="0"/>
                      </a:rPr>
                      <m:t>0 </m:t>
                    </m:r>
                  </m:oMath>
                </a14:m>
                <a:r>
                  <a:rPr lang="en-US" dirty="0"/>
                  <a:t>people where in the true population 60% of the population supports you. What is the probability that the poll is not within 10-percentage-points of the true value?</a:t>
                </a:r>
              </a:p>
              <a:p>
                <a:r>
                  <a:rPr lang="en-US" dirty="0"/>
                  <a:t>Want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𝑋</m:t>
                            </m:r>
                          </m:num>
                          <m:den>
                            <m:r>
                              <a:rPr lang="en-US" b="0" i="1" smtClean="0">
                                <a:latin typeface="Cambria Math" panose="02040503050406030204" pitchFamily="18" charset="0"/>
                              </a:rPr>
                              <m:t>1000</m:t>
                            </m:r>
                          </m:den>
                        </m:f>
                        <m:r>
                          <a:rPr lang="en-US" b="0" i="1" smtClean="0">
                            <a:latin typeface="Cambria Math" panose="02040503050406030204" pitchFamily="18" charset="0"/>
                          </a:rPr>
                          <m:t>≤.5</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≤.5⋅1000)</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1−.1/.6</m:t>
                            </m:r>
                          </m:e>
                        </m:d>
                        <m:r>
                          <a:rPr lang="en-US" b="0" i="1" smtClean="0">
                            <a:latin typeface="Cambria Math" panose="02040503050406030204" pitchFamily="18" charset="0"/>
                          </a:rPr>
                          <m:t>⋅(.6⋅1000)</m:t>
                        </m:r>
                      </m:e>
                    </m:d>
                  </m:oMath>
                </a14:m>
                <a:endParaRPr lang="en-US" dirty="0"/>
              </a:p>
              <a:p>
                <a:r>
                  <a:rPr lang="en-US" dirty="0"/>
                  <a:t>So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dirty="0"/>
                  <a:t> and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=.6⋅1000</m:t>
                    </m:r>
                  </m:oMath>
                </a14:m>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b="0" i="1" smtClean="0">
                            <a:latin typeface="Cambria Math" panose="02040503050406030204" pitchFamily="18" charset="0"/>
                          </a:rPr>
                          <m:t>≤500</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r>
                                  <a:rPr lang="en-US" b="0" i="1" smtClean="0">
                                    <a:latin typeface="Cambria Math" panose="02040503050406030204" pitchFamily="18" charset="0"/>
                                  </a:rPr>
                                  <m:t>⋅.6⋅1000</m:t>
                                </m:r>
                              </m:num>
                              <m:den>
                                <m:r>
                                  <a:rPr lang="en-US" b="0" i="1" smtClean="0">
                                    <a:latin typeface="Cambria Math" panose="02040503050406030204" pitchFamily="18" charset="0"/>
                                  </a:rPr>
                                  <m:t>2</m:t>
                                </m:r>
                              </m:den>
                            </m:f>
                          </m:e>
                        </m:d>
                      </m:e>
                    </m:func>
                  </m:oMath>
                </a14:m>
                <a:endParaRPr lang="en-US" b="0" dirty="0"/>
              </a:p>
              <a:p>
                <a14:m>
                  <m:oMath xmlns:m="http://schemas.openxmlformats.org/officeDocument/2006/math">
                    <m:r>
                      <a:rPr lang="en-US" b="0" i="1" smtClean="0">
                        <a:latin typeface="Cambria Math" panose="02040503050406030204" pitchFamily="18" charset="0"/>
                      </a:rPr>
                      <m:t>≤0.0003</m:t>
                    </m:r>
                  </m:oMath>
                </a14:m>
                <a:endParaRPr lang="en-US" dirty="0"/>
              </a:p>
            </p:txBody>
          </p:sp>
        </mc:Choice>
        <mc:Fallback xmlns="">
          <p:sp>
            <p:nvSpPr>
              <p:cNvPr id="3" name="Content Placeholder 2">
                <a:extLst>
                  <a:ext uri="{FF2B5EF4-FFF2-40B4-BE49-F238E27FC236}">
                    <a16:creationId xmlns:a16="http://schemas.microsoft.com/office/drawing/2014/main" id="{D3E9EEFF-E313-41F1-B4ED-F51A737A49D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DE3DA45-FD52-44B3-A200-22ED5D0C79FC}"/>
              </a:ext>
            </a:extLst>
          </p:cNvPr>
          <p:cNvGrpSpPr/>
          <p:nvPr/>
        </p:nvGrpSpPr>
        <p:grpSpPr>
          <a:xfrm>
            <a:off x="6603472" y="3256961"/>
            <a:ext cx="5592655" cy="3554579"/>
            <a:chOff x="4047279" y="3429000"/>
            <a:chExt cx="3249874"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562E252-D2E0-4F5C-9CBE-07E86FF49C1D}"/>
                    </a:ext>
                  </a:extLst>
                </p:cNvPr>
                <p:cNvSpPr/>
                <p:nvPr/>
              </p:nvSpPr>
              <p:spPr>
                <a:xfrm>
                  <a:off x="4047279" y="3429000"/>
                  <a:ext cx="3249874"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r>
                    <a:rPr lang="en-US" sz="2800" i="1" dirty="0">
                      <a:latin typeface="Segoe UI Semibold" panose="020B0702040204020203" pitchFamily="34" charset="0"/>
                      <a:cs typeface="Segoe UI Semibold" panose="020B0702040204020203" pitchFamily="34" charset="0"/>
                    </a:rPr>
                    <a:t> </a:t>
                  </a: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4047279" y="3429000"/>
                  <a:ext cx="3249874" cy="1927846"/>
                </a:xfrm>
                <a:prstGeom prst="rect">
                  <a:avLst/>
                </a:prstGeom>
                <a:blipFill>
                  <a:blip r:embed="rId3"/>
                  <a:stretch>
                    <a:fillRect r="-763"/>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D7FD3174-DC35-401B-9220-B8579EBC4BDE}"/>
                </a:ext>
              </a:extLst>
            </p:cNvPr>
            <p:cNvSpPr/>
            <p:nvPr/>
          </p:nvSpPr>
          <p:spPr>
            <a:xfrm>
              <a:off x="4047279" y="3429001"/>
              <a:ext cx="3249874" cy="43202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Chernoff Bound (left tail)</a:t>
              </a:r>
            </a:p>
          </p:txBody>
        </p:sp>
      </p:grpSp>
    </p:spTree>
    <p:extLst>
      <p:ext uri="{BB962C8B-B14F-4D97-AF65-F5344CB8AC3E}">
        <p14:creationId xmlns:p14="http://schemas.microsoft.com/office/powerpoint/2010/main" val="345684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2AB0-0198-4EFA-823D-188642BE3943}"/>
              </a:ext>
            </a:extLst>
          </p:cNvPr>
          <p:cNvSpPr>
            <a:spLocks noGrp="1"/>
          </p:cNvSpPr>
          <p:nvPr>
            <p:ph type="title"/>
          </p:nvPr>
        </p:nvSpPr>
        <p:spPr/>
        <p:txBody>
          <a:bodyPr/>
          <a:lstStyle/>
          <a:p>
            <a:r>
              <a:rPr lang="en-US" dirty="0"/>
              <a:t>Both Tails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83FD53-8B98-4448-9136-06876495DFD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𝐸</m:t>
                    </m:r>
                  </m:oMath>
                </a14:m>
                <a:r>
                  <a:rPr lang="en-US" dirty="0"/>
                  <a:t> be the event that </a:t>
                </a:r>
                <a14:m>
                  <m:oMath xmlns:m="http://schemas.openxmlformats.org/officeDocument/2006/math">
                    <m:r>
                      <a:rPr lang="en-US" b="0" i="1" smtClean="0">
                        <a:latin typeface="Cambria Math" panose="02040503050406030204" pitchFamily="18" charset="0"/>
                      </a:rPr>
                      <m:t>𝑋</m:t>
                    </m:r>
                  </m:oMath>
                </a14:m>
                <a:r>
                  <a:rPr lang="en-US" dirty="0"/>
                  <a:t> is not between 500 and 700 (i.e. we’re not within 10 percentage points of the true value)</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&lt;500</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&gt;700</m:t>
                        </m:r>
                      </m:e>
                    </m:d>
                  </m:oMath>
                </a14:m>
                <a:endParaRPr lang="en-US" b="0" dirty="0"/>
              </a:p>
              <a:p>
                <a14:m>
                  <m:oMath xmlns:m="http://schemas.openxmlformats.org/officeDocument/2006/math">
                    <m:r>
                      <a:rPr lang="en-US" b="0" i="1" smtClean="0">
                        <a:latin typeface="Cambria Math" panose="02040503050406030204" pitchFamily="18" charset="0"/>
                      </a:rPr>
                      <m:t>≤.0039+.0003=.0042</m:t>
                    </m:r>
                  </m:oMath>
                </a14:m>
                <a:endParaRPr lang="en-US" dirty="0"/>
              </a:p>
              <a:p>
                <a:endParaRPr lang="en-US" dirty="0"/>
              </a:p>
              <a:p>
                <a:r>
                  <a:rPr lang="en-US" dirty="0"/>
                  <a:t>Less than </a:t>
                </a:r>
                <a14:m>
                  <m:oMath xmlns:m="http://schemas.openxmlformats.org/officeDocument/2006/math">
                    <m:r>
                      <a:rPr lang="en-US" b="0" i="1" smtClean="0">
                        <a:latin typeface="Cambria Math" panose="02040503050406030204" pitchFamily="18" charset="0"/>
                      </a:rPr>
                      <m:t>1%</m:t>
                    </m:r>
                  </m:oMath>
                </a14:m>
                <a:r>
                  <a:rPr lang="en-US" dirty="0"/>
                  <a:t>. That’s a better bound than Chebyshev gave!</a:t>
                </a:r>
              </a:p>
            </p:txBody>
          </p:sp>
        </mc:Choice>
        <mc:Fallback xmlns="">
          <p:sp>
            <p:nvSpPr>
              <p:cNvPr id="3" name="Content Placeholder 2">
                <a:extLst>
                  <a:ext uri="{FF2B5EF4-FFF2-40B4-BE49-F238E27FC236}">
                    <a16:creationId xmlns:a16="http://schemas.microsoft.com/office/drawing/2014/main" id="{2A83FD53-8B98-4448-9136-06876495DFD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7865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5127-3639-4EC0-9346-83094CEA7FA1}"/>
              </a:ext>
            </a:extLst>
          </p:cNvPr>
          <p:cNvSpPr>
            <a:spLocks noGrp="1"/>
          </p:cNvSpPr>
          <p:nvPr>
            <p:ph type="title"/>
          </p:nvPr>
        </p:nvSpPr>
        <p:spPr/>
        <p:txBody>
          <a:bodyPr/>
          <a:lstStyle/>
          <a:p>
            <a:r>
              <a:rPr lang="en-US" dirty="0"/>
              <a:t>Wait a Minute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27F577-D5BF-4B33-9D67-576CCE34ACCF}"/>
                  </a:ext>
                </a:extLst>
              </p:cNvPr>
              <p:cNvSpPr>
                <a:spLocks noGrp="1"/>
              </p:cNvSpPr>
              <p:nvPr>
                <p:ph idx="1"/>
              </p:nvPr>
            </p:nvSpPr>
            <p:spPr/>
            <p:txBody>
              <a:bodyPr>
                <a:normAutofit lnSpcReduction="10000"/>
              </a:bodyPr>
              <a:lstStyle/>
              <a:p>
                <a:r>
                  <a:rPr lang="en-US" dirty="0"/>
                  <a:t>I asked Wikipedia about the “Chernoff Bound” and I saw something different?</a:t>
                </a:r>
              </a:p>
              <a:p>
                <a:r>
                  <a:rPr lang="en-US" dirty="0"/>
                  <a:t>This is the “easiest to use” version of the bound. If you need something more precise, there are other versions. </a:t>
                </a:r>
              </a:p>
              <a:p>
                <a:r>
                  <a:rPr lang="en-US" dirty="0"/>
                  <a:t>Why are the tails different??</a:t>
                </a:r>
              </a:p>
              <a:p>
                <a:r>
                  <a:rPr lang="en-US" b="0" dirty="0"/>
                  <a:t>The strongest/original versions of “</a:t>
                </a:r>
                <a:r>
                  <a:rPr lang="en-US" dirty="0"/>
                  <a:t>Chernoff </a:t>
                </a:r>
                <a:r>
                  <a:rPr lang="en-US" b="0" dirty="0"/>
                  <a:t>bounds” are symmetric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𝛿</m:t>
                    </m:r>
                  </m:oMath>
                </a14:m>
                <a:r>
                  <a:rPr lang="en-US" dirty="0"/>
                  <a:t> and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𝛿</m:t>
                    </m:r>
                    <m:r>
                      <a:rPr lang="en-US" b="0" i="1" smtClean="0">
                        <a:latin typeface="Cambria Math" panose="02040503050406030204" pitchFamily="18" charset="0"/>
                      </a:rPr>
                      <m:t> </m:t>
                    </m:r>
                    <m:r>
                      <m:rPr>
                        <m:sty m:val="p"/>
                      </m:rPr>
                      <a:rPr lang="en-US" b="0" i="0" smtClean="0">
                        <a:latin typeface="Cambria Math" panose="02040503050406030204" pitchFamily="18" charset="0"/>
                      </a:rPr>
                      <m:t>correspond</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dirty="0"/>
                  <a:t> but those bounds are ugly and hard to use.</a:t>
                </a:r>
              </a:p>
              <a:p>
                <a:r>
                  <a:rPr lang="en-US" dirty="0"/>
                  <a:t>When computer scientists made the “easy to use versions”, they needed to use some inequalities. The numerators now have plain old </a:t>
                </a:r>
                <a14:m>
                  <m:oMath xmlns:m="http://schemas.openxmlformats.org/officeDocument/2006/math">
                    <m:r>
                      <a:rPr lang="en-US" b="0" i="1" smtClean="0">
                        <a:latin typeface="Cambria Math" panose="02040503050406030204" pitchFamily="18" charset="0"/>
                      </a:rPr>
                      <m:t>𝛿</m:t>
                    </m:r>
                  </m:oMath>
                </a14:m>
                <a:r>
                  <a:rPr lang="en-US" dirty="0"/>
                  <a:t>’s, instead of </a:t>
                </a:r>
                <a14:m>
                  <m:oMath xmlns:m="http://schemas.openxmlformats.org/officeDocument/2006/math">
                    <m:r>
                      <a:rPr lang="en-US" b="0" i="1" smtClean="0">
                        <a:latin typeface="Cambria Math" panose="02040503050406030204" pitchFamily="18" charset="0"/>
                      </a:rPr>
                      <m:t>1+</m:t>
                    </m:r>
                  </m:oMath>
                </a14:m>
                <a:r>
                  <a:rPr lang="en-US" dirty="0"/>
                  <a:t> or </a:t>
                </a:r>
                <a14:m>
                  <m:oMath xmlns:m="http://schemas.openxmlformats.org/officeDocument/2006/math">
                    <m:r>
                      <a:rPr lang="en-US" b="0" i="1" smtClean="0">
                        <a:latin typeface="Cambria Math" panose="02040503050406030204" pitchFamily="18" charset="0"/>
                      </a:rPr>
                      <m:t>1−</m:t>
                    </m:r>
                  </m:oMath>
                </a14:m>
                <a:r>
                  <a:rPr lang="en-US" dirty="0"/>
                  <a:t>. As part of the simplification to this version, there were different inequalities used so you don’t get exactly the same expression.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0A27F577-D5BF-4B33-9D67-576CCE34ACCF}"/>
                  </a:ext>
                </a:extLst>
              </p:cNvPr>
              <p:cNvSpPr>
                <a:spLocks noGrp="1" noRot="1" noChangeAspect="1" noMove="1" noResize="1" noEditPoints="1" noAdjustHandles="1" noChangeArrowheads="1" noChangeShapeType="1" noTextEdit="1"/>
              </p:cNvSpPr>
              <p:nvPr>
                <p:ph idx="1"/>
              </p:nvPr>
            </p:nvSpPr>
            <p:spPr>
              <a:blipFill>
                <a:blip r:embed="rId2"/>
                <a:stretch>
                  <a:fillRect l="-708" t="-3019" r="-2342"/>
                </a:stretch>
              </a:blipFill>
            </p:spPr>
            <p:txBody>
              <a:bodyPr/>
              <a:lstStyle/>
              <a:p>
                <a:r>
                  <a:rPr lang="en-US">
                    <a:noFill/>
                  </a:rPr>
                  <a:t> </a:t>
                </a:r>
              </a:p>
            </p:txBody>
          </p:sp>
        </mc:Fallback>
      </mc:AlternateContent>
    </p:spTree>
    <p:extLst>
      <p:ext uri="{BB962C8B-B14F-4D97-AF65-F5344CB8AC3E}">
        <p14:creationId xmlns:p14="http://schemas.microsoft.com/office/powerpoint/2010/main" val="209871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3543-3653-4F3D-8D13-CBC8197518CF}"/>
              </a:ext>
            </a:extLst>
          </p:cNvPr>
          <p:cNvSpPr>
            <a:spLocks noGrp="1"/>
          </p:cNvSpPr>
          <p:nvPr>
            <p:ph type="title"/>
          </p:nvPr>
        </p:nvSpPr>
        <p:spPr/>
        <p:txBody>
          <a:bodyPr/>
          <a:lstStyle/>
          <a:p>
            <a:r>
              <a:rPr lang="en-US" dirty="0"/>
              <a:t>Wait a Minute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9300EF-8204-4811-9BF9-C43C2A08C9FE}"/>
                  </a:ext>
                </a:extLst>
              </p:cNvPr>
              <p:cNvSpPr>
                <a:spLocks noGrp="1"/>
              </p:cNvSpPr>
              <p:nvPr>
                <p:ph idx="1"/>
              </p:nvPr>
            </p:nvSpPr>
            <p:spPr/>
            <p:txBody>
              <a:bodyPr/>
              <a:lstStyle/>
              <a:p>
                <a:r>
                  <a:rPr lang="en-US" dirty="0"/>
                  <a:t>This is just a binomial!</a:t>
                </a:r>
              </a:p>
              <a:p>
                <a:pPr lvl="1"/>
                <a:r>
                  <a:rPr lang="en-US" dirty="0"/>
                  <a:t>Well if all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have the same probability. It does work if they’re independent but have different distributions. But there’s bigger reasons to care…</a:t>
                </a:r>
              </a:p>
              <a:p>
                <a:pPr lvl="1"/>
                <a:endParaRPr lang="en-US" dirty="0"/>
              </a:p>
              <a:p>
                <a:r>
                  <a:rPr lang="en-US" dirty="0"/>
                  <a:t>The concentration inequality will let you control </a:t>
                </a:r>
                <a14:m>
                  <m:oMath xmlns:m="http://schemas.openxmlformats.org/officeDocument/2006/math">
                    <m:r>
                      <a:rPr lang="en-US" b="0" i="1" smtClean="0">
                        <a:latin typeface="Cambria Math" panose="02040503050406030204" pitchFamily="18" charset="0"/>
                      </a:rPr>
                      <m:t>𝑛</m:t>
                    </m:r>
                  </m:oMath>
                </a14:m>
                <a:r>
                  <a:rPr lang="en-US" dirty="0"/>
                  <a:t> easily, even as a variable. That’s not easy with the binomial.</a:t>
                </a:r>
              </a:p>
              <a:p>
                <a:endParaRPr lang="en-US" dirty="0"/>
              </a:p>
              <a:p>
                <a:r>
                  <a:rPr lang="en-US" dirty="0"/>
                  <a:t>What happens when </a:t>
                </a:r>
                <a14:m>
                  <m:oMath xmlns:m="http://schemas.openxmlformats.org/officeDocument/2006/math">
                    <m:r>
                      <a:rPr lang="en-US" b="0" i="1" smtClean="0">
                        <a:latin typeface="Cambria Math" panose="02040503050406030204" pitchFamily="18" charset="0"/>
                      </a:rPr>
                      <m:t>𝑛</m:t>
                    </m:r>
                  </m:oMath>
                </a14:m>
                <a:r>
                  <a:rPr lang="en-US" dirty="0"/>
                  <a:t> gets big?</a:t>
                </a:r>
              </a:p>
              <a:p>
                <a:r>
                  <a:rPr lang="en-US" dirty="0"/>
                  <a:t>Evaluating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20000</m:t>
                                </m:r>
                              </m:num>
                              <m:den>
                                <m:r>
                                  <a:rPr lang="en-US" b="0" i="1" smtClean="0">
                                    <a:latin typeface="Cambria Math" panose="02040503050406030204" pitchFamily="18" charset="0"/>
                                  </a:rPr>
                                  <m:t>10000</m:t>
                                </m:r>
                              </m:den>
                            </m:f>
                          </m:e>
                        </m:d>
                        <m:r>
                          <a:rPr lang="en-US" b="0" i="1" smtClean="0">
                            <a:latin typeface="Cambria Math" panose="02040503050406030204" pitchFamily="18" charset="0"/>
                          </a:rPr>
                          <m:t>.51</m:t>
                        </m:r>
                      </m:e>
                      <m:sup>
                        <m:r>
                          <a:rPr lang="en-US" b="0" i="1" smtClean="0">
                            <a:latin typeface="Cambria Math" panose="02040503050406030204" pitchFamily="18" charset="0"/>
                          </a:rPr>
                          <m:t>10000</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.49</m:t>
                        </m:r>
                      </m:e>
                      <m:sup>
                        <m:r>
                          <a:rPr lang="en-US" b="0" i="1" smtClean="0">
                            <a:latin typeface="Cambria Math" panose="02040503050406030204" pitchFamily="18" charset="0"/>
                          </a:rPr>
                          <m:t>10000</m:t>
                        </m:r>
                      </m:sup>
                    </m:sSup>
                    <m:r>
                      <a:rPr lang="en-US" b="0" i="1" smtClean="0">
                        <a:latin typeface="Cambria Math" panose="02040503050406030204" pitchFamily="18" charset="0"/>
                      </a:rPr>
                      <m:t> </m:t>
                    </m:r>
                  </m:oMath>
                </a14:m>
                <a:r>
                  <a:rPr lang="en-US" dirty="0"/>
                  <a:t>is fraught with chances for floating point error and other issues. Chernoff is much better.</a:t>
                </a:r>
              </a:p>
            </p:txBody>
          </p:sp>
        </mc:Choice>
        <mc:Fallback xmlns="">
          <p:sp>
            <p:nvSpPr>
              <p:cNvPr id="3" name="Content Placeholder 2">
                <a:extLst>
                  <a:ext uri="{FF2B5EF4-FFF2-40B4-BE49-F238E27FC236}">
                    <a16:creationId xmlns:a16="http://schemas.microsoft.com/office/drawing/2014/main" id="{B09300EF-8204-4811-9BF9-C43C2A08C9FE}"/>
                  </a:ext>
                </a:extLst>
              </p:cNvPr>
              <p:cNvSpPr>
                <a:spLocks noGrp="1" noRot="1" noChangeAspect="1" noMove="1" noResize="1" noEditPoints="1" noAdjustHandles="1" noChangeArrowheads="1" noChangeShapeType="1" noTextEdit="1"/>
              </p:cNvSpPr>
              <p:nvPr>
                <p:ph idx="1"/>
              </p:nvPr>
            </p:nvSpPr>
            <p:spPr>
              <a:blipFill>
                <a:blip r:embed="rId2"/>
                <a:stretch>
                  <a:fillRect l="-708" t="-2138" r="-436" b="-3019"/>
                </a:stretch>
              </a:blipFill>
            </p:spPr>
            <p:txBody>
              <a:bodyPr/>
              <a:lstStyle/>
              <a:p>
                <a:r>
                  <a:rPr lang="en-US">
                    <a:noFill/>
                  </a:rPr>
                  <a:t> </a:t>
                </a:r>
              </a:p>
            </p:txBody>
          </p:sp>
        </mc:Fallback>
      </mc:AlternateContent>
    </p:spTree>
    <p:extLst>
      <p:ext uri="{BB962C8B-B14F-4D97-AF65-F5344CB8AC3E}">
        <p14:creationId xmlns:p14="http://schemas.microsoft.com/office/powerpoint/2010/main" val="360796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2369-B2A2-4670-AB46-3A26B6A9EA1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E1644FCB-7E0E-4DFC-9CE8-A9AAF3973966}"/>
              </a:ext>
            </a:extLst>
          </p:cNvPr>
          <p:cNvSpPr>
            <a:spLocks noGrp="1"/>
          </p:cNvSpPr>
          <p:nvPr>
            <p:ph idx="1"/>
          </p:nvPr>
        </p:nvSpPr>
        <p:spPr/>
        <p:txBody>
          <a:bodyPr/>
          <a:lstStyle/>
          <a:p>
            <a:r>
              <a:rPr lang="en-US" dirty="0"/>
              <a:t>Homework 5 Solutions available at the front + outside Allen 206</a:t>
            </a:r>
          </a:p>
          <a:p>
            <a:r>
              <a:rPr lang="en-US" dirty="0"/>
              <a:t>Homework 6 will be due on Wednesday</a:t>
            </a:r>
          </a:p>
          <a:p>
            <a:r>
              <a:rPr lang="en-US" dirty="0"/>
              <a:t>Homework 7 will be out on Wednesday and due Monday at 11:59pm with a late deadline on Tuesday at 11:59pm</a:t>
            </a:r>
          </a:p>
          <a:p>
            <a:endParaRPr lang="en-US" dirty="0"/>
          </a:p>
          <a:p>
            <a:r>
              <a:rPr lang="en-US" dirty="0"/>
              <a:t>Quiz 7 on Friday</a:t>
            </a:r>
          </a:p>
        </p:txBody>
      </p:sp>
    </p:spTree>
    <p:extLst>
      <p:ext uri="{BB962C8B-B14F-4D97-AF65-F5344CB8AC3E}">
        <p14:creationId xmlns:p14="http://schemas.microsoft.com/office/powerpoint/2010/main" val="2118225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5FA5-47CB-4D23-BB75-39DFBCDB8073}"/>
              </a:ext>
            </a:extLst>
          </p:cNvPr>
          <p:cNvSpPr>
            <a:spLocks noGrp="1"/>
          </p:cNvSpPr>
          <p:nvPr>
            <p:ph type="title"/>
          </p:nvPr>
        </p:nvSpPr>
        <p:spPr/>
        <p:txBody>
          <a:bodyPr/>
          <a:lstStyle/>
          <a:p>
            <a:r>
              <a:rPr lang="en-US" dirty="0"/>
              <a:t>But Wait! There’s More</a:t>
            </a:r>
          </a:p>
        </p:txBody>
      </p:sp>
      <p:sp>
        <p:nvSpPr>
          <p:cNvPr id="3" name="Content Placeholder 2">
            <a:extLst>
              <a:ext uri="{FF2B5EF4-FFF2-40B4-BE49-F238E27FC236}">
                <a16:creationId xmlns:a16="http://schemas.microsoft.com/office/drawing/2014/main" id="{0E47B873-0FDD-470D-8B4A-2C0D72DB0319}"/>
              </a:ext>
            </a:extLst>
          </p:cNvPr>
          <p:cNvSpPr>
            <a:spLocks noGrp="1"/>
          </p:cNvSpPr>
          <p:nvPr>
            <p:ph idx="1"/>
          </p:nvPr>
        </p:nvSpPr>
        <p:spPr>
          <a:xfrm>
            <a:off x="575240" y="1463857"/>
            <a:ext cx="11187258" cy="5226192"/>
          </a:xfrm>
        </p:spPr>
        <p:txBody>
          <a:bodyPr>
            <a:normAutofit fontScale="92500" lnSpcReduction="10000"/>
          </a:bodyPr>
          <a:lstStyle/>
          <a:p>
            <a:r>
              <a:rPr lang="en-US" dirty="0"/>
              <a:t>For this class, please limit yourself to:</a:t>
            </a:r>
            <a:br>
              <a:rPr lang="en-US" dirty="0"/>
            </a:br>
            <a:r>
              <a:rPr lang="en-US" dirty="0"/>
              <a:t>Markov, Chebyshev, and Chernoff, as stated in these slides…</a:t>
            </a:r>
          </a:p>
          <a:p>
            <a:r>
              <a:rPr lang="en-US" dirty="0"/>
              <a:t>But for your information. There’s more.</a:t>
            </a:r>
          </a:p>
          <a:p>
            <a:r>
              <a:rPr lang="en-US" dirty="0"/>
              <a:t>Trying to apply Chebyshev, but only want a “one-sided” bound (and tired of losing that almost-factor-of-two)Try </a:t>
            </a:r>
            <a:r>
              <a:rPr lang="en-US" dirty="0" err="1">
                <a:hlinkClick r:id="rId2"/>
              </a:rPr>
              <a:t>Cantelli’s</a:t>
            </a:r>
            <a:r>
              <a:rPr lang="en-US" dirty="0">
                <a:hlinkClick r:id="rId2"/>
              </a:rPr>
              <a:t> Inequality</a:t>
            </a:r>
            <a:endParaRPr lang="en-US" dirty="0"/>
          </a:p>
          <a:p>
            <a:r>
              <a:rPr lang="en-US" dirty="0"/>
              <a:t>In a position to use Chernoff, but want additive distance to the mean instead of multiplicative? </a:t>
            </a:r>
            <a:r>
              <a:rPr lang="en-US" dirty="0">
                <a:hlinkClick r:id="rId3"/>
              </a:rPr>
              <a:t>They got one of those</a:t>
            </a:r>
            <a:r>
              <a:rPr lang="en-US" dirty="0"/>
              <a:t>.</a:t>
            </a:r>
          </a:p>
          <a:p>
            <a:r>
              <a:rPr lang="en-US" dirty="0"/>
              <a:t>Have a sum of independent random variables that aren’t indicators, but are bounded, you better believe </a:t>
            </a:r>
            <a:r>
              <a:rPr lang="en-US" dirty="0">
                <a:hlinkClick r:id="rId4"/>
              </a:rPr>
              <a:t>Wikipedia’s got one</a:t>
            </a:r>
            <a:endParaRPr lang="en-US" dirty="0"/>
          </a:p>
          <a:p>
            <a:r>
              <a:rPr lang="en-US" dirty="0"/>
              <a:t>Have a sum of random </a:t>
            </a:r>
            <a:r>
              <a:rPr lang="en-US" b="1" dirty="0"/>
              <a:t>matrices </a:t>
            </a:r>
            <a:r>
              <a:rPr lang="en-US" dirty="0"/>
              <a:t>instead of a sum of random numbers. Not only is that a thing you can do, but the eigenvalue of the matrix </a:t>
            </a:r>
            <a:r>
              <a:rPr lang="en-US" dirty="0">
                <a:hlinkClick r:id="rId5"/>
              </a:rPr>
              <a:t>concentrates</a:t>
            </a:r>
            <a:endParaRPr lang="en-US" dirty="0"/>
          </a:p>
          <a:p>
            <a:r>
              <a:rPr lang="en-US" dirty="0"/>
              <a:t>There’s </a:t>
            </a:r>
            <a:r>
              <a:rPr lang="en-US" dirty="0">
                <a:hlinkClick r:id="rId6"/>
              </a:rPr>
              <a:t>a whole book</a:t>
            </a:r>
            <a:r>
              <a:rPr lang="en-US" dirty="0"/>
              <a:t> of these!</a:t>
            </a:r>
          </a:p>
        </p:txBody>
      </p:sp>
    </p:spTree>
    <p:extLst>
      <p:ext uri="{BB962C8B-B14F-4D97-AF65-F5344CB8AC3E}">
        <p14:creationId xmlns:p14="http://schemas.microsoft.com/office/powerpoint/2010/main" val="294649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BE14-38DC-46FA-A4BB-08D3940B40F0}"/>
              </a:ext>
            </a:extLst>
          </p:cNvPr>
          <p:cNvSpPr>
            <a:spLocks noGrp="1"/>
          </p:cNvSpPr>
          <p:nvPr>
            <p:ph type="title"/>
          </p:nvPr>
        </p:nvSpPr>
        <p:spPr/>
        <p:txBody>
          <a:bodyPr/>
          <a:lstStyle/>
          <a:p>
            <a:r>
              <a:rPr lang="en-US" dirty="0"/>
              <a:t>One More Bound</a:t>
            </a:r>
          </a:p>
        </p:txBody>
      </p:sp>
      <p:sp>
        <p:nvSpPr>
          <p:cNvPr id="3" name="Content Placeholder 2">
            <a:extLst>
              <a:ext uri="{FF2B5EF4-FFF2-40B4-BE49-F238E27FC236}">
                <a16:creationId xmlns:a16="http://schemas.microsoft.com/office/drawing/2014/main" id="{58B0C760-FFD0-4A35-81CD-C70E5205C96C}"/>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61631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90F4-B51A-417F-936F-DCFB4FCA6AE9}"/>
              </a:ext>
            </a:extLst>
          </p:cNvPr>
          <p:cNvSpPr>
            <a:spLocks noGrp="1"/>
          </p:cNvSpPr>
          <p:nvPr>
            <p:ph type="title"/>
          </p:nvPr>
        </p:nvSpPr>
        <p:spPr/>
        <p:txBody>
          <a:bodyPr/>
          <a:lstStyle/>
          <a:p>
            <a:r>
              <a:rPr lang="en-US" dirty="0"/>
              <a:t>One More Bound</a:t>
            </a:r>
          </a:p>
        </p:txBody>
      </p:sp>
      <p:sp>
        <p:nvSpPr>
          <p:cNvPr id="3" name="Content Placeholder 2">
            <a:extLst>
              <a:ext uri="{FF2B5EF4-FFF2-40B4-BE49-F238E27FC236}">
                <a16:creationId xmlns:a16="http://schemas.microsoft.com/office/drawing/2014/main" id="{179BCC8A-6181-4B26-9437-34348781BFA6}"/>
              </a:ext>
            </a:extLst>
          </p:cNvPr>
          <p:cNvSpPr>
            <a:spLocks noGrp="1"/>
          </p:cNvSpPr>
          <p:nvPr>
            <p:ph idx="1"/>
          </p:nvPr>
        </p:nvSpPr>
        <p:spPr>
          <a:xfrm>
            <a:off x="575240" y="1463857"/>
            <a:ext cx="11187258" cy="599405"/>
          </a:xfrm>
        </p:spPr>
        <p:txBody>
          <a:bodyPr/>
          <a:lstStyle/>
          <a:p>
            <a:r>
              <a:rPr lang="en-US" dirty="0"/>
              <a:t>The Union bound</a:t>
            </a:r>
          </a:p>
          <a:p>
            <a:endParaRPr lang="en-US" dirty="0"/>
          </a:p>
          <a:p>
            <a:endParaRPr lang="en-US" dirty="0"/>
          </a:p>
        </p:txBody>
      </p:sp>
      <p:grpSp>
        <p:nvGrpSpPr>
          <p:cNvPr id="4" name="Group 3">
            <a:extLst>
              <a:ext uri="{FF2B5EF4-FFF2-40B4-BE49-F238E27FC236}">
                <a16:creationId xmlns:a16="http://schemas.microsoft.com/office/drawing/2014/main" id="{AE2F9FF0-9521-4802-BF0F-7D6FF0F170F7}"/>
              </a:ext>
            </a:extLst>
          </p:cNvPr>
          <p:cNvGrpSpPr/>
          <p:nvPr/>
        </p:nvGrpSpPr>
        <p:grpSpPr>
          <a:xfrm>
            <a:off x="486742" y="1979300"/>
            <a:ext cx="5682126" cy="1959654"/>
            <a:chOff x="1185842" y="3429000"/>
            <a:chExt cx="6111311" cy="1612695"/>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8B772CF-D022-4B45-A721-C48C93F70497}"/>
                    </a:ext>
                  </a:extLst>
                </p:cNvPr>
                <p:cNvSpPr/>
                <p:nvPr/>
              </p:nvSpPr>
              <p:spPr>
                <a:xfrm>
                  <a:off x="1185842" y="3429000"/>
                  <a:ext cx="6111311" cy="16126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For any events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𝐸</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𝐹</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𝑬</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𝑭</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𝑬</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𝑭</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8B772CF-D022-4B45-A721-C48C93F70497}"/>
                    </a:ext>
                  </a:extLst>
                </p:cNvPr>
                <p:cNvSpPr>
                  <a:spLocks noRot="1" noChangeAspect="1" noMove="1" noResize="1" noEditPoints="1" noAdjustHandles="1" noChangeArrowheads="1" noChangeShapeType="1" noTextEdit="1"/>
                </p:cNvSpPr>
                <p:nvPr/>
              </p:nvSpPr>
              <p:spPr>
                <a:xfrm>
                  <a:off x="1185842" y="3429000"/>
                  <a:ext cx="6111311" cy="1612695"/>
                </a:xfrm>
                <a:prstGeom prst="rect">
                  <a:avLst/>
                </a:prstGeom>
                <a:blipFill>
                  <a:blip r:embed="rId2"/>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CC4BDA7-BF47-48CB-B990-8E03764C741F}"/>
                </a:ext>
              </a:extLst>
            </p:cNvPr>
            <p:cNvSpPr/>
            <p:nvPr/>
          </p:nvSpPr>
          <p:spPr>
            <a:xfrm>
              <a:off x="1195367" y="3429001"/>
              <a:ext cx="6101786" cy="6462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Union Bound</a:t>
              </a:r>
            </a:p>
          </p:txBody>
        </p:sp>
      </p:gr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8B36E53-2DD9-44D8-94A6-60D5DD9965CF}"/>
                  </a:ext>
                </a:extLst>
              </p:cNvPr>
              <p:cNvSpPr txBox="1">
                <a:spLocks/>
              </p:cNvSpPr>
              <p:nvPr/>
            </p:nvSpPr>
            <p:spPr>
              <a:xfrm>
                <a:off x="575239" y="4136368"/>
                <a:ext cx="11187258" cy="190492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Proof?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≥0</m:t>
                    </m:r>
                  </m:oMath>
                </a14:m>
                <a:r>
                  <a:rPr lang="en-US" dirty="0"/>
                  <a:t>.</a:t>
                </a:r>
              </a:p>
            </p:txBody>
          </p:sp>
        </mc:Choice>
        <mc:Fallback xmlns="">
          <p:sp>
            <p:nvSpPr>
              <p:cNvPr id="7" name="Content Placeholder 2">
                <a:extLst>
                  <a:ext uri="{FF2B5EF4-FFF2-40B4-BE49-F238E27FC236}">
                    <a16:creationId xmlns:a16="http://schemas.microsoft.com/office/drawing/2014/main" id="{A8B36E53-2DD9-44D8-94A6-60D5DD9965CF}"/>
                  </a:ext>
                </a:extLst>
              </p:cNvPr>
              <p:cNvSpPr txBox="1">
                <a:spLocks noRot="1" noChangeAspect="1" noMove="1" noResize="1" noEditPoints="1" noAdjustHandles="1" noChangeArrowheads="1" noChangeShapeType="1" noTextEdit="1"/>
              </p:cNvSpPr>
              <p:nvPr/>
            </p:nvSpPr>
            <p:spPr>
              <a:xfrm>
                <a:off x="575239" y="4136368"/>
                <a:ext cx="11187258" cy="1904924"/>
              </a:xfrm>
              <a:prstGeom prst="rect">
                <a:avLst/>
              </a:prstGeom>
              <a:blipFill>
                <a:blip r:embed="rId3"/>
                <a:stretch>
                  <a:fillRect l="-654" t="-5769"/>
                </a:stretch>
              </a:blipFill>
            </p:spPr>
            <p:txBody>
              <a:bodyPr/>
              <a:lstStyle/>
              <a:p>
                <a:r>
                  <a:rPr lang="en-US">
                    <a:noFill/>
                  </a:rPr>
                  <a:t> </a:t>
                </a:r>
              </a:p>
            </p:txBody>
          </p:sp>
        </mc:Fallback>
      </mc:AlternateContent>
    </p:spTree>
    <p:extLst>
      <p:ext uri="{BB962C8B-B14F-4D97-AF65-F5344CB8AC3E}">
        <p14:creationId xmlns:p14="http://schemas.microsoft.com/office/powerpoint/2010/main" val="3245814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56D2-D103-497A-9969-E29DF14D69BB}"/>
              </a:ext>
            </a:extLst>
          </p:cNvPr>
          <p:cNvSpPr>
            <a:spLocks noGrp="1"/>
          </p:cNvSpPr>
          <p:nvPr>
            <p:ph type="title"/>
          </p:nvPr>
        </p:nvSpPr>
        <p:spPr/>
        <p:txBody>
          <a:bodyPr/>
          <a:lstStyle/>
          <a:p>
            <a:r>
              <a:rPr lang="en-US" dirty="0"/>
              <a:t>Concentration Applications</a:t>
            </a:r>
          </a:p>
        </p:txBody>
      </p:sp>
      <p:sp>
        <p:nvSpPr>
          <p:cNvPr id="3" name="Content Placeholder 2">
            <a:extLst>
              <a:ext uri="{FF2B5EF4-FFF2-40B4-BE49-F238E27FC236}">
                <a16:creationId xmlns:a16="http://schemas.microsoft.com/office/drawing/2014/main" id="{733D52F0-F088-458A-B1C9-3004D96C309C}"/>
              </a:ext>
            </a:extLst>
          </p:cNvPr>
          <p:cNvSpPr>
            <a:spLocks noGrp="1"/>
          </p:cNvSpPr>
          <p:nvPr>
            <p:ph idx="1"/>
          </p:nvPr>
        </p:nvSpPr>
        <p:spPr/>
        <p:txBody>
          <a:bodyPr/>
          <a:lstStyle/>
          <a:p>
            <a:r>
              <a:rPr lang="en-US" dirty="0"/>
              <a:t>A common pattern:</a:t>
            </a:r>
          </a:p>
          <a:p>
            <a:endParaRPr lang="en-US" dirty="0"/>
          </a:p>
          <a:p>
            <a:r>
              <a:rPr lang="en-US" dirty="0"/>
              <a:t>Figure out “what could possibly go wrong” – often these are dependent.</a:t>
            </a:r>
          </a:p>
          <a:p>
            <a:r>
              <a:rPr lang="en-US" dirty="0"/>
              <a:t>Use a concentration inequality for each of the things that could go wrong.</a:t>
            </a:r>
          </a:p>
          <a:p>
            <a:r>
              <a:rPr lang="en-US" dirty="0"/>
              <a:t>Union bound over everything that could go wrong. </a:t>
            </a:r>
          </a:p>
          <a:p>
            <a:endParaRPr lang="en-US" dirty="0"/>
          </a:p>
        </p:txBody>
      </p:sp>
    </p:spTree>
    <p:extLst>
      <p:ext uri="{BB962C8B-B14F-4D97-AF65-F5344CB8AC3E}">
        <p14:creationId xmlns:p14="http://schemas.microsoft.com/office/powerpoint/2010/main" val="2119441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6436-7F2A-4FCF-A5EC-F29CD4F67746}"/>
              </a:ext>
            </a:extLst>
          </p:cNvPr>
          <p:cNvSpPr>
            <a:spLocks noGrp="1"/>
          </p:cNvSpPr>
          <p:nvPr>
            <p:ph type="title"/>
          </p:nvPr>
        </p:nvSpPr>
        <p:spPr/>
        <p:txBody>
          <a:bodyPr/>
          <a:lstStyle/>
          <a:p>
            <a:r>
              <a:rPr lang="en-US" dirty="0"/>
              <a:t>Frogs</a:t>
            </a:r>
          </a:p>
        </p:txBody>
      </p:sp>
      <p:sp>
        <p:nvSpPr>
          <p:cNvPr id="3" name="Content Placeholder 2">
            <a:extLst>
              <a:ext uri="{FF2B5EF4-FFF2-40B4-BE49-F238E27FC236}">
                <a16:creationId xmlns:a16="http://schemas.microsoft.com/office/drawing/2014/main" id="{1A537CCD-03BC-4CD0-8E3B-23107D254EA6}"/>
              </a:ext>
            </a:extLst>
          </p:cNvPr>
          <p:cNvSpPr>
            <a:spLocks noGrp="1"/>
          </p:cNvSpPr>
          <p:nvPr>
            <p:ph idx="1"/>
          </p:nvPr>
        </p:nvSpPr>
        <p:spPr/>
        <p:txBody>
          <a:bodyPr/>
          <a:lstStyle/>
          <a:p>
            <a:r>
              <a:rPr lang="en-US" dirty="0"/>
              <a:t>There are 20 frogs on each location in a 5x5 grid. Each frog will independently jump to the left, right, up, down, or stay where it is with equal probability. A frog at an edge of the grid magically warps to the corresponding edge (</a:t>
            </a:r>
            <a:r>
              <a:rPr lang="en-US" dirty="0" err="1"/>
              <a:t>pac</a:t>
            </a:r>
            <a:r>
              <a:rPr lang="en-US" dirty="0"/>
              <a:t>-man-style).</a:t>
            </a:r>
          </a:p>
          <a:p>
            <a:endParaRPr lang="en-US" dirty="0"/>
          </a:p>
          <a:p>
            <a:r>
              <a:rPr lang="en-US" dirty="0"/>
              <a:t>Bound the probability that at least one square ends up with at least 36 frogs.</a:t>
            </a:r>
          </a:p>
          <a:p>
            <a:endParaRPr lang="en-US" dirty="0"/>
          </a:p>
        </p:txBody>
      </p:sp>
    </p:spTree>
    <p:extLst>
      <p:ext uri="{BB962C8B-B14F-4D97-AF65-F5344CB8AC3E}">
        <p14:creationId xmlns:p14="http://schemas.microsoft.com/office/powerpoint/2010/main" val="3666840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2B416-13BE-35AB-4A45-AC836424E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12915-3A9D-7AD5-5B1C-FCF498FD1A4F}"/>
              </a:ext>
            </a:extLst>
          </p:cNvPr>
          <p:cNvSpPr>
            <a:spLocks noGrp="1"/>
          </p:cNvSpPr>
          <p:nvPr>
            <p:ph type="title"/>
          </p:nvPr>
        </p:nvSpPr>
        <p:spPr/>
        <p:txBody>
          <a:bodyPr/>
          <a:lstStyle/>
          <a:p>
            <a:r>
              <a:rPr lang="en-US" dirty="0"/>
              <a:t>Frogs</a:t>
            </a:r>
          </a:p>
        </p:txBody>
      </p:sp>
      <p:sp>
        <p:nvSpPr>
          <p:cNvPr id="3" name="Content Placeholder 2">
            <a:extLst>
              <a:ext uri="{FF2B5EF4-FFF2-40B4-BE49-F238E27FC236}">
                <a16:creationId xmlns:a16="http://schemas.microsoft.com/office/drawing/2014/main" id="{CE149989-E802-69EC-C987-EA29E605E283}"/>
              </a:ext>
            </a:extLst>
          </p:cNvPr>
          <p:cNvSpPr>
            <a:spLocks noGrp="1"/>
          </p:cNvSpPr>
          <p:nvPr>
            <p:ph idx="1"/>
          </p:nvPr>
        </p:nvSpPr>
        <p:spPr/>
        <p:txBody>
          <a:bodyPr/>
          <a:lstStyle/>
          <a:p>
            <a:r>
              <a:rPr lang="en-US" dirty="0"/>
              <a:t>There are 20 frogs on each location in a 5x5 grid. Each frog will independently jump to the left, right, up, down, or stay where it is with equal probability. A frog at an edge of the grid magically warps to the corresponding edge (</a:t>
            </a:r>
            <a:r>
              <a:rPr lang="en-US" dirty="0" err="1"/>
              <a:t>pac</a:t>
            </a:r>
            <a:r>
              <a:rPr lang="en-US" dirty="0"/>
              <a:t>-man-style).</a:t>
            </a:r>
          </a:p>
          <a:p>
            <a:endParaRPr lang="en-US" dirty="0"/>
          </a:p>
          <a:p>
            <a:r>
              <a:rPr lang="en-US" dirty="0"/>
              <a:t>Bound the probability that at least one square ends up with at least 36 frogs.</a:t>
            </a:r>
          </a:p>
          <a:p>
            <a:endParaRPr lang="en-US" dirty="0"/>
          </a:p>
          <a:p>
            <a:r>
              <a:rPr lang="en-US" dirty="0"/>
              <a:t>These events are dependent – adjacent squares affect each other! </a:t>
            </a:r>
          </a:p>
        </p:txBody>
      </p:sp>
    </p:spTree>
    <p:extLst>
      <p:ext uri="{BB962C8B-B14F-4D97-AF65-F5344CB8AC3E}">
        <p14:creationId xmlns:p14="http://schemas.microsoft.com/office/powerpoint/2010/main" val="2221489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C86C-1488-45C0-A6CE-051B8073C19B}"/>
              </a:ext>
            </a:extLst>
          </p:cNvPr>
          <p:cNvSpPr>
            <a:spLocks noGrp="1"/>
          </p:cNvSpPr>
          <p:nvPr>
            <p:ph type="title"/>
          </p:nvPr>
        </p:nvSpPr>
        <p:spPr/>
        <p:txBody>
          <a:bodyPr/>
          <a:lstStyle/>
          <a:p>
            <a:r>
              <a:rPr lang="en-US" dirty="0"/>
              <a:t>Frogs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8B80D4-E598-4B07-8CF6-9BF80EBCF2D0}"/>
                  </a:ext>
                </a:extLst>
              </p:cNvPr>
              <p:cNvSpPr>
                <a:spLocks noGrp="1"/>
              </p:cNvSpPr>
              <p:nvPr>
                <p:ph idx="1"/>
              </p:nvPr>
            </p:nvSpPr>
            <p:spPr/>
            <p:txBody>
              <a:bodyPr/>
              <a:lstStyle/>
              <a:p>
                <a:r>
                  <a:rPr lang="en-US" dirty="0"/>
                  <a:t>For an arbitrary location:</a:t>
                </a:r>
              </a:p>
              <a:p>
                <a:r>
                  <a:rPr lang="en-US" dirty="0"/>
                  <a:t>There are 100 frogs who could end up there (those above, below, left, right, and at that location). Each with probability </a:t>
                </a:r>
                <a14:m>
                  <m:oMath xmlns:m="http://schemas.openxmlformats.org/officeDocument/2006/math">
                    <m:r>
                      <a:rPr lang="en-US" b="0" i="1" smtClean="0">
                        <a:latin typeface="Cambria Math" panose="02040503050406030204" pitchFamily="18" charset="0"/>
                      </a:rPr>
                      <m:t>.2</m:t>
                    </m:r>
                    <m:r>
                      <a:rPr lang="en-US" b="0" i="0" smtClean="0">
                        <a:latin typeface="Cambria Math" panose="02040503050406030204" pitchFamily="18" charset="0"/>
                      </a:rPr>
                      <m:t>.</m:t>
                    </m:r>
                  </m:oMath>
                </a14:m>
                <a:r>
                  <a:rPr lang="en-US" dirty="0"/>
                  <a:t> Let </a:t>
                </a:r>
                <a14:m>
                  <m:oMath xmlns:m="http://schemas.openxmlformats.org/officeDocument/2006/math">
                    <m:r>
                      <a:rPr lang="en-US" b="0" i="1" smtClean="0">
                        <a:latin typeface="Cambria Math" panose="02040503050406030204" pitchFamily="18" charset="0"/>
                      </a:rPr>
                      <m:t>𝑋</m:t>
                    </m:r>
                  </m:oMath>
                </a14:m>
                <a:r>
                  <a:rPr lang="en-US" dirty="0"/>
                  <a:t> be the number that land at the location we’re interested in.</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≥36</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𝛿</m:t>
                            </m:r>
                          </m:e>
                        </m:d>
                        <m:r>
                          <a:rPr lang="en-US" b="0" i="1" smtClean="0">
                            <a:latin typeface="Cambria Math" panose="02040503050406030204" pitchFamily="18" charset="0"/>
                          </a:rPr>
                          <m:t>20</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⋅20</m:t>
                                </m:r>
                              </m:num>
                              <m:den>
                                <m:r>
                                  <a:rPr lang="en-US" b="0" i="1" smtClean="0">
                                    <a:latin typeface="Cambria Math" panose="02040503050406030204" pitchFamily="18" charset="0"/>
                                  </a:rPr>
                                  <m:t>3</m:t>
                                </m:r>
                              </m:den>
                            </m:f>
                          </m:e>
                        </m:d>
                        <m:r>
                          <a:rPr lang="en-US" b="0" i="1" smtClean="0">
                            <a:latin typeface="Cambria Math" panose="02040503050406030204" pitchFamily="18" charset="0"/>
                          </a:rPr>
                          <m:t>≤0.015</m:t>
                        </m:r>
                      </m:e>
                    </m:func>
                  </m:oMath>
                </a14:m>
                <a:endParaRPr lang="en-US" dirty="0"/>
              </a:p>
              <a:p>
                <a:r>
                  <a:rPr lang="en-US" dirty="0"/>
                  <a:t>There are 25 locations. Since all locations are symmetric, by the union bound the probability of at least one location having 36 or more frogs is at most </a:t>
                </a:r>
                <a14:m>
                  <m:oMath xmlns:m="http://schemas.openxmlformats.org/officeDocument/2006/math">
                    <m:r>
                      <a:rPr lang="en-US" b="0" i="1" smtClean="0">
                        <a:latin typeface="Cambria Math" panose="02040503050406030204" pitchFamily="18" charset="0"/>
                      </a:rPr>
                      <m:t>25⋅0.015≤0.375</m:t>
                    </m:r>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C8B80D4-E598-4B07-8CF6-9BF80EBCF2D0}"/>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57968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normAutofit/>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knowing bounds on the support of the starting variables) usually lets you get more accurate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3977424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ED15A-103E-4910-B875-8E1DC51DF7C0}"/>
              </a:ext>
            </a:extLst>
          </p:cNvPr>
          <p:cNvSpPr>
            <a:spLocks noGrp="1"/>
          </p:cNvSpPr>
          <p:nvPr>
            <p:ph type="title"/>
          </p:nvPr>
        </p:nvSpPr>
        <p:spPr/>
        <p:txBody>
          <a:bodyPr/>
          <a:lstStyle/>
          <a:p>
            <a:r>
              <a:rPr lang="en-US" dirty="0"/>
              <a:t>Applications</a:t>
            </a:r>
          </a:p>
        </p:txBody>
      </p:sp>
      <p:sp>
        <p:nvSpPr>
          <p:cNvPr id="5" name="Text Placeholder 4">
            <a:extLst>
              <a:ext uri="{FF2B5EF4-FFF2-40B4-BE49-F238E27FC236}">
                <a16:creationId xmlns:a16="http://schemas.microsoft.com/office/drawing/2014/main" id="{B69B433F-5DE7-4986-B917-78E06934A0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3362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9A5B3E-CF81-43CA-8678-A74D18827E24}"/>
              </a:ext>
            </a:extLst>
          </p:cNvPr>
          <p:cNvSpPr>
            <a:spLocks noGrp="1"/>
          </p:cNvSpPr>
          <p:nvPr>
            <p:ph type="title"/>
          </p:nvPr>
        </p:nvSpPr>
        <p:spPr/>
        <p:txBody>
          <a:bodyPr/>
          <a:lstStyle/>
          <a:p>
            <a:r>
              <a:rPr lang="en-US" dirty="0"/>
              <a:t>Privacy Preservation</a:t>
            </a:r>
          </a:p>
        </p:txBody>
      </p:sp>
      <p:sp>
        <p:nvSpPr>
          <p:cNvPr id="5" name="Content Placeholder 4">
            <a:extLst>
              <a:ext uri="{FF2B5EF4-FFF2-40B4-BE49-F238E27FC236}">
                <a16:creationId xmlns:a16="http://schemas.microsoft.com/office/drawing/2014/main" id="{80812D24-5421-4DCA-B23C-218741F56B5F}"/>
              </a:ext>
            </a:extLst>
          </p:cNvPr>
          <p:cNvSpPr>
            <a:spLocks noGrp="1"/>
          </p:cNvSpPr>
          <p:nvPr>
            <p:ph idx="1"/>
          </p:nvPr>
        </p:nvSpPr>
        <p:spPr/>
        <p:txBody>
          <a:bodyPr/>
          <a:lstStyle/>
          <a:p>
            <a:r>
              <a:rPr lang="en-US" dirty="0"/>
              <a:t>A real-world</a:t>
            </a:r>
            <a:r>
              <a:rPr lang="en-US" b="1" dirty="0"/>
              <a:t> </a:t>
            </a:r>
            <a:r>
              <a:rPr lang="en-US" dirty="0"/>
              <a:t>example (adapted from </a:t>
            </a:r>
            <a:r>
              <a:rPr lang="en-US" i="1" dirty="0"/>
              <a:t>The Ethical Algorithm </a:t>
            </a:r>
            <a:r>
              <a:rPr lang="en-US" dirty="0"/>
              <a:t>by Kearns and Roth; based on protocol by Warner [1965]).</a:t>
            </a:r>
          </a:p>
          <a:p>
            <a:r>
              <a:rPr lang="en-US" dirty="0"/>
              <a:t>And gives a sense of how randomness is actually used to protect privacy.</a:t>
            </a:r>
          </a:p>
        </p:txBody>
      </p:sp>
    </p:spTree>
    <p:extLst>
      <p:ext uri="{BB962C8B-B14F-4D97-AF65-F5344CB8AC3E}">
        <p14:creationId xmlns:p14="http://schemas.microsoft.com/office/powerpoint/2010/main" val="30905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9280-673A-6071-6A89-5AB732684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B7DB8-F4B5-4A69-DB72-E9B116A33B65}"/>
              </a:ext>
            </a:extLst>
          </p:cNvPr>
          <p:cNvSpPr>
            <a:spLocks noGrp="1"/>
          </p:cNvSpPr>
          <p:nvPr>
            <p:ph type="title"/>
          </p:nvPr>
        </p:nvSpPr>
        <p:spPr/>
        <p:txBody>
          <a:bodyPr/>
          <a:lstStyle/>
          <a:p>
            <a:r>
              <a:rPr lang="en-US" dirty="0"/>
              <a:t>Midterm Retake Opportunity </a:t>
            </a:r>
          </a:p>
        </p:txBody>
      </p:sp>
      <p:sp>
        <p:nvSpPr>
          <p:cNvPr id="3" name="Content Placeholder 2">
            <a:extLst>
              <a:ext uri="{FF2B5EF4-FFF2-40B4-BE49-F238E27FC236}">
                <a16:creationId xmlns:a16="http://schemas.microsoft.com/office/drawing/2014/main" id="{2A81BB18-80C5-5A31-84B0-6D78248ADA01}"/>
              </a:ext>
            </a:extLst>
          </p:cNvPr>
          <p:cNvSpPr>
            <a:spLocks noGrp="1"/>
          </p:cNvSpPr>
          <p:nvPr>
            <p:ph idx="1"/>
          </p:nvPr>
        </p:nvSpPr>
        <p:spPr/>
        <p:txBody>
          <a:bodyPr/>
          <a:lstStyle/>
          <a:p>
            <a:r>
              <a:rPr lang="en-US" dirty="0"/>
              <a:t>Monday August 18</a:t>
            </a:r>
            <a:r>
              <a:rPr lang="en-US" baseline="30000" dirty="0"/>
              <a:t>th</a:t>
            </a:r>
            <a:r>
              <a:rPr lang="en-US" dirty="0"/>
              <a:t> at 12pm in DEM 104.</a:t>
            </a:r>
          </a:p>
          <a:p>
            <a:r>
              <a:rPr lang="en-US" dirty="0"/>
              <a:t>You will have 60 minutes.</a:t>
            </a:r>
          </a:p>
          <a:p>
            <a:r>
              <a:rPr lang="en-US" dirty="0"/>
              <a:t>Same point value and similar difficulty.</a:t>
            </a:r>
          </a:p>
          <a:p>
            <a:r>
              <a:rPr lang="en-US" dirty="0"/>
              <a:t>The same reference sheet will be provided.</a:t>
            </a:r>
          </a:p>
          <a:p>
            <a:r>
              <a:rPr lang="en-US" dirty="0"/>
              <a:t>The score will be capped at 75% or 61.5/82 points.</a:t>
            </a:r>
          </a:p>
          <a:p>
            <a:r>
              <a:rPr lang="en-US" dirty="0"/>
              <a:t>We will take the max of the two scores.</a:t>
            </a:r>
          </a:p>
          <a:p>
            <a:r>
              <a:rPr lang="en-US" dirty="0"/>
              <a:t>Midterm score update will only be incorporated after grade breaks are set (like extra credit).</a:t>
            </a:r>
          </a:p>
          <a:p>
            <a:endParaRPr lang="en-US" dirty="0"/>
          </a:p>
        </p:txBody>
      </p:sp>
    </p:spTree>
    <p:extLst>
      <p:ext uri="{BB962C8B-B14F-4D97-AF65-F5344CB8AC3E}">
        <p14:creationId xmlns:p14="http://schemas.microsoft.com/office/powerpoint/2010/main" val="1962295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F598-6232-46C6-8648-CA6DC096605D}"/>
              </a:ext>
            </a:extLst>
          </p:cNvPr>
          <p:cNvSpPr>
            <a:spLocks noGrp="1"/>
          </p:cNvSpPr>
          <p:nvPr>
            <p:ph type="title"/>
          </p:nvPr>
        </p:nvSpPr>
        <p:spPr/>
        <p:txBody>
          <a:bodyPr/>
          <a:lstStyle/>
          <a:p>
            <a:r>
              <a:rPr lang="en-US" dirty="0"/>
              <a:t>Privacy Preservation with Randomness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DF4CDA-F402-469A-9F64-9EE83FF66973}"/>
                  </a:ext>
                </a:extLst>
              </p:cNvPr>
              <p:cNvSpPr>
                <a:spLocks noGrp="1"/>
              </p:cNvSpPr>
              <p:nvPr>
                <p:ph idx="1"/>
              </p:nvPr>
            </p:nvSpPr>
            <p:spPr/>
            <p:txBody>
              <a:bodyPr/>
              <a:lstStyle/>
              <a:p>
                <a:r>
                  <a:rPr lang="en-US" dirty="0"/>
                  <a:t>You’re working with a social scientist. They want to get accurate data on the rate at which people cheat on their romantic partners. </a:t>
                </a:r>
              </a:p>
              <a:p>
                <a:endParaRPr lang="en-US" dirty="0"/>
              </a:p>
              <a:p>
                <a:r>
                  <a:rPr lang="en-US" dirty="0"/>
                  <a:t>We know about polling accuracy! </a:t>
                </a:r>
              </a:p>
              <a:p>
                <a:r>
                  <a:rPr lang="en-US" dirty="0"/>
                  <a:t>Do a poll, call up a random sample of adults and ask them “have you ever cheated on your romantic partner?”</a:t>
                </a:r>
              </a:p>
              <a:p>
                <a:r>
                  <a:rPr lang="en-US" dirty="0"/>
                  <a:t>Use a tail-bound to estimate the needed number </a:t>
                </a:r>
                <a14:m>
                  <m:oMath xmlns:m="http://schemas.openxmlformats.org/officeDocument/2006/math">
                    <m:r>
                      <a:rPr lang="en-US" b="0" i="1" smtClean="0">
                        <a:latin typeface="Cambria Math" panose="02040503050406030204" pitchFamily="18" charset="0"/>
                      </a:rPr>
                      <m:t>𝑛</m:t>
                    </m:r>
                  </m:oMath>
                </a14:m>
                <a:r>
                  <a:rPr lang="en-US" dirty="0"/>
                  <a:t> get a guaranteed good estimate, right?</a:t>
                </a:r>
              </a:p>
              <a:p>
                <a:r>
                  <a:rPr lang="en-US" dirty="0"/>
                  <a:t>You do that, and somehow, no one says they cheated.</a:t>
                </a:r>
              </a:p>
            </p:txBody>
          </p:sp>
        </mc:Choice>
        <mc:Fallback xmlns="">
          <p:sp>
            <p:nvSpPr>
              <p:cNvPr id="3" name="Content Placeholder 2">
                <a:extLst>
                  <a:ext uri="{FF2B5EF4-FFF2-40B4-BE49-F238E27FC236}">
                    <a16:creationId xmlns:a16="http://schemas.microsoft.com/office/drawing/2014/main" id="{79DF4CDA-F402-469A-9F64-9EE83FF66973}"/>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36526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1C36-A59C-4CCF-91A8-CCEFD52A693B}"/>
              </a:ext>
            </a:extLst>
          </p:cNvPr>
          <p:cNvSpPr>
            <a:spLocks noGrp="1"/>
          </p:cNvSpPr>
          <p:nvPr>
            <p:ph type="title"/>
          </p:nvPr>
        </p:nvSpPr>
        <p:spPr/>
        <p:txBody>
          <a:bodyPr/>
          <a:lstStyle/>
          <a:p>
            <a:r>
              <a:rPr lang="en-US" dirty="0"/>
              <a:t>What’s the problem?</a:t>
            </a:r>
          </a:p>
        </p:txBody>
      </p:sp>
      <p:sp>
        <p:nvSpPr>
          <p:cNvPr id="3" name="Content Placeholder 2">
            <a:extLst>
              <a:ext uri="{FF2B5EF4-FFF2-40B4-BE49-F238E27FC236}">
                <a16:creationId xmlns:a16="http://schemas.microsoft.com/office/drawing/2014/main" id="{19367E12-B203-4C4E-87D6-233B2D8954BD}"/>
              </a:ext>
            </a:extLst>
          </p:cNvPr>
          <p:cNvSpPr>
            <a:spLocks noGrp="1"/>
          </p:cNvSpPr>
          <p:nvPr>
            <p:ph idx="1"/>
          </p:nvPr>
        </p:nvSpPr>
        <p:spPr/>
        <p:txBody>
          <a:bodyPr/>
          <a:lstStyle/>
          <a:p>
            <a:r>
              <a:rPr lang="en-US" dirty="0"/>
              <a:t>People lie. </a:t>
            </a:r>
          </a:p>
          <a:p>
            <a:endParaRPr lang="en-US" dirty="0"/>
          </a:p>
          <a:p>
            <a:r>
              <a:rPr lang="en-US" dirty="0"/>
              <a:t>Or they might be concerned about you keeping this data.</a:t>
            </a:r>
          </a:p>
          <a:p>
            <a:r>
              <a:rPr lang="en-US" dirty="0"/>
              <a:t>Databases can be leaked (or infiltrated. Or subpoenaed).</a:t>
            </a:r>
          </a:p>
          <a:p>
            <a:r>
              <a:rPr lang="en-US" dirty="0"/>
              <a:t>You don’t want to hold this data, and the people you’re calling don’t want you to hold this data.</a:t>
            </a:r>
          </a:p>
          <a:p>
            <a:endParaRPr lang="en-US" dirty="0"/>
          </a:p>
        </p:txBody>
      </p:sp>
    </p:spTree>
    <p:extLst>
      <p:ext uri="{BB962C8B-B14F-4D97-AF65-F5344CB8AC3E}">
        <p14:creationId xmlns:p14="http://schemas.microsoft.com/office/powerpoint/2010/main" val="33123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65CC-FB9E-4E89-81BD-109E86937FBD}"/>
              </a:ext>
            </a:extLst>
          </p:cNvPr>
          <p:cNvSpPr>
            <a:spLocks noGrp="1"/>
          </p:cNvSpPr>
          <p:nvPr>
            <p:ph type="title"/>
          </p:nvPr>
        </p:nvSpPr>
        <p:spPr/>
        <p:txBody>
          <a:bodyPr/>
          <a:lstStyle/>
          <a:p>
            <a:r>
              <a:rPr lang="en-US" dirty="0"/>
              <a:t>Doing Better With Randomness</a:t>
            </a:r>
          </a:p>
        </p:txBody>
      </p:sp>
      <p:sp>
        <p:nvSpPr>
          <p:cNvPr id="3" name="Content Placeholder 2">
            <a:extLst>
              <a:ext uri="{FF2B5EF4-FFF2-40B4-BE49-F238E27FC236}">
                <a16:creationId xmlns:a16="http://schemas.microsoft.com/office/drawing/2014/main" id="{690A2FD0-CBBB-4AD7-A20D-4FE74B7709AF}"/>
              </a:ext>
            </a:extLst>
          </p:cNvPr>
          <p:cNvSpPr>
            <a:spLocks noGrp="1"/>
          </p:cNvSpPr>
          <p:nvPr>
            <p:ph idx="1"/>
          </p:nvPr>
        </p:nvSpPr>
        <p:spPr/>
        <p:txBody>
          <a:bodyPr/>
          <a:lstStyle/>
          <a:p>
            <a:r>
              <a:rPr lang="en-US" dirty="0"/>
              <a:t>You don’t really need to know </a:t>
            </a:r>
            <a:r>
              <a:rPr lang="en-US" b="1" dirty="0"/>
              <a:t>who </a:t>
            </a:r>
            <a:r>
              <a:rPr lang="en-US" dirty="0"/>
              <a:t>was cheating. Just how many people were. </a:t>
            </a:r>
          </a:p>
          <a:p>
            <a:r>
              <a:rPr lang="en-US" dirty="0"/>
              <a:t>Here’s a protocol:</a:t>
            </a:r>
          </a:p>
          <a:p>
            <a:endParaRPr lang="en-US" dirty="0"/>
          </a:p>
          <a:p>
            <a:r>
              <a:rPr lang="en-US" dirty="0"/>
              <a:t>Please flip a coin. </a:t>
            </a:r>
          </a:p>
          <a:p>
            <a:pPr lvl="1"/>
            <a:r>
              <a:rPr lang="en-US" dirty="0"/>
              <a:t>If the coin is heads, or you have ever cheated, please tell me “heads”</a:t>
            </a:r>
          </a:p>
          <a:p>
            <a:pPr lvl="1"/>
            <a:r>
              <a:rPr lang="en-US" dirty="0"/>
              <a:t>If the coin is tails and you have not ever cheated, please tell me “tails”</a:t>
            </a:r>
          </a:p>
        </p:txBody>
      </p:sp>
    </p:spTree>
    <p:extLst>
      <p:ext uri="{BB962C8B-B14F-4D97-AF65-F5344CB8AC3E}">
        <p14:creationId xmlns:p14="http://schemas.microsoft.com/office/powerpoint/2010/main" val="4263938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01D3-CF44-4E3C-8875-9CB0474633EA}"/>
              </a:ext>
            </a:extLst>
          </p:cNvPr>
          <p:cNvSpPr>
            <a:spLocks noGrp="1"/>
          </p:cNvSpPr>
          <p:nvPr>
            <p:ph type="title"/>
          </p:nvPr>
        </p:nvSpPr>
        <p:spPr/>
        <p:txBody>
          <a:bodyPr/>
          <a:lstStyle/>
          <a:p>
            <a:r>
              <a:rPr lang="en-US" dirty="0"/>
              <a:t>Will it be private?</a:t>
            </a:r>
          </a:p>
        </p:txBody>
      </p:sp>
      <p:sp>
        <p:nvSpPr>
          <p:cNvPr id="3" name="Content Placeholder 2">
            <a:extLst>
              <a:ext uri="{FF2B5EF4-FFF2-40B4-BE49-F238E27FC236}">
                <a16:creationId xmlns:a16="http://schemas.microsoft.com/office/drawing/2014/main" id="{C9C69CBB-D5B5-46FF-BAD4-BDA22ED7DADC}"/>
              </a:ext>
            </a:extLst>
          </p:cNvPr>
          <p:cNvSpPr>
            <a:spLocks noGrp="1"/>
          </p:cNvSpPr>
          <p:nvPr>
            <p:ph idx="1"/>
          </p:nvPr>
        </p:nvSpPr>
        <p:spPr/>
        <p:txBody>
          <a:bodyPr/>
          <a:lstStyle/>
          <a:p>
            <a:r>
              <a:rPr lang="en-US" dirty="0"/>
              <a:t>If you are someone who has cheated, and you report heads can that be used against you? Not substantially – just say “no the coin came up heads!”</a:t>
            </a:r>
          </a:p>
          <a:p>
            <a:endParaRPr lang="en-US" dirty="0"/>
          </a:p>
          <a:p>
            <a:r>
              <a:rPr lang="en-US" dirty="0"/>
              <a:t>You discover your partner said heads, what’s the probability that they cheated? </a:t>
            </a:r>
          </a:p>
        </p:txBody>
      </p:sp>
    </p:spTree>
    <p:extLst>
      <p:ext uri="{BB962C8B-B14F-4D97-AF65-F5344CB8AC3E}">
        <p14:creationId xmlns:p14="http://schemas.microsoft.com/office/powerpoint/2010/main" val="2471925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01D3-CF44-4E3C-8875-9CB0474633EA}"/>
              </a:ext>
            </a:extLst>
          </p:cNvPr>
          <p:cNvSpPr>
            <a:spLocks noGrp="1"/>
          </p:cNvSpPr>
          <p:nvPr>
            <p:ph type="title"/>
          </p:nvPr>
        </p:nvSpPr>
        <p:spPr/>
        <p:txBody>
          <a:bodyPr/>
          <a:lstStyle/>
          <a:p>
            <a:r>
              <a:rPr lang="en-US" dirty="0"/>
              <a:t>Will it be private?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C69CBB-D5B5-46FF-BAD4-BDA22ED7DADC}"/>
                  </a:ext>
                </a:extLst>
              </p:cNvPr>
              <p:cNvSpPr>
                <a:spLocks noGrp="1"/>
              </p:cNvSpPr>
              <p:nvPr>
                <p:ph idx="1"/>
              </p:nvPr>
            </p:nvSpPr>
            <p:spPr/>
            <p:txBody>
              <a:bodyPr/>
              <a:lstStyle/>
              <a:p>
                <a:r>
                  <a:rPr lang="en-US" dirty="0"/>
                  <a:t>If you are someone who has cheated on your spouse, and you report heads can that be used against you? Not substantially – just say “no the coin came up heads!”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e>
                        <m:r>
                          <a:rPr lang="en-US" b="0" i="1" smtClean="0">
                            <a:latin typeface="Cambria Math" panose="02040503050406030204" pitchFamily="18" charset="0"/>
                          </a:rPr>
                          <m:t>𝐻</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num>
                      <m:den>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ℙ</m:t>
                        </m:r>
                        <m:r>
                          <a:rPr lang="en-US" b="0" i="1" dirty="0" smtClean="0">
                            <a:latin typeface="Cambria Math" panose="02040503050406030204" pitchFamily="18" charset="0"/>
                          </a:rPr>
                          <m:t>(</m:t>
                        </m:r>
                        <m:bar>
                          <m:barPr>
                            <m:pos m:val="top"/>
                            <m:ctrlPr>
                              <a:rPr lang="en-US" b="0" i="1" dirty="0" smtClean="0">
                                <a:latin typeface="Cambria Math" panose="02040503050406030204" pitchFamily="18" charset="0"/>
                              </a:rPr>
                            </m:ctrlPr>
                          </m:barPr>
                          <m:e>
                            <m:r>
                              <a:rPr lang="en-US" b="0" i="1" dirty="0" smtClean="0">
                                <a:latin typeface="Cambria Math" panose="02040503050406030204" pitchFamily="18" charset="0"/>
                              </a:rPr>
                              <m:t>𝐶</m:t>
                            </m:r>
                          </m:e>
                        </m:bar>
                        <m:r>
                          <a:rPr lang="en-US" b="0" i="1" dirty="0" smtClean="0">
                            <a:latin typeface="Cambria Math" panose="02040503050406030204" pitchFamily="18" charset="0"/>
                          </a:rPr>
                          <m:t>) +1⋅</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den>
                    </m:f>
                  </m:oMath>
                </a14:m>
                <a:endParaRPr lang="en-US" dirty="0"/>
              </a:p>
              <a:p>
                <a:endParaRPr lang="en-US" dirty="0"/>
              </a:p>
              <a:p>
                <a:r>
                  <a:rPr lang="en-US" dirty="0"/>
                  <a:t>Is this a substantial change?</a:t>
                </a:r>
              </a:p>
              <a:p>
                <a:r>
                  <a:rPr lang="en-US" dirty="0"/>
                  <a:t>No. For real world values (~15%) of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the probability estimate would increase (to ~26%). But that isn’t too damaging. </a:t>
                </a:r>
              </a:p>
            </p:txBody>
          </p:sp>
        </mc:Choice>
        <mc:Fallback xmlns="">
          <p:sp>
            <p:nvSpPr>
              <p:cNvPr id="3" name="Content Placeholder 2">
                <a:extLst>
                  <a:ext uri="{FF2B5EF4-FFF2-40B4-BE49-F238E27FC236}">
                    <a16:creationId xmlns:a16="http://schemas.microsoft.com/office/drawing/2014/main" id="{C9C69CBB-D5B5-46FF-BAD4-BDA22ED7DADC}"/>
                  </a:ext>
                </a:extLst>
              </p:cNvPr>
              <p:cNvSpPr>
                <a:spLocks noGrp="1" noRot="1" noChangeAspect="1" noMove="1" noResize="1" noEditPoints="1" noAdjustHandles="1" noChangeArrowheads="1" noChangeShapeType="1" noTextEdit="1"/>
              </p:cNvSpPr>
              <p:nvPr>
                <p:ph idx="1"/>
              </p:nvPr>
            </p:nvSpPr>
            <p:spPr>
              <a:blipFill>
                <a:blip r:embed="rId3"/>
                <a:stretch>
                  <a:fillRect l="-708" t="-2138" r="-2179" b="-1761"/>
                </a:stretch>
              </a:blipFill>
            </p:spPr>
            <p:txBody>
              <a:bodyPr/>
              <a:lstStyle/>
              <a:p>
                <a:r>
                  <a:rPr lang="en-US">
                    <a:noFill/>
                  </a:rPr>
                  <a:t> </a:t>
                </a:r>
              </a:p>
            </p:txBody>
          </p:sp>
        </mc:Fallback>
      </mc:AlternateContent>
    </p:spTree>
    <p:extLst>
      <p:ext uri="{BB962C8B-B14F-4D97-AF65-F5344CB8AC3E}">
        <p14:creationId xmlns:p14="http://schemas.microsoft.com/office/powerpoint/2010/main" val="2543870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a:bodyPr>
              <a:lstStyle/>
              <a:p>
                <a:r>
                  <a:rPr lang="en-US" dirty="0"/>
                  <a:t>But we’ve lost our data haven’t we? People answered a different question. Can we still estimate how many people cheated?</a:t>
                </a:r>
              </a:p>
              <a:p>
                <a:r>
                  <a:rPr lang="en-US" dirty="0"/>
                  <a:t>Suppose you asked 100 people the “heads/tails” question, and 60 people said “heads.” What do you predict would be the number of people who cheated on a partner?</a:t>
                </a:r>
              </a:p>
              <a:p>
                <a:r>
                  <a:rPr lang="en-US" dirty="0"/>
                  <a:t>Can you generalize your idea for </a:t>
                </a:r>
                <a14:m>
                  <m:oMath xmlns:m="http://schemas.openxmlformats.org/officeDocument/2006/math">
                    <m:r>
                      <a:rPr lang="en-US" b="0" i="1" smtClean="0">
                        <a:latin typeface="Cambria Math" panose="02040503050406030204" pitchFamily="18" charset="0"/>
                      </a:rPr>
                      <m:t>𝑛</m:t>
                    </m:r>
                  </m:oMath>
                </a14:m>
                <a:r>
                  <a:rPr lang="en-US" dirty="0"/>
                  <a:t> people polled, and </a:t>
                </a:r>
                <a14:m>
                  <m:oMath xmlns:m="http://schemas.openxmlformats.org/officeDocument/2006/math">
                    <m:r>
                      <a:rPr lang="en-US" b="0" i="1" smtClean="0">
                        <a:latin typeface="Cambria Math" panose="02040503050406030204" pitchFamily="18" charset="0"/>
                      </a:rPr>
                      <m:t>𝑋</m:t>
                    </m:r>
                  </m:oMath>
                </a14:m>
                <a:r>
                  <a:rPr lang="en-US" dirty="0"/>
                  <a:t> the number of people that said “heads”?</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3"/>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126186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fontScale="92500"/>
              </a:bodyPr>
              <a:lstStyle/>
              <a:p>
                <a:r>
                  <a:rPr lang="en-US" dirty="0"/>
                  <a:t>But we’ve lost our data haven’t we? People answered a different question. Can we still estimate how many people cheated?</a:t>
                </a:r>
              </a:p>
              <a:p>
                <a:r>
                  <a:rPr lang="en-US" dirty="0"/>
                  <a:t>Suppose you poll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people, and let </a:t>
                </a:r>
                <a14:m>
                  <m:oMath xmlns:m="http://schemas.openxmlformats.org/officeDocument/2006/math">
                    <m:r>
                      <a:rPr lang="en-US" b="0" i="1" smtClean="0">
                        <a:latin typeface="Cambria Math" panose="02040503050406030204" pitchFamily="18" charset="0"/>
                      </a:rPr>
                      <m:t>𝑋</m:t>
                    </m:r>
                  </m:oMath>
                </a14:m>
                <a:r>
                  <a:rPr lang="en-US" dirty="0"/>
                  <a:t> be the number of people who said “heads” We’ll find an estimate </a:t>
                </a:r>
                <a14:m>
                  <m:oMath xmlns:m="http://schemas.openxmlformats.org/officeDocument/2006/math">
                    <m:r>
                      <a:rPr lang="en-US" b="0" i="1" smtClean="0">
                        <a:latin typeface="Cambria Math" panose="02040503050406030204" pitchFamily="18" charset="0"/>
                      </a:rPr>
                      <m:t>𝑌</m:t>
                    </m:r>
                  </m:oMath>
                </a14:m>
                <a:r>
                  <a:rPr lang="en-US" dirty="0"/>
                  <a:t> of the number of people who cheated in the sample, and let </a:t>
                </a:r>
                <a14:m>
                  <m:oMath xmlns:m="http://schemas.openxmlformats.org/officeDocument/2006/math">
                    <m:r>
                      <a:rPr lang="en-US" b="0" i="1" smtClean="0">
                        <a:latin typeface="Cambria Math" panose="02040503050406030204" pitchFamily="18" charset="0"/>
                      </a:rPr>
                      <m:t>𝑝</m:t>
                    </m:r>
                  </m:oMath>
                </a14:m>
                <a:r>
                  <a:rPr lang="en-US" dirty="0"/>
                  <a:t> be the true probability of cheating in the population.</a:t>
                </a:r>
                <a:br>
                  <a:rPr lang="en-US" dirty="0"/>
                </a:br>
                <a:r>
                  <a:rPr lang="en-US" dirty="0"/>
                  <a:t> What should </a:t>
                </a:r>
                <a14:m>
                  <m:oMath xmlns:m="http://schemas.openxmlformats.org/officeDocument/2006/math">
                    <m:r>
                      <a:rPr lang="en-US" b="0" i="1" smtClean="0">
                        <a:latin typeface="Cambria Math" panose="02040503050406030204" pitchFamily="18" charset="0"/>
                      </a:rPr>
                      <m:t>𝑌</m:t>
                    </m:r>
                  </m:oMath>
                </a14:m>
                <a:r>
                  <a:rPr lang="en-US" dirty="0"/>
                  <a:t> be? Can we draw a margin of error around </a:t>
                </a:r>
                <a14:m>
                  <m:oMath xmlns:m="http://schemas.openxmlformats.org/officeDocument/2006/math">
                    <m:r>
                      <a:rPr lang="en-US" b="0" i="1" smtClean="0">
                        <a:latin typeface="Cambria Math" panose="02040503050406030204" pitchFamily="18" charset="0"/>
                      </a:rPr>
                      <m:t>𝑌</m:t>
                    </m:r>
                  </m:oMath>
                </a14:m>
                <a:r>
                  <a:rPr lang="en-US" dirty="0"/>
                  <a: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oMath>
                </a14:m>
                <a:endParaRPr lang="en-US" b="0" dirty="0"/>
              </a:p>
              <a:p>
                <a:r>
                  <a:rPr lang="en-US" b="0" dirty="0"/>
                  <a:t>We’ll defin</a:t>
                </a:r>
                <a:r>
                  <a:rPr lang="en-US" dirty="0"/>
                  <a:t>e </a:t>
                </a:r>
                <a14:m>
                  <m:oMath xmlns:m="http://schemas.openxmlformats.org/officeDocument/2006/math">
                    <m:r>
                      <a:rPr lang="en-US" b="0" i="1" smtClean="0">
                        <a:latin typeface="Cambria Math" panose="02040503050406030204" pitchFamily="18" charset="0"/>
                      </a:rPr>
                      <m:t>𝑌</m:t>
                    </m:r>
                  </m:oMath>
                </a14:m>
                <a:r>
                  <a:rPr lang="en-US" b="0" dirty="0"/>
                  <a:t> to be: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r>
                  <a:rPr lang="en-US" b="0" dirty="0"/>
                  <a:t>. </a:t>
                </a:r>
                <a:br>
                  <a:rPr lang="en-US" b="0" dirty="0"/>
                </a:br>
                <a:r>
                  <a:rPr lang="en-US" b="0" dirty="0"/>
                  <a:t>This is a </a:t>
                </a:r>
                <a:r>
                  <a:rPr lang="en-US" b="1" dirty="0"/>
                  <a:t>definition</a:t>
                </a:r>
                <a:r>
                  <a:rPr lang="en-US" b="0" dirty="0"/>
                  <a:t>, based on how the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b="0" dirty="0"/>
                  <a:t> should relate to the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b="0" dirty="0"/>
                  <a:t>.</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3"/>
                <a:stretch>
                  <a:fillRect l="-545" t="-1887" r="-980" b="-3270"/>
                </a:stretch>
              </a:blipFill>
            </p:spPr>
            <p:txBody>
              <a:bodyPr/>
              <a:lstStyle/>
              <a:p>
                <a:r>
                  <a:rPr lang="en-US">
                    <a:noFill/>
                  </a:rPr>
                  <a:t> </a:t>
                </a:r>
              </a:p>
            </p:txBody>
          </p:sp>
        </mc:Fallback>
      </mc:AlternateContent>
    </p:spTree>
    <p:extLst>
      <p:ext uri="{BB962C8B-B14F-4D97-AF65-F5344CB8AC3E}">
        <p14:creationId xmlns:p14="http://schemas.microsoft.com/office/powerpoint/2010/main" val="39509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2FC6-E90A-4B32-92EB-630F11CCF1AE}"/>
              </a:ext>
            </a:extLst>
          </p:cNvPr>
          <p:cNvSpPr>
            <a:spLocks noGrp="1"/>
          </p:cNvSpPr>
          <p:nvPr>
            <p:ph type="title"/>
          </p:nvPr>
        </p:nvSpPr>
        <p:spPr/>
        <p:txBody>
          <a:bodyPr/>
          <a:lstStyle/>
          <a:p>
            <a:r>
              <a:rPr lang="en-US" dirty="0"/>
              <a:t>But will it be accurate?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AE0D02-0AF1-44AF-8B79-2C31F74A967B}"/>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oMath>
                </a14:m>
                <a:r>
                  <a:rPr lang="en-US" dirty="0"/>
                  <a:t>? It’s an indicator with parameter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oMath>
                </a14:m>
                <a:endParaRPr lang="en-US" dirty="0"/>
              </a:p>
              <a:p>
                <a:r>
                  <a:rPr lang="en-US" dirty="0"/>
                  <a:t>So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e>
                    </m:d>
                  </m:oMath>
                </a14:m>
                <a:endParaRPr lang="en-US"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=4</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=4</m:t>
                    </m:r>
                    <m:r>
                      <a:rPr lang="en-US" b="0" i="1" smtClean="0">
                        <a:latin typeface="Cambria Math" panose="02040503050406030204" pitchFamily="18" charset="0"/>
                      </a:rPr>
                      <m:t>𝑛</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=4</m:t>
                    </m:r>
                    <m:r>
                      <a:rPr lang="en-US" b="0" i="1" smtClean="0">
                        <a:latin typeface="Cambria Math" panose="02040503050406030204" pitchFamily="18" charset="0"/>
                      </a:rPr>
                      <m:t>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rPr>
                          <m:t>𝑛</m:t>
                        </m:r>
                      </m:num>
                      <m:den>
                        <m:r>
                          <a:rPr lang="en-US" b="0" i="1" smtClean="0">
                            <a:latin typeface="Cambria Math" panose="02040503050406030204" pitchFamily="18" charset="0"/>
                          </a:rPr>
                          <m:t>4</m:t>
                        </m:r>
                      </m:den>
                    </m:f>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r>
                  <a:rPr lang="en-US" dirty="0"/>
                  <a:t>The variance is 4 times as much as it would have been for a non-anonymous poll.</a:t>
                </a:r>
              </a:p>
            </p:txBody>
          </p:sp>
        </mc:Choice>
        <mc:Fallback xmlns="">
          <p:sp>
            <p:nvSpPr>
              <p:cNvPr id="3" name="Content Placeholder 2">
                <a:extLst>
                  <a:ext uri="{FF2B5EF4-FFF2-40B4-BE49-F238E27FC236}">
                    <a16:creationId xmlns:a16="http://schemas.microsoft.com/office/drawing/2014/main" id="{53AE0D02-0AF1-44AF-8B79-2C31F74A967B}"/>
                  </a:ext>
                </a:extLst>
              </p:cNvPr>
              <p:cNvSpPr>
                <a:spLocks noGrp="1" noRot="1" noChangeAspect="1" noMove="1" noResize="1" noEditPoints="1" noAdjustHandles="1" noChangeArrowheads="1" noChangeShapeType="1" noTextEdit="1"/>
              </p:cNvSpPr>
              <p:nvPr>
                <p:ph idx="1"/>
              </p:nvPr>
            </p:nvSpPr>
            <p:spPr>
              <a:blipFill>
                <a:blip r:embed="rId2"/>
                <a:stretch>
                  <a:fillRect l="-708"/>
                </a:stretch>
              </a:blipFill>
            </p:spPr>
            <p:txBody>
              <a:bodyPr/>
              <a:lstStyle/>
              <a:p>
                <a:r>
                  <a:rPr lang="en-US">
                    <a:noFill/>
                  </a:rPr>
                  <a:t> </a:t>
                </a:r>
              </a:p>
            </p:txBody>
          </p:sp>
        </mc:Fallback>
      </mc:AlternateContent>
    </p:spTree>
    <p:extLst>
      <p:ext uri="{BB962C8B-B14F-4D97-AF65-F5344CB8AC3E}">
        <p14:creationId xmlns:p14="http://schemas.microsoft.com/office/powerpoint/2010/main" val="653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2319-4385-4590-BE97-6BF894658E13}"/>
              </a:ext>
            </a:extLst>
          </p:cNvPr>
          <p:cNvSpPr>
            <a:spLocks noGrp="1"/>
          </p:cNvSpPr>
          <p:nvPr>
            <p:ph type="title"/>
          </p:nvPr>
        </p:nvSpPr>
        <p:spPr/>
        <p:txBody>
          <a:bodyPr/>
          <a:lstStyle/>
          <a:p>
            <a:r>
              <a:rPr lang="en-US" dirty="0"/>
              <a:t>Can we use Chernoff?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E4E0DF-D7E5-4E2B-B1D6-8E6B574F2476}"/>
                  </a:ext>
                </a:extLst>
              </p:cNvPr>
              <p:cNvSpPr>
                <a:spLocks noGrp="1"/>
              </p:cNvSpPr>
              <p:nvPr>
                <p:ph idx="1"/>
              </p:nvPr>
            </p:nvSpPr>
            <p:spPr>
              <a:xfrm>
                <a:off x="575240" y="5087815"/>
                <a:ext cx="11187258" cy="1221546"/>
              </a:xfrm>
            </p:spPr>
            <p:txBody>
              <a:bodyPr/>
              <a:lstStyle/>
              <a:p>
                <a:r>
                  <a:rPr lang="en-US" dirty="0"/>
                  <a:t>What happens with </a:t>
                </a:r>
                <a14:m>
                  <m:oMath xmlns:m="http://schemas.openxmlformats.org/officeDocument/2006/math">
                    <m:r>
                      <m:rPr>
                        <m:sty m:val="p"/>
                      </m:rPr>
                      <a:rPr lang="en-US" b="0" i="0" smtClean="0">
                        <a:latin typeface="Cambria Math" panose="02040503050406030204" pitchFamily="18" charset="0"/>
                      </a:rPr>
                      <m:t>n</m:t>
                    </m:r>
                    <m:r>
                      <a:rPr lang="en-US" b="0" i="0" smtClean="0">
                        <a:latin typeface="Cambria Math" panose="02040503050406030204" pitchFamily="18" charset="0"/>
                      </a:rPr>
                      <m:t>=</m:t>
                    </m:r>
                    <m:r>
                      <a:rPr lang="en-US" b="0" i="1" smtClean="0">
                        <a:latin typeface="Cambria Math" panose="02040503050406030204" pitchFamily="18" charset="0"/>
                      </a:rPr>
                      <m:t>1000</m:t>
                    </m:r>
                  </m:oMath>
                </a14:m>
                <a:r>
                  <a:rPr lang="en-US" dirty="0"/>
                  <a:t> people?</a:t>
                </a:r>
              </a:p>
              <a:p>
                <a:r>
                  <a:rPr lang="en-US" dirty="0"/>
                  <a:t>What range will we be within at least </a:t>
                </a:r>
                <a14:m>
                  <m:oMath xmlns:m="http://schemas.openxmlformats.org/officeDocument/2006/math">
                    <m:r>
                      <a:rPr lang="en-US" b="0" i="1" smtClean="0">
                        <a:latin typeface="Cambria Math" panose="02040503050406030204" pitchFamily="18" charset="0"/>
                      </a:rPr>
                      <m:t>95%</m:t>
                    </m:r>
                  </m:oMath>
                </a14:m>
                <a:r>
                  <a:rPr lang="en-US" dirty="0"/>
                  <a:t> of the time?</a:t>
                </a:r>
              </a:p>
            </p:txBody>
          </p:sp>
        </mc:Choice>
        <mc:Fallback xmlns="">
          <p:sp>
            <p:nvSpPr>
              <p:cNvPr id="3" name="Content Placeholder 2">
                <a:extLst>
                  <a:ext uri="{FF2B5EF4-FFF2-40B4-BE49-F238E27FC236}">
                    <a16:creationId xmlns:a16="http://schemas.microsoft.com/office/drawing/2014/main" id="{B5E4E0DF-D7E5-4E2B-B1D6-8E6B574F2476}"/>
                  </a:ext>
                </a:extLst>
              </p:cNvPr>
              <p:cNvSpPr>
                <a:spLocks noGrp="1" noRot="1" noChangeAspect="1" noMove="1" noResize="1" noEditPoints="1" noAdjustHandles="1" noChangeArrowheads="1" noChangeShapeType="1" noTextEdit="1"/>
              </p:cNvSpPr>
              <p:nvPr>
                <p:ph idx="1"/>
              </p:nvPr>
            </p:nvSpPr>
            <p:spPr>
              <a:xfrm>
                <a:off x="575240" y="5087815"/>
                <a:ext cx="11187258" cy="1221546"/>
              </a:xfrm>
              <a:blipFill>
                <a:blip r:embed="rId2"/>
                <a:stretch>
                  <a:fillRect l="-654" t="-900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667444A-B1CC-49BC-9266-236ED0EA3266}"/>
              </a:ext>
            </a:extLst>
          </p:cNvPr>
          <p:cNvGrpSpPr/>
          <p:nvPr/>
        </p:nvGrpSpPr>
        <p:grpSpPr>
          <a:xfrm>
            <a:off x="575239" y="1409995"/>
            <a:ext cx="11339157" cy="3545767"/>
            <a:chOff x="708005" y="3429000"/>
            <a:chExt cx="6589148"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00DCB8D-9F2F-455D-8081-8EE96CEF8A13}"/>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Bernoulli random variables.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0≤</m:t>
                      </m:r>
                      <m:r>
                        <a:rPr lang="en-US" sz="2800" b="0" i="1" smtClean="0">
                          <a:latin typeface="Cambria Math" panose="02040503050406030204" pitchFamily="18" charset="0"/>
                          <a:cs typeface="Segoe UI Semibold" panose="020B0702040204020203" pitchFamily="34" charset="0"/>
                        </a:rPr>
                        <m:t>𝛿</m:t>
                      </m:r>
                      <m:r>
                        <a:rPr lang="en-US" sz="2800" b="0" i="1" smtClean="0">
                          <a:latin typeface="Cambria Math" panose="02040503050406030204" pitchFamily="18" charset="0"/>
                          <a:cs typeface="Segoe UI Semibold" panose="020B0702040204020203" pitchFamily="34" charset="0"/>
                        </a:rPr>
                        <m:t>≤1</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3</m:t>
                                  </m:r>
                                </m:den>
                              </m:f>
                            </m:e>
                          </m:d>
                        </m:e>
                      </m:func>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𝑋</m:t>
                          </m:r>
                          <m:r>
                            <a:rPr lang="en-US" sz="2800" b="0" i="1" smtClean="0">
                              <a:latin typeface="Cambria Math" panose="02040503050406030204" pitchFamily="18" charset="0"/>
                              <a:cs typeface="Segoe UI Semibold" panose="020B0702040204020203" pitchFamily="34" charset="0"/>
                            </a:rPr>
                            <m:t>≤</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1−</m:t>
                              </m:r>
                              <m:r>
                                <a:rPr lang="en-US" sz="2800" b="0" i="1" smtClean="0">
                                  <a:latin typeface="Cambria Math" panose="02040503050406030204" pitchFamily="18" charset="0"/>
                                  <a:cs typeface="Segoe UI Semibold" panose="020B0702040204020203" pitchFamily="34" charset="0"/>
                                </a:rPr>
                                <m:t>𝛿</m:t>
                              </m:r>
                            </m:e>
                          </m:d>
                          <m:r>
                            <a:rPr lang="en-US" sz="2800" b="0" i="1" smtClean="0">
                              <a:latin typeface="Cambria Math" panose="02040503050406030204" pitchFamily="18" charset="0"/>
                              <a:cs typeface="Segoe UI Semibold" panose="020B0702040204020203" pitchFamily="34" charset="0"/>
                            </a:rPr>
                            <m:t>𝜇</m:t>
                          </m:r>
                        </m:e>
                      </m:d>
                      <m:r>
                        <a:rPr lang="en-US" sz="2800" b="0" i="1" smtClean="0">
                          <a:latin typeface="Cambria Math" panose="02040503050406030204" pitchFamily="18" charset="0"/>
                          <a:cs typeface="Segoe UI Semibold" panose="020B0702040204020203" pitchFamily="34" charset="0"/>
                        </a:rPr>
                        <m:t>≤</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m:t>
                              </m:r>
                              <m:f>
                                <m:fPr>
                                  <m:ctrlPr>
                                    <a:rPr lang="en-US" sz="2800" b="0" i="1" smtClean="0">
                                      <a:latin typeface="Cambria Math" panose="02040503050406030204" pitchFamily="18" charset="0"/>
                                      <a:cs typeface="Segoe UI Semibold" panose="020B0702040204020203" pitchFamily="34" charset="0"/>
                                    </a:rPr>
                                  </m:ctrlPr>
                                </m:fPr>
                                <m:num>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𝛿</m:t>
                                      </m:r>
                                    </m:e>
                                    <m:sup>
                                      <m:r>
                                        <a:rPr lang="en-US" sz="2800" b="0" i="1" smtClean="0">
                                          <a:latin typeface="Cambria Math" panose="02040503050406030204" pitchFamily="18" charset="0"/>
                                          <a:cs typeface="Segoe UI Semibold" panose="020B0702040204020203" pitchFamily="34" charset="0"/>
                                        </a:rPr>
                                        <m:t>2</m:t>
                                      </m:r>
                                    </m:sup>
                                  </m:sSup>
                                  <m:r>
                                    <a:rPr lang="en-US" sz="2800" b="0" i="1" smtClean="0">
                                      <a:latin typeface="Cambria Math" panose="02040503050406030204" pitchFamily="18" charset="0"/>
                                      <a:cs typeface="Segoe UI Semibold" panose="020B0702040204020203" pitchFamily="34" charset="0"/>
                                    </a:rPr>
                                    <m:t>𝜇</m:t>
                                  </m:r>
                                </m:num>
                                <m:den>
                                  <m:r>
                                    <a:rPr lang="en-US" sz="2800" b="0" i="1" smtClean="0">
                                      <a:latin typeface="Cambria Math" panose="02040503050406030204" pitchFamily="18" charset="0"/>
                                      <a:cs typeface="Segoe UI Semibold" panose="020B0702040204020203" pitchFamily="34" charset="0"/>
                                    </a:rPr>
                                    <m:t>2</m:t>
                                  </m:r>
                                </m:den>
                              </m:f>
                            </m:e>
                          </m:d>
                        </m:e>
                      </m:func>
                    </m:oMath>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562E252-D2E0-4F5C-9CBE-07E86FF49C1D}"/>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1EB44ED-05E8-47F2-B04E-36EBD7CECCC1}"/>
                </a:ext>
              </a:extLst>
            </p:cNvPr>
            <p:cNvSpPr/>
            <p:nvPr/>
          </p:nvSpPr>
          <p:spPr>
            <a:xfrm>
              <a:off x="708005" y="3429001"/>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(Multiplicative) Chernoff Bound</a:t>
              </a:r>
            </a:p>
          </p:txBody>
        </p:sp>
      </p:grpSp>
    </p:spTree>
    <p:extLst>
      <p:ext uri="{BB962C8B-B14F-4D97-AF65-F5344CB8AC3E}">
        <p14:creationId xmlns:p14="http://schemas.microsoft.com/office/powerpoint/2010/main" val="415978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08EE-30EB-4F24-9DD6-82AA9901A7F0}"/>
              </a:ext>
            </a:extLst>
          </p:cNvPr>
          <p:cNvSpPr>
            <a:spLocks noGrp="1"/>
          </p:cNvSpPr>
          <p:nvPr>
            <p:ph type="title"/>
          </p:nvPr>
        </p:nvSpPr>
        <p:spPr/>
        <p:txBody>
          <a:bodyPr/>
          <a:lstStyle/>
          <a:p>
            <a:r>
              <a:rPr lang="en-US" dirty="0"/>
              <a:t>A different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7EC96E-FFCE-4D08-8124-7530E8A06478}"/>
                  </a:ext>
                </a:extLst>
              </p:cNvPr>
              <p:cNvSpPr>
                <a:spLocks noGrp="1"/>
              </p:cNvSpPr>
              <p:nvPr>
                <p:ph idx="1"/>
              </p:nvPr>
            </p:nvSpPr>
            <p:spPr/>
            <p:txBody>
              <a:bodyPr/>
              <a:lstStyle/>
              <a:p>
                <a:r>
                  <a:rPr lang="en-US" dirty="0"/>
                  <a:t>If we try to use Chernoff, we’ll hit a frustrating block.</a:t>
                </a:r>
              </a:p>
              <a:p>
                <a:r>
                  <a:rPr lang="en-US" dirty="0"/>
                  <a:t>Since </a:t>
                </a:r>
                <a14:m>
                  <m:oMath xmlns:m="http://schemas.openxmlformats.org/officeDocument/2006/math">
                    <m:r>
                      <a:rPr lang="en-US" b="0" i="1" smtClean="0">
                        <a:latin typeface="Cambria Math" panose="02040503050406030204" pitchFamily="18" charset="0"/>
                      </a:rPr>
                      <m:t>𝜇</m:t>
                    </m:r>
                  </m:oMath>
                </a14:m>
                <a:r>
                  <a:rPr lang="en-US" dirty="0"/>
                  <a:t> depends on </a:t>
                </a:r>
                <a14:m>
                  <m:oMath xmlns:m="http://schemas.openxmlformats.org/officeDocument/2006/math">
                    <m:r>
                      <a:rPr lang="en-US" b="0" i="1" smtClean="0">
                        <a:latin typeface="Cambria Math" panose="02040503050406030204" pitchFamily="18" charset="0"/>
                      </a:rPr>
                      <m:t>𝑝</m:t>
                    </m:r>
                  </m:oMath>
                </a14:m>
                <a:r>
                  <a:rPr lang="en-US" dirty="0"/>
                  <a:t>, </a:t>
                </a:r>
                <a14:m>
                  <m:oMath xmlns:m="http://schemas.openxmlformats.org/officeDocument/2006/math">
                    <m:r>
                      <a:rPr lang="en-US" b="0" i="1" smtClean="0">
                        <a:latin typeface="Cambria Math" panose="02040503050406030204" pitchFamily="18" charset="0"/>
                      </a:rPr>
                      <m:t>𝑝</m:t>
                    </m:r>
                  </m:oMath>
                </a14:m>
                <a:r>
                  <a:rPr lang="en-US" dirty="0"/>
                  <a:t> appears in the formula for </a:t>
                </a:r>
                <a14:m>
                  <m:oMath xmlns:m="http://schemas.openxmlformats.org/officeDocument/2006/math">
                    <m:r>
                      <a:rPr lang="en-US" b="0" i="1" smtClean="0">
                        <a:latin typeface="Cambria Math" panose="02040503050406030204" pitchFamily="18" charset="0"/>
                      </a:rPr>
                      <m:t>𝛿</m:t>
                    </m:r>
                  </m:oMath>
                </a14:m>
                <a:r>
                  <a:rPr lang="en-US" dirty="0"/>
                  <a:t>. And we wouldn’t get an absolute guarantee unless we could plug in a </a:t>
                </a:r>
                <a14:m>
                  <m:oMath xmlns:m="http://schemas.openxmlformats.org/officeDocument/2006/math">
                    <m:r>
                      <a:rPr lang="en-US" b="0" i="1" smtClean="0">
                        <a:latin typeface="Cambria Math" panose="02040503050406030204" pitchFamily="18" charset="0"/>
                      </a:rPr>
                      <m:t>𝑝</m:t>
                    </m:r>
                  </m:oMath>
                </a14:m>
                <a:r>
                  <a:rPr lang="en-US" dirty="0"/>
                  <a:t>.</a:t>
                </a:r>
              </a:p>
              <a:p>
                <a:r>
                  <a:rPr lang="en-US" dirty="0"/>
                  <a:t>And it’ll turn out that 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so we don’t say anything then.</a:t>
                </a:r>
              </a:p>
              <a:p>
                <a:endParaRPr lang="en-US" dirty="0"/>
              </a:p>
              <a:p>
                <a:r>
                  <a:rPr lang="en-US" dirty="0"/>
                  <a:t>Luckily, there’s always another bound…</a:t>
                </a:r>
              </a:p>
            </p:txBody>
          </p:sp>
        </mc:Choice>
        <mc:Fallback xmlns="">
          <p:sp>
            <p:nvSpPr>
              <p:cNvPr id="3" name="Content Placeholder 2">
                <a:extLst>
                  <a:ext uri="{FF2B5EF4-FFF2-40B4-BE49-F238E27FC236}">
                    <a16:creationId xmlns:a16="http://schemas.microsoft.com/office/drawing/2014/main" id="{E37EC96E-FFCE-4D08-8124-7530E8A0647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108503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2E115-E752-4B27-4C86-CC8499F48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1DD3-D00F-0F30-4786-91355AE8682E}"/>
              </a:ext>
            </a:extLst>
          </p:cNvPr>
          <p:cNvSpPr>
            <a:spLocks noGrp="1"/>
          </p:cNvSpPr>
          <p:nvPr>
            <p:ph type="title"/>
          </p:nvPr>
        </p:nvSpPr>
        <p:spPr/>
        <p:txBody>
          <a:bodyPr/>
          <a:lstStyle/>
          <a:p>
            <a:r>
              <a:rPr lang="en-US" dirty="0"/>
              <a:t>Looking ahead at next week</a:t>
            </a:r>
          </a:p>
        </p:txBody>
      </p:sp>
      <p:sp>
        <p:nvSpPr>
          <p:cNvPr id="3" name="Content Placeholder 2">
            <a:extLst>
              <a:ext uri="{FF2B5EF4-FFF2-40B4-BE49-F238E27FC236}">
                <a16:creationId xmlns:a16="http://schemas.microsoft.com/office/drawing/2014/main" id="{B996D50F-F79A-4309-F66A-FD6A9DF3061E}"/>
              </a:ext>
            </a:extLst>
          </p:cNvPr>
          <p:cNvSpPr>
            <a:spLocks noGrp="1"/>
          </p:cNvSpPr>
          <p:nvPr>
            <p:ph idx="1"/>
          </p:nvPr>
        </p:nvSpPr>
        <p:spPr/>
        <p:txBody>
          <a:bodyPr/>
          <a:lstStyle/>
          <a:p>
            <a:r>
              <a:rPr lang="en-US" dirty="0"/>
              <a:t>Monday: Midterm Retake + HW7 Due</a:t>
            </a:r>
          </a:p>
          <a:p>
            <a:r>
              <a:rPr lang="en-US" dirty="0"/>
              <a:t>Wednesday: Final Review</a:t>
            </a:r>
          </a:p>
          <a:p>
            <a:r>
              <a:rPr lang="en-US" dirty="0"/>
              <a:t>Thursday: Final Part 1 (hopefully in DEM 104)</a:t>
            </a:r>
          </a:p>
          <a:p>
            <a:r>
              <a:rPr lang="en-US" dirty="0"/>
              <a:t>Friday: Final Part 2</a:t>
            </a:r>
          </a:p>
        </p:txBody>
      </p:sp>
    </p:spTree>
    <p:extLst>
      <p:ext uri="{BB962C8B-B14F-4D97-AF65-F5344CB8AC3E}">
        <p14:creationId xmlns:p14="http://schemas.microsoft.com/office/powerpoint/2010/main" val="1770405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C60A550-512C-478F-86CF-054D902232E5}"/>
                  </a:ext>
                </a:extLst>
              </p:cNvPr>
              <p:cNvSpPr>
                <a:spLocks noGrp="1"/>
              </p:cNvSpPr>
              <p:nvPr>
                <p:ph type="title"/>
              </p:nvPr>
            </p:nvSpPr>
            <p:spPr/>
            <p:txBody>
              <a:bodyPr>
                <a:normAutofit/>
              </a:bodyPr>
              <a:lstStyle/>
              <a:p>
                <a:r>
                  <a:rPr lang="en-US" dirty="0">
                    <a:sym typeface="Wingdings" panose="05000000000000000000" pitchFamily="2" charset="2"/>
                  </a:rPr>
                  <a:t> Can’t bound </a:t>
                </a:r>
                <a14:m>
                  <m:oMath xmlns:m="http://schemas.openxmlformats.org/officeDocument/2006/math">
                    <m:r>
                      <a:rPr lang="en-US" b="0" i="1" smtClean="0">
                        <a:latin typeface="Cambria Math" panose="02040503050406030204" pitchFamily="18" charset="0"/>
                        <a:sym typeface="Wingdings" panose="05000000000000000000" pitchFamily="2" charset="2"/>
                      </a:rPr>
                      <m:t>𝛿</m:t>
                    </m:r>
                  </m:oMath>
                </a14:m>
                <a:r>
                  <a:rPr lang="en-US" dirty="0"/>
                  <a:t> without bounding </a:t>
                </a:r>
                <a14:m>
                  <m:oMath xmlns:m="http://schemas.openxmlformats.org/officeDocument/2006/math">
                    <m:r>
                      <a:rPr lang="en-US" b="0" i="1" smtClean="0">
                        <a:latin typeface="Cambria Math" panose="02040503050406030204" pitchFamily="18" charset="0"/>
                      </a:rPr>
                      <m:t>𝑝</m:t>
                    </m:r>
                  </m:oMath>
                </a14:m>
                <a:endParaRPr lang="en-US" dirty="0"/>
              </a:p>
            </p:txBody>
          </p:sp>
        </mc:Choice>
        <mc:Fallback xmlns="">
          <p:sp>
            <p:nvSpPr>
              <p:cNvPr id="2" name="Title 1">
                <a:extLst>
                  <a:ext uri="{FF2B5EF4-FFF2-40B4-BE49-F238E27FC236}">
                    <a16:creationId xmlns:a16="http://schemas.microsoft.com/office/drawing/2014/main" id="{7C60A550-512C-478F-86CF-054D902232E5}"/>
                  </a:ext>
                </a:extLst>
              </p:cNvPr>
              <p:cNvSpPr>
                <a:spLocks noGrp="1" noRot="1" noChangeAspect="1" noMove="1" noResize="1" noEditPoints="1" noAdjustHandles="1" noChangeArrowheads="1" noChangeShapeType="1" noTextEdit="1"/>
              </p:cNvSpPr>
              <p:nvPr>
                <p:ph type="title"/>
              </p:nvPr>
            </p:nvSpPr>
            <p:spPr>
              <a:blipFill>
                <a:blip r:embed="rId2"/>
                <a:stretch>
                  <a:fillRect l="-2179" t="-7186"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40D577-CFBE-4D42-9176-72FBD18CAAFF}"/>
                  </a:ext>
                </a:extLst>
              </p:cNvPr>
              <p:cNvSpPr>
                <a:spLocks noGrp="1"/>
              </p:cNvSpPr>
              <p:nvPr>
                <p:ph idx="1"/>
              </p:nvPr>
            </p:nvSpPr>
            <p:spPr/>
            <p:txBody>
              <a:bodyPr/>
              <a:lstStyle/>
              <a:p>
                <a:r>
                  <a:rPr lang="en-US" b="0" dirty="0">
                    <a:latin typeface="Cambria Math" panose="02040503050406030204" pitchFamily="18" charset="0"/>
                  </a:rPr>
                  <a:t>The right tail is the looser bound, so ensuring the right tail is less than </a:t>
                </a:r>
                <a14:m>
                  <m:oMath xmlns:m="http://schemas.openxmlformats.org/officeDocument/2006/math">
                    <m:r>
                      <a:rPr lang="en-US" b="0" i="1" smtClean="0">
                        <a:latin typeface="Cambria Math" panose="02040503050406030204" pitchFamily="18" charset="0"/>
                      </a:rPr>
                      <m:t>2.5</m:t>
                    </m:r>
                  </m:oMath>
                </a14:m>
                <a:r>
                  <a:rPr lang="en-US" b="0" dirty="0">
                    <a:latin typeface="Cambria Math" panose="02040503050406030204" pitchFamily="18" charset="0"/>
                  </a:rPr>
                  <a:t>% gives us the needed guarantee.</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𝛿</m:t>
                            </m:r>
                          </m:e>
                        </m:d>
                        <m:r>
                          <a:rPr lang="en-US" b="0" i="1" smtClean="0">
                            <a:latin typeface="Cambria Math" panose="02040503050406030204" pitchFamily="18" charset="0"/>
                          </a:rPr>
                          <m:t>𝜇</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𝜇</m:t>
                                </m:r>
                              </m:num>
                              <m:den>
                                <m:r>
                                  <a:rPr lang="en-US" b="0" i="1" smtClean="0">
                                    <a:latin typeface="Cambria Math" panose="02040503050406030204" pitchFamily="18" charset="0"/>
                                  </a:rPr>
                                  <m:t>3</m:t>
                                </m:r>
                              </m:den>
                            </m:f>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1000</m:t>
                                </m:r>
                                <m:r>
                                  <a:rPr lang="en-US" b="0" i="1" smtClean="0">
                                    <a:latin typeface="Cambria Math" panose="02040503050406030204" pitchFamily="18" charset="0"/>
                                  </a:rPr>
                                  <m:t>𝑝</m:t>
                                </m:r>
                              </m:num>
                              <m:den>
                                <m:r>
                                  <a:rPr lang="en-US" b="0" i="1" smtClean="0">
                                    <a:latin typeface="Cambria Math" panose="02040503050406030204" pitchFamily="18" charset="0"/>
                                  </a:rPr>
                                  <m:t>3</m:t>
                                </m:r>
                              </m:den>
                            </m:f>
                          </m:e>
                        </m:d>
                      </m:e>
                    </m:func>
                    <m:r>
                      <a:rPr lang="en-US" b="0" i="1" smtClean="0">
                        <a:latin typeface="Cambria Math" panose="02040503050406030204" pitchFamily="18" charset="0"/>
                      </a:rPr>
                      <m:t>≤.025</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1000</m:t>
                        </m:r>
                        <m:r>
                          <a:rPr lang="en-US" b="0" i="1" smtClean="0">
                            <a:latin typeface="Cambria Math" panose="02040503050406030204" pitchFamily="18" charset="0"/>
                          </a:rPr>
                          <m:t>𝑝</m:t>
                        </m:r>
                      </m:num>
                      <m:den>
                        <m:r>
                          <a:rPr lang="en-US" b="0" i="1" smtClean="0">
                            <a:latin typeface="Cambria Math" panose="02040503050406030204" pitchFamily="18" charset="0"/>
                          </a:rPr>
                          <m:t>3</m:t>
                        </m:r>
                      </m:den>
                    </m:f>
                    <m:r>
                      <a:rPr lang="en-US" b="0" i="1" smtClean="0">
                        <a:latin typeface="Cambria Math" panose="02040503050406030204" pitchFamily="18" charset="0"/>
                      </a:rPr>
                      <m:t>≤</m:t>
                    </m:r>
                    <m:r>
                      <m:rPr>
                        <m:sty m:val="p"/>
                      </m:rPr>
                      <a:rPr lang="en-US" b="0" i="0" smtClean="0">
                        <a:latin typeface="Cambria Math" panose="02040503050406030204" pitchFamily="18" charset="0"/>
                      </a:rPr>
                      <m:t>ln</m:t>
                    </m:r>
                    <m:r>
                      <a:rPr lang="en-US" b="0" i="1" smtClean="0">
                        <a:latin typeface="Cambria Math" panose="02040503050406030204" pitchFamily="18" charset="0"/>
                      </a:rPr>
                      <m:t>⁡(.025)</m:t>
                    </m:r>
                  </m:oMath>
                </a14:m>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.025</m:t>
                                </m:r>
                              </m:e>
                            </m:d>
                          </m:e>
                        </m:func>
                      </m:num>
                      <m:den>
                        <m:r>
                          <a:rPr lang="en-US" b="0" i="1" smtClean="0">
                            <a:latin typeface="Cambria Math" panose="02040503050406030204" pitchFamily="18" charset="0"/>
                          </a:rPr>
                          <m:t>1000</m:t>
                        </m:r>
                        <m:r>
                          <a:rPr lang="en-US" b="0" i="1" smtClean="0">
                            <a:latin typeface="Cambria Math" panose="02040503050406030204" pitchFamily="18" charset="0"/>
                          </a:rPr>
                          <m:t>𝑝</m:t>
                        </m:r>
                      </m:den>
                    </m:f>
                  </m:oMath>
                </a14:m>
                <a:endParaRPr lang="en-US" dirty="0"/>
              </a:p>
              <a:p>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−3</m:t>
                            </m:r>
                            <m:r>
                              <m:rPr>
                                <m:sty m:val="p"/>
                              </m:rPr>
                              <a:rPr lang="en-US" b="0" i="0" smtClean="0">
                                <a:latin typeface="Cambria Math" panose="02040503050406030204" pitchFamily="18" charset="0"/>
                              </a:rPr>
                              <m:t>ln</m:t>
                            </m:r>
                            <m:r>
                              <a:rPr lang="en-US" b="0" i="1" smtClean="0">
                                <a:latin typeface="Cambria Math" panose="02040503050406030204" pitchFamily="18" charset="0"/>
                              </a:rPr>
                              <m:t>⁡(.025)</m:t>
                            </m:r>
                          </m:num>
                          <m:den>
                            <m:r>
                              <a:rPr lang="en-US" b="0" i="1" smtClean="0">
                                <a:latin typeface="Cambria Math" panose="02040503050406030204" pitchFamily="18" charset="0"/>
                              </a:rPr>
                              <m:t>1000</m:t>
                            </m:r>
                            <m:r>
                              <a:rPr lang="en-US" b="0" i="1" smtClean="0">
                                <a:latin typeface="Cambria Math" panose="02040503050406030204" pitchFamily="18" charset="0"/>
                              </a:rPr>
                              <m:t>𝑝</m:t>
                            </m:r>
                          </m:den>
                        </m:f>
                      </m:e>
                    </m:rad>
                  </m:oMath>
                </a14:m>
                <a:endParaRPr lang="en-US" dirty="0"/>
              </a:p>
              <a:p>
                <a:r>
                  <a:rPr lang="en-US" dirty="0"/>
                  <a:t>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 we’re not actually making a claim anymore.</a:t>
                </a:r>
              </a:p>
            </p:txBody>
          </p:sp>
        </mc:Choice>
        <mc:Fallback xmlns="">
          <p:sp>
            <p:nvSpPr>
              <p:cNvPr id="3" name="Content Placeholder 2">
                <a:extLst>
                  <a:ext uri="{FF2B5EF4-FFF2-40B4-BE49-F238E27FC236}">
                    <a16:creationId xmlns:a16="http://schemas.microsoft.com/office/drawing/2014/main" id="{4B40D577-CFBE-4D42-9176-72FBD18CAAFF}"/>
                  </a:ext>
                </a:extLst>
              </p:cNvPr>
              <p:cNvSpPr>
                <a:spLocks noGrp="1" noRot="1" noChangeAspect="1" noMove="1" noResize="1" noEditPoints="1" noAdjustHandles="1" noChangeArrowheads="1" noChangeShapeType="1" noTextEdit="1"/>
              </p:cNvSpPr>
              <p:nvPr>
                <p:ph idx="1"/>
              </p:nvPr>
            </p:nvSpPr>
            <p:spPr>
              <a:blipFill>
                <a:blip r:embed="rId3"/>
                <a:stretch>
                  <a:fillRect l="-708" t="-2138" b="-2642"/>
                </a:stretch>
              </a:blipFill>
            </p:spPr>
            <p:txBody>
              <a:bodyPr/>
              <a:lstStyle/>
              <a:p>
                <a:r>
                  <a:rPr lang="en-US">
                    <a:noFill/>
                  </a:rPr>
                  <a:t> </a:t>
                </a:r>
              </a:p>
            </p:txBody>
          </p:sp>
        </mc:Fallback>
      </mc:AlternateContent>
    </p:spTree>
    <p:extLst>
      <p:ext uri="{BB962C8B-B14F-4D97-AF65-F5344CB8AC3E}">
        <p14:creationId xmlns:p14="http://schemas.microsoft.com/office/powerpoint/2010/main" val="4210159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Why?</a:t>
                </a:r>
              </a:p>
            </p:txBody>
          </p:sp>
        </mc:Choice>
        <mc:Fallback xmlns="">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t="-942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17DB420-0FD3-4873-ACC0-00C54B14EB50}"/>
              </a:ext>
            </a:extLst>
          </p:cNvPr>
          <p:cNvGrpSpPr/>
          <p:nvPr/>
        </p:nvGrpSpPr>
        <p:grpSpPr>
          <a:xfrm>
            <a:off x="575239" y="1409995"/>
            <a:ext cx="11339157" cy="3545767"/>
            <a:chOff x="708005" y="3429000"/>
            <a:chExt cx="6589148"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5DAF5E9-D951-47E8-89CD-73BB1AC63649}"/>
                    </a:ext>
                  </a:extLst>
                </p:cNvPr>
                <p:cNvSpPr/>
                <p:nvPr/>
              </p:nvSpPr>
              <p:spPr>
                <a:xfrm>
                  <a:off x="708005" y="3429000"/>
                  <a:ext cx="6589148"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[0,1]</m:t>
                      </m:r>
                    </m:oMath>
                  </a14:m>
                  <a:r>
                    <a:rPr lang="en-US" sz="2800" dirty="0">
                      <a:latin typeface="Segoe UI Semibold" panose="020B0702040204020203" pitchFamily="34" charset="0"/>
                      <a:cs typeface="Segoe UI Semibold" panose="020B0702040204020203" pitchFamily="34" charset="0"/>
                    </a:rPr>
                    <a:t>.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b="0" i="1" smtClean="0">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m:t>
                      </m:r>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𝑡</m:t>
                      </m:r>
                      <m:r>
                        <a:rPr lang="en-US" sz="2800" b="0" i="1" smtClean="0">
                          <a:latin typeface="Cambria Math" panose="02040503050406030204" pitchFamily="18" charset="0"/>
                          <a:cs typeface="Segoe UI Semibold" panose="020B0702040204020203" pitchFamily="34" charset="0"/>
                        </a:rPr>
                        <m:t>≥0</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𝑡</m:t>
                            </m:r>
                          </m:e>
                        </m:d>
                        <m:r>
                          <a:rPr lang="en-US" sz="2800" b="0" i="1" smtClean="0">
                            <a:latin typeface="Cambria Math" panose="02040503050406030204" pitchFamily="18" charset="0"/>
                            <a:cs typeface="Segoe UI Semibold" panose="020B0702040204020203" pitchFamily="34" charset="0"/>
                          </a:rPr>
                          <m:t>≤2</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−2</m:t>
                                </m:r>
                                <m:r>
                                  <a:rPr lang="en-US" sz="2800" b="0" i="1" smtClean="0">
                                    <a:latin typeface="Cambria Math" panose="02040503050406030204" pitchFamily="18" charset="0"/>
                                    <a:cs typeface="Segoe UI Semibold" panose="020B0702040204020203" pitchFamily="34" charset="0"/>
                                  </a:rPr>
                                  <m:t>𝑛</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𝑡</m:t>
                                    </m:r>
                                  </m:e>
                                  <m:sup>
                                    <m:r>
                                      <a:rPr lang="en-US" sz="2800" b="0" i="1" smtClean="0">
                                        <a:latin typeface="Cambria Math" panose="02040503050406030204" pitchFamily="18" charset="0"/>
                                        <a:cs typeface="Segoe UI Semibold" panose="020B0702040204020203" pitchFamily="34" charset="0"/>
                                      </a:rPr>
                                      <m:t>2</m:t>
                                    </m:r>
                                  </m:sup>
                                </m:sSup>
                              </m:e>
                            </m:d>
                          </m:e>
                        </m:func>
                      </m:oMath>
                    </m:oMathPara>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45DAF5E9-D951-47E8-89CD-73BB1AC63649}"/>
                    </a:ext>
                  </a:extLst>
                </p:cNvPr>
                <p:cNvSpPr>
                  <a:spLocks noRot="1" noChangeAspect="1" noMove="1" noResize="1" noEditPoints="1" noAdjustHandles="1" noChangeArrowheads="1" noChangeShapeType="1" noTextEdit="1"/>
                </p:cNvSpPr>
                <p:nvPr/>
              </p:nvSpPr>
              <p:spPr>
                <a:xfrm>
                  <a:off x="708005" y="3429000"/>
                  <a:ext cx="6589148"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833F463-9019-40B7-B611-7F3E388078B4}"/>
                </a:ext>
              </a:extLst>
            </p:cNvPr>
            <p:cNvSpPr/>
            <p:nvPr/>
          </p:nvSpPr>
          <p:spPr>
            <a:xfrm>
              <a:off x="708005" y="3429000"/>
              <a:ext cx="6589148" cy="54723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Segoe UI Semibold" panose="020B0702040204020203" pitchFamily="34" charset="0"/>
                  <a:cs typeface="Segoe UI Semibold" panose="020B0702040204020203" pitchFamily="34" charset="0"/>
                </a:rPr>
                <a:t>Hoeffding’s</a:t>
              </a:r>
              <a:r>
                <a:rPr lang="en-US" sz="3200" b="1" dirty="0">
                  <a:latin typeface="Segoe UI Semibold" panose="020B0702040204020203" pitchFamily="34" charset="0"/>
                  <a:cs typeface="Segoe UI Semibold" panose="020B0702040204020203" pitchFamily="34" charset="0"/>
                </a:rPr>
                <a:t> Inequality</a:t>
              </a:r>
            </a:p>
          </p:txBody>
        </p:sp>
      </p:grpSp>
    </p:spTree>
    <p:extLst>
      <p:ext uri="{BB962C8B-B14F-4D97-AF65-F5344CB8AC3E}">
        <p14:creationId xmlns:p14="http://schemas.microsoft.com/office/powerpoint/2010/main" val="3663803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DCA2F64-5432-4F2B-828B-026954D644D2}"/>
                  </a:ext>
                </a:extLst>
              </p:cNvPr>
              <p:cNvSpPr>
                <a:spLocks noGrp="1"/>
              </p:cNvSpPr>
              <p:nvPr>
                <p:ph type="title"/>
              </p:nvPr>
            </p:nvSpPr>
            <p:spPr/>
            <p:txBody>
              <a:bodyPr>
                <a:normAutofit/>
              </a:bodyPr>
              <a:lstStyle/>
              <a:p>
                <a14:m>
                  <m:oMath xmlns:m="http://schemas.openxmlformats.org/officeDocument/2006/math">
                    <m:r>
                      <a:rPr lang="en-US" i="1" smtClean="0">
                        <a:latin typeface="Cambria Math" panose="02040503050406030204" pitchFamily="18" charset="0"/>
                      </a:rPr>
                      <m:t>𝑌</m:t>
                    </m:r>
                    <m:r>
                      <a:rPr lang="en-US" i="1" smtClean="0">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oMath>
                </a14:m>
                <a:r>
                  <a:rPr lang="en-US" dirty="0"/>
                  <a:t> 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endParaRPr lang="en-US" dirty="0"/>
              </a:p>
            </p:txBody>
          </p:sp>
        </mc:Choice>
        <mc:Fallback xmlns="">
          <p:sp>
            <p:nvSpPr>
              <p:cNvPr id="2" name="Title 1">
                <a:extLst>
                  <a:ext uri="{FF2B5EF4-FFF2-40B4-BE49-F238E27FC236}">
                    <a16:creationId xmlns:a16="http://schemas.microsoft.com/office/drawing/2014/main" id="{4DCA2F64-5432-4F2B-828B-026954D644D2}"/>
                  </a:ext>
                </a:extLst>
              </p:cNvPr>
              <p:cNvSpPr>
                <a:spLocks noGrp="1" noRot="1" noChangeAspect="1" noMove="1" noResize="1" noEditPoints="1" noAdjustHandles="1" noChangeArrowheads="1" noChangeShapeType="1" noTextEdit="1"/>
              </p:cNvSpPr>
              <p:nvPr>
                <p:ph type="title"/>
              </p:nvPr>
            </p:nvSpPr>
            <p:spPr>
              <a:blipFill>
                <a:blip r:embed="rId2"/>
                <a:stretch>
                  <a:fillRect t="-7784"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60D97E-4EEA-48C5-B30A-5DA2552A6ED9}"/>
                  </a:ext>
                </a:extLst>
              </p:cNvPr>
              <p:cNvSpPr>
                <a:spLocks noGrp="1"/>
              </p:cNvSpPr>
              <p:nvPr>
                <p:ph idx="1"/>
              </p:nvPr>
            </p:nvSpPr>
            <p:spPr/>
            <p:txBody>
              <a:bodyPr/>
              <a:lstStyle/>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oMath>
                </a14:m>
                <a:endParaRPr lang="en-US" b="0"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e>
                        </m:d>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e>
                        </m:d>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 </m:t>
                    </m:r>
                  </m:oMath>
                </a14:m>
                <a:endParaRPr lang="en-US" dirty="0"/>
              </a:p>
              <a:p>
                <a:endParaRPr lang="en-US" dirty="0"/>
              </a:p>
              <a:p>
                <a:r>
                  <a:rPr lang="en-US" dirty="0"/>
                  <a:t>So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a:t>
                </a:r>
                <a:r>
                  <a:rPr lang="en-US" dirty="0" err="1"/>
                  <a:t>iff</a:t>
                </a:r>
                <a:r>
                  <a:rPr lang="en-US" dirty="0"/>
                  <a: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a:t>
                </a:r>
              </a:p>
            </p:txBody>
          </p:sp>
        </mc:Choice>
        <mc:Fallback xmlns="">
          <p:sp>
            <p:nvSpPr>
              <p:cNvPr id="3" name="Content Placeholder 2">
                <a:extLst>
                  <a:ext uri="{FF2B5EF4-FFF2-40B4-BE49-F238E27FC236}">
                    <a16:creationId xmlns:a16="http://schemas.microsoft.com/office/drawing/2014/main" id="{7760D97E-4EEA-48C5-B30A-5DA2552A6ED9}"/>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904778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349-912D-48CA-9790-6DB08A1EFBB0}"/>
              </a:ext>
            </a:extLst>
          </p:cNvPr>
          <p:cNvSpPr>
            <a:spLocks noGrp="1"/>
          </p:cNvSpPr>
          <p:nvPr>
            <p:ph type="title"/>
          </p:nvPr>
        </p:nvSpPr>
        <p:spPr/>
        <p:txBody>
          <a:bodyPr/>
          <a:lstStyle/>
          <a:p>
            <a:r>
              <a:rPr lang="en-US" dirty="0" err="1"/>
              <a:t>Hoeffding’s</a:t>
            </a:r>
            <a:r>
              <a:rPr lang="en-US" dirty="0"/>
              <a:t> Inequality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F2A294B-1505-49A9-ABB8-B84B24412524}"/>
                  </a:ext>
                </a:extLst>
              </p:cNvPr>
              <p:cNvSpPr>
                <a:spLocks noGrp="1"/>
              </p:cNvSpPr>
              <p:nvPr>
                <p:ph idx="1"/>
              </p:nvPr>
            </p:nvSpPr>
            <p:spPr>
              <a:xfrm>
                <a:off x="575240" y="5142523"/>
                <a:ext cx="11187258" cy="1166838"/>
              </a:xfrm>
            </p:spPr>
            <p:txBody>
              <a:bodyPr>
                <a:normAutofit/>
              </a:bodyPr>
              <a:lstStyle/>
              <a:p>
                <a:pPr marL="0" indent="0">
                  <a:buNone/>
                </a:pPr>
                <a:r>
                  <a:rPr lang="en-US" dirty="0">
                    <a:latin typeface="Cambria Math" panose="02040503050406030204" pitchFamily="18" charset="0"/>
                  </a:rPr>
                  <a:t>How close will we be with</a:t>
                </a:r>
                <a:r>
                  <a:rPr lang="en-US" i="1" dirty="0">
                    <a:latin typeface="Cambria Math" panose="02040503050406030204" pitchFamily="18" charset="0"/>
                  </a:rPr>
                  <a:t> </a:t>
                </a:r>
                <a:r>
                  <a:rPr lang="en-US" dirty="0">
                    <a:latin typeface="Cambria Math" panose="02040503050406030204" pitchFamily="18" charset="0"/>
                  </a:rPr>
                  <a:t>n=1000 with probability at least </a:t>
                </a:r>
                <a14:m>
                  <m:oMath xmlns:m="http://schemas.openxmlformats.org/officeDocument/2006/math">
                    <m:r>
                      <a:rPr lang="en-US" b="0" i="1" smtClean="0">
                        <a:latin typeface="Cambria Math" panose="02040503050406030204" pitchFamily="18" charset="0"/>
                      </a:rPr>
                      <m:t>.95</m:t>
                    </m:r>
                  </m:oMath>
                </a14:m>
                <a:r>
                  <a:rPr lang="en-US" b="0" dirty="0">
                    <a:latin typeface="Cambria Math" panose="02040503050406030204" pitchFamily="18" charset="0"/>
                  </a:rPr>
                  <a:t>?</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a:rPr lang="en-US" b="0" i="1" smtClean="0">
                        <a:latin typeface="Cambria Math" panose="02040503050406030204" pitchFamily="18" charset="0"/>
                      </a:rPr>
                      <m:t>𝑡</m:t>
                    </m:r>
                  </m:oMath>
                </a14:m>
                <a:r>
                  <a:rPr lang="en-US" dirty="0"/>
                  <a:t>. </a:t>
                </a:r>
              </a:p>
            </p:txBody>
          </p:sp>
        </mc:Choice>
        <mc:Fallback>
          <p:sp>
            <p:nvSpPr>
              <p:cNvPr id="3" name="Content Placeholder 2">
                <a:extLst>
                  <a:ext uri="{FF2B5EF4-FFF2-40B4-BE49-F238E27FC236}">
                    <a16:creationId xmlns:a16="http://schemas.microsoft.com/office/drawing/2014/main" id="{FF2A294B-1505-49A9-ABB8-B84B24412524}"/>
                  </a:ext>
                </a:extLst>
              </p:cNvPr>
              <p:cNvSpPr>
                <a:spLocks noGrp="1" noRot="1" noChangeAspect="1" noMove="1" noResize="1" noEditPoints="1" noAdjustHandles="1" noChangeArrowheads="1" noChangeShapeType="1" noTextEdit="1"/>
              </p:cNvSpPr>
              <p:nvPr>
                <p:ph idx="1"/>
              </p:nvPr>
            </p:nvSpPr>
            <p:spPr>
              <a:xfrm>
                <a:off x="575240" y="5142523"/>
                <a:ext cx="11187258" cy="1166838"/>
              </a:xfrm>
              <a:blipFill>
                <a:blip r:embed="rId2"/>
                <a:stretch>
                  <a:fillRect l="-1587" t="-9783"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2B507CC-BE21-4228-81A9-2BC9007019DA}"/>
                  </a:ext>
                </a:extLst>
              </p:cNvPr>
              <p:cNvSpPr/>
              <p:nvPr/>
            </p:nvSpPr>
            <p:spPr>
              <a:xfrm>
                <a:off x="575239" y="1409995"/>
                <a:ext cx="11339157" cy="35457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be </a:t>
                </a:r>
                <a:r>
                  <a:rPr lang="en-US" sz="2800" i="1" dirty="0">
                    <a:latin typeface="Segoe UI Semibold" panose="020B0702040204020203" pitchFamily="34" charset="0"/>
                    <a:cs typeface="Segoe UI Semibold" panose="020B0702040204020203" pitchFamily="34" charset="0"/>
                  </a:rPr>
                  <a:t>independent </a:t>
                </a:r>
                <a:r>
                  <a:rPr lang="en-US" sz="2800" dirty="0">
                    <a:latin typeface="Segoe UI Semibold" panose="020B0702040204020203" pitchFamily="34" charset="0"/>
                    <a:cs typeface="Segoe UI Semibold" panose="020B0702040204020203" pitchFamily="34" charset="0"/>
                  </a:rPr>
                  <a:t>RVs, each with range</a:t>
                </a:r>
                <a14:m>
                  <m:oMath xmlns:m="http://schemas.openxmlformats.org/officeDocument/2006/math">
                    <m:r>
                      <a:rPr lang="en-US" sz="2800" b="0" i="0" smtClean="0">
                        <a:latin typeface="Cambria Math" panose="02040503050406030204" pitchFamily="18" charset="0"/>
                        <a:cs typeface="Segoe UI Semibold" panose="020B0702040204020203" pitchFamily="34" charset="0"/>
                      </a:rPr>
                      <m:t> </m:t>
                    </m:r>
                    <m:r>
                      <a:rPr lang="en-US" sz="2800" b="0" i="1" smtClean="0">
                        <a:latin typeface="Cambria Math" panose="02040503050406030204" pitchFamily="18" charset="0"/>
                        <a:cs typeface="Segoe UI Semibold" panose="020B0702040204020203" pitchFamily="34" charset="0"/>
                      </a:rPr>
                      <m:t>[0,1]</m:t>
                    </m:r>
                  </m:oMath>
                </a14:m>
                <a:r>
                  <a:rPr lang="en-US" sz="2800" dirty="0">
                    <a:latin typeface="Segoe UI Semibold" panose="020B0702040204020203" pitchFamily="34" charset="0"/>
                    <a:cs typeface="Segoe UI Semibold" panose="020B0702040204020203" pitchFamily="34" charset="0"/>
                  </a:rPr>
                  <a:t>. </a:t>
                </a:r>
              </a:p>
              <a:p>
                <a:pPr algn="ctr"/>
                <a:r>
                  <a:rPr lang="en-US" sz="2800" i="1" dirty="0">
                    <a:latin typeface="Segoe UI Semibold" panose="020B0702040204020203" pitchFamily="34" charset="0"/>
                    <a:cs typeface="Segoe UI Semibold" panose="020B0702040204020203" pitchFamily="34" charset="0"/>
                  </a:rPr>
                  <a:t>Let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b="0" i="1" smtClean="0">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𝑋</m:t>
                        </m:r>
                      </m:e>
                      <m:sub>
                        <m:r>
                          <a:rPr lang="en-US" sz="2800" b="0" i="1" smtClean="0">
                            <a:latin typeface="Cambria Math" panose="02040503050406030204" pitchFamily="18" charset="0"/>
                            <a:cs typeface="Segoe UI Semibold" panose="020B0702040204020203" pitchFamily="34" charset="0"/>
                          </a:rPr>
                          <m:t>𝑖</m:t>
                        </m:r>
                      </m:sub>
                    </m:sSub>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𝑛</m:t>
                    </m:r>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and</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𝜇</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oMath>
                </a14:m>
                <a:r>
                  <a:rPr lang="en-US" sz="2800" i="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For any</a:t>
                </a:r>
                <a:r>
                  <a:rPr lang="en-US" sz="2800" i="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𝑡</m:t>
                    </m:r>
                    <m:r>
                      <a:rPr lang="en-US" sz="2800" b="0" i="1" smtClean="0">
                        <a:latin typeface="Cambria Math" panose="02040503050406030204" pitchFamily="18" charset="0"/>
                        <a:cs typeface="Segoe UI Semibold" panose="020B0702040204020203" pitchFamily="34" charset="0"/>
                      </a:rPr>
                      <m:t>≥0</m:t>
                    </m:r>
                  </m:oMath>
                </a14:m>
                <a:endParaRPr lang="en-US" sz="2800" i="1" dirty="0">
                  <a:latin typeface="Segoe UI Semibold" panose="020B0702040204020203" pitchFamily="34" charset="0"/>
                  <a:cs typeface="Segoe UI Semibold" panose="020B0702040204020203" pitchFamily="34" charset="0"/>
                </a:endParaRPr>
              </a:p>
              <a:p>
                <a:pPr algn="ctr"/>
                <a:endParaRPr lang="en-US" sz="2800" i="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𝔼</m:t>
                              </m:r>
                              <m:d>
                                <m:dPr>
                                  <m:begChr m:val="["/>
                                  <m:endChr m:val="]"/>
                                  <m:ctrlPr>
                                    <a:rPr lang="en-US" sz="2800" b="0"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𝑋</m:t>
                                      </m:r>
                                    </m:e>
                                  </m:acc>
                                </m:e>
                              </m:d>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𝑡</m:t>
                          </m:r>
                        </m:e>
                      </m:d>
                      <m:r>
                        <a:rPr lang="en-US" sz="2800" b="0" i="1" smtClean="0">
                          <a:latin typeface="Cambria Math" panose="02040503050406030204" pitchFamily="18" charset="0"/>
                          <a:cs typeface="Segoe UI Semibold" panose="020B0702040204020203" pitchFamily="34" charset="0"/>
                        </a:rPr>
                        <m:t>≤2</m:t>
                      </m:r>
                      <m:func>
                        <m:funcPr>
                          <m:ctrlPr>
                            <a:rPr lang="en-US" sz="2800" b="0" i="1" smtClean="0">
                              <a:latin typeface="Cambria Math" panose="02040503050406030204" pitchFamily="18" charset="0"/>
                              <a:cs typeface="Segoe UI Semibold" panose="020B0702040204020203" pitchFamily="34" charset="0"/>
                            </a:rPr>
                          </m:ctrlPr>
                        </m:funcPr>
                        <m:fName>
                          <m:r>
                            <m:rPr>
                              <m:sty m:val="p"/>
                            </m:rPr>
                            <a:rPr lang="en-US" sz="2800" b="0" i="0" smtClean="0">
                              <a:latin typeface="Cambria Math" panose="02040503050406030204" pitchFamily="18" charset="0"/>
                              <a:cs typeface="Segoe UI Semibold" panose="020B0702040204020203" pitchFamily="34" charset="0"/>
                            </a:rPr>
                            <m:t>exp</m:t>
                          </m:r>
                        </m:fName>
                        <m:e>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−2</m:t>
                              </m:r>
                              <m:r>
                                <a:rPr lang="en-US" sz="2800" b="0" i="1" smtClean="0">
                                  <a:latin typeface="Cambria Math" panose="02040503050406030204" pitchFamily="18" charset="0"/>
                                  <a:cs typeface="Segoe UI Semibold" panose="020B0702040204020203" pitchFamily="34" charset="0"/>
                                </a:rPr>
                                <m:t>𝑛</m:t>
                              </m:r>
                              <m:sSup>
                                <m:sSupPr>
                                  <m:ctrlPr>
                                    <a:rPr lang="en-US" sz="2800" b="0" i="1" smtClean="0">
                                      <a:latin typeface="Cambria Math" panose="02040503050406030204" pitchFamily="18" charset="0"/>
                                      <a:cs typeface="Segoe UI Semibold" panose="020B0702040204020203" pitchFamily="34" charset="0"/>
                                    </a:rPr>
                                  </m:ctrlPr>
                                </m:sSupPr>
                                <m:e>
                                  <m:r>
                                    <a:rPr lang="en-US" sz="2800" b="0" i="1" smtClean="0">
                                      <a:latin typeface="Cambria Math" panose="02040503050406030204" pitchFamily="18" charset="0"/>
                                      <a:cs typeface="Segoe UI Semibold" panose="020B0702040204020203" pitchFamily="34" charset="0"/>
                                    </a:rPr>
                                    <m:t>𝑡</m:t>
                                  </m:r>
                                </m:e>
                                <m:sup>
                                  <m:r>
                                    <a:rPr lang="en-US" sz="2800" b="0" i="1" smtClean="0">
                                      <a:latin typeface="Cambria Math" panose="02040503050406030204" pitchFamily="18" charset="0"/>
                                      <a:cs typeface="Segoe UI Semibold" panose="020B0702040204020203" pitchFamily="34" charset="0"/>
                                    </a:rPr>
                                    <m:t>2</m:t>
                                  </m:r>
                                </m:sup>
                              </m:sSup>
                            </m:e>
                          </m:d>
                        </m:e>
                      </m:func>
                    </m:oMath>
                  </m:oMathPara>
                </a14:m>
                <a:endParaRPr lang="en-US" sz="2800" i="1" dirty="0">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62B507CC-BE21-4228-81A9-2BC9007019DA}"/>
                  </a:ext>
                </a:extLst>
              </p:cNvPr>
              <p:cNvSpPr>
                <a:spLocks noRot="1" noChangeAspect="1" noMove="1" noResize="1" noEditPoints="1" noAdjustHandles="1" noChangeArrowheads="1" noChangeShapeType="1" noTextEdit="1"/>
              </p:cNvSpPr>
              <p:nvPr/>
            </p:nvSpPr>
            <p:spPr>
              <a:xfrm>
                <a:off x="575239" y="1409995"/>
                <a:ext cx="11339157" cy="3545767"/>
              </a:xfrm>
              <a:prstGeom prst="rect">
                <a:avLst/>
              </a:prstGeom>
              <a:blipFill>
                <a:blip r:embed="rId3"/>
                <a:stretch>
                  <a:fillRect/>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650CDF8F-9A4A-47D0-945C-21FC8397C59B}"/>
              </a:ext>
            </a:extLst>
          </p:cNvPr>
          <p:cNvSpPr/>
          <p:nvPr/>
        </p:nvSpPr>
        <p:spPr>
          <a:xfrm>
            <a:off x="575239" y="1409995"/>
            <a:ext cx="11339157" cy="100649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Segoe UI Semibold" panose="020B0702040204020203" pitchFamily="34" charset="0"/>
                <a:cs typeface="Segoe UI Semibold" panose="020B0702040204020203" pitchFamily="34" charset="0"/>
              </a:rPr>
              <a:t>Hoeffding’s</a:t>
            </a:r>
            <a:r>
              <a:rPr lang="en-US" sz="3200" b="1" dirty="0">
                <a:latin typeface="Segoe UI Semibold" panose="020B0702040204020203" pitchFamily="34" charset="0"/>
                <a:cs typeface="Segoe UI Semibold" panose="020B0702040204020203" pitchFamily="34" charset="0"/>
              </a:rPr>
              <a:t> Inequality</a:t>
            </a:r>
          </a:p>
        </p:txBody>
      </p:sp>
    </p:spTree>
    <p:extLst>
      <p:ext uri="{BB962C8B-B14F-4D97-AF65-F5344CB8AC3E}">
        <p14:creationId xmlns:p14="http://schemas.microsoft.com/office/powerpoint/2010/main" val="4017762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2730-A9B6-4C33-8EE3-D7B3A8C0972B}"/>
              </a:ext>
            </a:extLst>
          </p:cNvPr>
          <p:cNvSpPr>
            <a:spLocks noGrp="1"/>
          </p:cNvSpPr>
          <p:nvPr>
            <p:ph type="title"/>
          </p:nvPr>
        </p:nvSpPr>
        <p:spPr/>
        <p:txBody>
          <a:bodyPr/>
          <a:lstStyle/>
          <a:p>
            <a:r>
              <a:rPr lang="en-US" dirty="0"/>
              <a:t>Margin of Error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B6A0549-FDDB-427B-B35B-F17321DD519A}"/>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cs typeface="Segoe UI Semibold" panose="020B0702040204020203" pitchFamily="34" charset="0"/>
                      </a:rPr>
                      <m:t>ℙ</m:t>
                    </m:r>
                    <m:d>
                      <m:dPr>
                        <m:ctrlPr>
                          <a:rPr lang="en-US" b="0" i="1" smtClean="0">
                            <a:latin typeface="Cambria Math" panose="02040503050406030204" pitchFamily="18" charset="0"/>
                            <a:cs typeface="Segoe UI Semibold" panose="020B0702040204020203" pitchFamily="34" charset="0"/>
                          </a:rPr>
                        </m:ctrlPr>
                      </m:dPr>
                      <m:e>
                        <m:d>
                          <m:dPr>
                            <m:begChr m:val="|"/>
                            <m:endChr m:val="|"/>
                            <m:ctrlPr>
                              <a:rPr lang="en-US" b="0" i="1" smtClean="0">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𝑌</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𝑌</m:t>
                                </m:r>
                              </m:e>
                            </m:d>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𝑡</m:t>
                        </m:r>
                      </m:e>
                    </m:d>
                    <m:r>
                      <a:rPr lang="en-US" b="0" i="1" smtClean="0">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ℙ</m:t>
                    </m:r>
                    <m:d>
                      <m:dPr>
                        <m:ctrlPr>
                          <a:rPr lang="en-US" i="1">
                            <a:latin typeface="Cambria Math" panose="02040503050406030204" pitchFamily="18" charset="0"/>
                            <a:cs typeface="Segoe UI Semibold" panose="020B0702040204020203" pitchFamily="34" charset="0"/>
                          </a:rPr>
                        </m:ctrlPr>
                      </m:dPr>
                      <m:e>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𝔼</m:t>
                            </m:r>
                            <m:d>
                              <m:dPr>
                                <m:begChr m:val="["/>
                                <m:endChr m:val="]"/>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𝑋</m:t>
                                </m:r>
                              </m:e>
                            </m:d>
                          </m:e>
                        </m:d>
                        <m:r>
                          <a:rPr lang="en-US" i="1">
                            <a:latin typeface="Cambria Math" panose="02040503050406030204" pitchFamily="18" charset="0"/>
                            <a:cs typeface="Segoe UI Semibold" panose="020B0702040204020203" pitchFamily="34" charset="0"/>
                          </a:rPr>
                          <m:t>≥</m:t>
                        </m:r>
                        <m:r>
                          <a:rPr lang="en-US" i="1">
                            <a:latin typeface="Cambria Math" panose="02040503050406030204" pitchFamily="18" charset="0"/>
                            <a:cs typeface="Segoe UI Semibold" panose="020B0702040204020203" pitchFamily="34" charset="0"/>
                          </a:rPr>
                          <m:t>𝑡</m:t>
                        </m:r>
                        <m:r>
                          <a:rPr lang="en-US" b="0" i="1" smtClean="0">
                            <a:latin typeface="Cambria Math" panose="02040503050406030204" pitchFamily="18" charset="0"/>
                            <a:cs typeface="Segoe UI Semibold" panose="020B0702040204020203" pitchFamily="34" charset="0"/>
                          </a:rPr>
                          <m:t>/2</m:t>
                        </m:r>
                      </m:e>
                    </m:d>
                    <m:r>
                      <a:rPr lang="en-US" i="1">
                        <a:latin typeface="Cambria Math" panose="02040503050406030204" pitchFamily="18" charset="0"/>
                        <a:cs typeface="Segoe UI Semibold" panose="020B0702040204020203" pitchFamily="34" charset="0"/>
                      </a:rPr>
                      <m:t>≤2</m:t>
                    </m:r>
                    <m:func>
                      <m:funcPr>
                        <m:ctrlPr>
                          <a:rPr lang="en-US" i="1">
                            <a:latin typeface="Cambria Math" panose="02040503050406030204" pitchFamily="18" charset="0"/>
                            <a:cs typeface="Segoe UI Semibold" panose="020B0702040204020203" pitchFamily="34" charset="0"/>
                          </a:rPr>
                        </m:ctrlPr>
                      </m:funcPr>
                      <m:fName>
                        <m:r>
                          <m:rPr>
                            <m:sty m:val="p"/>
                          </m:rPr>
                          <a:rPr lang="en-US">
                            <a:latin typeface="Cambria Math" panose="02040503050406030204" pitchFamily="18" charset="0"/>
                            <a:cs typeface="Segoe UI Semibold" panose="020B0702040204020203" pitchFamily="34" charset="0"/>
                          </a:rPr>
                          <m:t>exp</m:t>
                        </m:r>
                      </m:fName>
                      <m:e>
                        <m:d>
                          <m:dPr>
                            <m:ctrlPr>
                              <a:rPr lang="en-US" i="1">
                                <a:latin typeface="Cambria Math" panose="02040503050406030204" pitchFamily="18" charset="0"/>
                                <a:cs typeface="Segoe UI Semibold" panose="020B0702040204020203" pitchFamily="34" charset="0"/>
                              </a:rPr>
                            </m:ctrlPr>
                          </m:dPr>
                          <m:e>
                            <m:r>
                              <a:rPr lang="en-US" i="1">
                                <a:latin typeface="Cambria Math" panose="02040503050406030204" pitchFamily="18" charset="0"/>
                                <a:cs typeface="Segoe UI Semibold" panose="020B0702040204020203" pitchFamily="34" charset="0"/>
                              </a:rPr>
                              <m:t>−</m:t>
                            </m:r>
                            <m:r>
                              <a:rPr lang="en-US" b="0" i="1" smtClean="0">
                                <a:latin typeface="Cambria Math" panose="02040503050406030204" pitchFamily="18" charset="0"/>
                                <a:cs typeface="Segoe UI Semibold" panose="020B0702040204020203" pitchFamily="34" charset="0"/>
                              </a:rPr>
                              <m:t>2</m:t>
                            </m:r>
                            <m:r>
                              <a:rPr lang="en-US" b="0" i="1" smtClean="0">
                                <a:latin typeface="Cambria Math" panose="02040503050406030204" pitchFamily="18" charset="0"/>
                                <a:cs typeface="Segoe UI Semibold" panose="020B0702040204020203" pitchFamily="34" charset="0"/>
                              </a:rPr>
                              <m:t>𝑛</m:t>
                            </m:r>
                            <m:sSup>
                              <m:sSupPr>
                                <m:ctrlPr>
                                  <a:rPr lang="en-US" b="0" i="1" smtClean="0">
                                    <a:latin typeface="Cambria Math" panose="02040503050406030204" pitchFamily="18" charset="0"/>
                                    <a:cs typeface="Segoe UI Semibold" panose="020B0702040204020203" pitchFamily="34" charset="0"/>
                                  </a:rPr>
                                </m:ctrlPr>
                              </m:sSupPr>
                              <m:e>
                                <m:r>
                                  <a:rPr lang="en-US" b="0" i="1" smtClean="0">
                                    <a:latin typeface="Cambria Math" panose="02040503050406030204" pitchFamily="18" charset="0"/>
                                    <a:cs typeface="Segoe UI Semibold" panose="020B0702040204020203" pitchFamily="34" charset="0"/>
                                  </a:rPr>
                                  <m:t>𝑡</m:t>
                                </m:r>
                              </m:e>
                              <m:sup>
                                <m:r>
                                  <a:rPr lang="en-US" b="0" i="1" smtClean="0">
                                    <a:latin typeface="Cambria Math" panose="02040503050406030204" pitchFamily="18" charset="0"/>
                                    <a:cs typeface="Segoe UI Semibold" panose="020B0702040204020203" pitchFamily="34" charset="0"/>
                                  </a:rPr>
                                  <m:t>2</m:t>
                                </m:r>
                              </m:sup>
                            </m:sSup>
                          </m:e>
                        </m:d>
                      </m:e>
                    </m:func>
                    <m:r>
                      <a:rPr lang="en-US" b="0" i="1" smtClean="0">
                        <a:latin typeface="Cambria Math" panose="02040503050406030204" pitchFamily="18" charset="0"/>
                        <a:cs typeface="Segoe UI Semibold" panose="020B0702040204020203" pitchFamily="34" charset="0"/>
                      </a:rPr>
                      <m:t>≤.05</m:t>
                    </m:r>
                  </m:oMath>
                </a14:m>
                <a:endParaRPr lang="en-US" i="1" dirty="0">
                  <a:latin typeface="Segoe UI Semibold" panose="020B0702040204020203" pitchFamily="34" charset="0"/>
                  <a:cs typeface="Segoe UI Semibold" panose="020B0702040204020203" pitchFamily="34" charset="0"/>
                </a:endParaRPr>
              </a:p>
              <a:p>
                <a:r>
                  <a:rPr lang="en-US" dirty="0"/>
                  <a:t>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=1000</m:t>
                    </m:r>
                  </m:oMath>
                </a14:m>
                <a:r>
                  <a:rPr lang="en-US" dirty="0"/>
                  <a:t>, we get:</a:t>
                </a:r>
              </a:p>
              <a:p>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d>
                      </m:e>
                    </m:func>
                    <m:r>
                      <a:rPr lang="en-US" b="0" i="1" smtClean="0">
                        <a:latin typeface="Cambria Math" panose="02040503050406030204" pitchFamily="18" charset="0"/>
                      </a:rPr>
                      <m:t>≤.05</m:t>
                    </m:r>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2000</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𝑡</m:t>
                            </m:r>
                          </m:e>
                          <m:sup>
                            <m:r>
                              <a:rPr lang="en-US" b="0" i="1" dirty="0" smtClean="0">
                                <a:latin typeface="Cambria Math" panose="02040503050406030204" pitchFamily="18" charset="0"/>
                              </a:rPr>
                              <m:t>2</m:t>
                            </m:r>
                          </m:sup>
                        </m:sSup>
                      </m:num>
                      <m:den>
                        <m:r>
                          <a:rPr lang="en-US" b="0" i="1" dirty="0" smtClean="0">
                            <a:latin typeface="Cambria Math" panose="02040503050406030204" pitchFamily="18" charset="0"/>
                          </a:rPr>
                          <m:t>4</m:t>
                        </m:r>
                      </m:den>
                    </m:f>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.025</m:t>
                            </m:r>
                          </m:e>
                        </m:d>
                      </m:e>
                    </m:func>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≤.086</m:t>
                    </m:r>
                  </m:oMath>
                </a14:m>
                <a:r>
                  <a:rPr lang="en-US" dirty="0"/>
                  <a:t>.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e>
                        </m:d>
                        <m:r>
                          <a:rPr lang="en-US" b="0" i="1" smtClean="0">
                            <a:latin typeface="Cambria Math" panose="02040503050406030204" pitchFamily="18" charset="0"/>
                          </a:rPr>
                          <m:t>≥.086</m:t>
                        </m:r>
                      </m:e>
                    </m:d>
                    <m:r>
                      <a:rPr lang="en-US" b="0" i="1" smtClean="0">
                        <a:latin typeface="Cambria Math" panose="02040503050406030204" pitchFamily="18" charset="0"/>
                      </a:rPr>
                      <m:t>≤.05</m:t>
                    </m:r>
                  </m:oMath>
                </a14:m>
                <a:endParaRPr lang="en-US" dirty="0"/>
              </a:p>
              <a:p>
                <a:r>
                  <a:rPr lang="en-US" dirty="0"/>
                  <a:t>So our margin of error is about 8.6%.</a:t>
                </a:r>
              </a:p>
              <a:p>
                <a:pPr marL="0" indent="0">
                  <a:buNone/>
                </a:pPr>
                <a:endParaRPr lang="en-US" dirty="0"/>
              </a:p>
              <a:p>
                <a:pPr marL="0" indent="0">
                  <a:buNone/>
                </a:pPr>
                <a:r>
                  <a:rPr lang="en-US" dirty="0"/>
                  <a:t>To get a margin-of-error of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m:t>
                    </m:r>
                  </m:oMath>
                </a14:m>
                <a:r>
                  <a:rPr lang="en-US" dirty="0"/>
                  <a:t> need </a:t>
                </a:r>
                <a14:m>
                  <m:oMath xmlns:m="http://schemas.openxmlformats.org/officeDocument/2006/math">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.05</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d>
                      </m:e>
                    </m:func>
                    <m:r>
                      <a:rPr lang="en-US" b="0" i="1" smtClean="0">
                        <a:latin typeface="Cambria Math" panose="02040503050406030204" pitchFamily="18" charset="0"/>
                      </a:rPr>
                      <m:t>≤.05</m:t>
                    </m:r>
                  </m:oMath>
                </a14:m>
                <a:endParaRPr lang="en-US"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≥2952</m:t>
                    </m:r>
                  </m:oMath>
                </a14:m>
                <a:endParaRPr lang="en-US" dirty="0"/>
              </a:p>
            </p:txBody>
          </p:sp>
        </mc:Choice>
        <mc:Fallback>
          <p:sp>
            <p:nvSpPr>
              <p:cNvPr id="3" name="Content Placeholder 2">
                <a:extLst>
                  <a:ext uri="{FF2B5EF4-FFF2-40B4-BE49-F238E27FC236}">
                    <a16:creationId xmlns:a16="http://schemas.microsoft.com/office/drawing/2014/main" id="{7B6A0549-FDDB-427B-B35B-F17321DD519A}"/>
                  </a:ext>
                </a:extLst>
              </p:cNvPr>
              <p:cNvSpPr>
                <a:spLocks noGrp="1" noRot="1" noChangeAspect="1" noMove="1" noResize="1" noEditPoints="1" noAdjustHandles="1" noChangeArrowheads="1" noChangeShapeType="1" noTextEdit="1"/>
              </p:cNvSpPr>
              <p:nvPr>
                <p:ph idx="1"/>
              </p:nvPr>
            </p:nvSpPr>
            <p:spPr>
              <a:blipFill>
                <a:blip r:embed="rId2"/>
                <a:stretch>
                  <a:fillRect l="-1587" t="-1832" b="-2094"/>
                </a:stretch>
              </a:blipFill>
            </p:spPr>
            <p:txBody>
              <a:bodyPr/>
              <a:lstStyle/>
              <a:p>
                <a:r>
                  <a:rPr lang="en-US">
                    <a:noFill/>
                  </a:rPr>
                  <a:t> </a:t>
                </a:r>
              </a:p>
            </p:txBody>
          </p:sp>
        </mc:Fallback>
      </mc:AlternateContent>
    </p:spTree>
    <p:extLst>
      <p:ext uri="{BB962C8B-B14F-4D97-AF65-F5344CB8AC3E}">
        <p14:creationId xmlns:p14="http://schemas.microsoft.com/office/powerpoint/2010/main" val="837562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8D72-8A21-411D-A5E7-81A4B29AC741}"/>
              </a:ext>
            </a:extLst>
          </p:cNvPr>
          <p:cNvSpPr>
            <a:spLocks noGrp="1"/>
          </p:cNvSpPr>
          <p:nvPr>
            <p:ph type="title"/>
          </p:nvPr>
        </p:nvSpPr>
        <p:spPr/>
        <p:txBody>
          <a:bodyPr/>
          <a:lstStyle/>
          <a:p>
            <a:r>
              <a:rPr lang="en-US" dirty="0"/>
              <a:t>How much do we lose?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F39F77-38FA-4898-BC11-32955C4FCC0E}"/>
                  </a:ext>
                </a:extLst>
              </p:cNvPr>
              <p:cNvSpPr>
                <a:spLocks noGrp="1"/>
              </p:cNvSpPr>
              <p:nvPr>
                <p:ph idx="1"/>
              </p:nvPr>
            </p:nvSpPr>
            <p:spPr/>
            <p:txBody>
              <a:bodyPr/>
              <a:lstStyle/>
              <a:p>
                <a:r>
                  <a:rPr lang="en-US" dirty="0"/>
                  <a:t>We lose a factor of two in the length of the margin (equivalently, we’d need to talk to </a:t>
                </a:r>
                <a14:m>
                  <m:oMath xmlns:m="http://schemas.openxmlformats.org/officeDocument/2006/math">
                    <m:r>
                      <a:rPr lang="en-US" b="0" i="1" smtClean="0">
                        <a:latin typeface="Cambria Math" panose="02040503050406030204" pitchFamily="18" charset="0"/>
                      </a:rPr>
                      <m:t>4</m:t>
                    </m:r>
                  </m:oMath>
                </a14:m>
                <a:r>
                  <a:rPr lang="en-US" dirty="0"/>
                  <a:t> times as many people to have the same confidence.</a:t>
                </a:r>
              </a:p>
              <a:p>
                <a:endParaRPr lang="en-US" dirty="0"/>
              </a:p>
              <a:p>
                <a:r>
                  <a:rPr lang="en-US" dirty="0"/>
                  <a:t>You can also control this tradeoff. </a:t>
                </a:r>
              </a:p>
              <a:p>
                <a:r>
                  <a:rPr lang="en-US" dirty="0"/>
                  <a:t>Want more accuracy? Make it roll a die: report 1 if cheated (truth o/w)</a:t>
                </a:r>
              </a:p>
              <a:p>
                <a:r>
                  <a:rPr lang="en-US" dirty="0"/>
                  <a:t>Want more security? Make it Bernoulli with probability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or cheated have the same report (e.g. report “die roll 1 [and didn’t cheat]” or “die roll 2-6 [or did cheat]”</a:t>
                </a:r>
              </a:p>
            </p:txBody>
          </p:sp>
        </mc:Choice>
        <mc:Fallback xmlns="">
          <p:sp>
            <p:nvSpPr>
              <p:cNvPr id="3" name="Content Placeholder 2">
                <a:extLst>
                  <a:ext uri="{FF2B5EF4-FFF2-40B4-BE49-F238E27FC236}">
                    <a16:creationId xmlns:a16="http://schemas.microsoft.com/office/drawing/2014/main" id="{F7F39F77-38FA-4898-BC11-32955C4FCC0E}"/>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510443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D800-56EF-40FB-B92E-7CC7CCA29E15}"/>
              </a:ext>
            </a:extLst>
          </p:cNvPr>
          <p:cNvSpPr>
            <a:spLocks noGrp="1"/>
          </p:cNvSpPr>
          <p:nvPr>
            <p:ph type="title"/>
          </p:nvPr>
        </p:nvSpPr>
        <p:spPr/>
        <p:txBody>
          <a:bodyPr/>
          <a:lstStyle/>
          <a:p>
            <a:r>
              <a:rPr lang="en-US" dirty="0"/>
              <a:t>In The Real World</a:t>
            </a:r>
          </a:p>
        </p:txBody>
      </p:sp>
      <p:sp>
        <p:nvSpPr>
          <p:cNvPr id="3" name="Content Placeholder 2">
            <a:extLst>
              <a:ext uri="{FF2B5EF4-FFF2-40B4-BE49-F238E27FC236}">
                <a16:creationId xmlns:a16="http://schemas.microsoft.com/office/drawing/2014/main" id="{83D0F262-FA45-478C-89CC-775833517DED}"/>
              </a:ext>
            </a:extLst>
          </p:cNvPr>
          <p:cNvSpPr>
            <a:spLocks noGrp="1"/>
          </p:cNvSpPr>
          <p:nvPr>
            <p:ph idx="1"/>
          </p:nvPr>
        </p:nvSpPr>
        <p:spPr/>
        <p:txBody>
          <a:bodyPr/>
          <a:lstStyle/>
          <a:p>
            <a:r>
              <a:rPr lang="en-US" dirty="0"/>
              <a:t>Injecting randomness to preserve privacy is a real thing.</a:t>
            </a:r>
          </a:p>
          <a:p>
            <a:r>
              <a:rPr lang="en-US" dirty="0"/>
              <a:t>Instead of having everyone flip a coin, “random noise” can be inserted after all the data has been collected.</a:t>
            </a:r>
          </a:p>
          <a:p>
            <a:r>
              <a:rPr lang="en-US" b="1" dirty="0"/>
              <a:t>Differential privacy </a:t>
            </a:r>
            <a:r>
              <a:rPr lang="en-US" dirty="0"/>
              <a:t>is being used to protect the 2020 Census data. </a:t>
            </a:r>
          </a:p>
          <a:p>
            <a:r>
              <a:rPr lang="en-US" dirty="0"/>
              <a:t>The overall count of people in each state is exact (well, exactly the data they collected). But the data per block or per city will be randomized to protect against revealing who lives where. 	</a:t>
            </a:r>
          </a:p>
          <a:p>
            <a:r>
              <a:rPr lang="en-US" dirty="0">
                <a:hlinkClick r:id="rId2"/>
              </a:rPr>
              <a:t>This video</a:t>
            </a:r>
            <a:r>
              <a:rPr lang="en-US" dirty="0"/>
              <a:t> nicely explains what’s involved. Notice that the accuracy guarantees come in the same “inside-margin-of-error-with-probability” guarantees we’ve been giving for our randomness (just much stronger).</a:t>
            </a:r>
          </a:p>
        </p:txBody>
      </p:sp>
    </p:spTree>
    <p:extLst>
      <p:ext uri="{BB962C8B-B14F-4D97-AF65-F5344CB8AC3E}">
        <p14:creationId xmlns:p14="http://schemas.microsoft.com/office/powerpoint/2010/main" val="2241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90F4-B51A-417F-936F-DCFB4FCA6AE9}"/>
              </a:ext>
            </a:extLst>
          </p:cNvPr>
          <p:cNvSpPr>
            <a:spLocks noGrp="1"/>
          </p:cNvSpPr>
          <p:nvPr>
            <p:ph type="title"/>
          </p:nvPr>
        </p:nvSpPr>
        <p:spPr/>
        <p:txBody>
          <a:bodyPr/>
          <a:lstStyle/>
          <a:p>
            <a:r>
              <a:rPr lang="en-US" dirty="0"/>
              <a:t>One More Bound</a:t>
            </a:r>
          </a:p>
        </p:txBody>
      </p:sp>
      <p:sp>
        <p:nvSpPr>
          <p:cNvPr id="3" name="Content Placeholder 2">
            <a:extLst>
              <a:ext uri="{FF2B5EF4-FFF2-40B4-BE49-F238E27FC236}">
                <a16:creationId xmlns:a16="http://schemas.microsoft.com/office/drawing/2014/main" id="{179BCC8A-6181-4B26-9437-34348781BFA6}"/>
              </a:ext>
            </a:extLst>
          </p:cNvPr>
          <p:cNvSpPr>
            <a:spLocks noGrp="1"/>
          </p:cNvSpPr>
          <p:nvPr>
            <p:ph idx="1"/>
          </p:nvPr>
        </p:nvSpPr>
        <p:spPr>
          <a:xfrm>
            <a:off x="575240" y="1463857"/>
            <a:ext cx="11187258" cy="599405"/>
          </a:xfrm>
        </p:spPr>
        <p:txBody>
          <a:bodyPr/>
          <a:lstStyle/>
          <a:p>
            <a:r>
              <a:rPr lang="en-US" dirty="0"/>
              <a:t>The Union bound</a:t>
            </a:r>
          </a:p>
          <a:p>
            <a:endParaRPr lang="en-US" dirty="0"/>
          </a:p>
          <a:p>
            <a:endParaRPr lang="en-US" dirty="0"/>
          </a:p>
        </p:txBody>
      </p:sp>
      <p:grpSp>
        <p:nvGrpSpPr>
          <p:cNvPr id="4" name="Group 3">
            <a:extLst>
              <a:ext uri="{FF2B5EF4-FFF2-40B4-BE49-F238E27FC236}">
                <a16:creationId xmlns:a16="http://schemas.microsoft.com/office/drawing/2014/main" id="{AE2F9FF0-9521-4802-BF0F-7D6FF0F170F7}"/>
              </a:ext>
            </a:extLst>
          </p:cNvPr>
          <p:cNvGrpSpPr/>
          <p:nvPr/>
        </p:nvGrpSpPr>
        <p:grpSpPr>
          <a:xfrm>
            <a:off x="486742" y="1979300"/>
            <a:ext cx="5682126" cy="1959654"/>
            <a:chOff x="1185842" y="3429000"/>
            <a:chExt cx="6111311" cy="1612695"/>
          </a:xfrm>
          <a:no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8B772CF-D022-4B45-A721-C48C93F70497}"/>
                    </a:ext>
                  </a:extLst>
                </p:cNvPr>
                <p:cNvSpPr/>
                <p:nvPr/>
              </p:nvSpPr>
              <p:spPr>
                <a:xfrm>
                  <a:off x="1185842" y="3429000"/>
                  <a:ext cx="6111311" cy="161269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For any events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𝐸</m:t>
                      </m:r>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𝐹</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𝑬</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𝑭</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𝑬</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𝑭</m:t>
                        </m:r>
                        <m:r>
                          <a:rPr lang="en-US" sz="2800" b="1" i="1" smtClean="0">
                            <a:solidFill>
                              <a:schemeClr val="tx1"/>
                            </a:solidFill>
                            <a:latin typeface="Cambria Math" panose="02040503050406030204" pitchFamily="18" charset="0"/>
                            <a:cs typeface="Segoe UI Semibold" panose="020B0702040204020203" pitchFamily="34" charset="0"/>
                          </a:rPr>
                          <m:t>)</m:t>
                        </m:r>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8B772CF-D022-4B45-A721-C48C93F70497}"/>
                    </a:ext>
                  </a:extLst>
                </p:cNvPr>
                <p:cNvSpPr>
                  <a:spLocks noRot="1" noChangeAspect="1" noMove="1" noResize="1" noEditPoints="1" noAdjustHandles="1" noChangeArrowheads="1" noChangeShapeType="1" noTextEdit="1"/>
                </p:cNvSpPr>
                <p:nvPr/>
              </p:nvSpPr>
              <p:spPr>
                <a:xfrm>
                  <a:off x="1185842" y="3429000"/>
                  <a:ext cx="6111311" cy="1612695"/>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CC4BDA7-BF47-48CB-B990-8E03764C741F}"/>
                </a:ext>
              </a:extLst>
            </p:cNvPr>
            <p:cNvSpPr/>
            <p:nvPr/>
          </p:nvSpPr>
          <p:spPr>
            <a:xfrm>
              <a:off x="1195367" y="3429001"/>
              <a:ext cx="6101786" cy="64627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Union Bound</a:t>
              </a:r>
            </a:p>
          </p:txBody>
        </p:sp>
      </p:gr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8B36E53-2DD9-44D8-94A6-60D5DD9965CF}"/>
                  </a:ext>
                </a:extLst>
              </p:cNvPr>
              <p:cNvSpPr txBox="1">
                <a:spLocks/>
              </p:cNvSpPr>
              <p:nvPr/>
            </p:nvSpPr>
            <p:spPr>
              <a:xfrm>
                <a:off x="575239" y="4136368"/>
                <a:ext cx="11187258" cy="190492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Proof?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≥0</m:t>
                    </m:r>
                  </m:oMath>
                </a14:m>
                <a:r>
                  <a:rPr lang="en-US" dirty="0"/>
                  <a:t>.</a:t>
                </a:r>
              </a:p>
            </p:txBody>
          </p:sp>
        </mc:Choice>
        <mc:Fallback xmlns="">
          <p:sp>
            <p:nvSpPr>
              <p:cNvPr id="7" name="Content Placeholder 2">
                <a:extLst>
                  <a:ext uri="{FF2B5EF4-FFF2-40B4-BE49-F238E27FC236}">
                    <a16:creationId xmlns:a16="http://schemas.microsoft.com/office/drawing/2014/main" id="{A8B36E53-2DD9-44D8-94A6-60D5DD9965CF}"/>
                  </a:ext>
                </a:extLst>
              </p:cNvPr>
              <p:cNvSpPr txBox="1">
                <a:spLocks noRot="1" noChangeAspect="1" noMove="1" noResize="1" noEditPoints="1" noAdjustHandles="1" noChangeArrowheads="1" noChangeShapeType="1" noTextEdit="1"/>
              </p:cNvSpPr>
              <p:nvPr/>
            </p:nvSpPr>
            <p:spPr>
              <a:xfrm>
                <a:off x="575239" y="4136368"/>
                <a:ext cx="11187258" cy="1904924"/>
              </a:xfrm>
              <a:prstGeom prst="rect">
                <a:avLst/>
              </a:prstGeom>
              <a:blipFill>
                <a:blip r:embed="rId3"/>
                <a:stretch>
                  <a:fillRect l="-654" t="-5769"/>
                </a:stretch>
              </a:blipFill>
            </p:spPr>
            <p:txBody>
              <a:bodyPr/>
              <a:lstStyle/>
              <a:p>
                <a:r>
                  <a:rPr lang="en-US">
                    <a:noFill/>
                  </a:rPr>
                  <a:t> </a:t>
                </a:r>
              </a:p>
            </p:txBody>
          </p:sp>
        </mc:Fallback>
      </mc:AlternateContent>
    </p:spTree>
    <p:extLst>
      <p:ext uri="{BB962C8B-B14F-4D97-AF65-F5344CB8AC3E}">
        <p14:creationId xmlns:p14="http://schemas.microsoft.com/office/powerpoint/2010/main" val="309781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455-FD79-4809-91AE-75294CC06EE1}"/>
              </a:ext>
            </a:extLst>
          </p:cNvPr>
          <p:cNvSpPr>
            <a:spLocks noGrp="1"/>
          </p:cNvSpPr>
          <p:nvPr>
            <p:ph type="title"/>
          </p:nvPr>
        </p:nvSpPr>
        <p:spPr/>
        <p:txBody>
          <a:bodyPr/>
          <a:lstStyle/>
          <a:p>
            <a:r>
              <a:rPr lang="en-US" dirty="0"/>
              <a:t>Near the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3BAF16-747A-4B0C-A6DF-255C3143708C}"/>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00 </m:t>
                    </m:r>
                  </m:oMath>
                </a14:m>
                <a:r>
                  <a:rPr lang="en-US" dirty="0"/>
                  <a:t>people where in the true population 60% of the population supports you. What is the probability that the poll is not within 10-percentage-points of the true value?</a:t>
                </a:r>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/1000</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oMath>
                </a14:m>
                <a:endParaRPr lang="en-US" b="0"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oMath>
                </a14:m>
                <a:endParaRPr lang="en-US" dirty="0"/>
              </a:p>
            </p:txBody>
          </p:sp>
        </mc:Choice>
        <mc:Fallback xmlns="">
          <p:sp>
            <p:nvSpPr>
              <p:cNvPr id="3" name="Content Placeholder 2">
                <a:extLst>
                  <a:ext uri="{FF2B5EF4-FFF2-40B4-BE49-F238E27FC236}">
                    <a16:creationId xmlns:a16="http://schemas.microsoft.com/office/drawing/2014/main" id="{C13BAF16-747A-4B0C-A6DF-255C31437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4EE555E-E7FB-4E00-A58D-C0AD714A8AB2}"/>
              </a:ext>
            </a:extLst>
          </p:cNvPr>
          <p:cNvSpPr/>
          <p:nvPr/>
        </p:nvSpPr>
        <p:spPr>
          <a:xfrm>
            <a:off x="6376356" y="4451158"/>
            <a:ext cx="5673270" cy="610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nvGrpSpPr>
          <p:cNvPr id="5" name="Group 4">
            <a:extLst>
              <a:ext uri="{FF2B5EF4-FFF2-40B4-BE49-F238E27FC236}">
                <a16:creationId xmlns:a16="http://schemas.microsoft.com/office/drawing/2014/main" id="{6A533FA8-1676-4EFF-8194-8E901B194905}"/>
              </a:ext>
            </a:extLst>
          </p:cNvPr>
          <p:cNvGrpSpPr/>
          <p:nvPr/>
        </p:nvGrpSpPr>
        <p:grpSpPr>
          <a:xfrm>
            <a:off x="6367500" y="4451157"/>
            <a:ext cx="5682126" cy="2313668"/>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5D9BD3B-F2C2-4EAE-891D-B432A038CCC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9748080-C544-4A0D-8240-C79A61CDEE19}"/>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143727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455-FD79-4809-91AE-75294CC06EE1}"/>
              </a:ext>
            </a:extLst>
          </p:cNvPr>
          <p:cNvSpPr>
            <a:spLocks noGrp="1"/>
          </p:cNvSpPr>
          <p:nvPr>
            <p:ph type="title"/>
          </p:nvPr>
        </p:nvSpPr>
        <p:spPr/>
        <p:txBody>
          <a:bodyPr/>
          <a:lstStyle/>
          <a:p>
            <a:r>
              <a:rPr lang="en-US" dirty="0"/>
              <a:t>Near the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3BAF16-747A-4B0C-A6DF-255C3143708C}"/>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00 </m:t>
                    </m:r>
                  </m:oMath>
                </a14:m>
                <a:r>
                  <a:rPr lang="en-US" dirty="0"/>
                  <a:t>people where in the true population 60% of the population supports you. What is the probability that the poll is not within 10-percentage-points of the true value?</a:t>
                </a:r>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/1000</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b="0" i="1" smtClean="0">
                        <a:latin typeface="Cambria Math" panose="02040503050406030204" pitchFamily="18" charset="0"/>
                      </a:rPr>
                      <m:t>=1000⋅</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1000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endParaRPr lang="en-US" b="0"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b="0" i="1" smtClean="0">
                        <a:latin typeface="Cambria Math" panose="02040503050406030204" pitchFamily="18" charset="0"/>
                      </a:rPr>
                      <m:t>=1000</m:t>
                    </m:r>
                    <m:f>
                      <m:fPr>
                        <m:ctrlPr>
                          <a:rPr lang="en-US" b="0" i="1" smtClean="0">
                            <a:latin typeface="Cambria Math" panose="02040503050406030204" pitchFamily="18" charset="0"/>
                          </a:rPr>
                        </m:ctrlPr>
                      </m:fPr>
                      <m:num>
                        <m:r>
                          <a:rPr lang="en-US" b="0" i="1" smtClean="0">
                            <a:latin typeface="Cambria Math" panose="02040503050406030204" pitchFamily="18" charset="0"/>
                          </a:rPr>
                          <m:t>.6⋅.4</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1000</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12500</m:t>
                        </m:r>
                      </m:den>
                    </m:f>
                  </m:oMath>
                </a14:m>
                <a:endParaRPr lang="en-US" dirty="0"/>
              </a:p>
            </p:txBody>
          </p:sp>
        </mc:Choice>
        <mc:Fallback xmlns="">
          <p:sp>
            <p:nvSpPr>
              <p:cNvPr id="3" name="Content Placeholder 2">
                <a:extLst>
                  <a:ext uri="{FF2B5EF4-FFF2-40B4-BE49-F238E27FC236}">
                    <a16:creationId xmlns:a16="http://schemas.microsoft.com/office/drawing/2014/main" id="{C13BAF16-747A-4B0C-A6DF-255C31437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4EE555E-E7FB-4E00-A58D-C0AD714A8AB2}"/>
              </a:ext>
            </a:extLst>
          </p:cNvPr>
          <p:cNvSpPr/>
          <p:nvPr/>
        </p:nvSpPr>
        <p:spPr>
          <a:xfrm>
            <a:off x="6376356" y="4451158"/>
            <a:ext cx="5673270" cy="610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nvGrpSpPr>
          <p:cNvPr id="5" name="Group 4">
            <a:extLst>
              <a:ext uri="{FF2B5EF4-FFF2-40B4-BE49-F238E27FC236}">
                <a16:creationId xmlns:a16="http://schemas.microsoft.com/office/drawing/2014/main" id="{6A533FA8-1676-4EFF-8194-8E901B194905}"/>
              </a:ext>
            </a:extLst>
          </p:cNvPr>
          <p:cNvGrpSpPr/>
          <p:nvPr/>
        </p:nvGrpSpPr>
        <p:grpSpPr>
          <a:xfrm>
            <a:off x="6367500" y="4451157"/>
            <a:ext cx="5682126" cy="2313668"/>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5D9BD3B-F2C2-4EAE-891D-B432A038CCC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9748080-C544-4A0D-8240-C79A61CDEE19}"/>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15237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4455-FD79-4809-91AE-75294CC06EE1}"/>
              </a:ext>
            </a:extLst>
          </p:cNvPr>
          <p:cNvSpPr>
            <a:spLocks noGrp="1"/>
          </p:cNvSpPr>
          <p:nvPr>
            <p:ph type="title"/>
          </p:nvPr>
        </p:nvSpPr>
        <p:spPr/>
        <p:txBody>
          <a:bodyPr/>
          <a:lstStyle/>
          <a:p>
            <a:r>
              <a:rPr lang="en-US" dirty="0"/>
              <a:t>Near the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3BAF16-747A-4B0C-A6DF-255C3143708C}"/>
                  </a:ext>
                </a:extLst>
              </p:cNvPr>
              <p:cNvSpPr>
                <a:spLocks noGrp="1"/>
              </p:cNvSpPr>
              <p:nvPr>
                <p:ph idx="1"/>
              </p:nvPr>
            </p:nvSpPr>
            <p:spPr/>
            <p:txBody>
              <a:bodyPr/>
              <a:lstStyle/>
              <a:p>
                <a:r>
                  <a:rPr lang="en-US" dirty="0"/>
                  <a:t>Suppose you run a poll of </a:t>
                </a:r>
                <a14:m>
                  <m:oMath xmlns:m="http://schemas.openxmlformats.org/officeDocument/2006/math">
                    <m:r>
                      <a:rPr lang="en-US" b="0" i="0" smtClean="0">
                        <a:latin typeface="Cambria Math" panose="02040503050406030204" pitchFamily="18" charset="0"/>
                      </a:rPr>
                      <m:t>10</m:t>
                    </m:r>
                    <m:r>
                      <a:rPr lang="en-US" b="0" i="1" smtClean="0">
                        <a:latin typeface="Cambria Math" panose="02040503050406030204" pitchFamily="18" charset="0"/>
                      </a:rPr>
                      <m:t>00 </m:t>
                    </m:r>
                  </m:oMath>
                </a14:m>
                <a:r>
                  <a:rPr lang="en-US" dirty="0"/>
                  <a:t>people where in the true population 60% of the population supports you. What is the probability that the poll is not within 10-percentage-points of the true value?</a:t>
                </a:r>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/1000</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b="0" i="1" smtClean="0">
                        <a:latin typeface="Cambria Math" panose="02040503050406030204" pitchFamily="18" charset="0"/>
                      </a:rPr>
                      <m:t>=1000⋅</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1000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endParaRPr lang="en-US" b="0" dirty="0"/>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r>
                      <a:rPr lang="en-US" b="0" i="1" smtClean="0">
                        <a:latin typeface="Cambria Math" panose="02040503050406030204" pitchFamily="18" charset="0"/>
                      </a:rPr>
                      <m:t>=1000</m:t>
                    </m:r>
                    <m:f>
                      <m:fPr>
                        <m:ctrlPr>
                          <a:rPr lang="en-US" b="0" i="1" smtClean="0">
                            <a:latin typeface="Cambria Math" panose="02040503050406030204" pitchFamily="18" charset="0"/>
                          </a:rPr>
                        </m:ctrlPr>
                      </m:fPr>
                      <m:num>
                        <m:r>
                          <a:rPr lang="en-US" b="0" i="1" smtClean="0">
                            <a:latin typeface="Cambria Math" panose="02040503050406030204" pitchFamily="18" charset="0"/>
                          </a:rPr>
                          <m:t>.6⋅.4</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1000</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12500</m:t>
                        </m:r>
                      </m:den>
                    </m:f>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e>
                        </m:d>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3/12500</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=.024</m:t>
                    </m:r>
                  </m:oMath>
                </a14:m>
                <a:endParaRPr lang="en-US" dirty="0"/>
              </a:p>
            </p:txBody>
          </p:sp>
        </mc:Choice>
        <mc:Fallback xmlns="">
          <p:sp>
            <p:nvSpPr>
              <p:cNvPr id="3" name="Content Placeholder 2">
                <a:extLst>
                  <a:ext uri="{FF2B5EF4-FFF2-40B4-BE49-F238E27FC236}">
                    <a16:creationId xmlns:a16="http://schemas.microsoft.com/office/drawing/2014/main" id="{C13BAF16-747A-4B0C-A6DF-255C31437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4EE555E-E7FB-4E00-A58D-C0AD714A8AB2}"/>
              </a:ext>
            </a:extLst>
          </p:cNvPr>
          <p:cNvSpPr/>
          <p:nvPr/>
        </p:nvSpPr>
        <p:spPr>
          <a:xfrm>
            <a:off x="6376356" y="4451158"/>
            <a:ext cx="5673270" cy="610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nvGrpSpPr>
          <p:cNvPr id="5" name="Group 4">
            <a:extLst>
              <a:ext uri="{FF2B5EF4-FFF2-40B4-BE49-F238E27FC236}">
                <a16:creationId xmlns:a16="http://schemas.microsoft.com/office/drawing/2014/main" id="{6A533FA8-1676-4EFF-8194-8E901B194905}"/>
              </a:ext>
            </a:extLst>
          </p:cNvPr>
          <p:cNvGrpSpPr/>
          <p:nvPr/>
        </p:nvGrpSpPr>
        <p:grpSpPr>
          <a:xfrm>
            <a:off x="6367500" y="4451157"/>
            <a:ext cx="5682126" cy="2313668"/>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5D9BD3B-F2C2-4EAE-891D-B432A038CCC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9748080-C544-4A0D-8240-C79A61CDEE19}"/>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120395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93549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94AF4-5C6D-487D-A36E-2DF73F3290A1}"/>
                  </a:ext>
                </a:extLst>
              </p:cNvPr>
              <p:cNvSpPr txBox="1"/>
              <p:nvPr/>
            </p:nvSpPr>
            <p:spPr>
              <a:xfrm>
                <a:off x="2834641" y="3459472"/>
                <a:ext cx="4023360" cy="85427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num>
                      <m:den>
                        <m:r>
                          <a:rPr lang="en-US" sz="2800" b="0" i="1" smtClean="0">
                            <a:latin typeface="Cambria Math" panose="02040503050406030204" pitchFamily="18" charset="0"/>
                          </a:rPr>
                          <m:t>2</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oMath>
                </a14:m>
                <a:endParaRPr lang="en-US" sz="2800" dirty="0"/>
              </a:p>
            </p:txBody>
          </p:sp>
        </mc:Choice>
        <mc:Fallback xmlns="">
          <p:sp>
            <p:nvSpPr>
              <p:cNvPr id="4" name="TextBox 3">
                <a:extLst>
                  <a:ext uri="{FF2B5EF4-FFF2-40B4-BE49-F238E27FC236}">
                    <a16:creationId xmlns:a16="http://schemas.microsoft.com/office/drawing/2014/main" id="{51A94AF4-5C6D-487D-A36E-2DF73F3290A1}"/>
                  </a:ext>
                </a:extLst>
              </p:cNvPr>
              <p:cNvSpPr txBox="1">
                <a:spLocks noRot="1" noChangeAspect="1" noMove="1" noResize="1" noEditPoints="1" noAdjustHandles="1" noChangeArrowheads="1" noChangeShapeType="1" noTextEdit="1"/>
              </p:cNvSpPr>
              <p:nvPr/>
            </p:nvSpPr>
            <p:spPr>
              <a:xfrm>
                <a:off x="2834641" y="3459472"/>
                <a:ext cx="4023360" cy="8542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6304EE-2765-4656-855C-A6526A5C7BAF}"/>
                  </a:ext>
                </a:extLst>
              </p:cNvPr>
              <p:cNvSpPr txBox="1"/>
              <p:nvPr/>
            </p:nvSpPr>
            <p:spPr>
              <a:xfrm>
                <a:off x="2834640" y="4539870"/>
                <a:ext cx="8782119" cy="85921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Var</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𝑛</m:t>
                        </m:r>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num>
                      <m:den>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num>
                      <m:den>
                        <m:r>
                          <a:rPr lang="en-US" sz="2800" b="0" i="1" dirty="0" smtClean="0">
                            <a:latin typeface="Cambria Math" panose="02040503050406030204" pitchFamily="18" charset="0"/>
                          </a:rPr>
                          <m:t>𝑛</m:t>
                        </m:r>
                      </m:den>
                    </m:f>
                  </m:oMath>
                </a14:m>
                <a:endParaRPr lang="en-US" sz="2800" dirty="0"/>
              </a:p>
            </p:txBody>
          </p:sp>
        </mc:Choice>
        <mc:Fallback xmlns="">
          <p:sp>
            <p:nvSpPr>
              <p:cNvPr id="5" name="TextBox 4">
                <a:extLst>
                  <a:ext uri="{FF2B5EF4-FFF2-40B4-BE49-F238E27FC236}">
                    <a16:creationId xmlns:a16="http://schemas.microsoft.com/office/drawing/2014/main" id="{4E6304EE-2765-4656-855C-A6526A5C7BAF}"/>
                  </a:ext>
                </a:extLst>
              </p:cNvPr>
              <p:cNvSpPr txBox="1">
                <a:spLocks noRot="1" noChangeAspect="1" noMove="1" noResize="1" noEditPoints="1" noAdjustHandles="1" noChangeArrowheads="1" noChangeShapeType="1" noTextEdit="1"/>
              </p:cNvSpPr>
              <p:nvPr/>
            </p:nvSpPr>
            <p:spPr>
              <a:xfrm>
                <a:off x="2834640" y="4539870"/>
                <a:ext cx="8782119" cy="859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271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4017</TotalTime>
  <Words>3513</Words>
  <Application>Microsoft Macintosh PowerPoint</Application>
  <PresentationFormat>Widescreen</PresentationFormat>
  <Paragraphs>342</Paragraphs>
  <Slides>47</Slides>
  <Notes>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Calibri</vt:lpstr>
      <vt:lpstr>Cambria Math</vt:lpstr>
      <vt:lpstr>Segoe UI</vt:lpstr>
      <vt:lpstr>Segoe UI Light</vt:lpstr>
      <vt:lpstr>Segoe UI Semibold</vt:lpstr>
      <vt:lpstr>Segoe UI Semilight</vt:lpstr>
      <vt:lpstr>Tw Cen MT</vt:lpstr>
      <vt:lpstr>Wingdings</vt:lpstr>
      <vt:lpstr>Wingdings 3</vt:lpstr>
      <vt:lpstr>Integral</vt:lpstr>
      <vt:lpstr>More Tail Bounds</vt:lpstr>
      <vt:lpstr>Announcements</vt:lpstr>
      <vt:lpstr>Midterm Retake Opportunity </vt:lpstr>
      <vt:lpstr>Looking ahead at next week</vt:lpstr>
      <vt:lpstr>Near the mean</vt:lpstr>
      <vt:lpstr>Near the mean</vt:lpstr>
      <vt:lpstr>Near the mean</vt:lpstr>
      <vt:lpstr>Chebyshev’s – Repeated Experiments</vt:lpstr>
      <vt:lpstr>Chebyshev’s – Repeated Experiments</vt:lpstr>
      <vt:lpstr>Takeaway</vt:lpstr>
      <vt:lpstr>More Assumptions  Better Guarantee</vt:lpstr>
      <vt:lpstr>Same Problem, New Solution</vt:lpstr>
      <vt:lpstr>Right Tail</vt:lpstr>
      <vt:lpstr>Right Tail</vt:lpstr>
      <vt:lpstr>Left Tail</vt:lpstr>
      <vt:lpstr>Left Tail</vt:lpstr>
      <vt:lpstr>Both Tails</vt:lpstr>
      <vt:lpstr>Wait a Minute</vt:lpstr>
      <vt:lpstr>Wait a Minute</vt:lpstr>
      <vt:lpstr>But Wait! There’s More</vt:lpstr>
      <vt:lpstr>One More Bound</vt:lpstr>
      <vt:lpstr>One More Bound</vt:lpstr>
      <vt:lpstr>Concentration Applications</vt:lpstr>
      <vt:lpstr>Frogs</vt:lpstr>
      <vt:lpstr>Frogs</vt:lpstr>
      <vt:lpstr>Frogs</vt:lpstr>
      <vt:lpstr>Tail Bounds – Takeaways </vt:lpstr>
      <vt:lpstr>Applications</vt:lpstr>
      <vt:lpstr>Privacy Preservation</vt:lpstr>
      <vt:lpstr>Privacy Preservation with Randomness</vt:lpstr>
      <vt:lpstr>What’s the problem?</vt:lpstr>
      <vt:lpstr>Doing Better With Randomness</vt:lpstr>
      <vt:lpstr>Will it be private?</vt:lpstr>
      <vt:lpstr>Will it be private?</vt:lpstr>
      <vt:lpstr>But will it be accurate?</vt:lpstr>
      <vt:lpstr>But will it be accurate?</vt:lpstr>
      <vt:lpstr>But will it be accurate?</vt:lpstr>
      <vt:lpstr>Can we use Chernoff?</vt:lpstr>
      <vt:lpstr>A different inequality</vt:lpstr>
      <vt:lpstr> Can’t bound δ without bounding p</vt:lpstr>
      <vt:lpstr>Hoeffding’s Inequality</vt:lpstr>
      <vt:lpstr>Y=2(X-n/2) or X=(Y+n)/2</vt:lpstr>
      <vt:lpstr>Hoeffding’s Inequality</vt:lpstr>
      <vt:lpstr>Margin of Error</vt:lpstr>
      <vt:lpstr>How much do we lose?</vt:lpstr>
      <vt:lpstr>In The Real World</vt:lpstr>
      <vt:lpstr>One More Bound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Anna Kuznetsova</cp:lastModifiedBy>
  <cp:revision>42</cp:revision>
  <cp:lastPrinted>2025-08-11T16:52:05Z</cp:lastPrinted>
  <dcterms:created xsi:type="dcterms:W3CDTF">2021-05-18T19:13:51Z</dcterms:created>
  <dcterms:modified xsi:type="dcterms:W3CDTF">2025-08-11T16:53:43Z</dcterms:modified>
</cp:coreProperties>
</file>