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5" r:id="rId3"/>
    <p:sldId id="257" r:id="rId4"/>
    <p:sldId id="258" r:id="rId5"/>
    <p:sldId id="302" r:id="rId6"/>
    <p:sldId id="265" r:id="rId7"/>
    <p:sldId id="259" r:id="rId8"/>
    <p:sldId id="260" r:id="rId9"/>
    <p:sldId id="266" r:id="rId10"/>
    <p:sldId id="267" r:id="rId11"/>
    <p:sldId id="268" r:id="rId12"/>
    <p:sldId id="261" r:id="rId13"/>
    <p:sldId id="262" r:id="rId14"/>
    <p:sldId id="269" r:id="rId15"/>
    <p:sldId id="270" r:id="rId16"/>
    <p:sldId id="271" r:id="rId17"/>
    <p:sldId id="272" r:id="rId18"/>
    <p:sldId id="273" r:id="rId19"/>
    <p:sldId id="274" r:id="rId20"/>
    <p:sldId id="26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4658"/>
  </p:normalViewPr>
  <p:slideViewPr>
    <p:cSldViewPr snapToGrid="0">
      <p:cViewPr varScale="1">
        <p:scale>
          <a:sx n="115" d="100"/>
          <a:sy n="115" d="100"/>
        </p:scale>
        <p:origin x="21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9EBAD-21B0-7C4A-8302-39C258D268B4}" type="datetimeFigureOut">
              <a:rPr lang="en-US" smtClean="0"/>
              <a:t>8/8/25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385C1-0EFA-6E4C-B2E9-5769AAEB5D38}" type="slidenum">
              <a:rPr lang="en-US" smtClean="0"/>
              <a:t>‹#›</a:t>
            </a:fld>
            <a:endParaRPr lang="en-US"/>
          </a:p>
        </p:txBody>
      </p:sp>
    </p:spTree>
    <p:extLst>
      <p:ext uri="{BB962C8B-B14F-4D97-AF65-F5344CB8AC3E}">
        <p14:creationId xmlns:p14="http://schemas.microsoft.com/office/powerpoint/2010/main" val="273648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confidence interval picture</a:t>
            </a:r>
          </a:p>
        </p:txBody>
      </p:sp>
      <p:sp>
        <p:nvSpPr>
          <p:cNvPr id="4" name="Slide Number Placeholder 3"/>
          <p:cNvSpPr>
            <a:spLocks noGrp="1"/>
          </p:cNvSpPr>
          <p:nvPr>
            <p:ph type="sldNum" sz="quarter" idx="5"/>
          </p:nvPr>
        </p:nvSpPr>
        <p:spPr/>
        <p:txBody>
          <a:bodyPr/>
          <a:lstStyle/>
          <a:p>
            <a:fld id="{A7C385C1-0EFA-6E4C-B2E9-5769AAEB5D38}" type="slidenum">
              <a:rPr lang="en-US" smtClean="0"/>
              <a:t>2</a:t>
            </a:fld>
            <a:endParaRPr lang="en-US"/>
          </a:p>
        </p:txBody>
      </p:sp>
    </p:spTree>
    <p:extLst>
      <p:ext uri="{BB962C8B-B14F-4D97-AF65-F5344CB8AC3E}">
        <p14:creationId xmlns:p14="http://schemas.microsoft.com/office/powerpoint/2010/main" val="380237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Draw normal distribution</a:t>
            </a:r>
          </a:p>
          <a:p>
            <a:endParaRPr lang="en-US" dirty="0"/>
          </a:p>
        </p:txBody>
      </p:sp>
      <p:sp>
        <p:nvSpPr>
          <p:cNvPr id="4" name="Slide Number Placeholder 3"/>
          <p:cNvSpPr>
            <a:spLocks noGrp="1"/>
          </p:cNvSpPr>
          <p:nvPr>
            <p:ph type="sldNum" sz="quarter" idx="5"/>
          </p:nvPr>
        </p:nvSpPr>
        <p:spPr/>
        <p:txBody>
          <a:bodyPr/>
          <a:lstStyle/>
          <a:p>
            <a:fld id="{A7C385C1-0EFA-6E4C-B2E9-5769AAEB5D38}" type="slidenum">
              <a:rPr lang="en-US" smtClean="0"/>
              <a:t>3</a:t>
            </a:fld>
            <a:endParaRPr lang="en-US"/>
          </a:p>
        </p:txBody>
      </p:sp>
    </p:spTree>
    <p:extLst>
      <p:ext uri="{BB962C8B-B14F-4D97-AF65-F5344CB8AC3E}">
        <p14:creationId xmlns:p14="http://schemas.microsoft.com/office/powerpoint/2010/main" val="415457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exponential pdf and highlight the tail.</a:t>
            </a:r>
          </a:p>
        </p:txBody>
      </p:sp>
      <p:sp>
        <p:nvSpPr>
          <p:cNvPr id="4" name="Slide Number Placeholder 3"/>
          <p:cNvSpPr>
            <a:spLocks noGrp="1"/>
          </p:cNvSpPr>
          <p:nvPr>
            <p:ph type="sldNum" sz="quarter" idx="5"/>
          </p:nvPr>
        </p:nvSpPr>
        <p:spPr/>
        <p:txBody>
          <a:bodyPr/>
          <a:lstStyle/>
          <a:p>
            <a:fld id="{A7C385C1-0EFA-6E4C-B2E9-5769AAEB5D38}" type="slidenum">
              <a:rPr lang="en-US" smtClean="0"/>
              <a:t>5</a:t>
            </a:fld>
            <a:endParaRPr lang="en-US"/>
          </a:p>
        </p:txBody>
      </p:sp>
    </p:spTree>
    <p:extLst>
      <p:ext uri="{BB962C8B-B14F-4D97-AF65-F5344CB8AC3E}">
        <p14:creationId xmlns:p14="http://schemas.microsoft.com/office/powerpoint/2010/main" val="203960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enough information given to compute the probability, but we can still bound it.</a:t>
            </a:r>
          </a:p>
        </p:txBody>
      </p:sp>
      <p:sp>
        <p:nvSpPr>
          <p:cNvPr id="4" name="Slide Number Placeholder 3"/>
          <p:cNvSpPr>
            <a:spLocks noGrp="1"/>
          </p:cNvSpPr>
          <p:nvPr>
            <p:ph type="sldNum" sz="quarter" idx="5"/>
          </p:nvPr>
        </p:nvSpPr>
        <p:spPr/>
        <p:txBody>
          <a:bodyPr/>
          <a:lstStyle/>
          <a:p>
            <a:fld id="{A7C385C1-0EFA-6E4C-B2E9-5769AAEB5D38}" type="slidenum">
              <a:rPr lang="en-US" smtClean="0"/>
              <a:t>9</a:t>
            </a:fld>
            <a:endParaRPr lang="en-US"/>
          </a:p>
        </p:txBody>
      </p:sp>
    </p:spTree>
    <p:extLst>
      <p:ext uri="{BB962C8B-B14F-4D97-AF65-F5344CB8AC3E}">
        <p14:creationId xmlns:p14="http://schemas.microsoft.com/office/powerpoint/2010/main" val="96129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us a vacuous bound</a:t>
            </a:r>
          </a:p>
        </p:txBody>
      </p:sp>
      <p:sp>
        <p:nvSpPr>
          <p:cNvPr id="4" name="Slide Number Placeholder 3"/>
          <p:cNvSpPr>
            <a:spLocks noGrp="1"/>
          </p:cNvSpPr>
          <p:nvPr>
            <p:ph type="sldNum" sz="quarter" idx="5"/>
          </p:nvPr>
        </p:nvSpPr>
        <p:spPr/>
        <p:txBody>
          <a:bodyPr/>
          <a:lstStyle/>
          <a:p>
            <a:fld id="{A7C385C1-0EFA-6E4C-B2E9-5769AAEB5D38}" type="slidenum">
              <a:rPr lang="en-US" smtClean="0"/>
              <a:t>11</a:t>
            </a:fld>
            <a:endParaRPr lang="en-US"/>
          </a:p>
        </p:txBody>
      </p:sp>
    </p:spTree>
    <p:extLst>
      <p:ext uri="{BB962C8B-B14F-4D97-AF65-F5344CB8AC3E}">
        <p14:creationId xmlns:p14="http://schemas.microsoft.com/office/powerpoint/2010/main" val="420033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99A838-FFB3-4178-874B-9345471713A3}" type="datetimeFigureOut">
              <a:rPr lang="en-US" smtClean="0"/>
              <a:t>8/8/25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99A838-FFB3-4178-874B-9345471713A3}" type="datetimeFigureOut">
              <a:rPr lang="en-US" smtClean="0"/>
              <a:t>8/8/25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58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909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99A838-FFB3-4178-874B-9345471713A3}" type="datetimeFigureOut">
              <a:rPr lang="en-US" smtClean="0"/>
              <a:t>8/8/25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203824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99A838-FFB3-4178-874B-9345471713A3}" type="datetimeFigureOut">
              <a:rPr lang="en-US" smtClean="0"/>
              <a:t>8/8/25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CE6DF-9F34-4EC4-9316-111D489C4FF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13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99A838-FFB3-4178-874B-9345471713A3}" type="datetimeFigureOut">
              <a:rPr lang="en-US" smtClean="0"/>
              <a:t>8/8/25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25637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99A838-FFB3-4178-874B-9345471713A3}" type="datetimeFigureOut">
              <a:rPr lang="en-US" smtClean="0"/>
              <a:t>8/8/25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220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99A838-FFB3-4178-874B-9345471713A3}" type="datetimeFigureOut">
              <a:rPr lang="en-US" smtClean="0"/>
              <a:t>8/8/25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9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9A838-FFB3-4178-874B-9345471713A3}" type="datetimeFigureOut">
              <a:rPr lang="en-US" smtClean="0"/>
              <a:t>8/8/25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4569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9A838-FFB3-4178-874B-9345471713A3}" type="datetimeFigureOut">
              <a:rPr lang="en-US" smtClean="0"/>
              <a:t>8/8/25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04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99A838-FFB3-4178-874B-9345471713A3}" type="datetimeFigureOut">
              <a:rPr lang="en-US" smtClean="0"/>
              <a:t>8/8/25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7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99A838-FFB3-4178-874B-9345471713A3}" type="datetimeFigureOut">
              <a:rPr lang="en-US" smtClean="0"/>
              <a:t>8/8/25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7CE6DF-9F34-4EC4-9316-111D489C4FF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859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9C4B-6F6B-4408-8167-9C280DEC4B5F}"/>
              </a:ext>
            </a:extLst>
          </p:cNvPr>
          <p:cNvSpPr>
            <a:spLocks noGrp="1"/>
          </p:cNvSpPr>
          <p:nvPr>
            <p:ph type="ctrTitle"/>
          </p:nvPr>
        </p:nvSpPr>
        <p:spPr/>
        <p:txBody>
          <a:bodyPr/>
          <a:lstStyle/>
          <a:p>
            <a:r>
              <a:rPr lang="en-US" dirty="0"/>
              <a:t>Tail Bounds</a:t>
            </a:r>
          </a:p>
        </p:txBody>
      </p:sp>
      <p:sp>
        <p:nvSpPr>
          <p:cNvPr id="3" name="Subtitle 2">
            <a:extLst>
              <a:ext uri="{FF2B5EF4-FFF2-40B4-BE49-F238E27FC236}">
                <a16:creationId xmlns:a16="http://schemas.microsoft.com/office/drawing/2014/main" id="{25946613-D9AB-4247-8A28-5550764693A0}"/>
              </a:ext>
            </a:extLst>
          </p:cNvPr>
          <p:cNvSpPr>
            <a:spLocks noGrp="1"/>
          </p:cNvSpPr>
          <p:nvPr>
            <p:ph type="subTitle" idx="1"/>
          </p:nvPr>
        </p:nvSpPr>
        <p:spPr/>
        <p:txBody>
          <a:bodyPr/>
          <a:lstStyle/>
          <a:p>
            <a:r>
              <a:rPr lang="en-US" dirty="0"/>
              <a:t>CSE 312 Summer 25</a:t>
            </a:r>
          </a:p>
          <a:p>
            <a:r>
              <a:rPr lang="en-US" dirty="0"/>
              <a:t>Lecture 19</a:t>
            </a:r>
          </a:p>
        </p:txBody>
      </p:sp>
    </p:spTree>
    <p:extLst>
      <p:ext uri="{BB962C8B-B14F-4D97-AF65-F5344CB8AC3E}">
        <p14:creationId xmlns:p14="http://schemas.microsoft.com/office/powerpoint/2010/main" val="11816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20 or more ads.</a:t>
            </a:r>
          </a:p>
          <a:p>
            <a:endParaRPr lang="en-US" dirty="0"/>
          </a:p>
          <a:p>
            <a:pPr marL="0" indent="0">
              <a:buNone/>
            </a:pPr>
            <a:endParaRPr lang="en-US" dirty="0"/>
          </a:p>
        </p:txBody>
      </p:sp>
      <p:grpSp>
        <p:nvGrpSpPr>
          <p:cNvPr id="4" name="Group 3">
            <a:extLst>
              <a:ext uri="{FF2B5EF4-FFF2-40B4-BE49-F238E27FC236}">
                <a16:creationId xmlns:a16="http://schemas.microsoft.com/office/drawing/2014/main" id="{05051BD2-C841-460D-A6C7-C4059233656D}"/>
              </a:ext>
            </a:extLst>
          </p:cNvPr>
          <p:cNvGrpSpPr/>
          <p:nvPr/>
        </p:nvGrpSpPr>
        <p:grpSpPr>
          <a:xfrm>
            <a:off x="6465052" y="3703387"/>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4BD286-86CF-45C2-8FDC-3A4FF9D54C1E}"/>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F939F69-E417-45FE-8EE9-5A80596018E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58235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normAutofit/>
              </a:bodyPr>
              <a:lstStyle/>
              <a:p>
                <a:r>
                  <a:rPr lang="en-US" dirty="0"/>
                  <a:t>Suppose the average number of ads you see on a website is 25. Give an upper bound on the probability of seeing a website with 20 or more ads.</a:t>
                </a:r>
              </a:p>
              <a:p>
                <a:endParaRPr lang="en-US" dirty="0"/>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20</m:t>
                        </m:r>
                      </m:den>
                    </m:f>
                    <m:r>
                      <a:rPr lang="en-US" b="0" i="1" smtClean="0">
                        <a:latin typeface="Cambria Math" panose="02040503050406030204" pitchFamily="18" charset="0"/>
                      </a:rPr>
                      <m:t>=1.25</m:t>
                    </m:r>
                  </m:oMath>
                </a14:m>
                <a:r>
                  <a:rPr lang="en-US" dirty="0"/>
                  <a:t> </a:t>
                </a:r>
              </a:p>
              <a:p>
                <a:pPr marL="0" indent="0">
                  <a:buNone/>
                </a:pPr>
                <a:endParaRPr lang="en-US" dirty="0"/>
              </a:p>
              <a:p>
                <a:pPr marL="0" indent="0">
                  <a:buNone/>
                </a:pPr>
                <a:r>
                  <a:rPr lang="en-US" dirty="0"/>
                  <a:t>Well, that’s…true. Technically.</a:t>
                </a:r>
              </a:p>
              <a:p>
                <a:pPr marL="0" indent="0">
                  <a:buNone/>
                </a:pPr>
                <a:r>
                  <a:rPr lang="en-US" dirty="0"/>
                  <a:t>But without more information we couldn’t hope to do much better. What if every page gives exactly 25 ads? Then the probability really is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3"/>
                <a:stretch>
                  <a:fillRect l="-1525" t="-2138" r="-2179"/>
                </a:stretch>
              </a:blipFill>
            </p:spPr>
            <p:txBody>
              <a:bodyPr/>
              <a:lstStyle/>
              <a:p>
                <a:r>
                  <a:rPr lang="en-US">
                    <a:noFill/>
                  </a:rPr>
                  <a:t> </a:t>
                </a:r>
              </a:p>
            </p:txBody>
          </p:sp>
        </mc:Fallback>
      </mc:AlternateContent>
    </p:spTree>
    <p:extLst>
      <p:ext uri="{BB962C8B-B14F-4D97-AF65-F5344CB8AC3E}">
        <p14:creationId xmlns:p14="http://schemas.microsoft.com/office/powerpoint/2010/main" val="245437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54F-15F0-462D-88A1-045078C4D9DC}"/>
              </a:ext>
            </a:extLst>
          </p:cNvPr>
          <p:cNvSpPr>
            <a:spLocks noGrp="1"/>
          </p:cNvSpPr>
          <p:nvPr>
            <p:ph type="title"/>
          </p:nvPr>
        </p:nvSpPr>
        <p:spPr/>
        <p:txBody>
          <a:bodyPr/>
          <a:lstStyle/>
          <a:p>
            <a:r>
              <a:rPr lang="en-US" dirty="0"/>
              <a:t>So…what do we do?</a:t>
            </a:r>
          </a:p>
        </p:txBody>
      </p:sp>
      <p:sp>
        <p:nvSpPr>
          <p:cNvPr id="3" name="Content Placeholder 2">
            <a:extLst>
              <a:ext uri="{FF2B5EF4-FFF2-40B4-BE49-F238E27FC236}">
                <a16:creationId xmlns:a16="http://schemas.microsoft.com/office/drawing/2014/main" id="{BA03800D-0281-46F0-A4CB-FAA94F49229D}"/>
              </a:ext>
            </a:extLst>
          </p:cNvPr>
          <p:cNvSpPr>
            <a:spLocks noGrp="1"/>
          </p:cNvSpPr>
          <p:nvPr>
            <p:ph idx="1"/>
          </p:nvPr>
        </p:nvSpPr>
        <p:spPr/>
        <p:txBody>
          <a:bodyPr/>
          <a:lstStyle/>
          <a:p>
            <a:r>
              <a:rPr lang="en-US" dirty="0"/>
              <a:t>A better inequality!</a:t>
            </a:r>
          </a:p>
          <a:p>
            <a:endParaRPr lang="en-US" dirty="0"/>
          </a:p>
          <a:p>
            <a:r>
              <a:rPr lang="en-US" dirty="0"/>
              <a:t>We’re trying to bound the tails of the distribution. </a:t>
            </a:r>
          </a:p>
          <a:p>
            <a:r>
              <a:rPr lang="en-US" dirty="0"/>
              <a:t>What parameter of a random variable describes the tails?</a:t>
            </a:r>
          </a:p>
          <a:p>
            <a:r>
              <a:rPr lang="en-US" dirty="0"/>
              <a:t>The variance!</a:t>
            </a:r>
          </a:p>
        </p:txBody>
      </p:sp>
    </p:spTree>
    <p:extLst>
      <p:ext uri="{BB962C8B-B14F-4D97-AF65-F5344CB8AC3E}">
        <p14:creationId xmlns:p14="http://schemas.microsoft.com/office/powerpoint/2010/main" val="187115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4CBE-6419-4AD8-B041-53F064EFC5F5}"/>
              </a:ext>
            </a:extLst>
          </p:cNvPr>
          <p:cNvSpPr>
            <a:spLocks noGrp="1"/>
          </p:cNvSpPr>
          <p:nvPr>
            <p:ph type="title"/>
          </p:nvPr>
        </p:nvSpPr>
        <p:spPr/>
        <p:txBody>
          <a:bodyPr/>
          <a:lstStyle/>
          <a:p>
            <a:r>
              <a:rPr lang="en-US" dirty="0"/>
              <a:t>Chebyshev’s Inequality</a:t>
            </a:r>
          </a:p>
        </p:txBody>
      </p:sp>
      <p:grpSp>
        <p:nvGrpSpPr>
          <p:cNvPr id="5" name="Group 4">
            <a:extLst>
              <a:ext uri="{FF2B5EF4-FFF2-40B4-BE49-F238E27FC236}">
                <a16:creationId xmlns:a16="http://schemas.microsoft.com/office/drawing/2014/main" id="{24C941FF-F7AC-4F91-B552-1EAC84C90B21}"/>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2AEFB4D-3AB8-441A-A643-EEFDAFFC6A2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1E28C02-8B35-4E12-B467-1CFC15B8F1A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8" name="Group 7">
            <a:extLst>
              <a:ext uri="{FF2B5EF4-FFF2-40B4-BE49-F238E27FC236}">
                <a16:creationId xmlns:a16="http://schemas.microsoft.com/office/drawing/2014/main" id="{DFEDB786-DFCA-48DD-9F7D-1E5D5A9F6828}"/>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B83D06B-E721-4345-B6D5-F8E1CF9CA366}"/>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ad>
                              <m:radPr>
                                <m:degHide m:val="on"/>
                                <m:ctrlPr>
                                  <a:rPr lang="en-US" sz="2800" b="1" i="1" smtClean="0">
                                    <a:latin typeface="Cambria Math" panose="02040503050406030204" pitchFamily="18" charset="0"/>
                                    <a:cs typeface="Segoe UI Semibold" panose="020B0702040204020203" pitchFamily="34" charset="0"/>
                                  </a:rPr>
                                </m:ctrlPr>
                              </m:radPr>
                              <m:deg/>
                              <m:e>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rad>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𝒌</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3B83D06B-E721-4345-B6D5-F8E1CF9CA3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D2BCC505-0E8B-4C0F-A150-31FD2FA41E15}"/>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11" name="TextBox 10">
            <a:extLst>
              <a:ext uri="{FF2B5EF4-FFF2-40B4-BE49-F238E27FC236}">
                <a16:creationId xmlns:a16="http://schemas.microsoft.com/office/drawing/2014/main" id="{59983BD8-59E0-4E88-B8DF-DAEB41381318}"/>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
        <p:nvSpPr>
          <p:cNvPr id="12" name="Content Placeholder 2">
            <a:extLst>
              <a:ext uri="{FF2B5EF4-FFF2-40B4-BE49-F238E27FC236}">
                <a16:creationId xmlns:a16="http://schemas.microsoft.com/office/drawing/2014/main" id="{92738244-F140-7A0B-8347-84F3CF03C504}"/>
              </a:ext>
            </a:extLst>
          </p:cNvPr>
          <p:cNvSpPr>
            <a:spLocks noGrp="1"/>
          </p:cNvSpPr>
          <p:nvPr>
            <p:ph idx="1"/>
          </p:nvPr>
        </p:nvSpPr>
        <p:spPr>
          <a:xfrm>
            <a:off x="574675" y="4891088"/>
            <a:ext cx="11187113" cy="1417637"/>
          </a:xfrm>
        </p:spPr>
        <p:txBody>
          <a:bodyPr>
            <a:normAutofit fontScale="92500" lnSpcReduction="10000"/>
          </a:bodyPr>
          <a:lstStyle/>
          <a:p>
            <a:r>
              <a:rPr lang="en-US" dirty="0"/>
              <a:t>To apply this bound you only need to know:</a:t>
            </a:r>
          </a:p>
          <a:p>
            <a:r>
              <a:rPr lang="en-US" dirty="0"/>
              <a:t>1. It’s expectation</a:t>
            </a:r>
          </a:p>
          <a:p>
            <a:r>
              <a:rPr lang="en-US" dirty="0"/>
              <a:t>2. It’s variance </a:t>
            </a:r>
          </a:p>
        </p:txBody>
      </p:sp>
    </p:spTree>
    <p:extLst>
      <p:ext uri="{BB962C8B-B14F-4D97-AF65-F5344CB8AC3E}">
        <p14:creationId xmlns:p14="http://schemas.microsoft.com/office/powerpoint/2010/main" val="8011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2C12-1F3A-43DF-93D9-194ADC52F652}"/>
              </a:ext>
            </a:extLst>
          </p:cNvPr>
          <p:cNvSpPr>
            <a:spLocks noGrp="1"/>
          </p:cNvSpPr>
          <p:nvPr>
            <p:ph type="title"/>
          </p:nvPr>
        </p:nvSpPr>
        <p:spPr/>
        <p:txBody>
          <a:bodyPr/>
          <a:lstStyle/>
          <a:p>
            <a:r>
              <a:rPr lang="en-US" dirty="0"/>
              <a:t>Proof of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30359-CC4B-4008-8BE5-0874610C6CB9}"/>
                  </a:ext>
                </a:extLst>
              </p:cNvPr>
              <p:cNvSpPr>
                <a:spLocks noGrp="1"/>
              </p:cNvSpPr>
              <p:nvPr>
                <p:ph idx="1"/>
              </p:nvPr>
            </p:nvSpPr>
            <p:spPr>
              <a:xfrm>
                <a:off x="575240" y="3499657"/>
                <a:ext cx="11187258" cy="2152998"/>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𝑍</m:t>
                                    </m:r>
                                  </m:e>
                                </m:d>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1E30359-CC4B-4008-8BE5-0874610C6CB9}"/>
                  </a:ext>
                </a:extLst>
              </p:cNvPr>
              <p:cNvSpPr>
                <a:spLocks noGrp="1" noRot="1" noChangeAspect="1" noMove="1" noResize="1" noEditPoints="1" noAdjustHandles="1" noChangeArrowheads="1" noChangeShapeType="1" noTextEdit="1"/>
              </p:cNvSpPr>
              <p:nvPr>
                <p:ph idx="1"/>
              </p:nvPr>
            </p:nvSpPr>
            <p:spPr>
              <a:xfrm>
                <a:off x="575240" y="3499657"/>
                <a:ext cx="11187258" cy="2152998"/>
              </a:xfrm>
              <a:blipFill>
                <a:blip r:embed="rId2"/>
                <a:stretch>
                  <a:fillRect l="-654" t="-481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2E36BC0-DC89-49E5-BDE2-E6DB7CF13B06}"/>
              </a:ext>
            </a:extLst>
          </p:cNvPr>
          <p:cNvGrpSpPr/>
          <p:nvPr/>
        </p:nvGrpSpPr>
        <p:grpSpPr>
          <a:xfrm>
            <a:off x="6334249" y="263276"/>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D4CD3D-511B-4BC5-B598-8DB8D703562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ED4CD3D-511B-4BC5-B598-8DB8D70356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r="-10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FFCD76B-C975-46B7-A636-2FA6E3763DEA}"/>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7" name="Speech Bubble: Rectangle with Corners Rounded 6">
            <a:extLst>
              <a:ext uri="{FF2B5EF4-FFF2-40B4-BE49-F238E27FC236}">
                <a16:creationId xmlns:a16="http://schemas.microsoft.com/office/drawing/2014/main" id="{3D0128E0-33CD-4746-98D7-A22479D5C292}"/>
              </a:ext>
            </a:extLst>
          </p:cNvPr>
          <p:cNvSpPr/>
          <p:nvPr/>
        </p:nvSpPr>
        <p:spPr>
          <a:xfrm rot="10800000">
            <a:off x="1770611" y="5461463"/>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5759A2A3-87F1-4FB6-B7B7-C90D354CCE82}"/>
              </a:ext>
            </a:extLst>
          </p:cNvPr>
          <p:cNvSpPr txBox="1"/>
          <p:nvPr/>
        </p:nvSpPr>
        <p:spPr>
          <a:xfrm>
            <a:off x="1770610" y="5473072"/>
            <a:ext cx="268501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Inequalities are equivalent (square each side).</a:t>
            </a:r>
          </a:p>
        </p:txBody>
      </p:sp>
      <p:sp>
        <p:nvSpPr>
          <p:cNvPr id="9" name="Speech Bubble: Rectangle with Corners Rounded 8">
            <a:extLst>
              <a:ext uri="{FF2B5EF4-FFF2-40B4-BE49-F238E27FC236}">
                <a16:creationId xmlns:a16="http://schemas.microsoft.com/office/drawing/2014/main" id="{DCD6AC57-154A-42C2-A547-AAF102CC5D14}"/>
              </a:ext>
            </a:extLst>
          </p:cNvPr>
          <p:cNvSpPr/>
          <p:nvPr/>
        </p:nvSpPr>
        <p:spPr>
          <a:xfrm>
            <a:off x="3410159" y="3536484"/>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Markov’s Inequality</a:t>
            </a:r>
          </a:p>
        </p:txBody>
      </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B484EFF-F829-4530-B166-3936EA4CF50D}"/>
                  </a:ext>
                </a:extLst>
              </p:cNvPr>
              <p:cNvSpPr/>
              <p:nvPr/>
            </p:nvSpPr>
            <p:spPr>
              <a:xfrm>
                <a:off x="6096000" y="3605756"/>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Segoe UI Semilight" panose="020B0402040204020203" pitchFamily="34" charset="0"/>
                        </a:rPr>
                        <m:t>𝔼</m:t>
                      </m:r>
                      <m:d>
                        <m:dPr>
                          <m:begChr m:val="["/>
                          <m:endChr m:val="]"/>
                          <m:ctrlPr>
                            <a:rPr lang="en-US" sz="2400" b="0" i="1" dirty="0" smtClean="0">
                              <a:solidFill>
                                <a:schemeClr val="tx1"/>
                              </a:solidFill>
                              <a:latin typeface="Cambria Math" panose="02040503050406030204" pitchFamily="18" charset="0"/>
                              <a:cs typeface="Segoe UI Semilight" panose="020B0402040204020203" pitchFamily="34" charset="0"/>
                            </a:rPr>
                          </m:ctrlPr>
                        </m:dPr>
                        <m:e>
                          <m:r>
                            <a:rPr lang="en-US" sz="2400" b="0" i="1" dirty="0" smtClean="0">
                              <a:solidFill>
                                <a:schemeClr val="tx1"/>
                              </a:solidFill>
                              <a:latin typeface="Cambria Math" panose="02040503050406030204" pitchFamily="18" charset="0"/>
                              <a:cs typeface="Segoe UI Semilight" panose="020B0402040204020203" pitchFamily="34" charset="0"/>
                            </a:rPr>
                            <m:t>𝑍</m:t>
                          </m:r>
                        </m:e>
                      </m:d>
                      <m:r>
                        <a:rPr lang="en-US" sz="2400" b="0" i="1" dirty="0" smtClean="0">
                          <a:solidFill>
                            <a:schemeClr val="tx1"/>
                          </a:solidFill>
                          <a:latin typeface="Cambria Math" panose="02040503050406030204" pitchFamily="18" charset="0"/>
                          <a:cs typeface="Segoe UI Semilight" panose="020B0402040204020203" pitchFamily="34" charset="0"/>
                        </a:rPr>
                        <m:t>=0</m:t>
                      </m:r>
                    </m:oMath>
                  </m:oMathPara>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Speech Bubble: Rectangle with Corners Rounded 10">
                <a:extLst>
                  <a:ext uri="{FF2B5EF4-FFF2-40B4-BE49-F238E27FC236}">
                    <a16:creationId xmlns:a16="http://schemas.microsoft.com/office/drawing/2014/main" id="{DB484EFF-F829-4530-B166-3936EA4CF50D}"/>
                  </a:ext>
                </a:extLst>
              </p:cNvPr>
              <p:cNvSpPr>
                <a:spLocks noRot="1" noChangeAspect="1" noMove="1" noResize="1" noEditPoints="1" noAdjustHandles="1" noChangeArrowheads="1" noChangeShapeType="1" noTextEdit="1"/>
              </p:cNvSpPr>
              <p:nvPr/>
            </p:nvSpPr>
            <p:spPr>
              <a:xfrm>
                <a:off x="6096000" y="3605756"/>
                <a:ext cx="1974545" cy="825731"/>
              </a:xfrm>
              <a:prstGeom prst="wedgeRoundRectCallout">
                <a:avLst>
                  <a:gd name="adj1" fmla="val 19416"/>
                  <a:gd name="adj2" fmla="val 75505"/>
                  <a:gd name="adj3" fmla="val 16667"/>
                </a:avLst>
              </a:prstGeom>
              <a:blipFill>
                <a:blip r:embed="rId4"/>
                <a:stretch>
                  <a:fillRect/>
                </a:stretch>
              </a:blipFill>
              <a:ln w="28575">
                <a:solidFill>
                  <a:schemeClr val="accent2"/>
                </a:solidFill>
              </a:ln>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A89A9465-7CA4-4683-A745-15DE1B395CF6}"/>
              </a:ext>
            </a:extLst>
          </p:cNvPr>
          <p:cNvSpPr/>
          <p:nvPr/>
        </p:nvSpPr>
        <p:spPr>
          <a:xfrm rot="10800000">
            <a:off x="8656320" y="5636958"/>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B98B52-B7E5-4C3E-9414-97F0A4DFF3BD}"/>
                  </a:ext>
                </a:extLst>
              </p:cNvPr>
              <p:cNvSpPr txBox="1"/>
              <p:nvPr/>
            </p:nvSpPr>
            <p:spPr>
              <a:xfrm>
                <a:off x="8656319" y="5648567"/>
                <a:ext cx="2685011" cy="1200329"/>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cs typeface="Segoe UI Semilight" panose="020B0402040204020203" pitchFamily="34" charset="0"/>
                      </a:rPr>
                      <m:t>𝑍</m:t>
                    </m:r>
                  </m:oMath>
                </a14:m>
                <a:r>
                  <a:rPr lang="en-US" sz="2400" dirty="0">
                    <a:latin typeface="Segoe UI Semilight" panose="020B0402040204020203" pitchFamily="34" charset="0"/>
                    <a:cs typeface="Segoe UI Semilight" panose="020B0402040204020203" pitchFamily="34" charset="0"/>
                  </a:rPr>
                  <a:t> is just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shifted. Variance is unchanged.</a:t>
                </a:r>
              </a:p>
            </p:txBody>
          </p:sp>
        </mc:Choice>
        <mc:Fallback xmlns="">
          <p:sp>
            <p:nvSpPr>
              <p:cNvPr id="13" name="TextBox 12">
                <a:extLst>
                  <a:ext uri="{FF2B5EF4-FFF2-40B4-BE49-F238E27FC236}">
                    <a16:creationId xmlns:a16="http://schemas.microsoft.com/office/drawing/2014/main" id="{15B98B52-B7E5-4C3E-9414-97F0A4DFF3BD}"/>
                  </a:ext>
                </a:extLst>
              </p:cNvPr>
              <p:cNvSpPr txBox="1">
                <a:spLocks noRot="1" noChangeAspect="1" noMove="1" noResize="1" noEditPoints="1" noAdjustHandles="1" noChangeArrowheads="1" noChangeShapeType="1" noTextEdit="1"/>
              </p:cNvSpPr>
              <p:nvPr/>
            </p:nvSpPr>
            <p:spPr>
              <a:xfrm>
                <a:off x="8656319" y="5648567"/>
                <a:ext cx="2685011" cy="1200329"/>
              </a:xfrm>
              <a:prstGeom prst="rect">
                <a:avLst/>
              </a:prstGeom>
              <a:blipFill>
                <a:blip r:embed="rId5"/>
                <a:stretch>
                  <a:fillRect l="-3409" t="-3553" r="-227" b="-11168"/>
                </a:stretch>
              </a:blipFill>
            </p:spPr>
            <p:txBody>
              <a:bodyPr/>
              <a:lstStyle/>
              <a:p>
                <a:r>
                  <a:rPr lang="en-US">
                    <a:noFill/>
                  </a:rPr>
                  <a:t> </a:t>
                </a:r>
              </a:p>
            </p:txBody>
          </p:sp>
        </mc:Fallback>
      </mc:AlternateContent>
    </p:spTree>
    <p:extLst>
      <p:ext uri="{BB962C8B-B14F-4D97-AF65-F5344CB8AC3E}">
        <p14:creationId xmlns:p14="http://schemas.microsoft.com/office/powerpoint/2010/main" val="1377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476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9486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geometric </a:t>
                </a:r>
                <a:r>
                  <a:rPr lang="en-US" dirty="0" err="1"/>
                  <a:t>rv</a:t>
                </a:r>
                <a:r>
                  <a:rPr lang="en-US" dirty="0"/>
                  <a:t> with parameter </a:t>
                </a:r>
                <a14:m>
                  <m:oMath xmlns:m="http://schemas.openxmlformats.org/officeDocument/2006/math">
                    <m:r>
                      <a:rPr lang="en-US" b="0" i="1" smtClean="0">
                        <a:latin typeface="Cambria Math" panose="02040503050406030204" pitchFamily="18" charset="0"/>
                      </a:rPr>
                      <m:t>𝑝</m:t>
                    </m:r>
                  </m:oMath>
                </a14:m>
                <a:endParaRPr lang="en-US" dirty="0"/>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𝑝</m:t>
                    </m:r>
                  </m:oMath>
                </a14:m>
                <a:endParaRPr lang="en-US" dirty="0"/>
              </a:p>
              <a:p>
                <a:r>
                  <a:rPr lang="en-US" dirty="0"/>
                  <a:t>Markov gives: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m:t>
                        </m:r>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r>
                  <a:rPr lang="en-US" dirty="0"/>
                  <a:t>For large </a:t>
                </a:r>
                <a14:m>
                  <m:oMath xmlns:m="http://schemas.openxmlformats.org/officeDocument/2006/math">
                    <m:r>
                      <a:rPr lang="en-US" b="0" i="1" smtClean="0">
                        <a:latin typeface="Cambria Math" panose="02040503050406030204" pitchFamily="18" charset="0"/>
                      </a:rPr>
                      <m:t>𝑝</m:t>
                    </m:r>
                  </m:oMath>
                </a14:m>
                <a:r>
                  <a:rPr lang="en-US" dirty="0"/>
                  <a:t>, Chebyshev is better.</a:t>
                </a:r>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654" t="-2138" b="-176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861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endParaRPr lang="en-US" dirty="0"/>
          </a:p>
        </p:txBody>
      </p:sp>
      <p:grpSp>
        <p:nvGrpSpPr>
          <p:cNvPr id="4" name="Group 3">
            <a:extLst>
              <a:ext uri="{FF2B5EF4-FFF2-40B4-BE49-F238E27FC236}">
                <a16:creationId xmlns:a16="http://schemas.microsoft.com/office/drawing/2014/main" id="{B1CD3554-E080-7D7E-BC90-BC43DAC11944}"/>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92065EF-A160-1D34-3879-ABC6B8C4E51D}"/>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D96057E9-6D07-137F-9D28-506B1B37B5F3}"/>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99266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≥30</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−25</m:t>
                            </m:r>
                          </m:e>
                        </m:d>
                        <m:r>
                          <a:rPr lang="en-US" b="0" i="1" smtClean="0">
                            <a:latin typeface="Cambria Math" panose="02040503050406030204" pitchFamily="18" charset="0"/>
                          </a:rPr>
                          <m: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25</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A1BEC94-1799-543E-6071-1D04F1668092}"/>
              </a:ext>
            </a:extLst>
          </p:cNvPr>
          <p:cNvGrpSpPr/>
          <p:nvPr/>
        </p:nvGrpSpPr>
        <p:grpSpPr>
          <a:xfrm>
            <a:off x="6367500" y="4444579"/>
            <a:ext cx="5682126" cy="2313668"/>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E43A481-D6D9-2520-88B3-2AD0D48C4DB2}"/>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AA374247-0D9A-2A2A-27BB-C78CC88022F9}"/>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58294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6C7-2E49-4BB1-8446-F47BDA95D452}"/>
              </a:ext>
            </a:extLst>
          </p:cNvPr>
          <p:cNvSpPr>
            <a:spLocks noGrp="1"/>
          </p:cNvSpPr>
          <p:nvPr>
            <p:ph type="title"/>
          </p:nvPr>
        </p:nvSpPr>
        <p:spPr/>
        <p:txBody>
          <a:bodyPr/>
          <a:lstStyle/>
          <a:p>
            <a:r>
              <a:rPr lang="en-US" dirty="0"/>
              <a:t>Confidence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C32BB4-5C22-4C01-BBD5-60040F6E8232}"/>
                  </a:ext>
                </a:extLst>
              </p:cNvPr>
              <p:cNvSpPr>
                <a:spLocks noGrp="1"/>
              </p:cNvSpPr>
              <p:nvPr>
                <p:ph idx="1"/>
              </p:nvPr>
            </p:nvSpPr>
            <p:spPr/>
            <p:txBody>
              <a:bodyPr/>
              <a:lstStyle/>
              <a:p>
                <a:r>
                  <a:rPr lang="en-US" dirty="0"/>
                  <a:t>A “confidence interval” tells you the probability (how confident you should be) that your random variable fell in a certain range (interval)</a:t>
                </a:r>
              </a:p>
              <a:p>
                <a:r>
                  <a:rPr lang="en-US" dirty="0"/>
                  <a:t>Usually “close to its expected value”</a:t>
                </a:r>
              </a:p>
              <a:p>
                <a:endParaRPr lang="en-US" dirty="0"/>
              </a:p>
              <a:p>
                <a:pPr algn="ctr"/>
                <a:r>
                  <a:rPr lang="en-US" b="0" dirty="0"/>
                  <a:t> </a:t>
                </a:r>
                <a14:m>
                  <m:oMath xmlns:m="http://schemas.openxmlformats.org/officeDocument/2006/math">
                    <m:r>
                      <a:rPr lang="en-US" sz="4000" b="0" i="1" smtClean="0">
                        <a:latin typeface="Cambria Math" panose="02040503050406030204" pitchFamily="18" charset="0"/>
                      </a:rPr>
                      <m:t>ℙ</m:t>
                    </m:r>
                    <m:d>
                      <m:dPr>
                        <m:ctrlPr>
                          <a:rPr lang="en-US" sz="4000" b="0" i="1" smtClean="0">
                            <a:latin typeface="Cambria Math" panose="02040503050406030204" pitchFamily="18" charset="0"/>
                          </a:rPr>
                        </m:ctrlPr>
                      </m:d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𝑋</m:t>
                            </m:r>
                            <m:r>
                              <a:rPr lang="en-US" sz="4000" b="0" i="1" smtClean="0">
                                <a:latin typeface="Cambria Math" panose="02040503050406030204" pitchFamily="18" charset="0"/>
                              </a:rPr>
                              <m:t>−</m:t>
                            </m:r>
                            <m:r>
                              <a:rPr lang="en-US" sz="4000" b="0" i="1" smtClean="0">
                                <a:latin typeface="Cambria Math" panose="02040503050406030204" pitchFamily="18" charset="0"/>
                              </a:rPr>
                              <m:t>𝜇</m:t>
                            </m:r>
                          </m:e>
                        </m:d>
                        <m:r>
                          <a:rPr lang="en-US" sz="4000" b="0" i="1" smtClean="0">
                            <a:latin typeface="Cambria Math" panose="02040503050406030204" pitchFamily="18" charset="0"/>
                          </a:rPr>
                          <m:t>&gt;</m:t>
                        </m:r>
                        <m:r>
                          <a:rPr lang="en-US" sz="4000" b="0" i="1" smtClean="0">
                            <a:latin typeface="Cambria Math" panose="02040503050406030204" pitchFamily="18" charset="0"/>
                          </a:rPr>
                          <m:t>𝜀</m:t>
                        </m:r>
                      </m:e>
                    </m:d>
                    <m:r>
                      <a:rPr lang="en-US" sz="4000" b="0" i="1" smtClean="0">
                        <a:latin typeface="Cambria Math" panose="02040503050406030204" pitchFamily="18" charset="0"/>
                      </a:rPr>
                      <m:t>≤</m:t>
                    </m:r>
                    <m:r>
                      <a:rPr lang="en-US" sz="4000" b="0" i="1" smtClean="0">
                        <a:latin typeface="Cambria Math" panose="02040503050406030204" pitchFamily="18" charset="0"/>
                      </a:rPr>
                      <m:t>𝛿</m:t>
                    </m:r>
                  </m:oMath>
                </a14:m>
                <a:r>
                  <a:rPr lang="en-US" sz="4000" dirty="0"/>
                  <a:t> </a:t>
                </a:r>
              </a:p>
              <a:p>
                <a:endParaRPr lang="en-US" dirty="0"/>
              </a:p>
              <a:p>
                <a:r>
                  <a:rPr lang="en-US" dirty="0"/>
                  <a:t>If your RV has expectation equal to the value you’re searching for (like our polling example) you get a probability of being “close enough” to the target value.</a:t>
                </a:r>
              </a:p>
            </p:txBody>
          </p:sp>
        </mc:Choice>
        <mc:Fallback xmlns="">
          <p:sp>
            <p:nvSpPr>
              <p:cNvPr id="3" name="Content Placeholder 2">
                <a:extLst>
                  <a:ext uri="{FF2B5EF4-FFF2-40B4-BE49-F238E27FC236}">
                    <a16:creationId xmlns:a16="http://schemas.microsoft.com/office/drawing/2014/main" id="{2FC32BB4-5C22-4C01-BBD5-60040F6E8232}"/>
                  </a:ext>
                </a:extLst>
              </p:cNvPr>
              <p:cNvSpPr>
                <a:spLocks noGrp="1" noRot="1" noChangeAspect="1" noMove="1" noResize="1" noEditPoints="1" noAdjustHandles="1" noChangeArrowheads="1" noChangeShapeType="1" noTextEdit="1"/>
              </p:cNvSpPr>
              <p:nvPr>
                <p:ph idx="1"/>
              </p:nvPr>
            </p:nvSpPr>
            <p:spPr>
              <a:blipFill>
                <a:blip r:embed="rId3"/>
                <a:stretch>
                  <a:fillRect l="-794" t="-2094"/>
                </a:stretch>
              </a:blipFill>
            </p:spPr>
            <p:txBody>
              <a:bodyPr/>
              <a:lstStyle/>
              <a:p>
                <a:r>
                  <a:rPr lang="en-US">
                    <a:noFill/>
                  </a:rPr>
                  <a:t> </a:t>
                </a:r>
              </a:p>
            </p:txBody>
          </p:sp>
        </mc:Fallback>
      </mc:AlternateContent>
    </p:spTree>
    <p:extLst>
      <p:ext uri="{BB962C8B-B14F-4D97-AF65-F5344CB8AC3E}">
        <p14:creationId xmlns:p14="http://schemas.microsoft.com/office/powerpoint/2010/main" val="358101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93549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Bound the probability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87" t="-2094" r="-11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94AF4-5C6D-487D-A36E-2DF73F3290A1}"/>
                  </a:ext>
                </a:extLst>
              </p:cNvPr>
              <p:cNvSpPr txBox="1"/>
              <p:nvPr/>
            </p:nvSpPr>
            <p:spPr>
              <a:xfrm>
                <a:off x="2834641" y="3459472"/>
                <a:ext cx="4023360" cy="85427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num>
                      <m:den>
                        <m:r>
                          <a:rPr lang="en-US" sz="2800" b="0" i="1" smtClean="0">
                            <a:latin typeface="Cambria Math" panose="02040503050406030204" pitchFamily="18" charset="0"/>
                          </a:rPr>
                          <m:t>2</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oMath>
                </a14:m>
                <a:endParaRPr lang="en-US" sz="2800" dirty="0"/>
              </a:p>
            </p:txBody>
          </p:sp>
        </mc:Choice>
        <mc:Fallback xmlns="">
          <p:sp>
            <p:nvSpPr>
              <p:cNvPr id="4" name="TextBox 3">
                <a:extLst>
                  <a:ext uri="{FF2B5EF4-FFF2-40B4-BE49-F238E27FC236}">
                    <a16:creationId xmlns:a16="http://schemas.microsoft.com/office/drawing/2014/main" id="{51A94AF4-5C6D-487D-A36E-2DF73F3290A1}"/>
                  </a:ext>
                </a:extLst>
              </p:cNvPr>
              <p:cNvSpPr txBox="1">
                <a:spLocks noRot="1" noChangeAspect="1" noMove="1" noResize="1" noEditPoints="1" noAdjustHandles="1" noChangeArrowheads="1" noChangeShapeType="1" noTextEdit="1"/>
              </p:cNvSpPr>
              <p:nvPr/>
            </p:nvSpPr>
            <p:spPr>
              <a:xfrm>
                <a:off x="2834641" y="3459472"/>
                <a:ext cx="4023360" cy="8542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6304EE-2765-4656-855C-A6526A5C7BAF}"/>
                  </a:ext>
                </a:extLst>
              </p:cNvPr>
              <p:cNvSpPr txBox="1"/>
              <p:nvPr/>
            </p:nvSpPr>
            <p:spPr>
              <a:xfrm>
                <a:off x="2834640" y="4539870"/>
                <a:ext cx="8782119" cy="85921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Var</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𝑛</m:t>
                        </m:r>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num>
                      <m:den>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num>
                      <m:den>
                        <m:r>
                          <a:rPr lang="en-US" sz="2800" b="0" i="1" dirty="0" smtClean="0">
                            <a:latin typeface="Cambria Math" panose="02040503050406030204" pitchFamily="18" charset="0"/>
                          </a:rPr>
                          <m:t>𝑛</m:t>
                        </m:r>
                      </m:den>
                    </m:f>
                  </m:oMath>
                </a14:m>
                <a:endParaRPr lang="en-US" sz="2800" dirty="0"/>
              </a:p>
            </p:txBody>
          </p:sp>
        </mc:Choice>
        <mc:Fallback xmlns="">
          <p:sp>
            <p:nvSpPr>
              <p:cNvPr id="5" name="TextBox 4">
                <a:extLst>
                  <a:ext uri="{FF2B5EF4-FFF2-40B4-BE49-F238E27FC236}">
                    <a16:creationId xmlns:a16="http://schemas.microsoft.com/office/drawing/2014/main" id="{4E6304EE-2765-4656-855C-A6526A5C7BAF}"/>
                  </a:ext>
                </a:extLst>
              </p:cNvPr>
              <p:cNvSpPr txBox="1">
                <a:spLocks noRot="1" noChangeAspect="1" noMove="1" noResize="1" noEditPoints="1" noAdjustHandles="1" noChangeArrowheads="1" noChangeShapeType="1" noTextEdit="1"/>
              </p:cNvSpPr>
              <p:nvPr/>
            </p:nvSpPr>
            <p:spPr>
              <a:xfrm>
                <a:off x="2834640" y="4539870"/>
                <a:ext cx="8782119" cy="859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27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usually lets you get more accurate bounds.</a:t>
                </a:r>
              </a:p>
              <a:p>
                <a:r>
                  <a:rPr lang="en-US" dirty="0"/>
                  <a:t>Next time: more assumptions to get better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871" b="-3019"/>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58E-BE4D-4764-BA0A-59F92F76B48D}"/>
              </a:ext>
            </a:extLst>
          </p:cNvPr>
          <p:cNvSpPr>
            <a:spLocks noGrp="1"/>
          </p:cNvSpPr>
          <p:nvPr>
            <p:ph type="title"/>
          </p:nvPr>
        </p:nvSpPr>
        <p:spPr/>
        <p:txBody>
          <a:bodyPr/>
          <a:lstStyle/>
          <a:p>
            <a:r>
              <a:rPr lang="en-US" dirty="0"/>
              <a:t>What’s a Tail Bound?</a:t>
            </a:r>
          </a:p>
        </p:txBody>
      </p:sp>
      <p:sp>
        <p:nvSpPr>
          <p:cNvPr id="3" name="Content Placeholder 2">
            <a:extLst>
              <a:ext uri="{FF2B5EF4-FFF2-40B4-BE49-F238E27FC236}">
                <a16:creationId xmlns:a16="http://schemas.microsoft.com/office/drawing/2014/main" id="{546C961D-DD68-4343-8AD0-E525143BFD3A}"/>
              </a:ext>
            </a:extLst>
          </p:cNvPr>
          <p:cNvSpPr>
            <a:spLocks noGrp="1"/>
          </p:cNvSpPr>
          <p:nvPr>
            <p:ph idx="1"/>
          </p:nvPr>
        </p:nvSpPr>
        <p:spPr/>
        <p:txBody>
          <a:bodyPr/>
          <a:lstStyle/>
          <a:p>
            <a:r>
              <a:rPr lang="en-US" dirty="0"/>
              <a:t>When we were finding our margin of error, we didn’t need an exact calculation of the probability.</a:t>
            </a:r>
          </a:p>
          <a:p>
            <a:r>
              <a:rPr lang="en-US" dirty="0"/>
              <a:t>We needed an inequality: the probability of being outside the margin of error was </a:t>
            </a:r>
            <a:r>
              <a:rPr lang="en-US" b="1" dirty="0"/>
              <a:t>at most </a:t>
            </a:r>
            <a:r>
              <a:rPr lang="en-US" dirty="0"/>
              <a:t>5%.</a:t>
            </a:r>
          </a:p>
          <a:p>
            <a:endParaRPr lang="en-US" b="1" dirty="0"/>
          </a:p>
          <a:p>
            <a:r>
              <a:rPr lang="en-US" dirty="0"/>
              <a:t>A tail bound (or concentration inequality) is a statement that bounds the probability in the “tails” of the distribution (says there’s very little probability far from the center) or (equivalently) says that the probability is concentrated near the expectation.</a:t>
            </a:r>
          </a:p>
        </p:txBody>
      </p:sp>
    </p:spTree>
    <p:extLst>
      <p:ext uri="{BB962C8B-B14F-4D97-AF65-F5344CB8AC3E}">
        <p14:creationId xmlns:p14="http://schemas.microsoft.com/office/powerpoint/2010/main" val="172169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D47-E03B-4D92-A9F2-0E61EE057E52}"/>
              </a:ext>
            </a:extLst>
          </p:cNvPr>
          <p:cNvSpPr>
            <a:spLocks noGrp="1"/>
          </p:cNvSpPr>
          <p:nvPr>
            <p:ph type="title"/>
          </p:nvPr>
        </p:nvSpPr>
        <p:spPr/>
        <p:txBody>
          <a:bodyPr/>
          <a:lstStyle/>
          <a:p>
            <a:r>
              <a:rPr lang="en-US" dirty="0"/>
              <a:t>Our First bound</a:t>
            </a:r>
          </a:p>
        </p:txBody>
      </p:sp>
      <p:sp>
        <p:nvSpPr>
          <p:cNvPr id="3" name="Content Placeholder 2">
            <a:extLst>
              <a:ext uri="{FF2B5EF4-FFF2-40B4-BE49-F238E27FC236}">
                <a16:creationId xmlns:a16="http://schemas.microsoft.com/office/drawing/2014/main" id="{6939340D-54FC-420E-9792-22D5FC6C0AFA}"/>
              </a:ext>
            </a:extLst>
          </p:cNvPr>
          <p:cNvSpPr>
            <a:spLocks noGrp="1"/>
          </p:cNvSpPr>
          <p:nvPr>
            <p:ph idx="1"/>
          </p:nvPr>
        </p:nvSpPr>
        <p:spPr>
          <a:xfrm>
            <a:off x="575240" y="4821381"/>
            <a:ext cx="11187258" cy="1487979"/>
          </a:xfrm>
        </p:spPr>
        <p:txBody>
          <a:bodyPr>
            <a:normAutofit lnSpcReduction="10000"/>
          </a:bodyPr>
          <a:lstStyle/>
          <a:p>
            <a:r>
              <a:rPr lang="en-US" dirty="0"/>
              <a:t>To apply this bound you only need to know:</a:t>
            </a:r>
          </a:p>
          <a:p>
            <a:r>
              <a:rPr lang="en-US" dirty="0"/>
              <a:t>1. it’s non-negative</a:t>
            </a:r>
          </a:p>
          <a:p>
            <a:r>
              <a:rPr lang="en-US" dirty="0"/>
              <a:t>2. Its expectation. </a:t>
            </a:r>
          </a:p>
        </p:txBody>
      </p:sp>
      <p:grpSp>
        <p:nvGrpSpPr>
          <p:cNvPr id="4" name="Group 3">
            <a:extLst>
              <a:ext uri="{FF2B5EF4-FFF2-40B4-BE49-F238E27FC236}">
                <a16:creationId xmlns:a16="http://schemas.microsoft.com/office/drawing/2014/main" id="{03303DAE-7009-4871-BF35-1D6AEC2AB6FD}"/>
              </a:ext>
            </a:extLst>
          </p:cNvPr>
          <p:cNvGrpSpPr/>
          <p:nvPr/>
        </p:nvGrpSpPr>
        <p:grpSpPr>
          <a:xfrm>
            <a:off x="265958" y="1502552"/>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37DE1-84F7-403E-93C8-E3768F6A479A}"/>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3115B67-279E-4868-BE7E-9B97752FC6E6}"/>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7" name="Group 6">
            <a:extLst>
              <a:ext uri="{FF2B5EF4-FFF2-40B4-BE49-F238E27FC236}">
                <a16:creationId xmlns:a16="http://schemas.microsoft.com/office/drawing/2014/main" id="{F036D141-1DD1-448C-B797-1386A32FAAEF}"/>
              </a:ext>
            </a:extLst>
          </p:cNvPr>
          <p:cNvGrpSpPr/>
          <p:nvPr/>
        </p:nvGrpSpPr>
        <p:grpSpPr>
          <a:xfrm>
            <a:off x="6263346" y="1502551"/>
            <a:ext cx="5682126" cy="3163577"/>
            <a:chOff x="1185842" y="3429000"/>
            <a:chExt cx="6111311"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DD6B0F-102C-4A9A-8F7A-CC0908E5319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r>
                              <a:rPr lang="en-US" sz="2800" b="1" i="1" smtClean="0">
                                <a:latin typeface="Cambria Math" panose="02040503050406030204" pitchFamily="18" charset="0"/>
                                <a:cs typeface="Segoe UI Semibold" panose="020B0702040204020203" pitchFamily="34" charset="0"/>
                              </a:rPr>
                              <m:t>𝒌</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01DD6B0F-102C-4A9A-8F7A-CC0908E5319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929" r="-3751"/>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9314213-7AA8-443D-9F00-3C47B649669C}"/>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10" name="TextBox 9">
            <a:extLst>
              <a:ext uri="{FF2B5EF4-FFF2-40B4-BE49-F238E27FC236}">
                <a16:creationId xmlns:a16="http://schemas.microsoft.com/office/drawing/2014/main" id="{B8637204-03E1-43ED-9CD4-805F9B29C303}"/>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16526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72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012-2218-4089-8F73-7F243DE3EC19}"/>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357E-CAF6-43FB-B46C-B74BFFAD5D21}"/>
                  </a:ext>
                </a:extLst>
              </p:cNvPr>
              <p:cNvSpPr>
                <a:spLocks noGrp="1"/>
              </p:cNvSpPr>
              <p:nvPr>
                <p:ph idx="1"/>
              </p:nvPr>
            </p:nvSpPr>
            <p:spPr>
              <a:xfrm>
                <a:off x="575240" y="1463857"/>
                <a:ext cx="6224571" cy="4845504"/>
              </a:xfrm>
            </p:spPr>
            <p:txBody>
              <a:bodyPr>
                <a:normAutofit/>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&lt;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16C357E-CAF6-43FB-B46C-B74BFFAD5D21}"/>
                  </a:ext>
                </a:extLst>
              </p:cNvPr>
              <p:cNvSpPr>
                <a:spLocks noGrp="1" noRot="1" noChangeAspect="1" noMove="1" noResize="1" noEditPoints="1" noAdjustHandles="1" noChangeArrowheads="1" noChangeShapeType="1" noTextEdit="1"/>
              </p:cNvSpPr>
              <p:nvPr>
                <p:ph idx="1"/>
              </p:nvPr>
            </p:nvSpPr>
            <p:spPr>
              <a:xfrm>
                <a:off x="575240" y="1463857"/>
                <a:ext cx="6224571"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481E7-54AD-4E87-B9CE-69A0CBCD218E}"/>
                  </a:ext>
                </a:extLst>
              </p:cNvPr>
              <p:cNvSpPr txBox="1"/>
              <p:nvPr/>
            </p:nvSpPr>
            <p:spPr>
              <a:xfrm>
                <a:off x="6334298" y="3046923"/>
                <a:ext cx="4912822" cy="461665"/>
              </a:xfrm>
              <a:prstGeom prst="rect">
                <a:avLst/>
              </a:prstGeom>
              <a:noFill/>
              <a:ln w="38100">
                <a:solidFill>
                  <a:schemeClr val="accent2"/>
                </a:solidFill>
              </a:ln>
            </p:spPr>
            <p:txBody>
              <a:bodyPr wrap="square" rtlCol="0">
                <a:spAutoFit/>
              </a:bodyPr>
              <a:lstStyle/>
              <a:p>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≥0</m:t>
                    </m:r>
                  </m:oMath>
                </a14:m>
                <a:r>
                  <a:rPr lang="en-US" sz="2400" dirty="0"/>
                  <a:t> whenever </a:t>
                </a:r>
                <a14:m>
                  <m:oMath xmlns:m="http://schemas.openxmlformats.org/officeDocument/2006/math">
                    <m:r>
                      <a:rPr lang="en-US" sz="2400" i="1">
                        <a:latin typeface="Cambria Math" panose="02040503050406030204" pitchFamily="18" charset="0"/>
                      </a:rPr>
                      <m:t>ℙ</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&gt;0</m:t>
                    </m:r>
                  </m:oMath>
                </a14:m>
                <a:endParaRPr lang="en-US" sz="2400" dirty="0"/>
              </a:p>
            </p:txBody>
          </p:sp>
        </mc:Choice>
        <mc:Fallback xmlns="">
          <p:sp>
            <p:nvSpPr>
              <p:cNvPr id="4" name="TextBox 3">
                <a:extLst>
                  <a:ext uri="{FF2B5EF4-FFF2-40B4-BE49-F238E27FC236}">
                    <a16:creationId xmlns:a16="http://schemas.microsoft.com/office/drawing/2014/main" id="{745481E7-54AD-4E87-B9CE-69A0CBCD218E}"/>
                  </a:ext>
                </a:extLst>
              </p:cNvPr>
              <p:cNvSpPr txBox="1">
                <a:spLocks noRot="1" noChangeAspect="1" noMove="1" noResize="1" noEditPoints="1" noAdjustHandles="1" noChangeArrowheads="1" noChangeShapeType="1" noTextEdit="1"/>
              </p:cNvSpPr>
              <p:nvPr/>
            </p:nvSpPr>
            <p:spPr>
              <a:xfrm>
                <a:off x="6334298" y="3046923"/>
                <a:ext cx="4912822" cy="461665"/>
              </a:xfrm>
              <a:prstGeom prst="rect">
                <a:avLst/>
              </a:prstGeom>
              <a:blipFill>
                <a:blip r:embed="rId3"/>
                <a:stretch>
                  <a:fillRect t="-6098" b="-23171"/>
                </a:stretch>
              </a:blipFill>
              <a:ln w="38100">
                <a:solidFill>
                  <a:schemeClr val="accent2"/>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4689D1D-1AAF-4DCF-BE1A-03C771DC6984}"/>
              </a:ext>
            </a:extLst>
          </p:cNvPr>
          <p:cNvGrpSpPr/>
          <p:nvPr/>
        </p:nvGrpSpPr>
        <p:grpSpPr>
          <a:xfrm>
            <a:off x="6465052" y="3741076"/>
            <a:ext cx="5682126" cy="31635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644AE7-C18D-475D-9BB9-89B162E6D35F}"/>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84046F4-A139-41E3-92E0-88A0866BAD3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9A84D97-7775-4982-BF3E-2EFA0CE8304A}"/>
                  </a:ext>
                </a:extLst>
              </p:cNvPr>
              <p:cNvSpPr/>
              <p:nvPr/>
            </p:nvSpPr>
            <p:spPr>
              <a:xfrm>
                <a:off x="2887824" y="5910943"/>
                <a:ext cx="3446474" cy="8770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𝔼</m:t>
                      </m:r>
                      <m:d>
                        <m:dPr>
                          <m:begChr m:val="["/>
                          <m:endChr m:val="]"/>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𝑋</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ℙ</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8" name="Rectangle 7">
                <a:extLst>
                  <a:ext uri="{FF2B5EF4-FFF2-40B4-BE49-F238E27FC236}">
                    <a16:creationId xmlns:a16="http://schemas.microsoft.com/office/drawing/2014/main" id="{C9A84D97-7775-4982-BF3E-2EFA0CE8304A}"/>
                  </a:ext>
                </a:extLst>
              </p:cNvPr>
              <p:cNvSpPr>
                <a:spLocks noRot="1" noChangeAspect="1" noMove="1" noResize="1" noEditPoints="1" noAdjustHandles="1" noChangeArrowheads="1" noChangeShapeType="1" noTextEdit="1"/>
              </p:cNvSpPr>
              <p:nvPr/>
            </p:nvSpPr>
            <p:spPr>
              <a:xfrm>
                <a:off x="2887824" y="5910943"/>
                <a:ext cx="3446474" cy="877077"/>
              </a:xfrm>
              <a:prstGeom prst="rect">
                <a:avLst/>
              </a:prstGeom>
              <a:blipFill>
                <a:blip r:embed="rId5"/>
                <a:stretch>
                  <a:fillRect/>
                </a:stretch>
              </a:blipFill>
              <a:ln w="3810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381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endParaRPr lang="en-US" dirty="0"/>
              </a:p>
              <a:p>
                <a:r>
                  <a:rPr lang="en-US" dirty="0"/>
                  <a:t>Exact probability?</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&lt;12</m:t>
                        </m:r>
                      </m:e>
                    </m:d>
                    <m:r>
                      <a:rPr lang="en-US" b="0" i="1" smtClean="0">
                        <a:latin typeface="Cambria Math" panose="02040503050406030204" pitchFamily="18" charset="0"/>
                      </a:rPr>
                      <m:t>≈1−0.865=.135</m:t>
                    </m:r>
                  </m:oMath>
                </a14:m>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8953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4" name="Group 3">
            <a:extLst>
              <a:ext uri="{FF2B5EF4-FFF2-40B4-BE49-F238E27FC236}">
                <a16:creationId xmlns:a16="http://schemas.microsoft.com/office/drawing/2014/main" id="{4FD5186B-B1DF-4905-87EF-E198EC254607}"/>
              </a:ext>
            </a:extLst>
          </p:cNvPr>
          <p:cNvGrpSpPr/>
          <p:nvPr/>
        </p:nvGrpSpPr>
        <p:grpSpPr>
          <a:xfrm>
            <a:off x="6465052" y="3698905"/>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271D51-1E2C-4670-B85A-2804B5828505}"/>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F27ECCF-5A9C-489A-8111-F517F82E4074}"/>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62717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≥75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3"/>
                <a:stretch>
                  <a:fillRect l="-708" t="-2138" r="-158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536D337-2E10-4B67-BEA3-29A02E83CBC6}"/>
              </a:ext>
            </a:extLst>
          </p:cNvPr>
          <p:cNvGrpSpPr/>
          <p:nvPr/>
        </p:nvGrpSpPr>
        <p:grpSpPr>
          <a:xfrm>
            <a:off x="6465052" y="3694423"/>
            <a:ext cx="5682126" cy="316357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BC69E7-95D9-44D5-BA4D-DF7C2EF328C9}"/>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32FFB39-939C-4B7A-A568-904C35ED7C21}"/>
                </a:ext>
              </a:extLst>
            </p:cNvPr>
            <p:cNvSpPr/>
            <p:nvPr/>
          </p:nvSpPr>
          <p:spPr>
            <a:xfrm>
              <a:off x="1195367" y="3429001"/>
              <a:ext cx="6101786" cy="50898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2576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1806</TotalTime>
  <Words>1432</Words>
  <Application>Microsoft Macintosh PowerPoint</Application>
  <PresentationFormat>Widescreen</PresentationFormat>
  <Paragraphs>202</Paragraphs>
  <Slides>22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Cambria Math</vt:lpstr>
      <vt:lpstr>Segoe UI</vt:lpstr>
      <vt:lpstr>Segoe UI Light</vt:lpstr>
      <vt:lpstr>Segoe UI Semibold</vt:lpstr>
      <vt:lpstr>Segoe UI Semilight</vt:lpstr>
      <vt:lpstr>Tw Cen MT</vt:lpstr>
      <vt:lpstr>Wingdings</vt:lpstr>
      <vt:lpstr>Wingdings 3</vt:lpstr>
      <vt:lpstr>Integral</vt:lpstr>
      <vt:lpstr>Tail Bounds</vt:lpstr>
      <vt:lpstr>Confidence Intervals</vt:lpstr>
      <vt:lpstr>What’s a Tail Bound?</vt:lpstr>
      <vt:lpstr>Our First bound</vt:lpstr>
      <vt:lpstr>PowerPoint Presentation</vt:lpstr>
      <vt:lpstr>Proof</vt:lpstr>
      <vt:lpstr>Example with geometric RV</vt:lpstr>
      <vt:lpstr>A Second Example</vt:lpstr>
      <vt:lpstr>A Second Example</vt:lpstr>
      <vt:lpstr>Useless Example</vt:lpstr>
      <vt:lpstr>Useless Example</vt:lpstr>
      <vt:lpstr>So…what do we do?</vt:lpstr>
      <vt:lpstr>Chebyshev’s Inequality</vt:lpstr>
      <vt:lpstr>Proof of Chebyshev</vt:lpstr>
      <vt:lpstr>Example with geometric RV</vt:lpstr>
      <vt:lpstr>Example with geometric RV</vt:lpstr>
      <vt:lpstr>Example with geometric RV</vt:lpstr>
      <vt:lpstr>Better Example</vt:lpstr>
      <vt:lpstr>Better Example</vt:lpstr>
      <vt:lpstr>Chebyshev’s – Repeated Experiments</vt:lpstr>
      <vt:lpstr>Chebyshev’s – Repeated Experiments</vt:lpstr>
      <vt:lpstr>Tail Bounds –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 Bounds 1</dc:title>
  <dc:creator>rtweber2</dc:creator>
  <cp:lastModifiedBy>Anna Kuznetsova</cp:lastModifiedBy>
  <cp:revision>45</cp:revision>
  <cp:lastPrinted>2025-08-08T01:00:29Z</cp:lastPrinted>
  <dcterms:created xsi:type="dcterms:W3CDTF">2021-05-15T16:55:40Z</dcterms:created>
  <dcterms:modified xsi:type="dcterms:W3CDTF">2025-08-08T15:25:27Z</dcterms:modified>
</cp:coreProperties>
</file>