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38" r:id="rId3"/>
    <p:sldId id="337" r:id="rId4"/>
    <p:sldId id="270" r:id="rId5"/>
    <p:sldId id="261" r:id="rId6"/>
    <p:sldId id="343" r:id="rId7"/>
    <p:sldId id="348" r:id="rId8"/>
    <p:sldId id="262" r:id="rId9"/>
    <p:sldId id="271" r:id="rId10"/>
    <p:sldId id="263" r:id="rId11"/>
    <p:sldId id="264" r:id="rId12"/>
    <p:sldId id="273" r:id="rId13"/>
    <p:sldId id="373" r:id="rId14"/>
    <p:sldId id="374" r:id="rId15"/>
    <p:sldId id="375" r:id="rId16"/>
    <p:sldId id="381" r:id="rId17"/>
    <p:sldId id="377" r:id="rId18"/>
    <p:sldId id="378" r:id="rId19"/>
    <p:sldId id="380" r:id="rId20"/>
    <p:sldId id="361" r:id="rId21"/>
    <p:sldId id="362" r:id="rId22"/>
    <p:sldId id="363" r:id="rId23"/>
    <p:sldId id="364" r:id="rId24"/>
    <p:sldId id="382" r:id="rId25"/>
    <p:sldId id="365" r:id="rId26"/>
    <p:sldId id="366" r:id="rId27"/>
    <p:sldId id="367" r:id="rId28"/>
    <p:sldId id="368" r:id="rId29"/>
    <p:sldId id="369" r:id="rId30"/>
    <p:sldId id="3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86370" autoAdjust="0"/>
  </p:normalViewPr>
  <p:slideViewPr>
    <p:cSldViewPr snapToGrid="0">
      <p:cViewPr varScale="1">
        <p:scale>
          <a:sx n="94" d="100"/>
          <a:sy n="94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CEA-0C3F-4832-AD1C-46701011287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ACDB-4AF7-4ACB-A8DD-4020649C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have multiple random variables we tend to want to define a new R.V. like X+Y or X*Y or X^2 + 7Y and we often want to find the expectation of this new 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:r>
                  <a:rPr lang="en-US" b="0" i="0">
                    <a:latin typeface="Cambria Math" panose="02040503050406030204" pitchFamily="18" charset="0"/>
                  </a:rPr>
                  <a:t>𝑋~𝑁(0,1), 𝑌=𝑋^2</a:t>
                </a:r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 with 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  <a:p>
                <a:endParaRPr lang="en-US" dirty="0"/>
              </a:p>
              <a:p>
                <a:r>
                  <a:rPr lang="en-US" dirty="0"/>
                  <a:t>We can partition on the values that X takes 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conditional independence, once we know the number of coin flips; certainly the value of </a:t>
                </a:r>
                <a:r>
                  <a:rPr lang="en-US" b="0" i="0">
                    <a:latin typeface="Cambria Math" panose="02040503050406030204" pitchFamily="18" charset="0"/>
                  </a:rPr>
                  <a:t>𝑋</a:t>
                </a:r>
                <a:r>
                  <a:rPr lang="en-US" dirty="0"/>
                  <a:t> impacts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𝑌</a:t>
                </a:r>
                <a:r>
                  <a:rPr lang="en-US" dirty="0"/>
                  <a:t> since it changes the distribution!</a:t>
                </a:r>
              </a:p>
              <a:p>
                <a:r>
                  <a:rPr lang="en-US" dirty="0"/>
                  <a:t>Y has a very strange distribution! We can find it in principle, but if we just want the expectation, we can avoid that work.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you’ll want to look at a lot of these values, so we will define a conditional PMF. This is the notation that we will use, so we don’t forget that we are conditioning.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conditioning order really matters.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74D6-6ECB-4C31-CEAF-CE64641A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FD4EB-3072-43CE-B5E9-552AD30CF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5CC2D8C-F636-B2B7-CF52-BDDBEE04CE2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last example can have their dependence verified this way.</a:t>
                </a:r>
              </a:p>
              <a:p>
                <a:endParaRPr lang="en-US" dirty="0"/>
              </a:p>
              <a:p>
                <a:r>
                  <a:rPr lang="en-US" dirty="0"/>
                  <a:t>Step 1: check the support</a:t>
                </a:r>
              </a:p>
              <a:p>
                <a:r>
                  <a:rPr lang="en-US" dirty="0"/>
                  <a:t>Step 2: go through the math to check for independence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𝑈,𝑉</a:t>
                </a:r>
                <a:r>
                  <a:rPr lang="en-US" dirty="0"/>
                  <a:t> from last example can have their dependence verified this way.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FCD85-5840-DF58-E55F-F927419DE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have two random variables that are dependent, we want to answer when how dependent are they. Does knowing the value Y took on tell up a lot about what value X would take on or not that much. Covariance is out way of measuring this exact 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big, I mean larger than the expectation.</a:t>
            </a:r>
          </a:p>
          <a:p>
            <a:endParaRPr lang="en-US" dirty="0"/>
          </a:p>
          <a:p>
            <a:r>
              <a:rPr lang="en-US" dirty="0"/>
              <a:t>Covariance can be positive or negative! </a:t>
            </a:r>
          </a:p>
          <a:p>
            <a:endParaRPr lang="en-US" dirty="0"/>
          </a:p>
          <a:p>
            <a:r>
              <a:rPr lang="en-US" dirty="0"/>
              <a:t>Positive covariance means (linearly) vary together---X bigger than expectation predicts Y bigger than expectation</a:t>
            </a:r>
            <a:br>
              <a:rPr lang="en-US" dirty="0"/>
            </a:br>
            <a:r>
              <a:rPr lang="en-US" dirty="0"/>
              <a:t>If covariance is negative than X bigger than expectation predicts Y less than expectation</a:t>
            </a:r>
          </a:p>
          <a:p>
            <a:endParaRPr lang="en-US" dirty="0"/>
          </a:p>
          <a:p>
            <a:r>
              <a:rPr lang="en-US" dirty="0"/>
              <a:t>Add note about independent </a:t>
            </a:r>
            <a:r>
              <a:rPr lang="en-US" dirty="0" err="1"/>
              <a:t>rvs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aX,Y</a:t>
            </a:r>
            <a:r>
              <a:rPr lang="en-US" dirty="0"/>
              <a:t>)=</a:t>
            </a:r>
            <a:r>
              <a:rPr lang="en-US" dirty="0" err="1"/>
              <a:t>aCov</a:t>
            </a:r>
            <a:r>
              <a:rPr lang="en-US" dirty="0"/>
              <a:t>(X,Y)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41708-7996-E977-58E1-B47D942B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31A-413F-9B24-9A98-318A2574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328B6-A156-94B0-25F0-2EB0386A6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3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7D4AFE4-0F75-7001-8FF7-63C339CAAE3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85AF-1D14-6B69-ACAD-F7F76E7D1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D097-40B8-1F8F-253C-96D68B46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57F66-409C-727B-091D-7B3BB39E6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653E9-8A98-5C07-A491-2676F951B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D8B4740-FB64-D493-04A1-870D693B4B1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49A3319-CBB1-A26E-1A10-CF2BFE2D3D2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040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39C66-755F-0C40-C7C5-50AA5C100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EDFE-1DE2-51E5-8C8D-A23BF864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17CFF-DCB0-CDEB-F84A-02E5BC5EB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A4850-5858-B40E-5092-37DDBAB8D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3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64E6B85-6F6A-7743-5FD5-D6E758144F7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414ABD-5FBA-D97F-5C77-3886D79B245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258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7067-984C-52FD-4F72-B99E68B1D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5CB1B-E29C-8550-5F46-A36EC2CA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Joint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0CBFA-2936-6A4B-2FDC-682141001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1461-4B58-C991-9C6A-10D613C6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E2CD-986B-A9AA-C418-F83D46F1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continuous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2C18-CC6E-508A-9C5F-3E1AE29D0B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continuous case, everything is still a density function, not a mass function.</a:t>
                </a:r>
              </a:p>
              <a:p>
                <a:r>
                  <a:rPr lang="en-US" dirty="0"/>
                  <a:t>Joint density</a:t>
                </a:r>
              </a:p>
              <a:p>
                <a:r>
                  <a:rPr lang="en-US" dirty="0"/>
                  <a:t>Marginal density</a:t>
                </a:r>
              </a:p>
              <a:p>
                <a:r>
                  <a:rPr lang="en-US" dirty="0"/>
                  <a:t>Conditional density</a:t>
                </a:r>
              </a:p>
              <a:p>
                <a:r>
                  <a:rPr lang="en-US" dirty="0"/>
                  <a:t>Expectations, conditional expectations integrate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cond</a:t>
                </a:r>
                <a:r>
                  <a:rPr lang="en-US" dirty="0"/>
                  <a:t>)density(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You aren’t getting a probability, you’re getting a density; have to integrate to get a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5A854-54EC-7BE1-CB18-8C0515A7B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19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7442-3B11-84EA-673C-3F7AFD90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6013-91B3-E34B-902B-E96FA066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2D2D-85FA-2EA9-B823-9C20F047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05798-F5D5-9864-7D93-5664EC13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50" y="2157741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E98E1-8D93-B7C8-BAFD-304C0D6F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FA18-2423-155B-6932-79F211D7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1A3D1-E205-613B-E813-6667A4F073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definition of independence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if and only if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(as appropriate)</a:t>
                </a:r>
              </a:p>
              <a:p>
                <a:endParaRPr lang="en-US" dirty="0"/>
              </a:p>
              <a:p>
                <a:r>
                  <a:rPr lang="en-US" dirty="0"/>
                  <a:t>There’s often a nice shortcut.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joint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)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Joint support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Often easier to verify </a:t>
                </a:r>
                <a:r>
                  <a:rPr lang="en-US" u="sng" dirty="0"/>
                  <a:t>dependence</a:t>
                </a:r>
                <a:r>
                  <a:rPr lang="en-US" dirty="0"/>
                  <a:t> when those are different (especially in the continuous case).</a:t>
                </a:r>
              </a:p>
              <a:p>
                <a:r>
                  <a:rPr lang="en-US" dirty="0"/>
                  <a:t>But note this is a single implication not an if-and-only-if.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09D43-339B-5A7D-3BAB-DF9743567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9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4A7-55D0-4C64-B2E3-EA7135F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60A7-A031-4E67-954E-35C81E3B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solutions available outside Allen 206</a:t>
            </a:r>
          </a:p>
          <a:p>
            <a:r>
              <a:rPr lang="en-US" dirty="0"/>
              <a:t>Homework 5 due tonight</a:t>
            </a:r>
          </a:p>
          <a:p>
            <a:r>
              <a:rPr lang="en-US" dirty="0"/>
              <a:t>Homework 6 will release later today</a:t>
            </a:r>
          </a:p>
          <a:p>
            <a:endParaRPr lang="en-US" dirty="0"/>
          </a:p>
          <a:p>
            <a:r>
              <a:rPr lang="en-US" dirty="0"/>
              <a:t>Quiz 6 on Friday</a:t>
            </a:r>
          </a:p>
        </p:txBody>
      </p:sp>
    </p:spTree>
    <p:extLst>
      <p:ext uri="{BB962C8B-B14F-4D97-AF65-F5344CB8AC3E}">
        <p14:creationId xmlns:p14="http://schemas.microsoft.com/office/powerpoint/2010/main" val="30424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EEBBE-EC91-4860-F0C9-F30175C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5126B-2582-A9E4-1F12-C57662818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80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A27C-706C-ACD0-C0B9-000F1C96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same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  <a:blipFill>
                <a:blip r:embed="rId2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AC321A9-AD25-C8E3-0AD0-A46A240FCB9B}"/>
              </a:ext>
            </a:extLst>
          </p:cNvPr>
          <p:cNvGrpSpPr/>
          <p:nvPr/>
        </p:nvGrpSpPr>
        <p:grpSpPr>
          <a:xfrm>
            <a:off x="575239" y="1371600"/>
            <a:ext cx="9432027" cy="13716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C9F6B8A-4DB6-89CE-DAB1-FB99ABFB6A44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C68D7-8D6E-CBC7-C69D-FC9A5A3CE261}"/>
                </a:ext>
              </a:extLst>
            </p:cNvPr>
            <p:cNvSpPr/>
            <p:nvPr/>
          </p:nvSpPr>
          <p:spPr>
            <a:xfrm>
              <a:off x="1195367" y="3429001"/>
              <a:ext cx="7410446" cy="85103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opposite directions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  <a:blipFill>
                <a:blip r:embed="rId5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72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96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0F2F8-E426-8497-825F-A9AC4C551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C5F4-ADA3-8E35-9DF7-03BBEE35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4ECA3-0EA3-51A8-555C-03177A9ED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64ECA3-0EA3-51A8-555C-03177A9ED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1832" r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749348-C589-EA6D-AF97-CA45EE9074AC}"/>
              </a:ext>
            </a:extLst>
          </p:cNvPr>
          <p:cNvSpPr/>
          <p:nvPr/>
        </p:nvSpPr>
        <p:spPr>
          <a:xfrm>
            <a:off x="7025951" y="5612363"/>
            <a:ext cx="4506686" cy="882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Before you calculate, make a prediction. 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8957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094" r="-2268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6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B7D6-8B7E-9F87-23DA-D2EF844D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84D-2BBA-EE43-3A02-5E9BA0C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Find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460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8FD-625D-DA14-C6C8-F7D9CE9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Hey, that’s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This is a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CF86-7999-4A34-9DD0-EF0685EF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B2B-1CF9-2026-B8DD-D132B5BB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+0⋅−0⋅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General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6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EB6-2429-653F-56E8-BF4EEF2E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4D40-9165-0487-BD82-02E7DB1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+1⋅0⋅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+0⋅1⋅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 pattern: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8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/>
              <a:t>Random Variables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B247-E0C1-332B-A435-07C76959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51A27-DC74-2F52-E377-0F66C68BE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Covariance is an un-normalized number.</a:t>
                </a:r>
              </a:p>
              <a:p>
                <a:r>
                  <a:rPr lang="en-US" dirty="0"/>
                  <a:t>It measures both how intertwined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and in some sense how much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vary in the first place (if you multiply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 strength of the relationship intuitively is the same, but covariance increases).</a:t>
                </a:r>
              </a:p>
              <a:p>
                <a:r>
                  <a:rPr lang="en-US" dirty="0"/>
                  <a:t>If you want just the strength of the relationship, you probably want the “correlation coefficient”: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   always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Covariance directly measures only “linear” relationships;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 covariance might not be as high as you expect. </a:t>
                </a:r>
              </a:p>
              <a:p>
                <a:r>
                  <a:rPr lang="en-US" dirty="0"/>
                  <a:t>If dealing with real data, look at a plot to see if you should be looking for a linear relationship in the first place.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51A27-DC74-2F52-E377-0F66C68BE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4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see.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3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575239" y="1627070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1C27-3306-7545-707E-5FCA7D78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D6020-0C7F-A97E-340A-127FB6C4C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B4E4-C9B3-68AF-8A2B-BAEFEDAE8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DBF6-7C11-54F6-F1A5-A39D8195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 of two RVs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the last slide?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=1⋅1⋅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=5.75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193F-D621-4CD3-9F0A-EE616FE199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35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7994</TotalTime>
  <Words>2142</Words>
  <Application>Microsoft Macintosh PowerPoint</Application>
  <PresentationFormat>Widescreen</PresentationFormat>
  <Paragraphs>296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Joint Distributions</vt:lpstr>
      <vt:lpstr>Announcements</vt:lpstr>
      <vt:lpstr>Multiple Random Variables</vt:lpstr>
      <vt:lpstr>Different dice</vt:lpstr>
      <vt:lpstr>Joint Expectation</vt:lpstr>
      <vt:lpstr>Expectation of a function of two RVs</vt:lpstr>
      <vt:lpstr>Expectation of a function of two RVs</vt:lpstr>
      <vt:lpstr>Conditional Expectation</vt:lpstr>
      <vt:lpstr>Conditional Expectations</vt:lpstr>
      <vt:lpstr>Law of Total Expectation</vt:lpstr>
      <vt:lpstr>LTE</vt:lpstr>
      <vt:lpstr>LTE</vt:lpstr>
      <vt:lpstr>Different dice</vt:lpstr>
      <vt:lpstr>Different dice</vt:lpstr>
      <vt:lpstr>Different dice</vt:lpstr>
      <vt:lpstr>Continuous Joint Distributions</vt:lpstr>
      <vt:lpstr>What about the continuous versions?</vt:lpstr>
      <vt:lpstr>Analogues for continuous</vt:lpstr>
      <vt:lpstr>A note on independence</vt:lpstr>
      <vt:lpstr>Covariance</vt:lpstr>
      <vt:lpstr>Covariance</vt:lpstr>
      <vt:lpstr>PowerPoint Presentation</vt:lpstr>
      <vt:lpstr>Covariance</vt:lpstr>
      <vt:lpstr>Covariance</vt:lpstr>
      <vt:lpstr>Covariance</vt:lpstr>
      <vt:lpstr>Covariance, Another example</vt:lpstr>
      <vt:lpstr>Covariance, Another example</vt:lpstr>
      <vt:lpstr>Covariance, Another example</vt:lpstr>
      <vt:lpstr>Covariance, Another example</vt:lpstr>
      <vt:lpstr>A Few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Anna Kuznetsova</cp:lastModifiedBy>
  <cp:revision>54</cp:revision>
  <cp:lastPrinted>2025-08-06T02:49:13Z</cp:lastPrinted>
  <dcterms:created xsi:type="dcterms:W3CDTF">2021-05-13T15:17:04Z</dcterms:created>
  <dcterms:modified xsi:type="dcterms:W3CDTF">2025-08-06T18:13:15Z</dcterms:modified>
</cp:coreProperties>
</file>