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69" r:id="rId4"/>
    <p:sldId id="270" r:id="rId5"/>
    <p:sldId id="271" r:id="rId6"/>
    <p:sldId id="310" r:id="rId7"/>
    <p:sldId id="318" r:id="rId8"/>
    <p:sldId id="285" r:id="rId9"/>
    <p:sldId id="312" r:id="rId10"/>
    <p:sldId id="286" r:id="rId11"/>
    <p:sldId id="296" r:id="rId12"/>
    <p:sldId id="297" r:id="rId13"/>
    <p:sldId id="298" r:id="rId14"/>
    <p:sldId id="315" r:id="rId15"/>
    <p:sldId id="316" r:id="rId16"/>
    <p:sldId id="302" r:id="rId17"/>
    <p:sldId id="303" r:id="rId18"/>
    <p:sldId id="305" r:id="rId19"/>
    <p:sldId id="306" r:id="rId20"/>
    <p:sldId id="307" r:id="rId21"/>
    <p:sldId id="308" r:id="rId22"/>
    <p:sldId id="287" r:id="rId23"/>
    <p:sldId id="288" r:id="rId24"/>
    <p:sldId id="289" r:id="rId25"/>
    <p:sldId id="290" r:id="rId26"/>
    <p:sldId id="291" r:id="rId27"/>
    <p:sldId id="292" r:id="rId28"/>
    <p:sldId id="293" r:id="rId29"/>
    <p:sldId id="337" r:id="rId30"/>
    <p:sldId id="266" r:id="rId31"/>
    <p:sldId id="258" r:id="rId32"/>
    <p:sldId id="259" r:id="rId33"/>
    <p:sldId id="260" r:id="rId34"/>
    <p:sldId id="268" r:id="rId35"/>
    <p:sldId id="338" r:id="rId36"/>
    <p:sldId id="339" r:id="rId37"/>
    <p:sldId id="261" r:id="rId38"/>
    <p:sldId id="343" r:id="rId39"/>
    <p:sldId id="3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72466" autoAdjust="0"/>
  </p:normalViewPr>
  <p:slideViewPr>
    <p:cSldViewPr snapToGrid="0">
      <p:cViewPr varScale="1">
        <p:scale>
          <a:sx n="90" d="100"/>
          <a:sy n="90" d="100"/>
        </p:scale>
        <p:origin x="368" y="192"/>
      </p:cViewPr>
      <p:guideLst/>
    </p:cSldViewPr>
  </p:slideViewPr>
  <p:outlineViewPr>
    <p:cViewPr>
      <p:scale>
        <a:sx n="33" d="100"/>
        <a:sy n="33" d="100"/>
      </p:scale>
      <p:origin x="0" y="-90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D02C1-D21F-4796-9F27-0ECD3E7B245B}" type="datetimeFigureOut">
              <a:rPr lang="en-US" smtClean="0"/>
              <a:t>8/2/25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9B8E6-6F8E-45EC-9935-9DD11ED5920D}" type="slidenum">
              <a:rPr lang="en-US" smtClean="0"/>
              <a:t>‹#›</a:t>
            </a:fld>
            <a:endParaRPr lang="en-US"/>
          </a:p>
        </p:txBody>
      </p:sp>
    </p:spTree>
    <p:extLst>
      <p:ext uri="{BB962C8B-B14F-4D97-AF65-F5344CB8AC3E}">
        <p14:creationId xmlns:p14="http://schemas.microsoft.com/office/powerpoint/2010/main" val="51674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9B8E6-6F8E-45EC-9935-9DD11ED5920D}" type="slidenum">
              <a:rPr lang="en-US" smtClean="0"/>
              <a:t>1</a:t>
            </a:fld>
            <a:endParaRPr lang="en-US"/>
          </a:p>
        </p:txBody>
      </p:sp>
    </p:spTree>
    <p:extLst>
      <p:ext uri="{BB962C8B-B14F-4D97-AF65-F5344CB8AC3E}">
        <p14:creationId xmlns:p14="http://schemas.microsoft.com/office/powerpoint/2010/main" val="267131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use to approximate distributions that would be too difficult to calculate otherwise.</a:t>
            </a:r>
          </a:p>
          <a:p>
            <a:r>
              <a:rPr lang="en-US" dirty="0"/>
              <a:t>Intuitively what this means is that when we sum any independent random variables that distribution starts looking like a normal distribution.</a:t>
            </a:r>
          </a:p>
        </p:txBody>
      </p:sp>
      <p:sp>
        <p:nvSpPr>
          <p:cNvPr id="4" name="Slide Number Placeholder 3"/>
          <p:cNvSpPr>
            <a:spLocks noGrp="1"/>
          </p:cNvSpPr>
          <p:nvPr>
            <p:ph type="sldNum" sz="quarter" idx="5"/>
          </p:nvPr>
        </p:nvSpPr>
        <p:spPr/>
        <p:txBody>
          <a:bodyPr/>
          <a:lstStyle/>
          <a:p>
            <a:fld id="{3339B8E6-6F8E-45EC-9935-9DD11ED5920D}" type="slidenum">
              <a:rPr lang="en-US" smtClean="0"/>
              <a:t>2</a:t>
            </a:fld>
            <a:endParaRPr lang="en-US"/>
          </a:p>
        </p:txBody>
      </p:sp>
    </p:spTree>
    <p:extLst>
      <p:ext uri="{BB962C8B-B14F-4D97-AF65-F5344CB8AC3E}">
        <p14:creationId xmlns:p14="http://schemas.microsoft.com/office/powerpoint/2010/main" val="241041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9B8E6-6F8E-45EC-9935-9DD11ED5920D}" type="slidenum">
              <a:rPr lang="en-US" smtClean="0"/>
              <a:t>3</a:t>
            </a:fld>
            <a:endParaRPr lang="en-US"/>
          </a:p>
        </p:txBody>
      </p:sp>
    </p:spTree>
    <p:extLst>
      <p:ext uri="{BB962C8B-B14F-4D97-AF65-F5344CB8AC3E}">
        <p14:creationId xmlns:p14="http://schemas.microsoft.com/office/powerpoint/2010/main" val="191465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 of n IID exponentials with parameter lambda is a Gamma distribution with </a:t>
            </a:r>
            <a:r>
              <a:rPr lang="en-US" dirty="0" err="1"/>
              <a:t>paramaters</a:t>
            </a:r>
            <a:r>
              <a:rPr lang="en-US" dirty="0"/>
              <a:t> n, 1/lambda </a:t>
            </a:r>
            <a:br>
              <a:rPr lang="en-US" dirty="0"/>
            </a:br>
            <a:r>
              <a:rPr lang="en-US" dirty="0"/>
              <a:t>https://en.wikipedia.org/wiki/Gamma_distribution</a:t>
            </a:r>
          </a:p>
          <a:p>
            <a:endParaRPr lang="en-US" dirty="0"/>
          </a:p>
        </p:txBody>
      </p:sp>
      <p:sp>
        <p:nvSpPr>
          <p:cNvPr id="4" name="Slide Number Placeholder 3"/>
          <p:cNvSpPr>
            <a:spLocks noGrp="1"/>
          </p:cNvSpPr>
          <p:nvPr>
            <p:ph type="sldNum" sz="quarter" idx="5"/>
          </p:nvPr>
        </p:nvSpPr>
        <p:spPr/>
        <p:txBody>
          <a:bodyPr/>
          <a:lstStyle/>
          <a:p>
            <a:fld id="{3339B8E6-6F8E-45EC-9935-9DD11ED5920D}" type="slidenum">
              <a:rPr lang="en-US" smtClean="0"/>
              <a:t>4</a:t>
            </a:fld>
            <a:endParaRPr lang="en-US"/>
          </a:p>
        </p:txBody>
      </p:sp>
    </p:spTree>
    <p:extLst>
      <p:ext uri="{BB962C8B-B14F-4D97-AF65-F5344CB8AC3E}">
        <p14:creationId xmlns:p14="http://schemas.microsoft.com/office/powerpoint/2010/main" val="426507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picture</a:t>
            </a:r>
          </a:p>
        </p:txBody>
      </p:sp>
      <p:sp>
        <p:nvSpPr>
          <p:cNvPr id="4" name="Slide Number Placeholder 3"/>
          <p:cNvSpPr>
            <a:spLocks noGrp="1"/>
          </p:cNvSpPr>
          <p:nvPr>
            <p:ph type="sldNum" sz="quarter" idx="5"/>
          </p:nvPr>
        </p:nvSpPr>
        <p:spPr/>
        <p:txBody>
          <a:bodyPr/>
          <a:lstStyle/>
          <a:p>
            <a:fld id="{3339B8E6-6F8E-45EC-9935-9DD11ED5920D}" type="slidenum">
              <a:rPr lang="en-US" smtClean="0"/>
              <a:t>9</a:t>
            </a:fld>
            <a:endParaRPr lang="en-US"/>
          </a:p>
        </p:txBody>
      </p:sp>
    </p:spTree>
    <p:extLst>
      <p:ext uri="{BB962C8B-B14F-4D97-AF65-F5344CB8AC3E}">
        <p14:creationId xmlns:p14="http://schemas.microsoft.com/office/powerpoint/2010/main" val="390667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1 is what’s accurate to what is actually done but we’re going to use the math from Method 2. This is because it makes our life way easier and CLT is already an approximation so this inaccuracy isn’t a deal breaker.</a:t>
            </a:r>
          </a:p>
          <a:p>
            <a:endParaRPr lang="en-US" dirty="0"/>
          </a:p>
        </p:txBody>
      </p:sp>
      <p:sp>
        <p:nvSpPr>
          <p:cNvPr id="4" name="Slide Number Placeholder 3"/>
          <p:cNvSpPr>
            <a:spLocks noGrp="1"/>
          </p:cNvSpPr>
          <p:nvPr>
            <p:ph type="sldNum" sz="quarter" idx="5"/>
          </p:nvPr>
        </p:nvSpPr>
        <p:spPr/>
        <p:txBody>
          <a:bodyPr/>
          <a:lstStyle/>
          <a:p>
            <a:fld id="{3339B8E6-6F8E-45EC-9935-9DD11ED5920D}" type="slidenum">
              <a:rPr lang="en-US" smtClean="0"/>
              <a:t>13</a:t>
            </a:fld>
            <a:endParaRPr lang="en-US"/>
          </a:p>
        </p:txBody>
      </p:sp>
    </p:spTree>
    <p:extLst>
      <p:ext uri="{BB962C8B-B14F-4D97-AF65-F5344CB8AC3E}">
        <p14:creationId xmlns:p14="http://schemas.microsoft.com/office/powerpoint/2010/main" val="301985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9B8E6-6F8E-45EC-9935-9DD11ED5920D}" type="slidenum">
              <a:rPr lang="en-US" smtClean="0"/>
              <a:t>27</a:t>
            </a:fld>
            <a:endParaRPr lang="en-US"/>
          </a:p>
        </p:txBody>
      </p:sp>
    </p:spTree>
    <p:extLst>
      <p:ext uri="{BB962C8B-B14F-4D97-AF65-F5344CB8AC3E}">
        <p14:creationId xmlns:p14="http://schemas.microsoft.com/office/powerpoint/2010/main" val="221521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join </a:t>
            </a:r>
            <a:r>
              <a:rPr lang="en-US" dirty="0" err="1"/>
              <a:t>pmf</a:t>
            </a:r>
            <a:r>
              <a:rPr lang="en-US" dirty="0"/>
              <a:t> in table form</a:t>
            </a:r>
          </a:p>
          <a:p>
            <a:endParaRPr lang="en-US" dirty="0"/>
          </a:p>
          <a:p>
            <a:r>
              <a:rPr lang="en-US" dirty="0"/>
              <a:t>If we want to just talk about X we would have to think about X and Y together to figure that out. So if we wanted to find the probability that X takes on the value 2, that would be the sum of the column. These are disjoint events, so we can just add them. This gives us the marginal distribution of X, this is the same as was we’ve been calling the regular PMF of X, but its called marginal because people would write it in the margins of these column and it reminds us that we derived it from a joint distribution.</a:t>
            </a:r>
          </a:p>
        </p:txBody>
      </p:sp>
      <p:sp>
        <p:nvSpPr>
          <p:cNvPr id="4" name="Slide Number Placeholder 3"/>
          <p:cNvSpPr>
            <a:spLocks noGrp="1"/>
          </p:cNvSpPr>
          <p:nvPr>
            <p:ph type="sldNum" sz="quarter" idx="5"/>
          </p:nvPr>
        </p:nvSpPr>
        <p:spPr/>
        <p:txBody>
          <a:bodyPr/>
          <a:lstStyle/>
          <a:p>
            <a:fld id="{3339B8E6-6F8E-45EC-9935-9DD11ED5920D}" type="slidenum">
              <a:rPr lang="en-US" smtClean="0"/>
              <a:t>32</a:t>
            </a:fld>
            <a:endParaRPr lang="en-US"/>
          </a:p>
        </p:txBody>
      </p:sp>
    </p:spTree>
    <p:extLst>
      <p:ext uri="{BB962C8B-B14F-4D97-AF65-F5344CB8AC3E}">
        <p14:creationId xmlns:p14="http://schemas.microsoft.com/office/powerpoint/2010/main" val="285576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9B8E6-6F8E-45EC-9935-9DD11ED5920D}" type="slidenum">
              <a:rPr lang="en-US" smtClean="0"/>
              <a:t>34</a:t>
            </a:fld>
            <a:endParaRPr lang="en-US"/>
          </a:p>
        </p:txBody>
      </p:sp>
    </p:spTree>
    <p:extLst>
      <p:ext uri="{BB962C8B-B14F-4D97-AF65-F5344CB8AC3E}">
        <p14:creationId xmlns:p14="http://schemas.microsoft.com/office/powerpoint/2010/main" val="166484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874FD10-A7D3-406B-872E-50AC28FAACAD}" type="datetimeFigureOut">
              <a:rPr lang="en-US" smtClean="0"/>
              <a:t>8/2/25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95C22-C705-4902-9514-37BAEA5921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6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874FD10-A7D3-406B-872E-50AC28FAACAD}" type="datetimeFigureOut">
              <a:rPr lang="en-US" smtClean="0"/>
              <a:t>8/2/25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0D95C22-C705-4902-9514-37BAEA592197}"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874FD10-A7D3-406B-872E-50AC28FAACAD}" type="datetimeFigureOut">
              <a:rPr lang="en-US" smtClean="0"/>
              <a:t>8/2/25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0D95C22-C705-4902-9514-37BAEA592197}"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01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707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74FD10-A7D3-406B-872E-50AC28FAACAD}" type="datetimeFigureOut">
              <a:rPr lang="en-US" smtClean="0"/>
              <a:t>8/2/25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95C22-C705-4902-9514-37BAEA592197}" type="slidenum">
              <a:rPr lang="en-US" smtClean="0"/>
              <a:t>‹#›</a:t>
            </a:fld>
            <a:endParaRPr lang="en-US"/>
          </a:p>
        </p:txBody>
      </p:sp>
    </p:spTree>
    <p:extLst>
      <p:ext uri="{BB962C8B-B14F-4D97-AF65-F5344CB8AC3E}">
        <p14:creationId xmlns:p14="http://schemas.microsoft.com/office/powerpoint/2010/main" val="32596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8874FD10-A7D3-406B-872E-50AC28FAACAD}" type="datetimeFigureOut">
              <a:rPr lang="en-US" smtClean="0"/>
              <a:t>8/2/25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0D95C22-C705-4902-9514-37BAEA59219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159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874FD10-A7D3-406B-872E-50AC28FAACAD}" type="datetimeFigureOut">
              <a:rPr lang="en-US" smtClean="0"/>
              <a:t>8/2/25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D95C22-C705-4902-9514-37BAEA59219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601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4FD10-A7D3-406B-872E-50AC28FAACAD}" type="datetimeFigureOut">
              <a:rPr lang="en-US" smtClean="0"/>
              <a:t>8/2/25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D95C22-C705-4902-9514-37BAEA592197}" type="slidenum">
              <a:rPr lang="en-US" smtClean="0"/>
              <a:t>‹#›</a:t>
            </a:fld>
            <a:endParaRPr lang="en-US"/>
          </a:p>
        </p:txBody>
      </p:sp>
    </p:spTree>
    <p:extLst>
      <p:ext uri="{BB962C8B-B14F-4D97-AF65-F5344CB8AC3E}">
        <p14:creationId xmlns:p14="http://schemas.microsoft.com/office/powerpoint/2010/main" val="392399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74FD10-A7D3-406B-872E-50AC28FAACAD}" type="datetimeFigureOut">
              <a:rPr lang="en-US" smtClean="0"/>
              <a:t>8/2/25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95C22-C705-4902-9514-37BAEA59219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6465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74FD10-A7D3-406B-872E-50AC28FAACAD}" type="datetimeFigureOut">
              <a:rPr lang="en-US" smtClean="0"/>
              <a:t>8/2/25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95C22-C705-4902-9514-37BAEA5921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9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4FD10-A7D3-406B-872E-50AC28FAACAD}" type="datetimeFigureOut">
              <a:rPr lang="en-US" smtClean="0"/>
              <a:t>8/2/25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D95C22-C705-4902-9514-37BAEA592197}" type="slidenum">
              <a:rPr lang="en-US" smtClean="0"/>
              <a:t>‹#›</a:t>
            </a:fld>
            <a:endParaRPr lang="en-US"/>
          </a:p>
        </p:txBody>
      </p:sp>
    </p:spTree>
    <p:extLst>
      <p:ext uri="{BB962C8B-B14F-4D97-AF65-F5344CB8AC3E}">
        <p14:creationId xmlns:p14="http://schemas.microsoft.com/office/powerpoint/2010/main" val="24941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74FD10-A7D3-406B-872E-50AC28FAACAD}" type="datetimeFigureOut">
              <a:rPr lang="en-US" smtClean="0"/>
              <a:t>8/2/25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95C22-C705-4902-9514-37BAEA5921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27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874FD10-A7D3-406B-872E-50AC28FAACAD}" type="datetimeFigureOut">
              <a:rPr lang="en-US" smtClean="0"/>
              <a:t>8/2/25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0D95C22-C705-4902-9514-37BAEA592197}"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076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image" Target="../media/image130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B485-ABCA-4893-8246-680380815BAE}"/>
              </a:ext>
            </a:extLst>
          </p:cNvPr>
          <p:cNvSpPr>
            <a:spLocks noGrp="1"/>
          </p:cNvSpPr>
          <p:nvPr>
            <p:ph type="ctrTitle"/>
          </p:nvPr>
        </p:nvSpPr>
        <p:spPr/>
        <p:txBody>
          <a:bodyPr/>
          <a:lstStyle/>
          <a:p>
            <a:r>
              <a:rPr lang="en-US" dirty="0"/>
              <a:t>Confidence Intervals</a:t>
            </a:r>
            <a:br>
              <a:rPr lang="en-US" dirty="0"/>
            </a:br>
            <a:r>
              <a:rPr lang="en-US" dirty="0"/>
              <a:t>&amp; Joint Distributions</a:t>
            </a:r>
          </a:p>
        </p:txBody>
      </p:sp>
      <p:sp>
        <p:nvSpPr>
          <p:cNvPr id="3" name="Subtitle 2">
            <a:extLst>
              <a:ext uri="{FF2B5EF4-FFF2-40B4-BE49-F238E27FC236}">
                <a16:creationId xmlns:a16="http://schemas.microsoft.com/office/drawing/2014/main" id="{E2CBF429-979F-4F8B-BCCD-71C70739DAB8}"/>
              </a:ext>
            </a:extLst>
          </p:cNvPr>
          <p:cNvSpPr>
            <a:spLocks noGrp="1"/>
          </p:cNvSpPr>
          <p:nvPr>
            <p:ph type="subTitle" idx="1"/>
          </p:nvPr>
        </p:nvSpPr>
        <p:spPr/>
        <p:txBody>
          <a:bodyPr/>
          <a:lstStyle/>
          <a:p>
            <a:r>
              <a:rPr lang="en-US" dirty="0"/>
              <a:t>CSE 312 Summer 25</a:t>
            </a:r>
          </a:p>
          <a:p>
            <a:r>
              <a:rPr lang="en-US" dirty="0"/>
              <a:t>Lecture 17</a:t>
            </a:r>
          </a:p>
        </p:txBody>
      </p:sp>
    </p:spTree>
    <p:extLst>
      <p:ext uri="{BB962C8B-B14F-4D97-AF65-F5344CB8AC3E}">
        <p14:creationId xmlns:p14="http://schemas.microsoft.com/office/powerpoint/2010/main" val="272181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2E78-449F-47BB-B442-4DB8A4C15C4F}"/>
              </a:ext>
            </a:extLst>
          </p:cNvPr>
          <p:cNvSpPr>
            <a:spLocks noGrp="1"/>
          </p:cNvSpPr>
          <p:nvPr>
            <p:ph type="title"/>
          </p:nvPr>
        </p:nvSpPr>
        <p:spPr/>
        <p:txBody>
          <a:bodyPr/>
          <a:lstStyle/>
          <a:p>
            <a:r>
              <a:rPr lang="en-US" dirty="0"/>
              <a:t>Confidence Intervals</a:t>
            </a:r>
          </a:p>
        </p:txBody>
      </p:sp>
      <p:sp>
        <p:nvSpPr>
          <p:cNvPr id="3" name="Content Placeholder 2">
            <a:extLst>
              <a:ext uri="{FF2B5EF4-FFF2-40B4-BE49-F238E27FC236}">
                <a16:creationId xmlns:a16="http://schemas.microsoft.com/office/drawing/2014/main" id="{46464FCF-974C-4695-BB44-59EB5C190593}"/>
              </a:ext>
            </a:extLst>
          </p:cNvPr>
          <p:cNvSpPr>
            <a:spLocks noGrp="1"/>
          </p:cNvSpPr>
          <p:nvPr>
            <p:ph idx="1"/>
          </p:nvPr>
        </p:nvSpPr>
        <p:spPr/>
        <p:txBody>
          <a:bodyPr/>
          <a:lstStyle/>
          <a:p>
            <a:r>
              <a:rPr lang="en-US" dirty="0"/>
              <a:t>Using the CLT, we estimated the probability of “missing low”</a:t>
            </a:r>
          </a:p>
          <a:p>
            <a:r>
              <a:rPr lang="en-US" dirty="0"/>
              <a:t>There’s a few drawbacks though</a:t>
            </a:r>
          </a:p>
          <a:p>
            <a:r>
              <a:rPr lang="en-US" dirty="0"/>
              <a:t>1. Using the CLT we get an estimate, not a guarantee---what if the CLT estimate is underestimating the probability of failure?</a:t>
            </a:r>
          </a:p>
          <a:p>
            <a:r>
              <a:rPr lang="en-US" dirty="0"/>
              <a:t>2. We needed to know the true value to do that computation---if we knew the true value, we wouldn’t run the poll!</a:t>
            </a:r>
          </a:p>
          <a:p>
            <a:endParaRPr lang="en-US" dirty="0"/>
          </a:p>
          <a:p>
            <a:r>
              <a:rPr lang="en-US" dirty="0"/>
              <a:t>Some algebra tricks can handle problem 2, but 1 really asks for a new tool; we’ll see concentration inequalities later this week.</a:t>
            </a:r>
          </a:p>
        </p:txBody>
      </p:sp>
    </p:spTree>
    <p:extLst>
      <p:ext uri="{BB962C8B-B14F-4D97-AF65-F5344CB8AC3E}">
        <p14:creationId xmlns:p14="http://schemas.microsoft.com/office/powerpoint/2010/main" val="259945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4C6B4B-268B-4423-9DAA-192C626800F3}"/>
              </a:ext>
            </a:extLst>
          </p:cNvPr>
          <p:cNvSpPr>
            <a:spLocks noGrp="1"/>
          </p:cNvSpPr>
          <p:nvPr>
            <p:ph type="title"/>
          </p:nvPr>
        </p:nvSpPr>
        <p:spPr>
          <a:xfrm>
            <a:off x="1902775" y="3262680"/>
            <a:ext cx="6504161" cy="590415"/>
          </a:xfrm>
        </p:spPr>
        <p:txBody>
          <a:bodyPr/>
          <a:lstStyle/>
          <a:p>
            <a:r>
              <a:rPr lang="en-US" dirty="0"/>
              <a:t>Application: Idealized Polling</a:t>
            </a:r>
          </a:p>
        </p:txBody>
      </p:sp>
      <p:sp>
        <p:nvSpPr>
          <p:cNvPr id="5" name="Text Placeholder 4">
            <a:extLst>
              <a:ext uri="{FF2B5EF4-FFF2-40B4-BE49-F238E27FC236}">
                <a16:creationId xmlns:a16="http://schemas.microsoft.com/office/drawing/2014/main" id="{0CD293D8-7BEB-4523-8F8B-E18D881C0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26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B68F1-F0C6-405A-BCF6-53F2C32AF17F}"/>
              </a:ext>
            </a:extLst>
          </p:cNvPr>
          <p:cNvSpPr>
            <a:spLocks noGrp="1"/>
          </p:cNvSpPr>
          <p:nvPr>
            <p:ph type="title"/>
          </p:nvPr>
        </p:nvSpPr>
        <p:spPr/>
        <p:txBody>
          <a:bodyPr/>
          <a:lstStyle/>
          <a:p>
            <a:r>
              <a:rPr lang="en-US" dirty="0"/>
              <a:t>Polling</a:t>
            </a:r>
          </a:p>
        </p:txBody>
      </p:sp>
      <p:sp>
        <p:nvSpPr>
          <p:cNvPr id="5" name="Content Placeholder 4">
            <a:extLst>
              <a:ext uri="{FF2B5EF4-FFF2-40B4-BE49-F238E27FC236}">
                <a16:creationId xmlns:a16="http://schemas.microsoft.com/office/drawing/2014/main" id="{FC6E1D65-F837-4262-8EBC-DB6429A93808}"/>
              </a:ext>
            </a:extLst>
          </p:cNvPr>
          <p:cNvSpPr>
            <a:spLocks noGrp="1"/>
          </p:cNvSpPr>
          <p:nvPr>
            <p:ph idx="1"/>
          </p:nvPr>
        </p:nvSpPr>
        <p:spPr/>
        <p:txBody>
          <a:bodyPr/>
          <a:lstStyle/>
          <a:p>
            <a:r>
              <a:rPr lang="en-US" dirty="0"/>
              <a:t>Our end goal is to answer the question “how many people do I need to poll to get an accurate sense of how the population is going to vote?”</a:t>
            </a:r>
          </a:p>
          <a:p>
            <a:endParaRPr lang="en-US" dirty="0"/>
          </a:p>
          <a:p>
            <a:r>
              <a:rPr lang="en-US" dirty="0"/>
              <a:t>That’s a weird question (it’ll require “going backwards” in the algebra) so first we’ll “go forwards” (given the poll size how accurate will we be?) to see what’s happening more clearly.</a:t>
            </a:r>
          </a:p>
        </p:txBody>
      </p:sp>
    </p:spTree>
    <p:extLst>
      <p:ext uri="{BB962C8B-B14F-4D97-AF65-F5344CB8AC3E}">
        <p14:creationId xmlns:p14="http://schemas.microsoft.com/office/powerpoint/2010/main" val="306852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75A-0BE3-4185-89EA-D7BAE622BA5E}"/>
              </a:ext>
            </a:extLst>
          </p:cNvPr>
          <p:cNvSpPr>
            <a:spLocks noGrp="1"/>
          </p:cNvSpPr>
          <p:nvPr>
            <p:ph type="title"/>
          </p:nvPr>
        </p:nvSpPr>
        <p:spPr/>
        <p:txBody>
          <a:bodyPr/>
          <a:lstStyle/>
          <a:p>
            <a:r>
              <a:rPr lang="en-US" dirty="0"/>
              <a:t>Polling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F134E8-4651-4DAC-B427-587C1F6D5F8E}"/>
                  </a:ext>
                </a:extLst>
              </p:cNvPr>
              <p:cNvSpPr>
                <a:spLocks noGrp="1"/>
              </p:cNvSpPr>
              <p:nvPr>
                <p:ph idx="1"/>
              </p:nvPr>
            </p:nvSpPr>
            <p:spPr/>
            <p:txBody>
              <a:bodyPr>
                <a:normAutofit/>
              </a:bodyPr>
              <a:lstStyle/>
              <a:p>
                <a:r>
                  <a:rPr lang="en-US" dirty="0"/>
                  <a:t>Suppose you know that 60% of CSE students support you in your run for SAC. If you draw a sample of </a:t>
                </a:r>
                <a14:m>
                  <m:oMath xmlns:m="http://schemas.openxmlformats.org/officeDocument/2006/math">
                    <m:r>
                      <a:rPr lang="en-US" b="0" i="1" smtClean="0">
                        <a:latin typeface="Cambria Math" panose="02040503050406030204" pitchFamily="18" charset="0"/>
                      </a:rPr>
                      <m:t>30</m:t>
                    </m:r>
                  </m:oMath>
                </a14:m>
                <a:r>
                  <a:rPr lang="en-US" dirty="0"/>
                  <a:t> students, what is the probability that you don’t get a majority of their votes.</a:t>
                </a:r>
              </a:p>
              <a:p>
                <a:endParaRPr lang="en-US" dirty="0"/>
              </a:p>
              <a:p>
                <a:r>
                  <a:rPr lang="en-US" dirty="0"/>
                  <a:t>How are you sampling?</a:t>
                </a:r>
              </a:p>
              <a:p>
                <a:r>
                  <a:rPr lang="en-US" dirty="0"/>
                  <a:t>Method 1: Get a uniformly random subset of size </a:t>
                </a:r>
                <a14:m>
                  <m:oMath xmlns:m="http://schemas.openxmlformats.org/officeDocument/2006/math">
                    <m:r>
                      <a:rPr lang="en-US" b="0" i="1" smtClean="0">
                        <a:latin typeface="Cambria Math" panose="02040503050406030204" pitchFamily="18" charset="0"/>
                      </a:rPr>
                      <m:t>30</m:t>
                    </m:r>
                  </m:oMath>
                </a14:m>
                <a:r>
                  <a:rPr lang="en-US" dirty="0"/>
                  <a:t>.</a:t>
                </a:r>
              </a:p>
              <a:p>
                <a:r>
                  <a:rPr lang="en-US" dirty="0"/>
                  <a:t>Method 2: Independently draw </a:t>
                </a:r>
                <a14:m>
                  <m:oMath xmlns:m="http://schemas.openxmlformats.org/officeDocument/2006/math">
                    <m:r>
                      <a:rPr lang="en-US" b="0" i="1" smtClean="0">
                        <a:latin typeface="Cambria Math" panose="02040503050406030204" pitchFamily="18" charset="0"/>
                      </a:rPr>
                      <m:t>30</m:t>
                    </m:r>
                  </m:oMath>
                </a14:m>
                <a:r>
                  <a:rPr lang="en-US" dirty="0"/>
                  <a:t> people with replacement.</a:t>
                </a:r>
              </a:p>
              <a:p>
                <a:endParaRPr lang="en-US" dirty="0"/>
              </a:p>
              <a:p>
                <a:r>
                  <a:rPr lang="en-US" dirty="0"/>
                  <a:t>Which do we use?</a:t>
                </a:r>
              </a:p>
            </p:txBody>
          </p:sp>
        </mc:Choice>
        <mc:Fallback xmlns="">
          <p:sp>
            <p:nvSpPr>
              <p:cNvPr id="3" name="Content Placeholder 2">
                <a:extLst>
                  <a:ext uri="{FF2B5EF4-FFF2-40B4-BE49-F238E27FC236}">
                    <a16:creationId xmlns:a16="http://schemas.microsoft.com/office/drawing/2014/main" id="{4BF134E8-4651-4DAC-B427-587C1F6D5F8E}"/>
                  </a:ext>
                </a:extLst>
              </p:cNvPr>
              <p:cNvSpPr>
                <a:spLocks noGrp="1" noRot="1" noChangeAspect="1" noMove="1" noResize="1" noEditPoints="1" noAdjustHandles="1" noChangeArrowheads="1" noChangeShapeType="1" noTextEdit="1"/>
              </p:cNvSpPr>
              <p:nvPr>
                <p:ph idx="1"/>
              </p:nvPr>
            </p:nvSpPr>
            <p:spPr>
              <a:blipFill>
                <a:blip r:embed="rId3"/>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17603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BBC0-0999-1376-9F16-79751351A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EAD2F-FD1B-036D-A97A-7681A332B6AF}"/>
              </a:ext>
            </a:extLst>
          </p:cNvPr>
          <p:cNvSpPr>
            <a:spLocks noGrp="1"/>
          </p:cNvSpPr>
          <p:nvPr>
            <p:ph type="title"/>
          </p:nvPr>
        </p:nvSpPr>
        <p:spPr/>
        <p:txBody>
          <a:bodyPr/>
          <a:lstStyle/>
          <a:p>
            <a:r>
              <a:rPr lang="en-US" dirty="0"/>
              <a:t>Polling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8302E14-4DC8-F5DA-9908-6CFE9B9F6EB3}"/>
                  </a:ext>
                </a:extLst>
              </p:cNvPr>
              <p:cNvSpPr>
                <a:spLocks noGrp="1"/>
              </p:cNvSpPr>
              <p:nvPr>
                <p:ph idx="1"/>
              </p:nvPr>
            </p:nvSpPr>
            <p:spPr/>
            <p:txBody>
              <a:bodyPr>
                <a:normAutofit/>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indicator for “person </a:t>
                </a:r>
                <a14:m>
                  <m:oMath xmlns:m="http://schemas.openxmlformats.org/officeDocument/2006/math">
                    <m:r>
                      <a:rPr lang="en-US" b="0" i="1" smtClean="0">
                        <a:latin typeface="Cambria Math" panose="02040503050406030204" pitchFamily="18" charset="0"/>
                      </a:rPr>
                      <m:t>𝑖</m:t>
                    </m:r>
                  </m:oMath>
                </a14:m>
                <a:r>
                  <a:rPr lang="en-US" dirty="0"/>
                  <a:t> in the sample supports you.”</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num>
                      <m:den>
                        <m:r>
                          <a:rPr lang="en-US" b="0" i="1" smtClean="0">
                            <a:latin typeface="Cambria Math" panose="02040503050406030204" pitchFamily="18" charset="0"/>
                          </a:rPr>
                          <m:t>30</m:t>
                        </m:r>
                      </m:den>
                    </m:f>
                  </m:oMath>
                </a14:m>
                <a:r>
                  <a:rPr lang="en-US" dirty="0"/>
                  <a:t> is the fraction who support you. </a:t>
                </a:r>
              </a:p>
              <a:p>
                <a:endParaRPr lang="en-US" dirty="0"/>
              </a:p>
              <a:p>
                <a:r>
                  <a:rPr lang="en-US" dirty="0"/>
                  <a:t>We’re interested in the event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≤.5</m:t>
                        </m:r>
                      </m:e>
                    </m:d>
                  </m:oMath>
                </a14:m>
                <a:r>
                  <a:rPr lang="en-US" dirty="0"/>
                  <a:t>.</a:t>
                </a:r>
              </a:p>
              <a:p>
                <a:endParaRPr lang="en-US" dirty="0"/>
              </a:p>
              <a:p>
                <a:r>
                  <a:rPr lang="en-US" dirty="0"/>
                  <a:t>What is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oMath>
                </a14:m>
                <a:r>
                  <a:rPr lang="en-US" dirty="0"/>
                  <a:t>? What is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oMath>
                </a14:m>
                <a:r>
                  <a:rPr lang="en-US" dirty="0"/>
                  <a:t>?</a:t>
                </a:r>
              </a:p>
            </p:txBody>
          </p:sp>
        </mc:Choice>
        <mc:Fallback>
          <p:sp>
            <p:nvSpPr>
              <p:cNvPr id="3" name="Content Placeholder 2">
                <a:extLst>
                  <a:ext uri="{FF2B5EF4-FFF2-40B4-BE49-F238E27FC236}">
                    <a16:creationId xmlns:a16="http://schemas.microsoft.com/office/drawing/2014/main" id="{48302E14-4DC8-F5DA-9908-6CFE9B9F6EB3}"/>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27299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C576-4559-B41C-97C8-F99C62DDD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A51CC-FC18-CB92-2BB0-9611400480BE}"/>
              </a:ext>
            </a:extLst>
          </p:cNvPr>
          <p:cNvSpPr>
            <a:spLocks noGrp="1"/>
          </p:cNvSpPr>
          <p:nvPr>
            <p:ph type="title"/>
          </p:nvPr>
        </p:nvSpPr>
        <p:spPr/>
        <p:txBody>
          <a:bodyPr/>
          <a:lstStyle/>
          <a:p>
            <a:r>
              <a:rPr lang="en-US" dirty="0"/>
              <a:t>Polling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180CD7-7E0E-1E35-3886-1B715ACC7999}"/>
                  </a:ext>
                </a:extLst>
              </p:cNvPr>
              <p:cNvSpPr>
                <a:spLocks noGrp="1"/>
              </p:cNvSpPr>
              <p:nvPr>
                <p:ph idx="1"/>
              </p:nvPr>
            </p:nvSpPr>
            <p:spPr/>
            <p:txBody>
              <a:bodyPr>
                <a:normAutofit lnSpcReduction="10000"/>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indicator for “person </a:t>
                </a:r>
                <a14:m>
                  <m:oMath xmlns:m="http://schemas.openxmlformats.org/officeDocument/2006/math">
                    <m:r>
                      <a:rPr lang="en-US" b="0" i="1" smtClean="0">
                        <a:latin typeface="Cambria Math" panose="02040503050406030204" pitchFamily="18" charset="0"/>
                      </a:rPr>
                      <m:t>𝑖</m:t>
                    </m:r>
                  </m:oMath>
                </a14:m>
                <a:r>
                  <a:rPr lang="en-US" dirty="0"/>
                  <a:t> in the sample supports you.”</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num>
                      <m:den>
                        <m:r>
                          <a:rPr lang="en-US" b="0" i="1" smtClean="0">
                            <a:latin typeface="Cambria Math" panose="02040503050406030204" pitchFamily="18" charset="0"/>
                          </a:rPr>
                          <m:t>30</m:t>
                        </m:r>
                      </m:den>
                    </m:f>
                  </m:oMath>
                </a14:m>
                <a:r>
                  <a:rPr lang="en-US" dirty="0"/>
                  <a:t> is the fraction who support you. </a:t>
                </a:r>
              </a:p>
              <a:p>
                <a:endParaRPr lang="en-US" dirty="0"/>
              </a:p>
              <a:p>
                <a:r>
                  <a:rPr lang="en-US" dirty="0"/>
                  <a:t>We’re interested in the event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≤.5</m:t>
                        </m:r>
                      </m:e>
                    </m:d>
                  </m:oMath>
                </a14:m>
                <a:r>
                  <a:rPr lang="en-US" dirty="0"/>
                  <a:t>.</a:t>
                </a:r>
              </a:p>
              <a:p>
                <a:endParaRPr lang="en-US" dirty="0"/>
              </a:p>
              <a:p>
                <a:r>
                  <a:rPr lang="en-US" dirty="0"/>
                  <a:t>What is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oMath>
                </a14:m>
                <a:r>
                  <a:rPr lang="en-US" dirty="0"/>
                  <a:t>? What is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30</m:t>
                        </m:r>
                      </m:den>
                    </m:f>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.6⋅30</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30</m:t>
                            </m:r>
                          </m:e>
                          <m:sup>
                            <m:r>
                              <a:rPr lang="en-US" b="0" i="1" smtClean="0">
                                <a:latin typeface="Cambria Math" panose="02040503050406030204" pitchFamily="18" charset="0"/>
                              </a:rPr>
                              <m:t>2</m:t>
                            </m:r>
                          </m:sup>
                        </m:sSup>
                      </m:den>
                    </m:f>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30</m:t>
                        </m:r>
                      </m:den>
                    </m:f>
                    <m:r>
                      <a:rPr lang="en-US" b="0" i="1" smtClean="0">
                        <a:latin typeface="Cambria Math" panose="02040503050406030204" pitchFamily="18" charset="0"/>
                      </a:rPr>
                      <m:t>⋅.6⋅.4=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125</m:t>
                        </m:r>
                      </m:den>
                    </m:f>
                  </m:oMath>
                </a14:m>
                <a:endParaRPr lang="en-US" dirty="0"/>
              </a:p>
            </p:txBody>
          </p:sp>
        </mc:Choice>
        <mc:Fallback>
          <p:sp>
            <p:nvSpPr>
              <p:cNvPr id="3" name="Content Placeholder 2">
                <a:extLst>
                  <a:ext uri="{FF2B5EF4-FFF2-40B4-BE49-F238E27FC236}">
                    <a16:creationId xmlns:a16="http://schemas.microsoft.com/office/drawing/2014/main" id="{E0180CD7-7E0E-1E35-3886-1B715ACC7999}"/>
                  </a:ext>
                </a:extLst>
              </p:cNvPr>
              <p:cNvSpPr>
                <a:spLocks noGrp="1" noRot="1" noChangeAspect="1" noMove="1" noResize="1" noEditPoints="1" noAdjustHandles="1" noChangeArrowheads="1" noChangeShapeType="1" noTextEdit="1"/>
              </p:cNvSpPr>
              <p:nvPr>
                <p:ph idx="1"/>
              </p:nvPr>
            </p:nvSpPr>
            <p:spPr>
              <a:blipFill>
                <a:blip r:embed="rId2"/>
                <a:stretch>
                  <a:fillRect l="-1587" t="-2880"/>
                </a:stretch>
              </a:blipFill>
            </p:spPr>
            <p:txBody>
              <a:bodyPr/>
              <a:lstStyle/>
              <a:p>
                <a:r>
                  <a:rPr lang="en-US">
                    <a:noFill/>
                  </a:rPr>
                  <a:t> </a:t>
                </a:r>
              </a:p>
            </p:txBody>
          </p:sp>
        </mc:Fallback>
      </mc:AlternateContent>
    </p:spTree>
    <p:extLst>
      <p:ext uri="{BB962C8B-B14F-4D97-AF65-F5344CB8AC3E}">
        <p14:creationId xmlns:p14="http://schemas.microsoft.com/office/powerpoint/2010/main" val="37590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F4DB-55FF-4C3A-A9E5-280C54846E4A}"/>
              </a:ext>
            </a:extLst>
          </p:cNvPr>
          <p:cNvSpPr>
            <a:spLocks noGrp="1"/>
          </p:cNvSpPr>
          <p:nvPr>
            <p:ph type="title"/>
          </p:nvPr>
        </p:nvSpPr>
        <p:spPr/>
        <p:txBody>
          <a:bodyPr/>
          <a:lstStyle/>
          <a:p>
            <a:r>
              <a:rPr lang="en-US" dirty="0"/>
              <a:t>Using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60A86B-9A9E-4635-9B05-15DDAE496372}"/>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≤.5</m:t>
                        </m:r>
                      </m:e>
                    </m:d>
                  </m:oMath>
                </a14:m>
                <a:endParaRPr lang="en-US" dirty="0"/>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−.6</m:t>
                            </m:r>
                          </m:num>
                          <m:den>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den>
                        </m:f>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den>
                        </m:f>
                      </m:e>
                    </m:d>
                  </m:oMath>
                </a14:m>
                <a:r>
                  <a:rPr lang="en-US" dirty="0"/>
                  <a:t> where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≤−1.12)</m:t>
                    </m:r>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−1.12</m:t>
                        </m:r>
                      </m:e>
                    </m:d>
                    <m:r>
                      <a:rPr lang="en-US" b="0" i="1" smtClean="0">
                        <a:latin typeface="Cambria Math" panose="02040503050406030204" pitchFamily="18" charset="0"/>
                      </a:rPr>
                      <m:t>=1−</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1.12</m:t>
                        </m:r>
                      </m:e>
                    </m:d>
                    <m:r>
                      <a:rPr lang="en-US" b="0" i="1" smtClean="0">
                        <a:latin typeface="Cambria Math" panose="02040503050406030204" pitchFamily="18" charset="0"/>
                      </a:rPr>
                      <m:t>≈1−0.86864=0.13136</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B60A86B-9A9E-4635-9B05-15DDAE49637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183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CB36-D637-4B92-B650-CB45681BADD6}"/>
              </a:ext>
            </a:extLst>
          </p:cNvPr>
          <p:cNvSpPr>
            <a:spLocks noGrp="1"/>
          </p:cNvSpPr>
          <p:nvPr>
            <p:ph type="title"/>
          </p:nvPr>
        </p:nvSpPr>
        <p:spPr/>
        <p:txBody>
          <a:bodyPr/>
          <a:lstStyle/>
          <a:p>
            <a:r>
              <a:rPr lang="en-US" dirty="0"/>
              <a:t>Hey! Where’s the continuity 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4F8ED9-0F92-4795-9F0D-65C12CB88227}"/>
                  </a:ext>
                </a:extLst>
              </p:cNvPr>
              <p:cNvSpPr>
                <a:spLocks noGrp="1"/>
              </p:cNvSpPr>
              <p:nvPr>
                <p:ph idx="1"/>
              </p:nvPr>
            </p:nvSpPr>
            <p:spPr/>
            <p:txBody>
              <a:bodyPr>
                <a:normAutofit lnSpcReduction="10000"/>
              </a:bodyPr>
              <a:lstStyle/>
              <a:p>
                <a:r>
                  <a:rPr lang="en-US" dirty="0"/>
                  <a:t>If this were just a question about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=30</m:t>
                    </m:r>
                    <m:r>
                      <a:rPr lang="en-US" b="0" i="0" smtClean="0">
                        <a:latin typeface="Cambria Math" panose="02040503050406030204" pitchFamily="18" charset="0"/>
                      </a:rPr>
                      <m:t>,</m:t>
                    </m:r>
                  </m:oMath>
                </a14:m>
                <a:r>
                  <a:rPr lang="en-US" dirty="0"/>
                  <a:t> we would have used one. But for preparing for the next calculation it made sense to skip it.</a:t>
                </a:r>
              </a:p>
              <a:p>
                <a:r>
                  <a:rPr lang="en-US" dirty="0"/>
                  <a:t>What is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a:t>
                </a:r>
              </a:p>
              <a:p>
                <a:r>
                  <a:rPr lang="en-US" dirty="0"/>
                  <a:t>It’s the </a:t>
                </a:r>
                <a:r>
                  <a:rPr lang="en-US" i="1" dirty="0"/>
                  <a:t>average </a:t>
                </a:r>
                <a:r>
                  <a:rPr lang="en-US" dirty="0"/>
                  <a:t>of a bunch of indicators.</a:t>
                </a:r>
              </a:p>
              <a:p>
                <a:r>
                  <a:rPr lang="en-US" dirty="0"/>
                  <a:t>So the support is:</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oMath>
                </a14:m>
                <a:r>
                  <a:rPr lang="en-US" dirty="0"/>
                  <a:t>.</a:t>
                </a:r>
              </a:p>
              <a:p>
                <a:r>
                  <a:rPr lang="en-US" dirty="0"/>
                  <a:t>Instead of </a:t>
                </a:r>
                <a14:m>
                  <m:oMath xmlns:m="http://schemas.openxmlformats.org/officeDocument/2006/math">
                    <m:r>
                      <a:rPr lang="en-US" b="0" i="1" smtClean="0">
                        <a:latin typeface="Cambria Math" panose="02040503050406030204" pitchFamily="18" charset="0"/>
                      </a:rPr>
                      <m:t>.5, </m:t>
                    </m:r>
                  </m:oMath>
                </a14:m>
                <a:r>
                  <a:rPr lang="en-US" dirty="0"/>
                  <a:t>we’d use </a:t>
                </a:r>
                <a14:m>
                  <m:oMath xmlns:m="http://schemas.openxmlformats.org/officeDocument/2006/math">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𝑛</m:t>
                        </m:r>
                      </m:den>
                    </m:f>
                  </m:oMath>
                </a14:m>
                <a:r>
                  <a:rPr lang="en-US" dirty="0"/>
                  <a:t>. Which makes the algebra much worse.</a:t>
                </a:r>
              </a:p>
              <a:p>
                <a:r>
                  <a:rPr lang="en-US" dirty="0"/>
                  <a:t>And for real polling applications, </a:t>
                </a:r>
                <a14:m>
                  <m:oMath xmlns:m="http://schemas.openxmlformats.org/officeDocument/2006/math">
                    <m:r>
                      <a:rPr lang="en-US" b="0" i="1" smtClean="0">
                        <a:latin typeface="Cambria Math" panose="02040503050406030204" pitchFamily="18" charset="0"/>
                      </a:rPr>
                      <m:t>𝑛</m:t>
                    </m:r>
                  </m:oMath>
                </a14:m>
                <a:r>
                  <a:rPr lang="en-US" dirty="0"/>
                  <a:t> is going to be quite big anyway where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𝑛</m:t>
                        </m:r>
                      </m:den>
                    </m:f>
                  </m:oMath>
                </a14:m>
                <a:r>
                  <a:rPr lang="en-US" dirty="0"/>
                  <a:t> is not going to make a substantial difference. </a:t>
                </a:r>
              </a:p>
            </p:txBody>
          </p:sp>
        </mc:Choice>
        <mc:Fallback xmlns="">
          <p:sp>
            <p:nvSpPr>
              <p:cNvPr id="3" name="Content Placeholder 2">
                <a:extLst>
                  <a:ext uri="{FF2B5EF4-FFF2-40B4-BE49-F238E27FC236}">
                    <a16:creationId xmlns:a16="http://schemas.microsoft.com/office/drawing/2014/main" id="{114F8ED9-0F92-4795-9F0D-65C12CB88227}"/>
                  </a:ext>
                </a:extLst>
              </p:cNvPr>
              <p:cNvSpPr>
                <a:spLocks noGrp="1" noRot="1" noChangeAspect="1" noMove="1" noResize="1" noEditPoints="1" noAdjustHandles="1" noChangeArrowheads="1" noChangeShapeType="1" noTextEdit="1"/>
              </p:cNvSpPr>
              <p:nvPr>
                <p:ph idx="1"/>
              </p:nvPr>
            </p:nvSpPr>
            <p:spPr>
              <a:blipFill>
                <a:blip r:embed="rId2"/>
                <a:stretch>
                  <a:fillRect l="-708" t="-3019" r="-54"/>
                </a:stretch>
              </a:blipFill>
            </p:spPr>
            <p:txBody>
              <a:bodyPr/>
              <a:lstStyle/>
              <a:p>
                <a:r>
                  <a:rPr lang="en-US">
                    <a:noFill/>
                  </a:rPr>
                  <a:t> </a:t>
                </a:r>
              </a:p>
            </p:txBody>
          </p:sp>
        </mc:Fallback>
      </mc:AlternateContent>
    </p:spTree>
    <p:extLst>
      <p:ext uri="{BB962C8B-B14F-4D97-AF65-F5344CB8AC3E}">
        <p14:creationId xmlns:p14="http://schemas.microsoft.com/office/powerpoint/2010/main" val="28958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7886-BE1D-4B53-A394-1BD2F21AD315}"/>
              </a:ext>
            </a:extLst>
          </p:cNvPr>
          <p:cNvSpPr>
            <a:spLocks noGrp="1"/>
          </p:cNvSpPr>
          <p:nvPr>
            <p:ph type="title"/>
          </p:nvPr>
        </p:nvSpPr>
        <p:spPr/>
        <p:txBody>
          <a:bodyPr/>
          <a:lstStyle/>
          <a:p>
            <a:r>
              <a:rPr lang="en-US" dirty="0"/>
              <a:t>The Reverse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88E036-372C-4BB9-BAAF-0DD396425EFD}"/>
                  </a:ext>
                </a:extLst>
              </p:cNvPr>
              <p:cNvSpPr>
                <a:spLocks noGrp="1"/>
              </p:cNvSpPr>
              <p:nvPr>
                <p:ph idx="1"/>
              </p:nvPr>
            </p:nvSpPr>
            <p:spPr/>
            <p:txBody>
              <a:bodyPr/>
              <a:lstStyle/>
              <a:p>
                <a:r>
                  <a:rPr lang="en-US" dirty="0"/>
                  <a:t>Polls are made by sampling </a:t>
                </a:r>
                <a14:m>
                  <m:oMath xmlns:m="http://schemas.openxmlformats.org/officeDocument/2006/math">
                    <m:r>
                      <a:rPr lang="en-US" b="0" i="1" smtClean="0">
                        <a:latin typeface="Cambria Math" panose="02040503050406030204" pitchFamily="18" charset="0"/>
                      </a:rPr>
                      <m:t>𝑛</m:t>
                    </m:r>
                  </m:oMath>
                </a14:m>
                <a:r>
                  <a:rPr lang="en-US" dirty="0"/>
                  <a:t> people from a population. They are then reported with “52% of likely voters would vote in favor of proposal if held today (margin of error +/- 3%)”</a:t>
                </a:r>
              </a:p>
              <a:p>
                <a:r>
                  <a:rPr lang="en-US" dirty="0"/>
                  <a:t>You are going to run your own poll. And you want a better “margin of error” – you want 2% how many people do you need to poll?</a:t>
                </a:r>
              </a:p>
              <a:p>
                <a:endParaRPr lang="en-US" dirty="0"/>
              </a:p>
              <a:p>
                <a:endParaRPr lang="en-US" dirty="0"/>
              </a:p>
              <a:p>
                <a:r>
                  <a:rPr lang="en-US" dirty="0"/>
                  <a:t>Let’s think about idealized polling – pretend we’re really getting a uniformly random person.</a:t>
                </a:r>
              </a:p>
            </p:txBody>
          </p:sp>
        </mc:Choice>
        <mc:Fallback xmlns="">
          <p:sp>
            <p:nvSpPr>
              <p:cNvPr id="3" name="Content Placeholder 2">
                <a:extLst>
                  <a:ext uri="{FF2B5EF4-FFF2-40B4-BE49-F238E27FC236}">
                    <a16:creationId xmlns:a16="http://schemas.microsoft.com/office/drawing/2014/main" id="{7288E036-372C-4BB9-BAAF-0DD396425EFD}"/>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183727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41A-E43C-4034-9A0F-92D3380007F0}"/>
              </a:ext>
            </a:extLst>
          </p:cNvPr>
          <p:cNvSpPr>
            <a:spLocks noGrp="1"/>
          </p:cNvSpPr>
          <p:nvPr>
            <p:ph type="title"/>
          </p:nvPr>
        </p:nvSpPr>
        <p:spPr/>
        <p:txBody>
          <a:bodyPr/>
          <a:lstStyle/>
          <a:p>
            <a:r>
              <a:rPr lang="en-US" dirty="0"/>
              <a:t>Margin of Error</a:t>
            </a:r>
          </a:p>
        </p:txBody>
      </p:sp>
      <p:sp>
        <p:nvSpPr>
          <p:cNvPr id="3" name="Content Placeholder 2">
            <a:extLst>
              <a:ext uri="{FF2B5EF4-FFF2-40B4-BE49-F238E27FC236}">
                <a16:creationId xmlns:a16="http://schemas.microsoft.com/office/drawing/2014/main" id="{E266868D-6A63-44AA-BBB9-AA63774580E8}"/>
              </a:ext>
            </a:extLst>
          </p:cNvPr>
          <p:cNvSpPr>
            <a:spLocks noGrp="1"/>
          </p:cNvSpPr>
          <p:nvPr>
            <p:ph idx="1"/>
          </p:nvPr>
        </p:nvSpPr>
        <p:spPr/>
        <p:txBody>
          <a:bodyPr/>
          <a:lstStyle/>
          <a:p>
            <a:r>
              <a:rPr lang="en-US" dirty="0"/>
              <a:t>Wait…what’s a “margin of error”</a:t>
            </a:r>
          </a:p>
          <a:p>
            <a:endParaRPr lang="en-US" dirty="0"/>
          </a:p>
          <a:p>
            <a:r>
              <a:rPr lang="en-US" dirty="0"/>
              <a:t>The result of the poll is a random variable – it has a distribution. </a:t>
            </a:r>
          </a:p>
          <a:p>
            <a:r>
              <a:rPr lang="en-US" dirty="0"/>
              <a:t>You’d like to know something about its variance (Did you poll everyone in the entire country? Just 3 people? How much variance is there in the poll?)</a:t>
            </a:r>
          </a:p>
          <a:p>
            <a:endParaRPr lang="en-US" dirty="0"/>
          </a:p>
          <a:p>
            <a:r>
              <a:rPr lang="en-US" dirty="0"/>
              <a:t>A “margin of error” is an intuitive measurement of the variance of the poll. “If I performed this poll repeatedly, 95% of the time, we’re within true +/- the margin of error.”</a:t>
            </a:r>
          </a:p>
        </p:txBody>
      </p:sp>
    </p:spTree>
    <p:extLst>
      <p:ext uri="{BB962C8B-B14F-4D97-AF65-F5344CB8AC3E}">
        <p14:creationId xmlns:p14="http://schemas.microsoft.com/office/powerpoint/2010/main" val="103048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19EE-1E27-49D5-A4B7-05E30B492237}"/>
              </a:ext>
            </a:extLst>
          </p:cNvPr>
          <p:cNvSpPr>
            <a:spLocks noGrp="1"/>
          </p:cNvSpPr>
          <p:nvPr>
            <p:ph type="title"/>
          </p:nvPr>
        </p:nvSpPr>
        <p:spPr/>
        <p:txBody>
          <a:bodyPr/>
          <a:lstStyle/>
          <a:p>
            <a:r>
              <a:rPr lang="en-US" dirty="0"/>
              <a:t>Why Learn </a:t>
            </a:r>
            <a:r>
              <a:rPr lang="en-US" dirty="0" err="1"/>
              <a:t>Normals</a:t>
            </a:r>
            <a:r>
              <a:rPr lang="en-US" dirty="0"/>
              <a:t>? </a:t>
            </a:r>
          </a:p>
        </p:txBody>
      </p:sp>
      <p:sp>
        <p:nvSpPr>
          <p:cNvPr id="3" name="Content Placeholder 2">
            <a:extLst>
              <a:ext uri="{FF2B5EF4-FFF2-40B4-BE49-F238E27FC236}">
                <a16:creationId xmlns:a16="http://schemas.microsoft.com/office/drawing/2014/main" id="{7FA93D25-BB33-48EC-9847-49B5E66661B0}"/>
              </a:ext>
            </a:extLst>
          </p:cNvPr>
          <p:cNvSpPr>
            <a:spLocks noGrp="1"/>
          </p:cNvSpPr>
          <p:nvPr>
            <p:ph idx="1"/>
          </p:nvPr>
        </p:nvSpPr>
        <p:spPr>
          <a:xfrm>
            <a:off x="575240" y="1463857"/>
            <a:ext cx="11187258" cy="1965143"/>
          </a:xfrm>
        </p:spPr>
        <p:txBody>
          <a:bodyPr/>
          <a:lstStyle/>
          <a:p>
            <a:r>
              <a:rPr lang="en-US" dirty="0"/>
              <a:t>When we add together independent normal random variables, you get another normal random variable. </a:t>
            </a:r>
          </a:p>
          <a:p>
            <a:r>
              <a:rPr lang="en-US" dirty="0"/>
              <a:t>The sum of </a:t>
            </a:r>
            <a:r>
              <a:rPr lang="en-US" b="1" dirty="0"/>
              <a:t>any </a:t>
            </a:r>
            <a:r>
              <a:rPr lang="en-US" dirty="0"/>
              <a:t>independent random variables </a:t>
            </a:r>
            <a:r>
              <a:rPr lang="en-US" b="1" dirty="0"/>
              <a:t>approaches </a:t>
            </a:r>
            <a:r>
              <a:rPr lang="en-US" dirty="0"/>
              <a:t>a normal distribution.</a:t>
            </a:r>
          </a:p>
        </p:txBody>
      </p:sp>
      <p:grpSp>
        <p:nvGrpSpPr>
          <p:cNvPr id="4" name="Group 3">
            <a:extLst>
              <a:ext uri="{FF2B5EF4-FFF2-40B4-BE49-F238E27FC236}">
                <a16:creationId xmlns:a16="http://schemas.microsoft.com/office/drawing/2014/main" id="{9E3FD417-D09D-46A7-A774-9CD77596CDD1}"/>
              </a:ext>
            </a:extLst>
          </p:cNvPr>
          <p:cNvGrpSpPr/>
          <p:nvPr/>
        </p:nvGrpSpPr>
        <p:grpSpPr>
          <a:xfrm>
            <a:off x="575239" y="3429000"/>
            <a:ext cx="10211294" cy="295486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E6AC40C-F985-4721-8953-49063F433917}"/>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b="1" dirty="0" err="1">
                      <a:latin typeface="Segoe UI Semibold" panose="020B0702040204020203" pitchFamily="34" charset="0"/>
                      <a:cs typeface="Segoe UI Semibold" panose="020B0702040204020203" pitchFamily="34" charset="0"/>
                    </a:rPr>
                    <a:t>i.i.d</a:t>
                  </a:r>
                  <a:r>
                    <a:rPr lang="en-US" sz="2800" b="1" dirty="0">
                      <a:latin typeface="Segoe UI Semibold" panose="020B0702040204020203" pitchFamily="34" charset="0"/>
                      <a:cs typeface="Segoe UI Semibold" panose="020B0702040204020203" pitchFamily="34" charset="0"/>
                    </a:rPr>
                    <a:t>. random variables, with mean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𝝁</m:t>
                      </m:r>
                    </m:oMath>
                  </a14:m>
                  <a:r>
                    <a:rPr lang="en-US" sz="2800" b="1" dirty="0">
                      <a:latin typeface="Segoe UI Semibold" panose="020B0702040204020203" pitchFamily="34" charset="0"/>
                      <a:cs typeface="Segoe UI Semibold" panose="020B0702040204020203" pitchFamily="34" charset="0"/>
                    </a:rPr>
                    <a:t> and variance </a:t>
                  </a:r>
                  <a14:m>
                    <m:oMath xmlns:m="http://schemas.openxmlformats.org/officeDocument/2006/math">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𝝈</m:t>
                          </m:r>
                        </m:e>
                        <m:sup>
                          <m:r>
                            <a:rPr lang="en-US" sz="2800" b="1" i="1" smtClean="0">
                              <a:latin typeface="Cambria Math" panose="02040503050406030204" pitchFamily="18" charset="0"/>
                              <a:cs typeface="Segoe UI Semibold" panose="020B0702040204020203" pitchFamily="34" charset="0"/>
                            </a:rPr>
                            <m:t>𝟐</m:t>
                          </m:r>
                        </m:sup>
                      </m:sSup>
                    </m:oMath>
                  </a14:m>
                  <a:r>
                    <a:rPr lang="en-US" sz="2800" b="1" dirty="0">
                      <a:latin typeface="Segoe UI Semibold" panose="020B0702040204020203" pitchFamily="34" charset="0"/>
                      <a:cs typeface="Segoe UI Semibold" panose="020B0702040204020203" pitchFamily="34" charset="0"/>
                    </a:rPr>
                    <a:t>. Let </a:t>
                  </a:r>
                  <a14:m>
                    <m:oMath xmlns:m="http://schemas.openxmlformats.org/officeDocument/2006/math">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𝒀</m:t>
                          </m:r>
                        </m:e>
                        <m:sub>
                          <m:r>
                            <a:rPr lang="en-US" sz="2800" b="1" i="1" smtClean="0">
                              <a:latin typeface="Cambria Math" panose="02040503050406030204" pitchFamily="18" charset="0"/>
                              <a:cs typeface="Segoe UI Semibold" panose="020B0702040204020203" pitchFamily="34" charset="0"/>
                            </a:rPr>
                            <m:t>𝒏</m:t>
                          </m:r>
                        </m:sub>
                      </m:sSub>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𝑿</m:t>
                              </m:r>
                            </m:e>
                            <m:sub>
                              <m:r>
                                <a:rPr lang="en-US" sz="2800" b="1" i="1" smtClean="0">
                                  <a:latin typeface="Cambria Math" panose="02040503050406030204" pitchFamily="18" charset="0"/>
                                  <a:cs typeface="Segoe UI Semibold" panose="020B0702040204020203" pitchFamily="34" charset="0"/>
                                </a:rPr>
                                <m:t>𝟏</m:t>
                              </m:r>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𝑿</m:t>
                              </m:r>
                            </m:e>
                            <m:sub>
                              <m:r>
                                <a:rPr lang="en-US" sz="2800" b="1" i="1" smtClean="0">
                                  <a:latin typeface="Cambria Math" panose="02040503050406030204" pitchFamily="18" charset="0"/>
                                  <a:cs typeface="Segoe UI Semibold" panose="020B0702040204020203" pitchFamily="34" charset="0"/>
                                </a:rPr>
                                <m:t>𝟐</m:t>
                              </m:r>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𝑿</m:t>
                              </m:r>
                            </m:e>
                            <m:sub>
                              <m:r>
                                <a:rPr lang="en-US" sz="2800" b="1" i="1" smtClean="0">
                                  <a:latin typeface="Cambria Math" panose="02040503050406030204" pitchFamily="18" charset="0"/>
                                  <a:cs typeface="Segoe UI Semibold" panose="020B0702040204020203" pitchFamily="34" charset="0"/>
                                </a:rPr>
                                <m:t>𝒏</m:t>
                              </m:r>
                            </m:sub>
                          </m:sSub>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𝝁</m:t>
                          </m:r>
                        </m:num>
                        <m:den>
                          <m:r>
                            <a:rPr lang="en-US" sz="2800" b="1" i="1" smtClean="0">
                              <a:latin typeface="Cambria Math" panose="02040503050406030204" pitchFamily="18" charset="0"/>
                              <a:cs typeface="Segoe UI Semibold" panose="020B0702040204020203" pitchFamily="34" charset="0"/>
                            </a:rPr>
                            <m:t>𝝈</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1" smtClean="0">
                                  <a:latin typeface="Cambria Math" panose="02040503050406030204" pitchFamily="18" charset="0"/>
                                  <a:cs typeface="Segoe UI Semibold" panose="020B0702040204020203" pitchFamily="34" charset="0"/>
                                </a:rPr>
                                <m:t>𝒏</m:t>
                              </m:r>
                            </m:e>
                          </m:rad>
                        </m:den>
                      </m:f>
                    </m:oMath>
                  </a14:m>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the CDF of </a:t>
                  </a:r>
                  <a14:m>
                    <m:oMath xmlns:m="http://schemas.openxmlformats.org/officeDocument/2006/math">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𝒀</m:t>
                          </m:r>
                        </m:e>
                        <m:sub>
                          <m:r>
                            <a:rPr lang="en-US" sz="2800" b="1" i="1" smtClean="0">
                              <a:latin typeface="Cambria Math" panose="02040503050406030204" pitchFamily="18" charset="0"/>
                              <a:cs typeface="Segoe UI Semibold" panose="020B0702040204020203" pitchFamily="34" charset="0"/>
                            </a:rPr>
                            <m:t>𝒏</m:t>
                          </m:r>
                        </m:sub>
                      </m:sSub>
                    </m:oMath>
                  </a14:m>
                  <a:r>
                    <a:rPr lang="en-US" sz="2800" b="1" dirty="0">
                      <a:latin typeface="Segoe UI Semibold" panose="020B0702040204020203" pitchFamily="34" charset="0"/>
                      <a:cs typeface="Segoe UI Semibold" panose="020B0702040204020203" pitchFamily="34" charset="0"/>
                    </a:rPr>
                    <a:t> converges to the CDF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r>
                        <a:rPr lang="en-US" sz="2800" b="1" i="1"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E6AC40C-F985-4721-8953-49063F433917}"/>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72DED6B-AC32-4EE0-ADD3-12074C80A9D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Central Limit Theorem</a:t>
              </a:r>
            </a:p>
          </p:txBody>
        </p:sp>
      </p:grpSp>
    </p:spTree>
    <p:extLst>
      <p:ext uri="{BB962C8B-B14F-4D97-AF65-F5344CB8AC3E}">
        <p14:creationId xmlns:p14="http://schemas.microsoft.com/office/powerpoint/2010/main" val="267458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1D0F-F0AF-4C44-85A2-6465C53E6FD8}"/>
              </a:ext>
            </a:extLst>
          </p:cNvPr>
          <p:cNvSpPr>
            <a:spLocks noGrp="1"/>
          </p:cNvSpPr>
          <p:nvPr>
            <p:ph type="title"/>
          </p:nvPr>
        </p:nvSpPr>
        <p:spPr/>
        <p:txBody>
          <a:bodyPr/>
          <a:lstStyle/>
          <a:p>
            <a:r>
              <a:rPr lang="en-US" dirty="0"/>
              <a:t>Our Goal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BD357F-548E-47FE-B291-7FFE88122EF2}"/>
                  </a:ext>
                </a:extLst>
              </p:cNvPr>
              <p:cNvSpPr>
                <a:spLocks noGrp="1"/>
              </p:cNvSpPr>
              <p:nvPr>
                <p:ph idx="1"/>
              </p:nvPr>
            </p:nvSpPr>
            <p:spPr/>
            <p:txBody>
              <a:bodyPr/>
              <a:lstStyle/>
              <a:p>
                <a:r>
                  <a:rPr lang="en-US" dirty="0"/>
                  <a:t>Set a target – I want my margin of error to be </a:t>
                </a:r>
                <a14:m>
                  <m:oMath xmlns:m="http://schemas.openxmlformats.org/officeDocument/2006/math">
                    <m:r>
                      <a:rPr lang="en-US" b="0" i="1" smtClean="0">
                        <a:latin typeface="Cambria Math" panose="02040503050406030204" pitchFamily="18" charset="0"/>
                      </a:rPr>
                      <m:t>2%</m:t>
                    </m:r>
                  </m:oMath>
                </a14:m>
                <a:r>
                  <a:rPr lang="en-US" dirty="0"/>
                  <a:t>. That is, at least </a:t>
                </a:r>
                <a14:m>
                  <m:oMath xmlns:m="http://schemas.openxmlformats.org/officeDocument/2006/math">
                    <m:r>
                      <a:rPr lang="en-US" b="0" i="1" smtClean="0">
                        <a:latin typeface="Cambria Math" panose="02040503050406030204" pitchFamily="18" charset="0"/>
                      </a:rPr>
                      <m:t>95%</m:t>
                    </m:r>
                  </m:oMath>
                </a14:m>
                <a:r>
                  <a:rPr lang="en-US" dirty="0"/>
                  <a:t> of the time, your poll’s estimate of the fraction of people in favor will be within </a:t>
                </a:r>
                <a14:m>
                  <m:oMath xmlns:m="http://schemas.openxmlformats.org/officeDocument/2006/math">
                    <m:r>
                      <a:rPr lang="en-US" b="0" i="1" smtClean="0">
                        <a:latin typeface="Cambria Math" panose="02040503050406030204" pitchFamily="18" charset="0"/>
                      </a:rPr>
                      <m:t>2</m:t>
                    </m:r>
                  </m:oMath>
                </a14:m>
                <a:r>
                  <a:rPr lang="en-US" dirty="0"/>
                  <a:t> percentage points of the true value.</a:t>
                </a:r>
              </a:p>
              <a:p>
                <a:r>
                  <a:rPr lang="en-US" dirty="0"/>
                  <a:t>So…how many people are you going to need to interview?</a:t>
                </a:r>
              </a:p>
            </p:txBody>
          </p:sp>
        </mc:Choice>
        <mc:Fallback xmlns="">
          <p:sp>
            <p:nvSpPr>
              <p:cNvPr id="3" name="Content Placeholder 2">
                <a:extLst>
                  <a:ext uri="{FF2B5EF4-FFF2-40B4-BE49-F238E27FC236}">
                    <a16:creationId xmlns:a16="http://schemas.microsoft.com/office/drawing/2014/main" id="{4BBD357F-548E-47FE-B291-7FFE88122EF2}"/>
                  </a:ext>
                </a:extLst>
              </p:cNvPr>
              <p:cNvSpPr>
                <a:spLocks noGrp="1" noRot="1" noChangeAspect="1" noMove="1" noResize="1" noEditPoints="1" noAdjustHandles="1" noChangeArrowheads="1" noChangeShapeType="1" noTextEdit="1"/>
              </p:cNvSpPr>
              <p:nvPr>
                <p:ph idx="1"/>
              </p:nvPr>
            </p:nvSpPr>
            <p:spPr>
              <a:blipFill>
                <a:blip r:embed="rId2"/>
                <a:stretch>
                  <a:fillRect l="-708"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106340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F965-9E76-4C8B-AD7D-62CEDD6F7999}"/>
              </a:ext>
            </a:extLst>
          </p:cNvPr>
          <p:cNvSpPr>
            <a:spLocks noGrp="1"/>
          </p:cNvSpPr>
          <p:nvPr>
            <p:ph type="title"/>
          </p:nvPr>
        </p:nvSpPr>
        <p:spPr/>
        <p:txBody>
          <a:bodyPr/>
          <a:lstStyle/>
          <a:p>
            <a:r>
              <a:rPr lang="en-US" dirty="0"/>
              <a:t>Poll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B7983-1B3E-44AB-8B22-DFF3D6BB24DE}"/>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indicator that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US" dirty="0"/>
                  <a:t> person you interview supports the proposal. </a:t>
                </a:r>
              </a:p>
              <a:p>
                <a:r>
                  <a:rPr lang="en-US" dirty="0"/>
                  <a:t>Your random variable is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a:t>
                </a:r>
                <a14:m>
                  <m:oMath xmlns:m="http://schemas.openxmlformats.org/officeDocument/2006/math">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𝑛</m:t>
                    </m:r>
                  </m:oMath>
                </a14:m>
                <a:r>
                  <a:rPr lang="en-US" dirty="0"/>
                  <a:t> </a:t>
                </a:r>
              </a:p>
              <a:p>
                <a:r>
                  <a:rPr lang="en-US" dirty="0"/>
                  <a:t>Let </a:t>
                </a:r>
                <a14:m>
                  <m:oMath xmlns:m="http://schemas.openxmlformats.org/officeDocument/2006/math">
                    <m:r>
                      <a:rPr lang="en-US" b="0" i="1" smtClean="0">
                        <a:latin typeface="Cambria Math" panose="02040503050406030204" pitchFamily="18" charset="0"/>
                      </a:rPr>
                      <m:t>𝑝</m:t>
                    </m:r>
                  </m:oMath>
                </a14:m>
                <a:r>
                  <a:rPr lang="en-US" dirty="0"/>
                  <a:t> be the true fraction of people who support the proposal. </a:t>
                </a:r>
              </a:p>
              <a:p>
                <a:r>
                  <a:rPr lang="en-US" dirty="0"/>
                  <a:t>What is the </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d>
                    <m:r>
                      <a:rPr lang="en-US" b="0" i="1" smtClean="0">
                        <a:latin typeface="Cambria Math" panose="02040503050406030204" pitchFamily="18" charset="0"/>
                      </a:rPr>
                      <m:t>=</m:t>
                    </m:r>
                  </m:oMath>
                </a14:m>
                <a:endParaRPr lang="en-US" b="0" dirty="0"/>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43B7983-1B3E-44AB-8B22-DFF3D6BB24DE}"/>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69505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F965-9E76-4C8B-AD7D-62CEDD6F7999}"/>
              </a:ext>
            </a:extLst>
          </p:cNvPr>
          <p:cNvSpPr>
            <a:spLocks noGrp="1"/>
          </p:cNvSpPr>
          <p:nvPr>
            <p:ph type="title"/>
          </p:nvPr>
        </p:nvSpPr>
        <p:spPr/>
        <p:txBody>
          <a:bodyPr/>
          <a:lstStyle/>
          <a:p>
            <a:r>
              <a:rPr lang="en-US" dirty="0"/>
              <a:t>Poll Setup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3B7983-1B3E-44AB-8B22-DFF3D6BB24DE}"/>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indicator that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US" dirty="0"/>
                  <a:t> person you interview supports the proposal. </a:t>
                </a:r>
              </a:p>
              <a:p>
                <a:r>
                  <a:rPr lang="en-US" dirty="0"/>
                  <a:t>Your random variable is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a:t>
                </a:r>
                <a14:m>
                  <m:oMath xmlns:m="http://schemas.openxmlformats.org/officeDocument/2006/math">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𝑛</m:t>
                    </m:r>
                  </m:oMath>
                </a14:m>
                <a:r>
                  <a:rPr lang="en-US" dirty="0"/>
                  <a:t> </a:t>
                </a:r>
              </a:p>
              <a:p>
                <a:r>
                  <a:rPr lang="en-US" dirty="0"/>
                  <a:t>Let </a:t>
                </a:r>
                <a14:m>
                  <m:oMath xmlns:m="http://schemas.openxmlformats.org/officeDocument/2006/math">
                    <m:r>
                      <a:rPr lang="en-US" b="0" i="1" smtClean="0">
                        <a:latin typeface="Cambria Math" panose="02040503050406030204" pitchFamily="18" charset="0"/>
                      </a:rPr>
                      <m:t>𝑝</m:t>
                    </m:r>
                  </m:oMath>
                </a14:m>
                <a:r>
                  <a:rPr lang="en-US" dirty="0"/>
                  <a:t> be the true fraction of people who support the proposal. </a:t>
                </a:r>
              </a:p>
              <a:p>
                <a:r>
                  <a:rPr lang="en-US" dirty="0"/>
                  <a:t>What is the </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𝑝𝑛</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den>
                    </m:f>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num>
                      <m:den>
                        <m:r>
                          <a:rPr lang="en-US" b="0" i="1" smtClean="0">
                            <a:latin typeface="Cambria Math" panose="02040503050406030204" pitchFamily="18" charset="0"/>
                          </a:rPr>
                          <m:t>𝑛</m:t>
                        </m:r>
                      </m:den>
                    </m:f>
                  </m:oMath>
                </a14:m>
                <a:endParaRPr lang="en-US" dirty="0"/>
              </a:p>
            </p:txBody>
          </p:sp>
        </mc:Choice>
        <mc:Fallback>
          <p:sp>
            <p:nvSpPr>
              <p:cNvPr id="3" name="Content Placeholder 2">
                <a:extLst>
                  <a:ext uri="{FF2B5EF4-FFF2-40B4-BE49-F238E27FC236}">
                    <a16:creationId xmlns:a16="http://schemas.microsoft.com/office/drawing/2014/main" id="{143B7983-1B3E-44AB-8B22-DFF3D6BB24DE}"/>
                  </a:ext>
                </a:extLst>
              </p:cNvPr>
              <p:cNvSpPr>
                <a:spLocks noGrp="1" noRot="1" noChangeAspect="1" noMove="1" noResize="1" noEditPoints="1" noAdjustHandles="1" noChangeArrowheads="1" noChangeShapeType="1" noTextEdit="1"/>
              </p:cNvSpPr>
              <p:nvPr>
                <p:ph idx="1"/>
              </p:nvPr>
            </p:nvSpPr>
            <p:spPr>
              <a:blipFill>
                <a:blip r:embed="rId2"/>
                <a:stretch>
                  <a:fillRect l="-1587" t="-1832"/>
                </a:stretch>
              </a:blipFill>
            </p:spPr>
            <p:txBody>
              <a:bodyPr/>
              <a:lstStyle/>
              <a:p>
                <a:r>
                  <a:rPr lang="en-US">
                    <a:noFill/>
                  </a:rPr>
                  <a:t> </a:t>
                </a:r>
              </a:p>
            </p:txBody>
          </p:sp>
        </mc:Fallback>
      </mc:AlternateContent>
    </p:spTree>
    <p:extLst>
      <p:ext uri="{BB962C8B-B14F-4D97-AF65-F5344CB8AC3E}">
        <p14:creationId xmlns:p14="http://schemas.microsoft.com/office/powerpoint/2010/main" val="196817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EF75-69BC-4EAC-9B3F-AFAEF33EEC24}"/>
              </a:ext>
            </a:extLst>
          </p:cNvPr>
          <p:cNvSpPr>
            <a:spLocks noGrp="1"/>
          </p:cNvSpPr>
          <p:nvPr>
            <p:ph type="title"/>
          </p:nvPr>
        </p:nvSpPr>
        <p:spPr/>
        <p:txBody>
          <a:bodyPr/>
          <a:lstStyle/>
          <a:p>
            <a:r>
              <a:rPr lang="en-US" dirty="0"/>
              <a:t>Using the CLT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224858C-80A7-4BC0-B685-97379E2B05B7}"/>
                  </a:ext>
                </a:extLst>
              </p:cNvPr>
              <p:cNvSpPr>
                <a:spLocks noGrp="1"/>
              </p:cNvSpPr>
              <p:nvPr>
                <p:ph idx="1"/>
              </p:nvPr>
            </p:nvSpPr>
            <p:spPr/>
            <p:txBody>
              <a:bodyPr/>
              <a:lstStyle/>
              <a:p>
                <a:r>
                  <a:rPr lang="en-US" dirty="0"/>
                  <a:t>What are we looking for? Well we have a margin of error:</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−.02≤</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+.02</m:t>
                        </m:r>
                      </m:e>
                    </m:d>
                    <m:r>
                      <a:rPr lang="en-US" b="0" i="1" smtClean="0">
                        <a:latin typeface="Cambria Math" panose="02040503050406030204" pitchFamily="18" charset="0"/>
                      </a:rPr>
                      <m:t>≥.95</m:t>
                    </m:r>
                  </m:oMath>
                </a14:m>
                <a:endParaRPr lang="en-US" dirty="0"/>
              </a:p>
              <a:p>
                <a:r>
                  <a:rPr lang="en-US" dirty="0"/>
                  <a:t>That says we’re within the </a:t>
                </a:r>
                <a14:m>
                  <m:oMath xmlns:m="http://schemas.openxmlformats.org/officeDocument/2006/math">
                    <m:r>
                      <a:rPr lang="en-US" b="0" i="1" smtClean="0">
                        <a:latin typeface="Cambria Math" panose="02040503050406030204" pitchFamily="18" charset="0"/>
                      </a:rPr>
                      <m:t>2%</m:t>
                    </m:r>
                  </m:oMath>
                </a14:m>
                <a:r>
                  <a:rPr lang="en-US" dirty="0"/>
                  <a:t> margin of error at least </a:t>
                </a:r>
                <a14:m>
                  <m:oMath xmlns:m="http://schemas.openxmlformats.org/officeDocument/2006/math">
                    <m:r>
                      <a:rPr lang="en-US" b="0" i="1" smtClean="0">
                        <a:latin typeface="Cambria Math" panose="02040503050406030204" pitchFamily="18" charset="0"/>
                      </a:rPr>
                      <m:t>95% </m:t>
                    </m:r>
                  </m:oMath>
                </a14:m>
                <a:r>
                  <a:rPr lang="en-US" dirty="0"/>
                  <a:t>of the time. </a:t>
                </a:r>
              </a:p>
              <a:p>
                <a:endParaRPr lang="en-US" dirty="0"/>
              </a:p>
              <a:p>
                <a:r>
                  <a:rPr lang="en-US" dirty="0"/>
                  <a:t>What is that probability? Well let’s setup to use the CLT. Subtract the expectation and divide by the standard deviation.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−.02−</m:t>
                            </m:r>
                            <m:r>
                              <a:rPr lang="en-US" b="0" i="1" smtClean="0">
                                <a:latin typeface="Cambria Math" panose="02040503050406030204" pitchFamily="18" charset="0"/>
                              </a:rPr>
                              <m:t>𝑝</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𝑛</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rPr>
                              <m:t>𝑝</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𝑛</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+.02−</m:t>
                            </m:r>
                            <m:r>
                              <a:rPr lang="en-US" b="0" i="1" smtClean="0">
                                <a:latin typeface="Cambria Math" panose="02040503050406030204" pitchFamily="18" charset="0"/>
                              </a:rPr>
                              <m:t>𝑝</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𝑛</m:t>
                                </m:r>
                              </m:e>
                            </m:rad>
                          </m:den>
                        </m:f>
                      </m:e>
                    </m:d>
                    <m:r>
                      <a:rPr lang="en-US" b="0" i="1" smtClean="0">
                        <a:latin typeface="Cambria Math" panose="02040503050406030204" pitchFamily="18" charset="0"/>
                      </a:rPr>
                      <m:t>≥.95</m:t>
                    </m:r>
                  </m:oMath>
                </a14:m>
                <a:endParaRPr lang="en-US" b="0" dirty="0"/>
              </a:p>
              <a:p>
                <a:endParaRPr lang="en-US" dirty="0"/>
              </a:p>
            </p:txBody>
          </p:sp>
        </mc:Choice>
        <mc:Fallback>
          <p:sp>
            <p:nvSpPr>
              <p:cNvPr id="3" name="Content Placeholder 2">
                <a:extLst>
                  <a:ext uri="{FF2B5EF4-FFF2-40B4-BE49-F238E27FC236}">
                    <a16:creationId xmlns:a16="http://schemas.microsoft.com/office/drawing/2014/main" id="{8224858C-80A7-4BC0-B685-97379E2B05B7}"/>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1273863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7CFC-F855-46D2-B3FE-8FAA9865B09F}"/>
              </a:ext>
            </a:extLst>
          </p:cNvPr>
          <p:cNvSpPr>
            <a:spLocks noGrp="1"/>
          </p:cNvSpPr>
          <p:nvPr>
            <p:ph type="title"/>
          </p:nvPr>
        </p:nvSpPr>
        <p:spPr/>
        <p:txBody>
          <a:bodyPr/>
          <a:lstStyle/>
          <a:p>
            <a:r>
              <a:rPr lang="en-US" dirty="0"/>
              <a:t>Apply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F6DBAA-C1AF-46EB-9A1A-5C738930FF95}"/>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ℙ</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r>
                              <a:rPr lang="en-US" i="1">
                                <a:latin typeface="Cambria Math" panose="02040503050406030204" pitchFamily="18" charset="0"/>
                              </a:rPr>
                              <m:t>−.02−</m:t>
                            </m:r>
                            <m:r>
                              <a:rPr lang="en-US" i="1">
                                <a:latin typeface="Cambria Math" panose="02040503050406030204" pitchFamily="18" charset="0"/>
                              </a:rPr>
                              <m:t>𝑝</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𝑛</m:t>
                                </m:r>
                              </m:e>
                            </m:rad>
                          </m:den>
                        </m:f>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r>
                              <a:rPr lang="en-US" i="1">
                                <a:latin typeface="Cambria Math" panose="02040503050406030204" pitchFamily="18" charset="0"/>
                              </a:rPr>
                              <m:t>𝑝</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𝑛</m:t>
                                </m:r>
                              </m:e>
                            </m:ra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r>
                              <a:rPr lang="en-US" i="1">
                                <a:latin typeface="Cambria Math" panose="02040503050406030204" pitchFamily="18" charset="0"/>
                              </a:rPr>
                              <m:t>+.02−</m:t>
                            </m:r>
                            <m:r>
                              <a:rPr lang="en-US" i="1">
                                <a:latin typeface="Cambria Math" panose="02040503050406030204" pitchFamily="18" charset="0"/>
                              </a:rPr>
                              <m:t>𝑝</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𝑛</m:t>
                                </m:r>
                              </m:e>
                            </m:rad>
                          </m:den>
                        </m:f>
                      </m:e>
                    </m:d>
                    <m:r>
                      <a:rPr lang="en-US" b="0" i="1" smtClean="0">
                        <a:latin typeface="Cambria Math" panose="02040503050406030204" pitchFamily="18" charset="0"/>
                      </a:rPr>
                      <m:t>≥.95</m:t>
                    </m:r>
                  </m:oMath>
                </a14:m>
                <a:endParaRPr lang="en-US" dirty="0"/>
              </a:p>
              <a:p>
                <a:r>
                  <a:rPr lang="en-US" b="0" dirty="0"/>
                  <a:t>Is well approximated by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⋅.02</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den>
                        </m:f>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⋅.02</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den>
                        </m:f>
                      </m:e>
                    </m:d>
                    <m:r>
                      <a:rPr lang="en-US" b="0" i="1" smtClean="0">
                        <a:latin typeface="Cambria Math" panose="02040503050406030204" pitchFamily="18" charset="0"/>
                      </a:rPr>
                      <m:t>≥.95</m:t>
                    </m:r>
                  </m:oMath>
                </a14:m>
                <a:r>
                  <a:rPr lang="en-US" dirty="0"/>
                  <a:t> for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endParaRPr lang="en-US" dirty="0"/>
              </a:p>
              <a:p>
                <a:r>
                  <a:rPr lang="en-US" dirty="0"/>
                  <a:t>So as </a:t>
                </a:r>
                <a14:m>
                  <m:oMath xmlns:m="http://schemas.openxmlformats.org/officeDocument/2006/math">
                    <m:r>
                      <a:rPr lang="en-US" b="0" i="1" smtClean="0">
                        <a:latin typeface="Cambria Math" panose="02040503050406030204" pitchFamily="18" charset="0"/>
                      </a:rPr>
                      <m:t>𝑛</m:t>
                    </m:r>
                  </m:oMath>
                </a14:m>
                <a:r>
                  <a:rPr lang="en-US" dirty="0"/>
                  <a:t> changes, the probability changes. So choose the smallest </a:t>
                </a:r>
                <a14:m>
                  <m:oMath xmlns:m="http://schemas.openxmlformats.org/officeDocument/2006/math">
                    <m:r>
                      <a:rPr lang="en-US" b="0" i="1" smtClean="0">
                        <a:latin typeface="Cambria Math" panose="02040503050406030204" pitchFamily="18" charset="0"/>
                      </a:rPr>
                      <m:t>𝑛</m:t>
                    </m:r>
                  </m:oMath>
                </a14:m>
                <a:r>
                  <a:rPr lang="en-US" dirty="0"/>
                  <a:t> for which the probability is at least </a:t>
                </a:r>
                <a14:m>
                  <m:oMath xmlns:m="http://schemas.openxmlformats.org/officeDocument/2006/math">
                    <m:r>
                      <a:rPr lang="en-US" b="0" i="1" smtClean="0">
                        <a:latin typeface="Cambria Math" panose="02040503050406030204" pitchFamily="18" charset="0"/>
                      </a:rPr>
                      <m:t>.95</m:t>
                    </m:r>
                  </m:oMath>
                </a14:m>
                <a:endParaRPr lang="en-US" dirty="0"/>
              </a:p>
              <a:p>
                <a:endParaRPr lang="en-US" dirty="0"/>
              </a:p>
              <a:p>
                <a:r>
                  <a:rPr lang="en-US" dirty="0"/>
                  <a:t>WAIT, what’s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oMath>
                </a14:m>
                <a:r>
                  <a:rPr lang="en-US" dirty="0"/>
                  <a:t>? We don’t know </a:t>
                </a:r>
                <a14:m>
                  <m:oMath xmlns:m="http://schemas.openxmlformats.org/officeDocument/2006/math">
                    <m:r>
                      <a:rPr lang="en-US" b="0" i="1" smtClean="0">
                        <a:latin typeface="Cambria Math" panose="02040503050406030204" pitchFamily="18" charset="0"/>
                      </a:rPr>
                      <m:t>𝑝</m:t>
                    </m:r>
                  </m:oMath>
                </a14:m>
                <a:r>
                  <a:rPr lang="en-US" dirty="0"/>
                  <a:t>. That’s </a:t>
                </a:r>
                <a:r>
                  <a:rPr lang="en-US" i="1" dirty="0"/>
                  <a:t>why</a:t>
                </a:r>
                <a:r>
                  <a:rPr lang="en-US" dirty="0"/>
                  <a:t> we’re doing the poll in the first place. </a:t>
                </a:r>
              </a:p>
            </p:txBody>
          </p:sp>
        </mc:Choice>
        <mc:Fallback xmlns="">
          <p:sp>
            <p:nvSpPr>
              <p:cNvPr id="3" name="Content Placeholder 2">
                <a:extLst>
                  <a:ext uri="{FF2B5EF4-FFF2-40B4-BE49-F238E27FC236}">
                    <a16:creationId xmlns:a16="http://schemas.microsoft.com/office/drawing/2014/main" id="{91F6DBAA-C1AF-46EB-9A1A-5C738930FF95}"/>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330361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FFEBB4-A869-4DB6-84EB-065DFE510D72}"/>
                  </a:ext>
                </a:extLst>
              </p:cNvPr>
              <p:cNvSpPr>
                <a:spLocks noGrp="1"/>
              </p:cNvSpPr>
              <p:nvPr>
                <p:ph type="title"/>
              </p:nvPr>
            </p:nvSpPr>
            <p:spPr/>
            <p:txBody>
              <a:bodyPr/>
              <a:lstStyle/>
              <a:p>
                <a:r>
                  <a:rPr lang="en-US" dirty="0"/>
                  <a:t>Handling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oMath>
                </a14:m>
                <a:endParaRPr lang="en-US" dirty="0"/>
              </a:p>
            </p:txBody>
          </p:sp>
        </mc:Choice>
        <mc:Fallback xmlns="">
          <p:sp>
            <p:nvSpPr>
              <p:cNvPr id="2" name="Title 1">
                <a:extLst>
                  <a:ext uri="{FF2B5EF4-FFF2-40B4-BE49-F238E27FC236}">
                    <a16:creationId xmlns:a16="http://schemas.microsoft.com/office/drawing/2014/main" id="{EFFFEBB4-A869-4DB6-84EB-065DFE510D72}"/>
                  </a:ext>
                </a:extLst>
              </p:cNvPr>
              <p:cNvSpPr>
                <a:spLocks noGrp="1" noRot="1" noChangeAspect="1" noMove="1" noResize="1" noEditPoints="1" noAdjustHandles="1" noChangeArrowheads="1" noChangeShapeType="1" noTextEdit="1"/>
              </p:cNvSpPr>
              <p:nvPr>
                <p:ph type="title"/>
              </p:nvPr>
            </p:nvSpPr>
            <p:spPr>
              <a:blipFill>
                <a:blip r:embed="rId2"/>
                <a:stretch>
                  <a:fillRect l="-2179" t="-4192" b="-11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A467B5-A3C3-4C46-BD5E-B2C23838CE51}"/>
                  </a:ext>
                </a:extLst>
              </p:cNvPr>
              <p:cNvSpPr>
                <a:spLocks noGrp="1"/>
              </p:cNvSpPr>
              <p:nvPr>
                <p:ph idx="1"/>
              </p:nvPr>
            </p:nvSpPr>
            <p:spPr/>
            <p:txBody>
              <a:bodyPr>
                <a:normAutofit lnSpcReduction="10000"/>
              </a:bodyPr>
              <a:lstStyle/>
              <a:p>
                <a:r>
                  <a:rPr lang="en-US" b="1" dirty="0"/>
                  <a:t>Justification 1:</a:t>
                </a:r>
                <a:r>
                  <a:rPr lang="en-US" dirty="0"/>
                  <a:t> If we make a mistake, we want it to be making </a:t>
                </a:r>
                <a14:m>
                  <m:oMath xmlns:m="http://schemas.openxmlformats.org/officeDocument/2006/math">
                    <m:r>
                      <a:rPr lang="en-US" b="0" i="1" smtClean="0">
                        <a:latin typeface="Cambria Math" panose="02040503050406030204" pitchFamily="18" charset="0"/>
                      </a:rPr>
                      <m:t>𝑛</m:t>
                    </m:r>
                  </m:oMath>
                </a14:m>
                <a:r>
                  <a:rPr lang="en-US" dirty="0"/>
                  <a:t> bigger. (since we’re trying to say “take </a:t>
                </a:r>
                <a14:m>
                  <m:oMath xmlns:m="http://schemas.openxmlformats.org/officeDocument/2006/math">
                    <m:r>
                      <a:rPr lang="en-US" b="0" i="1" smtClean="0">
                        <a:latin typeface="Cambria Math" panose="02040503050406030204" pitchFamily="18" charset="0"/>
                      </a:rPr>
                      <m:t>𝑛</m:t>
                    </m:r>
                  </m:oMath>
                </a14:m>
                <a:r>
                  <a:rPr lang="en-US" dirty="0"/>
                  <a:t> at least this big, and you’ll be safe”).</a:t>
                </a:r>
              </a:p>
              <a:p>
                <a:r>
                  <a:rPr lang="en-US" dirty="0"/>
                  <a:t>The bigger the standard deviation, the bigger </a:t>
                </a:r>
                <a14:m>
                  <m:oMath xmlns:m="http://schemas.openxmlformats.org/officeDocument/2006/math">
                    <m:r>
                      <a:rPr lang="en-US" b="0" i="1" smtClean="0">
                        <a:latin typeface="Cambria Math" panose="02040503050406030204" pitchFamily="18" charset="0"/>
                      </a:rPr>
                      <m:t>𝑛</m:t>
                    </m:r>
                  </m:oMath>
                </a14:m>
                <a:r>
                  <a:rPr lang="en-US" dirty="0"/>
                  <a:t> will need to be to control it. So assume the biggest possible standard deviation.</a:t>
                </a:r>
              </a:p>
              <a:p>
                <a:r>
                  <a:rPr lang="en-US" b="1" dirty="0"/>
                  <a:t>Justification 2:</a:t>
                </a:r>
              </a:p>
              <a:p>
                <a:r>
                  <a:rPr lang="en-US" dirty="0"/>
                  <a:t>As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oMath>
                </a14:m>
                <a:r>
                  <a:rPr lang="en-US" dirty="0"/>
                  <a:t> gets bigger, the interval gets smaller (it’s in the denominator), so assuming the biggest value of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oMath>
                </a14:m>
                <a:r>
                  <a:rPr lang="en-US" dirty="0"/>
                  <a:t> gives us the most restricted interval. So no matter what the true interval is we have a subset of it. And if our probability is at least </a:t>
                </a:r>
                <a14:m>
                  <m:oMath xmlns:m="http://schemas.openxmlformats.org/officeDocument/2006/math">
                    <m:r>
                      <a:rPr lang="en-US" b="0" i="1" smtClean="0">
                        <a:latin typeface="Cambria Math" panose="02040503050406030204" pitchFamily="18" charset="0"/>
                      </a:rPr>
                      <m:t>.95</m:t>
                    </m:r>
                  </m:oMath>
                </a14:m>
                <a:r>
                  <a:rPr lang="en-US" dirty="0"/>
                  <a:t> then the true probability is at least </a:t>
                </a:r>
                <a14:m>
                  <m:oMath xmlns:m="http://schemas.openxmlformats.org/officeDocument/2006/math">
                    <m:r>
                      <a:rPr lang="en-US" b="0" i="1" smtClean="0">
                        <a:latin typeface="Cambria Math" panose="02040503050406030204" pitchFamily="18" charset="0"/>
                      </a:rPr>
                      <m:t>.95</m:t>
                    </m:r>
                  </m:oMath>
                </a14:m>
                <a:r>
                  <a:rPr lang="en-US" dirty="0"/>
                  <a:t>.</a:t>
                </a:r>
              </a:p>
              <a:p>
                <a:r>
                  <a:rPr lang="en-US" dirty="0"/>
                  <a:t>What’s the maximum of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oMath>
                </a14:m>
                <a:r>
                  <a:rPr lang="en-US" dirty="0"/>
                  <a:t>?</a:t>
                </a:r>
              </a:p>
            </p:txBody>
          </p:sp>
        </mc:Choice>
        <mc:Fallback xmlns="">
          <p:sp>
            <p:nvSpPr>
              <p:cNvPr id="3" name="Content Placeholder 2">
                <a:extLst>
                  <a:ext uri="{FF2B5EF4-FFF2-40B4-BE49-F238E27FC236}">
                    <a16:creationId xmlns:a16="http://schemas.microsoft.com/office/drawing/2014/main" id="{C8A467B5-A3C3-4C46-BD5E-B2C23838CE51}"/>
                  </a:ext>
                </a:extLst>
              </p:cNvPr>
              <p:cNvSpPr>
                <a:spLocks noGrp="1" noRot="1" noChangeAspect="1" noMove="1" noResize="1" noEditPoints="1" noAdjustHandles="1" noChangeArrowheads="1" noChangeShapeType="1" noTextEdit="1"/>
              </p:cNvSpPr>
              <p:nvPr>
                <p:ph idx="1"/>
              </p:nvPr>
            </p:nvSpPr>
            <p:spPr>
              <a:blipFill>
                <a:blip r:embed="rId3"/>
                <a:stretch>
                  <a:fillRect l="-708" t="-3019" r="-1906" b="-1509"/>
                </a:stretch>
              </a:blipFill>
            </p:spPr>
            <p:txBody>
              <a:bodyPr/>
              <a:lstStyle/>
              <a:p>
                <a:r>
                  <a:rPr lang="en-US">
                    <a:noFill/>
                  </a:rPr>
                  <a:t> </a:t>
                </a:r>
              </a:p>
            </p:txBody>
          </p:sp>
        </mc:Fallback>
      </mc:AlternateContent>
    </p:spTree>
    <p:extLst>
      <p:ext uri="{BB962C8B-B14F-4D97-AF65-F5344CB8AC3E}">
        <p14:creationId xmlns:p14="http://schemas.microsoft.com/office/powerpoint/2010/main" val="1833126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EBE0D54-DF25-438F-ABA9-E18B83443F50}"/>
                  </a:ext>
                </a:extLst>
              </p:cNvPr>
              <p:cNvSpPr>
                <a:spLocks noGrp="1"/>
              </p:cNvSpPr>
              <p:nvPr>
                <p:ph type="title"/>
              </p:nvPr>
            </p:nvSpPr>
            <p:spPr/>
            <p:txBody>
              <a:bodyPr/>
              <a:lstStyle/>
              <a:p>
                <a:r>
                  <a:rPr lang="en-US" dirty="0"/>
                  <a:t>Worst value of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2" name="Title 1">
                <a:extLst>
                  <a:ext uri="{FF2B5EF4-FFF2-40B4-BE49-F238E27FC236}">
                    <a16:creationId xmlns:a16="http://schemas.microsoft.com/office/drawing/2014/main" id="{5EBE0D54-DF25-438F-ABA9-E18B83443F5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576003-A94E-4906-9410-439933E960F3}"/>
                  </a:ext>
                </a:extLst>
              </p:cNvPr>
              <p:cNvSpPr>
                <a:spLocks noGrp="1"/>
              </p:cNvSpPr>
              <p:nvPr>
                <p:ph idx="1"/>
              </p:nvPr>
            </p:nvSpPr>
            <p:spPr>
              <a:xfrm>
                <a:off x="575240" y="1463857"/>
                <a:ext cx="4643915" cy="4845504"/>
              </a:xfrm>
            </p:spPr>
            <p:txBody>
              <a:bodyPr>
                <a:normAutofit fontScale="92500" lnSpcReduction="10000"/>
              </a:bodyPr>
              <a:lstStyle/>
              <a:p>
                <a:r>
                  <a:rPr lang="en-US" dirty="0"/>
                  <a:t>Calculus time! </a:t>
                </a:r>
              </a:p>
              <a:p>
                <a:r>
                  <a:rPr lang="en-US" b="0" dirty="0"/>
                  <a:t>Set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𝑑𝑝</m:t>
                        </m:r>
                      </m:den>
                    </m:f>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e>
                    </m:rad>
                    <m:r>
                      <a:rPr lang="en-US" b="0" i="1" smtClean="0">
                        <a:latin typeface="Cambria Math" panose="02040503050406030204" pitchFamily="18" charset="0"/>
                      </a:rPr>
                      <m:t>=0</m:t>
                    </m:r>
                  </m:oMath>
                </a14:m>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e>
                        </m:rad>
                      </m:den>
                    </m:f>
                    <m:d>
                      <m:dPr>
                        <m:ctrlPr>
                          <a:rPr lang="en-US" b="0" i="1" smtClean="0">
                            <a:latin typeface="Cambria Math" panose="02040503050406030204" pitchFamily="18" charset="0"/>
                          </a:rPr>
                        </m:ctrlPr>
                      </m:dPr>
                      <m:e>
                        <m:r>
                          <a:rPr lang="en-US" b="0" i="1" smtClean="0">
                            <a:latin typeface="Cambria Math" panose="02040503050406030204" pitchFamily="18" charset="0"/>
                          </a:rPr>
                          <m:t>1−2</m:t>
                        </m:r>
                        <m:r>
                          <a:rPr lang="en-US" b="0" i="1" smtClean="0">
                            <a:latin typeface="Cambria Math" panose="02040503050406030204" pitchFamily="18" charset="0"/>
                          </a:rPr>
                          <m:t>𝑝</m:t>
                        </m:r>
                      </m:e>
                    </m:d>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1−2</m:t>
                    </m:r>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=1/2</m:t>
                    </m:r>
                  </m:oMath>
                </a14:m>
                <a:endParaRPr lang="en-US" dirty="0"/>
              </a:p>
              <a:p>
                <a:r>
                  <a:rPr lang="en-US" dirty="0"/>
                  <a:t>Second derivative test will confirm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is a maximizer</a:t>
                </a:r>
              </a:p>
              <a:p>
                <a:r>
                  <a:rPr lang="en-US" dirty="0"/>
                  <a:t>Or just plot it.</a:t>
                </a:r>
              </a:p>
              <a:p>
                <a14:m>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1/4</m:t>
                        </m:r>
                      </m:e>
                    </m:rad>
                  </m:oMath>
                </a14:m>
                <a:r>
                  <a:rPr lang="en-US" dirty="0"/>
                  <a:t>.</a:t>
                </a:r>
              </a:p>
            </p:txBody>
          </p:sp>
        </mc:Choice>
        <mc:Fallback xmlns="">
          <p:sp>
            <p:nvSpPr>
              <p:cNvPr id="3" name="Content Placeholder 2">
                <a:extLst>
                  <a:ext uri="{FF2B5EF4-FFF2-40B4-BE49-F238E27FC236}">
                    <a16:creationId xmlns:a16="http://schemas.microsoft.com/office/drawing/2014/main" id="{E0576003-A94E-4906-9410-439933E960F3}"/>
                  </a:ext>
                </a:extLst>
              </p:cNvPr>
              <p:cNvSpPr>
                <a:spLocks noGrp="1" noRot="1" noChangeAspect="1" noMove="1" noResize="1" noEditPoints="1" noAdjustHandles="1" noChangeArrowheads="1" noChangeShapeType="1" noTextEdit="1"/>
              </p:cNvSpPr>
              <p:nvPr>
                <p:ph idx="1"/>
              </p:nvPr>
            </p:nvSpPr>
            <p:spPr>
              <a:xfrm>
                <a:off x="575240" y="1463857"/>
                <a:ext cx="4643915" cy="4845504"/>
              </a:xfrm>
              <a:blipFill>
                <a:blip r:embed="rId3"/>
                <a:stretch>
                  <a:fillRect l="-1312" t="-264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A051CB0-1977-405D-954C-FBBA70D911BF}"/>
              </a:ext>
            </a:extLst>
          </p:cNvPr>
          <p:cNvPicPr>
            <a:picLocks noChangeAspect="1"/>
          </p:cNvPicPr>
          <p:nvPr/>
        </p:nvPicPr>
        <p:blipFill>
          <a:blip r:embed="rId4"/>
          <a:stretch>
            <a:fillRect/>
          </a:stretch>
        </p:blipFill>
        <p:spPr>
          <a:xfrm>
            <a:off x="5080837" y="1516108"/>
            <a:ext cx="6681661" cy="2620464"/>
          </a:xfrm>
          <a:prstGeom prst="rect">
            <a:avLst/>
          </a:prstGeom>
        </p:spPr>
      </p:pic>
    </p:spTree>
    <p:extLst>
      <p:ext uri="{BB962C8B-B14F-4D97-AF65-F5344CB8AC3E}">
        <p14:creationId xmlns:p14="http://schemas.microsoft.com/office/powerpoint/2010/main" val="3078193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6D83-E7EB-4810-84BF-09E266891B44}"/>
              </a:ext>
            </a:extLst>
          </p:cNvPr>
          <p:cNvSpPr>
            <a:spLocks noGrp="1"/>
          </p:cNvSpPr>
          <p:nvPr>
            <p:ph type="title"/>
          </p:nvPr>
        </p:nvSpPr>
        <p:spPr/>
        <p:txBody>
          <a:bodyPr/>
          <a:lstStyle/>
          <a:p>
            <a:r>
              <a:rPr lang="en-US" dirty="0"/>
              <a:t>Doing the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8B3DE6-90AD-4492-A54F-EABC30BD7744}"/>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ℙ</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r>
                              <a:rPr lang="en-US" i="1">
                                <a:latin typeface="Cambria Math" panose="02040503050406030204" pitchFamily="18" charset="0"/>
                              </a:rPr>
                              <m:t>−.02−</m:t>
                            </m:r>
                            <m:r>
                              <a:rPr lang="en-US" i="1">
                                <a:latin typeface="Cambria Math" panose="02040503050406030204" pitchFamily="18" charset="0"/>
                              </a:rPr>
                              <m:t>𝑝</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𝑛</m:t>
                                </m:r>
                              </m:e>
                            </m:rad>
                          </m:den>
                        </m:f>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r>
                              <a:rPr lang="en-US" i="1">
                                <a:latin typeface="Cambria Math" panose="02040503050406030204" pitchFamily="18" charset="0"/>
                              </a:rPr>
                              <m:t>𝑝</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𝑛</m:t>
                                </m:r>
                              </m:e>
                            </m:ra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r>
                              <a:rPr lang="en-US" i="1">
                                <a:latin typeface="Cambria Math" panose="02040503050406030204" pitchFamily="18" charset="0"/>
                              </a:rPr>
                              <m:t>+.02−</m:t>
                            </m:r>
                            <m:r>
                              <a:rPr lang="en-US" i="1">
                                <a:latin typeface="Cambria Math" panose="02040503050406030204" pitchFamily="18" charset="0"/>
                              </a:rPr>
                              <m:t>𝑝</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𝑛</m:t>
                                </m:r>
                              </m:e>
                            </m:rad>
                          </m:den>
                        </m:f>
                      </m:e>
                    </m:d>
                  </m:oMath>
                </a14:m>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i="1" smtClean="0">
                        <a:latin typeface="Cambria Math" panose="02040503050406030204" pitchFamily="18" charset="0"/>
                      </a:rPr>
                      <m:t>ℙ</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i="1">
                                <a:latin typeface="Cambria Math" panose="02040503050406030204" pitchFamily="18" charset="0"/>
                              </a:rPr>
                              <m:t>⋅.02</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rad>
                          </m:den>
                        </m:f>
                        <m:r>
                          <a:rPr lang="en-US" i="1">
                            <a:latin typeface="Cambria Math" panose="02040503050406030204" pitchFamily="18" charset="0"/>
                          </a:rPr>
                          <m:t>≤</m:t>
                        </m:r>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i="1">
                                <a:latin typeface="Cambria Math" panose="02040503050406030204" pitchFamily="18" charset="0"/>
                              </a:rPr>
                              <m:t>⋅.02</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rad>
                          </m:den>
                        </m:f>
                      </m:e>
                    </m:d>
                  </m:oMath>
                </a14:m>
                <a:r>
                  <a:rPr lang="en-US" dirty="0"/>
                  <a:t> by CLT;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endParaRPr lang="en-US" dirty="0"/>
              </a:p>
              <a:p>
                <a14:m>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i="1">
                                <a:latin typeface="Cambria Math" panose="02040503050406030204" pitchFamily="18" charset="0"/>
                              </a:rPr>
                              <m:t>⋅.02</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1/4</m:t>
                                </m:r>
                              </m:e>
                            </m:rad>
                          </m:den>
                        </m:f>
                        <m:r>
                          <a:rPr lang="en-US" i="1">
                            <a:latin typeface="Cambria Math" panose="02040503050406030204" pitchFamily="18" charset="0"/>
                          </a:rPr>
                          <m:t>≤</m:t>
                        </m:r>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i="1">
                                <a:latin typeface="Cambria Math" panose="02040503050406030204" pitchFamily="18" charset="0"/>
                              </a:rPr>
                              <m:t>⋅.02</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1/4</m:t>
                                </m:r>
                              </m:e>
                            </m:rad>
                          </m:den>
                        </m:f>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e>
                    </m:d>
                    <m:r>
                      <a:rPr lang="en-US" b="0" i="1" smtClean="0">
                        <a:latin typeface="Cambria Math" panose="02040503050406030204" pitchFamily="18" charset="0"/>
                      </a:rPr>
                      <m:t>=2</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r>
                      <a:rPr lang="en-US" b="0" i="1" smtClean="0">
                        <a:latin typeface="Cambria Math" panose="02040503050406030204" pitchFamily="18" charset="0"/>
                      </a:rPr>
                      <m:t>−1</m:t>
                    </m:r>
                  </m:oMath>
                </a14:m>
                <a:endParaRPr lang="en-US" dirty="0"/>
              </a:p>
              <a:p>
                <a14:m>
                  <m:oMath xmlns:m="http://schemas.openxmlformats.org/officeDocument/2006/math">
                    <m:r>
                      <a:rPr lang="en-US" b="0" i="1" smtClean="0">
                        <a:latin typeface="Cambria Math" panose="02040503050406030204" pitchFamily="18" charset="0"/>
                      </a:rPr>
                      <m:t>2</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r>
                      <a:rPr lang="en-US" b="0" i="1" smtClean="0">
                        <a:latin typeface="Cambria Math" panose="02040503050406030204" pitchFamily="18" charset="0"/>
                      </a:rPr>
                      <m:t>−1≥.95</m:t>
                    </m:r>
                  </m:oMath>
                </a14:m>
                <a:r>
                  <a:rPr lang="en-US" dirty="0"/>
                  <a:t>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m:rPr>
                        <m:sty m:val="p"/>
                      </m:rPr>
                      <a:rPr lang="en-US" b="0" i="0" dirty="0" smtClean="0">
                        <a:latin typeface="Cambria Math" panose="02040503050406030204" pitchFamily="18" charset="0"/>
                      </a:rPr>
                      <m:t>Φ</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.04</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1.95</m:t>
                        </m:r>
                      </m:num>
                      <m:den>
                        <m:r>
                          <a:rPr lang="en-US" b="0" i="1" dirty="0"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8D8B3DE6-90AD-4492-A54F-EABC30BD7744}"/>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617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A3E8B98-78E7-4414-A0C6-7BECB3401D58}"/>
                  </a:ext>
                </a:extLst>
              </p:cNvPr>
              <p:cNvSpPr>
                <a:spLocks noGrp="1"/>
              </p:cNvSpPr>
              <p:nvPr>
                <p:ph type="title"/>
              </p:nvPr>
            </p:nvSpPr>
            <p:spPr/>
            <p:txBody>
              <a:bodyPr/>
              <a:lstStyle/>
              <a:p>
                <a:r>
                  <a:rPr lang="en-US" dirty="0"/>
                  <a:t>Using the </a:t>
                </a:r>
                <a14:m>
                  <m:oMath xmlns:m="http://schemas.openxmlformats.org/officeDocument/2006/math">
                    <m:r>
                      <m:rPr>
                        <m:sty m:val="p"/>
                      </m:rPr>
                      <a:rPr lang="en-US" b="0" i="0" smtClean="0">
                        <a:latin typeface="Cambria Math" panose="02040503050406030204" pitchFamily="18" charset="0"/>
                      </a:rPr>
                      <m:t>Φ</m:t>
                    </m:r>
                  </m:oMath>
                </a14:m>
                <a:r>
                  <a:rPr lang="en-US" dirty="0"/>
                  <a:t>-table</a:t>
                </a:r>
              </a:p>
            </p:txBody>
          </p:sp>
        </mc:Choice>
        <mc:Fallback xmlns="">
          <p:sp>
            <p:nvSpPr>
              <p:cNvPr id="2" name="Title 1">
                <a:extLst>
                  <a:ext uri="{FF2B5EF4-FFF2-40B4-BE49-F238E27FC236}">
                    <a16:creationId xmlns:a16="http://schemas.microsoft.com/office/drawing/2014/main" id="{CA3E8B98-78E7-4414-A0C6-7BECB3401D58}"/>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075E37-BB2E-4268-AABF-9112DF651022}"/>
                  </a:ext>
                </a:extLst>
              </p:cNvPr>
              <p:cNvSpPr>
                <a:spLocks noGrp="1"/>
              </p:cNvSpPr>
              <p:nvPr>
                <p:ph idx="1"/>
              </p:nvPr>
            </p:nvSpPr>
            <p:spPr/>
            <p:txBody>
              <a:bodyPr/>
              <a:lstStyle/>
              <a:p>
                <a14:m>
                  <m:oMath xmlns:m="http://schemas.openxmlformats.org/officeDocument/2006/math">
                    <m:r>
                      <m:rPr>
                        <m:sty m:val="p"/>
                      </m:rPr>
                      <a:rPr lang="en-US" dirty="0" smtClean="0">
                        <a:latin typeface="Cambria Math" panose="02040503050406030204" pitchFamily="18" charset="0"/>
                      </a:rPr>
                      <m:t>Φ</m:t>
                    </m:r>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4</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e>
                    </m:d>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975</m:t>
                    </m:r>
                  </m:oMath>
                </a14:m>
                <a:endParaRPr lang="en-US" dirty="0"/>
              </a:p>
              <a:p>
                <a:endParaRPr lang="en-US" dirty="0"/>
              </a:p>
              <a:p>
                <a14:m>
                  <m:oMath xmlns:m="http://schemas.openxmlformats.org/officeDocument/2006/math">
                    <m:r>
                      <m:rPr>
                        <m:sty m:val="p"/>
                      </m:rPr>
                      <a:rPr lang="en-US" b="0" i="0" smtClean="0">
                        <a:latin typeface="Cambria Math" panose="02040503050406030204" pitchFamily="18" charset="0"/>
                      </a:rPr>
                      <m:t>Φ</m:t>
                    </m:r>
                  </m:oMath>
                </a14:m>
                <a:r>
                  <a:rPr lang="en-US" dirty="0"/>
                  <a:t>-table says:</a:t>
                </a:r>
              </a:p>
              <a:p>
                <a14:m>
                  <m:oMath xmlns:m="http://schemas.openxmlformats.org/officeDocument/2006/math">
                    <m:r>
                      <a:rPr lang="en-US" b="0" i="1" smtClean="0">
                        <a:latin typeface="Cambria Math" panose="02040503050406030204" pitchFamily="18" charset="0"/>
                      </a:rPr>
                      <m:t>.04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≥1.96</m:t>
                    </m:r>
                  </m:oMath>
                </a14:m>
                <a:endParaRPr lang="en-US" dirty="0"/>
              </a:p>
              <a:p>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≥49</m:t>
                    </m:r>
                  </m:oMath>
                </a14:m>
                <a:endParaRPr lang="en-US" b="0"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≥2401</m:t>
                    </m:r>
                  </m:oMath>
                </a14:m>
                <a:r>
                  <a:rPr lang="en-US" dirty="0"/>
                  <a:t>. gives </a:t>
                </a:r>
                <a14:m>
                  <m:oMath xmlns:m="http://schemas.openxmlformats.org/officeDocument/2006/math">
                    <m:r>
                      <a:rPr lang="en-US" b="0" i="1" smtClean="0">
                        <a:latin typeface="Cambria Math" panose="02040503050406030204" pitchFamily="18" charset="0"/>
                      </a:rPr>
                      <m:t>95%</m:t>
                    </m:r>
                  </m:oMath>
                </a14:m>
                <a:r>
                  <a:rPr lang="en-US" dirty="0"/>
                  <a:t> confidence interval of +/- </a:t>
                </a:r>
                <a14:m>
                  <m:oMath xmlns:m="http://schemas.openxmlformats.org/officeDocument/2006/math">
                    <m:r>
                      <a:rPr lang="en-US" b="0" i="1" smtClean="0">
                        <a:latin typeface="Cambria Math" panose="02040503050406030204" pitchFamily="18" charset="0"/>
                      </a:rPr>
                      <m:t>2%.</m:t>
                    </m:r>
                  </m:oMath>
                </a14:m>
                <a:endParaRPr lang="en-US" dirty="0"/>
              </a:p>
              <a:p>
                <a:endParaRPr lang="en-US" dirty="0"/>
              </a:p>
              <a:p>
                <a:r>
                  <a:rPr lang="en-US" dirty="0"/>
                  <a:t>I.e. </a:t>
                </a:r>
                <a14:m>
                  <m:oMath xmlns:m="http://schemas.openxmlformats.org/officeDocument/2006/math">
                    <m:r>
                      <a:rPr lang="en-US" b="0" i="1" smtClean="0">
                        <a:latin typeface="Cambria Math" panose="02040503050406030204" pitchFamily="18" charset="0"/>
                      </a:rPr>
                      <m:t>95%</m:t>
                    </m:r>
                  </m:oMath>
                </a14:m>
                <a:r>
                  <a:rPr lang="en-US" dirty="0"/>
                  <a:t> of the time, our poll gets a value within </a:t>
                </a:r>
                <a14:m>
                  <m:oMath xmlns:m="http://schemas.openxmlformats.org/officeDocument/2006/math">
                    <m:r>
                      <a:rPr lang="en-US" b="0" i="1" smtClean="0">
                        <a:latin typeface="Cambria Math" panose="02040503050406030204" pitchFamily="18" charset="0"/>
                      </a:rPr>
                      <m:t>2%</m:t>
                    </m:r>
                  </m:oMath>
                </a14:m>
                <a:r>
                  <a:rPr lang="en-US" dirty="0"/>
                  <a:t> of the true value.</a:t>
                </a:r>
              </a:p>
            </p:txBody>
          </p:sp>
        </mc:Choice>
        <mc:Fallback xmlns="">
          <p:sp>
            <p:nvSpPr>
              <p:cNvPr id="3" name="Content Placeholder 2">
                <a:extLst>
                  <a:ext uri="{FF2B5EF4-FFF2-40B4-BE49-F238E27FC236}">
                    <a16:creationId xmlns:a16="http://schemas.microsoft.com/office/drawing/2014/main" id="{4B075E37-BB2E-4268-AABF-9112DF651022}"/>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1321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p:txBody>
          <a:bodyPr/>
          <a:lstStyle/>
          <a:p>
            <a:r>
              <a:rPr lang="en-US" dirty="0"/>
              <a:t>Multiple </a:t>
            </a:r>
            <a:r>
              <a:rPr lang="en-US"/>
              <a:t>Random Variables</a:t>
            </a:r>
            <a:endParaRPr lang="en-US" dirty="0"/>
          </a:p>
        </p:txBody>
      </p:sp>
      <p:sp>
        <p:nvSpPr>
          <p:cNvPr id="5" name="Text Placeholder 4">
            <a:extLst>
              <a:ext uri="{FF2B5EF4-FFF2-40B4-BE49-F238E27FC236}">
                <a16:creationId xmlns:a16="http://schemas.microsoft.com/office/drawing/2014/main" id="{54A93D0D-1B52-49AE-8BC5-D2F8F1C619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478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1482-54F1-4FF9-9BBA-B20D2DA8E3F9}"/>
              </a:ext>
            </a:extLst>
          </p:cNvPr>
          <p:cNvSpPr>
            <a:spLocks noGrp="1"/>
          </p:cNvSpPr>
          <p:nvPr>
            <p:ph type="title"/>
          </p:nvPr>
        </p:nvSpPr>
        <p:spPr/>
        <p:txBody>
          <a:bodyPr/>
          <a:lstStyle/>
          <a:p>
            <a:r>
              <a:rPr lang="en-US" dirty="0"/>
              <a:t>Approximating a continuous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C207E8-BBD4-4A9A-9D7A-71779AD681BE}"/>
                  </a:ext>
                </a:extLst>
              </p:cNvPr>
              <p:cNvSpPr>
                <a:spLocks noGrp="1"/>
              </p:cNvSpPr>
              <p:nvPr>
                <p:ph idx="1"/>
              </p:nvPr>
            </p:nvSpPr>
            <p:spPr/>
            <p:txBody>
              <a:bodyPr/>
              <a:lstStyle/>
              <a:p>
                <a:r>
                  <a:rPr lang="en-US" dirty="0"/>
                  <a:t>You buy lightbulbs that burn out according to an exponential distribution with parameter of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=1.8</m:t>
                    </m:r>
                  </m:oMath>
                </a14:m>
                <a:r>
                  <a:rPr lang="en-US" dirty="0"/>
                  <a:t> lightbulbs per year.</a:t>
                </a:r>
              </a:p>
              <a:p>
                <a:endParaRPr lang="en-US" dirty="0"/>
              </a:p>
              <a:p>
                <a:r>
                  <a:rPr lang="en-US" dirty="0"/>
                  <a:t>You buy a 10 pack of (independent) light bulbs. What is the probability that your 10-pack lasts at least 5 years?</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time it takes for lightbulb </a:t>
                </a:r>
                <a14:m>
                  <m:oMath xmlns:m="http://schemas.openxmlformats.org/officeDocument/2006/math">
                    <m:r>
                      <a:rPr lang="en-US" b="0" i="1" smtClean="0">
                        <a:latin typeface="Cambria Math" panose="02040503050406030204" pitchFamily="18" charset="0"/>
                      </a:rPr>
                      <m:t>𝑖</m:t>
                    </m:r>
                  </m:oMath>
                </a14:m>
                <a:r>
                  <a:rPr lang="en-US" dirty="0"/>
                  <a:t> to burn out.</a:t>
                </a:r>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total time. Estimate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≥5)</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BDC207E8-BBD4-4A9A-9D7A-71779AD681BE}"/>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23982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FBA4-5EEA-49B0-B3B8-9C93E1E7C0A7}"/>
              </a:ext>
            </a:extLst>
          </p:cNvPr>
          <p:cNvSpPr>
            <a:spLocks noGrp="1"/>
          </p:cNvSpPr>
          <p:nvPr>
            <p:ph type="title"/>
          </p:nvPr>
        </p:nvSpPr>
        <p:spPr/>
        <p:txBody>
          <a:bodyPr/>
          <a:lstStyle/>
          <a:p>
            <a:r>
              <a:rPr lang="en-US" dirty="0"/>
              <a:t>This part of lecture and next lecture</a:t>
            </a:r>
          </a:p>
        </p:txBody>
      </p:sp>
      <p:sp>
        <p:nvSpPr>
          <p:cNvPr id="3" name="Content Placeholder 2">
            <a:extLst>
              <a:ext uri="{FF2B5EF4-FFF2-40B4-BE49-F238E27FC236}">
                <a16:creationId xmlns:a16="http://schemas.microsoft.com/office/drawing/2014/main" id="{9C2AACF7-EEBF-4423-90E6-BFCA6836B291}"/>
              </a:ext>
            </a:extLst>
          </p:cNvPr>
          <p:cNvSpPr>
            <a:spLocks noGrp="1"/>
          </p:cNvSpPr>
          <p:nvPr>
            <p:ph idx="1"/>
          </p:nvPr>
        </p:nvSpPr>
        <p:spPr/>
        <p:txBody>
          <a:bodyPr/>
          <a:lstStyle/>
          <a:p>
            <a:r>
              <a:rPr lang="en-US" dirty="0"/>
              <a:t>Somewhat out-of-place content.</a:t>
            </a:r>
          </a:p>
          <a:p>
            <a:r>
              <a:rPr lang="en-US" dirty="0"/>
              <a:t>When we introduced multiple random variables, we’ve always had them be independent.</a:t>
            </a:r>
          </a:p>
          <a:p>
            <a:r>
              <a:rPr lang="en-US" dirty="0"/>
              <a:t>Because it’s hard to deal with non-independent random variables.</a:t>
            </a:r>
          </a:p>
          <a:p>
            <a:endParaRPr lang="en-US" dirty="0"/>
          </a:p>
          <a:p>
            <a:r>
              <a:rPr lang="en-US" dirty="0"/>
              <a:t>Today and Wednesday are a crash-course in the toolkit for when you have multiple random variables and they aren’t independent.</a:t>
            </a:r>
          </a:p>
          <a:p>
            <a:r>
              <a:rPr lang="en-US" dirty="0"/>
              <a:t>Going to focus on discrete RVs, we’ll talk about continuous at the end.</a:t>
            </a:r>
          </a:p>
        </p:txBody>
      </p:sp>
    </p:spTree>
    <p:extLst>
      <p:ext uri="{BB962C8B-B14F-4D97-AF65-F5344CB8AC3E}">
        <p14:creationId xmlns:p14="http://schemas.microsoft.com/office/powerpoint/2010/main" val="392616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372D-FF68-46BC-B17B-F2B96921365A}"/>
              </a:ext>
            </a:extLst>
          </p:cNvPr>
          <p:cNvSpPr>
            <a:spLocks noGrp="1"/>
          </p:cNvSpPr>
          <p:nvPr>
            <p:ph type="title"/>
          </p:nvPr>
        </p:nvSpPr>
        <p:spPr/>
        <p:txBody>
          <a:bodyPr/>
          <a:lstStyle/>
          <a:p>
            <a:r>
              <a:rPr lang="en-US" dirty="0"/>
              <a:t>Joint PMF, support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17F829-F0E6-49FD-99C9-077B09FD3135}"/>
                  </a:ext>
                </a:extLst>
              </p:cNvPr>
              <p:cNvSpPr>
                <a:spLocks noGrp="1"/>
              </p:cNvSpPr>
              <p:nvPr>
                <p:ph idx="1"/>
              </p:nvPr>
            </p:nvSpPr>
            <p:spPr/>
            <p:txBody>
              <a:bodyPr/>
              <a:lstStyle/>
              <a:p>
                <a:r>
                  <a:rPr lang="en-US" dirty="0"/>
                  <a:t>For two (discrete) random variables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their joint </a:t>
                </a:r>
                <a:r>
                  <a:rPr lang="en-US" dirty="0" err="1"/>
                  <a:t>pmf</a:t>
                </a:r>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endParaRPr lang="en-US" dirty="0"/>
              </a:p>
              <a:p>
                <a:endParaRPr lang="en-US" dirty="0"/>
              </a:p>
              <a:p>
                <a:r>
                  <a:rPr lang="en-US" dirty="0"/>
                  <a:t>When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are independent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8F17F829-F0E6-49FD-99C9-077B09FD313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30695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354-91C9-40E9-BD3D-B17EDA00B0EA}"/>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𝑋</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𝑌</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=1</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=2</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=3</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=4</a:t>
                          </a:r>
                        </a:p>
                      </a:txBody>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=1</a:t>
                          </a:r>
                        </a:p>
                      </a:txBody>
                      <a:tcPr>
                        <a:solidFill>
                          <a:srgbClr val="FF0000"/>
                        </a:solid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=2</a:t>
                          </a:r>
                        </a:p>
                      </a:txBody>
                      <a:tcPr>
                        <a:solidFill>
                          <a:srgbClr val="FF0000"/>
                        </a:solid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=3</a:t>
                          </a:r>
                        </a:p>
                      </a:txBody>
                      <a:tcPr>
                        <a:solidFill>
                          <a:srgbClr val="FF0000"/>
                        </a:solid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=4</a:t>
                          </a:r>
                        </a:p>
                      </a:txBody>
                      <a:tcPr>
                        <a:solidFill>
                          <a:srgbClr val="FF0000"/>
                        </a:solid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extLst>
                  <p:ext uri="{D42A27DB-BD31-4B8C-83A1-F6EECF244321}">
                    <p14:modId xmlns:p14="http://schemas.microsoft.com/office/powerpoint/2010/main" val="735574644"/>
                  </p:ext>
                </p:extLst>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3"/>
                          <a:stretch>
                            <a:fillRect l="-503" t="-7353" r="-401508" b="-400735"/>
                          </a:stretch>
                        </a:blipFill>
                      </a:tcPr>
                    </a:tc>
                    <a:tc>
                      <a:txBody>
                        <a:bodyPr/>
                        <a:lstStyle/>
                        <a:p>
                          <a:endParaRPr lang="en-US"/>
                        </a:p>
                      </a:txBody>
                      <a:tcPr>
                        <a:blipFill>
                          <a:blip r:embed="rId3"/>
                          <a:stretch>
                            <a:fillRect l="-100503" t="-7353" r="-301508" b="-400735"/>
                          </a:stretch>
                        </a:blipFill>
                      </a:tcPr>
                    </a:tc>
                    <a:tc>
                      <a:txBody>
                        <a:bodyPr/>
                        <a:lstStyle/>
                        <a:p>
                          <a:endParaRPr lang="en-US"/>
                        </a:p>
                      </a:txBody>
                      <a:tcPr>
                        <a:blipFill>
                          <a:blip r:embed="rId3"/>
                          <a:stretch>
                            <a:fillRect l="-201515" t="-7353" r="-203030" b="-400735"/>
                          </a:stretch>
                        </a:blipFill>
                      </a:tcPr>
                    </a:tc>
                    <a:tc>
                      <a:txBody>
                        <a:bodyPr/>
                        <a:lstStyle/>
                        <a:p>
                          <a:endParaRPr lang="en-US"/>
                        </a:p>
                      </a:txBody>
                      <a:tcPr>
                        <a:blipFill>
                          <a:blip r:embed="rId3"/>
                          <a:stretch>
                            <a:fillRect l="-300000" t="-7353" r="-102010" b="-400735"/>
                          </a:stretch>
                        </a:blipFill>
                      </a:tcPr>
                    </a:tc>
                    <a:tc>
                      <a:txBody>
                        <a:bodyPr/>
                        <a:lstStyle/>
                        <a:p>
                          <a:endParaRPr lang="en-US"/>
                        </a:p>
                      </a:txBody>
                      <a:tcPr>
                        <a:blipFill>
                          <a:blip r:embed="rId3"/>
                          <a:stretch>
                            <a:fillRect l="-400000" t="-7353" r="-2010"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3"/>
                          <a:stretch>
                            <a:fillRect l="-503" t="-107353" r="-401508" b="-300735"/>
                          </a:stretch>
                        </a:blip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endParaRPr lang="en-US"/>
                        </a:p>
                      </a:txBody>
                      <a:tcPr>
                        <a:blipFill>
                          <a:blip r:embed="rId3"/>
                          <a:stretch>
                            <a:fillRect l="-503" t="-208889" r="-401508" b="-202963"/>
                          </a:stretch>
                        </a:blip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endParaRPr lang="en-US"/>
                        </a:p>
                      </a:txBody>
                      <a:tcPr>
                        <a:blipFill>
                          <a:blip r:embed="rId3"/>
                          <a:stretch>
                            <a:fillRect l="-503" t="-306618" r="-401508" b="-101471"/>
                          </a:stretch>
                        </a:blip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endParaRPr lang="en-US"/>
                        </a:p>
                      </a:txBody>
                      <a:tcPr>
                        <a:blipFill>
                          <a:blip r:embed="rId3"/>
                          <a:stretch>
                            <a:fillRect l="-503" t="-406618" r="-401508" b="-1471"/>
                          </a:stretch>
                        </a:blip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D6CFA6-699D-403C-AC2F-58B6BBF891E5}"/>
                  </a:ext>
                </a:extLst>
              </p:cNvPr>
              <p:cNvSpPr txBox="1"/>
              <p:nvPr/>
            </p:nvSpPr>
            <p:spPr>
              <a:xfrm>
                <a:off x="575239" y="1627909"/>
                <a:ext cx="4841888" cy="489364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Roll a blue die and a red die. Each die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-sided.  Let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be the blue die’s result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𝑌</m:t>
                    </m:r>
                  </m:oMath>
                </a14:m>
                <a:r>
                  <a:rPr lang="en-US" sz="2400" dirty="0">
                    <a:latin typeface="Segoe UI Semilight" panose="020B0402040204020203" pitchFamily="34" charset="0"/>
                    <a:cs typeface="Segoe UI Semilight" panose="020B0402040204020203" pitchFamily="34" charset="0"/>
                  </a:rPr>
                  <a:t> be the red die’s result. </a:t>
                </a:r>
              </a:p>
              <a:p>
                <a:r>
                  <a:rPr lang="en-US" sz="2400" dirty="0">
                    <a:latin typeface="Segoe UI Semilight" panose="020B0402040204020203" pitchFamily="34" charset="0"/>
                    <a:cs typeface="Segoe UI Semilight" panose="020B0402040204020203" pitchFamily="34" charset="0"/>
                  </a:rPr>
                  <a:t>Each die (individually) is fair. But not all results are equally likely when looking at them both together.</a:t>
                </a:r>
              </a:p>
              <a:p>
                <a:endParaRPr lang="en-US" sz="2400" dirty="0">
                  <a:latin typeface="Segoe UI Semilight" panose="020B0402040204020203" pitchFamily="34" charset="0"/>
                  <a:cs typeface="Segoe UI Semilight" panose="020B0402040204020203" pitchFamily="34" charset="0"/>
                </a:endParaRPr>
              </a:p>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𝑝</m:t>
                        </m:r>
                      </m:e>
                      <m:sub>
                        <m:r>
                          <a:rPr lang="en-US" sz="2400" b="0" i="1" smtClean="0">
                            <a:latin typeface="Cambria Math" panose="02040503050406030204" pitchFamily="18" charset="0"/>
                            <a:cs typeface="Segoe UI Semilight" panose="020B0402040204020203" pitchFamily="34" charset="0"/>
                          </a:rPr>
                          <m:t>𝑋</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𝑌</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1,2</m:t>
                        </m:r>
                      </m:e>
                    </m:d>
                    <m:r>
                      <a:rPr lang="en-US" sz="2400" b="0" i="1" smtClean="0">
                        <a:latin typeface="Cambria Math" panose="02040503050406030204" pitchFamily="18" charset="0"/>
                        <a:cs typeface="Segoe UI Semilight" panose="020B0402040204020203" pitchFamily="34" charset="0"/>
                      </a:rPr>
                      <m:t>=3/16</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A1D6CFA6-699D-403C-AC2F-58B6BBF891E5}"/>
                  </a:ext>
                </a:extLst>
              </p:cNvPr>
              <p:cNvSpPr txBox="1">
                <a:spLocks noRot="1" noChangeAspect="1" noMove="1" noResize="1" noEditPoints="1" noAdjustHandles="1" noChangeArrowheads="1" noChangeShapeType="1" noTextEdit="1"/>
              </p:cNvSpPr>
              <p:nvPr/>
            </p:nvSpPr>
            <p:spPr>
              <a:xfrm>
                <a:off x="575239" y="1627909"/>
                <a:ext cx="4841888" cy="4893647"/>
              </a:xfrm>
              <a:prstGeom prst="rect">
                <a:avLst/>
              </a:prstGeom>
              <a:blipFill>
                <a:blip r:embed="rId4"/>
                <a:stretch>
                  <a:fillRect l="-1887" t="-872"/>
                </a:stretch>
              </a:blipFill>
            </p:spPr>
            <p:txBody>
              <a:bodyPr/>
              <a:lstStyle/>
              <a:p>
                <a:r>
                  <a:rPr lang="en-US">
                    <a:noFill/>
                  </a:rPr>
                  <a:t> </a:t>
                </a:r>
              </a:p>
            </p:txBody>
          </p:sp>
        </mc:Fallback>
      </mc:AlternateContent>
    </p:spTree>
    <p:extLst>
      <p:ext uri="{BB962C8B-B14F-4D97-AF65-F5344CB8AC3E}">
        <p14:creationId xmlns:p14="http://schemas.microsoft.com/office/powerpoint/2010/main" val="77106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4183-0686-4453-8718-156EFF42D7D7}"/>
              </a:ext>
            </a:extLst>
          </p:cNvPr>
          <p:cNvSpPr>
            <a:spLocks noGrp="1"/>
          </p:cNvSpPr>
          <p:nvPr>
            <p:ph type="title"/>
          </p:nvPr>
        </p:nvSpPr>
        <p:spPr/>
        <p:txBody>
          <a:bodyPr/>
          <a:lstStyle/>
          <a:p>
            <a:r>
              <a:rPr lang="en-US" dirty="0"/>
              <a:t>Marginals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2CABB1-CEAD-474B-964D-65A2D90C1CE2}"/>
                  </a:ext>
                </a:extLst>
              </p:cNvPr>
              <p:cNvSpPr>
                <a:spLocks noGrp="1"/>
              </p:cNvSpPr>
              <p:nvPr>
                <p:ph idx="1"/>
              </p:nvPr>
            </p:nvSpPr>
            <p:spPr>
              <a:xfrm>
                <a:off x="575239" y="1463857"/>
                <a:ext cx="11457433" cy="4845504"/>
              </a:xfrm>
            </p:spPr>
            <p:txBody>
              <a:bodyPr>
                <a:normAutofit fontScale="92500" lnSpcReduction="10000"/>
              </a:bodyPr>
              <a:lstStyle/>
              <a:p>
                <a:r>
                  <a:rPr lang="en-US" dirty="0"/>
                  <a:t>What if I just want to talk about </a:t>
                </a:r>
                <a14:m>
                  <m:oMath xmlns:m="http://schemas.openxmlformats.org/officeDocument/2006/math">
                    <m:r>
                      <a:rPr lang="en-US" b="0" i="1" smtClean="0">
                        <a:latin typeface="Cambria Math" panose="02040503050406030204" pitchFamily="18" charset="0"/>
                      </a:rPr>
                      <m:t>𝑋</m:t>
                    </m:r>
                  </m:oMath>
                </a14:m>
                <a:r>
                  <a:rPr lang="en-US" dirty="0"/>
                  <a:t>? </a:t>
                </a:r>
              </a:p>
              <a:p>
                <a:r>
                  <a:rPr lang="en-US" dirty="0"/>
                  <a:t>Well, use the law of total probability:</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sty m:val="p"/>
                            <m:brk m:alnAt="7"/>
                          </m:rPr>
                          <a:rPr lang="en-US" b="0" i="0" smtClean="0">
                            <a:latin typeface="Cambria Math" panose="02040503050406030204" pitchFamily="18" charset="0"/>
                          </a:rPr>
                          <m:t>p</m:t>
                        </m:r>
                        <m:r>
                          <m:rPr>
                            <m:sty m:val="p"/>
                          </m:rPr>
                          <a:rPr lang="en-US" b="0" i="0" smtClean="0">
                            <a:latin typeface="Cambria Math" panose="02040503050406030204" pitchFamily="18" charset="0"/>
                          </a:rPr>
                          <m:t>artition</m:t>
                        </m:r>
                        <m:r>
                          <m:rPr>
                            <m:brk m:alnAt="7"/>
                          </m:rPr>
                          <a:rPr lang="en-US" b="0" i="1"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𝐸</m:t>
                            </m:r>
                          </m:e>
                          <m:sub>
                            <m:r>
                              <m:rPr>
                                <m:brk m:alnAt="7"/>
                              </m:rPr>
                              <a:rPr lang="en-US" b="0" i="1" smtClean="0">
                                <a:latin typeface="Cambria Math" panose="02040503050406030204" pitchFamily="18" charset="0"/>
                              </a:rPr>
                              <m:t>𝑖</m:t>
                            </m:r>
                          </m:sub>
                        </m:sSub>
                        <m:r>
                          <m:rPr>
                            <m:brk m:alnAt="7"/>
                          </m:rPr>
                          <a:rPr lang="en-US" b="0" i="1" smtClean="0">
                            <a:latin typeface="Cambria Math" panose="02040503050406030204" pitchFamily="18" charset="0"/>
                          </a:rPr>
                          <m:t>}</m:t>
                        </m:r>
                      </m:sub>
                      <m:sup/>
                      <m:e>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e>
                        </m:d>
                        <m:r>
                          <a:rPr lang="en-US" b="0" i="1" smtClean="0">
                            <a:latin typeface="Cambria Math" panose="02040503050406030204" pitchFamily="18" charset="0"/>
                          </a:rPr>
                          <m:t>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r>
                  <a:rPr lang="en-US" dirty="0"/>
                  <a:t> </a:t>
                </a:r>
              </a:p>
              <a:p>
                <a:r>
                  <a:rPr lang="en-US" dirty="0"/>
                  <a:t>and use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oMath>
                </a14:m>
                <a:r>
                  <a:rPr lang="en-US" dirty="0"/>
                  <a:t> to be possible outcomes for </a:t>
                </a:r>
                <a14:m>
                  <m:oMath xmlns:m="http://schemas.openxmlformats.org/officeDocument/2006/math">
                    <m:r>
                      <a:rPr lang="en-US" b="0" i="1" smtClean="0">
                        <a:latin typeface="Cambria Math" panose="02040503050406030204" pitchFamily="18" charset="0"/>
                      </a:rPr>
                      <m:t>𝑌</m:t>
                    </m:r>
                  </m:oMath>
                </a14:m>
                <a:r>
                  <a:rPr lang="en-US" dirty="0"/>
                  <a:t> For the dice example</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ℓ</m:t>
                        </m:r>
                        <m:r>
                          <a:rPr lang="en-US" b="0" i="1" smtClean="0">
                            <a:latin typeface="Cambria Math" panose="02040503050406030204" pitchFamily="18" charset="0"/>
                          </a:rPr>
                          <m:t>=1</m:t>
                        </m:r>
                      </m:sub>
                      <m:sup>
                        <m:r>
                          <a:rPr lang="en-US" b="0" i="1" smtClean="0">
                            <a:latin typeface="Cambria Math" panose="02040503050406030204" pitchFamily="18" charset="0"/>
                          </a:rPr>
                          <m:t>4</m:t>
                        </m:r>
                      </m:sup>
                      <m:e>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nary>
                    <m:d>
                      <m:dPr>
                        <m:beg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=ℓ</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=ℓ)</m:t>
                    </m:r>
                  </m:oMath>
                </a14:m>
                <a:endParaRPr lang="en-US" dirty="0"/>
              </a:p>
              <a:p>
                <a14:m>
                  <m:oMath xmlns:m="http://schemas.openxmlformats.org/officeDocument/2006/math">
                    <m:r>
                      <a:rPr lang="en-US" b="0" i="1" smtClean="0">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ℓ</m:t>
                        </m:r>
                        <m:r>
                          <a:rPr lang="en-US" i="1">
                            <a:latin typeface="Cambria Math" panose="02040503050406030204" pitchFamily="18" charset="0"/>
                          </a:rPr>
                          <m:t>=1</m:t>
                        </m:r>
                      </m:sub>
                      <m:sup>
                        <m:r>
                          <a:rPr lang="en-US" i="1">
                            <a:latin typeface="Cambria Math" panose="02040503050406030204" pitchFamily="18" charset="0"/>
                          </a:rPr>
                          <m:t>4</m:t>
                        </m:r>
                      </m:sup>
                      <m:e>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nary>
                    <m:r>
                      <a:rPr lang="en-US" b="0" i="1" smtClean="0">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=ℓ)</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ℓ</m:t>
                        </m:r>
                        <m:r>
                          <a:rPr lang="en-US" b="0" i="1" smtClean="0">
                            <a:latin typeface="Cambria Math" panose="02040503050406030204" pitchFamily="18" charset="0"/>
                          </a:rPr>
                          <m:t>=1</m:t>
                        </m:r>
                      </m:sub>
                      <m:sup>
                        <m:r>
                          <a:rPr lang="en-US" b="0" i="1" smtClean="0">
                            <a:latin typeface="Cambria Math" panose="02040503050406030204" pitchFamily="18" charset="0"/>
                          </a:rPr>
                          <m:t>4</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,ℓ)</m:t>
                        </m:r>
                      </m:e>
                    </m:nary>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called the “marginal” distribution for </a:t>
                </a:r>
                <a14:m>
                  <m:oMath xmlns:m="http://schemas.openxmlformats.org/officeDocument/2006/math">
                    <m:r>
                      <a:rPr lang="en-US" b="0" i="1" smtClean="0">
                        <a:latin typeface="Cambria Math" panose="02040503050406030204" pitchFamily="18" charset="0"/>
                      </a:rPr>
                      <m:t>𝑋</m:t>
                    </m:r>
                  </m:oMath>
                </a14:m>
                <a:r>
                  <a:rPr lang="en-US" dirty="0"/>
                  <a:t> (we “marginalized out”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 it’s the same </a:t>
                </a:r>
                <a:r>
                  <a:rPr lang="en-US" dirty="0" err="1"/>
                  <a:t>pmf</a:t>
                </a:r>
                <a:r>
                  <a:rPr lang="en-US" dirty="0"/>
                  <a:t> we’ve always used; the name comes from being in the margin of the paper when people printed these on paper.</a:t>
                </a:r>
              </a:p>
            </p:txBody>
          </p:sp>
        </mc:Choice>
        <mc:Fallback xmlns="">
          <p:sp>
            <p:nvSpPr>
              <p:cNvPr id="3" name="Content Placeholder 2">
                <a:extLst>
                  <a:ext uri="{FF2B5EF4-FFF2-40B4-BE49-F238E27FC236}">
                    <a16:creationId xmlns:a16="http://schemas.microsoft.com/office/drawing/2014/main" id="{3B2CABB1-CEAD-474B-964D-65A2D90C1CE2}"/>
                  </a:ext>
                </a:extLst>
              </p:cNvPr>
              <p:cNvSpPr>
                <a:spLocks noGrp="1" noRot="1" noChangeAspect="1" noMove="1" noResize="1" noEditPoints="1" noAdjustHandles="1" noChangeArrowheads="1" noChangeShapeType="1" noTextEdit="1"/>
              </p:cNvSpPr>
              <p:nvPr>
                <p:ph idx="1"/>
              </p:nvPr>
            </p:nvSpPr>
            <p:spPr>
              <a:xfrm>
                <a:off x="575239" y="1463857"/>
                <a:ext cx="11457433" cy="4845504"/>
              </a:xfrm>
              <a:blipFill>
                <a:blip r:embed="rId2"/>
                <a:stretch>
                  <a:fillRect l="-532" t="-2642" r="-904" b="-1132"/>
                </a:stretch>
              </a:blipFill>
            </p:spPr>
            <p:txBody>
              <a:bodyPr/>
              <a:lstStyle/>
              <a:p>
                <a:r>
                  <a:rPr lang="en-US">
                    <a:noFill/>
                  </a:rPr>
                  <a:t> </a:t>
                </a:r>
              </a:p>
            </p:txBody>
          </p:sp>
        </mc:Fallback>
      </mc:AlternateContent>
    </p:spTree>
    <p:extLst>
      <p:ext uri="{BB962C8B-B14F-4D97-AF65-F5344CB8AC3E}">
        <p14:creationId xmlns:p14="http://schemas.microsoft.com/office/powerpoint/2010/main" val="3783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354-91C9-40E9-BD3D-B17EDA00B0EA}"/>
              </a:ext>
            </a:extLst>
          </p:cNvPr>
          <p:cNvSpPr>
            <a:spLocks noGrp="1"/>
          </p:cNvSpPr>
          <p:nvPr>
            <p:ph type="title"/>
          </p:nvPr>
        </p:nvSpPr>
        <p:spPr/>
        <p:txBody>
          <a:bodyPr/>
          <a:lstStyle/>
          <a:p>
            <a:r>
              <a:rPr lang="en-US" dirty="0"/>
              <a:t>Marginals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𝑋</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𝑌</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=1</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=2</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=3</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=4</a:t>
                          </a:r>
                        </a:p>
                      </a:txBody>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=1</a:t>
                          </a:r>
                        </a:p>
                      </a:txBody>
                      <a:tcPr>
                        <a:solidFill>
                          <a:srgbClr val="FF0000"/>
                        </a:solid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=2</a:t>
                          </a:r>
                        </a:p>
                      </a:txBody>
                      <a:tcPr>
                        <a:solidFill>
                          <a:srgbClr val="FF0000"/>
                        </a:solid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=3</a:t>
                          </a:r>
                        </a:p>
                      </a:txBody>
                      <a:tcPr>
                        <a:solidFill>
                          <a:srgbClr val="FF0000"/>
                        </a:solid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=4</a:t>
                          </a:r>
                        </a:p>
                      </a:txBody>
                      <a:tcPr>
                        <a:solidFill>
                          <a:srgbClr val="FF0000"/>
                        </a:solid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extLst>
                  <p:ext uri="{D42A27DB-BD31-4B8C-83A1-F6EECF244321}">
                    <p14:modId xmlns:p14="http://schemas.microsoft.com/office/powerpoint/2010/main" val="280498272"/>
                  </p:ext>
                </p:extLst>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3"/>
                          <a:stretch>
                            <a:fillRect l="-503" t="-7353" r="-401508" b="-400735"/>
                          </a:stretch>
                        </a:blipFill>
                      </a:tcPr>
                    </a:tc>
                    <a:tc>
                      <a:txBody>
                        <a:bodyPr/>
                        <a:lstStyle/>
                        <a:p>
                          <a:endParaRPr lang="en-US"/>
                        </a:p>
                      </a:txBody>
                      <a:tcPr>
                        <a:blipFill>
                          <a:blip r:embed="rId3"/>
                          <a:stretch>
                            <a:fillRect l="-100503" t="-7353" r="-301508" b="-400735"/>
                          </a:stretch>
                        </a:blipFill>
                      </a:tcPr>
                    </a:tc>
                    <a:tc>
                      <a:txBody>
                        <a:bodyPr/>
                        <a:lstStyle/>
                        <a:p>
                          <a:endParaRPr lang="en-US"/>
                        </a:p>
                      </a:txBody>
                      <a:tcPr>
                        <a:blipFill>
                          <a:blip r:embed="rId3"/>
                          <a:stretch>
                            <a:fillRect l="-201515" t="-7353" r="-203030" b="-400735"/>
                          </a:stretch>
                        </a:blipFill>
                      </a:tcPr>
                    </a:tc>
                    <a:tc>
                      <a:txBody>
                        <a:bodyPr/>
                        <a:lstStyle/>
                        <a:p>
                          <a:endParaRPr lang="en-US"/>
                        </a:p>
                      </a:txBody>
                      <a:tcPr>
                        <a:blipFill>
                          <a:blip r:embed="rId3"/>
                          <a:stretch>
                            <a:fillRect l="-300000" t="-7353" r="-102010" b="-400735"/>
                          </a:stretch>
                        </a:blipFill>
                      </a:tcPr>
                    </a:tc>
                    <a:tc>
                      <a:txBody>
                        <a:bodyPr/>
                        <a:lstStyle/>
                        <a:p>
                          <a:endParaRPr lang="en-US"/>
                        </a:p>
                      </a:txBody>
                      <a:tcPr>
                        <a:blipFill>
                          <a:blip r:embed="rId3"/>
                          <a:stretch>
                            <a:fillRect l="-400000" t="-7353" r="-2010"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3"/>
                          <a:stretch>
                            <a:fillRect l="-503" t="-107353" r="-401508" b="-300735"/>
                          </a:stretch>
                        </a:blip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endParaRPr lang="en-US"/>
                        </a:p>
                      </a:txBody>
                      <a:tcPr>
                        <a:blipFill>
                          <a:blip r:embed="rId3"/>
                          <a:stretch>
                            <a:fillRect l="-503" t="-208889" r="-401508" b="-202963"/>
                          </a:stretch>
                        </a:blip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endParaRPr lang="en-US"/>
                        </a:p>
                      </a:txBody>
                      <a:tcPr>
                        <a:blipFill>
                          <a:blip r:embed="rId3"/>
                          <a:stretch>
                            <a:fillRect l="-503" t="-306618" r="-401508" b="-101471"/>
                          </a:stretch>
                        </a:blip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endParaRPr lang="en-US"/>
                        </a:p>
                      </a:txBody>
                      <a:tcPr>
                        <a:blipFill>
                          <a:blip r:embed="rId3"/>
                          <a:stretch>
                            <a:fillRect l="-503" t="-406618" r="-401508" b="-1471"/>
                          </a:stretch>
                        </a:blip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D6CFA6-699D-403C-AC2F-58B6BBF891E5}"/>
                  </a:ext>
                </a:extLst>
              </p:cNvPr>
              <p:cNvSpPr txBox="1"/>
              <p:nvPr/>
            </p:nvSpPr>
            <p:spPr>
              <a:xfrm>
                <a:off x="575239" y="1627909"/>
                <a:ext cx="4841888" cy="1913601"/>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𝑋</m:t>
                        </m:r>
                      </m:sub>
                    </m:sSub>
                    <m:d>
                      <m:dPr>
                        <m:ctrlPr>
                          <a:rPr lang="en-US" sz="2400" i="1">
                            <a:latin typeface="Cambria Math" panose="02040503050406030204" pitchFamily="18" charset="0"/>
                          </a:rPr>
                        </m:ctrlPr>
                      </m:dPr>
                      <m:e>
                        <m:r>
                          <a:rPr lang="en-US" sz="2400" i="1">
                            <a:latin typeface="Cambria Math" panose="02040503050406030204" pitchFamily="18" charset="0"/>
                          </a:rPr>
                          <m:t>𝑘</m:t>
                        </m:r>
                      </m:e>
                    </m:d>
                    <m:r>
                      <a:rPr lang="en-US" sz="2400" i="1">
                        <a:latin typeface="Cambria Math" panose="02040503050406030204" pitchFamily="18" charset="0"/>
                      </a:rPr>
                      <m:t>=</m:t>
                    </m:r>
                    <m:nary>
                      <m:naryPr>
                        <m:chr m:val="∑"/>
                        <m:limLoc m:val="subSup"/>
                        <m:ctrlPr>
                          <a:rPr lang="en-US" sz="2400" i="1">
                            <a:latin typeface="Cambria Math" panose="02040503050406030204" pitchFamily="18" charset="0"/>
                          </a:rPr>
                        </m:ctrlPr>
                      </m:naryPr>
                      <m:sub>
                        <m:r>
                          <m:rPr>
                            <m:brk m:alnAt="25"/>
                          </m:rPr>
                          <a:rPr lang="en-US" sz="2400" i="1">
                            <a:latin typeface="Cambria Math" panose="02040503050406030204" pitchFamily="18" charset="0"/>
                          </a:rPr>
                          <m:t>ℓ</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𝑋</m:t>
                            </m:r>
                            <m:r>
                              <a:rPr lang="en-US" sz="2400" b="0" i="1" smtClean="0">
                                <a:latin typeface="Cambria Math" panose="02040503050406030204" pitchFamily="18" charset="0"/>
                              </a:rPr>
                              <m:t>,</m:t>
                            </m:r>
                            <m:r>
                              <a:rPr lang="en-US" sz="2400" i="1">
                                <a:latin typeface="Cambria Math" panose="02040503050406030204" pitchFamily="18" charset="0"/>
                              </a:rPr>
                              <m:t>𝑌</m:t>
                            </m:r>
                          </m:sub>
                        </m:sSub>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,ℓ)</m:t>
                        </m:r>
                      </m:e>
                    </m:nary>
                  </m:oMath>
                </a14:m>
                <a:endParaRPr lang="en-US" sz="2400" dirty="0"/>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So</a:t>
                </a: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𝑝</m:t>
                          </m:r>
                        </m:e>
                        <m:sub>
                          <m:r>
                            <a:rPr lang="en-US" sz="2400" b="0" i="1" smtClean="0">
                              <a:latin typeface="Cambria Math" panose="02040503050406030204" pitchFamily="18" charset="0"/>
                              <a:cs typeface="Segoe UI Semilight" panose="020B0402040204020203" pitchFamily="34" charset="0"/>
                            </a:rPr>
                            <m:t>𝑋</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2</m:t>
                          </m:r>
                        </m:e>
                      </m:d>
                      <m:r>
                        <a:rPr lang="en-US" sz="2400" b="0" i="1" smtClean="0">
                          <a:latin typeface="Cambria Math" panose="02040503050406030204" pitchFamily="18" charset="0"/>
                          <a:cs typeface="Segoe UI Semilight" panose="020B0402040204020203" pitchFamily="34" charset="0"/>
                        </a:rPr>
                        <m:t>=</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1</m:t>
                          </m:r>
                        </m:num>
                        <m:den>
                          <m:r>
                            <a:rPr lang="en-US" sz="2400" b="0" i="1" smtClean="0">
                              <a:latin typeface="Cambria Math" panose="02040503050406030204" pitchFamily="18" charset="0"/>
                              <a:cs typeface="Segoe UI Semilight" panose="020B0402040204020203" pitchFamily="34" charset="0"/>
                            </a:rPr>
                            <m:t>16</m:t>
                          </m:r>
                        </m:den>
                      </m:f>
                      <m:r>
                        <a:rPr lang="en-US" sz="2400" b="0" i="1" smtClean="0">
                          <a:latin typeface="Cambria Math" panose="02040503050406030204" pitchFamily="18" charset="0"/>
                          <a:cs typeface="Segoe UI Semilight" panose="020B0402040204020203" pitchFamily="34" charset="0"/>
                        </a:rPr>
                        <m:t>+0+</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2</m:t>
                          </m:r>
                        </m:num>
                        <m:den>
                          <m:r>
                            <a:rPr lang="en-US" sz="2400" b="0" i="1" smtClean="0">
                              <a:latin typeface="Cambria Math" panose="02040503050406030204" pitchFamily="18" charset="0"/>
                              <a:cs typeface="Segoe UI Semilight" panose="020B0402040204020203" pitchFamily="34" charset="0"/>
                            </a:rPr>
                            <m:t>16</m:t>
                          </m:r>
                        </m:den>
                      </m:f>
                      <m:r>
                        <a:rPr lang="en-US" sz="2400" b="0" i="1" smtClean="0">
                          <a:latin typeface="Cambria Math" panose="02040503050406030204" pitchFamily="18" charset="0"/>
                          <a:cs typeface="Segoe UI Semilight" panose="020B0402040204020203" pitchFamily="34" charset="0"/>
                        </a:rPr>
                        <m:t>+</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1</m:t>
                          </m:r>
                        </m:num>
                        <m:den>
                          <m:r>
                            <a:rPr lang="en-US" sz="2400" b="0" i="1" smtClean="0">
                              <a:latin typeface="Cambria Math" panose="02040503050406030204" pitchFamily="18" charset="0"/>
                              <a:cs typeface="Segoe UI Semilight" panose="020B0402040204020203" pitchFamily="34" charset="0"/>
                            </a:rPr>
                            <m:t>16</m:t>
                          </m:r>
                        </m:den>
                      </m:f>
                      <m:r>
                        <a:rPr lang="en-US" sz="2400" b="0" i="1" smtClean="0">
                          <a:latin typeface="Cambria Math" panose="02040503050406030204" pitchFamily="18" charset="0"/>
                          <a:cs typeface="Segoe UI Semilight" panose="020B0402040204020203" pitchFamily="34" charset="0"/>
                        </a:rPr>
                        <m:t>=</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4</m:t>
                          </m:r>
                        </m:num>
                        <m:den>
                          <m:r>
                            <a:rPr lang="en-US" sz="2400" b="0" i="1" smtClean="0">
                              <a:latin typeface="Cambria Math" panose="02040503050406030204" pitchFamily="18" charset="0"/>
                              <a:cs typeface="Segoe UI Semilight" panose="020B0402040204020203" pitchFamily="34" charset="0"/>
                            </a:rPr>
                            <m:t>16</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A1D6CFA6-699D-403C-AC2F-58B6BBF891E5}"/>
                  </a:ext>
                </a:extLst>
              </p:cNvPr>
              <p:cNvSpPr txBox="1">
                <a:spLocks noRot="1" noChangeAspect="1" noMove="1" noResize="1" noEditPoints="1" noAdjustHandles="1" noChangeArrowheads="1" noChangeShapeType="1" noTextEdit="1"/>
              </p:cNvSpPr>
              <p:nvPr/>
            </p:nvSpPr>
            <p:spPr>
              <a:xfrm>
                <a:off x="575239" y="1627909"/>
                <a:ext cx="4841888" cy="1913601"/>
              </a:xfrm>
              <a:prstGeom prst="rect">
                <a:avLst/>
              </a:prstGeom>
              <a:blipFill>
                <a:blip r:embed="rId4"/>
                <a:stretch>
                  <a:fillRect l="-1887"/>
                </a:stretch>
              </a:blipFill>
            </p:spPr>
            <p:txBody>
              <a:bodyPr/>
              <a:lstStyle/>
              <a:p>
                <a:r>
                  <a:rPr lang="en-US">
                    <a:noFill/>
                  </a:rPr>
                  <a:t> </a:t>
                </a:r>
              </a:p>
            </p:txBody>
          </p:sp>
        </mc:Fallback>
      </mc:AlternateContent>
    </p:spTree>
    <p:extLst>
      <p:ext uri="{BB962C8B-B14F-4D97-AF65-F5344CB8AC3E}">
        <p14:creationId xmlns:p14="http://schemas.microsoft.com/office/powerpoint/2010/main" val="210809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35E-48D0-4FA5-AC6D-526EC71E59A1}"/>
              </a:ext>
            </a:extLst>
          </p:cNvPr>
          <p:cNvSpPr>
            <a:spLocks noGrp="1"/>
          </p:cNvSpPr>
          <p:nvPr>
            <p:ph type="title"/>
          </p:nvPr>
        </p:nvSpPr>
        <p:spPr/>
        <p:txBody>
          <a:bodyPr/>
          <a:lstStyle/>
          <a:p>
            <a:r>
              <a:rPr lang="en-US" dirty="0"/>
              <a:t>Different dice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53E481-11DC-4B9A-B9F4-4906C217459A}"/>
                  </a:ext>
                </a:extLst>
              </p:cNvPr>
              <p:cNvSpPr>
                <a:spLocks noGrp="1"/>
              </p:cNvSpPr>
              <p:nvPr>
                <p:ph idx="1"/>
              </p:nvPr>
            </p:nvSpPr>
            <p:spPr>
              <a:xfrm>
                <a:off x="575240" y="1463857"/>
                <a:ext cx="5465342" cy="4845504"/>
              </a:xfrm>
            </p:spPr>
            <p:txBody>
              <a:bodyPr/>
              <a:lstStyle/>
              <a:p>
                <a:r>
                  <a:rPr lang="en-US" dirty="0"/>
                  <a:t>Roll two fair dice independently. Let </a:t>
                </a:r>
                <a14:m>
                  <m:oMath xmlns:m="http://schemas.openxmlformats.org/officeDocument/2006/math">
                    <m:r>
                      <a:rPr lang="en-US" b="0" i="1" smtClean="0">
                        <a:latin typeface="Cambria Math" panose="02040503050406030204" pitchFamily="18" charset="0"/>
                      </a:rPr>
                      <m:t>𝑈</m:t>
                    </m:r>
                  </m:oMath>
                </a14:m>
                <a:r>
                  <a:rPr lang="en-US" dirty="0"/>
                  <a:t> be the minimum of the two rolls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be the maximum</a:t>
                </a:r>
              </a:p>
              <a:p>
                <a:r>
                  <a:rPr lang="en-US" dirty="0"/>
                  <a:t>Are </a:t>
                </a:r>
                <a14:m>
                  <m:oMath xmlns:m="http://schemas.openxmlformats.org/officeDocument/2006/math">
                    <m:r>
                      <a:rPr lang="en-US" b="0" i="1" smtClean="0">
                        <a:latin typeface="Cambria Math" panose="02040503050406030204" pitchFamily="18" charset="0"/>
                      </a:rPr>
                      <m:t>𝑈</m:t>
                    </m:r>
                  </m:oMath>
                </a14:m>
                <a:r>
                  <a:rPr lang="en-US" dirty="0"/>
                  <a:t>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independent?</a:t>
                </a:r>
              </a:p>
              <a:p>
                <a:r>
                  <a:rPr lang="en-US" dirty="0"/>
                  <a:t>Write the joint distribution in the table</a:t>
                </a:r>
              </a:p>
              <a:p>
                <a:r>
                  <a:rPr lang="en-US" dirty="0"/>
                  <a:t>What’s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𝑈</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(the marginal for </a:t>
                </a:r>
                <a14:m>
                  <m:oMath xmlns:m="http://schemas.openxmlformats.org/officeDocument/2006/math">
                    <m:r>
                      <a:rPr lang="en-US" b="0" i="1" smtClean="0">
                        <a:latin typeface="Cambria Math" panose="02040503050406030204" pitchFamily="18" charset="0"/>
                      </a:rPr>
                      <m:t>𝑈</m:t>
                    </m:r>
                  </m:oMath>
                </a14:m>
                <a:r>
                  <a:rPr lang="en-US" dirty="0"/>
                  <a:t>)</a:t>
                </a:r>
              </a:p>
            </p:txBody>
          </p:sp>
        </mc:Choice>
        <mc:Fallback xmlns="">
          <p:sp>
            <p:nvSpPr>
              <p:cNvPr id="3" name="Content Placeholder 2">
                <a:extLst>
                  <a:ext uri="{FF2B5EF4-FFF2-40B4-BE49-F238E27FC236}">
                    <a16:creationId xmlns:a16="http://schemas.microsoft.com/office/drawing/2014/main" id="{5853E481-11DC-4B9A-B9F4-4906C217459A}"/>
                  </a:ext>
                </a:extLst>
              </p:cNvPr>
              <p:cNvSpPr>
                <a:spLocks noGrp="1" noRot="1" noChangeAspect="1" noMove="1" noResize="1" noEditPoints="1" noAdjustHandles="1" noChangeArrowheads="1" noChangeShapeType="1" noTextEdit="1"/>
              </p:cNvSpPr>
              <p:nvPr>
                <p:ph idx="1"/>
              </p:nvPr>
            </p:nvSpPr>
            <p:spPr>
              <a:xfrm>
                <a:off x="575240" y="1463857"/>
                <a:ext cx="5465342" cy="4845504"/>
              </a:xfrm>
              <a:blipFill>
                <a:blip r:embed="rId2"/>
                <a:stretch>
                  <a:fillRect l="-1449" t="-2138" r="-2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𝑈</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𝑉</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=1</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=2</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=3</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=4</a:t>
                          </a:r>
                        </a:p>
                      </a:txBody>
                      <a:tcPr>
                        <a:solidFill>
                          <a:schemeClr val="accent3"/>
                        </a:solidFill>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=1</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=2</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=3</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=4</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extLst>
                  <p:ext uri="{D42A27DB-BD31-4B8C-83A1-F6EECF244321}">
                    <p14:modId xmlns:p14="http://schemas.microsoft.com/office/powerpoint/2010/main" val="2284961504"/>
                  </p:ext>
                </p:extLst>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3"/>
                          <a:stretch>
                            <a:fillRect l="-503" t="-7353" r="-402010" b="-400735"/>
                          </a:stretch>
                        </a:blipFill>
                      </a:tcPr>
                    </a:tc>
                    <a:tc>
                      <a:txBody>
                        <a:bodyPr/>
                        <a:lstStyle/>
                        <a:p>
                          <a:endParaRPr lang="en-US"/>
                        </a:p>
                      </a:txBody>
                      <a:tcPr>
                        <a:blipFill>
                          <a:blip r:embed="rId3"/>
                          <a:stretch>
                            <a:fillRect l="-100503" t="-7353" r="-302010" b="-400735"/>
                          </a:stretch>
                        </a:blipFill>
                      </a:tcPr>
                    </a:tc>
                    <a:tc>
                      <a:txBody>
                        <a:bodyPr/>
                        <a:lstStyle/>
                        <a:p>
                          <a:endParaRPr lang="en-US"/>
                        </a:p>
                      </a:txBody>
                      <a:tcPr>
                        <a:blipFill>
                          <a:blip r:embed="rId3"/>
                          <a:stretch>
                            <a:fillRect l="-201515" t="-7353" r="-203535" b="-400735"/>
                          </a:stretch>
                        </a:blipFill>
                      </a:tcPr>
                    </a:tc>
                    <a:tc>
                      <a:txBody>
                        <a:bodyPr/>
                        <a:lstStyle/>
                        <a:p>
                          <a:endParaRPr lang="en-US"/>
                        </a:p>
                      </a:txBody>
                      <a:tcPr>
                        <a:blipFill>
                          <a:blip r:embed="rId3"/>
                          <a:stretch>
                            <a:fillRect l="-300000" t="-7353" r="-102513" b="-400735"/>
                          </a:stretch>
                        </a:blipFill>
                      </a:tcPr>
                    </a:tc>
                    <a:tc>
                      <a:txBody>
                        <a:bodyPr/>
                        <a:lstStyle/>
                        <a:p>
                          <a:endParaRPr lang="en-US"/>
                        </a:p>
                      </a:txBody>
                      <a:tcPr>
                        <a:blipFill>
                          <a:blip r:embed="rId3"/>
                          <a:stretch>
                            <a:fillRect l="-400000" t="-7353" r="-2513"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3"/>
                          <a:stretch>
                            <a:fillRect l="-503" t="-107353" r="-402010" b="-300735"/>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457022788"/>
                      </a:ext>
                    </a:extLst>
                  </a:tr>
                  <a:tr h="826712">
                    <a:tc>
                      <a:txBody>
                        <a:bodyPr/>
                        <a:lstStyle/>
                        <a:p>
                          <a:endParaRPr lang="en-US"/>
                        </a:p>
                      </a:txBody>
                      <a:tcPr>
                        <a:blipFill>
                          <a:blip r:embed="rId3"/>
                          <a:stretch>
                            <a:fillRect l="-503" t="-208889" r="-402010" b="-202963"/>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509430748"/>
                      </a:ext>
                    </a:extLst>
                  </a:tr>
                  <a:tr h="826712">
                    <a:tc>
                      <a:txBody>
                        <a:bodyPr/>
                        <a:lstStyle/>
                        <a:p>
                          <a:endParaRPr lang="en-US"/>
                        </a:p>
                      </a:txBody>
                      <a:tcPr>
                        <a:blipFill>
                          <a:blip r:embed="rId3"/>
                          <a:stretch>
                            <a:fillRect l="-503" t="-306618" r="-402010" b="-101471"/>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494609799"/>
                      </a:ext>
                    </a:extLst>
                  </a:tr>
                  <a:tr h="826712">
                    <a:tc>
                      <a:txBody>
                        <a:bodyPr/>
                        <a:lstStyle/>
                        <a:p>
                          <a:endParaRPr lang="en-US"/>
                        </a:p>
                      </a:txBody>
                      <a:tcPr>
                        <a:blipFill>
                          <a:blip r:embed="rId3"/>
                          <a:stretch>
                            <a:fillRect l="-503" t="-406618" r="-402010" b="-1471"/>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427636165"/>
                      </a:ext>
                    </a:extLst>
                  </a:tr>
                </a:tbl>
              </a:graphicData>
            </a:graphic>
          </p:graphicFrame>
        </mc:Fallback>
      </mc:AlternateContent>
    </p:spTree>
    <p:extLst>
      <p:ext uri="{BB962C8B-B14F-4D97-AF65-F5344CB8AC3E}">
        <p14:creationId xmlns:p14="http://schemas.microsoft.com/office/powerpoint/2010/main" val="1213119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35E-48D0-4FA5-AC6D-526EC71E59A1}"/>
              </a:ext>
            </a:extLst>
          </p:cNvPr>
          <p:cNvSpPr>
            <a:spLocks noGrp="1"/>
          </p:cNvSpPr>
          <p:nvPr>
            <p:ph type="title"/>
          </p:nvPr>
        </p:nvSpPr>
        <p:spPr/>
        <p:txBody>
          <a:bodyPr/>
          <a:lstStyle/>
          <a:p>
            <a:r>
              <a:rPr lang="en-US" dirty="0"/>
              <a:t>Different dice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53E481-11DC-4B9A-B9F4-4906C217459A}"/>
                  </a:ext>
                </a:extLst>
              </p:cNvPr>
              <p:cNvSpPr>
                <a:spLocks noGrp="1"/>
              </p:cNvSpPr>
              <p:nvPr>
                <p:ph idx="1"/>
              </p:nvPr>
            </p:nvSpPr>
            <p:spPr>
              <a:xfrm>
                <a:off x="575240" y="1463857"/>
                <a:ext cx="5465342" cy="4845504"/>
              </a:xfrm>
            </p:spPr>
            <p:txBody>
              <a:bodyPr/>
              <a:lstStyle/>
              <a:p>
                <a:r>
                  <a:rPr lang="en-US" dirty="0"/>
                  <a:t>Roll two fair dice independently. Let </a:t>
                </a:r>
                <a14:m>
                  <m:oMath xmlns:m="http://schemas.openxmlformats.org/officeDocument/2006/math">
                    <m:r>
                      <a:rPr lang="en-US" b="0" i="1" smtClean="0">
                        <a:latin typeface="Cambria Math" panose="02040503050406030204" pitchFamily="18" charset="0"/>
                      </a:rPr>
                      <m:t>𝑈</m:t>
                    </m:r>
                  </m:oMath>
                </a14:m>
                <a:r>
                  <a:rPr lang="en-US" dirty="0"/>
                  <a:t> be the minimum of the two rolls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be the maximum</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𝑈</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=1</m:t>
                            </m:r>
                          </m:e>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=2</m:t>
                            </m:r>
                          </m:e>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=3</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=4</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5853E481-11DC-4B9A-B9F4-4906C217459A}"/>
                  </a:ext>
                </a:extLst>
              </p:cNvPr>
              <p:cNvSpPr>
                <a:spLocks noGrp="1" noRot="1" noChangeAspect="1" noMove="1" noResize="1" noEditPoints="1" noAdjustHandles="1" noChangeArrowheads="1" noChangeShapeType="1" noTextEdit="1"/>
              </p:cNvSpPr>
              <p:nvPr>
                <p:ph idx="1"/>
              </p:nvPr>
            </p:nvSpPr>
            <p:spPr>
              <a:xfrm>
                <a:off x="575240" y="1463857"/>
                <a:ext cx="5465342" cy="4845504"/>
              </a:xfrm>
              <a:blipFill>
                <a:blip r:embed="rId2"/>
                <a:stretch>
                  <a:fillRect l="-1449" t="-2138" r="-8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𝑈</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𝑉</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=1</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=2</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=3</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=4</a:t>
                          </a:r>
                        </a:p>
                      </a:txBody>
                      <a:tcPr>
                        <a:solidFill>
                          <a:schemeClr val="accent3"/>
                        </a:solidFill>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=1</a:t>
                          </a:r>
                        </a:p>
                      </a:txBody>
                      <a:tcPr>
                        <a:solidFill>
                          <a:schemeClr val="accent4"/>
                        </a:solidFill>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=2</a:t>
                          </a:r>
                        </a:p>
                      </a:txBody>
                      <a:tcPr>
                        <a:solidFill>
                          <a:schemeClr val="accent4"/>
                        </a:solidFill>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=3</a:t>
                          </a:r>
                        </a:p>
                      </a:txBody>
                      <a:tcPr>
                        <a:solidFill>
                          <a:schemeClr val="accent4"/>
                        </a:solidFill>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=4</a:t>
                          </a:r>
                        </a:p>
                      </a:txBody>
                      <a:tcPr>
                        <a:solidFill>
                          <a:schemeClr val="accent4"/>
                        </a:solidFill>
                      </a:tcPr>
                    </a:tc>
                    <a:tc>
                      <a:txBody>
                        <a:bodyPr/>
                        <a:lstStyle/>
                        <a:p>
                          <a:r>
                            <a:rPr lang="en-US" sz="2800" dirty="0"/>
                            <a:t>2/16</a:t>
                          </a:r>
                        </a:p>
                      </a:txBody>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extLst>
                  <p:ext uri="{D42A27DB-BD31-4B8C-83A1-F6EECF244321}">
                    <p14:modId xmlns:p14="http://schemas.microsoft.com/office/powerpoint/2010/main" val="982265757"/>
                  </p:ext>
                </p:extLst>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3"/>
                          <a:stretch>
                            <a:fillRect l="-503" t="-7353" r="-402010" b="-400735"/>
                          </a:stretch>
                        </a:blipFill>
                      </a:tcPr>
                    </a:tc>
                    <a:tc>
                      <a:txBody>
                        <a:bodyPr/>
                        <a:lstStyle/>
                        <a:p>
                          <a:endParaRPr lang="en-US"/>
                        </a:p>
                      </a:txBody>
                      <a:tcPr>
                        <a:blipFill>
                          <a:blip r:embed="rId3"/>
                          <a:stretch>
                            <a:fillRect l="-100503" t="-7353" r="-302010" b="-400735"/>
                          </a:stretch>
                        </a:blipFill>
                      </a:tcPr>
                    </a:tc>
                    <a:tc>
                      <a:txBody>
                        <a:bodyPr/>
                        <a:lstStyle/>
                        <a:p>
                          <a:endParaRPr lang="en-US"/>
                        </a:p>
                      </a:txBody>
                      <a:tcPr>
                        <a:blipFill>
                          <a:blip r:embed="rId3"/>
                          <a:stretch>
                            <a:fillRect l="-201515" t="-7353" r="-203535" b="-400735"/>
                          </a:stretch>
                        </a:blipFill>
                      </a:tcPr>
                    </a:tc>
                    <a:tc>
                      <a:txBody>
                        <a:bodyPr/>
                        <a:lstStyle/>
                        <a:p>
                          <a:endParaRPr lang="en-US"/>
                        </a:p>
                      </a:txBody>
                      <a:tcPr>
                        <a:blipFill>
                          <a:blip r:embed="rId3"/>
                          <a:stretch>
                            <a:fillRect l="-300000" t="-7353" r="-102513" b="-400735"/>
                          </a:stretch>
                        </a:blipFill>
                      </a:tcPr>
                    </a:tc>
                    <a:tc>
                      <a:txBody>
                        <a:bodyPr/>
                        <a:lstStyle/>
                        <a:p>
                          <a:endParaRPr lang="en-US"/>
                        </a:p>
                      </a:txBody>
                      <a:tcPr>
                        <a:blipFill>
                          <a:blip r:embed="rId3"/>
                          <a:stretch>
                            <a:fillRect l="-400000" t="-7353" r="-2513"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3"/>
                          <a:stretch>
                            <a:fillRect l="-503" t="-107353" r="-402010" b="-300735"/>
                          </a:stretch>
                        </a:blipFill>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2457022788"/>
                      </a:ext>
                    </a:extLst>
                  </a:tr>
                  <a:tr h="826712">
                    <a:tc>
                      <a:txBody>
                        <a:bodyPr/>
                        <a:lstStyle/>
                        <a:p>
                          <a:endParaRPr lang="en-US"/>
                        </a:p>
                      </a:txBody>
                      <a:tcPr>
                        <a:blipFill>
                          <a:blip r:embed="rId3"/>
                          <a:stretch>
                            <a:fillRect l="-503" t="-208889" r="-402010" b="-202963"/>
                          </a:stretch>
                        </a:blipFill>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3509430748"/>
                      </a:ext>
                    </a:extLst>
                  </a:tr>
                  <a:tr h="826712">
                    <a:tc>
                      <a:txBody>
                        <a:bodyPr/>
                        <a:lstStyle/>
                        <a:p>
                          <a:endParaRPr lang="en-US"/>
                        </a:p>
                      </a:txBody>
                      <a:tcPr>
                        <a:blipFill>
                          <a:blip r:embed="rId3"/>
                          <a:stretch>
                            <a:fillRect l="-503" t="-306618" r="-402010" b="-101471"/>
                          </a:stretch>
                        </a:blipFill>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extLst>
                      <a:ext uri="{0D108BD9-81ED-4DB2-BD59-A6C34878D82A}">
                        <a16:rowId xmlns:a16="http://schemas.microsoft.com/office/drawing/2014/main" val="3494609799"/>
                      </a:ext>
                    </a:extLst>
                  </a:tr>
                  <a:tr h="826712">
                    <a:tc>
                      <a:txBody>
                        <a:bodyPr/>
                        <a:lstStyle/>
                        <a:p>
                          <a:endParaRPr lang="en-US"/>
                        </a:p>
                      </a:txBody>
                      <a:tcPr>
                        <a:blipFill>
                          <a:blip r:embed="rId3"/>
                          <a:stretch>
                            <a:fillRect l="-503" t="-406618" r="-402010" b="-1471"/>
                          </a:stretch>
                        </a:blipFill>
                      </a:tcPr>
                    </a:tc>
                    <a:tc>
                      <a:txBody>
                        <a:bodyPr/>
                        <a:lstStyle/>
                        <a:p>
                          <a:r>
                            <a:rPr lang="en-US" sz="2800" dirty="0"/>
                            <a:t>2/16</a:t>
                          </a:r>
                        </a:p>
                      </a:txBody>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extLst>
                      <a:ext uri="{0D108BD9-81ED-4DB2-BD59-A6C34878D82A}">
                        <a16:rowId xmlns:a16="http://schemas.microsoft.com/office/drawing/2014/main" val="1427636165"/>
                      </a:ext>
                    </a:extLst>
                  </a:tr>
                </a:tbl>
              </a:graphicData>
            </a:graphic>
          </p:graphicFrame>
        </mc:Fallback>
      </mc:AlternateContent>
    </p:spTree>
    <p:extLst>
      <p:ext uri="{BB962C8B-B14F-4D97-AF65-F5344CB8AC3E}">
        <p14:creationId xmlns:p14="http://schemas.microsoft.com/office/powerpoint/2010/main" val="1121904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FEAA-C1E2-4D35-8028-861E874572B9}"/>
              </a:ext>
            </a:extLst>
          </p:cNvPr>
          <p:cNvSpPr>
            <a:spLocks noGrp="1"/>
          </p:cNvSpPr>
          <p:nvPr>
            <p:ph type="title"/>
          </p:nvPr>
        </p:nvSpPr>
        <p:spPr/>
        <p:txBody>
          <a:bodyPr/>
          <a:lstStyle/>
          <a:p>
            <a:r>
              <a:rPr lang="en-US" dirty="0"/>
              <a:t>Joint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39384C-DEA9-4C0E-9CB5-3A93EC6ECF4D}"/>
                  </a:ext>
                </a:extLst>
              </p:cNvPr>
              <p:cNvSpPr>
                <a:spLocks noGrp="1"/>
              </p:cNvSpPr>
              <p:nvPr>
                <p:ph idx="1"/>
              </p:nvPr>
            </p:nvSpPr>
            <p:spPr>
              <a:xfrm>
                <a:off x="575240" y="4724399"/>
                <a:ext cx="11187258" cy="1584961"/>
              </a:xfrm>
            </p:spPr>
            <p:txBody>
              <a:bodyPr/>
              <a:lstStyle/>
              <a:p>
                <a:r>
                  <a:rPr lang="en-US" dirty="0"/>
                  <a:t>This definition hopefully isn’t surprising at this point (it’s the value of </a:t>
                </a:r>
                <a14:m>
                  <m:oMath xmlns:m="http://schemas.openxmlformats.org/officeDocument/2006/math">
                    <m:r>
                      <a:rPr lang="en-US" b="0" i="1" smtClean="0">
                        <a:latin typeface="Cambria Math" panose="02040503050406030204" pitchFamily="18" charset="0"/>
                      </a:rPr>
                      <m:t>𝑔</m:t>
                    </m:r>
                  </m:oMath>
                </a14:m>
                <a:r>
                  <a:rPr lang="en-US" dirty="0"/>
                  <a:t> times the probability </a:t>
                </a:r>
                <a14:m>
                  <m:oMath xmlns:m="http://schemas.openxmlformats.org/officeDocument/2006/math">
                    <m:r>
                      <a:rPr lang="en-US" b="0" i="1" smtClean="0">
                        <a:latin typeface="Cambria Math" panose="02040503050406030204" pitchFamily="18" charset="0"/>
                      </a:rPr>
                      <m:t>𝑔</m:t>
                    </m:r>
                  </m:oMath>
                </a14:m>
                <a:r>
                  <a:rPr lang="en-US" dirty="0"/>
                  <a:t> takes on that value), but it’s good to see.</a:t>
                </a:r>
              </a:p>
            </p:txBody>
          </p:sp>
        </mc:Choice>
        <mc:Fallback xmlns="">
          <p:sp>
            <p:nvSpPr>
              <p:cNvPr id="3" name="Content Placeholder 2">
                <a:extLst>
                  <a:ext uri="{FF2B5EF4-FFF2-40B4-BE49-F238E27FC236}">
                    <a16:creationId xmlns:a16="http://schemas.microsoft.com/office/drawing/2014/main" id="{9C39384C-DEA9-4C0E-9CB5-3A93EC6ECF4D}"/>
                  </a:ext>
                </a:extLst>
              </p:cNvPr>
              <p:cNvSpPr>
                <a:spLocks noGrp="1" noRot="1" noChangeAspect="1" noMove="1" noResize="1" noEditPoints="1" noAdjustHandles="1" noChangeArrowheads="1" noChangeShapeType="1" noTextEdit="1"/>
              </p:cNvSpPr>
              <p:nvPr>
                <p:ph idx="1"/>
              </p:nvPr>
            </p:nvSpPr>
            <p:spPr>
              <a:xfrm>
                <a:off x="575240" y="4724399"/>
                <a:ext cx="11187258" cy="1584961"/>
              </a:xfrm>
              <a:blipFill>
                <a:blip r:embed="rId2"/>
                <a:stretch>
                  <a:fillRect l="-708" t="-65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F11A24C-E2F3-4349-B7CD-1C87325DA5A8}"/>
              </a:ext>
            </a:extLst>
          </p:cNvPr>
          <p:cNvGrpSpPr/>
          <p:nvPr/>
        </p:nvGrpSpPr>
        <p:grpSpPr>
          <a:xfrm>
            <a:off x="575239" y="1627070"/>
            <a:ext cx="10771634" cy="279945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0A343C-062D-48CC-8770-EE0C148A42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For 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the expectation can be written in terms of the joint </a:t>
                  </a:r>
                  <a:r>
                    <a:rPr lang="en-US" sz="2800" b="1" dirty="0" err="1">
                      <a:latin typeface="Segoe UI Semibold" panose="020B0702040204020203" pitchFamily="34" charset="0"/>
                      <a:cs typeface="Segoe UI Semibold" panose="020B0702040204020203" pitchFamily="34" charset="0"/>
                    </a:rPr>
                    <a:t>pmf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0" smtClean="0">
                                    <a:latin typeface="Cambria Math" panose="02040503050406030204" pitchFamily="18" charset="0"/>
                                    <a:cs typeface="Segoe UI Semibold" panose="020B0702040204020203" pitchFamily="34" charset="0"/>
                                  </a:rPr>
                                  <m:t>𝐗</m:t>
                                </m:r>
                              </m:sub>
                            </m:sSub>
                          </m:sub>
                          <m:sup/>
                          <m:e>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0" smtClean="0">
                                        <a:latin typeface="Cambria Math" panose="02040503050406030204" pitchFamily="18" charset="0"/>
                                        <a:cs typeface="Segoe UI Semibold" panose="020B0702040204020203" pitchFamily="34" charset="0"/>
                                      </a:rPr>
                                      <m:t>𝐘</m:t>
                                    </m:r>
                                  </m:sub>
                                </m:sSub>
                              </m:sub>
                              <m:sup/>
                              <m:e>
                                <m:r>
                                  <a:rPr lang="en-US" sz="2800" b="1" i="1" smtClean="0">
                                    <a:latin typeface="Cambria Math" panose="02040503050406030204" pitchFamily="18" charset="0"/>
                                    <a:cs typeface="Segoe UI Semibold" panose="020B0702040204020203" pitchFamily="34" charset="0"/>
                                  </a:rPr>
                                  <m:t>𝒈</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𝒑</m:t>
                                    </m:r>
                                  </m:e>
                                  <m:sub>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sub>
                                </m:sSub>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e>
                            </m:nary>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90A343C-062D-48CC-8770-EE0C148A42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453" r="-14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C5DCDB5-0F09-402E-A1DB-F213DEAD7DE5}"/>
                </a:ext>
              </a:extLst>
            </p:cNvPr>
            <p:cNvSpPr/>
            <p:nvPr/>
          </p:nvSpPr>
          <p:spPr>
            <a:xfrm>
              <a:off x="1195367" y="3429001"/>
              <a:ext cx="6101786" cy="45377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Expectations of joint functions</a:t>
              </a:r>
            </a:p>
          </p:txBody>
        </p:sp>
      </p:grpSp>
    </p:spTree>
    <p:extLst>
      <p:ext uri="{BB962C8B-B14F-4D97-AF65-F5344CB8AC3E}">
        <p14:creationId xmlns:p14="http://schemas.microsoft.com/office/powerpoint/2010/main" val="209301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1C27-3306-7545-707E-5FCA7D781289}"/>
              </a:ext>
            </a:extLst>
          </p:cNvPr>
          <p:cNvSpPr>
            <a:spLocks noGrp="1"/>
          </p:cNvSpPr>
          <p:nvPr>
            <p:ph type="title"/>
          </p:nvPr>
        </p:nvSpPr>
        <p:spPr/>
        <p:txBody>
          <a:bodyPr/>
          <a:lstStyle/>
          <a:p>
            <a:r>
              <a:rPr lang="en-US" dirty="0"/>
              <a:t>Expectation of a function of two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0D6020-0C7F-A97E-340A-127FB6C4C8D4}"/>
                  </a:ext>
                </a:extLst>
              </p:cNvPr>
              <p:cNvSpPr>
                <a:spLocks noGrp="1"/>
              </p:cNvSpPr>
              <p:nvPr>
                <p:ph idx="1"/>
              </p:nvPr>
            </p:nvSpPr>
            <p:spPr/>
            <p:txBody>
              <a:bodyPr/>
              <a:lstStyle/>
              <a:p>
                <a:r>
                  <a:rPr lang="en-US" dirty="0"/>
                  <a:t>What’s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𝑈𝑉</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from the last slide?</a:t>
                </a:r>
              </a:p>
              <a:p>
                <a:endParaRPr lang="en-US" dirty="0"/>
              </a:p>
            </p:txBody>
          </p:sp>
        </mc:Choice>
        <mc:Fallback xmlns="">
          <p:sp>
            <p:nvSpPr>
              <p:cNvPr id="3" name="Content Placeholder 2">
                <a:extLst>
                  <a:ext uri="{FF2B5EF4-FFF2-40B4-BE49-F238E27FC236}">
                    <a16:creationId xmlns:a16="http://schemas.microsoft.com/office/drawing/2014/main" id="{970D6020-0C7F-A97E-340A-127FB6C4C8D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006737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BB4E4-C9B3-68AF-8A2B-BAEFEDAE8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7DBF6-7C11-54F6-F1A5-A39D8195340A}"/>
              </a:ext>
            </a:extLst>
          </p:cNvPr>
          <p:cNvSpPr>
            <a:spLocks noGrp="1"/>
          </p:cNvSpPr>
          <p:nvPr>
            <p:ph type="title"/>
          </p:nvPr>
        </p:nvSpPr>
        <p:spPr/>
        <p:txBody>
          <a:bodyPr/>
          <a:lstStyle/>
          <a:p>
            <a:r>
              <a:rPr lang="en-US" dirty="0"/>
              <a:t>Expectation of a function of two RVs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D9C193F-D621-4CD3-9F0A-EE616FE19989}"/>
                  </a:ext>
                </a:extLst>
              </p:cNvPr>
              <p:cNvSpPr>
                <a:spLocks noGrp="1"/>
              </p:cNvSpPr>
              <p:nvPr>
                <p:ph idx="1"/>
              </p:nvPr>
            </p:nvSpPr>
            <p:spPr/>
            <p:txBody>
              <a:bodyPr/>
              <a:lstStyle/>
              <a:p>
                <a:r>
                  <a:rPr lang="en-US" dirty="0"/>
                  <a:t>What’s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𝑈𝑉</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from the last slide?</a:t>
                </a:r>
              </a:p>
              <a:p>
                <a:endParaRPr lang="en-US" dirty="0"/>
              </a:p>
              <a:p>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𝑢</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𝑈</m:t>
                            </m:r>
                          </m:sub>
                        </m:sSub>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𝑉</m:t>
                                </m:r>
                              </m:sub>
                            </m:sSub>
                          </m:sub>
                          <m:sup/>
                          <m:e>
                            <m:r>
                              <a:rPr lang="en-US" b="0" i="1" smtClean="0">
                                <a:latin typeface="Cambria Math" panose="02040503050406030204" pitchFamily="18" charset="0"/>
                              </a:rPr>
                              <m:t>𝑢𝑣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e>
                        </m:nary>
                      </m:e>
                    </m:nary>
                  </m:oMath>
                </a14:m>
                <a:endParaRPr lang="en-US" b="0" dirty="0"/>
              </a:p>
              <a:p>
                <a14:m>
                  <m:oMath xmlns:m="http://schemas.openxmlformats.org/officeDocument/2006/math">
                    <m:r>
                      <a:rPr lang="en-US" b="0" i="1" smtClean="0">
                        <a:latin typeface="Cambria Math" panose="02040503050406030204" pitchFamily="18" charset="0"/>
                      </a:rPr>
                      <m:t>=1⋅1⋅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16</m:t>
                        </m:r>
                      </m:den>
                    </m:f>
                    <m:r>
                      <a:rPr lang="en-US" b="0" i="1" smtClean="0">
                        <a:latin typeface="Cambria Math" panose="02040503050406030204" pitchFamily="18" charset="0"/>
                      </a:rPr>
                      <m:t>+1⋅</m:t>
                    </m:r>
                    <m:r>
                      <a:rPr lang="en-US" b="0" i="0" smtClean="0">
                        <a:latin typeface="Cambria Math" panose="02040503050406030204" pitchFamily="18" charset="0"/>
                      </a:rPr>
                      <m:t>2</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16</m:t>
                        </m:r>
                      </m:den>
                    </m:f>
                    <m:r>
                      <a:rPr lang="en-US" b="0" i="1" smtClean="0">
                        <a:latin typeface="Cambria Math" panose="02040503050406030204" pitchFamily="18" charset="0"/>
                      </a:rPr>
                      <m:t>+</m:t>
                    </m:r>
                    <m:r>
                      <a:rPr lang="en-US" i="1">
                        <a:latin typeface="Cambria Math" panose="02040503050406030204" pitchFamily="18" charset="0"/>
                      </a:rPr>
                      <m:t>1⋅</m:t>
                    </m:r>
                    <m:r>
                      <a:rPr lang="en-US" b="0" i="0" smtClean="0">
                        <a:latin typeface="Cambria Math" panose="02040503050406030204" pitchFamily="18" charset="0"/>
                      </a:rPr>
                      <m:t>3</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16</m:t>
                        </m:r>
                      </m:den>
                    </m:f>
                    <m:r>
                      <a:rPr lang="en-US" b="0" i="1" smtClean="0">
                        <a:latin typeface="Cambria Math" panose="02040503050406030204" pitchFamily="18" charset="0"/>
                      </a:rPr>
                      <m:t>+2</m:t>
                    </m:r>
                    <m:r>
                      <a:rPr lang="en-US" i="1">
                        <a:latin typeface="Cambria Math" panose="02040503050406030204" pitchFamily="18" charset="0"/>
                      </a:rPr>
                      <m:t>⋅</m:t>
                    </m:r>
                    <m:r>
                      <a:rPr lang="en-US" b="0" i="0" smtClean="0">
                        <a:latin typeface="Cambria Math" panose="02040503050406030204" pitchFamily="18" charset="0"/>
                      </a:rPr>
                      <m:t>2</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16</m:t>
                        </m:r>
                      </m:den>
                    </m:f>
                    <m:r>
                      <a:rPr lang="en-US" b="0" i="1" smtClean="0">
                        <a:latin typeface="Cambria Math" panose="02040503050406030204" pitchFamily="18" charset="0"/>
                      </a:rPr>
                      <m:t>+2</m:t>
                    </m:r>
                    <m:r>
                      <a:rPr lang="en-US" i="1">
                        <a:latin typeface="Cambria Math" panose="02040503050406030204" pitchFamily="18" charset="0"/>
                      </a:rPr>
                      <m:t>⋅</m:t>
                    </m:r>
                    <m:r>
                      <a:rPr lang="en-US" b="0" i="0" smtClean="0">
                        <a:latin typeface="Cambria Math" panose="02040503050406030204" pitchFamily="18" charset="0"/>
                      </a:rPr>
                      <m:t>3</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16</m:t>
                        </m:r>
                      </m:den>
                    </m:f>
                    <m:r>
                      <a:rPr lang="en-US" b="0" i="1" smtClean="0">
                        <a:latin typeface="Cambria Math" panose="02040503050406030204" pitchFamily="18" charset="0"/>
                      </a:rPr>
                      <m:t>+2</m:t>
                    </m:r>
                    <m:r>
                      <a:rPr lang="en-US" i="1">
                        <a:latin typeface="Cambria Math" panose="02040503050406030204" pitchFamily="18" charset="0"/>
                      </a:rPr>
                      <m:t>⋅</m:t>
                    </m:r>
                    <m:r>
                      <a:rPr lang="en-US" b="0" i="0" smtClean="0">
                        <a:latin typeface="Cambria Math" panose="02040503050406030204" pitchFamily="18" charset="0"/>
                      </a:rPr>
                      <m:t>4</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16</m:t>
                        </m:r>
                      </m:den>
                    </m:f>
                    <m:r>
                      <a:rPr lang="en-US" b="0" i="1" smtClean="0">
                        <a:latin typeface="Cambria Math" panose="02040503050406030204" pitchFamily="18" charset="0"/>
                      </a:rPr>
                      <m:t>+</m:t>
                    </m:r>
                  </m:oMath>
                </a14:m>
                <a:endParaRPr lang="en-US" dirty="0"/>
              </a:p>
              <a:p>
                <a:r>
                  <a:rPr lang="en-US" dirty="0"/>
                  <a:t>     </a:t>
                </a:r>
                <a14:m>
                  <m:oMath xmlns:m="http://schemas.openxmlformats.org/officeDocument/2006/math">
                    <m:r>
                      <a:rPr lang="en-US" i="1" smtClean="0">
                        <a:latin typeface="Cambria Math" panose="02040503050406030204" pitchFamily="18" charset="0"/>
                      </a:rPr>
                      <m:t>3</m:t>
                    </m:r>
                    <m:r>
                      <a:rPr lang="en-US" i="1">
                        <a:latin typeface="Cambria Math" panose="02040503050406030204" pitchFamily="18" charset="0"/>
                      </a:rPr>
                      <m:t>⋅</m:t>
                    </m:r>
                    <m:r>
                      <a:rPr lang="en-US" b="0" i="0" smtClean="0">
                        <a:latin typeface="Cambria Math" panose="02040503050406030204" pitchFamily="18" charset="0"/>
                      </a:rPr>
                      <m:t>3</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16</m:t>
                        </m:r>
                      </m:den>
                    </m:f>
                    <m:r>
                      <a:rPr lang="en-US" b="0" i="1" smtClean="0">
                        <a:latin typeface="Cambria Math" panose="02040503050406030204" pitchFamily="18" charset="0"/>
                      </a:rPr>
                      <m:t>+3</m:t>
                    </m:r>
                    <m:r>
                      <a:rPr lang="en-US" i="1">
                        <a:latin typeface="Cambria Math" panose="02040503050406030204" pitchFamily="18" charset="0"/>
                      </a:rPr>
                      <m:t>⋅</m:t>
                    </m:r>
                    <m:r>
                      <a:rPr lang="en-US" b="0" i="0" smtClean="0">
                        <a:latin typeface="Cambria Math" panose="02040503050406030204" pitchFamily="18" charset="0"/>
                      </a:rPr>
                      <m:t>4</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16</m:t>
                        </m:r>
                      </m:den>
                    </m:f>
                    <m:r>
                      <a:rPr lang="en-US" b="0" i="1" smtClean="0">
                        <a:latin typeface="Cambria Math" panose="02040503050406030204" pitchFamily="18" charset="0"/>
                      </a:rPr>
                      <m:t>+4</m:t>
                    </m:r>
                    <m:r>
                      <a:rPr lang="en-US" i="1">
                        <a:latin typeface="Cambria Math" panose="02040503050406030204" pitchFamily="18" charset="0"/>
                      </a:rPr>
                      <m:t>⋅</m:t>
                    </m:r>
                    <m:r>
                      <a:rPr lang="en-US" b="0" i="0" smtClean="0">
                        <a:latin typeface="Cambria Math" panose="02040503050406030204" pitchFamily="18" charset="0"/>
                      </a:rPr>
                      <m:t>4</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16</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92</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4</m:t>
                        </m:r>
                      </m:den>
                    </m:f>
                    <m:r>
                      <a:rPr lang="en-US" b="0" i="1" smtClean="0">
                        <a:latin typeface="Cambria Math" panose="02040503050406030204" pitchFamily="18" charset="0"/>
                      </a:rPr>
                      <m:t>=5.75</m:t>
                    </m:r>
                  </m:oMath>
                </a14:m>
                <a:r>
                  <a:rPr lang="en-US" dirty="0"/>
                  <a:t>.</a:t>
                </a:r>
              </a:p>
            </p:txBody>
          </p:sp>
        </mc:Choice>
        <mc:Fallback>
          <p:sp>
            <p:nvSpPr>
              <p:cNvPr id="3" name="Content Placeholder 2">
                <a:extLst>
                  <a:ext uri="{FF2B5EF4-FFF2-40B4-BE49-F238E27FC236}">
                    <a16:creationId xmlns:a16="http://schemas.microsoft.com/office/drawing/2014/main" id="{ED9C193F-D621-4CD3-9F0A-EE616FE19989}"/>
                  </a:ext>
                </a:extLst>
              </p:cNvPr>
              <p:cNvSpPr>
                <a:spLocks noGrp="1" noRot="1" noChangeAspect="1" noMove="1" noResize="1" noEditPoints="1" noAdjustHandles="1" noChangeArrowheads="1" noChangeShapeType="1" noTextEdit="1"/>
              </p:cNvSpPr>
              <p:nvPr>
                <p:ph idx="1"/>
              </p:nvPr>
            </p:nvSpPr>
            <p:spPr>
              <a:blipFill>
                <a:blip r:embed="rId2"/>
                <a:stretch>
                  <a:fillRect l="-4535" t="-2094"/>
                </a:stretch>
              </a:blipFill>
            </p:spPr>
            <p:txBody>
              <a:bodyPr/>
              <a:lstStyle/>
              <a:p>
                <a:r>
                  <a:rPr lang="en-US">
                    <a:noFill/>
                  </a:rPr>
                  <a:t> </a:t>
                </a:r>
              </a:p>
            </p:txBody>
          </p:sp>
        </mc:Fallback>
      </mc:AlternateContent>
    </p:spTree>
    <p:extLst>
      <p:ext uri="{BB962C8B-B14F-4D97-AF65-F5344CB8AC3E}">
        <p14:creationId xmlns:p14="http://schemas.microsoft.com/office/powerpoint/2010/main" val="339585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9EE5-49BC-4E76-B208-11664E46536C}"/>
              </a:ext>
            </a:extLst>
          </p:cNvPr>
          <p:cNvSpPr>
            <a:spLocks noGrp="1"/>
          </p:cNvSpPr>
          <p:nvPr>
            <p:ph type="title"/>
          </p:nvPr>
        </p:nvSpPr>
        <p:spPr/>
        <p:txBody>
          <a:bodyPr/>
          <a:lstStyle/>
          <a:p>
            <a:r>
              <a:rPr lang="en-US" dirty="0"/>
              <a:t>Where’s the continuity 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DF5CCB-ADE1-407B-B40B-7E5F1422AC18}"/>
                  </a:ext>
                </a:extLst>
              </p:cNvPr>
              <p:cNvSpPr>
                <a:spLocks noGrp="1"/>
              </p:cNvSpPr>
              <p:nvPr>
                <p:ph idx="1"/>
              </p:nvPr>
            </p:nvSpPr>
            <p:spPr/>
            <p:txBody>
              <a:bodyPr/>
              <a:lstStyle/>
              <a:p>
                <a:r>
                  <a:rPr lang="en-US" dirty="0"/>
                  <a:t>There’s no correction to make – it was already continuous!!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≥5</m:t>
                        </m:r>
                      </m:e>
                    </m:d>
                  </m:oMath>
                </a14:m>
                <a:endParaRPr lang="en-US" b="0"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𝑋</m:t>
                            </m:r>
                            <m:r>
                              <a:rPr lang="en-US" b="0" i="1" smtClean="0">
                                <a:latin typeface="Cambria Math" panose="02040503050406030204" pitchFamily="18" charset="0"/>
                              </a:rPr>
                              <m:t>−10/1.8</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1.8</m:t>
                                    </m:r>
                                  </m:e>
                                  <m:sup>
                                    <m:r>
                                      <a:rPr lang="en-US" b="0" i="1" smtClean="0">
                                        <a:latin typeface="Cambria Math" panose="02040503050406030204" pitchFamily="18" charset="0"/>
                                      </a:rPr>
                                      <m:t>2</m:t>
                                    </m:r>
                                  </m:sup>
                                </m:sSup>
                              </m:e>
                            </m:rad>
                            <m:r>
                              <a:rPr lang="en-US" b="0" i="1" smtClean="0">
                                <a:latin typeface="Cambria Math" panose="02040503050406030204" pitchFamily="18" charset="0"/>
                              </a:rPr>
                              <m:t> </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5−10/1.8</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1.8</m:t>
                                    </m:r>
                                  </m:e>
                                  <m:sup>
                                    <m:r>
                                      <a:rPr lang="en-US" b="0" i="1" smtClean="0">
                                        <a:latin typeface="Cambria Math" panose="02040503050406030204" pitchFamily="18" charset="0"/>
                                      </a:rPr>
                                      <m:t>2</m:t>
                                    </m:r>
                                  </m:sup>
                                </m:sSup>
                              </m:e>
                            </m:rad>
                          </m:den>
                        </m:f>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5</m:t>
                            </m:r>
                            <m:r>
                              <a:rPr lang="en-US" i="1">
                                <a:latin typeface="Cambria Math" panose="02040503050406030204" pitchFamily="18" charset="0"/>
                              </a:rPr>
                              <m:t>−10</m:t>
                            </m:r>
                            <m:r>
                              <a:rPr lang="en-US" b="0" i="1" smtClean="0">
                                <a:latin typeface="Cambria Math" panose="02040503050406030204" pitchFamily="18" charset="0"/>
                              </a:rPr>
                              <m:t>/1.8</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10</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1.8</m:t>
                                    </m:r>
                                  </m:e>
                                  <m:sup>
                                    <m:r>
                                      <a:rPr lang="en-US" b="0" i="1" smtClean="0">
                                        <a:latin typeface="Cambria Math" panose="02040503050406030204" pitchFamily="18" charset="0"/>
                                      </a:rPr>
                                      <m:t>2</m:t>
                                    </m:r>
                                  </m:sup>
                                </m:sSup>
                              </m:e>
                            </m:rad>
                          </m:den>
                        </m:f>
                      </m:e>
                    </m:d>
                  </m:oMath>
                </a14:m>
                <a:r>
                  <a:rPr lang="en-US" dirty="0"/>
                  <a:t> By CLT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≥−0.32)</m:t>
                    </m:r>
                  </m:oMath>
                </a14:m>
                <a:endParaRPr lang="en-US" dirty="0"/>
              </a:p>
              <a:p>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1−</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−0.32</m:t>
                        </m:r>
                      </m:e>
                    </m:d>
                    <m:r>
                      <a:rPr lang="en-US" b="0" i="1" smtClean="0">
                        <a:latin typeface="Cambria Math" panose="02040503050406030204" pitchFamily="18" charset="0"/>
                      </a:rPr>
                      <m:t>=</m:t>
                    </m:r>
                    <m:r>
                      <m:rPr>
                        <m:sty m:val="p"/>
                      </m:rPr>
                      <a:rPr lang="en-US" b="0" i="0" smtClean="0">
                        <a:latin typeface="Cambria Math" panose="02040503050406030204" pitchFamily="18" charset="0"/>
                      </a:rPr>
                      <m:t>Φ</m:t>
                    </m:r>
                    <m:r>
                      <a:rPr lang="en-US" b="0" i="1" smtClean="0">
                        <a:latin typeface="Cambria Math" panose="02040503050406030204" pitchFamily="18" charset="0"/>
                      </a:rPr>
                      <m:t>(0.32)</m:t>
                    </m:r>
                  </m:oMath>
                </a14:m>
                <a:endParaRPr lang="en-US" dirty="0"/>
              </a:p>
              <a:p>
                <a14:m>
                  <m:oMath xmlns:m="http://schemas.openxmlformats.org/officeDocument/2006/math">
                    <m:r>
                      <a:rPr lang="en-US" b="0" i="1" smtClean="0">
                        <a:latin typeface="Cambria Math" panose="02040503050406030204" pitchFamily="18" charset="0"/>
                      </a:rPr>
                      <m:t>≈.62552</m:t>
                    </m:r>
                  </m:oMath>
                </a14:m>
                <a:endParaRPr lang="en-US" dirty="0"/>
              </a:p>
            </p:txBody>
          </p:sp>
        </mc:Choice>
        <mc:Fallback xmlns="">
          <p:sp>
            <p:nvSpPr>
              <p:cNvPr id="3" name="Content Placeholder 2">
                <a:extLst>
                  <a:ext uri="{FF2B5EF4-FFF2-40B4-BE49-F238E27FC236}">
                    <a16:creationId xmlns:a16="http://schemas.microsoft.com/office/drawing/2014/main" id="{83DF5CCB-ADE1-407B-B40B-7E5F1422AC18}"/>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B5E93E-7213-4749-8EAC-804AE35FE8A7}"/>
                  </a:ext>
                </a:extLst>
              </p:cNvPr>
              <p:cNvSpPr txBox="1"/>
              <p:nvPr/>
            </p:nvSpPr>
            <p:spPr>
              <a:xfrm>
                <a:off x="2768600" y="6033610"/>
                <a:ext cx="8077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True value (needs a distribution not in our zoo) is </a:t>
                </a:r>
                <a14:m>
                  <m:oMath xmlns:m="http://schemas.openxmlformats.org/officeDocument/2006/math">
                    <m:r>
                      <a:rPr lang="en-US" sz="2400" b="0" i="1" smtClean="0">
                        <a:latin typeface="Cambria Math" panose="02040503050406030204" pitchFamily="18" charset="0"/>
                      </a:rPr>
                      <m:t>≈0.58741</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ADB5E93E-7213-4749-8EAC-804AE35FE8A7}"/>
                  </a:ext>
                </a:extLst>
              </p:cNvPr>
              <p:cNvSpPr txBox="1">
                <a:spLocks noRot="1" noChangeAspect="1" noMove="1" noResize="1" noEditPoints="1" noAdjustHandles="1" noChangeArrowheads="1" noChangeShapeType="1" noTextEdit="1"/>
              </p:cNvSpPr>
              <p:nvPr/>
            </p:nvSpPr>
            <p:spPr>
              <a:xfrm>
                <a:off x="2768600" y="6033610"/>
                <a:ext cx="8077200" cy="461665"/>
              </a:xfrm>
              <a:prstGeom prst="rect">
                <a:avLst/>
              </a:prstGeom>
              <a:blipFill>
                <a:blip r:embed="rId4"/>
                <a:stretch>
                  <a:fillRect l="-1132" t="-9333" b="-32000"/>
                </a:stretch>
              </a:blipFill>
            </p:spPr>
            <p:txBody>
              <a:bodyPr/>
              <a:lstStyle/>
              <a:p>
                <a:r>
                  <a:rPr lang="en-US">
                    <a:noFill/>
                  </a:rPr>
                  <a:t> </a:t>
                </a:r>
              </a:p>
            </p:txBody>
          </p:sp>
        </mc:Fallback>
      </mc:AlternateContent>
    </p:spTree>
    <p:extLst>
      <p:ext uri="{BB962C8B-B14F-4D97-AF65-F5344CB8AC3E}">
        <p14:creationId xmlns:p14="http://schemas.microsoft.com/office/powerpoint/2010/main" val="40065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2685-0D8B-45CA-B014-E16FBE04CAA9}"/>
              </a:ext>
            </a:extLst>
          </p:cNvPr>
          <p:cNvSpPr>
            <a:spLocks noGrp="1"/>
          </p:cNvSpPr>
          <p:nvPr>
            <p:ph type="title"/>
          </p:nvPr>
        </p:nvSpPr>
        <p:spPr/>
        <p:txBody>
          <a:bodyPr/>
          <a:lstStyle/>
          <a:p>
            <a:r>
              <a:rPr lang="en-US" dirty="0"/>
              <a:t>Outline of CLT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2E5BCB-2AB6-4440-B3DB-7DB31E9B6840}"/>
                  </a:ext>
                </a:extLst>
              </p:cNvPr>
              <p:cNvSpPr>
                <a:spLocks noGrp="1"/>
              </p:cNvSpPr>
              <p:nvPr>
                <p:ph idx="1"/>
              </p:nvPr>
            </p:nvSpPr>
            <p:spPr/>
            <p:txBody>
              <a:bodyPr/>
              <a:lstStyle/>
              <a:p>
                <a:r>
                  <a:rPr lang="en-US" dirty="0"/>
                  <a:t>1. Write event you are interested in, in terms of sum of random variables.</a:t>
                </a:r>
              </a:p>
              <a:p>
                <a:r>
                  <a:rPr lang="en-US" dirty="0"/>
                  <a:t>2. Apply continuity correction if RVs are discrete.</a:t>
                </a:r>
              </a:p>
              <a:p>
                <a:r>
                  <a:rPr lang="en-US" dirty="0"/>
                  <a:t>3. Standardize RV to have mean </a:t>
                </a:r>
                <a14:m>
                  <m:oMath xmlns:m="http://schemas.openxmlformats.org/officeDocument/2006/math">
                    <m:r>
                      <a:rPr lang="en-US" b="0" i="1" smtClean="0">
                        <a:latin typeface="Cambria Math" panose="02040503050406030204" pitchFamily="18" charset="0"/>
                      </a:rPr>
                      <m:t>0</m:t>
                    </m:r>
                  </m:oMath>
                </a14:m>
                <a:r>
                  <a:rPr lang="en-US" dirty="0"/>
                  <a:t> and standard deviation </a:t>
                </a:r>
                <a14:m>
                  <m:oMath xmlns:m="http://schemas.openxmlformats.org/officeDocument/2006/math">
                    <m:r>
                      <a:rPr lang="en-US" b="0" i="1" smtClean="0">
                        <a:latin typeface="Cambria Math" panose="02040503050406030204" pitchFamily="18" charset="0"/>
                      </a:rPr>
                      <m:t>1</m:t>
                    </m:r>
                  </m:oMath>
                </a14:m>
                <a:r>
                  <a:rPr lang="en-US" dirty="0"/>
                  <a:t>.</a:t>
                </a:r>
              </a:p>
              <a:p>
                <a:r>
                  <a:rPr lang="en-US" dirty="0"/>
                  <a:t>4. Replace RV with </a:t>
                </a:r>
                <a14:m>
                  <m:oMath xmlns:m="http://schemas.openxmlformats.org/officeDocument/2006/math">
                    <m:r>
                      <a:rPr lang="en-US" b="0" i="1" smtClean="0">
                        <a:latin typeface="Cambria Math" panose="02040503050406030204" pitchFamily="18" charset="0"/>
                      </a:rPr>
                      <m:t>𝒩</m:t>
                    </m:r>
                    <m:r>
                      <a:rPr lang="en-US" b="0" i="1" smtClean="0">
                        <a:latin typeface="Cambria Math" panose="02040503050406030204" pitchFamily="18" charset="0"/>
                      </a:rPr>
                      <m:t>(0,1)</m:t>
                    </m:r>
                  </m:oMath>
                </a14:m>
                <a:r>
                  <a:rPr lang="en-US" dirty="0"/>
                  <a:t>.</a:t>
                </a:r>
              </a:p>
              <a:p>
                <a:r>
                  <a:rPr lang="en-US" dirty="0"/>
                  <a:t>5. Write event in terms of </a:t>
                </a:r>
                <a14:m>
                  <m:oMath xmlns:m="http://schemas.openxmlformats.org/officeDocument/2006/math">
                    <m:r>
                      <m:rPr>
                        <m:sty m:val="p"/>
                      </m:rPr>
                      <a:rPr lang="en-US" b="0" i="0" smtClean="0">
                        <a:latin typeface="Cambria Math" panose="02040503050406030204" pitchFamily="18" charset="0"/>
                      </a:rPr>
                      <m:t>Φ</m:t>
                    </m:r>
                  </m:oMath>
                </a14:m>
                <a:endParaRPr lang="en-US" dirty="0"/>
              </a:p>
              <a:p>
                <a:r>
                  <a:rPr lang="en-US" dirty="0"/>
                  <a:t>6. Look up in table. </a:t>
                </a:r>
              </a:p>
            </p:txBody>
          </p:sp>
        </mc:Choice>
        <mc:Fallback xmlns="">
          <p:sp>
            <p:nvSpPr>
              <p:cNvPr id="3" name="Content Placeholder 2">
                <a:extLst>
                  <a:ext uri="{FF2B5EF4-FFF2-40B4-BE49-F238E27FC236}">
                    <a16:creationId xmlns:a16="http://schemas.microsoft.com/office/drawing/2014/main" id="{F62E5BCB-2AB6-4440-B3DB-7DB31E9B684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3409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56C0-FF95-D94E-7711-DC78E3508FFF}"/>
              </a:ext>
            </a:extLst>
          </p:cNvPr>
          <p:cNvSpPr>
            <a:spLocks noGrp="1"/>
          </p:cNvSpPr>
          <p:nvPr>
            <p:ph type="title"/>
          </p:nvPr>
        </p:nvSpPr>
        <p:spPr/>
        <p:txBody>
          <a:bodyPr/>
          <a:lstStyle/>
          <a:p>
            <a:r>
              <a:rPr lang="en-US" dirty="0"/>
              <a:t>Process For Continuity 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BDA456-787C-744E-5C82-8513A270F1E6}"/>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discrete random variable you are approximating with </a:t>
                </a:r>
                <a14:m>
                  <m:oMath xmlns:m="http://schemas.openxmlformats.org/officeDocument/2006/math">
                    <m:r>
                      <a:rPr lang="en-US" b="0" i="1" smtClean="0">
                        <a:latin typeface="Cambria Math" panose="02040503050406030204" pitchFamily="18" charset="0"/>
                      </a:rPr>
                      <m:t>𝑌</m:t>
                    </m:r>
                  </m:oMath>
                </a14:m>
                <a:r>
                  <a:rPr lang="en-US" dirty="0"/>
                  <a:t>.</a:t>
                </a:r>
              </a:p>
              <a:p>
                <a:r>
                  <a:rPr lang="en-US" dirty="0"/>
                  <a:t>To do a continuity correction, find all real numbers that, when rounded to nearest value in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m:rPr>
                            <m:sty m:val="p"/>
                          </m:rPr>
                          <a:rPr lang="en-US" b="0" i="0" smtClean="0">
                            <a:latin typeface="Cambria Math" panose="02040503050406030204" pitchFamily="18" charset="0"/>
                          </a:rPr>
                          <m:t>X</m:t>
                        </m:r>
                      </m:sub>
                    </m:sSub>
                  </m:oMath>
                </a14:m>
                <a:r>
                  <a:rPr lang="en-US" dirty="0"/>
                  <a:t>, would be part of the event.</a:t>
                </a:r>
              </a:p>
              <a:p>
                <a:r>
                  <a:rPr lang="en-US" dirty="0"/>
                  <a:t>For example, if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Bin</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Ω</m:t>
                        </m:r>
                      </m:e>
                      <m:sub>
                        <m:r>
                          <a:rPr lang="en-US" b="0" i="1" dirty="0" smtClean="0">
                            <a:latin typeface="Cambria Math" panose="02040503050406030204" pitchFamily="18" charset="0"/>
                          </a:rPr>
                          <m:t>𝑋</m:t>
                        </m:r>
                      </m:sub>
                    </m:sSub>
                    <m:r>
                      <a:rPr lang="en-US" b="0" i="1" dirty="0" smtClean="0">
                        <a:latin typeface="Cambria Math" panose="02040503050406030204" pitchFamily="18" charset="0"/>
                      </a:rPr>
                      <m:t>={0,1,…,</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endParaRPr lang="en-US" dirty="0"/>
              </a:p>
              <a:p>
                <a:r>
                  <a:rPr lang="en-US" dirty="0"/>
                  <a:t>To find event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≥6)</m:t>
                    </m:r>
                  </m:oMath>
                </a14:m>
                <a:r>
                  <a:rPr lang="en-US" dirty="0"/>
                  <a:t>, 5.5 rounds to 6, which is </a:t>
                </a:r>
                <a14:m>
                  <m:oMath xmlns:m="http://schemas.openxmlformats.org/officeDocument/2006/math">
                    <m:r>
                      <a:rPr lang="en-US" b="0" i="1" smtClean="0">
                        <a:latin typeface="Cambria Math" panose="02040503050406030204" pitchFamily="18" charset="0"/>
                      </a:rPr>
                      <m:t>≥6</m:t>
                    </m:r>
                  </m:oMath>
                </a14:m>
                <a:r>
                  <a:rPr lang="en-US" dirty="0"/>
                  <a:t>. 5.4 rounds to 5 not </a:t>
                </a:r>
                <a14:m>
                  <m:oMath xmlns:m="http://schemas.openxmlformats.org/officeDocument/2006/math">
                    <m:r>
                      <a:rPr lang="en-US" b="0" i="1" smtClean="0">
                        <a:latin typeface="Cambria Math" panose="02040503050406030204" pitchFamily="18" charset="0"/>
                      </a:rPr>
                      <m:t>≥6</m:t>
                    </m:r>
                  </m:oMath>
                </a14:m>
                <a:r>
                  <a:rPr lang="en-US" dirty="0"/>
                  <a:t>. Want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≥5.5)</m:t>
                    </m:r>
                  </m:oMath>
                </a14:m>
                <a:endParaRPr lang="en-US" dirty="0"/>
              </a:p>
              <a:p>
                <a:r>
                  <a:rPr lang="en-US" dirty="0"/>
                  <a:t>To find event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&gt;6)</m:t>
                    </m:r>
                  </m:oMath>
                </a14:m>
                <a:r>
                  <a:rPr lang="en-US" dirty="0"/>
                  <a:t> 5.5 rounds to 6, which is not &gt;6, 6.1 rounds to 6 which is not &gt; 6, 6.5 rounds to 7; Want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≥6.5)</m:t>
                    </m:r>
                  </m:oMath>
                </a14:m>
                <a:endParaRPr lang="en-US" dirty="0"/>
              </a:p>
              <a:p>
                <a:r>
                  <a:rPr lang="en-US" dirty="0"/>
                  <a:t>To find event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=5</m:t>
                        </m:r>
                      </m:e>
                    </m:d>
                    <m:r>
                      <a:rPr lang="en-US" b="0" i="1" smtClean="0">
                        <a:latin typeface="Cambria Math" panose="02040503050406030204" pitchFamily="18" charset="0"/>
                      </a:rPr>
                      <m:t>,</m:t>
                    </m:r>
                  </m:oMath>
                </a14:m>
                <a:r>
                  <a:rPr lang="en-US" dirty="0"/>
                  <a:t> 4.5 rounds to 5, 5.4 rounds to 5, 4.4 rounds to 4. Want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(4.5≤</m:t>
                    </m:r>
                    <m:r>
                      <a:rPr lang="en-US" b="0" i="1" smtClean="0">
                        <a:latin typeface="Cambria Math" panose="02040503050406030204" pitchFamily="18" charset="0"/>
                      </a:rPr>
                      <m:t>𝑋</m:t>
                    </m:r>
                    <m:r>
                      <a:rPr lang="en-US" b="0" i="1" smtClean="0">
                        <a:latin typeface="Cambria Math" panose="02040503050406030204" pitchFamily="18" charset="0"/>
                      </a:rPr>
                      <m:t>&lt;5.5)</m:t>
                    </m:r>
                  </m:oMath>
                </a14:m>
                <a:endParaRPr lang="en-US" dirty="0"/>
              </a:p>
            </p:txBody>
          </p:sp>
        </mc:Choice>
        <mc:Fallback xmlns="">
          <p:sp>
            <p:nvSpPr>
              <p:cNvPr id="3" name="Content Placeholder 2">
                <a:extLst>
                  <a:ext uri="{FF2B5EF4-FFF2-40B4-BE49-F238E27FC236}">
                    <a16:creationId xmlns:a16="http://schemas.microsoft.com/office/drawing/2014/main" id="{D5BDA456-787C-744E-5C82-8513A270F1E6}"/>
                  </a:ext>
                </a:extLst>
              </p:cNvPr>
              <p:cNvSpPr>
                <a:spLocks noGrp="1" noRot="1" noChangeAspect="1" noMove="1" noResize="1" noEditPoints="1" noAdjustHandles="1" noChangeArrowheads="1" noChangeShapeType="1" noTextEdit="1"/>
              </p:cNvSpPr>
              <p:nvPr>
                <p:ph idx="1"/>
              </p:nvPr>
            </p:nvSpPr>
            <p:spPr>
              <a:blipFill>
                <a:blip r:embed="rId2"/>
                <a:stretch>
                  <a:fillRect l="-708" t="-2138" r="-817" b="-3019"/>
                </a:stretch>
              </a:blipFill>
            </p:spPr>
            <p:txBody>
              <a:bodyPr/>
              <a:lstStyle/>
              <a:p>
                <a:r>
                  <a:rPr lang="en-US">
                    <a:noFill/>
                  </a:rPr>
                  <a:t> </a:t>
                </a:r>
              </a:p>
            </p:txBody>
          </p:sp>
        </mc:Fallback>
      </mc:AlternateContent>
    </p:spTree>
    <p:extLst>
      <p:ext uri="{BB962C8B-B14F-4D97-AF65-F5344CB8AC3E}">
        <p14:creationId xmlns:p14="http://schemas.microsoft.com/office/powerpoint/2010/main" val="21107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E7F40-C609-9792-DE6C-408DF9C987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74D3CA-5EF9-BAF8-713F-E35D4B4278E7}"/>
              </a:ext>
            </a:extLst>
          </p:cNvPr>
          <p:cNvSpPr>
            <a:spLocks noGrp="1"/>
          </p:cNvSpPr>
          <p:nvPr>
            <p:ph type="title"/>
          </p:nvPr>
        </p:nvSpPr>
        <p:spPr>
          <a:xfrm>
            <a:off x="1902775" y="3262680"/>
            <a:ext cx="6504161" cy="590415"/>
          </a:xfrm>
        </p:spPr>
        <p:txBody>
          <a:bodyPr/>
          <a:lstStyle/>
          <a:p>
            <a:r>
              <a:rPr lang="en-US" dirty="0"/>
              <a:t>Confidence Intervals</a:t>
            </a:r>
          </a:p>
        </p:txBody>
      </p:sp>
      <p:sp>
        <p:nvSpPr>
          <p:cNvPr id="5" name="Text Placeholder 4">
            <a:extLst>
              <a:ext uri="{FF2B5EF4-FFF2-40B4-BE49-F238E27FC236}">
                <a16:creationId xmlns:a16="http://schemas.microsoft.com/office/drawing/2014/main" id="{0B597C94-B8E5-669A-0C19-CBB821F103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851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pPr algn="ctr"/>
                <a:endParaRPr lang="en-US" sz="4000" dirty="0"/>
              </a:p>
              <a:p>
                <a:r>
                  <a:rPr lang="en-US" dirty="0"/>
                  <a:t>If your RV has expectation equal to the value you’re searching for (like our polling example) you get a probability of being “close enough” to the target value.</a:t>
                </a:r>
              </a:p>
            </p:txBody>
          </p:sp>
        </mc:Choice>
        <mc:Fallback xmlns="">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2"/>
                <a:stretch>
                  <a:fillRect l="-708" t="-2138" b="-1887"/>
                </a:stretch>
              </a:blipFill>
            </p:spPr>
            <p:txBody>
              <a:bodyPr/>
              <a:lstStyle/>
              <a:p>
                <a:r>
                  <a:rPr lang="en-US">
                    <a:noFill/>
                  </a:rPr>
                  <a:t> </a:t>
                </a:r>
              </a:p>
            </p:txBody>
          </p:sp>
        </mc:Fallback>
      </mc:AlternateContent>
    </p:spTree>
    <p:extLst>
      <p:ext uri="{BB962C8B-B14F-4D97-AF65-F5344CB8AC3E}">
        <p14:creationId xmlns:p14="http://schemas.microsoft.com/office/powerpoint/2010/main" val="358101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CF526F9-ED51-43EB-B59F-695CE20F344D}"/>
                  </a:ext>
                </a:extLst>
              </p:cNvPr>
              <p:cNvSpPr>
                <a:spLocks noGrp="1"/>
              </p:cNvSpPr>
              <p:nvPr>
                <p:ph type="title"/>
              </p:nvPr>
            </p:nvSpPr>
            <p:spPr/>
            <p:txBody>
              <a:bodyPr>
                <a:normAutofit/>
              </a:bodyPr>
              <a:lstStyle/>
              <a:p>
                <a:r>
                  <a:rPr lang="en-US" b="0" dirty="0"/>
                  <a:t> </a:t>
                </a:r>
                <a14:m>
                  <m:oMath xmlns:m="http://schemas.openxmlformats.org/officeDocument/2006/math">
                    <m:r>
                      <a:rPr lang="en-US" sz="4400" b="0" i="1" smtClean="0">
                        <a:latin typeface="Cambria Math" panose="02040503050406030204" pitchFamily="18" charset="0"/>
                      </a:rPr>
                      <m:t>ℙ</m:t>
                    </m:r>
                    <m:d>
                      <m:dPr>
                        <m:ctrlPr>
                          <a:rPr lang="en-US" sz="4400" b="0" i="1" smtClean="0">
                            <a:latin typeface="Cambria Math" panose="02040503050406030204" pitchFamily="18" charset="0"/>
                          </a:rPr>
                        </m:ctrlPr>
                      </m:dPr>
                      <m:e>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𝑋</m:t>
                            </m:r>
                            <m:r>
                              <a:rPr lang="en-US" sz="4400" b="0" i="1" smtClean="0">
                                <a:latin typeface="Cambria Math" panose="02040503050406030204" pitchFamily="18" charset="0"/>
                              </a:rPr>
                              <m:t>−</m:t>
                            </m:r>
                            <m:r>
                              <a:rPr lang="en-US" sz="4400" b="0" i="1" smtClean="0">
                                <a:latin typeface="Cambria Math" panose="02040503050406030204" pitchFamily="18" charset="0"/>
                              </a:rPr>
                              <m:t>𝜇</m:t>
                            </m:r>
                          </m:e>
                        </m:d>
                        <m:r>
                          <a:rPr lang="en-US" sz="4400" b="0" i="1" smtClean="0">
                            <a:latin typeface="Cambria Math" panose="02040503050406030204" pitchFamily="18" charset="0"/>
                          </a:rPr>
                          <m:t>&gt;</m:t>
                        </m:r>
                        <m:r>
                          <a:rPr lang="en-US" sz="4400" b="0" i="1" smtClean="0">
                            <a:latin typeface="Cambria Math" panose="02040503050406030204" pitchFamily="18" charset="0"/>
                          </a:rPr>
                          <m:t>𝜀</m:t>
                        </m:r>
                      </m:e>
                    </m:d>
                    <m:r>
                      <a:rPr lang="en-US" sz="4400" b="0" i="1" smtClean="0">
                        <a:latin typeface="Cambria Math" panose="02040503050406030204" pitchFamily="18" charset="0"/>
                      </a:rPr>
                      <m:t>≤</m:t>
                    </m:r>
                    <m:r>
                      <a:rPr lang="en-US" sz="4400" b="0" i="1" smtClean="0">
                        <a:latin typeface="Cambria Math" panose="02040503050406030204" pitchFamily="18" charset="0"/>
                      </a:rPr>
                      <m:t>𝛿</m:t>
                    </m:r>
                  </m:oMath>
                </a14:m>
                <a:r>
                  <a:rPr lang="en-US" sz="4400" dirty="0"/>
                  <a:t> </a:t>
                </a:r>
                <a:endParaRPr lang="en-US" dirty="0"/>
              </a:p>
            </p:txBody>
          </p:sp>
        </mc:Choice>
        <mc:Fallback>
          <p:sp>
            <p:nvSpPr>
              <p:cNvPr id="2" name="Title 1">
                <a:extLst>
                  <a:ext uri="{FF2B5EF4-FFF2-40B4-BE49-F238E27FC236}">
                    <a16:creationId xmlns:a16="http://schemas.microsoft.com/office/drawing/2014/main" id="{6CF526F9-ED51-43EB-B59F-695CE20F344D}"/>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7908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11032</TotalTime>
  <Words>2769</Words>
  <Application>Microsoft Macintosh PowerPoint</Application>
  <PresentationFormat>Widescreen</PresentationFormat>
  <Paragraphs>332</Paragraphs>
  <Slides>39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Cambria Math</vt:lpstr>
      <vt:lpstr>Segoe UI</vt:lpstr>
      <vt:lpstr>Segoe UI Light</vt:lpstr>
      <vt:lpstr>Segoe UI Semibold</vt:lpstr>
      <vt:lpstr>Segoe UI Semilight</vt:lpstr>
      <vt:lpstr>Tw Cen MT</vt:lpstr>
      <vt:lpstr>Wingdings 3</vt:lpstr>
      <vt:lpstr>Integral</vt:lpstr>
      <vt:lpstr>Confidence Intervals &amp; Joint Distributions</vt:lpstr>
      <vt:lpstr>Why Learn Normals? </vt:lpstr>
      <vt:lpstr>Approximating a continuous distribution</vt:lpstr>
      <vt:lpstr>Where’s the continuity correction?</vt:lpstr>
      <vt:lpstr>Outline of CLT steps</vt:lpstr>
      <vt:lpstr>Process For Continuity Correction</vt:lpstr>
      <vt:lpstr>Confidence Intervals</vt:lpstr>
      <vt:lpstr>Confidence Intervals</vt:lpstr>
      <vt:lpstr> P(|X-μ|&gt;ε)≤δ </vt:lpstr>
      <vt:lpstr>Confidence Intervals</vt:lpstr>
      <vt:lpstr>Application: Idealized Polling</vt:lpstr>
      <vt:lpstr>Polling</vt:lpstr>
      <vt:lpstr>Polling</vt:lpstr>
      <vt:lpstr>Polling</vt:lpstr>
      <vt:lpstr>Polling</vt:lpstr>
      <vt:lpstr>Using the CLT</vt:lpstr>
      <vt:lpstr>Hey! Where’s the continuity correction?</vt:lpstr>
      <vt:lpstr>The Reverse Question</vt:lpstr>
      <vt:lpstr>Margin of Error</vt:lpstr>
      <vt:lpstr>Our Goal</vt:lpstr>
      <vt:lpstr>Poll Setup</vt:lpstr>
      <vt:lpstr>Poll Setup</vt:lpstr>
      <vt:lpstr>Using the CLT</vt:lpstr>
      <vt:lpstr>Apply the CLT</vt:lpstr>
      <vt:lpstr>Handling √(p(1-p) )</vt:lpstr>
      <vt:lpstr>Worst value of p</vt:lpstr>
      <vt:lpstr>Doing the algebra</vt:lpstr>
      <vt:lpstr>Using the Φ-table</vt:lpstr>
      <vt:lpstr>Multiple Random Variables</vt:lpstr>
      <vt:lpstr>This part of lecture and next lecture</vt:lpstr>
      <vt:lpstr>Joint PMF, support</vt:lpstr>
      <vt:lpstr>Examples</vt:lpstr>
      <vt:lpstr>Marginals</vt:lpstr>
      <vt:lpstr>Marginals</vt:lpstr>
      <vt:lpstr>Different dice</vt:lpstr>
      <vt:lpstr>Different dice</vt:lpstr>
      <vt:lpstr>Joint Expectation</vt:lpstr>
      <vt:lpstr>Expectation of a function of two RVs</vt:lpstr>
      <vt:lpstr>Expectation of a function of two RVs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Limit Theorem</dc:title>
  <dc:creator>rtweber2</dc:creator>
  <cp:lastModifiedBy>Anna Kuznetsova</cp:lastModifiedBy>
  <cp:revision>77</cp:revision>
  <cp:lastPrinted>2025-08-04T17:54:29Z</cp:lastPrinted>
  <dcterms:created xsi:type="dcterms:W3CDTF">2021-05-06T20:30:04Z</dcterms:created>
  <dcterms:modified xsi:type="dcterms:W3CDTF">2025-08-04T17:54:42Z</dcterms:modified>
</cp:coreProperties>
</file>