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324" r:id="rId4"/>
    <p:sldId id="264" r:id="rId5"/>
    <p:sldId id="265" r:id="rId6"/>
    <p:sldId id="266" r:id="rId7"/>
    <p:sldId id="328" r:id="rId8"/>
    <p:sldId id="329" r:id="rId9"/>
    <p:sldId id="348" r:id="rId10"/>
    <p:sldId id="330" r:id="rId11"/>
    <p:sldId id="331" r:id="rId12"/>
    <p:sldId id="345" r:id="rId13"/>
    <p:sldId id="268" r:id="rId14"/>
    <p:sldId id="269" r:id="rId15"/>
    <p:sldId id="270" r:id="rId16"/>
    <p:sldId id="271" r:id="rId17"/>
    <p:sldId id="325" r:id="rId18"/>
    <p:sldId id="272" r:id="rId19"/>
    <p:sldId id="326" r:id="rId20"/>
    <p:sldId id="327" r:id="rId21"/>
    <p:sldId id="332" r:id="rId22"/>
    <p:sldId id="267" r:id="rId23"/>
    <p:sldId id="333" r:id="rId24"/>
    <p:sldId id="334" r:id="rId25"/>
    <p:sldId id="335" r:id="rId26"/>
    <p:sldId id="336" r:id="rId27"/>
    <p:sldId id="337" r:id="rId28"/>
    <p:sldId id="338" r:id="rId29"/>
    <p:sldId id="273" r:id="rId30"/>
    <p:sldId id="275" r:id="rId31"/>
    <p:sldId id="276" r:id="rId32"/>
    <p:sldId id="274" r:id="rId33"/>
    <p:sldId id="346" r:id="rId34"/>
    <p:sldId id="340" r:id="rId35"/>
    <p:sldId id="283" r:id="rId36"/>
    <p:sldId id="284" r:id="rId37"/>
    <p:sldId id="34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78630"/>
  </p:normalViewPr>
  <p:slideViewPr>
    <p:cSldViewPr snapToGrid="0">
      <p:cViewPr varScale="1">
        <p:scale>
          <a:sx n="94" d="100"/>
          <a:sy n="94" d="100"/>
        </p:scale>
        <p:origin x="2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PMF for Poisson</a:t>
            </a:r>
            <a:r>
              <a:rPr lang="en-US" sz="2400" baseline="0"/>
              <a:t> with lambda=1</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Sheet1!$B$29:$B$39</c:f>
              <c:numCache>
                <c:formatCode>General</c:formatCode>
                <c:ptCount val="11"/>
                <c:pt idx="0">
                  <c:v>0.36787944117144233</c:v>
                </c:pt>
                <c:pt idx="1">
                  <c:v>0.36787944117144233</c:v>
                </c:pt>
                <c:pt idx="2">
                  <c:v>0.18393972058572117</c:v>
                </c:pt>
                <c:pt idx="3">
                  <c:v>6.1313240195240391E-2</c:v>
                </c:pt>
                <c:pt idx="4">
                  <c:v>1.5328310048810098E-2</c:v>
                </c:pt>
                <c:pt idx="5">
                  <c:v>3.0656620097620196E-3</c:v>
                </c:pt>
                <c:pt idx="6">
                  <c:v>5.1094366829366989E-4</c:v>
                </c:pt>
                <c:pt idx="7">
                  <c:v>7.2991952613381413E-5</c:v>
                </c:pt>
                <c:pt idx="8">
                  <c:v>9.1239940766726766E-6</c:v>
                </c:pt>
                <c:pt idx="9">
                  <c:v>1.0137771196302974E-6</c:v>
                </c:pt>
                <c:pt idx="10">
                  <c:v>1.0137771196302975E-7</c:v>
                </c:pt>
              </c:numCache>
            </c:numRef>
          </c:val>
          <c:extLst>
            <c:ext xmlns:c16="http://schemas.microsoft.com/office/drawing/2014/chart" uri="{C3380CC4-5D6E-409C-BE32-E72D297353CC}">
              <c16:uniqueId val="{00000000-C454-4C5C-B864-C3E6AB92A07B}"/>
            </c:ext>
          </c:extLst>
        </c:ser>
        <c:dLbls>
          <c:showLegendKey val="0"/>
          <c:showVal val="0"/>
          <c:showCatName val="0"/>
          <c:showSerName val="0"/>
          <c:showPercent val="0"/>
          <c:showBubbleSize val="0"/>
        </c:dLbls>
        <c:gapWidth val="219"/>
        <c:overlap val="-27"/>
        <c:axId val="876438656"/>
        <c:axId val="1119314880"/>
      </c:barChart>
      <c:catAx>
        <c:axId val="876438656"/>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14880"/>
        <c:crosses val="autoZero"/>
        <c:auto val="1"/>
        <c:lblAlgn val="ctr"/>
        <c:lblOffset val="100"/>
        <c:tickLblSkip val="2"/>
        <c:noMultiLvlLbl val="0"/>
      </c:catAx>
      <c:valAx>
        <c:axId val="11193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6438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PMF for Poisson with lambda=5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Sheet1!$C$29:$C$39</c:f>
              <c:numCache>
                <c:formatCode>General</c:formatCode>
                <c:ptCount val="11"/>
                <c:pt idx="0">
                  <c:v>6.737946999085467E-3</c:v>
                </c:pt>
                <c:pt idx="1">
                  <c:v>3.3689734995427337E-2</c:v>
                </c:pt>
                <c:pt idx="2">
                  <c:v>8.4224337488568335E-2</c:v>
                </c:pt>
                <c:pt idx="3">
                  <c:v>0.14037389581428056</c:v>
                </c:pt>
                <c:pt idx="4">
                  <c:v>0.17546736976785071</c:v>
                </c:pt>
                <c:pt idx="5">
                  <c:v>0.17546736976785071</c:v>
                </c:pt>
                <c:pt idx="6">
                  <c:v>0.14622280813987559</c:v>
                </c:pt>
                <c:pt idx="7">
                  <c:v>0.104444862957054</c:v>
                </c:pt>
                <c:pt idx="8">
                  <c:v>6.5278039348158748E-2</c:v>
                </c:pt>
                <c:pt idx="9">
                  <c:v>3.6265577415643749E-2</c:v>
                </c:pt>
                <c:pt idx="10">
                  <c:v>1.8132788707821871E-2</c:v>
                </c:pt>
              </c:numCache>
            </c:numRef>
          </c:val>
          <c:extLst>
            <c:ext xmlns:c16="http://schemas.microsoft.com/office/drawing/2014/chart" uri="{C3380CC4-5D6E-409C-BE32-E72D297353CC}">
              <c16:uniqueId val="{00000000-3781-4F4A-ACD2-0CEFB666F2AE}"/>
            </c:ext>
          </c:extLst>
        </c:ser>
        <c:dLbls>
          <c:showLegendKey val="0"/>
          <c:showVal val="0"/>
          <c:showCatName val="0"/>
          <c:showSerName val="0"/>
          <c:showPercent val="0"/>
          <c:showBubbleSize val="0"/>
        </c:dLbls>
        <c:gapWidth val="219"/>
        <c:overlap val="-27"/>
        <c:axId val="862076288"/>
        <c:axId val="1354415712"/>
      </c:barChart>
      <c:catAx>
        <c:axId val="8620762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1354415712"/>
        <c:crosses val="autoZero"/>
        <c:auto val="1"/>
        <c:lblAlgn val="ctr"/>
        <c:lblOffset val="100"/>
        <c:noMultiLvlLbl val="0"/>
      </c:catAx>
      <c:valAx>
        <c:axId val="135441571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207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62074-1319-441F-8252-75338C644FEF}" type="datetimeFigureOut">
              <a:rPr lang="en-US" smtClean="0"/>
              <a:t>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CE025-BEFC-46DD-A7FA-756B68431FDB}" type="slidenum">
              <a:rPr lang="en-US" smtClean="0"/>
              <a:t>‹#›</a:t>
            </a:fld>
            <a:endParaRPr lang="en-US"/>
          </a:p>
        </p:txBody>
      </p:sp>
    </p:spTree>
    <p:extLst>
      <p:ext uri="{BB962C8B-B14F-4D97-AF65-F5344CB8AC3E}">
        <p14:creationId xmlns:p14="http://schemas.microsoft.com/office/powerpoint/2010/main" val="130201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try to get through as many as we can, but you will have these slides for reference to see more details about these.</a:t>
            </a:r>
          </a:p>
        </p:txBody>
      </p:sp>
      <p:sp>
        <p:nvSpPr>
          <p:cNvPr id="4" name="Slide Number Placeholder 3"/>
          <p:cNvSpPr>
            <a:spLocks noGrp="1"/>
          </p:cNvSpPr>
          <p:nvPr>
            <p:ph type="sldNum" sz="quarter" idx="5"/>
          </p:nvPr>
        </p:nvSpPr>
        <p:spPr/>
        <p:txBody>
          <a:bodyPr/>
          <a:lstStyle/>
          <a:p>
            <a:fld id="{C86CE025-BEFC-46DD-A7FA-756B68431FDB}" type="slidenum">
              <a:rPr lang="en-US" smtClean="0"/>
              <a:t>2</a:t>
            </a:fld>
            <a:endParaRPr lang="en-US"/>
          </a:p>
        </p:txBody>
      </p:sp>
    </p:spTree>
    <p:extLst>
      <p:ext uri="{BB962C8B-B14F-4D97-AF65-F5344CB8AC3E}">
        <p14:creationId xmlns:p14="http://schemas.microsoft.com/office/powerpoint/2010/main" val="395106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was derived from a binomial distribution when n goes off to infinity, but the expected number of occurrences stays constant. If you’re interested in more of the details I would recommend taking a look at section 3.6.1 in our optional textbook on the course website.</a:t>
            </a:r>
          </a:p>
          <a:p>
            <a:endParaRPr lang="en-US" dirty="0"/>
          </a:p>
          <a:p>
            <a:r>
              <a:rPr lang="en-US" dirty="0"/>
              <a:t>Poisson to approximate a binomial distribution when n gets really big.</a:t>
            </a:r>
          </a:p>
        </p:txBody>
      </p:sp>
      <p:sp>
        <p:nvSpPr>
          <p:cNvPr id="4" name="Slide Number Placeholder 3"/>
          <p:cNvSpPr>
            <a:spLocks noGrp="1"/>
          </p:cNvSpPr>
          <p:nvPr>
            <p:ph type="sldNum" sz="quarter" idx="5"/>
          </p:nvPr>
        </p:nvSpPr>
        <p:spPr/>
        <p:txBody>
          <a:bodyPr/>
          <a:lstStyle/>
          <a:p>
            <a:fld id="{C86CE025-BEFC-46DD-A7FA-756B68431FDB}" type="slidenum">
              <a:rPr lang="en-US" smtClean="0"/>
              <a:t>20</a:t>
            </a:fld>
            <a:endParaRPr lang="en-US"/>
          </a:p>
        </p:txBody>
      </p:sp>
    </p:spTree>
    <p:extLst>
      <p:ext uri="{BB962C8B-B14F-4D97-AF65-F5344CB8AC3E}">
        <p14:creationId xmlns:p14="http://schemas.microsoft.com/office/powerpoint/2010/main" val="317861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setting these variables to particular values.</a:t>
            </a:r>
          </a:p>
        </p:txBody>
      </p:sp>
      <p:sp>
        <p:nvSpPr>
          <p:cNvPr id="4" name="Slide Number Placeholder 3"/>
          <p:cNvSpPr>
            <a:spLocks noGrp="1"/>
          </p:cNvSpPr>
          <p:nvPr>
            <p:ph type="sldNum" sz="quarter" idx="5"/>
          </p:nvPr>
        </p:nvSpPr>
        <p:spPr/>
        <p:txBody>
          <a:bodyPr/>
          <a:lstStyle/>
          <a:p>
            <a:fld id="{C86CE025-BEFC-46DD-A7FA-756B68431FDB}" type="slidenum">
              <a:rPr lang="en-US" smtClean="0"/>
              <a:t>22</a:t>
            </a:fld>
            <a:endParaRPr lang="en-US"/>
          </a:p>
        </p:txBody>
      </p:sp>
    </p:spTree>
    <p:extLst>
      <p:ext uri="{BB962C8B-B14F-4D97-AF65-F5344CB8AC3E}">
        <p14:creationId xmlns:p14="http://schemas.microsoft.com/office/powerpoint/2010/main" val="424399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CE025-BEFC-46DD-A7FA-756B68431FDB}" type="slidenum">
              <a:rPr lang="en-US" smtClean="0"/>
              <a:t>23</a:t>
            </a:fld>
            <a:endParaRPr lang="en-US"/>
          </a:p>
        </p:txBody>
      </p:sp>
    </p:spTree>
    <p:extLst>
      <p:ext uri="{BB962C8B-B14F-4D97-AF65-F5344CB8AC3E}">
        <p14:creationId xmlns:p14="http://schemas.microsoft.com/office/powerpoint/2010/main" val="102508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CE025-BEFC-46DD-A7FA-756B68431FDB}" type="slidenum">
              <a:rPr lang="en-US" smtClean="0"/>
              <a:t>24</a:t>
            </a:fld>
            <a:endParaRPr lang="en-US"/>
          </a:p>
        </p:txBody>
      </p:sp>
    </p:spTree>
    <p:extLst>
      <p:ext uri="{BB962C8B-B14F-4D97-AF65-F5344CB8AC3E}">
        <p14:creationId xmlns:p14="http://schemas.microsoft.com/office/powerpoint/2010/main" val="54304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geo and </a:t>
            </a:r>
            <a:r>
              <a:rPr lang="en-US" dirty="0" err="1"/>
              <a:t>hypgeo</a:t>
            </a:r>
            <a:r>
              <a:rPr lang="en-US" dirty="0"/>
              <a:t> naming</a:t>
            </a:r>
          </a:p>
        </p:txBody>
      </p:sp>
      <p:sp>
        <p:nvSpPr>
          <p:cNvPr id="4" name="Slide Number Placeholder 3"/>
          <p:cNvSpPr>
            <a:spLocks noGrp="1"/>
          </p:cNvSpPr>
          <p:nvPr>
            <p:ph type="sldNum" sz="quarter" idx="5"/>
          </p:nvPr>
        </p:nvSpPr>
        <p:spPr/>
        <p:txBody>
          <a:bodyPr/>
          <a:lstStyle/>
          <a:p>
            <a:fld id="{C86CE025-BEFC-46DD-A7FA-756B68431FDB}" type="slidenum">
              <a:rPr lang="en-US" smtClean="0"/>
              <a:t>33</a:t>
            </a:fld>
            <a:endParaRPr lang="en-US"/>
          </a:p>
        </p:txBody>
      </p:sp>
    </p:spTree>
    <p:extLst>
      <p:ext uri="{BB962C8B-B14F-4D97-AF65-F5344CB8AC3E}">
        <p14:creationId xmlns:p14="http://schemas.microsoft.com/office/powerpoint/2010/main" val="182549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the probability mass function look like?</a:t>
            </a:r>
          </a:p>
        </p:txBody>
      </p:sp>
      <p:sp>
        <p:nvSpPr>
          <p:cNvPr id="4" name="Slide Number Placeholder 3"/>
          <p:cNvSpPr>
            <a:spLocks noGrp="1"/>
          </p:cNvSpPr>
          <p:nvPr>
            <p:ph type="sldNum" sz="quarter" idx="5"/>
          </p:nvPr>
        </p:nvSpPr>
        <p:spPr/>
        <p:txBody>
          <a:bodyPr/>
          <a:lstStyle/>
          <a:p>
            <a:fld id="{C86CE025-BEFC-46DD-A7FA-756B68431FDB}" type="slidenum">
              <a:rPr lang="en-US" smtClean="0"/>
              <a:t>4</a:t>
            </a:fld>
            <a:endParaRPr lang="en-US"/>
          </a:p>
        </p:txBody>
      </p:sp>
    </p:spTree>
    <p:extLst>
      <p:ext uri="{BB962C8B-B14F-4D97-AF65-F5344CB8AC3E}">
        <p14:creationId xmlns:p14="http://schemas.microsoft.com/office/powerpoint/2010/main" val="188454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 = k, X = k + 2</a:t>
            </a:r>
          </a:p>
          <a:p>
            <a:endParaRPr lang="en-US" dirty="0"/>
          </a:p>
          <a:p>
            <a:r>
              <a:rPr lang="en-US" dirty="0"/>
              <a:t>If we choose a positive k, then it will hold that X &gt;= 3</a:t>
            </a:r>
          </a:p>
          <a:p>
            <a:r>
              <a:rPr lang="en-US" dirty="0"/>
              <a:t>Y = k is the same probability that X = k + 2, so how do we get that X = k + 2?</a:t>
            </a:r>
          </a:p>
          <a:p>
            <a:r>
              <a:rPr lang="en-US" dirty="0"/>
              <a:t>P(X &gt;= 3) is saying that the first 2 flips were tails and then we don’t know what happens after that</a:t>
            </a:r>
          </a:p>
          <a:p>
            <a:endParaRPr lang="en-US" dirty="0"/>
          </a:p>
          <a:p>
            <a:r>
              <a:rPr lang="en-US" dirty="0"/>
              <a:t>We’ll learn about another random variable later on that also had this memoryless property </a:t>
            </a:r>
          </a:p>
        </p:txBody>
      </p:sp>
      <p:sp>
        <p:nvSpPr>
          <p:cNvPr id="4" name="Slide Number Placeholder 3"/>
          <p:cNvSpPr>
            <a:spLocks noGrp="1"/>
          </p:cNvSpPr>
          <p:nvPr>
            <p:ph type="sldNum" sz="quarter" idx="5"/>
          </p:nvPr>
        </p:nvSpPr>
        <p:spPr/>
        <p:txBody>
          <a:bodyPr/>
          <a:lstStyle/>
          <a:p>
            <a:fld id="{C86CE025-BEFC-46DD-A7FA-756B68431FDB}" type="slidenum">
              <a:rPr lang="en-US" smtClean="0"/>
              <a:t>9</a:t>
            </a:fld>
            <a:endParaRPr lang="en-US"/>
          </a:p>
        </p:txBody>
      </p:sp>
    </p:spTree>
    <p:extLst>
      <p:ext uri="{BB962C8B-B14F-4D97-AF65-F5344CB8AC3E}">
        <p14:creationId xmlns:p14="http://schemas.microsoft.com/office/powerpoint/2010/main" val="380714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die roll is </a:t>
            </a:r>
            <a:r>
              <a:rPr lang="en-US" dirty="0" err="1"/>
              <a:t>unif</a:t>
            </a:r>
            <a:r>
              <a:rPr lang="en-US" dirty="0"/>
              <a:t>(1,6)</a:t>
            </a:r>
          </a:p>
        </p:txBody>
      </p:sp>
      <p:sp>
        <p:nvSpPr>
          <p:cNvPr id="4" name="Slide Number Placeholder 3"/>
          <p:cNvSpPr>
            <a:spLocks noGrp="1"/>
          </p:cNvSpPr>
          <p:nvPr>
            <p:ph type="sldNum" sz="quarter" idx="5"/>
          </p:nvPr>
        </p:nvSpPr>
        <p:spPr/>
        <p:txBody>
          <a:bodyPr/>
          <a:lstStyle/>
          <a:p>
            <a:fld id="{C86CE025-BEFC-46DD-A7FA-756B68431FDB}" type="slidenum">
              <a:rPr lang="en-US" smtClean="0"/>
              <a:t>11</a:t>
            </a:fld>
            <a:endParaRPr lang="en-US"/>
          </a:p>
        </p:txBody>
      </p:sp>
    </p:spTree>
    <p:extLst>
      <p:ext uri="{BB962C8B-B14F-4D97-AF65-F5344CB8AC3E}">
        <p14:creationId xmlns:p14="http://schemas.microsoft.com/office/powerpoint/2010/main" val="408601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Simeon Davis Poisson was a French mathematician</a:t>
            </a:r>
          </a:p>
          <a:p>
            <a:endParaRPr lang="en-US" dirty="0"/>
          </a:p>
          <a:p>
            <a:r>
              <a:rPr lang="en-US" dirty="0"/>
              <a:t>So far we’ve been talking about using the random variable zoo to look at an experiment and identity what random variable from our zoo fits best, the Poisson distribution is a little different</a:t>
            </a:r>
          </a:p>
          <a:p>
            <a:endParaRPr lang="en-US" dirty="0"/>
          </a:p>
          <a:p>
            <a:r>
              <a:rPr lang="en-US" dirty="0"/>
              <a:t>This last point is a bit vague, so lets look at some examples</a:t>
            </a:r>
          </a:p>
        </p:txBody>
      </p:sp>
      <p:sp>
        <p:nvSpPr>
          <p:cNvPr id="4" name="Slide Number Placeholder 3"/>
          <p:cNvSpPr>
            <a:spLocks noGrp="1"/>
          </p:cNvSpPr>
          <p:nvPr>
            <p:ph type="sldNum" sz="quarter" idx="5"/>
          </p:nvPr>
        </p:nvSpPr>
        <p:spPr/>
        <p:txBody>
          <a:bodyPr/>
          <a:lstStyle/>
          <a:p>
            <a:fld id="{C86CE025-BEFC-46DD-A7FA-756B68431FDB}" type="slidenum">
              <a:rPr lang="en-US" smtClean="0"/>
              <a:t>13</a:t>
            </a:fld>
            <a:endParaRPr lang="en-US"/>
          </a:p>
        </p:txBody>
      </p:sp>
    </p:spTree>
    <p:extLst>
      <p:ext uri="{BB962C8B-B14F-4D97-AF65-F5344CB8AC3E}">
        <p14:creationId xmlns:p14="http://schemas.microsoft.com/office/powerpoint/2010/main" val="294408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passion distribution is always a modeling choice. It’s a choice that we are making when doing the analysis, because we believe this will be the best representation we can find, because we cant perfectly describe the experiment for example with a binomial distribution that describes the number of successes in some n trials</a:t>
            </a:r>
          </a:p>
          <a:p>
            <a:endParaRPr lang="en-US" dirty="0"/>
          </a:p>
          <a:p>
            <a:r>
              <a:rPr lang="en-US" dirty="0"/>
              <a:t>When occurrences aren’t actually independent, we will tell you that we would like you to still use a Poisson distribution to model the situation.</a:t>
            </a:r>
          </a:p>
        </p:txBody>
      </p:sp>
      <p:sp>
        <p:nvSpPr>
          <p:cNvPr id="4" name="Slide Number Placeholder 3"/>
          <p:cNvSpPr>
            <a:spLocks noGrp="1"/>
          </p:cNvSpPr>
          <p:nvPr>
            <p:ph type="sldNum" sz="quarter" idx="5"/>
          </p:nvPr>
        </p:nvSpPr>
        <p:spPr/>
        <p:txBody>
          <a:bodyPr/>
          <a:lstStyle/>
          <a:p>
            <a:fld id="{C86CE025-BEFC-46DD-A7FA-756B68431FDB}" type="slidenum">
              <a:rPr lang="en-US" smtClean="0"/>
              <a:t>15</a:t>
            </a:fld>
            <a:endParaRPr lang="en-US"/>
          </a:p>
        </p:txBody>
      </p:sp>
    </p:spTree>
    <p:extLst>
      <p:ext uri="{BB962C8B-B14F-4D97-AF65-F5344CB8AC3E}">
        <p14:creationId xmlns:p14="http://schemas.microsoft.com/office/powerpoint/2010/main" val="32955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time interval need to be the same</a:t>
            </a:r>
          </a:p>
          <a:p>
            <a:endParaRPr lang="en-US" dirty="0"/>
          </a:p>
          <a:p>
            <a:r>
              <a:rPr lang="en-US" dirty="0"/>
              <a:t>Every natural number will have a non zero probability, starting from 0 to large numbers, the probability will get smaller for larger values, but it wont be zero</a:t>
            </a:r>
          </a:p>
        </p:txBody>
      </p:sp>
      <p:sp>
        <p:nvSpPr>
          <p:cNvPr id="4" name="Slide Number Placeholder 3"/>
          <p:cNvSpPr>
            <a:spLocks noGrp="1"/>
          </p:cNvSpPr>
          <p:nvPr>
            <p:ph type="sldNum" sz="quarter" idx="5"/>
          </p:nvPr>
        </p:nvSpPr>
        <p:spPr/>
        <p:txBody>
          <a:bodyPr/>
          <a:lstStyle/>
          <a:p>
            <a:fld id="{C86CE025-BEFC-46DD-A7FA-756B68431FDB}" type="slidenum">
              <a:rPr lang="en-US" smtClean="0"/>
              <a:t>16</a:t>
            </a:fld>
            <a:endParaRPr lang="en-US"/>
          </a:p>
        </p:txBody>
      </p:sp>
    </p:spTree>
    <p:extLst>
      <p:ext uri="{BB962C8B-B14F-4D97-AF65-F5344CB8AC3E}">
        <p14:creationId xmlns:p14="http://schemas.microsoft.com/office/powerpoint/2010/main" val="141541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for this isn’t to try to remember </a:t>
            </a:r>
            <a:r>
              <a:rPr lang="en-US" dirty="0" err="1"/>
              <a:t>taylor</a:t>
            </a:r>
            <a:r>
              <a:rPr lang="en-US" dirty="0"/>
              <a:t> series, but to understand where the piece of this formula come from.</a:t>
            </a:r>
          </a:p>
          <a:p>
            <a:endParaRPr lang="en-US" dirty="0"/>
          </a:p>
          <a:p>
            <a:r>
              <a:rPr lang="en-US" dirty="0"/>
              <a:t>So this e^-lambda is what we would call a normalizing constant, we know that our summation needs to add up to 1, so if our summation is </a:t>
            </a:r>
            <a:r>
              <a:rPr lang="en-US" dirty="0" err="1"/>
              <a:t>e^lambda</a:t>
            </a:r>
            <a:r>
              <a:rPr lang="en-US" dirty="0"/>
              <a:t> we can add this e^-lambda constant to normalize everything. </a:t>
            </a:r>
          </a:p>
          <a:p>
            <a:endParaRPr lang="en-US" dirty="0"/>
          </a:p>
          <a:p>
            <a:r>
              <a:rPr lang="en-US" dirty="0"/>
              <a:t>The core part of this formula is the </a:t>
            </a:r>
            <a:r>
              <a:rPr lang="en-US" dirty="0" err="1"/>
              <a:t>lambda^k</a:t>
            </a:r>
            <a:r>
              <a:rPr lang="en-US" dirty="0"/>
              <a:t>/k! which is giving us an exponential type function which give us this very quick drop off </a:t>
            </a:r>
          </a:p>
        </p:txBody>
      </p:sp>
      <p:sp>
        <p:nvSpPr>
          <p:cNvPr id="4" name="Slide Number Placeholder 3"/>
          <p:cNvSpPr>
            <a:spLocks noGrp="1"/>
          </p:cNvSpPr>
          <p:nvPr>
            <p:ph type="sldNum" sz="quarter" idx="5"/>
          </p:nvPr>
        </p:nvSpPr>
        <p:spPr/>
        <p:txBody>
          <a:bodyPr/>
          <a:lstStyle/>
          <a:p>
            <a:fld id="{C86CE025-BEFC-46DD-A7FA-756B68431FDB}" type="slidenum">
              <a:rPr lang="en-US" smtClean="0"/>
              <a:t>18</a:t>
            </a:fld>
            <a:endParaRPr lang="en-US"/>
          </a:p>
        </p:txBody>
      </p:sp>
    </p:spTree>
    <p:extLst>
      <p:ext uri="{BB962C8B-B14F-4D97-AF65-F5344CB8AC3E}">
        <p14:creationId xmlns:p14="http://schemas.microsoft.com/office/powerpoint/2010/main" val="268688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go over this, but if you’re interested feel free to try it out</a:t>
            </a:r>
          </a:p>
        </p:txBody>
      </p:sp>
      <p:sp>
        <p:nvSpPr>
          <p:cNvPr id="4" name="Slide Number Placeholder 3"/>
          <p:cNvSpPr>
            <a:spLocks noGrp="1"/>
          </p:cNvSpPr>
          <p:nvPr>
            <p:ph type="sldNum" sz="quarter" idx="5"/>
          </p:nvPr>
        </p:nvSpPr>
        <p:spPr/>
        <p:txBody>
          <a:bodyPr/>
          <a:lstStyle/>
          <a:p>
            <a:fld id="{C86CE025-BEFC-46DD-A7FA-756B68431FDB}" type="slidenum">
              <a:rPr lang="en-US" smtClean="0"/>
              <a:t>19</a:t>
            </a:fld>
            <a:endParaRPr lang="en-US"/>
          </a:p>
        </p:txBody>
      </p:sp>
    </p:spTree>
    <p:extLst>
      <p:ext uri="{BB962C8B-B14F-4D97-AF65-F5344CB8AC3E}">
        <p14:creationId xmlns:p14="http://schemas.microsoft.com/office/powerpoint/2010/main" val="259510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2F9E819-A141-450C-935E-DA84BE981DBB}" type="datetimeFigureOut">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5C9C-C587-4A6D-82B4-3B0434ACEA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19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2F9E819-A141-450C-935E-DA84BE981DBB}" type="datetimeFigureOut">
              <a:rPr lang="en-US" smtClean="0"/>
              <a:t>7/20/25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9C8A5C9C-C587-4A6D-82B4-3B0434ACEA3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2F9E819-A141-450C-935E-DA84BE981DBB}" type="datetimeFigureOut">
              <a:rPr lang="en-US" smtClean="0"/>
              <a:t>7/20/25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9C8A5C9C-C587-4A6D-82B4-3B0434ACEA3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40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53570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F9E819-A141-450C-935E-DA84BE981DBB}" type="datetimeFigureOut">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5C9C-C587-4A6D-82B4-3B0434ACEA36}" type="slidenum">
              <a:rPr lang="en-US" smtClean="0"/>
              <a:t>‹#›</a:t>
            </a:fld>
            <a:endParaRPr lang="en-US"/>
          </a:p>
        </p:txBody>
      </p:sp>
    </p:spTree>
    <p:extLst>
      <p:ext uri="{BB962C8B-B14F-4D97-AF65-F5344CB8AC3E}">
        <p14:creationId xmlns:p14="http://schemas.microsoft.com/office/powerpoint/2010/main" val="286262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2F9E819-A141-450C-935E-DA84BE981DBB}" type="datetimeFigureOut">
              <a:rPr lang="en-US" smtClean="0"/>
              <a:t>7/20/25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9C8A5C9C-C587-4A6D-82B4-3B0434ACEA3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114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2F9E819-A141-450C-935E-DA84BE981DBB}" type="datetimeFigureOut">
              <a:rPr lang="en-US" smtClean="0"/>
              <a:t>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A5C9C-C587-4A6D-82B4-3B0434ACEA3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400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9E819-A141-450C-935E-DA84BE981DBB}" type="datetimeFigureOut">
              <a:rPr lang="en-US" smtClean="0"/>
              <a:t>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A5C9C-C587-4A6D-82B4-3B0434ACEA36}" type="slidenum">
              <a:rPr lang="en-US" smtClean="0"/>
              <a:t>‹#›</a:t>
            </a:fld>
            <a:endParaRPr lang="en-US"/>
          </a:p>
        </p:txBody>
      </p:sp>
    </p:spTree>
    <p:extLst>
      <p:ext uri="{BB962C8B-B14F-4D97-AF65-F5344CB8AC3E}">
        <p14:creationId xmlns:p14="http://schemas.microsoft.com/office/powerpoint/2010/main" val="392177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2F9E819-A141-450C-935E-DA84BE981DBB}" type="datetimeFigureOut">
              <a:rPr lang="en-US" smtClean="0"/>
              <a:t>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5C9C-C587-4A6D-82B4-3B0434ACEA3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249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F9E819-A141-450C-935E-DA84BE981DBB}" type="datetimeFigureOut">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5C9C-C587-4A6D-82B4-3B0434ACEA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1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9E819-A141-450C-935E-DA84BE981DBB}" type="datetimeFigureOut">
              <a:rPr lang="en-US" smtClean="0"/>
              <a:t>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A5C9C-C587-4A6D-82B4-3B0434ACEA36}" type="slidenum">
              <a:rPr lang="en-US" smtClean="0"/>
              <a:t>‹#›</a:t>
            </a:fld>
            <a:endParaRPr lang="en-US"/>
          </a:p>
        </p:txBody>
      </p:sp>
    </p:spTree>
    <p:extLst>
      <p:ext uri="{BB962C8B-B14F-4D97-AF65-F5344CB8AC3E}">
        <p14:creationId xmlns:p14="http://schemas.microsoft.com/office/powerpoint/2010/main" val="289235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F9E819-A141-450C-935E-DA84BE981DBB}" type="datetimeFigureOut">
              <a:rPr lang="en-US" smtClean="0"/>
              <a:t>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5C9C-C587-4A6D-82B4-3B0434ACEA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00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2F9E819-A141-450C-935E-DA84BE981DBB}" type="datetimeFigureOut">
              <a:rPr lang="en-US" smtClean="0"/>
              <a:t>7/20/25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C8A5C9C-C587-4A6D-82B4-3B0434ACEA3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20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50.png"/></Relationships>
</file>

<file path=ppt/slides/_rels/slide1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90.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40.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92.png"/><Relationship Id="rId33"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8.png"/><Relationship Id="rId32" Type="http://schemas.openxmlformats.org/officeDocument/2006/relationships/image" Target="../media/image38.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71.png"/><Relationship Id="rId28" Type="http://schemas.openxmlformats.org/officeDocument/2006/relationships/image" Target="../media/image312.png"/><Relationship Id="rId36" Type="http://schemas.openxmlformats.org/officeDocument/2006/relationships/image" Target="../media/image42.pn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3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300.png"/><Relationship Id="rId30" Type="http://schemas.openxmlformats.org/officeDocument/2006/relationships/image" Target="../media/image36.png"/><Relationship Id="rId35" Type="http://schemas.openxmlformats.org/officeDocument/2006/relationships/image" Target="../media/image35.png"/><Relationship Id="rId8"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90.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40.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92.png"/><Relationship Id="rId33" Type="http://schemas.openxmlformats.org/officeDocument/2006/relationships/image" Target="../media/image34.png"/><Relationship Id="rId2" Type="http://schemas.openxmlformats.org/officeDocument/2006/relationships/notesSlide" Target="../notesSlides/notesSlide14.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8.png"/><Relationship Id="rId32" Type="http://schemas.openxmlformats.org/officeDocument/2006/relationships/image" Target="../media/image38.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71.png"/><Relationship Id="rId28" Type="http://schemas.openxmlformats.org/officeDocument/2006/relationships/image" Target="../media/image312.png"/><Relationship Id="rId36" Type="http://schemas.openxmlformats.org/officeDocument/2006/relationships/image" Target="../media/image42.pn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3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300.png"/><Relationship Id="rId30" Type="http://schemas.openxmlformats.org/officeDocument/2006/relationships/image" Target="../media/image36.png"/><Relationship Id="rId35" Type="http://schemas.openxmlformats.org/officeDocument/2006/relationships/image" Target="../media/image35.png"/><Relationship Id="rId8" Type="http://schemas.openxmlformats.org/officeDocument/2006/relationships/image" Target="../media/image8.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61.png"/><Relationship Id="rId3" Type="http://schemas.openxmlformats.org/officeDocument/2006/relationships/image" Target="../media/image4.svg"/><Relationship Id="rId21" Type="http://schemas.openxmlformats.org/officeDocument/2006/relationships/image" Target="../media/image22.svg"/><Relationship Id="rId34" Type="http://schemas.openxmlformats.org/officeDocument/2006/relationships/image" Target="../media/image69.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66.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0143-A701-48ED-992B-643D7DCEEA07}"/>
              </a:ext>
            </a:extLst>
          </p:cNvPr>
          <p:cNvSpPr>
            <a:spLocks noGrp="1"/>
          </p:cNvSpPr>
          <p:nvPr>
            <p:ph type="ctrTitle"/>
          </p:nvPr>
        </p:nvSpPr>
        <p:spPr/>
        <p:txBody>
          <a:bodyPr/>
          <a:lstStyle/>
          <a:p>
            <a:r>
              <a:rPr lang="en-US" dirty="0"/>
              <a:t>Discrete RV Zoo</a:t>
            </a:r>
            <a:br>
              <a:rPr lang="en-US" dirty="0"/>
            </a:br>
            <a:r>
              <a:rPr lang="en-US" dirty="0"/>
              <a:t>Part 2</a:t>
            </a:r>
          </a:p>
        </p:txBody>
      </p:sp>
      <p:sp>
        <p:nvSpPr>
          <p:cNvPr id="3" name="Subtitle 2">
            <a:extLst>
              <a:ext uri="{FF2B5EF4-FFF2-40B4-BE49-F238E27FC236}">
                <a16:creationId xmlns:a16="http://schemas.microsoft.com/office/drawing/2014/main" id="{57EDD435-1D49-47AE-99B8-F10DBB2CFBE4}"/>
              </a:ext>
            </a:extLst>
          </p:cNvPr>
          <p:cNvSpPr>
            <a:spLocks noGrp="1"/>
          </p:cNvSpPr>
          <p:nvPr>
            <p:ph type="subTitle" idx="1"/>
          </p:nvPr>
        </p:nvSpPr>
        <p:spPr/>
        <p:txBody>
          <a:bodyPr/>
          <a:lstStyle/>
          <a:p>
            <a:r>
              <a:rPr lang="en-US" dirty="0"/>
              <a:t>CSE 312 Summer 25</a:t>
            </a:r>
          </a:p>
          <a:p>
            <a:r>
              <a:rPr lang="en-US" dirty="0"/>
              <a:t>Lecture 12</a:t>
            </a:r>
          </a:p>
        </p:txBody>
      </p:sp>
    </p:spTree>
    <p:extLst>
      <p:ext uri="{BB962C8B-B14F-4D97-AF65-F5344CB8AC3E}">
        <p14:creationId xmlns:p14="http://schemas.microsoft.com/office/powerpoint/2010/main" val="58532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C86D-090F-4F67-B0D5-92DE925E4254}"/>
              </a:ext>
            </a:extLst>
          </p:cNvPr>
          <p:cNvSpPr>
            <a:spLocks noGrp="1"/>
          </p:cNvSpPr>
          <p:nvPr>
            <p:ph type="title"/>
          </p:nvPr>
        </p:nvSpPr>
        <p:spPr/>
        <p:txBody>
          <a:bodyPr/>
          <a:lstStyle/>
          <a:p>
            <a:r>
              <a:rPr lang="en-US" dirty="0"/>
              <a:t>Scenario: Uniform</a:t>
            </a:r>
          </a:p>
        </p:txBody>
      </p:sp>
      <p:sp>
        <p:nvSpPr>
          <p:cNvPr id="3" name="Content Placeholder 2">
            <a:extLst>
              <a:ext uri="{FF2B5EF4-FFF2-40B4-BE49-F238E27FC236}">
                <a16:creationId xmlns:a16="http://schemas.microsoft.com/office/drawing/2014/main" id="{1228B001-8D5E-4396-9407-CB53CC23764E}"/>
              </a:ext>
            </a:extLst>
          </p:cNvPr>
          <p:cNvSpPr>
            <a:spLocks noGrp="1"/>
          </p:cNvSpPr>
          <p:nvPr>
            <p:ph idx="1"/>
          </p:nvPr>
        </p:nvSpPr>
        <p:spPr/>
        <p:txBody>
          <a:bodyPr/>
          <a:lstStyle/>
          <a:p>
            <a:r>
              <a:rPr lang="en-US" dirty="0"/>
              <a:t>You Roll a Fair Die (or draw a random integer from 1,…,n).</a:t>
            </a:r>
          </a:p>
          <a:p>
            <a:endParaRPr lang="en-US" dirty="0"/>
          </a:p>
          <a:p>
            <a:r>
              <a:rPr lang="en-US" dirty="0"/>
              <a:t>More generally: you want an integer in some range, with each equally likely.</a:t>
            </a:r>
          </a:p>
        </p:txBody>
      </p:sp>
    </p:spTree>
    <p:extLst>
      <p:ext uri="{BB962C8B-B14F-4D97-AF65-F5344CB8AC3E}">
        <p14:creationId xmlns:p14="http://schemas.microsoft.com/office/powerpoint/2010/main" val="58587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F2C-25D3-45DC-A889-139C9F636DDA}"/>
              </a:ext>
            </a:extLst>
          </p:cNvPr>
          <p:cNvSpPr>
            <a:spLocks noGrp="1"/>
          </p:cNvSpPr>
          <p:nvPr>
            <p:ph type="title"/>
          </p:nvPr>
        </p:nvSpPr>
        <p:spPr/>
        <p:txBody>
          <a:bodyPr/>
          <a:lstStyle/>
          <a:p>
            <a:r>
              <a:rPr lang="en-US" dirty="0"/>
              <a:t>Discrete Uniform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7CE53D-0961-45BC-BA67-6568F855E6B2}"/>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1"/>
                <a:r>
                  <a:rPr lang="en-US" dirty="0"/>
                  <a:t>Parameter </a:t>
                </a:r>
                <a14:m>
                  <m:oMath xmlns:m="http://schemas.openxmlformats.org/officeDocument/2006/math">
                    <m:r>
                      <a:rPr lang="en-US" b="0" i="1" smtClean="0">
                        <a:latin typeface="Cambria Math" panose="02040503050406030204" pitchFamily="18" charset="0"/>
                      </a:rPr>
                      <m:t>𝑎</m:t>
                    </m:r>
                  </m:oMath>
                </a14:m>
                <a:r>
                  <a:rPr lang="en-US" dirty="0"/>
                  <a:t> is the minimum value in the support, </a:t>
                </a:r>
                <a14:m>
                  <m:oMath xmlns:m="http://schemas.openxmlformats.org/officeDocument/2006/math">
                    <m:r>
                      <a:rPr lang="en-US" b="0" i="1" smtClean="0">
                        <a:latin typeface="Cambria Math" panose="02040503050406030204" pitchFamily="18" charset="0"/>
                      </a:rPr>
                      <m:t>𝑏</m:t>
                    </m:r>
                  </m:oMath>
                </a14:m>
                <a:r>
                  <a:rPr lang="en-US" dirty="0"/>
                  <a:t> is the maximum value in the support.</a:t>
                </a:r>
              </a:p>
              <a:p>
                <a14:m>
                  <m:oMath xmlns:m="http://schemas.openxmlformats.org/officeDocument/2006/math">
                    <m:r>
                      <a:rPr lang="en-US" b="0" i="1" smtClean="0">
                        <a:latin typeface="Cambria Math" panose="02040503050406030204" pitchFamily="18" charset="0"/>
                      </a:rPr>
                      <m:t>𝑋</m:t>
                    </m:r>
                  </m:oMath>
                </a14:m>
                <a:r>
                  <a:rPr lang="en-US" dirty="0"/>
                  <a:t> is a uniformly random integer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(inclusive)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den>
                    </m:f>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r>
                      <a:rPr lang="en-US" b="0" i="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𝑏</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+2)</m:t>
                        </m:r>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027CE53D-0961-45BC-BA67-6568F855E6B2}"/>
                  </a:ext>
                </a:extLst>
              </p:cNvPr>
              <p:cNvSpPr>
                <a:spLocks noGrp="1" noRot="1" noChangeAspect="1" noMove="1" noResize="1" noEditPoints="1" noAdjustHandles="1" noChangeArrowheads="1" noChangeShapeType="1" noTextEdit="1"/>
              </p:cNvSpPr>
              <p:nvPr>
                <p:ph idx="1"/>
              </p:nvPr>
            </p:nvSpPr>
            <p:spPr>
              <a:blipFill>
                <a:blip r:embed="rId3"/>
                <a:stretch>
                  <a:fillRect l="-1587" t="-1832"/>
                </a:stretch>
              </a:blipFill>
            </p:spPr>
            <p:txBody>
              <a:bodyPr/>
              <a:lstStyle/>
              <a:p>
                <a:r>
                  <a:rPr lang="en-US">
                    <a:noFill/>
                  </a:rPr>
                  <a:t> </a:t>
                </a:r>
              </a:p>
            </p:txBody>
          </p:sp>
        </mc:Fallback>
      </mc:AlternateContent>
    </p:spTree>
    <p:extLst>
      <p:ext uri="{BB962C8B-B14F-4D97-AF65-F5344CB8AC3E}">
        <p14:creationId xmlns:p14="http://schemas.microsoft.com/office/powerpoint/2010/main" val="145195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1EDE9-257D-4558-A0E7-F8300DECB59E}"/>
              </a:ext>
            </a:extLst>
          </p:cNvPr>
          <p:cNvSpPr>
            <a:spLocks noGrp="1"/>
          </p:cNvSpPr>
          <p:nvPr>
            <p:ph type="title"/>
          </p:nvPr>
        </p:nvSpPr>
        <p:spPr>
          <a:xfrm>
            <a:off x="1902775" y="3262680"/>
            <a:ext cx="6774694" cy="590415"/>
          </a:xfrm>
        </p:spPr>
        <p:txBody>
          <a:bodyPr/>
          <a:lstStyle/>
          <a:p>
            <a:r>
              <a:rPr lang="en-US" dirty="0"/>
              <a:t>Some Less Familiar Distributions</a:t>
            </a:r>
          </a:p>
        </p:txBody>
      </p:sp>
      <p:sp>
        <p:nvSpPr>
          <p:cNvPr id="5" name="Text Placeholder 4">
            <a:extLst>
              <a:ext uri="{FF2B5EF4-FFF2-40B4-BE49-F238E27FC236}">
                <a16:creationId xmlns:a16="http://schemas.microsoft.com/office/drawing/2014/main" id="{9C6847EC-B5DF-4D50-A2A7-C4D6369621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389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94621-9B03-46F9-9E15-56BF7ECE2893}"/>
              </a:ext>
            </a:extLst>
          </p:cNvPr>
          <p:cNvSpPr>
            <a:spLocks noGrp="1"/>
          </p:cNvSpPr>
          <p:nvPr>
            <p:ph type="title"/>
          </p:nvPr>
        </p:nvSpPr>
        <p:spPr/>
        <p:txBody>
          <a:bodyPr/>
          <a:lstStyle/>
          <a:p>
            <a:r>
              <a:rPr lang="en-US" dirty="0"/>
              <a:t>The Poisson Distribution</a:t>
            </a:r>
          </a:p>
        </p:txBody>
      </p:sp>
      <p:sp>
        <p:nvSpPr>
          <p:cNvPr id="5" name="Content Placeholder 4">
            <a:extLst>
              <a:ext uri="{FF2B5EF4-FFF2-40B4-BE49-F238E27FC236}">
                <a16:creationId xmlns:a16="http://schemas.microsoft.com/office/drawing/2014/main" id="{399D4AF8-97DF-4AFA-B742-64C829371982}"/>
              </a:ext>
            </a:extLst>
          </p:cNvPr>
          <p:cNvSpPr>
            <a:spLocks noGrp="1"/>
          </p:cNvSpPr>
          <p:nvPr>
            <p:ph idx="1"/>
          </p:nvPr>
        </p:nvSpPr>
        <p:spPr/>
        <p:txBody>
          <a:bodyPr/>
          <a:lstStyle/>
          <a:p>
            <a:r>
              <a:rPr lang="en-US" dirty="0"/>
              <a:t>A new kind of random variable.</a:t>
            </a:r>
          </a:p>
          <a:p>
            <a:endParaRPr lang="en-US" dirty="0"/>
          </a:p>
          <a:p>
            <a:r>
              <a:rPr lang="en-US" dirty="0"/>
              <a:t>We use a Poisson distribution when:</a:t>
            </a:r>
          </a:p>
          <a:p>
            <a:r>
              <a:rPr lang="en-US" dirty="0"/>
              <a:t>We’re trying to count the number of times something happens in some interval of time.</a:t>
            </a:r>
          </a:p>
          <a:p>
            <a:r>
              <a:rPr lang="en-US" dirty="0"/>
              <a:t>We know the average number that happen (i.e. the expectation)</a:t>
            </a:r>
          </a:p>
          <a:p>
            <a:r>
              <a:rPr lang="en-US" dirty="0"/>
              <a:t>Each occurrence is independent of the others. </a:t>
            </a:r>
          </a:p>
          <a:p>
            <a:r>
              <a:rPr lang="en-US" dirty="0"/>
              <a:t>There are a VERY large number of “potential sources” for those events, few of which happen.</a:t>
            </a:r>
          </a:p>
        </p:txBody>
      </p:sp>
    </p:spTree>
    <p:extLst>
      <p:ext uri="{BB962C8B-B14F-4D97-AF65-F5344CB8AC3E}">
        <p14:creationId xmlns:p14="http://schemas.microsoft.com/office/powerpoint/2010/main" val="10919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A3E2-816F-44BC-8A1B-5E44686252E3}"/>
              </a:ext>
            </a:extLst>
          </p:cNvPr>
          <p:cNvSpPr>
            <a:spLocks noGrp="1"/>
          </p:cNvSpPr>
          <p:nvPr>
            <p:ph type="title"/>
          </p:nvPr>
        </p:nvSpPr>
        <p:spPr/>
        <p:txBody>
          <a:bodyPr/>
          <a:lstStyle/>
          <a:p>
            <a:r>
              <a:rPr lang="en-US" dirty="0"/>
              <a:t>The Poisson Distribution</a:t>
            </a:r>
          </a:p>
        </p:txBody>
      </p:sp>
      <p:sp>
        <p:nvSpPr>
          <p:cNvPr id="3" name="Content Placeholder 2">
            <a:extLst>
              <a:ext uri="{FF2B5EF4-FFF2-40B4-BE49-F238E27FC236}">
                <a16:creationId xmlns:a16="http://schemas.microsoft.com/office/drawing/2014/main" id="{889B9EA3-ABA9-4C3C-A94C-D644C0F6D48E}"/>
              </a:ext>
            </a:extLst>
          </p:cNvPr>
          <p:cNvSpPr>
            <a:spLocks noGrp="1"/>
          </p:cNvSpPr>
          <p:nvPr>
            <p:ph idx="1"/>
          </p:nvPr>
        </p:nvSpPr>
        <p:spPr/>
        <p:txBody>
          <a:bodyPr>
            <a:normAutofit/>
          </a:bodyPr>
          <a:lstStyle/>
          <a:p>
            <a:r>
              <a:rPr lang="en-US" dirty="0"/>
              <a:t>Classic applications:</a:t>
            </a:r>
          </a:p>
          <a:p>
            <a:pPr lvl="1"/>
            <a:r>
              <a:rPr lang="en-US" dirty="0"/>
              <a:t>How many traffic accidents occur in Seattle in a day?</a:t>
            </a:r>
          </a:p>
          <a:p>
            <a:pPr lvl="1"/>
            <a:r>
              <a:rPr lang="en-US" dirty="0"/>
              <a:t>How many major earthquakes occur in a year (not including aftershocks)?</a:t>
            </a:r>
          </a:p>
          <a:p>
            <a:pPr lvl="1"/>
            <a:r>
              <a:rPr lang="en-US" dirty="0"/>
              <a:t>How many customers visit a bakery in an hour?</a:t>
            </a:r>
          </a:p>
          <a:p>
            <a:r>
              <a:rPr lang="en-US" dirty="0"/>
              <a:t>Why not just use counting coin flips? </a:t>
            </a:r>
          </a:p>
          <a:p>
            <a:r>
              <a:rPr lang="en-US" dirty="0"/>
              <a:t>What are the flips…the number of cars? Every person who might visit the bakery? There are way too many of these to count exactly or think about dependency between. </a:t>
            </a:r>
          </a:p>
          <a:p>
            <a:r>
              <a:rPr lang="en-US" dirty="0"/>
              <a:t>But a Poisson might accurately model what’s happening.</a:t>
            </a:r>
          </a:p>
        </p:txBody>
      </p:sp>
    </p:spTree>
    <p:extLst>
      <p:ext uri="{BB962C8B-B14F-4D97-AF65-F5344CB8AC3E}">
        <p14:creationId xmlns:p14="http://schemas.microsoft.com/office/powerpoint/2010/main" val="11489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AFEE-953A-4396-A819-BEF0C63597D6}"/>
              </a:ext>
            </a:extLst>
          </p:cNvPr>
          <p:cNvSpPr>
            <a:spLocks noGrp="1"/>
          </p:cNvSpPr>
          <p:nvPr>
            <p:ph type="title"/>
          </p:nvPr>
        </p:nvSpPr>
        <p:spPr/>
        <p:txBody>
          <a:bodyPr/>
          <a:lstStyle/>
          <a:p>
            <a:r>
              <a:rPr lang="en-US" dirty="0"/>
              <a:t>It’s a model</a:t>
            </a:r>
          </a:p>
        </p:txBody>
      </p:sp>
      <p:sp>
        <p:nvSpPr>
          <p:cNvPr id="3" name="Content Placeholder 2">
            <a:extLst>
              <a:ext uri="{FF2B5EF4-FFF2-40B4-BE49-F238E27FC236}">
                <a16:creationId xmlns:a16="http://schemas.microsoft.com/office/drawing/2014/main" id="{68D9F3C4-4518-4E5C-A973-7077786FC7DA}"/>
              </a:ext>
            </a:extLst>
          </p:cNvPr>
          <p:cNvSpPr>
            <a:spLocks noGrp="1"/>
          </p:cNvSpPr>
          <p:nvPr>
            <p:ph idx="1"/>
          </p:nvPr>
        </p:nvSpPr>
        <p:spPr/>
        <p:txBody>
          <a:bodyPr/>
          <a:lstStyle/>
          <a:p>
            <a:r>
              <a:rPr lang="en-US" dirty="0"/>
              <a:t>By modeling choice, we mean that we’re choosing math that we think represents the real world as best as possible</a:t>
            </a:r>
          </a:p>
          <a:p>
            <a:endParaRPr lang="en-US" dirty="0"/>
          </a:p>
          <a:p>
            <a:r>
              <a:rPr lang="en-US" dirty="0"/>
              <a:t>Is every traffic accident really independent? </a:t>
            </a:r>
          </a:p>
          <a:p>
            <a:r>
              <a:rPr lang="en-US" dirty="0"/>
              <a:t>Not </a:t>
            </a:r>
            <a:r>
              <a:rPr lang="en-US" i="1" dirty="0"/>
              <a:t>really,</a:t>
            </a:r>
            <a:r>
              <a:rPr lang="en-US" dirty="0"/>
              <a:t> one causes congestion, which causes angrier drivers. Or both might be caused by bad weather/more cars on the road. </a:t>
            </a:r>
          </a:p>
          <a:p>
            <a:r>
              <a:rPr lang="en-US" dirty="0"/>
              <a:t>But we assume they are (because the dependence is so weak that the model is useful). </a:t>
            </a:r>
          </a:p>
        </p:txBody>
      </p:sp>
    </p:spTree>
    <p:extLst>
      <p:ext uri="{BB962C8B-B14F-4D97-AF65-F5344CB8AC3E}">
        <p14:creationId xmlns:p14="http://schemas.microsoft.com/office/powerpoint/2010/main" val="35940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D628-DE85-4CCD-81A4-FBA41C35F14E}"/>
              </a:ext>
            </a:extLst>
          </p:cNvPr>
          <p:cNvSpPr>
            <a:spLocks noGrp="1"/>
          </p:cNvSpPr>
          <p:nvPr>
            <p:ph type="title"/>
          </p:nvPr>
        </p:nvSpPr>
        <p:spPr/>
        <p:txBody>
          <a:bodyPr/>
          <a:lstStyle/>
          <a:p>
            <a:r>
              <a:rPr lang="en-US" dirty="0"/>
              <a:t>Poisson Distribution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C5FFCB3-8ECB-4F4C-ACE6-8A505D3AC501}"/>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Poi</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endParaRPr lang="en-US" dirty="0"/>
              </a:p>
              <a:p>
                <a:pPr lvl="1"/>
                <a:r>
                  <a:rPr lang="en-US" dirty="0"/>
                  <a:t>Let </a:t>
                </a:r>
                <a14:m>
                  <m:oMath xmlns:m="http://schemas.openxmlformats.org/officeDocument/2006/math">
                    <m:r>
                      <a:rPr lang="en-US" b="0" i="1" smtClean="0">
                        <a:latin typeface="Cambria Math" panose="02040503050406030204" pitchFamily="18" charset="0"/>
                      </a:rPr>
                      <m:t>𝜆</m:t>
                    </m:r>
                  </m:oMath>
                </a14:m>
                <a:r>
                  <a:rPr lang="en-US" dirty="0"/>
                  <a:t> be the average number of incidents in a time interval. </a:t>
                </a:r>
              </a:p>
              <a:p>
                <a14:m>
                  <m:oMath xmlns:m="http://schemas.openxmlformats.org/officeDocument/2006/math">
                    <m:r>
                      <a:rPr lang="en-US" b="0" i="1" smtClean="0">
                        <a:latin typeface="Cambria Math" panose="02040503050406030204" pitchFamily="18" charset="0"/>
                      </a:rPr>
                      <m:t>𝑋</m:t>
                    </m:r>
                  </m:oMath>
                </a14:m>
                <a:r>
                  <a:rPr lang="en-US" dirty="0"/>
                  <a:t> is the number of incidents seen in a particular interval.</a:t>
                </a:r>
              </a:p>
              <a:p>
                <a:r>
                  <a:rPr lang="en-US" dirty="0"/>
                  <a:t>Support </a:t>
                </a:r>
                <a14:m>
                  <m:oMath xmlns:m="http://schemas.openxmlformats.org/officeDocument/2006/math">
                    <m:r>
                      <a:rPr lang="en-US" b="0" i="1" smtClean="0">
                        <a:latin typeface="Cambria Math" panose="02040503050406030204" pitchFamily="18" charset="0"/>
                      </a:rPr>
                      <m:t>ℕ</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sup>
                            </m:sSup>
                          </m:num>
                          <m:den>
                            <m:r>
                              <a:rPr lang="en-US" b="0" i="1" smtClean="0">
                                <a:latin typeface="Cambria Math" panose="02040503050406030204" pitchFamily="18" charset="0"/>
                              </a:rPr>
                              <m:t>𝑖</m:t>
                            </m:r>
                            <m:r>
                              <a:rPr lang="en-US" b="0" i="1" smtClean="0">
                                <a:latin typeface="Cambria Math" panose="02040503050406030204" pitchFamily="18" charset="0"/>
                              </a:rPr>
                              <m:t>!</m:t>
                            </m:r>
                          </m:den>
                        </m:f>
                      </m:e>
                    </m:nary>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𝜆</m:t>
                    </m:r>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𝜆</m:t>
                    </m:r>
                  </m:oMath>
                </a14:m>
                <a:endParaRPr lang="en-US" dirty="0"/>
              </a:p>
            </p:txBody>
          </p:sp>
        </mc:Choice>
        <mc:Fallback>
          <p:sp>
            <p:nvSpPr>
              <p:cNvPr id="3" name="Content Placeholder 2">
                <a:extLst>
                  <a:ext uri="{FF2B5EF4-FFF2-40B4-BE49-F238E27FC236}">
                    <a16:creationId xmlns:a16="http://schemas.microsoft.com/office/drawing/2014/main" id="{8C5FFCB3-8ECB-4F4C-ACE6-8A505D3AC501}"/>
                  </a:ext>
                </a:extLst>
              </p:cNvPr>
              <p:cNvSpPr>
                <a:spLocks noGrp="1" noRot="1" noChangeAspect="1" noMove="1" noResize="1" noEditPoints="1" noAdjustHandles="1" noChangeArrowheads="1" noChangeShapeType="1" noTextEdit="1"/>
              </p:cNvSpPr>
              <p:nvPr>
                <p:ph idx="1"/>
              </p:nvPr>
            </p:nvSpPr>
            <p:spPr>
              <a:blipFill>
                <a:blip r:embed="rId3"/>
                <a:stretch>
                  <a:fillRect l="-1587" t="-1832" b="-1571"/>
                </a:stretch>
              </a:blipFill>
            </p:spPr>
            <p:txBody>
              <a:bodyPr/>
              <a:lstStyle/>
              <a:p>
                <a:r>
                  <a:rPr lang="en-US">
                    <a:noFill/>
                  </a:rPr>
                  <a:t> </a:t>
                </a:r>
              </a:p>
            </p:txBody>
          </p:sp>
        </mc:Fallback>
      </mc:AlternateContent>
    </p:spTree>
    <p:extLst>
      <p:ext uri="{BB962C8B-B14F-4D97-AF65-F5344CB8AC3E}">
        <p14:creationId xmlns:p14="http://schemas.microsoft.com/office/powerpoint/2010/main" val="99305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CD69-954A-4C4B-B3B0-5474E2A846C6}"/>
              </a:ext>
            </a:extLst>
          </p:cNvPr>
          <p:cNvSpPr>
            <a:spLocks noGrp="1"/>
          </p:cNvSpPr>
          <p:nvPr>
            <p:ph type="title"/>
          </p:nvPr>
        </p:nvSpPr>
        <p:spPr/>
        <p:txBody>
          <a:bodyPr/>
          <a:lstStyle/>
          <a:p>
            <a:r>
              <a:rPr lang="en-US" dirty="0"/>
              <a:t>Some Sample PMFs</a:t>
            </a:r>
          </a:p>
        </p:txBody>
      </p:sp>
      <p:graphicFrame>
        <p:nvGraphicFramePr>
          <p:cNvPr id="4" name="Chart 3">
            <a:extLst>
              <a:ext uri="{FF2B5EF4-FFF2-40B4-BE49-F238E27FC236}">
                <a16:creationId xmlns:a16="http://schemas.microsoft.com/office/drawing/2014/main" id="{EFAEE60C-DF91-442E-913E-3FE4BEAF463C}"/>
              </a:ext>
            </a:extLst>
          </p:cNvPr>
          <p:cNvGraphicFramePr>
            <a:graphicFrameLocks/>
          </p:cNvGraphicFramePr>
          <p:nvPr>
            <p:extLst>
              <p:ext uri="{D42A27DB-BD31-4B8C-83A1-F6EECF244321}">
                <p14:modId xmlns:p14="http://schemas.microsoft.com/office/powerpoint/2010/main" val="2092092619"/>
              </p:ext>
            </p:extLst>
          </p:nvPr>
        </p:nvGraphicFramePr>
        <p:xfrm>
          <a:off x="158751" y="1463856"/>
          <a:ext cx="5464100" cy="3946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2379ABF-7D9B-44C0-B144-72A11DD24129}"/>
              </a:ext>
            </a:extLst>
          </p:cNvPr>
          <p:cNvGraphicFramePr>
            <a:graphicFrameLocks/>
          </p:cNvGraphicFramePr>
          <p:nvPr>
            <p:extLst>
              <p:ext uri="{D42A27DB-BD31-4B8C-83A1-F6EECF244321}">
                <p14:modId xmlns:p14="http://schemas.microsoft.com/office/powerpoint/2010/main" val="166197502"/>
              </p:ext>
            </p:extLst>
          </p:nvPr>
        </p:nvGraphicFramePr>
        <p:xfrm>
          <a:off x="6095999" y="1612900"/>
          <a:ext cx="5656733" cy="3797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9B15FE4-CFF7-456A-BBFF-5CD5875A4EF6}"/>
              </a:ext>
            </a:extLst>
          </p:cNvPr>
          <p:cNvSpPr txBox="1"/>
          <p:nvPr/>
        </p:nvSpPr>
        <p:spPr>
          <a:xfrm>
            <a:off x="825500" y="5298893"/>
            <a:ext cx="317500" cy="369332"/>
          </a:xfrm>
          <a:prstGeom prst="rect">
            <a:avLst/>
          </a:prstGeom>
          <a:noFill/>
        </p:spPr>
        <p:txBody>
          <a:bodyPr wrap="square" rtlCol="0">
            <a:spAutoFit/>
          </a:bodyPr>
          <a:lstStyle/>
          <a:p>
            <a:r>
              <a:rPr lang="en-US" dirty="0"/>
              <a:t>0</a:t>
            </a:r>
          </a:p>
        </p:txBody>
      </p:sp>
      <p:sp>
        <p:nvSpPr>
          <p:cNvPr id="7" name="TextBox 6">
            <a:extLst>
              <a:ext uri="{FF2B5EF4-FFF2-40B4-BE49-F238E27FC236}">
                <a16:creationId xmlns:a16="http://schemas.microsoft.com/office/drawing/2014/main" id="{A90B3F78-FF28-417E-8E9B-A9EB2C6710C6}"/>
              </a:ext>
            </a:extLst>
          </p:cNvPr>
          <p:cNvSpPr txBox="1"/>
          <p:nvPr/>
        </p:nvSpPr>
        <p:spPr>
          <a:xfrm>
            <a:off x="2965450" y="5298893"/>
            <a:ext cx="317500" cy="369332"/>
          </a:xfrm>
          <a:prstGeom prst="rect">
            <a:avLst/>
          </a:prstGeom>
          <a:noFill/>
        </p:spPr>
        <p:txBody>
          <a:bodyPr wrap="square" rtlCol="0">
            <a:spAutoFit/>
          </a:bodyPr>
          <a:lstStyle/>
          <a:p>
            <a:r>
              <a:rPr lang="en-US" dirty="0"/>
              <a:t>5</a:t>
            </a:r>
          </a:p>
        </p:txBody>
      </p:sp>
      <p:sp>
        <p:nvSpPr>
          <p:cNvPr id="8" name="TextBox 7">
            <a:extLst>
              <a:ext uri="{FF2B5EF4-FFF2-40B4-BE49-F238E27FC236}">
                <a16:creationId xmlns:a16="http://schemas.microsoft.com/office/drawing/2014/main" id="{25562261-FCD2-471B-A583-22270378EFE9}"/>
              </a:ext>
            </a:extLst>
          </p:cNvPr>
          <p:cNvSpPr txBox="1"/>
          <p:nvPr/>
        </p:nvSpPr>
        <p:spPr>
          <a:xfrm>
            <a:off x="5105399" y="5298893"/>
            <a:ext cx="517451" cy="369332"/>
          </a:xfrm>
          <a:prstGeom prst="rect">
            <a:avLst/>
          </a:prstGeom>
          <a:noFill/>
        </p:spPr>
        <p:txBody>
          <a:bodyPr wrap="square" rtlCol="0">
            <a:spAutoFit/>
          </a:bodyPr>
          <a:lstStyle/>
          <a:p>
            <a:r>
              <a:rPr lang="en-US" dirty="0"/>
              <a:t>10</a:t>
            </a:r>
          </a:p>
        </p:txBody>
      </p:sp>
      <p:sp>
        <p:nvSpPr>
          <p:cNvPr id="9" name="TextBox 8">
            <a:extLst>
              <a:ext uri="{FF2B5EF4-FFF2-40B4-BE49-F238E27FC236}">
                <a16:creationId xmlns:a16="http://schemas.microsoft.com/office/drawing/2014/main" id="{FFB21026-EDF2-4E95-8055-643450DCA66D}"/>
              </a:ext>
            </a:extLst>
          </p:cNvPr>
          <p:cNvSpPr txBox="1"/>
          <p:nvPr/>
        </p:nvSpPr>
        <p:spPr>
          <a:xfrm>
            <a:off x="6832600" y="5260793"/>
            <a:ext cx="317500" cy="369332"/>
          </a:xfrm>
          <a:prstGeom prst="rect">
            <a:avLst/>
          </a:prstGeom>
          <a:noFill/>
        </p:spPr>
        <p:txBody>
          <a:bodyPr wrap="square" rtlCol="0">
            <a:spAutoFit/>
          </a:bodyPr>
          <a:lstStyle/>
          <a:p>
            <a:r>
              <a:rPr lang="en-US" dirty="0"/>
              <a:t>0</a:t>
            </a:r>
          </a:p>
        </p:txBody>
      </p:sp>
      <p:sp>
        <p:nvSpPr>
          <p:cNvPr id="10" name="TextBox 9">
            <a:extLst>
              <a:ext uri="{FF2B5EF4-FFF2-40B4-BE49-F238E27FC236}">
                <a16:creationId xmlns:a16="http://schemas.microsoft.com/office/drawing/2014/main" id="{3A0A1636-FCE2-40EF-8690-3DE81C804794}"/>
              </a:ext>
            </a:extLst>
          </p:cNvPr>
          <p:cNvSpPr txBox="1"/>
          <p:nvPr/>
        </p:nvSpPr>
        <p:spPr>
          <a:xfrm>
            <a:off x="8972550" y="5260793"/>
            <a:ext cx="317500" cy="369332"/>
          </a:xfrm>
          <a:prstGeom prst="rect">
            <a:avLst/>
          </a:prstGeom>
          <a:noFill/>
        </p:spPr>
        <p:txBody>
          <a:bodyPr wrap="square" rtlCol="0">
            <a:spAutoFit/>
          </a:bodyPr>
          <a:lstStyle/>
          <a:p>
            <a:r>
              <a:rPr lang="en-US" dirty="0"/>
              <a:t>5</a:t>
            </a:r>
          </a:p>
        </p:txBody>
      </p:sp>
      <p:sp>
        <p:nvSpPr>
          <p:cNvPr id="11" name="TextBox 10">
            <a:extLst>
              <a:ext uri="{FF2B5EF4-FFF2-40B4-BE49-F238E27FC236}">
                <a16:creationId xmlns:a16="http://schemas.microsoft.com/office/drawing/2014/main" id="{D61E6B01-7374-42AF-930E-B1B8A33A8CC0}"/>
              </a:ext>
            </a:extLst>
          </p:cNvPr>
          <p:cNvSpPr txBox="1"/>
          <p:nvPr/>
        </p:nvSpPr>
        <p:spPr>
          <a:xfrm>
            <a:off x="11112499" y="5260793"/>
            <a:ext cx="517451" cy="369332"/>
          </a:xfrm>
          <a:prstGeom prst="rect">
            <a:avLst/>
          </a:prstGeom>
          <a:noFill/>
        </p:spPr>
        <p:txBody>
          <a:bodyPr wrap="square" rtlCol="0">
            <a:spAutoFit/>
          </a:bodyPr>
          <a:lstStyle/>
          <a:p>
            <a:r>
              <a:rPr lang="en-US" dirty="0"/>
              <a:t>10</a:t>
            </a:r>
          </a:p>
        </p:txBody>
      </p:sp>
      <p:sp>
        <p:nvSpPr>
          <p:cNvPr id="12" name="TextBox 11">
            <a:extLst>
              <a:ext uri="{FF2B5EF4-FFF2-40B4-BE49-F238E27FC236}">
                <a16:creationId xmlns:a16="http://schemas.microsoft.com/office/drawing/2014/main" id="{F0C3FED1-9342-48CD-A8E1-7A603B7E9ADD}"/>
              </a:ext>
            </a:extLst>
          </p:cNvPr>
          <p:cNvSpPr txBox="1"/>
          <p:nvPr/>
        </p:nvSpPr>
        <p:spPr>
          <a:xfrm>
            <a:off x="5378450" y="4991100"/>
            <a:ext cx="594767"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41429D14-CCBA-419A-905E-FD02575F5ECC}"/>
              </a:ext>
            </a:extLst>
          </p:cNvPr>
          <p:cNvSpPr txBox="1"/>
          <p:nvPr/>
        </p:nvSpPr>
        <p:spPr>
          <a:xfrm>
            <a:off x="11525250" y="4846296"/>
            <a:ext cx="59476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83002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DF54-926A-4922-B661-371B4E3E9071}"/>
              </a:ext>
            </a:extLst>
          </p:cNvPr>
          <p:cNvSpPr>
            <a:spLocks noGrp="1"/>
          </p:cNvSpPr>
          <p:nvPr>
            <p:ph type="title"/>
          </p:nvPr>
        </p:nvSpPr>
        <p:spPr/>
        <p:txBody>
          <a:bodyPr/>
          <a:lstStyle/>
          <a:p>
            <a:r>
              <a:rPr lang="en-US" dirty="0"/>
              <a:t>Let’s take a closer look at that </a:t>
            </a:r>
            <a:r>
              <a:rPr lang="en-US" dirty="0" err="1"/>
              <a:t>pmf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D2593B-9BD4-421B-B8DE-66AEE7B094F3}"/>
                  </a:ext>
                </a:extLst>
              </p:cNvPr>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num>
                      <m:den>
                        <m:r>
                          <a:rPr lang="en-US" i="1">
                            <a:latin typeface="Cambria Math" panose="02040503050406030204" pitchFamily="18" charset="0"/>
                          </a:rPr>
                          <m:t>𝑘</m:t>
                        </m:r>
                        <m:r>
                          <a:rPr lang="en-US" i="1">
                            <a:latin typeface="Cambria Math" panose="02040503050406030204" pitchFamily="18" charset="0"/>
                          </a:rPr>
                          <m:t>!</m:t>
                        </m:r>
                      </m:den>
                    </m:f>
                  </m:oMath>
                </a14:m>
                <a:r>
                  <a:rPr lang="en-US" dirty="0"/>
                  <a:t> (for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ℕ</m:t>
                    </m:r>
                  </m:oMath>
                </a14:m>
                <a:r>
                  <a:rPr lang="en-US" dirty="0"/>
                  <a:t>)</a:t>
                </a:r>
              </a:p>
              <a:p>
                <a:endParaRPr lang="en-US" dirty="0"/>
              </a:p>
              <a:p>
                <a:r>
                  <a:rPr lang="en-US" dirty="0"/>
                  <a:t>If this is a real PMF, it should sum to </a:t>
                </a:r>
                <a14:m>
                  <m:oMath xmlns:m="http://schemas.openxmlformats.org/officeDocument/2006/math">
                    <m:r>
                      <a:rPr lang="en-US" b="0" i="1" smtClean="0">
                        <a:latin typeface="Cambria Math" panose="02040503050406030204" pitchFamily="18" charset="0"/>
                      </a:rPr>
                      <m:t>1</m:t>
                    </m:r>
                  </m:oMath>
                </a14:m>
                <a:r>
                  <a:rPr lang="en-US" dirty="0"/>
                  <a:t>. </a:t>
                </a:r>
                <a:br>
                  <a:rPr lang="en-US" dirty="0"/>
                </a:br>
                <a:r>
                  <a:rPr lang="en-US" dirty="0"/>
                  <a:t>Let’s check that to understand the PMF a little better.</a:t>
                </a:r>
              </a:p>
              <a:p>
                <a:endParaRPr lang="en-US" dirty="0"/>
              </a:p>
              <a:p>
                <a14:m>
                  <m:oMath xmlns:m="http://schemas.openxmlformats.org/officeDocument/2006/math">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5D2593B-9BD4-421B-B8DE-66AEE7B094F3}"/>
                  </a:ext>
                </a:extLst>
              </p:cNvPr>
              <p:cNvSpPr>
                <a:spLocks noGrp="1" noRot="1" noChangeAspect="1" noMove="1" noResize="1" noEditPoints="1" noAdjustHandles="1" noChangeArrowheads="1" noChangeShapeType="1" noTextEdit="1"/>
              </p:cNvSpPr>
              <p:nvPr>
                <p:ph idx="1"/>
              </p:nvPr>
            </p:nvSpPr>
            <p:spPr>
              <a:blipFill>
                <a:blip r:embed="rId3"/>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9BB84B5-5E96-4D8A-AA4D-AA6DDE85CAF8}"/>
                  </a:ext>
                </a:extLst>
              </p:cNvPr>
              <p:cNvSpPr/>
              <p:nvPr/>
            </p:nvSpPr>
            <p:spPr>
              <a:xfrm>
                <a:off x="3162300" y="4946650"/>
                <a:ext cx="3409950" cy="12547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rPr>
                  <a:t>Taylor Series for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𝑥</m:t>
                        </m:r>
                      </m:sup>
                    </m:sSup>
                  </m:oMath>
                </a14:m>
                <a:endParaRPr lang="en-US" sz="2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nary>
                        <m:naryPr>
                          <m:chr m:val="∑"/>
                          <m:limLoc m:val="subSup"/>
                          <m:ctrlPr>
                            <a:rPr lang="en-US" sz="2400" i="1" smtClean="0">
                              <a:solidFill>
                                <a:schemeClr val="tx1"/>
                              </a:solidFill>
                              <a:latin typeface="Cambria Math" panose="02040503050406030204" pitchFamily="18" charset="0"/>
                            </a:rPr>
                          </m:ctrlPr>
                        </m:naryPr>
                        <m:sub>
                          <m:r>
                            <m:rPr>
                              <m:brk m:alnAt="25"/>
                            </m:rP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=0</m:t>
                          </m:r>
                        </m:sub>
                        <m:sup>
                          <m:r>
                            <a:rPr lang="en-US" sz="2400" b="0" i="1" smtClean="0">
                              <a:solidFill>
                                <a:schemeClr val="tx1"/>
                              </a:solidFill>
                              <a:latin typeface="Cambria Math" panose="02040503050406030204" pitchFamily="18" charset="0"/>
                            </a:rPr>
                            <m:t>∞</m:t>
                          </m:r>
                        </m:sup>
                        <m:e>
                          <m:f>
                            <m:fPr>
                              <m:ctrlPr>
                                <a:rPr lang="en-US" sz="2400" b="0" i="1" smtClean="0">
                                  <a:solidFill>
                                    <a:schemeClr val="tx1"/>
                                  </a:solidFill>
                                  <a:latin typeface="Cambria Math" panose="02040503050406030204" pitchFamily="18" charset="0"/>
                                </a:rPr>
                              </m:ctrlPr>
                            </m:fPr>
                            <m:num>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𝑘</m:t>
                                  </m:r>
                                </m:sup>
                              </m:sSup>
                            </m:num>
                            <m:den>
                              <m: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m:t>
                              </m:r>
                            </m:den>
                          </m:f>
                        </m:e>
                      </m:nary>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𝑥</m:t>
                          </m:r>
                        </m:sup>
                      </m:sSup>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D9BB84B5-5E96-4D8A-AA4D-AA6DDE85CAF8}"/>
                  </a:ext>
                </a:extLst>
              </p:cNvPr>
              <p:cNvSpPr>
                <a:spLocks noRot="1" noChangeAspect="1" noMove="1" noResize="1" noEditPoints="1" noAdjustHandles="1" noChangeArrowheads="1" noChangeShapeType="1" noTextEdit="1"/>
              </p:cNvSpPr>
              <p:nvPr/>
            </p:nvSpPr>
            <p:spPr>
              <a:xfrm>
                <a:off x="3162300" y="4946650"/>
                <a:ext cx="3409950" cy="1254761"/>
              </a:xfrm>
              <a:prstGeom prst="rect">
                <a:avLst/>
              </a:prstGeom>
              <a:blipFill>
                <a:blip r:embed="rId4"/>
                <a:stretch>
                  <a:fillRect t="-2871"/>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D94A1D-E0BE-4654-AFF4-765FA84D160D}"/>
                  </a:ext>
                </a:extLst>
              </p:cNvPr>
              <p:cNvSpPr txBox="1"/>
              <p:nvPr/>
            </p:nvSpPr>
            <p:spPr>
              <a:xfrm>
                <a:off x="6477000" y="5302321"/>
                <a:ext cx="3556000" cy="5434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𝜆</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0</m:t>
                          </m:r>
                        </m:sup>
                      </m:sSup>
                      <m:r>
                        <a:rPr lang="en-US" sz="2800" b="0" i="1" smtClean="0">
                          <a:latin typeface="Cambria Math" panose="02040503050406030204" pitchFamily="18" charset="0"/>
                        </a:rPr>
                        <m:t>=1</m:t>
                      </m:r>
                    </m:oMath>
                  </m:oMathPara>
                </a14:m>
                <a:endParaRPr lang="en-US" sz="2800" dirty="0"/>
              </a:p>
            </p:txBody>
          </p:sp>
        </mc:Choice>
        <mc:Fallback xmlns="">
          <p:sp>
            <p:nvSpPr>
              <p:cNvPr id="7" name="TextBox 6">
                <a:extLst>
                  <a:ext uri="{FF2B5EF4-FFF2-40B4-BE49-F238E27FC236}">
                    <a16:creationId xmlns:a16="http://schemas.microsoft.com/office/drawing/2014/main" id="{54D94A1D-E0BE-4654-AFF4-765FA84D160D}"/>
                  </a:ext>
                </a:extLst>
              </p:cNvPr>
              <p:cNvSpPr txBox="1">
                <a:spLocks noRot="1" noChangeAspect="1" noMove="1" noResize="1" noEditPoints="1" noAdjustHandles="1" noChangeArrowheads="1" noChangeShapeType="1" noTextEdit="1"/>
              </p:cNvSpPr>
              <p:nvPr/>
            </p:nvSpPr>
            <p:spPr>
              <a:xfrm>
                <a:off x="6477000" y="5302321"/>
                <a:ext cx="3556000" cy="54341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52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2B8E-8A46-47C5-8144-FB96F50A8881}"/>
              </a:ext>
            </a:extLst>
          </p:cNvPr>
          <p:cNvSpPr>
            <a:spLocks noGrp="1"/>
          </p:cNvSpPr>
          <p:nvPr>
            <p:ph type="title"/>
          </p:nvPr>
        </p:nvSpPr>
        <p:spPr/>
        <p:txBody>
          <a:bodyPr/>
          <a:lstStyle/>
          <a:p>
            <a:r>
              <a:rPr lang="en-US" dirty="0"/>
              <a:t>Let’s check something…the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81978-8A14-4ACC-B44E-A087C0DD540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m:t>
                        </m:r>
                      </m:sup>
                      <m:e>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e>
                    </m:nary>
                  </m:oMath>
                </a14:m>
                <a:endParaRPr lang="en-US" b="0" dirty="0"/>
              </a:p>
              <a:p>
                <a14:m>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𝑘</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e>
                    </m:nary>
                  </m:oMath>
                </a14:m>
                <a:r>
                  <a:rPr lang="en-US" dirty="0"/>
                  <a:t> first term is </a:t>
                </a:r>
                <a14:m>
                  <m:oMath xmlns:m="http://schemas.openxmlformats.org/officeDocument/2006/math">
                    <m:r>
                      <a:rPr lang="en-US" b="0" i="1" smtClean="0">
                        <a:latin typeface="Cambria Math" panose="02040503050406030204" pitchFamily="18" charset="0"/>
                      </a:rPr>
                      <m:t>0</m:t>
                    </m:r>
                  </m:oMath>
                </a14:m>
                <a:r>
                  <a:rPr lang="en-US" dirty="0"/>
                  <a:t>. </a:t>
                </a:r>
              </a:p>
              <a:p>
                <a14:m>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num>
                          <m:den>
                            <m:r>
                              <a:rPr lang="en-US" b="0" i="1" smtClean="0">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−1)</m:t>
                            </m:r>
                            <m:r>
                              <a:rPr lang="en-US" i="1">
                                <a:latin typeface="Cambria Math" panose="02040503050406030204" pitchFamily="18" charset="0"/>
                              </a:rPr>
                              <m:t>!</m:t>
                            </m:r>
                          </m:den>
                        </m:f>
                      </m:e>
                    </m:nary>
                  </m:oMath>
                </a14:m>
                <a:r>
                  <a:rPr lang="en-US" dirty="0"/>
                  <a:t>   cancel the </a:t>
                </a:r>
                <a14:m>
                  <m:oMath xmlns:m="http://schemas.openxmlformats.org/officeDocument/2006/math">
                    <m:r>
                      <a:rPr lang="en-US" b="0" i="1" smtClean="0">
                        <a:latin typeface="Cambria Math" panose="02040503050406030204" pitchFamily="18" charset="0"/>
                      </a:rPr>
                      <m:t>𝑘</m:t>
                    </m:r>
                  </m:oMath>
                </a14:m>
                <a:r>
                  <a:rPr lang="en-US" dirty="0"/>
                  <a:t>.</a:t>
                </a:r>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𝜆</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1</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r>
                                  <a:rPr lang="en-US" b="0" i="1" smtClean="0">
                                    <a:latin typeface="Cambria Math" panose="02040503050406030204" pitchFamily="18" charset="0"/>
                                  </a:rPr>
                                  <m:t>−1</m:t>
                                </m:r>
                              </m:sup>
                            </m:sSup>
                          </m:num>
                          <m:den>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den>
                        </m:f>
                      </m:e>
                    </m:nary>
                  </m:oMath>
                </a14:m>
                <a:r>
                  <a:rPr lang="en-US" dirty="0"/>
                  <a:t>   factor out </a:t>
                </a:r>
                <a14:m>
                  <m:oMath xmlns:m="http://schemas.openxmlformats.org/officeDocument/2006/math">
                    <m:r>
                      <a:rPr lang="en-US" b="0" i="1" smtClean="0">
                        <a:latin typeface="Cambria Math" panose="02040503050406030204" pitchFamily="18" charset="0"/>
                      </a:rPr>
                      <m:t>𝜆</m:t>
                    </m:r>
                  </m:oMath>
                </a14:m>
                <a:r>
                  <a:rPr lang="en-US" dirty="0"/>
                  <a: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𝜆</m:t>
                    </m:r>
                    <m:nary>
                      <m:naryPr>
                        <m:chr m:val="∑"/>
                        <m:ctrlPr>
                          <a:rPr lang="en-US" i="1">
                            <a:latin typeface="Cambria Math" panose="02040503050406030204" pitchFamily="18" charset="0"/>
                          </a:rPr>
                        </m:ctrlPr>
                      </m:naryPr>
                      <m:sub>
                        <m:r>
                          <a:rPr lang="en-US" b="0" i="1" smtClean="0">
                            <a:latin typeface="Cambria Math" panose="02040503050406030204" pitchFamily="18" charset="0"/>
                          </a:rPr>
                          <m:t>𝑗</m:t>
                        </m:r>
                        <m:r>
                          <a:rPr lang="en-US" i="1">
                            <a:latin typeface="Cambria Math" panose="02040503050406030204" pitchFamily="18" charset="0"/>
                          </a:rPr>
                          <m:t>=</m:t>
                        </m:r>
                        <m:r>
                          <a:rPr lang="en-US" b="0" i="1" smtClean="0">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b="0" i="1" smtClean="0">
                                    <a:latin typeface="Cambria Math" panose="02040503050406030204" pitchFamily="18" charset="0"/>
                                  </a:rPr>
                                  <m:t>𝑗</m:t>
                                </m:r>
                              </m:sup>
                            </m:sSup>
                          </m:num>
                          <m:den>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den>
                        </m:f>
                      </m:e>
                    </m:nary>
                  </m:oMath>
                </a14:m>
                <a:r>
                  <a:rPr lang="en-US" dirty="0"/>
                  <a:t>   Define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⋅1</m:t>
                    </m:r>
                  </m:oMath>
                </a14:m>
                <a:r>
                  <a:rPr lang="en-US" dirty="0"/>
                  <a:t> The summation is just the </a:t>
                </a:r>
                <a:r>
                  <a:rPr lang="en-US" dirty="0" err="1"/>
                  <a:t>pmf</a:t>
                </a:r>
                <a:r>
                  <a:rPr lang="en-US" dirty="0"/>
                  <a:t>!</a:t>
                </a:r>
              </a:p>
            </p:txBody>
          </p:sp>
        </mc:Choice>
        <mc:Fallback xmlns="">
          <p:sp>
            <p:nvSpPr>
              <p:cNvPr id="3" name="Content Placeholder 2">
                <a:extLst>
                  <a:ext uri="{FF2B5EF4-FFF2-40B4-BE49-F238E27FC236}">
                    <a16:creationId xmlns:a16="http://schemas.microsoft.com/office/drawing/2014/main" id="{BD281978-8A14-4ACC-B44E-A087C0DD540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230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𝟐</m:t>
                                </m:r>
                              </m:e>
                            </m:d>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4"/>
                  <a:stretch>
                    <a:fillRect b="-6329"/>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sup>
                        </m:sSup>
                        <m:r>
                          <a:rPr lang="en-US" sz="2000" b="1" i="1" smtClean="0">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6"/>
                  <a:stretch>
                    <a:fillRect b="-6250"/>
                  </a:stretch>
                </a:blipFill>
                <a:ln>
                  <a:no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𝟎</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𝐁𝐞𝐫</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8"/>
                  <a:stretch>
                    <a:fillRect b="-7595"/>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67738" y="4082446"/>
            <a:ext cx="3577212" cy="2597756"/>
            <a:chOff x="1185842" y="3427084"/>
            <a:chExt cx="6111311" cy="1743803"/>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𝒓</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𝒓</m:t>
                            </m:r>
                          </m:sup>
                        </m:sSup>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num>
                          <m:den>
                            <m:r>
                              <a:rPr lang="en-US" sz="2000" b="1" i="1" smtClean="0">
                                <a:latin typeface="Cambria Math" panose="02040503050406030204" pitchFamily="18" charset="0"/>
                                <a:cs typeface="Segoe UI Semibold" panose="020B0702040204020203" pitchFamily="34" charset="0"/>
                              </a:rPr>
                              <m:t>𝒑</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𝐍𝐞𝐠𝐁𝐢𝐧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𝒓</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0"/>
                  <a:stretch>
                    <a:fillRect b="-3571"/>
                  </a:stretch>
                </a:blipFill>
                <a:ln>
                  <a:no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𝒏</m:t>
                                </m:r>
                              </m:num>
                              <m:den>
                                <m:r>
                                  <a:rPr lang="en-US" sz="2000" b="1" i="1" smtClean="0">
                                    <a:latin typeface="Cambria Math" panose="02040503050406030204" pitchFamily="18" charset="0"/>
                                    <a:cs typeface="Segoe UI Semibold" panose="020B0702040204020203" pitchFamily="34" charset="0"/>
                                  </a:rPr>
                                  <m:t>𝒌</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𝒌</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sup>
                        </m:sSup>
                      </m:oMath>
                    </m:oMathPara>
                  </a14:m>
                  <a:endParaRPr lang="en-US" sz="2000" b="1" dirty="0">
                    <a:latin typeface="Segoe UI Semibold" panose="020B0702040204020203" pitchFamily="34" charset="0"/>
                    <a:cs typeface="Segoe UI Semibold" panose="020B0702040204020203" pitchFamily="34" charset="0"/>
                  </a:endParaRPr>
                </a:p>
                <a:p>
                  <a:pPr algn="ctr"/>
                  <a:br>
                    <a:rPr lang="en-US" sz="2000" b="1" i="1" dirty="0">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2"/>
                  <a:stretch>
                    <a:fillRect b="-6250"/>
                  </a:stretch>
                </a:blipFill>
                <a:ln>
                  <a:no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4457385" y="4087159"/>
            <a:ext cx="3452059" cy="2593043"/>
            <a:chOff x="1185842" y="3427084"/>
            <a:chExt cx="6111311" cy="1852134"/>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latin typeface="Cambria Math" panose="02040503050406030204" pitchFamily="18" charset="0"/>
                    <a:cs typeface="Segoe UI Semibold" panose="020B0702040204020203" pitchFamily="34" charset="0"/>
                  </a:endParaRPr>
                </a:p>
                <a:p>
                  <a:pPr algn="ctr"/>
                  <a:endParaRPr lang="en-US" sz="17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latin typeface="Cambria Math" panose="02040503050406030204" pitchFamily="18" charset="0"/>
                                <a:cs typeface="Segoe UI Semibold" panose="020B0702040204020203" pitchFamily="34" charset="0"/>
                              </a:rPr>
                            </m:ctrlPr>
                          </m:sSubPr>
                          <m:e>
                            <m:r>
                              <a:rPr lang="en-US" sz="1900" b="1" i="1" smtClean="0">
                                <a:latin typeface="Cambria Math" panose="02040503050406030204" pitchFamily="18" charset="0"/>
                                <a:cs typeface="Segoe UI Semibold" panose="020B0702040204020203" pitchFamily="34" charset="0"/>
                              </a:rPr>
                              <m:t>𝒑</m:t>
                            </m:r>
                          </m:e>
                          <m:sub>
                            <m:r>
                              <a:rPr lang="en-US" sz="1900" b="1" i="1" smtClean="0">
                                <a:latin typeface="Cambria Math" panose="02040503050406030204" pitchFamily="18" charset="0"/>
                                <a:cs typeface="Segoe UI Semibold" panose="020B0702040204020203" pitchFamily="34" charset="0"/>
                              </a:rPr>
                              <m:t>𝑿</m:t>
                            </m:r>
                          </m:sub>
                        </m:sSub>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𝒌</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𝒌</m:t>
                                    </m:r>
                                  </m:den>
                                </m:f>
                              </m:e>
                            </m:d>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𝒌</m:t>
                                    </m:r>
                                  </m:den>
                                </m:f>
                              </m:e>
                            </m:d>
                          </m:num>
                          <m:den>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num>
                                  <m:den>
                                    <m:r>
                                      <a:rPr lang="en-US" sz="1900" b="1" i="1" smtClean="0">
                                        <a:latin typeface="Cambria Math" panose="02040503050406030204" pitchFamily="18" charset="0"/>
                                        <a:cs typeface="Segoe UI Semibold" panose="020B0702040204020203" pitchFamily="34" charset="0"/>
                                      </a:rPr>
                                      <m:t>𝒏</m:t>
                                    </m:r>
                                  </m:den>
                                </m:f>
                              </m:e>
                            </m:d>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cs typeface="Segoe UI Semibold" panose="020B0702040204020203" pitchFamily="34" charset="0"/>
                          </a:rPr>
                          <m:t>𝔼</m:t>
                        </m:r>
                        <m:d>
                          <m:dPr>
                            <m:begChr m:val="["/>
                            <m:endChr m:val="]"/>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𝑵</m:t>
                            </m:r>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𝑵</m:t>
                                </m:r>
                              </m:e>
                              <m:sup>
                                <m:r>
                                  <a:rPr lang="en-US" sz="1900" b="1" i="1" smtClean="0">
                                    <a:latin typeface="Cambria Math" panose="02040503050406030204" pitchFamily="18" charset="0"/>
                                    <a:cs typeface="Segoe UI Semibold" panose="020B0702040204020203" pitchFamily="34" charset="0"/>
                                  </a:rPr>
                                  <m:t>𝟐</m:t>
                                </m:r>
                              </m:sup>
                            </m:sSup>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𝟏</m:t>
                            </m:r>
                            <m:r>
                              <a:rPr lang="en-US" sz="1900" b="1" i="1" smtClean="0">
                                <a:latin typeface="Cambria Math" panose="02040503050406030204" pitchFamily="18" charset="0"/>
                                <a:cs typeface="Segoe UI Semibold" panose="020B0702040204020203" pitchFamily="34" charset="0"/>
                              </a:rPr>
                              <m:t>)</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𝐇𝐲𝐩𝐆𝐞𝐨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𝑵</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𝑲</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4"/>
                  <a:stretch>
                    <a:fillRect b="-6250"/>
                  </a:stretch>
                </a:blipFill>
                <a:ln>
                  <a:no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8194002" y="4050696"/>
            <a:ext cx="3577212" cy="2597756"/>
            <a:chOff x="1185842" y="3427084"/>
            <a:chExt cx="6111311" cy="1743803"/>
          </a:xfrm>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𝝀</m:t>
                                </m:r>
                              </m:e>
                              <m:sup>
                                <m:r>
                                  <a:rPr lang="en-US" sz="2000" b="1" i="1">
                                    <a:latin typeface="Cambria Math" panose="02040503050406030204" pitchFamily="18" charset="0"/>
                                    <a:cs typeface="Segoe UI Semibold" panose="020B0702040204020203" pitchFamily="34" charset="0"/>
                                  </a:rPr>
                                  <m:t>𝒌</m:t>
                                </m:r>
                              </m:sup>
                            </m:sSup>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𝒆</m:t>
                                </m:r>
                              </m:e>
                              <m:sup>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𝝀</m:t>
                                </m:r>
                              </m:sup>
                            </m:sSup>
                          </m:num>
                          <m:den>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den>
                        </m:f>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𝐏𝐨𝐢</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6"/>
                  <a:stretch>
                    <a:fillRect b="-352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81961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E6A7-4559-4D92-84EE-890F28403367}"/>
              </a:ext>
            </a:extLst>
          </p:cNvPr>
          <p:cNvSpPr>
            <a:spLocks noGrp="1"/>
          </p:cNvSpPr>
          <p:nvPr>
            <p:ph type="title"/>
          </p:nvPr>
        </p:nvSpPr>
        <p:spPr/>
        <p:txBody>
          <a:bodyPr/>
          <a:lstStyle/>
          <a:p>
            <a:r>
              <a:rPr lang="en-US" dirty="0"/>
              <a:t>Where did this expression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B1BC98-3C44-4C56-980A-9B407D6E5C37}"/>
                  </a:ext>
                </a:extLst>
              </p:cNvPr>
              <p:cNvSpPr>
                <a:spLocks noGrp="1"/>
              </p:cNvSpPr>
              <p:nvPr>
                <p:ph idx="1"/>
              </p:nvPr>
            </p:nvSpPr>
            <p:spPr/>
            <p:txBody>
              <a:bodyPr/>
              <a:lstStyle/>
              <a:p>
                <a:r>
                  <a:rPr lang="en-US" dirty="0"/>
                  <a:t>For the cars we said “it’s like every car in Seattle independently might cause an accident.”</a:t>
                </a:r>
              </a:p>
              <a:p>
                <a:endParaRPr lang="en-US" dirty="0"/>
              </a:p>
              <a:p>
                <a:r>
                  <a:rPr lang="en-US" dirty="0"/>
                  <a:t>If we knew the exact number of cars, and they all had identical probabilities of causing an accident…</a:t>
                </a:r>
              </a:p>
              <a:p>
                <a:r>
                  <a:rPr lang="en-US" dirty="0"/>
                  <a:t>It’d be just like counting the number of heads in </a:t>
                </a:r>
                <a14:m>
                  <m:oMath xmlns:m="http://schemas.openxmlformats.org/officeDocument/2006/math">
                    <m:r>
                      <a:rPr lang="en-US" b="0" i="1" smtClean="0">
                        <a:latin typeface="Cambria Math" panose="02040503050406030204" pitchFamily="18" charset="0"/>
                      </a:rPr>
                      <m:t>𝑛</m:t>
                    </m:r>
                  </m:oMath>
                </a14:m>
                <a:r>
                  <a:rPr lang="en-US" dirty="0"/>
                  <a:t> flips of a bunch of coins (the coins are just VERY biased).</a:t>
                </a:r>
              </a:p>
              <a:p>
                <a:r>
                  <a:rPr lang="en-US" dirty="0"/>
                  <a:t>The Poisson is a certain limit 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but </a:t>
                </a:r>
                <a14:m>
                  <m:oMath xmlns:m="http://schemas.openxmlformats.org/officeDocument/2006/math">
                    <m:r>
                      <a:rPr lang="en-US" b="0" i="1" smtClean="0">
                        <a:latin typeface="Cambria Math" panose="02040503050406030204" pitchFamily="18" charset="0"/>
                      </a:rPr>
                      <m:t>𝑛𝑝</m:t>
                    </m:r>
                  </m:oMath>
                </a14:m>
                <a:r>
                  <a:rPr lang="en-US" dirty="0"/>
                  <a:t> (the expected number of accidents) stays constant. </a:t>
                </a:r>
              </a:p>
            </p:txBody>
          </p:sp>
        </mc:Choice>
        <mc:Fallback xmlns="">
          <p:sp>
            <p:nvSpPr>
              <p:cNvPr id="3" name="Content Placeholder 2">
                <a:extLst>
                  <a:ext uri="{FF2B5EF4-FFF2-40B4-BE49-F238E27FC236}">
                    <a16:creationId xmlns:a16="http://schemas.microsoft.com/office/drawing/2014/main" id="{D7B1BC98-3C44-4C56-980A-9B407D6E5C37}"/>
                  </a:ext>
                </a:extLst>
              </p:cNvPr>
              <p:cNvSpPr>
                <a:spLocks noGrp="1" noRot="1" noChangeAspect="1" noMove="1" noResize="1" noEditPoints="1" noAdjustHandles="1" noChangeArrowheads="1" noChangeShapeType="1" noTextEdit="1"/>
              </p:cNvSpPr>
              <p:nvPr>
                <p:ph idx="1"/>
              </p:nvPr>
            </p:nvSpPr>
            <p:spPr>
              <a:blipFill>
                <a:blip r:embed="rId3"/>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115032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6171-0A51-4764-BA38-17A348AF83C5}"/>
              </a:ext>
            </a:extLst>
          </p:cNvPr>
          <p:cNvSpPr>
            <a:spLocks noGrp="1"/>
          </p:cNvSpPr>
          <p:nvPr>
            <p:ph type="title"/>
          </p:nvPr>
        </p:nvSpPr>
        <p:spPr/>
        <p:txBody>
          <a:bodyPr/>
          <a:lstStyle/>
          <a:p>
            <a:r>
              <a:rPr lang="en-US" dirty="0"/>
              <a:t>Scenario: Negative Binomial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786E90-8DA2-4B80-AA46-4140F5FBAC5B}"/>
                  </a:ext>
                </a:extLst>
              </p:cNvPr>
              <p:cNvSpPr>
                <a:spLocks noGrp="1"/>
              </p:cNvSpPr>
              <p:nvPr>
                <p:ph idx="1"/>
              </p:nvPr>
            </p:nvSpPr>
            <p:spPr/>
            <p:txBody>
              <a:bodyPr/>
              <a:lstStyle/>
              <a:p>
                <a:r>
                  <a:rPr lang="en-US" dirty="0"/>
                  <a:t>You’re playing a carnival game, and there are </a:t>
                </a:r>
                <a14:m>
                  <m:oMath xmlns:m="http://schemas.openxmlformats.org/officeDocument/2006/math">
                    <m:r>
                      <a:rPr lang="en-US" b="0" i="1" smtClean="0">
                        <a:latin typeface="Cambria Math" panose="02040503050406030204" pitchFamily="18" charset="0"/>
                      </a:rPr>
                      <m:t>𝑟</m:t>
                    </m:r>
                  </m:oMath>
                </a14:m>
                <a:r>
                  <a:rPr lang="en-US" dirty="0"/>
                  <a:t> little kids nearby who all want a stuffed animal. You can win a single game (and thus win one stuffed animal)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(independently each time) How many times will you need to play the game before every kid gets their toy?</a:t>
                </a:r>
              </a:p>
              <a:p>
                <a:endParaRPr lang="en-US" dirty="0"/>
              </a:p>
              <a:p>
                <a:r>
                  <a:rPr lang="en-US" dirty="0"/>
                  <a:t>More generally, run independent trials with probability </a:t>
                </a:r>
                <a14:m>
                  <m:oMath xmlns:m="http://schemas.openxmlformats.org/officeDocument/2006/math">
                    <m:r>
                      <a:rPr lang="en-US" b="0" i="1" smtClean="0">
                        <a:latin typeface="Cambria Math" panose="02040503050406030204" pitchFamily="18" charset="0"/>
                      </a:rPr>
                      <m:t>𝑝</m:t>
                    </m:r>
                  </m:oMath>
                </a14:m>
                <a:r>
                  <a:rPr lang="en-US" dirty="0"/>
                  <a:t>. How many trials do you need for </a:t>
                </a:r>
                <a14:m>
                  <m:oMath xmlns:m="http://schemas.openxmlformats.org/officeDocument/2006/math">
                    <m:r>
                      <a:rPr lang="en-US" b="0" i="1" smtClean="0">
                        <a:latin typeface="Cambria Math" panose="02040503050406030204" pitchFamily="18" charset="0"/>
                      </a:rPr>
                      <m:t>𝑟</m:t>
                    </m:r>
                  </m:oMath>
                </a14:m>
                <a:r>
                  <a:rPr lang="en-US" dirty="0"/>
                  <a:t> successes?</a:t>
                </a: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4786E90-8DA2-4B80-AA46-4140F5FBAC5B}"/>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pic>
        <p:nvPicPr>
          <p:cNvPr id="1026" name="Picture 2" descr="IT'S SO FLUFFY! - It's so fluffy I'm gonna die | Meme Generator">
            <a:extLst>
              <a:ext uri="{FF2B5EF4-FFF2-40B4-BE49-F238E27FC236}">
                <a16:creationId xmlns:a16="http://schemas.microsoft.com/office/drawing/2014/main" id="{8A590F0B-2702-4212-B766-8A778030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982" y="4542912"/>
            <a:ext cx="2339467" cy="223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1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50C-6411-4421-83C8-377CBEE7B3D9}"/>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3D2A7-1814-4FA2-9A7D-DAB0E7ACE506}"/>
                  </a:ext>
                </a:extLst>
              </p:cNvPr>
              <p:cNvSpPr>
                <a:spLocks noGrp="1"/>
              </p:cNvSpPr>
              <p:nvPr>
                <p:ph idx="1"/>
              </p:nvPr>
            </p:nvSpPr>
            <p:spPr/>
            <p:txBody>
              <a:bodyPr/>
              <a:lstStyle/>
              <a:p>
                <a:r>
                  <a:rPr lang="en-US" dirty="0"/>
                  <a:t>More generally, run independent trials with probability </a:t>
                </a:r>
                <a14:m>
                  <m:oMath xmlns:m="http://schemas.openxmlformats.org/officeDocument/2006/math">
                    <m:r>
                      <a:rPr lang="en-US" i="1">
                        <a:latin typeface="Cambria Math" panose="02040503050406030204" pitchFamily="18" charset="0"/>
                      </a:rPr>
                      <m:t>𝑝</m:t>
                    </m:r>
                  </m:oMath>
                </a14:m>
                <a:r>
                  <a:rPr lang="en-US" dirty="0"/>
                  <a:t>. How many trials do you need for </a:t>
                </a:r>
                <a14:m>
                  <m:oMath xmlns:m="http://schemas.openxmlformats.org/officeDocument/2006/math">
                    <m:r>
                      <a:rPr lang="en-US" i="1">
                        <a:latin typeface="Cambria Math" panose="02040503050406030204" pitchFamily="18" charset="0"/>
                      </a:rPr>
                      <m:t>𝑟</m:t>
                    </m:r>
                  </m:oMath>
                </a14:m>
                <a:r>
                  <a:rPr lang="en-US" dirty="0"/>
                  <a:t> successes?</a:t>
                </a:r>
              </a:p>
              <a:p>
                <a:pPr marL="0" indent="0">
                  <a:buNone/>
                </a:pPr>
                <a:endParaRPr lang="en-US" dirty="0"/>
              </a:p>
              <a:p>
                <a:r>
                  <a:rPr lang="en-US" dirty="0"/>
                  <a:t>What’s the </a:t>
                </a:r>
                <a:r>
                  <a:rPr lang="en-US" dirty="0" err="1"/>
                  <a:t>pmf</a:t>
                </a:r>
                <a:r>
                  <a:rPr lang="en-US" dirty="0"/>
                  <a:t>? </a:t>
                </a:r>
              </a:p>
              <a:p>
                <a:r>
                  <a:rPr lang="en-US" dirty="0"/>
                  <a:t>What’s the expectation and variance (hint: linearity)</a:t>
                </a:r>
              </a:p>
            </p:txBody>
          </p:sp>
        </mc:Choice>
        <mc:Fallback xmlns="">
          <p:sp>
            <p:nvSpPr>
              <p:cNvPr id="3" name="Content Placeholder 2">
                <a:extLst>
                  <a:ext uri="{FF2B5EF4-FFF2-40B4-BE49-F238E27FC236}">
                    <a16:creationId xmlns:a16="http://schemas.microsoft.com/office/drawing/2014/main" id="{53C3D2A7-1814-4FA2-9A7D-DAB0E7ACE506}"/>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9805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899-A571-4860-A27E-86E3C51C97DA}"/>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D9F551-B72F-4F68-A9B2-DF3474DF581A}"/>
                  </a:ext>
                </a:extLst>
              </p:cNvPr>
              <p:cNvSpPr>
                <a:spLocks noGrp="1"/>
              </p:cNvSpPr>
              <p:nvPr>
                <p:ph idx="1"/>
              </p:nvPr>
            </p:nvSpPr>
            <p:spPr/>
            <p:txBody>
              <a:bodyPr/>
              <a:lstStyle/>
              <a:p>
                <a:r>
                  <a:rPr lang="en-US" dirty="0"/>
                  <a:t>What’s the </a:t>
                </a:r>
                <a:r>
                  <a:rPr lang="en-US" dirty="0" err="1"/>
                  <a:t>pmf</a:t>
                </a:r>
                <a:r>
                  <a:rPr lang="en-US" dirty="0"/>
                  <a:t>? Well how would we know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a:t>
                </a:r>
              </a:p>
              <a:p>
                <a:r>
                  <a:rPr lang="en-US" dirty="0"/>
                  <a:t>Of the first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trials,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must be successes. </a:t>
                </a:r>
                <a:br>
                  <a:rPr lang="en-US" dirty="0"/>
                </a:br>
                <a:r>
                  <a:rPr lang="en-US" dirty="0"/>
                  <a:t>And trial </a:t>
                </a:r>
                <a14:m>
                  <m:oMath xmlns:m="http://schemas.openxmlformats.org/officeDocument/2006/math">
                    <m:r>
                      <a:rPr lang="en-US" b="0" i="1" smtClean="0">
                        <a:latin typeface="Cambria Math" panose="02040503050406030204" pitchFamily="18" charset="0"/>
                      </a:rPr>
                      <m:t>𝑘</m:t>
                    </m:r>
                  </m:oMath>
                </a14:m>
                <a:r>
                  <a:rPr lang="en-US" dirty="0"/>
                  <a:t> must be a success.</a:t>
                </a:r>
              </a:p>
              <a:p>
                <a:r>
                  <a:rPr lang="en-US" dirty="0"/>
                  <a:t>That first part is a lot like a binomial!</a:t>
                </a:r>
              </a:p>
              <a:p>
                <a:r>
                  <a:rPr lang="en-US" dirty="0"/>
                  <a:t>It’s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where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m:rPr>
                        <m:sty m:val="p"/>
                      </m:rPr>
                      <a:rPr lang="en-US" b="0" i="0" smtClean="0">
                        <a:latin typeface="Cambria Math" panose="02040503050406030204" pitchFamily="18" charset="0"/>
                      </a:rPr>
                      <m:t>Bin</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−1, </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r>
                  <a:rPr lang="en-US" dirty="0"/>
                  <a:t>First part gives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r>
                          <a:rPr lang="en-US" b="0" i="1" smtClean="0">
                            <a:latin typeface="Cambria Math" panose="02040503050406030204" pitchFamily="18" charset="0"/>
                          </a:rPr>
                          <m:t>−1</m:t>
                        </m:r>
                      </m:sup>
                    </m:sSup>
                  </m:oMath>
                </a14:m>
                <a:endParaRPr lang="en-US" dirty="0"/>
              </a:p>
              <a:p>
                <a:r>
                  <a:rPr lang="en-US" dirty="0"/>
                  <a:t>Second part, multiply by </a:t>
                </a:r>
                <a14:m>
                  <m:oMath xmlns:m="http://schemas.openxmlformats.org/officeDocument/2006/math">
                    <m:r>
                      <a:rPr lang="en-US" b="0" i="1" smtClean="0">
                        <a:latin typeface="Cambria Math" panose="02040503050406030204" pitchFamily="18" charset="0"/>
                      </a:rPr>
                      <m:t>𝑝</m:t>
                    </m:r>
                  </m:oMath>
                </a14:m>
                <a:endParaRPr lang="en-US" dirty="0"/>
              </a:p>
              <a:p>
                <a:r>
                  <a:rPr lang="en-US" dirty="0"/>
                  <a:t>Total: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𝑟</m:t>
                        </m:r>
                      </m:sup>
                    </m:sSup>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𝑟</m:t>
                        </m:r>
                      </m:sup>
                    </m:sSup>
                  </m:oMath>
                </a14:m>
                <a:endParaRPr lang="en-US" dirty="0"/>
              </a:p>
            </p:txBody>
          </p:sp>
        </mc:Choice>
        <mc:Fallback xmlns="">
          <p:sp>
            <p:nvSpPr>
              <p:cNvPr id="3" name="Content Placeholder 2">
                <a:extLst>
                  <a:ext uri="{FF2B5EF4-FFF2-40B4-BE49-F238E27FC236}">
                    <a16:creationId xmlns:a16="http://schemas.microsoft.com/office/drawing/2014/main" id="{BAD9F551-B72F-4F68-A9B2-DF3474DF581A}"/>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468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DEF3-D41D-48DA-B492-32E9C6B600CB}"/>
              </a:ext>
            </a:extLst>
          </p:cNvPr>
          <p:cNvSpPr>
            <a:spLocks noGrp="1"/>
          </p:cNvSpPr>
          <p:nvPr>
            <p:ph type="title"/>
          </p:nvPr>
        </p:nvSpPr>
        <p:spPr/>
        <p:txBody>
          <a:bodyPr/>
          <a:lstStyle/>
          <a:p>
            <a:r>
              <a:rPr lang="en-US" dirty="0"/>
              <a:t>Negative Binomial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E2BCDD-077A-4C94-9AC0-446C736C6652}"/>
                  </a:ext>
                </a:extLst>
              </p:cNvPr>
              <p:cNvSpPr>
                <a:spLocks noGrp="1"/>
              </p:cNvSpPr>
              <p:nvPr>
                <p:ph idx="1"/>
              </p:nvPr>
            </p:nvSpPr>
            <p:spPr/>
            <p:txBody>
              <a:bodyPr/>
              <a:lstStyle/>
              <a:p>
                <a:r>
                  <a:rPr lang="en-US" dirty="0"/>
                  <a:t>What about the expectation?</a:t>
                </a:r>
              </a:p>
              <a:p>
                <a:endParaRPr lang="en-US" dirty="0"/>
              </a:p>
              <a:p>
                <a:r>
                  <a:rPr lang="en-US" dirty="0"/>
                  <a:t>To see </a:t>
                </a:r>
                <a14:m>
                  <m:oMath xmlns:m="http://schemas.openxmlformats.org/officeDocument/2006/math">
                    <m:r>
                      <a:rPr lang="en-US" b="0" i="1" smtClean="0">
                        <a:latin typeface="Cambria Math" panose="02040503050406030204" pitchFamily="18" charset="0"/>
                      </a:rPr>
                      <m:t>𝑟</m:t>
                    </m:r>
                  </m:oMath>
                </a14:m>
                <a:r>
                  <a:rPr lang="en-US" dirty="0"/>
                  <a:t> successes:</a:t>
                </a:r>
              </a:p>
              <a:p>
                <a:r>
                  <a:rPr lang="en-US" dirty="0"/>
                  <a:t>We flip until we see success </a:t>
                </a:r>
                <a14:m>
                  <m:oMath xmlns:m="http://schemas.openxmlformats.org/officeDocument/2006/math">
                    <m:r>
                      <a:rPr lang="en-US" b="0" i="1" smtClean="0">
                        <a:latin typeface="Cambria Math" panose="02040503050406030204" pitchFamily="18" charset="0"/>
                      </a:rPr>
                      <m:t>1</m:t>
                    </m:r>
                  </m:oMath>
                </a14:m>
                <a:r>
                  <a:rPr lang="en-US" dirty="0"/>
                  <a:t>. </a:t>
                </a:r>
              </a:p>
              <a:p>
                <a:r>
                  <a:rPr lang="en-US" dirty="0"/>
                  <a:t>Then flip until success </a:t>
                </a:r>
                <a14:m>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m:t>
                    </m:r>
                  </m:oMath>
                </a14:m>
                <a:endParaRPr lang="en-US" dirty="0"/>
              </a:p>
              <a:p>
                <a:r>
                  <a:rPr lang="en-US" dirty="0"/>
                  <a:t>… Flip until success </a:t>
                </a:r>
                <a14:m>
                  <m:oMath xmlns:m="http://schemas.openxmlformats.org/officeDocument/2006/math">
                    <m:r>
                      <a:rPr lang="en-US" b="0" i="1" smtClean="0">
                        <a:latin typeface="Cambria Math" panose="02040503050406030204" pitchFamily="18" charset="0"/>
                      </a:rPr>
                      <m:t>𝑟</m:t>
                    </m:r>
                  </m:oMath>
                </a14:m>
                <a:r>
                  <a:rPr lang="en-US" dirty="0"/>
                  <a:t>.</a:t>
                </a:r>
              </a:p>
              <a:p>
                <a:endParaRPr lang="en-US" dirty="0"/>
              </a:p>
              <a:p>
                <a:r>
                  <a:rPr lang="en-US" dirty="0"/>
                  <a:t>The total number of flips is…the sum of geometric random variables!</a:t>
                </a:r>
              </a:p>
              <a:p>
                <a:endParaRPr lang="en-US" dirty="0"/>
              </a:p>
            </p:txBody>
          </p:sp>
        </mc:Choice>
        <mc:Fallback>
          <p:sp>
            <p:nvSpPr>
              <p:cNvPr id="3" name="Content Placeholder 2">
                <a:extLst>
                  <a:ext uri="{FF2B5EF4-FFF2-40B4-BE49-F238E27FC236}">
                    <a16:creationId xmlns:a16="http://schemas.microsoft.com/office/drawing/2014/main" id="{AAE2BCDD-077A-4C94-9AC0-446C736C6652}"/>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14053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oMath>
                </a14:m>
                <a:r>
                  <a:rPr lang="en-US" dirty="0"/>
                  <a:t> are called “independent and identically distributed” or “</a:t>
                </a:r>
                <a:r>
                  <a:rPr lang="en-US" dirty="0" err="1"/>
                  <a:t>i.i.d</a:t>
                </a:r>
                <a:r>
                  <a:rPr lang="en-US" dirty="0"/>
                  <a:t>.’</a:t>
                </a:r>
              </a:p>
              <a:p>
                <a:r>
                  <a:rPr lang="en-US" dirty="0"/>
                  <a:t>Because they are independent…and have identical </a:t>
                </a:r>
                <a:r>
                  <a:rPr lang="en-US" dirty="0" err="1"/>
                  <a:t>pmfs</a:t>
                </a:r>
                <a:r>
                  <a:rPr lang="en-US" dirty="0"/>
                  <a:t>.</a:t>
                </a:r>
              </a:p>
              <a:p>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9037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DD2-276C-4650-A370-B9F695B45D92}"/>
              </a:ext>
            </a:extLst>
          </p:cNvPr>
          <p:cNvSpPr>
            <a:spLocks noGrp="1"/>
          </p:cNvSpPr>
          <p:nvPr>
            <p:ph type="title"/>
          </p:nvPr>
        </p:nvSpPr>
        <p:spPr/>
        <p:txBody>
          <a:bodyPr/>
          <a:lstStyle/>
          <a:p>
            <a:r>
              <a:rPr lang="en-US" dirty="0"/>
              <a:t>Negative Binomial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C3A84-7ECE-4BC5-846C-F702383D5DAB}"/>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 be independent copies of </a:t>
                </a:r>
                <a14:m>
                  <m:oMath xmlns:m="http://schemas.openxmlformats.org/officeDocument/2006/math">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𝑟</m:t>
                        </m:r>
                      </m:sub>
                    </m:sSub>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r>
                      <a:rPr lang="en-US" b="0" i="1" smtClean="0">
                        <a:latin typeface="Cambria Math" panose="02040503050406030204" pitchFamily="18" charset="0"/>
                      </a:rPr>
                      <m:t>)</m:t>
                    </m:r>
                  </m:oMath>
                </a14:m>
                <a:endParaRPr lang="en-US" dirty="0"/>
              </a:p>
              <a:p>
                <a:r>
                  <a:rPr lang="en-US" dirty="0"/>
                  <a:t>Up until now we’ve just used the observation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oMath>
                </a14:m>
                <a:r>
                  <a:rPr lang="en-US" dirty="0"/>
                  <a:t>.</a:t>
                </a:r>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𝑟</m:t>
                        </m:r>
                      </m:sub>
                    </m:sSub>
                    <m:r>
                      <a:rPr lang="en-US" b="0" i="1" smtClean="0">
                        <a:latin typeface="Cambria Math" panose="02040503050406030204" pitchFamily="18" charset="0"/>
                      </a:rPr>
                      <m:t>)</m:t>
                    </m:r>
                  </m:oMath>
                </a14:m>
                <a:r>
                  <a:rPr lang="en-US" dirty="0"/>
                  <a:t> because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oMath>
                </a14:m>
                <a:r>
                  <a:rPr lang="en-US" dirty="0"/>
                  <a:t> are independent.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3C9C3A84-7ECE-4BC5-846C-F702383D5DA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7943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8787-66D2-4A21-93B1-C56D97BDA182}"/>
              </a:ext>
            </a:extLst>
          </p:cNvPr>
          <p:cNvSpPr>
            <a:spLocks noGrp="1"/>
          </p:cNvSpPr>
          <p:nvPr>
            <p:ph type="title"/>
          </p:nvPr>
        </p:nvSpPr>
        <p:spPr/>
        <p:txBody>
          <a:bodyPr/>
          <a:lstStyle/>
          <a:p>
            <a:r>
              <a:rPr lang="en-US" dirty="0"/>
              <a:t>Negative Binomial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3B0BC3-503B-440F-8A5C-435A7410D7D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NegBin</m:t>
                    </m:r>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oMath>
                </a14:m>
                <a:endParaRPr lang="en-US" dirty="0"/>
              </a:p>
              <a:p>
                <a:pPr lvl="1"/>
                <a:r>
                  <a:rPr lang="en-US" dirty="0"/>
                  <a:t>Parameters: </a:t>
                </a:r>
                <a14:m>
                  <m:oMath xmlns:m="http://schemas.openxmlformats.org/officeDocument/2006/math">
                    <m:r>
                      <a:rPr lang="en-US" b="0" i="1" smtClean="0">
                        <a:latin typeface="Cambria Math" panose="02040503050406030204" pitchFamily="18" charset="0"/>
                      </a:rPr>
                      <m:t>𝑟</m:t>
                    </m:r>
                  </m:oMath>
                </a14:m>
                <a:r>
                  <a:rPr lang="en-US" dirty="0"/>
                  <a:t>: the number of successes needed, </a:t>
                </a:r>
                <a14:m>
                  <m:oMath xmlns:m="http://schemas.openxmlformats.org/officeDocument/2006/math">
                    <m:r>
                      <a:rPr lang="en-US" b="0" i="1" smtClean="0">
                        <a:latin typeface="Cambria Math" panose="02040503050406030204" pitchFamily="18" charset="0"/>
                      </a:rPr>
                      <m:t>𝑝</m:t>
                    </m:r>
                  </m:oMath>
                </a14:m>
                <a:r>
                  <a:rPr lang="en-US" dirty="0"/>
                  <a:t> the probability of success in a single trial</a:t>
                </a:r>
              </a:p>
              <a:p>
                <a14:m>
                  <m:oMath xmlns:m="http://schemas.openxmlformats.org/officeDocument/2006/math">
                    <m:r>
                      <a:rPr lang="en-US" b="0" i="1" smtClean="0">
                        <a:latin typeface="Cambria Math" panose="02040503050406030204" pitchFamily="18" charset="0"/>
                      </a:rPr>
                      <m:t>𝑋</m:t>
                    </m:r>
                  </m:oMath>
                </a14:m>
                <a:r>
                  <a:rPr lang="en-US" dirty="0"/>
                  <a:t> is the number of trials needed to get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m:rPr>
                            <m:sty m:val="p"/>
                          </m:rPr>
                          <a:rPr lang="en-US" b="0" i="0" smtClean="0">
                            <a:latin typeface="Cambria Math" panose="02040503050406030204" pitchFamily="18" charset="0"/>
                          </a:rPr>
                          <m:t>th</m:t>
                        </m:r>
                      </m:sup>
                    </m:sSup>
                  </m:oMath>
                </a14:m>
                <a:r>
                  <a:rPr lang="en-US" dirty="0"/>
                  <a:t> success.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𝑟</m:t>
                            </m:r>
                            <m:r>
                              <a:rPr lang="en-US" b="0" i="1" smtClean="0">
                                <a:latin typeface="Cambria Math" panose="02040503050406030204" pitchFamily="18" charset="0"/>
                              </a:rPr>
                              <m:t>−1</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𝑟</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𝑟</m:t>
                        </m:r>
                      </m:sup>
                    </m:sSup>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ugly, don’t bother with it.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𝑝</m:t>
                        </m:r>
                      </m:den>
                    </m:f>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r</m:t>
                        </m:r>
                        <m:d>
                          <m:dPr>
                            <m:ctrlPr>
                              <a:rPr lang="en-US" b="0" i="1" smtClean="0">
                                <a:latin typeface="Cambria Math" panose="02040503050406030204" pitchFamily="18" charset="0"/>
                              </a:rPr>
                            </m:ctrlPr>
                          </m:dPr>
                          <m:e>
                            <m:r>
                              <a:rPr lang="en-US" b="0" i="0" smtClean="0">
                                <a:latin typeface="Cambria Math" panose="02040503050406030204" pitchFamily="18" charset="0"/>
                              </a:rPr>
                              <m:t>1−</m:t>
                            </m:r>
                            <m:r>
                              <m:rPr>
                                <m:sty m:val="p"/>
                              </m:rPr>
                              <a:rPr lang="en-US" b="0" i="0" smtClean="0">
                                <a:latin typeface="Cambria Math" panose="02040503050406030204" pitchFamily="18" charset="0"/>
                              </a:rPr>
                              <m:t>p</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p:sp>
            <p:nvSpPr>
              <p:cNvPr id="3" name="Content Placeholder 2">
                <a:extLst>
                  <a:ext uri="{FF2B5EF4-FFF2-40B4-BE49-F238E27FC236}">
                    <a16:creationId xmlns:a16="http://schemas.microsoft.com/office/drawing/2014/main" id="{AD3B0BC3-503B-440F-8A5C-435A7410D7D9}"/>
                  </a:ext>
                </a:extLst>
              </p:cNvPr>
              <p:cNvSpPr>
                <a:spLocks noGrp="1" noRot="1" noChangeAspect="1" noMove="1" noResize="1" noEditPoints="1" noAdjustHandles="1" noChangeArrowheads="1" noChangeShapeType="1" noTextEdit="1"/>
              </p:cNvSpPr>
              <p:nvPr>
                <p:ph idx="1"/>
              </p:nvPr>
            </p:nvSpPr>
            <p:spPr>
              <a:blipFill>
                <a:blip r:embed="rId2"/>
                <a:stretch>
                  <a:fillRect l="-1587" t="-1832"/>
                </a:stretch>
              </a:blipFill>
            </p:spPr>
            <p:txBody>
              <a:bodyPr/>
              <a:lstStyle/>
              <a:p>
                <a:r>
                  <a:rPr lang="en-US">
                    <a:noFill/>
                  </a:rPr>
                  <a:t> </a:t>
                </a:r>
              </a:p>
            </p:txBody>
          </p:sp>
        </mc:Fallback>
      </mc:AlternateContent>
    </p:spTree>
    <p:extLst>
      <p:ext uri="{BB962C8B-B14F-4D97-AF65-F5344CB8AC3E}">
        <p14:creationId xmlns:p14="http://schemas.microsoft.com/office/powerpoint/2010/main" val="80063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Scenario: Hypergeometric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p:txBody>
              <a:bodyPr/>
              <a:lstStyle/>
              <a:p>
                <a:r>
                  <a:rPr lang="en-US" dirty="0"/>
                  <a:t>You have an urn with </a:t>
                </a:r>
                <a14:m>
                  <m:oMath xmlns:m="http://schemas.openxmlformats.org/officeDocument/2006/math">
                    <m:r>
                      <a:rPr lang="en-US" b="0" i="1" smtClean="0">
                        <a:latin typeface="Cambria Math" panose="02040503050406030204" pitchFamily="18" charset="0"/>
                      </a:rPr>
                      <m:t>𝑁</m:t>
                    </m:r>
                  </m:oMath>
                </a14:m>
                <a:r>
                  <a:rPr lang="en-US" dirty="0"/>
                  <a:t> balls, of which </a:t>
                </a:r>
                <a14:m>
                  <m:oMath xmlns:m="http://schemas.openxmlformats.org/officeDocument/2006/math">
                    <m:r>
                      <a:rPr lang="en-US" b="0" i="1" smtClean="0">
                        <a:latin typeface="Cambria Math" panose="02040503050406030204" pitchFamily="18" charset="0"/>
                      </a:rPr>
                      <m:t>𝐾</m:t>
                    </m:r>
                  </m:oMath>
                </a14:m>
                <a:r>
                  <a:rPr lang="en-US" dirty="0"/>
                  <a:t> are purple. You are going to draw balls out of the urn </a:t>
                </a:r>
                <a:r>
                  <a:rPr lang="en-US" b="1" dirty="0"/>
                  <a:t>without </a:t>
                </a:r>
                <a:r>
                  <a:rPr lang="en-US" dirty="0"/>
                  <a:t>replacement.</a:t>
                </a:r>
              </a:p>
              <a:p>
                <a:r>
                  <a:rPr lang="en-US" dirty="0"/>
                  <a:t>If you draw out </a:t>
                </a:r>
                <a14:m>
                  <m:oMath xmlns:m="http://schemas.openxmlformats.org/officeDocument/2006/math">
                    <m:r>
                      <a:rPr lang="en-US" b="0" i="1" smtClean="0">
                        <a:latin typeface="Cambria Math" panose="02040503050406030204" pitchFamily="18" charset="0"/>
                      </a:rPr>
                      <m:t>𝑛</m:t>
                    </m:r>
                  </m:oMath>
                </a14:m>
                <a:r>
                  <a:rPr lang="en-US" dirty="0"/>
                  <a:t> balls, what is the probability you see </a:t>
                </a:r>
                <a14:m>
                  <m:oMath xmlns:m="http://schemas.openxmlformats.org/officeDocument/2006/math">
                    <m:r>
                      <a:rPr lang="en-US" b="0" i="1" smtClean="0">
                        <a:latin typeface="Cambria Math" panose="02040503050406030204" pitchFamily="18" charset="0"/>
                      </a:rPr>
                      <m:t>𝑘</m:t>
                    </m:r>
                  </m:oMath>
                </a14:m>
                <a:r>
                  <a:rPr lang="en-US" dirty="0"/>
                  <a:t> purple ones?</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33384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D6F8-3059-41BC-AA84-8EAE6D162A58}"/>
              </a:ext>
            </a:extLst>
          </p:cNvPr>
          <p:cNvSpPr>
            <a:spLocks noGrp="1"/>
          </p:cNvSpPr>
          <p:nvPr>
            <p:ph type="title"/>
          </p:nvPr>
        </p:nvSpPr>
        <p:spPr/>
        <p:txBody>
          <a:bodyPr/>
          <a:lstStyle/>
          <a:p>
            <a:r>
              <a:rPr lang="en-US" dirty="0"/>
              <a:t>Hypergeometric: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2A445C-9E90-48C9-A9C8-C6CB07F33341}"/>
                  </a:ext>
                </a:extLst>
              </p:cNvPr>
              <p:cNvSpPr>
                <a:spLocks noGrp="1"/>
              </p:cNvSpPr>
              <p:nvPr>
                <p:ph idx="1"/>
              </p:nvPr>
            </p:nvSpPr>
            <p:spPr/>
            <p:txBody>
              <a:bodyPr>
                <a:normAutofit/>
              </a:bodyPr>
              <a:lstStyle/>
              <a:p>
                <a:r>
                  <a:rPr lang="en-US" dirty="0"/>
                  <a:t>You have an urn with </a:t>
                </a:r>
                <a14:m>
                  <m:oMath xmlns:m="http://schemas.openxmlformats.org/officeDocument/2006/math">
                    <m:r>
                      <a:rPr lang="en-US" b="0" i="1" smtClean="0">
                        <a:latin typeface="Cambria Math" panose="02040503050406030204" pitchFamily="18" charset="0"/>
                      </a:rPr>
                      <m:t>𝑁</m:t>
                    </m:r>
                  </m:oMath>
                </a14:m>
                <a:r>
                  <a:rPr lang="en-US" dirty="0"/>
                  <a:t> balls, of which </a:t>
                </a:r>
                <a14:m>
                  <m:oMath xmlns:m="http://schemas.openxmlformats.org/officeDocument/2006/math">
                    <m:r>
                      <a:rPr lang="en-US" b="0" i="1" smtClean="0">
                        <a:latin typeface="Cambria Math" panose="02040503050406030204" pitchFamily="18" charset="0"/>
                      </a:rPr>
                      <m:t>𝐾</m:t>
                    </m:r>
                  </m:oMath>
                </a14:m>
                <a:r>
                  <a:rPr lang="en-US" dirty="0"/>
                  <a:t> are purple. You are going to draw balls out of the urn </a:t>
                </a:r>
                <a:r>
                  <a:rPr lang="en-US" b="1" dirty="0"/>
                  <a:t>without </a:t>
                </a:r>
                <a:r>
                  <a:rPr lang="en-US" dirty="0"/>
                  <a:t>replacement.</a:t>
                </a:r>
              </a:p>
              <a:p>
                <a:r>
                  <a:rPr lang="en-US" dirty="0"/>
                  <a:t>If you draw out </a:t>
                </a:r>
                <a14:m>
                  <m:oMath xmlns:m="http://schemas.openxmlformats.org/officeDocument/2006/math">
                    <m:r>
                      <a:rPr lang="en-US" b="0" i="1" smtClean="0">
                        <a:latin typeface="Cambria Math" panose="02040503050406030204" pitchFamily="18" charset="0"/>
                      </a:rPr>
                      <m:t>𝑛</m:t>
                    </m:r>
                  </m:oMath>
                </a14:m>
                <a:r>
                  <a:rPr lang="en-US" dirty="0"/>
                  <a:t> balls, what is the probability you see </a:t>
                </a:r>
                <a14:m>
                  <m:oMath xmlns:m="http://schemas.openxmlformats.org/officeDocument/2006/math">
                    <m:r>
                      <a:rPr lang="en-US" b="0" i="1" smtClean="0">
                        <a:latin typeface="Cambria Math" panose="02040503050406030204" pitchFamily="18" charset="0"/>
                      </a:rPr>
                      <m:t>𝑘</m:t>
                    </m:r>
                  </m:oMath>
                </a14:m>
                <a:r>
                  <a:rPr lang="en-US" dirty="0"/>
                  <a:t> purple ones?</a:t>
                </a:r>
              </a:p>
              <a:p>
                <a:r>
                  <a:rPr lang="en-US" dirty="0"/>
                  <a:t>Of the </a:t>
                </a:r>
                <a14:m>
                  <m:oMath xmlns:m="http://schemas.openxmlformats.org/officeDocument/2006/math">
                    <m:r>
                      <a:rPr lang="en-US" b="0" i="1" smtClean="0">
                        <a:latin typeface="Cambria Math" panose="02040503050406030204" pitchFamily="18" charset="0"/>
                      </a:rPr>
                      <m:t>𝐾</m:t>
                    </m:r>
                  </m:oMath>
                </a14:m>
                <a:r>
                  <a:rPr lang="en-US" dirty="0"/>
                  <a:t> purple, we draw out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choose which </a:t>
                </a:r>
                <a14:m>
                  <m:oMath xmlns:m="http://schemas.openxmlformats.org/officeDocument/2006/math">
                    <m:r>
                      <a:rPr lang="en-US" b="0" i="1" smtClean="0">
                        <a:latin typeface="Cambria Math" panose="02040503050406030204" pitchFamily="18" charset="0"/>
                      </a:rPr>
                      <m:t>𝑘</m:t>
                    </m:r>
                  </m:oMath>
                </a14:m>
                <a:r>
                  <a:rPr lang="en-US" dirty="0"/>
                  <a:t> will be drawn</a:t>
                </a:r>
              </a:p>
              <a:p>
                <a:r>
                  <a:rPr lang="en-US" dirty="0"/>
                  <a:t>Of the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a:t> other balls, we will draw out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choose which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will be removed. </a:t>
                </a:r>
              </a:p>
              <a:p>
                <a:r>
                  <a:rPr lang="en-US" dirty="0"/>
                  <a:t>Sample space all subsets of size </a:t>
                </a:r>
                <a14:m>
                  <m:oMath xmlns:m="http://schemas.openxmlformats.org/officeDocument/2006/math">
                    <m:r>
                      <a:rPr lang="en-US" b="0" i="1" smtClean="0">
                        <a:latin typeface="Cambria Math" panose="02040503050406030204" pitchFamily="18" charset="0"/>
                      </a:rPr>
                      <m:t>𝑛</m:t>
                    </m:r>
                  </m:oMath>
                </a14:m>
                <a:r>
                  <a:rPr lang="en-US" dirty="0"/>
                  <a:t> from </a:t>
                </a:r>
                <a14:m>
                  <m:oMath xmlns:m="http://schemas.openxmlformats.org/officeDocument/2006/math">
                    <m:r>
                      <a:rPr lang="en-US" i="1">
                        <a:latin typeface="Cambria Math" panose="02040503050406030204" pitchFamily="18" charset="0"/>
                      </a:rPr>
                      <m:t>𝑁</m:t>
                    </m:r>
                  </m:oMath>
                </a14:m>
                <a:r>
                  <a:rPr lang="en-US" dirty="0"/>
                  <a:t> balls</a:t>
                </a:r>
              </a:p>
              <a:p>
                <a14:m>
                  <m:oMath xmlns:m="http://schemas.openxmlformats.org/officeDocument/2006/math">
                    <m:f>
                      <m:fPr>
                        <m:ctrlPr>
                          <a:rPr lang="en-US" b="0" i="1" smtClean="0">
                            <a:latin typeface="Cambria Math" panose="02040503050406030204" pitchFamily="18" charset="0"/>
                          </a:rPr>
                        </m:ctrlPr>
                      </m:fPr>
                      <m:num>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𝑘</m:t>
                                </m:r>
                              </m:den>
                            </m:f>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num>
                      <m:den>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𝑛</m:t>
                                </m:r>
                              </m:den>
                            </m:f>
                          </m:e>
                        </m:d>
                      </m:den>
                    </m:f>
                  </m:oMath>
                </a14:m>
                <a:endParaRPr lang="en-US" dirty="0"/>
              </a:p>
            </p:txBody>
          </p:sp>
        </mc:Choice>
        <mc:Fallback>
          <p:sp>
            <p:nvSpPr>
              <p:cNvPr id="3" name="Content Placeholder 2">
                <a:extLst>
                  <a:ext uri="{FF2B5EF4-FFF2-40B4-BE49-F238E27FC236}">
                    <a16:creationId xmlns:a16="http://schemas.microsoft.com/office/drawing/2014/main" id="{682A445C-9E90-48C9-A9C8-C6CB07F33341}"/>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2337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A6538-1074-4194-B496-94BA7CD2D171}"/>
              </a:ext>
            </a:extLst>
          </p:cNvPr>
          <p:cNvSpPr>
            <a:spLocks noGrp="1"/>
          </p:cNvSpPr>
          <p:nvPr>
            <p:ph type="title"/>
          </p:nvPr>
        </p:nvSpPr>
        <p:spPr/>
        <p:txBody>
          <a:bodyPr/>
          <a:lstStyle/>
          <a:p>
            <a:r>
              <a:rPr lang="en-US" dirty="0"/>
              <a:t>Some More Familiar Variables</a:t>
            </a:r>
          </a:p>
        </p:txBody>
      </p:sp>
      <p:sp>
        <p:nvSpPr>
          <p:cNvPr id="5" name="Text Placeholder 4">
            <a:extLst>
              <a:ext uri="{FF2B5EF4-FFF2-40B4-BE49-F238E27FC236}">
                <a16:creationId xmlns:a16="http://schemas.microsoft.com/office/drawing/2014/main" id="{54687C1C-7310-4E69-90EC-6939B2B788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195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945-ADAE-4DDC-955E-E259B9188961}"/>
              </a:ext>
            </a:extLst>
          </p:cNvPr>
          <p:cNvSpPr>
            <a:spLocks noGrp="1"/>
          </p:cNvSpPr>
          <p:nvPr>
            <p:ph type="title"/>
          </p:nvPr>
        </p:nvSpPr>
        <p:spPr/>
        <p:txBody>
          <a:bodyPr/>
          <a:lstStyle/>
          <a:p>
            <a:r>
              <a:rPr lang="en-US" dirty="0"/>
              <a:t>Hypergeometric: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1F501-94D8-474B-8906-61B6FFF2C82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oMath>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is the indicator that draw </a:t>
                </a:r>
                <a14:m>
                  <m:oMath xmlns:m="http://schemas.openxmlformats.org/officeDocument/2006/math">
                    <m:r>
                      <a:rPr lang="en-US" b="0" i="1" smtClean="0">
                        <a:latin typeface="Cambria Math" panose="02040503050406030204" pitchFamily="18" charset="0"/>
                      </a:rPr>
                      <m:t>𝑖</m:t>
                    </m:r>
                  </m:oMath>
                </a14:m>
                <a:r>
                  <a:rPr lang="en-US" dirty="0"/>
                  <a:t> is purple.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a:t> is </a:t>
                </a:r>
                <a14:m>
                  <m:oMath xmlns:m="http://schemas.openxmlformats.org/officeDocument/2006/math">
                    <m:r>
                      <a:rPr lang="en-US" b="0" i="1" smtClean="0">
                        <a:latin typeface="Cambria Math" panose="02040503050406030204" pitchFamily="18" charset="0"/>
                      </a:rPr>
                      <m:t>1 </m:t>
                    </m:r>
                  </m:oMath>
                </a14:m>
                <a:r>
                  <a:rPr lang="en-US" dirty="0"/>
                  <a:t>with probability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a:t>
                </a:r>
              </a:p>
              <a:p>
                <a:r>
                  <a:rPr lang="en-US" dirty="0"/>
                  <a:t>What about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e>
                        </m:d>
                      </m:num>
                      <m:den>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−1</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In general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r>
                  <a:rPr lang="en-US" dirty="0"/>
                  <a:t>It might feel counterintuitive, but it’s true! </a:t>
                </a:r>
              </a:p>
            </p:txBody>
          </p:sp>
        </mc:Choice>
        <mc:Fallback xmlns="">
          <p:sp>
            <p:nvSpPr>
              <p:cNvPr id="3" name="Content Placeholder 2">
                <a:extLst>
                  <a:ext uri="{FF2B5EF4-FFF2-40B4-BE49-F238E27FC236}">
                    <a16:creationId xmlns:a16="http://schemas.microsoft.com/office/drawing/2014/main" id="{BFF1F501-94D8-474B-8906-61B6FFF2C822}"/>
                  </a:ext>
                </a:extLst>
              </p:cNvPr>
              <p:cNvSpPr>
                <a:spLocks noGrp="1" noRot="1" noChangeAspect="1" noMove="1" noResize="1" noEditPoints="1" noAdjustHandles="1" noChangeArrowheads="1" noChangeShapeType="1" noTextEdit="1"/>
              </p:cNvSpPr>
              <p:nvPr>
                <p:ph idx="1"/>
              </p:nvPr>
            </p:nvSpPr>
            <p:spPr>
              <a:blipFill>
                <a:blip r:embed="rId2"/>
                <a:stretch>
                  <a:fillRect l="-654" b="-2390"/>
                </a:stretch>
              </a:blipFill>
            </p:spPr>
            <p:txBody>
              <a:bodyPr/>
              <a:lstStyle/>
              <a:p>
                <a:r>
                  <a:rPr lang="en-US">
                    <a:noFill/>
                  </a:rPr>
                  <a:t> </a:t>
                </a:r>
              </a:p>
            </p:txBody>
          </p:sp>
        </mc:Fallback>
      </mc:AlternateContent>
    </p:spTree>
    <p:extLst>
      <p:ext uri="{BB962C8B-B14F-4D97-AF65-F5344CB8AC3E}">
        <p14:creationId xmlns:p14="http://schemas.microsoft.com/office/powerpoint/2010/main" val="3432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6777-BC7D-4E83-B88A-1A93984E3A4F}"/>
              </a:ext>
            </a:extLst>
          </p:cNvPr>
          <p:cNvSpPr>
            <a:spLocks noGrp="1"/>
          </p:cNvSpPr>
          <p:nvPr>
            <p:ph type="title"/>
          </p:nvPr>
        </p:nvSpPr>
        <p:spPr/>
        <p:txBody>
          <a:bodyPr/>
          <a:lstStyle/>
          <a:p>
            <a:r>
              <a:rPr lang="en-US" dirty="0"/>
              <a:t>Hypergeometric: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20443-E6DC-493C-A3F8-AA555650DDC5}"/>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oMath>
                </a14:m>
                <a:endParaRPr lang="en-US" dirty="0"/>
              </a:p>
              <a:p>
                <a:endParaRPr lang="en-US" dirty="0"/>
              </a:p>
              <a:p>
                <a:r>
                  <a:rPr lang="en-US" dirty="0"/>
                  <a:t>Can we do the same for variance?</a:t>
                </a:r>
              </a:p>
              <a:p>
                <a:r>
                  <a:rPr lang="en-US" dirty="0"/>
                  <a:t>No!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oMath>
                </a14:m>
                <a:r>
                  <a:rPr lang="en-US" dirty="0"/>
                  <a:t> are dependent. Even if they have the same probability. </a:t>
                </a:r>
              </a:p>
            </p:txBody>
          </p:sp>
        </mc:Choice>
        <mc:Fallback xmlns="">
          <p:sp>
            <p:nvSpPr>
              <p:cNvPr id="3" name="Content Placeholder 2">
                <a:extLst>
                  <a:ext uri="{FF2B5EF4-FFF2-40B4-BE49-F238E27FC236}">
                    <a16:creationId xmlns:a16="http://schemas.microsoft.com/office/drawing/2014/main" id="{1FF20443-E6DC-493C-A3F8-AA555650DDC5}"/>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98133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D5E-6A77-40D1-A489-ACF8FBF34643}"/>
              </a:ext>
            </a:extLst>
          </p:cNvPr>
          <p:cNvSpPr>
            <a:spLocks noGrp="1"/>
          </p:cNvSpPr>
          <p:nvPr>
            <p:ph type="title"/>
          </p:nvPr>
        </p:nvSpPr>
        <p:spPr/>
        <p:txBody>
          <a:bodyPr/>
          <a:lstStyle/>
          <a:p>
            <a:r>
              <a:rPr lang="en-US" dirty="0"/>
              <a:t>Hypergeometric Random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E6D13A-CA10-45FB-B155-D90F7174A2F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HypGeo</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Parameters: A total of </a:t>
                </a:r>
                <a14:m>
                  <m:oMath xmlns:m="http://schemas.openxmlformats.org/officeDocument/2006/math">
                    <m:r>
                      <a:rPr lang="en-US" b="0" i="1" smtClean="0">
                        <a:latin typeface="Cambria Math" panose="02040503050406030204" pitchFamily="18" charset="0"/>
                      </a:rPr>
                      <m:t>𝑁</m:t>
                    </m:r>
                  </m:oMath>
                </a14:m>
                <a:r>
                  <a:rPr lang="en-US" dirty="0"/>
                  <a:t> balls in an urn, of which </a:t>
                </a:r>
                <a14:m>
                  <m:oMath xmlns:m="http://schemas.openxmlformats.org/officeDocument/2006/math">
                    <m:r>
                      <a:rPr lang="en-US" b="0" i="1" smtClean="0">
                        <a:latin typeface="Cambria Math" panose="02040503050406030204" pitchFamily="18" charset="0"/>
                      </a:rPr>
                      <m:t>𝐾</m:t>
                    </m:r>
                  </m:oMath>
                </a14:m>
                <a:r>
                  <a:rPr lang="en-US" dirty="0"/>
                  <a:t> are successes. </a:t>
                </a:r>
                <a:br>
                  <a:rPr lang="en-US" dirty="0"/>
                </a:br>
                <a:r>
                  <a:rPr lang="en-US" dirty="0"/>
                  <a:t>Draw </a:t>
                </a:r>
                <a14:m>
                  <m:oMath xmlns:m="http://schemas.openxmlformats.org/officeDocument/2006/math">
                    <m:r>
                      <a:rPr lang="en-US" b="0" i="1" smtClean="0">
                        <a:latin typeface="Cambria Math" panose="02040503050406030204" pitchFamily="18" charset="0"/>
                      </a:rPr>
                      <m:t>𝑛</m:t>
                    </m:r>
                  </m:oMath>
                </a14:m>
                <a:r>
                  <a:rPr lang="en-US" dirty="0"/>
                  <a:t> balls without replacement.</a:t>
                </a:r>
              </a:p>
              <a:p>
                <a14:m>
                  <m:oMath xmlns:m="http://schemas.openxmlformats.org/officeDocument/2006/math">
                    <m:r>
                      <a:rPr lang="en-US" b="0" i="1" smtClean="0">
                        <a:latin typeface="Cambria Math" panose="02040503050406030204" pitchFamily="18" charset="0"/>
                      </a:rPr>
                      <m:t>𝑋</m:t>
                    </m:r>
                  </m:oMath>
                </a14:m>
                <a:r>
                  <a:rPr lang="en-US" dirty="0"/>
                  <a:t> is the number of success balls drawn.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𝑘</m:t>
                                </m:r>
                              </m:den>
                            </m:f>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𝐾</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num>
                      <m:den>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𝑛</m:t>
                                </m:r>
                              </m:den>
                            </m:f>
                          </m:e>
                        </m:d>
                      </m:den>
                    </m:f>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𝑛𝐾</m:t>
                        </m:r>
                      </m:num>
                      <m:den>
                        <m:r>
                          <a:rPr lang="en-US" b="0" i="1" smtClean="0">
                            <a:latin typeface="Cambria Math" panose="02040503050406030204" pitchFamily="18" charset="0"/>
                          </a:rPr>
                          <m:t>𝑁</m:t>
                        </m:r>
                      </m:den>
                    </m:f>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𝑁</m:t>
                        </m:r>
                        <m:r>
                          <a:rPr lang="en-US" b="0" i="1" smtClean="0">
                            <a:latin typeface="Cambria Math" panose="02040503050406030204" pitchFamily="18" charset="0"/>
                          </a:rPr>
                          <m:t>−1</m:t>
                        </m:r>
                      </m:den>
                    </m:f>
                  </m:oMath>
                </a14:m>
                <a:endParaRPr lang="en-US" dirty="0"/>
              </a:p>
            </p:txBody>
          </p:sp>
        </mc:Choice>
        <mc:Fallback xmlns="">
          <p:sp>
            <p:nvSpPr>
              <p:cNvPr id="3" name="Content Placeholder 2">
                <a:extLst>
                  <a:ext uri="{FF2B5EF4-FFF2-40B4-BE49-F238E27FC236}">
                    <a16:creationId xmlns:a16="http://schemas.microsoft.com/office/drawing/2014/main" id="{F4E6D13A-CA10-45FB-B155-D90F7174A2F4}"/>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2172538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𝟐</m:t>
                                </m:r>
                              </m:e>
                            </m:d>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4"/>
                  <a:stretch>
                    <a:fillRect b="-6329"/>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sup>
                        </m:sSup>
                        <m:r>
                          <a:rPr lang="en-US" sz="2000" b="1" i="1" smtClean="0">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6"/>
                  <a:stretch>
                    <a:fillRect b="-6250"/>
                  </a:stretch>
                </a:blipFill>
                <a:ln>
                  <a:no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𝟎</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𝐁𝐞𝐫</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8"/>
                  <a:stretch>
                    <a:fillRect b="-7595"/>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67738" y="4082446"/>
            <a:ext cx="3577212" cy="2597756"/>
            <a:chOff x="1185842" y="3427084"/>
            <a:chExt cx="6111311" cy="1743803"/>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𝒓</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𝒓</m:t>
                            </m:r>
                          </m:sup>
                        </m:sSup>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num>
                          <m:den>
                            <m:r>
                              <a:rPr lang="en-US" sz="2000" b="1" i="1" smtClean="0">
                                <a:latin typeface="Cambria Math" panose="02040503050406030204" pitchFamily="18" charset="0"/>
                                <a:cs typeface="Segoe UI Semibold" panose="020B0702040204020203" pitchFamily="34" charset="0"/>
                              </a:rPr>
                              <m:t>𝒑</m:t>
                            </m:r>
                          </m:den>
                        </m:f>
                      </m:oMath>
                    </m:oMathPara>
                  </a14:m>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𝒓</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num>
                          <m:den>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𝟐</m:t>
                                </m:r>
                              </m:sup>
                            </m:sSup>
                          </m:den>
                        </m:f>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𝐍𝐞𝐠𝐁𝐢𝐧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𝒓</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0"/>
                  <a:stretch>
                    <a:fillRect b="-3571"/>
                  </a:stretch>
                </a:blipFill>
                <a:ln>
                  <a:no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d>
                          <m:dPr>
                            <m:ctrlPr>
                              <a:rPr lang="en-US" sz="2000" b="1" i="1" smtClean="0">
                                <a:latin typeface="Cambria Math" panose="02040503050406030204" pitchFamily="18" charset="0"/>
                                <a:cs typeface="Segoe UI Semibold" panose="020B0702040204020203" pitchFamily="34" charset="0"/>
                              </a:rPr>
                            </m:ctrlPr>
                          </m:dPr>
                          <m:e>
                            <m:f>
                              <m:fPr>
                                <m:type m:val="noBa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𝒏</m:t>
                                </m:r>
                              </m:num>
                              <m:den>
                                <m:r>
                                  <a:rPr lang="en-US" sz="2000" b="1" i="1" smtClean="0">
                                    <a:latin typeface="Cambria Math" panose="02040503050406030204" pitchFamily="18" charset="0"/>
                                    <a:cs typeface="Segoe UI Semibold" panose="020B0702040204020203" pitchFamily="34" charset="0"/>
                                  </a:rPr>
                                  <m:t>𝒌</m:t>
                                </m:r>
                              </m:den>
                            </m:f>
                          </m:e>
                        </m:d>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𝒑</m:t>
                            </m:r>
                          </m:e>
                          <m:sup>
                            <m:r>
                              <a:rPr lang="en-US" sz="2000" b="1" i="1" smtClean="0">
                                <a:latin typeface="Cambria Math" panose="02040503050406030204" pitchFamily="18" charset="0"/>
                                <a:cs typeface="Segoe UI Semibold" panose="020B0702040204020203" pitchFamily="34" charset="0"/>
                              </a:rPr>
                              <m:t>𝒌</m:t>
                            </m:r>
                          </m:sup>
                        </m:sSup>
                        <m:sSup>
                          <m:sSupPr>
                            <m:ctrlPr>
                              <a:rPr lang="en-US" sz="2000" b="1" i="1" smtClean="0">
                                <a:latin typeface="Cambria Math" panose="02040503050406030204" pitchFamily="18" charset="0"/>
                                <a:cs typeface="Segoe UI Semibold" panose="020B0702040204020203" pitchFamily="34" charset="0"/>
                              </a:rPr>
                            </m:ctrlPr>
                          </m:sSupPr>
                          <m:e>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e>
                            </m:d>
                          </m:e>
                          <m:sup>
                            <m:r>
                              <a:rPr lang="en-US" sz="2000" b="1" i="1" smtClean="0">
                                <a:latin typeface="Cambria Math" panose="02040503050406030204" pitchFamily="18" charset="0"/>
                                <a:cs typeface="Segoe UI Semibold" panose="020B0702040204020203" pitchFamily="34" charset="0"/>
                              </a:rPr>
                              <m:t>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sup>
                        </m:sSup>
                      </m:oMath>
                    </m:oMathPara>
                  </a14:m>
                  <a:endParaRPr lang="en-US" sz="2000" b="1" dirty="0">
                    <a:latin typeface="Segoe UI Semibold" panose="020B0702040204020203" pitchFamily="34" charset="0"/>
                    <a:cs typeface="Segoe UI Semibold" panose="020B0702040204020203" pitchFamily="34" charset="0"/>
                  </a:endParaRPr>
                </a:p>
                <a:p>
                  <a:pPr algn="ctr"/>
                  <a:br>
                    <a:rPr lang="en-US" sz="2000" b="1" i="1" dirty="0">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𝒏𝒑</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𝒑</m:t>
                        </m:r>
                        <m:r>
                          <a:rPr lang="en-US" sz="2000" b="1" i="1"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𝐁𝐢𝐧</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𝒑</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2"/>
                  <a:stretch>
                    <a:fillRect b="-6250"/>
                  </a:stretch>
                </a:blipFill>
                <a:ln>
                  <a:no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4457385" y="4087159"/>
            <a:ext cx="3452059" cy="2593043"/>
            <a:chOff x="1185842" y="3427084"/>
            <a:chExt cx="6111311" cy="1852134"/>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latin typeface="Cambria Math" panose="02040503050406030204" pitchFamily="18" charset="0"/>
                    <a:cs typeface="Segoe UI Semibold" panose="020B0702040204020203" pitchFamily="34" charset="0"/>
                  </a:endParaRPr>
                </a:p>
                <a:p>
                  <a:pPr algn="ctr"/>
                  <a:endParaRPr lang="en-US" sz="17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latin typeface="Cambria Math" panose="02040503050406030204" pitchFamily="18" charset="0"/>
                                <a:cs typeface="Segoe UI Semibold" panose="020B0702040204020203" pitchFamily="34" charset="0"/>
                              </a:rPr>
                            </m:ctrlPr>
                          </m:sSubPr>
                          <m:e>
                            <m:r>
                              <a:rPr lang="en-US" sz="1900" b="1" i="1" smtClean="0">
                                <a:latin typeface="Cambria Math" panose="02040503050406030204" pitchFamily="18" charset="0"/>
                                <a:cs typeface="Segoe UI Semibold" panose="020B0702040204020203" pitchFamily="34" charset="0"/>
                              </a:rPr>
                              <m:t>𝒑</m:t>
                            </m:r>
                          </m:e>
                          <m:sub>
                            <m:r>
                              <a:rPr lang="en-US" sz="1900" b="1" i="1" smtClean="0">
                                <a:latin typeface="Cambria Math" panose="02040503050406030204" pitchFamily="18" charset="0"/>
                                <a:cs typeface="Segoe UI Semibold" panose="020B0702040204020203" pitchFamily="34" charset="0"/>
                              </a:rPr>
                              <m:t>𝑿</m:t>
                            </m:r>
                          </m:sub>
                        </m:sSub>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𝒌</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𝒌</m:t>
                                    </m:r>
                                  </m:den>
                                </m:f>
                              </m:e>
                            </m:d>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𝒌</m:t>
                                    </m:r>
                                  </m:den>
                                </m:f>
                              </m:e>
                            </m:d>
                          </m:num>
                          <m:den>
                            <m:d>
                              <m:dPr>
                                <m:ctrlPr>
                                  <a:rPr lang="en-US" sz="1900" b="1" i="1" smtClean="0">
                                    <a:latin typeface="Cambria Math" panose="02040503050406030204" pitchFamily="18" charset="0"/>
                                    <a:cs typeface="Segoe UI Semibold" panose="020B0702040204020203" pitchFamily="34" charset="0"/>
                                  </a:rPr>
                                </m:ctrlPr>
                              </m:dPr>
                              <m:e>
                                <m:f>
                                  <m:fPr>
                                    <m:type m:val="noBa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𝑵</m:t>
                                    </m:r>
                                  </m:num>
                                  <m:den>
                                    <m:r>
                                      <a:rPr lang="en-US" sz="1900" b="1" i="1" smtClean="0">
                                        <a:latin typeface="Cambria Math" panose="02040503050406030204" pitchFamily="18" charset="0"/>
                                        <a:cs typeface="Segoe UI Semibold" panose="020B0702040204020203" pitchFamily="34" charset="0"/>
                                      </a:rPr>
                                      <m:t>𝒏</m:t>
                                    </m:r>
                                  </m:den>
                                </m:f>
                              </m:e>
                            </m:d>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cs typeface="Segoe UI Semibold" panose="020B0702040204020203" pitchFamily="34" charset="0"/>
                          </a:rPr>
                          <m:t>𝔼</m:t>
                        </m:r>
                        <m:d>
                          <m:dPr>
                            <m:begChr m:val="["/>
                            <m:endChr m:val="]"/>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num>
                          <m:den>
                            <m:r>
                              <a:rPr lang="en-US" sz="1900" b="1" i="1" smtClean="0">
                                <a:latin typeface="Cambria Math" panose="02040503050406030204" pitchFamily="18" charset="0"/>
                                <a:cs typeface="Segoe UI Semibold" panose="020B0702040204020203" pitchFamily="34" charset="0"/>
                              </a:rPr>
                              <m:t>𝑵</m:t>
                            </m:r>
                          </m:den>
                        </m:f>
                      </m:oMath>
                    </m:oMathPara>
                  </a14:m>
                  <a:endParaRPr lang="en-US" sz="19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𝑲</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𝒏</m:t>
                            </m:r>
                            <m:r>
                              <a:rPr lang="en-US" sz="1900" b="1" i="1" smtClean="0">
                                <a:latin typeface="Cambria Math" panose="02040503050406030204" pitchFamily="18" charset="0"/>
                                <a:cs typeface="Segoe UI Semibold" panose="020B0702040204020203" pitchFamily="34" charset="0"/>
                              </a:rPr>
                              <m:t>)</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𝑵</m:t>
                                </m:r>
                              </m:e>
                              <m:sup>
                                <m:r>
                                  <a:rPr lang="en-US" sz="1900" b="1" i="1" smtClean="0">
                                    <a:latin typeface="Cambria Math" panose="02040503050406030204" pitchFamily="18" charset="0"/>
                                    <a:cs typeface="Segoe UI Semibold" panose="020B0702040204020203" pitchFamily="34" charset="0"/>
                                  </a:rPr>
                                  <m:t>𝟐</m:t>
                                </m:r>
                              </m:sup>
                            </m:sSup>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𝑵</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𝟏</m:t>
                            </m:r>
                            <m:r>
                              <a:rPr lang="en-US" sz="1900" b="1" i="1" smtClean="0">
                                <a:latin typeface="Cambria Math" panose="02040503050406030204" pitchFamily="18" charset="0"/>
                                <a:cs typeface="Segoe UI Semibold" panose="020B0702040204020203" pitchFamily="34" charset="0"/>
                              </a:rPr>
                              <m:t>)</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𝐇𝐲𝐩𝐆𝐞𝐨</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𝑵</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𝑲</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𝒏</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4"/>
                  <a:stretch>
                    <a:fillRect b="-6250"/>
                  </a:stretch>
                </a:blipFill>
                <a:ln>
                  <a:no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8194002" y="4050696"/>
            <a:ext cx="3577212" cy="2597756"/>
            <a:chOff x="1185842" y="3427084"/>
            <a:chExt cx="6111311" cy="1743803"/>
          </a:xfrm>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𝒑</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𝝀</m:t>
                                </m:r>
                              </m:e>
                              <m:sup>
                                <m:r>
                                  <a:rPr lang="en-US" sz="2000" b="1" i="1">
                                    <a:latin typeface="Cambria Math" panose="02040503050406030204" pitchFamily="18" charset="0"/>
                                    <a:cs typeface="Segoe UI Semibold" panose="020B0702040204020203" pitchFamily="34" charset="0"/>
                                  </a:rPr>
                                  <m:t>𝒌</m:t>
                                </m:r>
                              </m:sup>
                            </m:sSup>
                            <m:sSup>
                              <m:sSupPr>
                                <m:ctrlPr>
                                  <a:rPr lang="en-US" sz="2000" b="1" i="1">
                                    <a:latin typeface="Cambria Math" panose="02040503050406030204" pitchFamily="18" charset="0"/>
                                    <a:cs typeface="Segoe UI Semibold" panose="020B0702040204020203" pitchFamily="34" charset="0"/>
                                  </a:rPr>
                                </m:ctrlPr>
                              </m:sSupPr>
                              <m:e>
                                <m:r>
                                  <a:rPr lang="en-US" sz="2000" b="1" i="1">
                                    <a:latin typeface="Cambria Math" panose="02040503050406030204" pitchFamily="18" charset="0"/>
                                    <a:cs typeface="Segoe UI Semibold" panose="020B0702040204020203" pitchFamily="34" charset="0"/>
                                  </a:rPr>
                                  <m:t>𝒆</m:t>
                                </m:r>
                              </m:e>
                              <m:sup>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𝝀</m:t>
                                </m:r>
                              </m:sup>
                            </m:sSup>
                          </m:num>
                          <m:den>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den>
                        </m:f>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a:p>
                  <a:pPr algn="ctr"/>
                  <a:endParaRPr lang="en-US" sz="2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Segoe UI Semibold" panose="020B0702040204020203" pitchFamily="34" charset="0"/>
                          </a:rPr>
                          <m:t>𝐕𝐚𝐫</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𝐏𝐨𝐢</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6"/>
                  <a:stretch>
                    <a:fillRect b="-352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672724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B047-F920-4B2B-BE64-508D170E67D7}"/>
              </a:ext>
            </a:extLst>
          </p:cNvPr>
          <p:cNvSpPr>
            <a:spLocks noGrp="1"/>
          </p:cNvSpPr>
          <p:nvPr>
            <p:ph type="title"/>
          </p:nvPr>
        </p:nvSpPr>
        <p:spPr/>
        <p:txBody>
          <a:bodyPr/>
          <a:lstStyle/>
          <a:p>
            <a:r>
              <a:rPr lang="en-US" dirty="0"/>
              <a:t>Zoo Takeaways</a:t>
            </a:r>
          </a:p>
        </p:txBody>
      </p:sp>
      <p:sp>
        <p:nvSpPr>
          <p:cNvPr id="3" name="Content Placeholder 2">
            <a:extLst>
              <a:ext uri="{FF2B5EF4-FFF2-40B4-BE49-F238E27FC236}">
                <a16:creationId xmlns:a16="http://schemas.microsoft.com/office/drawing/2014/main" id="{69765E1B-6C45-4D95-9436-90F4F2D10074}"/>
              </a:ext>
            </a:extLst>
          </p:cNvPr>
          <p:cNvSpPr>
            <a:spLocks noGrp="1"/>
          </p:cNvSpPr>
          <p:nvPr>
            <p:ph idx="1"/>
          </p:nvPr>
        </p:nvSpPr>
        <p:spPr/>
        <p:txBody>
          <a:bodyPr/>
          <a:lstStyle/>
          <a:p>
            <a:r>
              <a:rPr lang="en-US" dirty="0"/>
              <a:t>You can do relatively complicated counting/probability calculations much more quickly than you could week 1!</a:t>
            </a:r>
          </a:p>
          <a:p>
            <a:r>
              <a:rPr lang="en-US" dirty="0"/>
              <a:t>You can now explain why your problem is a zoo variable and save explanation on homework (and save yourself calculations in the future).</a:t>
            </a:r>
          </a:p>
          <a:p>
            <a:endParaRPr lang="en-US" dirty="0"/>
          </a:p>
          <a:p>
            <a:r>
              <a:rPr lang="en-US" dirty="0"/>
              <a:t>Don’t spend extra effort memorizing…but be careful when looking up Wikipedia articles.</a:t>
            </a:r>
          </a:p>
          <a:p>
            <a:pPr lvl="1"/>
            <a:r>
              <a:rPr lang="en-US" dirty="0"/>
              <a:t>The exact definitions of the parameters can differ (is a geometric random variable the number of failures before the first success, or the total number of trials including the success?)</a:t>
            </a:r>
          </a:p>
        </p:txBody>
      </p:sp>
    </p:spTree>
    <p:extLst>
      <p:ext uri="{BB962C8B-B14F-4D97-AF65-F5344CB8AC3E}">
        <p14:creationId xmlns:p14="http://schemas.microsoft.com/office/powerpoint/2010/main" val="174838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35A6-CB97-4114-8638-7DA690C0A44A}"/>
              </a:ext>
            </a:extLst>
          </p:cNvPr>
          <p:cNvSpPr>
            <a:spLocks noGrp="1"/>
          </p:cNvSpPr>
          <p:nvPr>
            <p:ph type="title"/>
          </p:nvPr>
        </p:nvSpPr>
        <p:spPr/>
        <p:txBody>
          <a:bodyPr/>
          <a:lstStyle/>
          <a:p>
            <a:r>
              <a:rPr lang="en-US" dirty="0"/>
              <a:t>Practice Problem: Poisson</a:t>
            </a:r>
          </a:p>
        </p:txBody>
      </p:sp>
      <p:sp>
        <p:nvSpPr>
          <p:cNvPr id="3" name="Content Placeholder 2">
            <a:extLst>
              <a:ext uri="{FF2B5EF4-FFF2-40B4-BE49-F238E27FC236}">
                <a16:creationId xmlns:a16="http://schemas.microsoft.com/office/drawing/2014/main" id="{2CBD053E-87D5-4912-AB7C-E46C0176424E}"/>
              </a:ext>
            </a:extLst>
          </p:cNvPr>
          <p:cNvSpPr>
            <a:spLocks noGrp="1"/>
          </p:cNvSpPr>
          <p:nvPr>
            <p:ph idx="1"/>
          </p:nvPr>
        </p:nvSpPr>
        <p:spPr/>
        <p:txBody>
          <a:bodyPr/>
          <a:lstStyle/>
          <a:p>
            <a:r>
              <a:rPr lang="en-US" dirty="0"/>
              <a:t>Seattle averages 3 days with snowfall per year. </a:t>
            </a:r>
          </a:p>
          <a:p>
            <a:r>
              <a:rPr lang="en-US" dirty="0"/>
              <a:t>Suppose that the number of days with snow follows a Poisson distribution. What is the probability of getting exactly 5 days of snow?</a:t>
            </a:r>
          </a:p>
          <a:p>
            <a:r>
              <a:rPr lang="en-US" dirty="0"/>
              <a:t>According to the Poisson model, what is the probability of getting 367 days of snow?</a:t>
            </a:r>
          </a:p>
        </p:txBody>
      </p:sp>
    </p:spTree>
    <p:extLst>
      <p:ext uri="{BB962C8B-B14F-4D97-AF65-F5344CB8AC3E}">
        <p14:creationId xmlns:p14="http://schemas.microsoft.com/office/powerpoint/2010/main" val="418008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5933-22BB-4F89-A484-085F1FF76FCB}"/>
              </a:ext>
            </a:extLst>
          </p:cNvPr>
          <p:cNvSpPr>
            <a:spLocks noGrp="1"/>
          </p:cNvSpPr>
          <p:nvPr>
            <p:ph type="title"/>
          </p:nvPr>
        </p:nvSpPr>
        <p:spPr/>
        <p:txBody>
          <a:bodyPr/>
          <a:lstStyle/>
          <a:p>
            <a:r>
              <a:rPr lang="en-US" dirty="0"/>
              <a:t>Practice: Poisson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A751E2-0BAE-40C3-9D44-D65548B6F86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Poi</m:t>
                    </m:r>
                    <m:r>
                      <a:rPr lang="en-US" b="0" i="1" smtClean="0">
                        <a:latin typeface="Cambria Math" panose="02040503050406030204" pitchFamily="18" charset="0"/>
                      </a:rPr>
                      <m:t>(3)</m:t>
                    </m:r>
                  </m:oMath>
                </a14:m>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3</m:t>
                            </m:r>
                          </m:sup>
                        </m:sSup>
                      </m:num>
                      <m:den>
                        <m:r>
                          <a:rPr lang="en-US" b="0" i="1" smtClean="0">
                            <a:latin typeface="Cambria Math" panose="02040503050406030204" pitchFamily="18" charset="0"/>
                          </a:rPr>
                          <m:t>5!</m:t>
                        </m:r>
                      </m:den>
                    </m:f>
                    <m:r>
                      <a:rPr lang="en-US" b="0" i="1" smtClean="0">
                        <a:latin typeface="Cambria Math" panose="02040503050406030204" pitchFamily="18" charset="0"/>
                      </a:rPr>
                      <m:t>≈.1008</m:t>
                    </m:r>
                  </m:oMath>
                </a14:m>
                <a:endParaRPr lang="en-US" dirty="0"/>
              </a:p>
              <a:p>
                <a:r>
                  <a:rPr lang="en-US" dirty="0"/>
                  <a:t>Or about once a decade.</a:t>
                </a:r>
              </a:p>
              <a:p>
                <a:endParaRPr lang="en-US" dirty="0"/>
              </a:p>
              <a:p>
                <a:r>
                  <a:rPr lang="en-US" dirty="0"/>
                  <a:t>Probability of 367 snowy days, err…</a:t>
                </a:r>
              </a:p>
              <a:p>
                <a:r>
                  <a:rPr lang="en-US" dirty="0"/>
                  <a:t>The distribution says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367</m:t>
                        </m:r>
                      </m:e>
                    </m:d>
                    <m:r>
                      <a:rPr lang="en-US" b="0" i="1" smtClean="0">
                        <a:latin typeface="Cambria Math" panose="02040503050406030204" pitchFamily="18" charset="0"/>
                      </a:rPr>
                      <m:t>≈1.8</m:t>
                    </m:r>
                    <m:r>
                      <m:rPr>
                        <m:sty m:val="p"/>
                      </m:rPr>
                      <a:rPr lang="en-US" b="0" i="0" smtClean="0">
                        <a:latin typeface="Cambria Math" panose="02040503050406030204" pitchFamily="18" charset="0"/>
                      </a:rPr>
                      <m:t>x</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1" smtClean="0">
                            <a:latin typeface="Cambria Math" panose="02040503050406030204" pitchFamily="18" charset="0"/>
                          </a:rPr>
                          <m:t>−610</m:t>
                        </m:r>
                      </m:sup>
                    </m:sSup>
                  </m:oMath>
                </a14:m>
                <a:r>
                  <a:rPr lang="en-US" dirty="0"/>
                  <a:t>.</a:t>
                </a:r>
              </a:p>
              <a:p>
                <a:r>
                  <a:rPr lang="en-US" dirty="0"/>
                  <a:t>Definition of a “year” says probability should be </a:t>
                </a:r>
                <a14:m>
                  <m:oMath xmlns:m="http://schemas.openxmlformats.org/officeDocument/2006/math">
                    <m:r>
                      <a:rPr lang="en-US" b="0" i="1" smtClean="0">
                        <a:latin typeface="Cambria Math" panose="02040503050406030204" pitchFamily="18" charset="0"/>
                      </a:rPr>
                      <m:t>0.</m:t>
                    </m:r>
                  </m:oMath>
                </a14:m>
                <a:r>
                  <a:rPr lang="en-US" dirty="0"/>
                  <a:t>  </a:t>
                </a:r>
              </a:p>
            </p:txBody>
          </p:sp>
        </mc:Choice>
        <mc:Fallback xmlns="">
          <p:sp>
            <p:nvSpPr>
              <p:cNvPr id="3" name="Content Placeholder 2">
                <a:extLst>
                  <a:ext uri="{FF2B5EF4-FFF2-40B4-BE49-F238E27FC236}">
                    <a16:creationId xmlns:a16="http://schemas.microsoft.com/office/drawing/2014/main" id="{FBA751E2-0BAE-40C3-9D44-D65548B6F86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98925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8D6-6A30-4A18-9A6F-469E40DF84F0}"/>
              </a:ext>
            </a:extLst>
          </p:cNvPr>
          <p:cNvSpPr>
            <a:spLocks noGrp="1"/>
          </p:cNvSpPr>
          <p:nvPr>
            <p:ph type="title"/>
          </p:nvPr>
        </p:nvSpPr>
        <p:spPr/>
        <p:txBody>
          <a:bodyPr/>
          <a:lstStyle/>
          <a:p>
            <a:r>
              <a:rPr lang="en-US" dirty="0"/>
              <a:t>Zoo! </a:t>
            </a:r>
          </a:p>
        </p:txBody>
      </p:sp>
      <p:pic>
        <p:nvPicPr>
          <p:cNvPr id="9" name="Graphic 8" descr="Hippo">
            <a:extLst>
              <a:ext uri="{FF2B5EF4-FFF2-40B4-BE49-F238E27FC236}">
                <a16:creationId xmlns:a16="http://schemas.microsoft.com/office/drawing/2014/main" id="{8AA4D998-ACC6-4AF6-BF9B-8181AB14B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8759" y="334178"/>
            <a:ext cx="940800" cy="940800"/>
          </a:xfrm>
          <a:prstGeom prst="rect">
            <a:avLst/>
          </a:prstGeom>
        </p:spPr>
      </p:pic>
      <p:pic>
        <p:nvPicPr>
          <p:cNvPr id="11" name="Graphic 10" descr="Rubber duck">
            <a:extLst>
              <a:ext uri="{FF2B5EF4-FFF2-40B4-BE49-F238E27FC236}">
                <a16:creationId xmlns:a16="http://schemas.microsoft.com/office/drawing/2014/main" id="{A76307F8-54CC-4B61-AC61-0DF1A5E3FA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3014" y="334178"/>
            <a:ext cx="940800" cy="940800"/>
          </a:xfrm>
          <a:prstGeom prst="rect">
            <a:avLst/>
          </a:prstGeom>
        </p:spPr>
      </p:pic>
      <p:pic>
        <p:nvPicPr>
          <p:cNvPr id="13" name="Graphic 12" descr="Chick">
            <a:extLst>
              <a:ext uri="{FF2B5EF4-FFF2-40B4-BE49-F238E27FC236}">
                <a16:creationId xmlns:a16="http://schemas.microsoft.com/office/drawing/2014/main" id="{43A0F378-1889-4FA1-988C-0651373A91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0488" y="334178"/>
            <a:ext cx="940800" cy="940800"/>
          </a:xfrm>
          <a:prstGeom prst="rect">
            <a:avLst/>
          </a:prstGeom>
        </p:spPr>
      </p:pic>
      <p:pic>
        <p:nvPicPr>
          <p:cNvPr id="15" name="Graphic 14" descr="Crocodile">
            <a:extLst>
              <a:ext uri="{FF2B5EF4-FFF2-40B4-BE49-F238E27FC236}">
                <a16:creationId xmlns:a16="http://schemas.microsoft.com/office/drawing/2014/main" id="{0ECF4EB1-6657-4071-B158-55D6BA7B9E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77038" y="334178"/>
            <a:ext cx="940800" cy="940800"/>
          </a:xfrm>
          <a:prstGeom prst="rect">
            <a:avLst/>
          </a:prstGeom>
        </p:spPr>
      </p:pic>
      <p:pic>
        <p:nvPicPr>
          <p:cNvPr id="17" name="Graphic 16" descr="Rabbit">
            <a:extLst>
              <a:ext uri="{FF2B5EF4-FFF2-40B4-BE49-F238E27FC236}">
                <a16:creationId xmlns:a16="http://schemas.microsoft.com/office/drawing/2014/main" id="{B97F8BA4-F4CF-4EB9-B7AF-D17781DDCD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0864" y="315538"/>
            <a:ext cx="940800" cy="940800"/>
          </a:xfrm>
          <a:prstGeom prst="rect">
            <a:avLst/>
          </a:prstGeom>
        </p:spPr>
      </p:pic>
      <p:pic>
        <p:nvPicPr>
          <p:cNvPr id="19" name="Graphic 18" descr="Snake">
            <a:extLst>
              <a:ext uri="{FF2B5EF4-FFF2-40B4-BE49-F238E27FC236}">
                <a16:creationId xmlns:a16="http://schemas.microsoft.com/office/drawing/2014/main" id="{711DB914-04A9-45F1-9558-AFA6F550DA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71600" y="334178"/>
            <a:ext cx="940800" cy="940800"/>
          </a:xfrm>
          <a:prstGeom prst="rect">
            <a:avLst/>
          </a:prstGeom>
        </p:spPr>
      </p:pic>
      <p:pic>
        <p:nvPicPr>
          <p:cNvPr id="21" name="Graphic 20" descr="Turtle">
            <a:extLst>
              <a:ext uri="{FF2B5EF4-FFF2-40B4-BE49-F238E27FC236}">
                <a16:creationId xmlns:a16="http://schemas.microsoft.com/office/drawing/2014/main" id="{17833E7E-5C07-4BAE-8144-EAADD694A0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1658" y="301091"/>
            <a:ext cx="940800" cy="940800"/>
          </a:xfrm>
          <a:prstGeom prst="rect">
            <a:avLst/>
          </a:prstGeom>
        </p:spPr>
      </p:pic>
      <p:pic>
        <p:nvPicPr>
          <p:cNvPr id="23" name="Graphic 22" descr="Panda">
            <a:extLst>
              <a:ext uri="{FF2B5EF4-FFF2-40B4-BE49-F238E27FC236}">
                <a16:creationId xmlns:a16="http://schemas.microsoft.com/office/drawing/2014/main" id="{E4AA5690-9DF7-40FD-80DF-9C825E12AD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93188" y="337143"/>
            <a:ext cx="940800" cy="940800"/>
          </a:xfrm>
          <a:prstGeom prst="rect">
            <a:avLst/>
          </a:prstGeom>
        </p:spPr>
      </p:pic>
      <p:pic>
        <p:nvPicPr>
          <p:cNvPr id="25" name="Graphic 24" descr="Whale">
            <a:extLst>
              <a:ext uri="{FF2B5EF4-FFF2-40B4-BE49-F238E27FC236}">
                <a16:creationId xmlns:a16="http://schemas.microsoft.com/office/drawing/2014/main" id="{F4C2ABDE-585F-46FF-99FB-9B77B68D91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80898" y="300209"/>
            <a:ext cx="940800" cy="940800"/>
          </a:xfrm>
          <a:prstGeom prst="rect">
            <a:avLst/>
          </a:prstGeom>
        </p:spPr>
      </p:pic>
      <p:pic>
        <p:nvPicPr>
          <p:cNvPr id="27" name="Graphic 26" descr="Elephant">
            <a:extLst>
              <a:ext uri="{FF2B5EF4-FFF2-40B4-BE49-F238E27FC236}">
                <a16:creationId xmlns:a16="http://schemas.microsoft.com/office/drawing/2014/main" id="{B8F88D8F-DADE-464C-94C7-C421CF43776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915518" y="300209"/>
            <a:ext cx="940800" cy="940800"/>
          </a:xfrm>
          <a:prstGeom prst="rect">
            <a:avLst/>
          </a:prstGeom>
        </p:spPr>
      </p:pic>
      <p:grpSp>
        <p:nvGrpSpPr>
          <p:cNvPr id="32" name="Group 31">
            <a:extLst>
              <a:ext uri="{FF2B5EF4-FFF2-40B4-BE49-F238E27FC236}">
                <a16:creationId xmlns:a16="http://schemas.microsoft.com/office/drawing/2014/main" id="{470F0F91-8AEA-4546-B02D-EB13DD91BE94}"/>
              </a:ext>
            </a:extLst>
          </p:cNvPr>
          <p:cNvGrpSpPr/>
          <p:nvPr/>
        </p:nvGrpSpPr>
        <p:grpSpPr>
          <a:xfrm>
            <a:off x="53141" y="1374975"/>
            <a:ext cx="3269873" cy="2441376"/>
            <a:chOff x="1185842" y="3427084"/>
            <a:chExt cx="5797816" cy="1743803"/>
          </a:xfrm>
          <a:noFill/>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44C78F-D236-48D5-8F92-DCE1B6A848D2}"/>
                    </a:ext>
                  </a:extLst>
                </p:cNvPr>
                <p:cNvSpPr/>
                <p:nvPr/>
              </p:nvSpPr>
              <p:spPr>
                <a:xfrm>
                  <a:off x="1185842" y="3429000"/>
                  <a:ext cx="5797816"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𝒌</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𝟏</m:t>
                            </m:r>
                          </m:num>
                          <m:den>
                            <m:r>
                              <a:rPr lang="en-US" sz="2000" b="1" i="1" smtClean="0">
                                <a:solidFill>
                                  <a:schemeClr val="tx1"/>
                                </a:solidFill>
                                <a:latin typeface="Cambria Math" panose="02040503050406030204" pitchFamily="18" charset="0"/>
                                <a:cs typeface="Segoe UI Semibold" panose="020B0702040204020203" pitchFamily="34" charset="0"/>
                              </a:rPr>
                              <m:t>𝒃</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𝒂</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𝒂</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𝒃</m:t>
                            </m:r>
                          </m:num>
                          <m:den>
                            <m:r>
                              <a:rPr lang="en-US" sz="2000" b="1" i="1" smtClean="0">
                                <a:solidFill>
                                  <a:schemeClr val="tx1"/>
                                </a:solidFill>
                                <a:latin typeface="Cambria Math" panose="02040503050406030204" pitchFamily="18" charset="0"/>
                                <a:cs typeface="Segoe UI Semibold" panose="020B0702040204020203" pitchFamily="34" charset="0"/>
                              </a:rPr>
                              <m:t>𝟐</m:t>
                            </m:r>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solidFill>
                              <a:schemeClr val="tx1"/>
                            </a:solidFill>
                            <a:latin typeface="Cambria Math" panose="02040503050406030204" pitchFamily="18" charset="0"/>
                            <a:cs typeface="Segoe UI Semibold" panose="020B0702040204020203" pitchFamily="34" charset="0"/>
                          </a:rPr>
                          <m:t>𝐕𝐚𝐫</m:t>
                        </m:r>
                        <m:d>
                          <m:dPr>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𝑿</m:t>
                            </m:r>
                          </m:e>
                        </m:d>
                        <m:r>
                          <a:rPr lang="en-US" sz="1900" b="1" i="1" smtClean="0">
                            <a:solidFill>
                              <a:schemeClr val="tx1"/>
                            </a:solidFill>
                            <a:latin typeface="Cambria Math" panose="02040503050406030204" pitchFamily="18" charset="0"/>
                            <a:cs typeface="Segoe UI Semibold" panose="020B0702040204020203" pitchFamily="34" charset="0"/>
                          </a:rPr>
                          <m:t>=</m:t>
                        </m:r>
                        <m:f>
                          <m:fPr>
                            <m:ctrlPr>
                              <a:rPr lang="en-US" sz="1900" b="1" i="1" smtClean="0">
                                <a:solidFill>
                                  <a:schemeClr val="tx1"/>
                                </a:solidFill>
                                <a:latin typeface="Cambria Math" panose="02040503050406030204" pitchFamily="18" charset="0"/>
                                <a:cs typeface="Segoe UI Semibold" panose="020B0702040204020203" pitchFamily="34" charset="0"/>
                              </a:rPr>
                            </m:ctrlPr>
                          </m:fPr>
                          <m:num>
                            <m:d>
                              <m:dPr>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𝒃</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𝒂</m:t>
                                </m:r>
                              </m:e>
                            </m:d>
                            <m:d>
                              <m:dPr>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𝒃</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𝒂</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𝟐</m:t>
                                </m:r>
                              </m:e>
                            </m:d>
                          </m:num>
                          <m:den>
                            <m:r>
                              <a:rPr lang="en-US" sz="1900" b="1" i="1" smtClean="0">
                                <a:solidFill>
                                  <a:schemeClr val="tx1"/>
                                </a:solidFill>
                                <a:latin typeface="Cambria Math" panose="02040503050406030204" pitchFamily="18" charset="0"/>
                                <a:cs typeface="Segoe UI Semibold" panose="020B0702040204020203" pitchFamily="34" charset="0"/>
                              </a:rPr>
                              <m:t>𝟏𝟐</m:t>
                            </m:r>
                          </m:den>
                        </m:f>
                      </m:oMath>
                    </m:oMathPara>
                  </a14:m>
                  <a:endParaRPr lang="en-US" sz="19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33" name="Rectangle 32">
                  <a:extLst>
                    <a:ext uri="{FF2B5EF4-FFF2-40B4-BE49-F238E27FC236}">
                      <a16:creationId xmlns:a16="http://schemas.microsoft.com/office/drawing/2014/main" id="{FD44C78F-D236-48D5-8F92-DCE1B6A848D2}"/>
                    </a:ext>
                  </a:extLst>
                </p:cNvPr>
                <p:cNvSpPr>
                  <a:spLocks noRot="1" noChangeAspect="1" noMove="1" noResize="1" noEditPoints="1" noAdjustHandles="1" noChangeArrowheads="1" noChangeShapeType="1" noTextEdit="1"/>
                </p:cNvSpPr>
                <p:nvPr/>
              </p:nvSpPr>
              <p:spPr>
                <a:xfrm>
                  <a:off x="1185842" y="3429000"/>
                  <a:ext cx="5797816" cy="1741887"/>
                </a:xfrm>
                <a:prstGeom prst="rect">
                  <a:avLst/>
                </a:prstGeom>
                <a:blipFill>
                  <a:blip r:embed="rId22"/>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03E30CE-E9B0-44CF-AE6A-76108E0A6FFF}"/>
                    </a:ext>
                  </a:extLst>
                </p:cNvPr>
                <p:cNvSpPr/>
                <p:nvPr/>
              </p:nvSpPr>
              <p:spPr>
                <a:xfrm>
                  <a:off x="1195365" y="3427084"/>
                  <a:ext cx="5784489"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𝐔𝐧𝐢𝐟</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𝒂</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𝒃</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84489" cy="346830"/>
                </a:xfrm>
                <a:prstGeom prst="rect">
                  <a:avLst/>
                </a:prstGeom>
                <a:blipFill>
                  <a:blip r:embed="rId23"/>
                  <a:stretch>
                    <a:fillRect b="-2381"/>
                  </a:stretch>
                </a:blipFill>
                <a:ln w="28575">
                  <a:solidFill>
                    <a:schemeClr val="accent3"/>
                  </a:solid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F2FDB7E7-BB30-433A-8667-70CBEE58ECDA}"/>
              </a:ext>
            </a:extLst>
          </p:cNvPr>
          <p:cNvGrpSpPr/>
          <p:nvPr/>
        </p:nvGrpSpPr>
        <p:grpSpPr>
          <a:xfrm>
            <a:off x="9492477" y="1357868"/>
            <a:ext cx="2613992" cy="2458483"/>
            <a:chOff x="1185842" y="3427084"/>
            <a:chExt cx="6111311" cy="1743803"/>
          </a:xfrm>
          <a:noFill/>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190727F-8001-470F-8DC1-EEB6CD0970C5}"/>
                    </a:ext>
                  </a:extLst>
                </p:cNvPr>
                <p:cNvSpPr/>
                <p:nvPr/>
              </p:nvSpPr>
              <p:spPr>
                <a:xfrm>
                  <a:off x="1185842" y="3429000"/>
                  <a:ext cx="6111311"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𝒌</m:t>
                            </m:r>
                          </m:e>
                        </m:d>
                        <m:r>
                          <a:rPr lang="en-US" sz="2000" b="1" i="1" smtClean="0">
                            <a:solidFill>
                              <a:schemeClr val="tx1"/>
                            </a:solidFill>
                            <a:latin typeface="Cambria Math" panose="02040503050406030204" pitchFamily="18" charset="0"/>
                            <a:cs typeface="Segoe UI Semibold" panose="020B0702040204020203" pitchFamily="34" charset="0"/>
                          </a:rPr>
                          <m:t>=</m:t>
                        </m:r>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e>
                            </m:d>
                          </m:e>
                          <m:sup>
                            <m:r>
                              <a:rPr lang="en-US" sz="2000" b="1" i="1" smtClean="0">
                                <a:solidFill>
                                  <a:schemeClr val="tx1"/>
                                </a:solidFill>
                                <a:latin typeface="Cambria Math" panose="02040503050406030204" pitchFamily="18" charset="0"/>
                                <a:cs typeface="Segoe UI Semibold" panose="020B0702040204020203" pitchFamily="34" charset="0"/>
                              </a:rPr>
                              <m:t>𝒌</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sup>
                        </m:sSup>
                        <m:r>
                          <a:rPr lang="en-US" sz="2000" b="1" i="1" smtClean="0">
                            <a:solidFill>
                              <a:schemeClr val="tx1"/>
                            </a:solidFill>
                            <a:latin typeface="Cambria Math" panose="02040503050406030204" pitchFamily="18" charset="0"/>
                            <a:cs typeface="Segoe UI Semibold" panose="020B0702040204020203" pitchFamily="34" charset="0"/>
                          </a:rPr>
                          <m:t>𝒑</m:t>
                        </m:r>
                      </m:oMath>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𝟏</m:t>
                            </m:r>
                          </m:num>
                          <m:den>
                            <m:r>
                              <a:rPr lang="en-US" sz="2000" b="1" i="1" smtClean="0">
                                <a:solidFill>
                                  <a:schemeClr val="tx1"/>
                                </a:solidFill>
                                <a:latin typeface="Cambria Math" panose="02040503050406030204" pitchFamily="18" charset="0"/>
                                <a:cs typeface="Segoe UI Semibold" panose="020B0702040204020203" pitchFamily="34" charset="0"/>
                              </a:rPr>
                              <m:t>𝒑</m:t>
                            </m:r>
                          </m:den>
                        </m:f>
                      </m:oMath>
                      <m:oMath xmlns:m="http://schemas.openxmlformats.org/officeDocument/2006/math">
                        <m:r>
                          <a:rPr lang="en-US" sz="2000" b="1" i="0" smtClean="0">
                            <a:solidFill>
                              <a:schemeClr val="tx1"/>
                            </a:solidFill>
                            <a:latin typeface="Cambria Math" panose="02040503050406030204" pitchFamily="18" charset="0"/>
                            <a:cs typeface="Segoe UI Semibold" panose="020B0702040204020203" pitchFamily="34" charset="0"/>
                          </a:rPr>
                          <m:t>𝐕𝐚𝐫</m:t>
                        </m:r>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num>
                          <m:den>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r>
                                  <a:rPr lang="en-US" sz="2000" b="1" i="1" smtClean="0">
                                    <a:solidFill>
                                      <a:schemeClr val="tx1"/>
                                    </a:solidFill>
                                    <a:latin typeface="Cambria Math" panose="02040503050406030204" pitchFamily="18" charset="0"/>
                                    <a:cs typeface="Segoe UI Semibold" panose="020B0702040204020203" pitchFamily="34" charset="0"/>
                                  </a:rPr>
                                  <m:t>𝒑</m:t>
                                </m:r>
                              </m:e>
                              <m:sup>
                                <m:r>
                                  <a:rPr lang="en-US" sz="20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2" name="Rectangle 41">
                  <a:extLst>
                    <a:ext uri="{FF2B5EF4-FFF2-40B4-BE49-F238E27FC236}">
                      <a16:creationId xmlns:a16="http://schemas.microsoft.com/office/drawing/2014/main" id="{4190727F-8001-470F-8DC1-EEB6CD0970C5}"/>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4"/>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5B1032C-28B5-4516-94B2-8D0B6D12BB03}"/>
                    </a:ext>
                  </a:extLst>
                </p:cNvPr>
                <p:cNvSpPr/>
                <p:nvPr/>
              </p:nvSpPr>
              <p:spPr>
                <a:xfrm>
                  <a:off x="1195366" y="3427084"/>
                  <a:ext cx="6101787"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𝐆𝐞𝐨</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𝒑</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3" name="Rectangle 42">
                  <a:extLst>
                    <a:ext uri="{FF2B5EF4-FFF2-40B4-BE49-F238E27FC236}">
                      <a16:creationId xmlns:a16="http://schemas.microsoft.com/office/drawing/2014/main" id="{35B1032C-28B5-4516-94B2-8D0B6D12BB03}"/>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5"/>
                  <a:stretch>
                    <a:fillRect b="-2353"/>
                  </a:stretch>
                </a:blipFill>
                <a:ln w="28575">
                  <a:solidFill>
                    <a:schemeClr val="accent3"/>
                  </a:solidFill>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41E9DF8E-90DA-4F8A-B772-5D43C41163D2}"/>
              </a:ext>
            </a:extLst>
          </p:cNvPr>
          <p:cNvGrpSpPr/>
          <p:nvPr/>
        </p:nvGrpSpPr>
        <p:grpSpPr>
          <a:xfrm>
            <a:off x="3356064" y="1382368"/>
            <a:ext cx="2904777" cy="2441375"/>
            <a:chOff x="1185842" y="3427084"/>
            <a:chExt cx="5524451" cy="1743802"/>
          </a:xfrm>
          <a:noFill/>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92E18C3-C5B3-4671-8006-26F36858D63D}"/>
                    </a:ext>
                  </a:extLst>
                </p:cNvPr>
                <p:cNvSpPr/>
                <p:nvPr/>
              </p:nvSpPr>
              <p:spPr>
                <a:xfrm>
                  <a:off x="1185842" y="3428999"/>
                  <a:ext cx="5524451"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𝟎</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r>
                          <a:rPr lang="en-US" sz="2000" b="1" i="1" smtClean="0">
                            <a:solidFill>
                              <a:schemeClr val="tx1"/>
                            </a:solidFill>
                            <a:latin typeface="Cambria Math" panose="02040503050406030204" pitchFamily="18" charset="0"/>
                            <a:cs typeface="Segoe UI Semibold" panose="020B0702040204020203" pitchFamily="34" charset="0"/>
                          </a:rPr>
                          <m:t>;</m:t>
                        </m:r>
                      </m:oMath>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solidFill>
                              <a:schemeClr val="tx1"/>
                            </a:solidFill>
                            <a:latin typeface="Cambria Math" panose="02040503050406030204" pitchFamily="18" charset="0"/>
                            <a:cs typeface="Segoe UI Semibold" panose="020B0702040204020203" pitchFamily="34" charset="0"/>
                          </a:rPr>
                          <m:t>𝐕𝐚𝐫</m:t>
                        </m:r>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r>
                          <a:rPr lang="en-US" sz="2000" b="1" i="1"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5" name="Rectangle 44">
                  <a:extLst>
                    <a:ext uri="{FF2B5EF4-FFF2-40B4-BE49-F238E27FC236}">
                      <a16:creationId xmlns:a16="http://schemas.microsoft.com/office/drawing/2014/main" id="{992E18C3-C5B3-4671-8006-26F36858D63D}"/>
                    </a:ext>
                  </a:extLst>
                </p:cNvPr>
                <p:cNvSpPr>
                  <a:spLocks noRot="1" noChangeAspect="1" noMove="1" noResize="1" noEditPoints="1" noAdjustHandles="1" noChangeArrowheads="1" noChangeShapeType="1" noTextEdit="1"/>
                </p:cNvSpPr>
                <p:nvPr/>
              </p:nvSpPr>
              <p:spPr>
                <a:xfrm>
                  <a:off x="1185842" y="3428999"/>
                  <a:ext cx="5524451" cy="1741887"/>
                </a:xfrm>
                <a:prstGeom prst="rect">
                  <a:avLst/>
                </a:prstGeom>
                <a:blipFill>
                  <a:blip r:embed="rId26"/>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6201BD-2963-4EC1-AF6B-513546A302D4}"/>
                    </a:ext>
                  </a:extLst>
                </p:cNvPr>
                <p:cNvSpPr/>
                <p:nvPr/>
              </p:nvSpPr>
              <p:spPr>
                <a:xfrm>
                  <a:off x="1195366" y="3427084"/>
                  <a:ext cx="5514927"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𝐁𝐞𝐫</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𝒑</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6" name="Rectangle 45">
                  <a:extLst>
                    <a:ext uri="{FF2B5EF4-FFF2-40B4-BE49-F238E27FC236}">
                      <a16:creationId xmlns:a16="http://schemas.microsoft.com/office/drawing/2014/main" id="{BA6201BD-2963-4EC1-AF6B-513546A302D4}"/>
                    </a:ext>
                  </a:extLst>
                </p:cNvPr>
                <p:cNvSpPr>
                  <a:spLocks noRot="1" noChangeAspect="1" noMove="1" noResize="1" noEditPoints="1" noAdjustHandles="1" noChangeArrowheads="1" noChangeShapeType="1" noTextEdit="1"/>
                </p:cNvSpPr>
                <p:nvPr/>
              </p:nvSpPr>
              <p:spPr>
                <a:xfrm>
                  <a:off x="1195366" y="3427084"/>
                  <a:ext cx="5514927" cy="346830"/>
                </a:xfrm>
                <a:prstGeom prst="rect">
                  <a:avLst/>
                </a:prstGeom>
                <a:blipFill>
                  <a:blip r:embed="rId27"/>
                  <a:stretch>
                    <a:fillRect b="-3571"/>
                  </a:stretch>
                </a:blipFill>
                <a:ln w="28575">
                  <a:solidFill>
                    <a:schemeClr val="accent3"/>
                  </a:solid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82581B2-2D95-45A4-B687-0DB99D1AF336}"/>
              </a:ext>
            </a:extLst>
          </p:cNvPr>
          <p:cNvGrpSpPr/>
          <p:nvPr/>
        </p:nvGrpSpPr>
        <p:grpSpPr>
          <a:xfrm>
            <a:off x="467738" y="4082446"/>
            <a:ext cx="3577212" cy="2597756"/>
            <a:chOff x="1185842" y="3427084"/>
            <a:chExt cx="6111311" cy="1743803"/>
          </a:xfrm>
          <a:noFill/>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9CC4E03-9A06-4F61-9C86-C90FAE5D2943}"/>
                    </a:ext>
                  </a:extLst>
                </p:cNvPr>
                <p:cNvSpPr/>
                <p:nvPr/>
              </p:nvSpPr>
              <p:spPr>
                <a:xfrm>
                  <a:off x="1185842" y="3429000"/>
                  <a:ext cx="6111311"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𝒌</m:t>
                            </m:r>
                          </m:e>
                        </m:d>
                        <m:r>
                          <a:rPr lang="en-US" sz="2000" b="1" i="1" smtClean="0">
                            <a:solidFill>
                              <a:schemeClr val="tx1"/>
                            </a:solidFill>
                            <a:latin typeface="Cambria Math" panose="02040503050406030204" pitchFamily="18" charset="0"/>
                            <a:cs typeface="Segoe UI Semibold" panose="020B0702040204020203" pitchFamily="34" charset="0"/>
                          </a:rPr>
                          <m:t>=</m:t>
                        </m:r>
                        <m:d>
                          <m:dPr>
                            <m:ctrlPr>
                              <a:rPr lang="en-US" sz="2000" b="1" i="1" smtClean="0">
                                <a:solidFill>
                                  <a:schemeClr val="tx1"/>
                                </a:solidFill>
                                <a:latin typeface="Cambria Math" panose="02040503050406030204" pitchFamily="18" charset="0"/>
                                <a:cs typeface="Segoe UI Semibold" panose="020B0702040204020203" pitchFamily="34" charset="0"/>
                              </a:rPr>
                            </m:ctrlPr>
                          </m:dPr>
                          <m:e>
                            <m:f>
                              <m:fPr>
                                <m:type m:val="noBa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𝒌</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num>
                              <m:den>
                                <m:r>
                                  <a:rPr lang="en-US" sz="2000" b="1" i="1" smtClean="0">
                                    <a:solidFill>
                                      <a:schemeClr val="tx1"/>
                                    </a:solidFill>
                                    <a:latin typeface="Cambria Math" panose="02040503050406030204" pitchFamily="18" charset="0"/>
                                    <a:cs typeface="Segoe UI Semibold" panose="020B0702040204020203" pitchFamily="34" charset="0"/>
                                  </a:rPr>
                                  <m:t>𝒓</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den>
                            </m:f>
                          </m:e>
                        </m:d>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r>
                              <a:rPr lang="en-US" sz="2000" b="1" i="1" smtClean="0">
                                <a:solidFill>
                                  <a:schemeClr val="tx1"/>
                                </a:solidFill>
                                <a:latin typeface="Cambria Math" panose="02040503050406030204" pitchFamily="18" charset="0"/>
                                <a:cs typeface="Segoe UI Semibold" panose="020B0702040204020203" pitchFamily="34" charset="0"/>
                              </a:rPr>
                              <m:t>𝒑</m:t>
                            </m:r>
                          </m:e>
                          <m:sup>
                            <m:r>
                              <a:rPr lang="en-US" sz="2000" b="1" i="1" smtClean="0">
                                <a:solidFill>
                                  <a:schemeClr val="tx1"/>
                                </a:solidFill>
                                <a:latin typeface="Cambria Math" panose="02040503050406030204" pitchFamily="18" charset="0"/>
                                <a:cs typeface="Segoe UI Semibold" panose="020B0702040204020203" pitchFamily="34" charset="0"/>
                              </a:rPr>
                              <m:t>𝒓</m:t>
                            </m:r>
                          </m:sup>
                        </m:sSup>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e>
                            </m:d>
                          </m:e>
                          <m:sup>
                            <m:r>
                              <a:rPr lang="en-US" sz="2000" b="1" i="1" smtClean="0">
                                <a:solidFill>
                                  <a:schemeClr val="tx1"/>
                                </a:solidFill>
                                <a:latin typeface="Cambria Math" panose="02040503050406030204" pitchFamily="18" charset="0"/>
                                <a:cs typeface="Segoe UI Semibold" panose="020B0702040204020203" pitchFamily="34" charset="0"/>
                              </a:rPr>
                              <m:t>𝒌</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𝒓</m:t>
                            </m:r>
                          </m:sup>
                        </m:sSup>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𝒓</m:t>
                            </m:r>
                          </m:num>
                          <m:den>
                            <m:r>
                              <a:rPr lang="en-US" sz="2000" b="1" i="1" smtClean="0">
                                <a:solidFill>
                                  <a:schemeClr val="tx1"/>
                                </a:solidFill>
                                <a:latin typeface="Cambria Math" panose="02040503050406030204" pitchFamily="18" charset="0"/>
                                <a:cs typeface="Segoe UI Semibold" panose="020B0702040204020203" pitchFamily="34" charset="0"/>
                              </a:rPr>
                              <m:t>𝒑</m:t>
                            </m:r>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solidFill>
                              <a:schemeClr val="tx1"/>
                            </a:solidFill>
                            <a:latin typeface="Cambria Math" panose="02040503050406030204" pitchFamily="18" charset="0"/>
                            <a:cs typeface="Segoe UI Semibold" panose="020B0702040204020203" pitchFamily="34" charset="0"/>
                          </a:rPr>
                          <m:t>𝐕𝐚𝐫</m:t>
                        </m:r>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𝒓</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r>
                              <a:rPr lang="en-US" sz="2000" b="1" i="1" smtClean="0">
                                <a:solidFill>
                                  <a:schemeClr val="tx1"/>
                                </a:solidFill>
                                <a:latin typeface="Cambria Math" panose="02040503050406030204" pitchFamily="18" charset="0"/>
                                <a:cs typeface="Segoe UI Semibold" panose="020B0702040204020203" pitchFamily="34" charset="0"/>
                              </a:rPr>
                              <m:t>)</m:t>
                            </m:r>
                          </m:num>
                          <m:den>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r>
                                  <a:rPr lang="en-US" sz="2000" b="1" i="1" smtClean="0">
                                    <a:solidFill>
                                      <a:schemeClr val="tx1"/>
                                    </a:solidFill>
                                    <a:latin typeface="Cambria Math" panose="02040503050406030204" pitchFamily="18" charset="0"/>
                                    <a:cs typeface="Segoe UI Semibold" panose="020B0702040204020203" pitchFamily="34" charset="0"/>
                                  </a:rPr>
                                  <m:t>𝒑</m:t>
                                </m:r>
                              </m:e>
                              <m:sup>
                                <m:r>
                                  <a:rPr lang="en-US" sz="20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8" name="Rectangle 47">
                  <a:extLst>
                    <a:ext uri="{FF2B5EF4-FFF2-40B4-BE49-F238E27FC236}">
                      <a16:creationId xmlns:a16="http://schemas.microsoft.com/office/drawing/2014/main" id="{29CC4E03-9A06-4F61-9C86-C90FAE5D2943}"/>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28"/>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BA0A2FE-FE32-4214-AE90-6B563801ED6E}"/>
                    </a:ext>
                  </a:extLst>
                </p:cNvPr>
                <p:cNvSpPr/>
                <p:nvPr/>
              </p:nvSpPr>
              <p:spPr>
                <a:xfrm>
                  <a:off x="1195366" y="3427084"/>
                  <a:ext cx="6101787"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𝐍𝐞𝐠𝐁𝐢𝐧</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𝒓</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𝒑</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9" name="Rectangle 48">
                  <a:extLst>
                    <a:ext uri="{FF2B5EF4-FFF2-40B4-BE49-F238E27FC236}">
                      <a16:creationId xmlns:a16="http://schemas.microsoft.com/office/drawing/2014/main" id="{9BA0A2FE-FE32-4214-AE90-6B563801ED6E}"/>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29"/>
                  <a:stretch>
                    <a:fillRect/>
                  </a:stretch>
                </a:blipFill>
                <a:ln w="28575">
                  <a:solidFill>
                    <a:schemeClr val="accent3"/>
                  </a:solidFill>
                </a:ln>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40A44836-F4AC-4228-9018-6878804A2735}"/>
              </a:ext>
            </a:extLst>
          </p:cNvPr>
          <p:cNvGrpSpPr/>
          <p:nvPr/>
        </p:nvGrpSpPr>
        <p:grpSpPr>
          <a:xfrm>
            <a:off x="6296036" y="1379687"/>
            <a:ext cx="3157436" cy="2441375"/>
            <a:chOff x="1185842" y="3427084"/>
            <a:chExt cx="6111311" cy="1743802"/>
          </a:xfrm>
          <a:noFill/>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E68E9F8-D684-4500-861B-3378BEE9294C}"/>
                    </a:ext>
                  </a:extLst>
                </p:cNvPr>
                <p:cNvSpPr/>
                <p:nvPr/>
              </p:nvSpPr>
              <p:spPr>
                <a:xfrm>
                  <a:off x="1185842" y="3428999"/>
                  <a:ext cx="6111311"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𝒌</m:t>
                            </m:r>
                          </m:e>
                        </m:d>
                        <m:r>
                          <a:rPr lang="en-US" sz="2000" b="1" i="1" smtClean="0">
                            <a:solidFill>
                              <a:schemeClr val="tx1"/>
                            </a:solidFill>
                            <a:latin typeface="Cambria Math" panose="02040503050406030204" pitchFamily="18" charset="0"/>
                            <a:cs typeface="Segoe UI Semibold" panose="020B0702040204020203" pitchFamily="34" charset="0"/>
                          </a:rPr>
                          <m:t>=</m:t>
                        </m:r>
                        <m:d>
                          <m:dPr>
                            <m:ctrlPr>
                              <a:rPr lang="en-US" sz="2000" b="1" i="1" smtClean="0">
                                <a:solidFill>
                                  <a:schemeClr val="tx1"/>
                                </a:solidFill>
                                <a:latin typeface="Cambria Math" panose="02040503050406030204" pitchFamily="18" charset="0"/>
                                <a:cs typeface="Segoe UI Semibold" panose="020B0702040204020203" pitchFamily="34" charset="0"/>
                              </a:rPr>
                            </m:ctrlPr>
                          </m:dPr>
                          <m:e>
                            <m:f>
                              <m:fPr>
                                <m:type m:val="noBar"/>
                                <m:ctrlPr>
                                  <a:rPr lang="en-US" sz="2000" b="1" i="1" smtClean="0">
                                    <a:solidFill>
                                      <a:schemeClr val="tx1"/>
                                    </a:solidFill>
                                    <a:latin typeface="Cambria Math" panose="02040503050406030204" pitchFamily="18" charset="0"/>
                                    <a:cs typeface="Segoe UI Semibold" panose="020B0702040204020203" pitchFamily="34" charset="0"/>
                                  </a:rPr>
                                </m:ctrlPr>
                              </m:fPr>
                              <m:num>
                                <m:r>
                                  <a:rPr lang="en-US" sz="2000" b="1" i="1" smtClean="0">
                                    <a:solidFill>
                                      <a:schemeClr val="tx1"/>
                                    </a:solidFill>
                                    <a:latin typeface="Cambria Math" panose="02040503050406030204" pitchFamily="18" charset="0"/>
                                    <a:cs typeface="Segoe UI Semibold" panose="020B0702040204020203" pitchFamily="34" charset="0"/>
                                  </a:rPr>
                                  <m:t>𝒏</m:t>
                                </m:r>
                              </m:num>
                              <m:den>
                                <m:r>
                                  <a:rPr lang="en-US" sz="2000" b="1" i="1" smtClean="0">
                                    <a:solidFill>
                                      <a:schemeClr val="tx1"/>
                                    </a:solidFill>
                                    <a:latin typeface="Cambria Math" panose="02040503050406030204" pitchFamily="18" charset="0"/>
                                    <a:cs typeface="Segoe UI Semibold" panose="020B0702040204020203" pitchFamily="34" charset="0"/>
                                  </a:rPr>
                                  <m:t>𝒌</m:t>
                                </m:r>
                              </m:den>
                            </m:f>
                          </m:e>
                        </m:d>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r>
                              <a:rPr lang="en-US" sz="2000" b="1" i="1" smtClean="0">
                                <a:solidFill>
                                  <a:schemeClr val="tx1"/>
                                </a:solidFill>
                                <a:latin typeface="Cambria Math" panose="02040503050406030204" pitchFamily="18" charset="0"/>
                                <a:cs typeface="Segoe UI Semibold" panose="020B0702040204020203" pitchFamily="34" charset="0"/>
                              </a:rPr>
                              <m:t>𝒑</m:t>
                            </m:r>
                          </m:e>
                          <m:sup>
                            <m:r>
                              <a:rPr lang="en-US" sz="2000" b="1" i="1" smtClean="0">
                                <a:solidFill>
                                  <a:schemeClr val="tx1"/>
                                </a:solidFill>
                                <a:latin typeface="Cambria Math" panose="02040503050406030204" pitchFamily="18" charset="0"/>
                                <a:cs typeface="Segoe UI Semibold" panose="020B0702040204020203" pitchFamily="34" charset="0"/>
                              </a:rPr>
                              <m:t>𝒌</m:t>
                            </m:r>
                          </m:sup>
                        </m:sSup>
                        <m:sSup>
                          <m:sSupPr>
                            <m:ctrlPr>
                              <a:rPr lang="en-US" sz="2000" b="1" i="1" smtClean="0">
                                <a:solidFill>
                                  <a:schemeClr val="tx1"/>
                                </a:solidFill>
                                <a:latin typeface="Cambria Math" panose="02040503050406030204" pitchFamily="18" charset="0"/>
                                <a:cs typeface="Segoe UI Semibold" panose="020B0702040204020203" pitchFamily="34" charset="0"/>
                              </a:rPr>
                            </m:ctrlPr>
                          </m:sSupPr>
                          <m:e>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e>
                            </m:d>
                          </m:e>
                          <m:sup>
                            <m:r>
                              <a:rPr lang="en-US" sz="2000" b="1" i="1" smtClean="0">
                                <a:solidFill>
                                  <a:schemeClr val="tx1"/>
                                </a:solidFill>
                                <a:latin typeface="Cambria Math" panose="02040503050406030204" pitchFamily="18" charset="0"/>
                                <a:cs typeface="Segoe UI Semibold" panose="020B0702040204020203" pitchFamily="34" charset="0"/>
                              </a:rPr>
                              <m:t>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𝒌</m:t>
                            </m:r>
                          </m:sup>
                        </m:sSup>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br>
                    <a:rPr lang="en-US" sz="2000" b="1" i="1" dirty="0">
                      <a:solidFill>
                        <a:schemeClr val="tx1"/>
                      </a:solidFill>
                      <a:latin typeface="Cambria Math" panose="02040503050406030204" pitchFamily="18" charset="0"/>
                      <a:cs typeface="Segoe UI Semibold" panose="020B0702040204020203" pitchFamily="34" charset="0"/>
                    </a:rPr>
                  </a:b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𝒏𝒑</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solidFill>
                              <a:schemeClr val="tx1"/>
                            </a:solidFill>
                            <a:latin typeface="Cambria Math" panose="02040503050406030204" pitchFamily="18" charset="0"/>
                            <a:cs typeface="Segoe UI Semibold" panose="020B0702040204020203" pitchFamily="34" charset="0"/>
                          </a:rPr>
                          <m:t>𝐕𝐚𝐫</m:t>
                        </m:r>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𝒏𝒑</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𝟏</m:t>
                        </m:r>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𝒑</m:t>
                        </m:r>
                        <m:r>
                          <a:rPr lang="en-US" sz="2000" b="1" i="1"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1" name="Rectangle 50">
                  <a:extLst>
                    <a:ext uri="{FF2B5EF4-FFF2-40B4-BE49-F238E27FC236}">
                      <a16:creationId xmlns:a16="http://schemas.microsoft.com/office/drawing/2014/main" id="{0E68E9F8-D684-4500-861B-3378BEE9294C}"/>
                    </a:ext>
                  </a:extLst>
                </p:cNvPr>
                <p:cNvSpPr>
                  <a:spLocks noRot="1" noChangeAspect="1" noMove="1" noResize="1" noEditPoints="1" noAdjustHandles="1" noChangeArrowheads="1" noChangeShapeType="1" noTextEdit="1"/>
                </p:cNvSpPr>
                <p:nvPr/>
              </p:nvSpPr>
              <p:spPr>
                <a:xfrm>
                  <a:off x="1185842" y="3428999"/>
                  <a:ext cx="6111311" cy="1741887"/>
                </a:xfrm>
                <a:prstGeom prst="rect">
                  <a:avLst/>
                </a:prstGeom>
                <a:blipFill>
                  <a:blip r:embed="rId30"/>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770CA52-FBB0-4E3B-8DFA-6C46E14BDA4F}"/>
                    </a:ext>
                  </a:extLst>
                </p:cNvPr>
                <p:cNvSpPr/>
                <p:nvPr/>
              </p:nvSpPr>
              <p:spPr>
                <a:xfrm>
                  <a:off x="1195365" y="3427084"/>
                  <a:ext cx="6101788"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𝐁𝐢𝐧</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𝒏</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𝒑</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2" name="Rectangle 51">
                  <a:extLst>
                    <a:ext uri="{FF2B5EF4-FFF2-40B4-BE49-F238E27FC236}">
                      <a16:creationId xmlns:a16="http://schemas.microsoft.com/office/drawing/2014/main" id="{0770CA52-FBB0-4E3B-8DFA-6C46E14BDA4F}"/>
                    </a:ext>
                  </a:extLst>
                </p:cNvPr>
                <p:cNvSpPr>
                  <a:spLocks noRot="1" noChangeAspect="1" noMove="1" noResize="1" noEditPoints="1" noAdjustHandles="1" noChangeArrowheads="1" noChangeShapeType="1" noTextEdit="1"/>
                </p:cNvSpPr>
                <p:nvPr/>
              </p:nvSpPr>
              <p:spPr>
                <a:xfrm>
                  <a:off x="1195365" y="3427084"/>
                  <a:ext cx="6101788" cy="346830"/>
                </a:xfrm>
                <a:prstGeom prst="rect">
                  <a:avLst/>
                </a:prstGeom>
                <a:blipFill>
                  <a:blip r:embed="rId31"/>
                  <a:stretch>
                    <a:fillRect b="-2353"/>
                  </a:stretch>
                </a:blipFill>
                <a:ln w="28575">
                  <a:solidFill>
                    <a:schemeClr val="accent3"/>
                  </a:solidFill>
                </a:ln>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0A0AB1CF-ED89-4BD9-8CD2-180C0C24D714}"/>
              </a:ext>
            </a:extLst>
          </p:cNvPr>
          <p:cNvGrpSpPr/>
          <p:nvPr/>
        </p:nvGrpSpPr>
        <p:grpSpPr>
          <a:xfrm>
            <a:off x="4457385" y="4087159"/>
            <a:ext cx="3452059" cy="2593043"/>
            <a:chOff x="1185842" y="3427084"/>
            <a:chExt cx="6111311" cy="1852134"/>
          </a:xfrm>
          <a:noFill/>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FB594CD-5A01-48B3-8E1C-574300B78B9B}"/>
                    </a:ext>
                  </a:extLst>
                </p:cNvPr>
                <p:cNvSpPr/>
                <p:nvPr/>
              </p:nvSpPr>
              <p:spPr>
                <a:xfrm>
                  <a:off x="1185842" y="3429000"/>
                  <a:ext cx="6111311" cy="1850218"/>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i="1" dirty="0">
                    <a:solidFill>
                      <a:schemeClr val="tx1"/>
                    </a:solidFill>
                    <a:latin typeface="Cambria Math" panose="02040503050406030204" pitchFamily="18" charset="0"/>
                    <a:cs typeface="Segoe UI Semibold" panose="020B0702040204020203" pitchFamily="34" charset="0"/>
                  </a:endParaRPr>
                </a:p>
                <a:p>
                  <a:pPr algn="ctr"/>
                  <a:endParaRPr lang="en-US" sz="17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1900" b="1" i="1" smtClean="0">
                                <a:solidFill>
                                  <a:schemeClr val="tx1"/>
                                </a:solidFill>
                                <a:latin typeface="Cambria Math" panose="02040503050406030204" pitchFamily="18" charset="0"/>
                                <a:cs typeface="Segoe UI Semibold" panose="020B0702040204020203" pitchFamily="34" charset="0"/>
                              </a:rPr>
                            </m:ctrlPr>
                          </m:sSubPr>
                          <m:e>
                            <m:r>
                              <a:rPr lang="en-US" sz="1900" b="1" i="1" smtClean="0">
                                <a:solidFill>
                                  <a:schemeClr val="tx1"/>
                                </a:solidFill>
                                <a:latin typeface="Cambria Math" panose="02040503050406030204" pitchFamily="18" charset="0"/>
                                <a:cs typeface="Segoe UI Semibold" panose="020B0702040204020203" pitchFamily="34" charset="0"/>
                              </a:rPr>
                              <m:t>𝒑</m:t>
                            </m:r>
                          </m:e>
                          <m:sub>
                            <m:r>
                              <a:rPr lang="en-US" sz="1900" b="1" i="1" smtClean="0">
                                <a:solidFill>
                                  <a:schemeClr val="tx1"/>
                                </a:solidFill>
                                <a:latin typeface="Cambria Math" panose="02040503050406030204" pitchFamily="18" charset="0"/>
                                <a:cs typeface="Segoe UI Semibold" panose="020B0702040204020203" pitchFamily="34" charset="0"/>
                              </a:rPr>
                              <m:t>𝑿</m:t>
                            </m:r>
                          </m:sub>
                        </m:sSub>
                        <m:d>
                          <m:dPr>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𝒌</m:t>
                            </m:r>
                          </m:e>
                        </m:d>
                        <m:r>
                          <a:rPr lang="en-US" sz="1900" b="1" i="1" smtClean="0">
                            <a:solidFill>
                              <a:schemeClr val="tx1"/>
                            </a:solidFill>
                            <a:latin typeface="Cambria Math" panose="02040503050406030204" pitchFamily="18" charset="0"/>
                            <a:cs typeface="Segoe UI Semibold" panose="020B0702040204020203" pitchFamily="34" charset="0"/>
                          </a:rPr>
                          <m:t>=</m:t>
                        </m:r>
                        <m:f>
                          <m:fPr>
                            <m:ctrlPr>
                              <a:rPr lang="en-US" sz="1900" b="1" i="1" smtClean="0">
                                <a:solidFill>
                                  <a:schemeClr val="tx1"/>
                                </a:solidFill>
                                <a:latin typeface="Cambria Math" panose="02040503050406030204" pitchFamily="18" charset="0"/>
                                <a:cs typeface="Segoe UI Semibold" panose="020B0702040204020203" pitchFamily="34" charset="0"/>
                              </a:rPr>
                            </m:ctrlPr>
                          </m:fPr>
                          <m:num>
                            <m:d>
                              <m:dPr>
                                <m:ctrlPr>
                                  <a:rPr lang="en-US" sz="1900" b="1" i="1" smtClean="0">
                                    <a:solidFill>
                                      <a:schemeClr val="tx1"/>
                                    </a:solidFill>
                                    <a:latin typeface="Cambria Math" panose="02040503050406030204" pitchFamily="18" charset="0"/>
                                    <a:cs typeface="Segoe UI Semibold" panose="020B0702040204020203" pitchFamily="34" charset="0"/>
                                  </a:rPr>
                                </m:ctrlPr>
                              </m:dPr>
                              <m:e>
                                <m:f>
                                  <m:fPr>
                                    <m:type m:val="noBar"/>
                                    <m:ctrlPr>
                                      <a:rPr lang="en-US" sz="1900" b="1" i="1" smtClean="0">
                                        <a:solidFill>
                                          <a:schemeClr val="tx1"/>
                                        </a:solidFill>
                                        <a:latin typeface="Cambria Math" panose="02040503050406030204" pitchFamily="18" charset="0"/>
                                        <a:cs typeface="Segoe UI Semibold" panose="020B0702040204020203" pitchFamily="34" charset="0"/>
                                      </a:rPr>
                                    </m:ctrlPr>
                                  </m:fPr>
                                  <m:num>
                                    <m:r>
                                      <a:rPr lang="en-US" sz="1900" b="1" i="1" smtClean="0">
                                        <a:solidFill>
                                          <a:schemeClr val="tx1"/>
                                        </a:solidFill>
                                        <a:latin typeface="Cambria Math" panose="02040503050406030204" pitchFamily="18" charset="0"/>
                                        <a:cs typeface="Segoe UI Semibold" panose="020B0702040204020203" pitchFamily="34" charset="0"/>
                                      </a:rPr>
                                      <m:t>𝑲</m:t>
                                    </m:r>
                                  </m:num>
                                  <m:den>
                                    <m:r>
                                      <a:rPr lang="en-US" sz="1900" b="1" i="1" smtClean="0">
                                        <a:solidFill>
                                          <a:schemeClr val="tx1"/>
                                        </a:solidFill>
                                        <a:latin typeface="Cambria Math" panose="02040503050406030204" pitchFamily="18" charset="0"/>
                                        <a:cs typeface="Segoe UI Semibold" panose="020B0702040204020203" pitchFamily="34" charset="0"/>
                                      </a:rPr>
                                      <m:t>𝒌</m:t>
                                    </m:r>
                                  </m:den>
                                </m:f>
                              </m:e>
                            </m:d>
                            <m:d>
                              <m:dPr>
                                <m:ctrlPr>
                                  <a:rPr lang="en-US" sz="1900" b="1" i="1" smtClean="0">
                                    <a:solidFill>
                                      <a:schemeClr val="tx1"/>
                                    </a:solidFill>
                                    <a:latin typeface="Cambria Math" panose="02040503050406030204" pitchFamily="18" charset="0"/>
                                    <a:cs typeface="Segoe UI Semibold" panose="020B0702040204020203" pitchFamily="34" charset="0"/>
                                  </a:rPr>
                                </m:ctrlPr>
                              </m:dPr>
                              <m:e>
                                <m:f>
                                  <m:fPr>
                                    <m:type m:val="noBar"/>
                                    <m:ctrlPr>
                                      <a:rPr lang="en-US" sz="1900" b="1" i="1" smtClean="0">
                                        <a:solidFill>
                                          <a:schemeClr val="tx1"/>
                                        </a:solidFill>
                                        <a:latin typeface="Cambria Math" panose="02040503050406030204" pitchFamily="18" charset="0"/>
                                        <a:cs typeface="Segoe UI Semibold" panose="020B0702040204020203" pitchFamily="34" charset="0"/>
                                      </a:rPr>
                                    </m:ctrlPr>
                                  </m:fPr>
                                  <m:num>
                                    <m:r>
                                      <a:rPr lang="en-US" sz="1900" b="1" i="1" smtClean="0">
                                        <a:solidFill>
                                          <a:schemeClr val="tx1"/>
                                        </a:solidFill>
                                        <a:latin typeface="Cambria Math" panose="02040503050406030204" pitchFamily="18" charset="0"/>
                                        <a:cs typeface="Segoe UI Semibold" panose="020B0702040204020203" pitchFamily="34" charset="0"/>
                                      </a:rPr>
                                      <m:t>𝑵</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𝑲</m:t>
                                    </m:r>
                                  </m:num>
                                  <m:den>
                                    <m:r>
                                      <a:rPr lang="en-US" sz="1900" b="1" i="1" smtClean="0">
                                        <a:solidFill>
                                          <a:schemeClr val="tx1"/>
                                        </a:solidFill>
                                        <a:latin typeface="Cambria Math" panose="02040503050406030204" pitchFamily="18" charset="0"/>
                                        <a:cs typeface="Segoe UI Semibold" panose="020B0702040204020203" pitchFamily="34" charset="0"/>
                                      </a:rPr>
                                      <m:t>𝒏</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𝒌</m:t>
                                    </m:r>
                                  </m:den>
                                </m:f>
                              </m:e>
                            </m:d>
                          </m:num>
                          <m:den>
                            <m:d>
                              <m:dPr>
                                <m:ctrlPr>
                                  <a:rPr lang="en-US" sz="1900" b="1" i="1" smtClean="0">
                                    <a:solidFill>
                                      <a:schemeClr val="tx1"/>
                                    </a:solidFill>
                                    <a:latin typeface="Cambria Math" panose="02040503050406030204" pitchFamily="18" charset="0"/>
                                    <a:cs typeface="Segoe UI Semibold" panose="020B0702040204020203" pitchFamily="34" charset="0"/>
                                  </a:rPr>
                                </m:ctrlPr>
                              </m:dPr>
                              <m:e>
                                <m:f>
                                  <m:fPr>
                                    <m:type m:val="noBar"/>
                                    <m:ctrlPr>
                                      <a:rPr lang="en-US" sz="1900" b="1" i="1" smtClean="0">
                                        <a:solidFill>
                                          <a:schemeClr val="tx1"/>
                                        </a:solidFill>
                                        <a:latin typeface="Cambria Math" panose="02040503050406030204" pitchFamily="18" charset="0"/>
                                        <a:cs typeface="Segoe UI Semibold" panose="020B0702040204020203" pitchFamily="34" charset="0"/>
                                      </a:rPr>
                                    </m:ctrlPr>
                                  </m:fPr>
                                  <m:num>
                                    <m:r>
                                      <a:rPr lang="en-US" sz="1900" b="1" i="1" smtClean="0">
                                        <a:solidFill>
                                          <a:schemeClr val="tx1"/>
                                        </a:solidFill>
                                        <a:latin typeface="Cambria Math" panose="02040503050406030204" pitchFamily="18" charset="0"/>
                                        <a:cs typeface="Segoe UI Semibold" panose="020B0702040204020203" pitchFamily="34" charset="0"/>
                                      </a:rPr>
                                      <m:t>𝑵</m:t>
                                    </m:r>
                                  </m:num>
                                  <m:den>
                                    <m:r>
                                      <a:rPr lang="en-US" sz="1900" b="1" i="1" smtClean="0">
                                        <a:solidFill>
                                          <a:schemeClr val="tx1"/>
                                        </a:solidFill>
                                        <a:latin typeface="Cambria Math" panose="02040503050406030204" pitchFamily="18" charset="0"/>
                                        <a:cs typeface="Segoe UI Semibold" panose="020B0702040204020203" pitchFamily="34" charset="0"/>
                                      </a:rPr>
                                      <m:t>𝒏</m:t>
                                    </m:r>
                                  </m:den>
                                </m:f>
                              </m:e>
                            </m:d>
                          </m:den>
                        </m:f>
                      </m:oMath>
                    </m:oMathPara>
                  </a14:m>
                  <a:endParaRPr lang="en-US" sz="19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𝑿</m:t>
                            </m:r>
                          </m:e>
                        </m:d>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𝒏</m:t>
                        </m:r>
                        <m:f>
                          <m:fPr>
                            <m:ctrlPr>
                              <a:rPr lang="en-US" sz="1900" b="1" i="1" smtClean="0">
                                <a:solidFill>
                                  <a:schemeClr val="tx1"/>
                                </a:solidFill>
                                <a:latin typeface="Cambria Math" panose="02040503050406030204" pitchFamily="18" charset="0"/>
                                <a:cs typeface="Segoe UI Semibold" panose="020B0702040204020203" pitchFamily="34" charset="0"/>
                              </a:rPr>
                            </m:ctrlPr>
                          </m:fPr>
                          <m:num>
                            <m:r>
                              <a:rPr lang="en-US" sz="1900" b="1" i="1" smtClean="0">
                                <a:solidFill>
                                  <a:schemeClr val="tx1"/>
                                </a:solidFill>
                                <a:latin typeface="Cambria Math" panose="02040503050406030204" pitchFamily="18" charset="0"/>
                                <a:cs typeface="Segoe UI Semibold" panose="020B0702040204020203" pitchFamily="34" charset="0"/>
                              </a:rPr>
                              <m:t>𝑲</m:t>
                            </m:r>
                          </m:num>
                          <m:den>
                            <m:r>
                              <a:rPr lang="en-US" sz="1900" b="1" i="1" smtClean="0">
                                <a:solidFill>
                                  <a:schemeClr val="tx1"/>
                                </a:solidFill>
                                <a:latin typeface="Cambria Math" panose="02040503050406030204" pitchFamily="18" charset="0"/>
                                <a:cs typeface="Segoe UI Semibold" panose="020B0702040204020203" pitchFamily="34" charset="0"/>
                              </a:rPr>
                              <m:t>𝑵</m:t>
                            </m:r>
                          </m:den>
                        </m:f>
                      </m:oMath>
                    </m:oMathPara>
                  </a14:m>
                  <a:endParaRPr lang="en-US" sz="19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1900" b="1" i="0" smtClean="0">
                            <a:solidFill>
                              <a:schemeClr val="tx1"/>
                            </a:solidFill>
                            <a:latin typeface="Cambria Math" panose="02040503050406030204" pitchFamily="18" charset="0"/>
                            <a:cs typeface="Segoe UI Semibold" panose="020B0702040204020203" pitchFamily="34" charset="0"/>
                          </a:rPr>
                          <m:t>𝐕𝐚𝐫</m:t>
                        </m:r>
                        <m:d>
                          <m:dPr>
                            <m:ctrlPr>
                              <a:rPr lang="en-US" sz="1900" b="1" i="1" smtClean="0">
                                <a:solidFill>
                                  <a:schemeClr val="tx1"/>
                                </a:solidFill>
                                <a:latin typeface="Cambria Math" panose="02040503050406030204" pitchFamily="18" charset="0"/>
                                <a:cs typeface="Segoe UI Semibold" panose="020B0702040204020203" pitchFamily="34" charset="0"/>
                              </a:rPr>
                            </m:ctrlPr>
                          </m:dPr>
                          <m:e>
                            <m:r>
                              <a:rPr lang="en-US" sz="1900" b="1" i="1" smtClean="0">
                                <a:solidFill>
                                  <a:schemeClr val="tx1"/>
                                </a:solidFill>
                                <a:latin typeface="Cambria Math" panose="02040503050406030204" pitchFamily="18" charset="0"/>
                                <a:cs typeface="Segoe UI Semibold" panose="020B0702040204020203" pitchFamily="34" charset="0"/>
                              </a:rPr>
                              <m:t>𝑿</m:t>
                            </m:r>
                          </m:e>
                        </m:d>
                        <m:r>
                          <a:rPr lang="en-US" sz="1900" b="1" i="1" smtClean="0">
                            <a:solidFill>
                              <a:schemeClr val="tx1"/>
                            </a:solidFill>
                            <a:latin typeface="Cambria Math" panose="02040503050406030204" pitchFamily="18" charset="0"/>
                            <a:cs typeface="Segoe UI Semibold" panose="020B0702040204020203" pitchFamily="34" charset="0"/>
                          </a:rPr>
                          <m:t>=</m:t>
                        </m:r>
                        <m:f>
                          <m:fPr>
                            <m:ctrlPr>
                              <a:rPr lang="en-US" sz="1900" b="1" i="1" smtClean="0">
                                <a:solidFill>
                                  <a:schemeClr val="tx1"/>
                                </a:solidFill>
                                <a:latin typeface="Cambria Math" panose="02040503050406030204" pitchFamily="18" charset="0"/>
                                <a:cs typeface="Segoe UI Semibold" panose="020B0702040204020203" pitchFamily="34" charset="0"/>
                              </a:rPr>
                            </m:ctrlPr>
                          </m:fPr>
                          <m:num>
                            <m:r>
                              <a:rPr lang="en-US" sz="1900" b="1" i="1" smtClean="0">
                                <a:solidFill>
                                  <a:schemeClr val="tx1"/>
                                </a:solidFill>
                                <a:latin typeface="Cambria Math" panose="02040503050406030204" pitchFamily="18" charset="0"/>
                                <a:cs typeface="Segoe UI Semibold" panose="020B0702040204020203" pitchFamily="34" charset="0"/>
                              </a:rPr>
                              <m:t>𝑲</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𝑵</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𝑲</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𝑵</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𝒏</m:t>
                            </m:r>
                            <m:r>
                              <a:rPr lang="en-US" sz="1900" b="1" i="1" smtClean="0">
                                <a:solidFill>
                                  <a:schemeClr val="tx1"/>
                                </a:solidFill>
                                <a:latin typeface="Cambria Math" panose="02040503050406030204" pitchFamily="18" charset="0"/>
                                <a:cs typeface="Segoe UI Semibold" panose="020B0702040204020203" pitchFamily="34" charset="0"/>
                              </a:rPr>
                              <m:t>)</m:t>
                            </m:r>
                          </m:num>
                          <m:den>
                            <m:sSup>
                              <m:sSupPr>
                                <m:ctrlPr>
                                  <a:rPr lang="en-US" sz="1900" b="1" i="1" smtClean="0">
                                    <a:solidFill>
                                      <a:schemeClr val="tx1"/>
                                    </a:solidFill>
                                    <a:latin typeface="Cambria Math" panose="02040503050406030204" pitchFamily="18" charset="0"/>
                                    <a:cs typeface="Segoe UI Semibold" panose="020B0702040204020203" pitchFamily="34" charset="0"/>
                                  </a:rPr>
                                </m:ctrlPr>
                              </m:sSupPr>
                              <m:e>
                                <m:r>
                                  <a:rPr lang="en-US" sz="1900" b="1" i="1" smtClean="0">
                                    <a:solidFill>
                                      <a:schemeClr val="tx1"/>
                                    </a:solidFill>
                                    <a:latin typeface="Cambria Math" panose="02040503050406030204" pitchFamily="18" charset="0"/>
                                    <a:cs typeface="Segoe UI Semibold" panose="020B0702040204020203" pitchFamily="34" charset="0"/>
                                  </a:rPr>
                                  <m:t>𝑵</m:t>
                                </m:r>
                              </m:e>
                              <m:sup>
                                <m:r>
                                  <a:rPr lang="en-US" sz="1900" b="1" i="1" smtClean="0">
                                    <a:solidFill>
                                      <a:schemeClr val="tx1"/>
                                    </a:solidFill>
                                    <a:latin typeface="Cambria Math" panose="02040503050406030204" pitchFamily="18" charset="0"/>
                                    <a:cs typeface="Segoe UI Semibold" panose="020B0702040204020203" pitchFamily="34" charset="0"/>
                                  </a:rPr>
                                  <m:t>𝟐</m:t>
                                </m:r>
                              </m:sup>
                            </m:sSup>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𝑵</m:t>
                            </m:r>
                            <m:r>
                              <a:rPr lang="en-US" sz="1900" b="1" i="1" smtClean="0">
                                <a:solidFill>
                                  <a:schemeClr val="tx1"/>
                                </a:solidFill>
                                <a:latin typeface="Cambria Math" panose="02040503050406030204" pitchFamily="18" charset="0"/>
                                <a:cs typeface="Segoe UI Semibold" panose="020B0702040204020203" pitchFamily="34" charset="0"/>
                              </a:rPr>
                              <m:t>−</m:t>
                            </m:r>
                            <m:r>
                              <a:rPr lang="en-US" sz="1900" b="1" i="1" smtClean="0">
                                <a:solidFill>
                                  <a:schemeClr val="tx1"/>
                                </a:solidFill>
                                <a:latin typeface="Cambria Math" panose="02040503050406030204" pitchFamily="18" charset="0"/>
                                <a:cs typeface="Segoe UI Semibold" panose="020B0702040204020203" pitchFamily="34" charset="0"/>
                              </a:rPr>
                              <m:t>𝟏</m:t>
                            </m:r>
                            <m:r>
                              <a:rPr lang="en-US" sz="19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19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4" name="Rectangle 53">
                  <a:extLst>
                    <a:ext uri="{FF2B5EF4-FFF2-40B4-BE49-F238E27FC236}">
                      <a16:creationId xmlns:a16="http://schemas.microsoft.com/office/drawing/2014/main" id="{5FB594CD-5A01-48B3-8E1C-574300B78B9B}"/>
                    </a:ext>
                  </a:extLst>
                </p:cNvPr>
                <p:cNvSpPr>
                  <a:spLocks noRot="1" noChangeAspect="1" noMove="1" noResize="1" noEditPoints="1" noAdjustHandles="1" noChangeArrowheads="1" noChangeShapeType="1" noTextEdit="1"/>
                </p:cNvSpPr>
                <p:nvPr/>
              </p:nvSpPr>
              <p:spPr>
                <a:xfrm>
                  <a:off x="1185842" y="3429000"/>
                  <a:ext cx="6111311" cy="1850218"/>
                </a:xfrm>
                <a:prstGeom prst="rect">
                  <a:avLst/>
                </a:prstGeom>
                <a:blipFill>
                  <a:blip r:embed="rId32"/>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193C354-5686-43D5-9406-47528470F427}"/>
                    </a:ext>
                  </a:extLst>
                </p:cNvPr>
                <p:cNvSpPr/>
                <p:nvPr/>
              </p:nvSpPr>
              <p:spPr>
                <a:xfrm>
                  <a:off x="1195366" y="3427084"/>
                  <a:ext cx="6101787"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𝐇𝐲𝐩𝐆𝐞𝐨</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𝑵</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𝑲</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𝒏</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1193C354-5686-43D5-9406-47528470F427}"/>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3"/>
                  <a:stretch>
                    <a:fillRect b="-2353"/>
                  </a:stretch>
                </a:blipFill>
                <a:ln w="28575">
                  <a:solidFill>
                    <a:schemeClr val="accent3"/>
                  </a:solid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2797A35C-6E50-4B2F-A906-3E649A5A2543}"/>
              </a:ext>
            </a:extLst>
          </p:cNvPr>
          <p:cNvGrpSpPr/>
          <p:nvPr/>
        </p:nvGrpSpPr>
        <p:grpSpPr>
          <a:xfrm>
            <a:off x="8194002" y="4050696"/>
            <a:ext cx="3577212" cy="2597756"/>
            <a:chOff x="1185842" y="3427084"/>
            <a:chExt cx="6111311" cy="1743803"/>
          </a:xfrm>
          <a:noFill/>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5089582-46F3-40CF-A3C3-D7F85DBEA9AD}"/>
                    </a:ext>
                  </a:extLst>
                </p:cNvPr>
                <p:cNvSpPr/>
                <p:nvPr/>
              </p:nvSpPr>
              <p:spPr>
                <a:xfrm>
                  <a:off x="1185842" y="3429000"/>
                  <a:ext cx="6111311" cy="174188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Segoe UI Semibold" panose="020B0702040204020203" pitchFamily="34" charset="0"/>
                              </a:rPr>
                            </m:ctrlPr>
                          </m:sSubPr>
                          <m:e>
                            <m:r>
                              <a:rPr lang="en-US" sz="2000" b="1" i="1" smtClean="0">
                                <a:solidFill>
                                  <a:schemeClr val="tx1"/>
                                </a:solidFill>
                                <a:latin typeface="Cambria Math" panose="02040503050406030204" pitchFamily="18" charset="0"/>
                                <a:cs typeface="Segoe UI Semibold" panose="020B0702040204020203" pitchFamily="34" charset="0"/>
                              </a:rPr>
                              <m:t>𝒑</m:t>
                            </m:r>
                          </m:e>
                          <m:sub>
                            <m:r>
                              <a:rPr lang="en-US" sz="2000" b="1" i="1" smtClean="0">
                                <a:solidFill>
                                  <a:schemeClr val="tx1"/>
                                </a:solidFill>
                                <a:latin typeface="Cambria Math" panose="02040503050406030204" pitchFamily="18" charset="0"/>
                                <a:cs typeface="Segoe UI Semibold" panose="020B0702040204020203" pitchFamily="34" charset="0"/>
                              </a:rPr>
                              <m:t>𝑿</m:t>
                            </m:r>
                          </m:sub>
                        </m:sSub>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𝒌</m:t>
                            </m:r>
                          </m:e>
                        </m:d>
                        <m:r>
                          <a:rPr lang="en-US" sz="2000" b="1" i="1" smtClean="0">
                            <a:solidFill>
                              <a:schemeClr val="tx1"/>
                            </a:solidFill>
                            <a:latin typeface="Cambria Math" panose="02040503050406030204" pitchFamily="18" charset="0"/>
                            <a:cs typeface="Segoe UI Semibold" panose="020B0702040204020203" pitchFamily="34" charset="0"/>
                          </a:rPr>
                          <m:t>=</m:t>
                        </m:r>
                        <m:f>
                          <m:fPr>
                            <m:ctrlPr>
                              <a:rPr lang="en-US" sz="2000" b="1" i="1" smtClean="0">
                                <a:solidFill>
                                  <a:schemeClr val="tx1"/>
                                </a:solidFill>
                                <a:latin typeface="Cambria Math" panose="02040503050406030204" pitchFamily="18" charset="0"/>
                                <a:cs typeface="Segoe UI Semibold" panose="020B0702040204020203" pitchFamily="34" charset="0"/>
                              </a:rPr>
                            </m:ctrlPr>
                          </m:fPr>
                          <m:num>
                            <m:sSup>
                              <m:sSupPr>
                                <m:ctrlPr>
                                  <a:rPr lang="en-US" sz="2000" b="1" i="1">
                                    <a:solidFill>
                                      <a:schemeClr val="tx1"/>
                                    </a:solidFill>
                                    <a:latin typeface="Cambria Math" panose="02040503050406030204" pitchFamily="18" charset="0"/>
                                    <a:cs typeface="Segoe UI Semibold" panose="020B0702040204020203" pitchFamily="34" charset="0"/>
                                  </a:rPr>
                                </m:ctrlPr>
                              </m:sSupPr>
                              <m:e>
                                <m:r>
                                  <a:rPr lang="en-US" sz="2000" b="1" i="1">
                                    <a:solidFill>
                                      <a:schemeClr val="tx1"/>
                                    </a:solidFill>
                                    <a:latin typeface="Cambria Math" panose="02040503050406030204" pitchFamily="18" charset="0"/>
                                    <a:cs typeface="Segoe UI Semibold" panose="020B0702040204020203" pitchFamily="34" charset="0"/>
                                  </a:rPr>
                                  <m:t>𝝀</m:t>
                                </m:r>
                              </m:e>
                              <m:sup>
                                <m:r>
                                  <a:rPr lang="en-US" sz="2000" b="1" i="1">
                                    <a:solidFill>
                                      <a:schemeClr val="tx1"/>
                                    </a:solidFill>
                                    <a:latin typeface="Cambria Math" panose="02040503050406030204" pitchFamily="18" charset="0"/>
                                    <a:cs typeface="Segoe UI Semibold" panose="020B0702040204020203" pitchFamily="34" charset="0"/>
                                  </a:rPr>
                                  <m:t>𝒌</m:t>
                                </m:r>
                              </m:sup>
                            </m:sSup>
                            <m:sSup>
                              <m:sSupPr>
                                <m:ctrlPr>
                                  <a:rPr lang="en-US" sz="2000" b="1" i="1">
                                    <a:solidFill>
                                      <a:schemeClr val="tx1"/>
                                    </a:solidFill>
                                    <a:latin typeface="Cambria Math" panose="02040503050406030204" pitchFamily="18" charset="0"/>
                                    <a:cs typeface="Segoe UI Semibold" panose="020B0702040204020203" pitchFamily="34" charset="0"/>
                                  </a:rPr>
                                </m:ctrlPr>
                              </m:sSupPr>
                              <m:e>
                                <m:r>
                                  <a:rPr lang="en-US" sz="2000" b="1" i="1">
                                    <a:solidFill>
                                      <a:schemeClr val="tx1"/>
                                    </a:solidFill>
                                    <a:latin typeface="Cambria Math" panose="02040503050406030204" pitchFamily="18" charset="0"/>
                                    <a:cs typeface="Segoe UI Semibold" panose="020B0702040204020203" pitchFamily="34" charset="0"/>
                                  </a:rPr>
                                  <m:t>𝒆</m:t>
                                </m:r>
                              </m:e>
                              <m:sup>
                                <m:r>
                                  <a:rPr lang="en-US" sz="2000" b="1" i="1">
                                    <a:solidFill>
                                      <a:schemeClr val="tx1"/>
                                    </a:solidFill>
                                    <a:latin typeface="Cambria Math" panose="02040503050406030204" pitchFamily="18" charset="0"/>
                                    <a:cs typeface="Segoe UI Semibold" panose="020B0702040204020203" pitchFamily="34" charset="0"/>
                                  </a:rPr>
                                  <m:t>−</m:t>
                                </m:r>
                                <m:r>
                                  <a:rPr lang="en-US" sz="2000" b="1" i="1">
                                    <a:solidFill>
                                      <a:schemeClr val="tx1"/>
                                    </a:solidFill>
                                    <a:latin typeface="Cambria Math" panose="02040503050406030204" pitchFamily="18" charset="0"/>
                                    <a:cs typeface="Segoe UI Semibold" panose="020B0702040204020203" pitchFamily="34" charset="0"/>
                                  </a:rPr>
                                  <m:t>𝝀</m:t>
                                </m:r>
                              </m:sup>
                            </m:sSup>
                          </m:num>
                          <m:den>
                            <m:r>
                              <a:rPr lang="en-US" sz="2000" b="1" i="1" smtClean="0">
                                <a:solidFill>
                                  <a:schemeClr val="tx1"/>
                                </a:solidFill>
                                <a:latin typeface="Cambria Math" panose="02040503050406030204" pitchFamily="18" charset="0"/>
                                <a:cs typeface="Segoe UI Semibold" panose="020B0702040204020203" pitchFamily="34" charset="0"/>
                              </a:rPr>
                              <m:t>𝒌</m:t>
                            </m:r>
                            <m:r>
                              <a:rPr lang="en-US" sz="20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𝝀</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a:p>
                  <a:pPr algn="ctr"/>
                  <a:endParaRPr lang="en-US" sz="20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000" b="1" i="0" smtClean="0">
                            <a:solidFill>
                              <a:schemeClr val="tx1"/>
                            </a:solidFill>
                            <a:latin typeface="Cambria Math" panose="02040503050406030204" pitchFamily="18" charset="0"/>
                            <a:cs typeface="Segoe UI Semibold" panose="020B0702040204020203" pitchFamily="34" charset="0"/>
                          </a:rPr>
                          <m:t>𝐕𝐚𝐫</m:t>
                        </m:r>
                        <m:d>
                          <m:dPr>
                            <m:ctrlPr>
                              <a:rPr lang="en-US" sz="2000" b="1" i="1" smtClean="0">
                                <a:solidFill>
                                  <a:schemeClr val="tx1"/>
                                </a:solidFill>
                                <a:latin typeface="Cambria Math" panose="02040503050406030204" pitchFamily="18" charset="0"/>
                                <a:cs typeface="Segoe UI Semibold" panose="020B0702040204020203" pitchFamily="34" charset="0"/>
                              </a:rPr>
                            </m:ctrlPr>
                          </m:dPr>
                          <m:e>
                            <m:r>
                              <a:rPr lang="en-US" sz="2000" b="1" i="1" smtClean="0">
                                <a:solidFill>
                                  <a:schemeClr val="tx1"/>
                                </a:solidFill>
                                <a:latin typeface="Cambria Math" panose="02040503050406030204" pitchFamily="18" charset="0"/>
                                <a:cs typeface="Segoe UI Semibold" panose="020B0702040204020203" pitchFamily="34" charset="0"/>
                              </a:rPr>
                              <m:t>𝑿</m:t>
                            </m:r>
                          </m:e>
                        </m:d>
                        <m:r>
                          <a:rPr lang="en-US" sz="2000" b="1" i="1" smtClean="0">
                            <a:solidFill>
                              <a:schemeClr val="tx1"/>
                            </a:solidFill>
                            <a:latin typeface="Cambria Math" panose="02040503050406030204" pitchFamily="18" charset="0"/>
                            <a:cs typeface="Segoe UI Semibold" panose="020B0702040204020203" pitchFamily="34" charset="0"/>
                          </a:rPr>
                          <m:t>=</m:t>
                        </m:r>
                        <m:r>
                          <a:rPr lang="en-US" sz="2000" b="1" i="1" smtClean="0">
                            <a:solidFill>
                              <a:schemeClr val="tx1"/>
                            </a:solidFill>
                            <a:latin typeface="Cambria Math" panose="02040503050406030204" pitchFamily="18" charset="0"/>
                            <a:cs typeface="Segoe UI Semibold" panose="020B0702040204020203" pitchFamily="34" charset="0"/>
                          </a:rPr>
                          <m:t>𝝀</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7" name="Rectangle 56">
                  <a:extLst>
                    <a:ext uri="{FF2B5EF4-FFF2-40B4-BE49-F238E27FC236}">
                      <a16:creationId xmlns:a16="http://schemas.microsoft.com/office/drawing/2014/main" id="{15089582-46F3-40CF-A3C3-D7F85DBEA9AD}"/>
                    </a:ext>
                  </a:extLst>
                </p:cNvPr>
                <p:cNvSpPr>
                  <a:spLocks noRot="1" noChangeAspect="1" noMove="1" noResize="1" noEditPoints="1" noAdjustHandles="1" noChangeArrowheads="1" noChangeShapeType="1" noTextEdit="1"/>
                </p:cNvSpPr>
                <p:nvPr/>
              </p:nvSpPr>
              <p:spPr>
                <a:xfrm>
                  <a:off x="1185842" y="3429000"/>
                  <a:ext cx="6111311" cy="1741887"/>
                </a:xfrm>
                <a:prstGeom prst="rect">
                  <a:avLst/>
                </a:prstGeom>
                <a:blipFill>
                  <a:blip r:embed="rId34"/>
                  <a:stretch>
                    <a:fillRect/>
                  </a:stretch>
                </a:blipFill>
                <a:ln w="28575">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89E04FC-C64E-49E3-8DE3-F18A765054CA}"/>
                    </a:ext>
                  </a:extLst>
                </p:cNvPr>
                <p:cNvSpPr/>
                <p:nvPr/>
              </p:nvSpPr>
              <p:spPr>
                <a:xfrm>
                  <a:off x="1195366" y="3427084"/>
                  <a:ext cx="6101787" cy="346830"/>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1" i="1" dirty="0" smtClean="0">
                            <a:solidFill>
                              <a:schemeClr val="tx1"/>
                            </a:solidFill>
                            <a:latin typeface="Cambria Math" panose="02040503050406030204" pitchFamily="18" charset="0"/>
                            <a:cs typeface="Segoe UI Semibold" panose="020B0702040204020203" pitchFamily="34" charset="0"/>
                          </a:rPr>
                          <m:t>𝑿</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0" dirty="0" smtClean="0">
                            <a:solidFill>
                              <a:schemeClr val="tx1"/>
                            </a:solidFill>
                            <a:latin typeface="Cambria Math" panose="02040503050406030204" pitchFamily="18" charset="0"/>
                            <a:cs typeface="Segoe UI Semibold" panose="020B0702040204020203" pitchFamily="34" charset="0"/>
                          </a:rPr>
                          <m:t>𝐏𝐨𝐢</m:t>
                        </m:r>
                        <m:r>
                          <a:rPr lang="en-US" sz="2000" b="1" i="1" dirty="0" smtClean="0">
                            <a:solidFill>
                              <a:schemeClr val="tx1"/>
                            </a:solidFill>
                            <a:latin typeface="Cambria Math" panose="02040503050406030204" pitchFamily="18" charset="0"/>
                            <a:cs typeface="Segoe UI Semibold" panose="020B0702040204020203" pitchFamily="34" charset="0"/>
                          </a:rPr>
                          <m:t>(</m:t>
                        </m:r>
                        <m:r>
                          <a:rPr lang="en-US" sz="2000" b="1" i="1" dirty="0" smtClean="0">
                            <a:solidFill>
                              <a:schemeClr val="tx1"/>
                            </a:solidFill>
                            <a:latin typeface="Cambria Math" panose="02040503050406030204" pitchFamily="18" charset="0"/>
                            <a:cs typeface="Segoe UI Semibold" panose="020B0702040204020203" pitchFamily="34" charset="0"/>
                          </a:rPr>
                          <m:t>𝝀</m:t>
                        </m:r>
                        <m:r>
                          <a:rPr lang="en-US" sz="2000" b="1" i="1" dirty="0" smtClean="0">
                            <a:solidFill>
                              <a:schemeClr val="tx1"/>
                            </a:solidFill>
                            <a:latin typeface="Cambria Math" panose="02040503050406030204" pitchFamily="18" charset="0"/>
                            <a:cs typeface="Segoe UI Semibold" panose="020B0702040204020203" pitchFamily="34" charset="0"/>
                          </a:rPr>
                          <m:t>)</m:t>
                        </m:r>
                      </m:oMath>
                    </m:oMathPara>
                  </a14:m>
                  <a:endParaRPr lang="en-US" sz="20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8" name="Rectangle 57">
                  <a:extLst>
                    <a:ext uri="{FF2B5EF4-FFF2-40B4-BE49-F238E27FC236}">
                      <a16:creationId xmlns:a16="http://schemas.microsoft.com/office/drawing/2014/main" id="{789E04FC-C64E-49E3-8DE3-F18A765054CA}"/>
                    </a:ext>
                  </a:extLst>
                </p:cNvPr>
                <p:cNvSpPr>
                  <a:spLocks noRot="1" noChangeAspect="1" noMove="1" noResize="1" noEditPoints="1" noAdjustHandles="1" noChangeArrowheads="1" noChangeShapeType="1" noTextEdit="1"/>
                </p:cNvSpPr>
                <p:nvPr/>
              </p:nvSpPr>
              <p:spPr>
                <a:xfrm>
                  <a:off x="1195366" y="3427084"/>
                  <a:ext cx="6101787" cy="346830"/>
                </a:xfrm>
                <a:prstGeom prst="rect">
                  <a:avLst/>
                </a:prstGeom>
                <a:blipFill>
                  <a:blip r:embed="rId35"/>
                  <a:stretch>
                    <a:fillRect/>
                  </a:stretch>
                </a:blipFill>
                <a:ln w="28575">
                  <a:solidFill>
                    <a:schemeClr val="accent3"/>
                  </a:solidFill>
                </a:ln>
              </p:spPr>
              <p:txBody>
                <a:bodyPr/>
                <a:lstStyle/>
                <a:p>
                  <a:r>
                    <a:rPr lang="en-US">
                      <a:noFill/>
                    </a:rPr>
                    <a:t> </a:t>
                  </a:r>
                </a:p>
              </p:txBody>
            </p:sp>
          </mc:Fallback>
        </mc:AlternateContent>
      </p:grpSp>
    </p:spTree>
    <p:extLst>
      <p:ext uri="{BB962C8B-B14F-4D97-AF65-F5344CB8AC3E}">
        <p14:creationId xmlns:p14="http://schemas.microsoft.com/office/powerpoint/2010/main" val="48234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A685-9493-4C65-98C0-9F15F237BA23}"/>
              </a:ext>
            </a:extLst>
          </p:cNvPr>
          <p:cNvSpPr>
            <a:spLocks noGrp="1"/>
          </p:cNvSpPr>
          <p:nvPr>
            <p:ph type="title"/>
          </p:nvPr>
        </p:nvSpPr>
        <p:spPr/>
        <p:txBody>
          <a:bodyPr/>
          <a:lstStyle/>
          <a:p>
            <a:r>
              <a:rPr lang="en-US" dirty="0"/>
              <a:t>Situation: Geometric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2545D3-2AC8-4E0A-890C-8FFD1E0E23CE}"/>
                  </a:ext>
                </a:extLst>
              </p:cNvPr>
              <p:cNvSpPr>
                <a:spLocks noGrp="1"/>
              </p:cNvSpPr>
              <p:nvPr>
                <p:ph idx="1"/>
              </p:nvPr>
            </p:nvSpPr>
            <p:spPr/>
            <p:txBody>
              <a:bodyPr/>
              <a:lstStyle/>
              <a:p>
                <a:r>
                  <a:rPr lang="en-US" dirty="0"/>
                  <a:t>You flip a coin (which comes up heads with probability </a:t>
                </a:r>
                <a14:m>
                  <m:oMath xmlns:m="http://schemas.openxmlformats.org/officeDocument/2006/math">
                    <m:r>
                      <a:rPr lang="en-US" b="0" i="1" smtClean="0">
                        <a:latin typeface="Cambria Math" panose="02040503050406030204" pitchFamily="18" charset="0"/>
                      </a:rPr>
                      <m:t>𝑝</m:t>
                    </m:r>
                  </m:oMath>
                </a14:m>
                <a:r>
                  <a:rPr lang="en-US" dirty="0"/>
                  <a:t>) until you get a heads. How many flips did you need?</a:t>
                </a:r>
              </a:p>
              <a:p>
                <a:endParaRPr lang="en-US" dirty="0"/>
              </a:p>
              <a:p>
                <a:r>
                  <a:rPr lang="en-US" dirty="0"/>
                  <a:t>More generally: how many independent trials are needed until the first success?</a:t>
                </a:r>
              </a:p>
            </p:txBody>
          </p:sp>
        </mc:Choice>
        <mc:Fallback xmlns="">
          <p:sp>
            <p:nvSpPr>
              <p:cNvPr id="3" name="Content Placeholder 2">
                <a:extLst>
                  <a:ext uri="{FF2B5EF4-FFF2-40B4-BE49-F238E27FC236}">
                    <a16:creationId xmlns:a16="http://schemas.microsoft.com/office/drawing/2014/main" id="{062545D3-2AC8-4E0A-890C-8FFD1E0E23CE}"/>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165600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A68E-FFBD-430F-8192-CECD25853947}"/>
              </a:ext>
            </a:extLst>
          </p:cNvPr>
          <p:cNvSpPr>
            <a:spLocks noGrp="1"/>
          </p:cNvSpPr>
          <p:nvPr>
            <p:ph type="title"/>
          </p:nvPr>
        </p:nvSpPr>
        <p:spPr/>
        <p:txBody>
          <a:bodyPr>
            <a:normAutofit/>
          </a:bodyPr>
          <a:lstStyle/>
          <a:p>
            <a:r>
              <a:rPr lang="en-US" dirty="0"/>
              <a:t>Geometric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9EDAFF-94EB-49D7-A363-38C1D3A9DCD1}"/>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Geo</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𝑝</m:t>
                    </m:r>
                  </m:oMath>
                </a14:m>
                <a:r>
                  <a:rPr lang="en-US" dirty="0"/>
                  <a:t> is the probability of success for one trial.</a:t>
                </a:r>
              </a:p>
              <a:p>
                <a14:m>
                  <m:oMath xmlns:m="http://schemas.openxmlformats.org/officeDocument/2006/math">
                    <m:r>
                      <a:rPr lang="en-US" b="0" i="1" smtClean="0">
                        <a:latin typeface="Cambria Math" panose="02040503050406030204" pitchFamily="18" charset="0"/>
                      </a:rPr>
                      <m:t>𝑋</m:t>
                    </m:r>
                  </m:oMath>
                </a14:m>
                <a:r>
                  <a:rPr lang="en-US" dirty="0"/>
                  <a:t> is the number of trials needed to see the first success.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∈{1,2,3,…}</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sup>
                    </m:sSup>
                    <m:r>
                      <a:rPr lang="en-US" b="0" i="1"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ℕ</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p</m:t>
                        </m:r>
                      </m:den>
                    </m:f>
                  </m:oMath>
                </a14:m>
                <a:endParaRPr lang="en-US" b="0" i="0" dirty="0">
                  <a:latin typeface="Cambria Math" panose="02040503050406030204" pitchFamily="18" charset="0"/>
                </a:endParaRP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E89EDAFF-94EB-49D7-A363-38C1D3A9DCD1}"/>
                  </a:ext>
                </a:extLst>
              </p:cNvPr>
              <p:cNvSpPr>
                <a:spLocks noGrp="1" noRot="1" noChangeAspect="1" noMove="1" noResize="1" noEditPoints="1" noAdjustHandles="1" noChangeArrowheads="1" noChangeShapeType="1" noTextEdit="1"/>
              </p:cNvSpPr>
              <p:nvPr>
                <p:ph idx="1"/>
              </p:nvPr>
            </p:nvSpPr>
            <p:spPr>
              <a:blipFill>
                <a:blip r:embed="rId2"/>
                <a:stretch>
                  <a:fillRect l="-1587" t="-183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592008C-6393-4DDF-9D4E-4409C208AB7B}"/>
              </a:ext>
            </a:extLst>
          </p:cNvPr>
          <p:cNvSpPr/>
          <p:nvPr/>
        </p:nvSpPr>
        <p:spPr>
          <a:xfrm>
            <a:off x="8058150" y="3251200"/>
            <a:ext cx="3905250" cy="3343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Segoe UI Semilight" panose="020B0402040204020203" pitchFamily="34" charset="0"/>
                <a:cs typeface="Segoe UI Semilight" panose="020B0402040204020203" pitchFamily="34" charset="0"/>
              </a:rPr>
              <a:t>Some other uses:</a:t>
            </a:r>
          </a:p>
          <a:p>
            <a:r>
              <a:rPr lang="en-US" sz="2400" dirty="0">
                <a:solidFill>
                  <a:schemeClr val="tx1"/>
                </a:solidFill>
                <a:latin typeface="Segoe UI Semilight" panose="020B0402040204020203" pitchFamily="34" charset="0"/>
                <a:cs typeface="Segoe UI Semilight" panose="020B0402040204020203" pitchFamily="34" charset="0"/>
              </a:rPr>
              <a:t>How many bits can we write before one is incorrect?</a:t>
            </a:r>
          </a:p>
          <a:p>
            <a:r>
              <a:rPr lang="en-US" sz="2400" dirty="0">
                <a:solidFill>
                  <a:schemeClr val="tx1"/>
                </a:solidFill>
                <a:latin typeface="Segoe UI Semilight" panose="020B0402040204020203" pitchFamily="34" charset="0"/>
                <a:cs typeface="Segoe UI Semilight" panose="020B0402040204020203" pitchFamily="34" charset="0"/>
              </a:rPr>
              <a:t>How many questions do you have to answer until you get one right?</a:t>
            </a:r>
          </a:p>
          <a:p>
            <a:r>
              <a:rPr lang="en-US" sz="2400" dirty="0">
                <a:solidFill>
                  <a:schemeClr val="tx1"/>
                </a:solidFill>
                <a:latin typeface="Segoe UI Semilight" panose="020B0402040204020203" pitchFamily="34" charset="0"/>
                <a:cs typeface="Segoe UI Semilight" panose="020B0402040204020203" pitchFamily="34" charset="0"/>
              </a:rPr>
              <a:t>How many times can you run an experiment until it fails for the first time?</a:t>
            </a:r>
          </a:p>
        </p:txBody>
      </p:sp>
    </p:spTree>
    <p:extLst>
      <p:ext uri="{BB962C8B-B14F-4D97-AF65-F5344CB8AC3E}">
        <p14:creationId xmlns:p14="http://schemas.microsoft.com/office/powerpoint/2010/main" val="246046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434-E826-4F7B-8EF1-FF5B60D30E14}"/>
              </a:ext>
            </a:extLst>
          </p:cNvPr>
          <p:cNvSpPr>
            <a:spLocks noGrp="1"/>
          </p:cNvSpPr>
          <p:nvPr>
            <p:ph type="title"/>
          </p:nvPr>
        </p:nvSpPr>
        <p:spPr/>
        <p:txBody>
          <a:bodyPr/>
          <a:lstStyle/>
          <a:p>
            <a:r>
              <a:rPr lang="en-US" dirty="0"/>
              <a:t>Geometric: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80300-87A8-42FE-8579-20F7E2A42EC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m:t>
                        </m:r>
                      </m:sup>
                      <m:e>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𝑘</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𝑘</m:t>
                            </m:r>
                            <m:r>
                              <a:rPr lang="en-US" i="1">
                                <a:latin typeface="Cambria Math" panose="02040503050406030204" pitchFamily="18" charset="0"/>
                              </a:rPr>
                              <m:t>−1</m:t>
                            </m:r>
                          </m:sup>
                        </m:sSup>
                      </m:e>
                    </m:nary>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oMath>
                </a14:m>
                <a:r>
                  <a:rPr lang="en-US" dirty="0"/>
                  <a:t>.</a:t>
                </a:r>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0780300-87A8-42FE-8579-20F7E2A42EC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738A0A-889B-4097-BA2B-4E2CDB0CAD98}"/>
                  </a:ext>
                </a:extLst>
              </p:cNvPr>
              <p:cNvSpPr/>
              <p:nvPr/>
            </p:nvSpPr>
            <p:spPr>
              <a:xfrm>
                <a:off x="5010539" y="4040155"/>
                <a:ext cx="6158204" cy="1758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for small </a:t>
                </a:r>
                <a14:m>
                  <m:oMath xmlns:m="http://schemas.openxmlformats.org/officeDocument/2006/math">
                    <m:r>
                      <a:rPr lang="en-US" sz="2400" b="0" i="1" smtClean="0">
                        <a:latin typeface="Cambria Math" panose="02040503050406030204" pitchFamily="18" charset="0"/>
                      </a:rPr>
                      <m:t>𝑝</m:t>
                    </m:r>
                  </m:oMath>
                </a14:m>
                <a:r>
                  <a:rPr lang="en-US" sz="2400" dirty="0"/>
                  <a:t> lots of variance (might have to wait a long time, and it’s variable)</a:t>
                </a:r>
              </a:p>
              <a:p>
                <a:pPr algn="ctr"/>
                <a:r>
                  <a:rPr lang="en-US" sz="2400" dirty="0"/>
                  <a:t>For large </a:t>
                </a:r>
                <a14:m>
                  <m:oMath xmlns:m="http://schemas.openxmlformats.org/officeDocument/2006/math">
                    <m:r>
                      <a:rPr lang="en-US" sz="2400" b="0" i="1" smtClean="0">
                        <a:latin typeface="Cambria Math" panose="02040503050406030204" pitchFamily="18" charset="0"/>
                      </a:rPr>
                      <m:t>𝑝</m:t>
                    </m:r>
                  </m:oMath>
                </a14:m>
                <a:r>
                  <a:rPr lang="en-US" sz="2400" dirty="0"/>
                  <a:t> very little variance (for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=1</m:t>
                    </m:r>
                  </m:oMath>
                </a14:m>
                <a:r>
                  <a:rPr lang="en-US" sz="2400" dirty="0"/>
                  <a:t> there’s no variation at all!) </a:t>
                </a:r>
              </a:p>
            </p:txBody>
          </p:sp>
        </mc:Choice>
        <mc:Fallback xmlns="">
          <p:sp>
            <p:nvSpPr>
              <p:cNvPr id="4" name="Rectangle 3">
                <a:extLst>
                  <a:ext uri="{FF2B5EF4-FFF2-40B4-BE49-F238E27FC236}">
                    <a16:creationId xmlns:a16="http://schemas.microsoft.com/office/drawing/2014/main" id="{94738A0A-889B-4097-BA2B-4E2CDB0CAD98}"/>
                  </a:ext>
                </a:extLst>
              </p:cNvPr>
              <p:cNvSpPr>
                <a:spLocks noRot="1" noChangeAspect="1" noMove="1" noResize="1" noEditPoints="1" noAdjustHandles="1" noChangeArrowheads="1" noChangeShapeType="1" noTextEdit="1"/>
              </p:cNvSpPr>
              <p:nvPr/>
            </p:nvSpPr>
            <p:spPr>
              <a:xfrm>
                <a:off x="5010539" y="4040155"/>
                <a:ext cx="6158204" cy="1758821"/>
              </a:xfrm>
              <a:prstGeom prst="rect">
                <a:avLst/>
              </a:prstGeom>
              <a:blipFill>
                <a:blip r:embed="rId3"/>
                <a:stretch>
                  <a:fillRect l="-1086" r="-2172" b="-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AB1D1B-2A9A-400C-AFB3-4E722D23FE6C}"/>
                  </a:ext>
                </a:extLst>
              </p:cNvPr>
              <p:cNvSpPr/>
              <p:nvPr/>
            </p:nvSpPr>
            <p:spPr>
              <a:xfrm>
                <a:off x="6601408" y="2164702"/>
                <a:ext cx="5292012" cy="587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Intuition: Smaller </a:t>
                </a:r>
                <a14:m>
                  <m:oMath xmlns:m="http://schemas.openxmlformats.org/officeDocument/2006/math">
                    <m:r>
                      <a:rPr lang="en-US" sz="2400" b="0" i="1" smtClean="0">
                        <a:latin typeface="Cambria Math" panose="02040503050406030204" pitchFamily="18" charset="0"/>
                      </a:rPr>
                      <m:t>𝑝</m:t>
                    </m:r>
                  </m:oMath>
                </a14:m>
                <a:r>
                  <a:rPr lang="en-US" sz="2400" dirty="0"/>
                  <a:t> means longer wait</a:t>
                </a:r>
              </a:p>
            </p:txBody>
          </p:sp>
        </mc:Choice>
        <mc:Fallback xmlns="">
          <p:sp>
            <p:nvSpPr>
              <p:cNvPr id="5" name="Rectangle 4">
                <a:extLst>
                  <a:ext uri="{FF2B5EF4-FFF2-40B4-BE49-F238E27FC236}">
                    <a16:creationId xmlns:a16="http://schemas.microsoft.com/office/drawing/2014/main" id="{6DAB1D1B-2A9A-400C-AFB3-4E722D23FE6C}"/>
                  </a:ext>
                </a:extLst>
              </p:cNvPr>
              <p:cNvSpPr>
                <a:spLocks noRot="1" noChangeAspect="1" noMove="1" noResize="1" noEditPoints="1" noAdjustHandles="1" noChangeArrowheads="1" noChangeShapeType="1" noTextEdit="1"/>
              </p:cNvSpPr>
              <p:nvPr/>
            </p:nvSpPr>
            <p:spPr>
              <a:xfrm>
                <a:off x="6601408" y="2164702"/>
                <a:ext cx="5292012" cy="587304"/>
              </a:xfrm>
              <a:prstGeom prst="rect">
                <a:avLst/>
              </a:prstGeom>
              <a:blipFill>
                <a:blip r:embed="rId4"/>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221196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C2EA-E866-4BBE-8F1C-07716D6558A5}"/>
              </a:ext>
            </a:extLst>
          </p:cNvPr>
          <p:cNvSpPr>
            <a:spLocks noGrp="1"/>
          </p:cNvSpPr>
          <p:nvPr>
            <p:ph type="title"/>
          </p:nvPr>
        </p:nvSpPr>
        <p:spPr/>
        <p:txBody>
          <a:bodyPr/>
          <a:lstStyle/>
          <a:p>
            <a:r>
              <a:rPr lang="en-US" dirty="0"/>
              <a:t>Geometric Property</a:t>
            </a:r>
          </a:p>
        </p:txBody>
      </p:sp>
      <p:sp>
        <p:nvSpPr>
          <p:cNvPr id="3" name="Content Placeholder 2">
            <a:extLst>
              <a:ext uri="{FF2B5EF4-FFF2-40B4-BE49-F238E27FC236}">
                <a16:creationId xmlns:a16="http://schemas.microsoft.com/office/drawing/2014/main" id="{30FF877E-CB5C-4A2C-8B9A-A7AC80D1F7BB}"/>
              </a:ext>
            </a:extLst>
          </p:cNvPr>
          <p:cNvSpPr>
            <a:spLocks noGrp="1"/>
          </p:cNvSpPr>
          <p:nvPr>
            <p:ph idx="1"/>
          </p:nvPr>
        </p:nvSpPr>
        <p:spPr/>
        <p:txBody>
          <a:bodyPr/>
          <a:lstStyle/>
          <a:p>
            <a:r>
              <a:rPr lang="en-US" dirty="0"/>
              <a:t>Geometric random variables are called “memoryless”</a:t>
            </a:r>
          </a:p>
          <a:p>
            <a:endParaRPr lang="en-US" dirty="0"/>
          </a:p>
          <a:p>
            <a:r>
              <a:rPr lang="en-US" dirty="0"/>
              <a:t>Suppose you’re flipping coins (independently) until you see a heads.</a:t>
            </a:r>
          </a:p>
          <a:p>
            <a:r>
              <a:rPr lang="en-US" dirty="0"/>
              <a:t>The first two came up tails. </a:t>
            </a:r>
          </a:p>
          <a:p>
            <a:r>
              <a:rPr lang="en-US" dirty="0"/>
              <a:t>How many flips are </a:t>
            </a:r>
            <a:r>
              <a:rPr lang="en-US" b="1" i="1" dirty="0"/>
              <a:t>left </a:t>
            </a:r>
            <a:r>
              <a:rPr lang="en-US" dirty="0"/>
              <a:t>until you see the first heads?</a:t>
            </a:r>
          </a:p>
          <a:p>
            <a:endParaRPr lang="en-US" b="1" i="1" dirty="0"/>
          </a:p>
          <a:p>
            <a:r>
              <a:rPr lang="en-US" dirty="0"/>
              <a:t>It’s another independent copy of the original!</a:t>
            </a:r>
          </a:p>
          <a:p>
            <a:r>
              <a:rPr lang="en-US" dirty="0"/>
              <a:t>The coin “forgot” it already came up tails 2 times.</a:t>
            </a:r>
          </a:p>
        </p:txBody>
      </p:sp>
    </p:spTree>
    <p:extLst>
      <p:ext uri="{BB962C8B-B14F-4D97-AF65-F5344CB8AC3E}">
        <p14:creationId xmlns:p14="http://schemas.microsoft.com/office/powerpoint/2010/main" val="11426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total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second.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oMath>
                </a14:m>
                <a:r>
                  <a:rPr lang="en-US" dirty="0"/>
                  <a:t> </a:t>
                </a:r>
              </a:p>
              <a:p>
                <a:r>
                  <a:rPr lang="en-US" dirty="0"/>
                  <a:t>…</a:t>
                </a:r>
              </a:p>
              <a:p>
                <a:endParaRPr lang="en-US" dirty="0"/>
              </a:p>
              <a:p>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6043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4C3-90FC-4AC5-A65A-FFA23EA31CFA}"/>
              </a:ext>
            </a:extLst>
          </p:cNvPr>
          <p:cNvSpPr>
            <a:spLocks noGrp="1"/>
          </p:cNvSpPr>
          <p:nvPr>
            <p:ph type="title"/>
          </p:nvPr>
        </p:nvSpPr>
        <p:spPr/>
        <p:txBody>
          <a:bodyPr/>
          <a:lstStyle/>
          <a:p>
            <a:r>
              <a:rPr lang="en-US" dirty="0"/>
              <a:t>Formally…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BEF4BB-21E8-4372-8DF2-BED7F36BB0D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total number of flips needed, </a:t>
                </a:r>
                <a14:m>
                  <m:oMath xmlns:m="http://schemas.openxmlformats.org/officeDocument/2006/math">
                    <m:r>
                      <a:rPr lang="en-US" b="0" i="1" smtClean="0">
                        <a:latin typeface="Cambria Math" panose="02040503050406030204" pitchFamily="18" charset="0"/>
                      </a:rPr>
                      <m:t>𝑌</m:t>
                    </m:r>
                  </m:oMath>
                </a14:m>
                <a:r>
                  <a:rPr lang="en-US" dirty="0"/>
                  <a:t> be the flips after the second.</a:t>
                </a:r>
              </a:p>
              <a:p>
                <a14:m>
                  <m:oMath xmlns:m="http://schemas.openxmlformats.org/officeDocument/2006/math">
                    <m:r>
                      <a:rPr lang="en-US" b="0" i="1" smtClean="0">
                        <a:latin typeface="Cambria Math" panose="02040503050406030204" pitchFamily="18" charset="0"/>
                      </a:rPr>
                      <m:t>ℙ</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dirty="0"/>
              </a:p>
              <a:p>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+2−1</m:t>
                            </m:r>
                          </m:sup>
                        </m:sSup>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2</m:t>
                            </m:r>
                          </m:sup>
                        </m:sSup>
                      </m:den>
                    </m:f>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𝑝</m:t>
                    </m:r>
                  </m:oMath>
                </a14:m>
                <a:endParaRPr lang="en-US" dirty="0"/>
              </a:p>
              <a:p>
                <a:r>
                  <a:rPr lang="en-US" dirty="0"/>
                  <a:t>Which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t>
                </a:r>
                <a:br>
                  <a:rPr lang="en-US" dirty="0"/>
                </a:br>
                <a:br>
                  <a:rPr lang="en-US" dirty="0"/>
                </a:br>
                <a:r>
                  <a:rPr lang="en-US" dirty="0"/>
                  <a:t>So, the (conditional) PMF for </a:t>
                </a:r>
                <a14:m>
                  <m:oMath xmlns:m="http://schemas.openxmlformats.org/officeDocument/2006/math">
                    <m:r>
                      <a:rPr lang="en-US" b="0" i="1" smtClean="0">
                        <a:latin typeface="Cambria Math" panose="02040503050406030204" pitchFamily="18" charset="0"/>
                      </a:rPr>
                      <m:t>𝑌</m:t>
                    </m:r>
                  </m:oMath>
                </a14:m>
                <a:r>
                  <a:rPr lang="en-US" dirty="0"/>
                  <a:t> matches that of </a:t>
                </a:r>
                <a14:m>
                  <m:oMath xmlns:m="http://schemas.openxmlformats.org/officeDocument/2006/math">
                    <m:r>
                      <a:rPr lang="en-US" b="0" i="1" smtClean="0">
                        <a:latin typeface="Cambria Math" panose="02040503050406030204" pitchFamily="18" charset="0"/>
                      </a:rPr>
                      <m:t>𝑋</m:t>
                    </m:r>
                  </m:oMath>
                </a14:m>
                <a:r>
                  <a:rPr lang="en-US" dirty="0"/>
                  <a:t>. The coin “forgot” it did the first two flips.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9BEF4BB-21E8-4372-8DF2-BED7F36BB0DA}"/>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6883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8623</TotalTime>
  <Words>3081</Words>
  <Application>Microsoft Macintosh PowerPoint</Application>
  <PresentationFormat>Widescreen</PresentationFormat>
  <Paragraphs>399</Paragraphs>
  <Slides>37</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Cambria Math</vt:lpstr>
      <vt:lpstr>Segoe UI</vt:lpstr>
      <vt:lpstr>Segoe UI Light</vt:lpstr>
      <vt:lpstr>Segoe UI Semibold</vt:lpstr>
      <vt:lpstr>Segoe UI Semilight</vt:lpstr>
      <vt:lpstr>Tw Cen MT</vt:lpstr>
      <vt:lpstr>Wingdings 3</vt:lpstr>
      <vt:lpstr>Integral</vt:lpstr>
      <vt:lpstr>Discrete RV Zoo Part 2</vt:lpstr>
      <vt:lpstr>Zoo! </vt:lpstr>
      <vt:lpstr>Some More Familiar Variables</vt:lpstr>
      <vt:lpstr>Situation: Geometric</vt:lpstr>
      <vt:lpstr>Geometric Distribution</vt:lpstr>
      <vt:lpstr>Geometric: Expectation</vt:lpstr>
      <vt:lpstr>Geometric Property</vt:lpstr>
      <vt:lpstr>Formally…</vt:lpstr>
      <vt:lpstr>Formally…</vt:lpstr>
      <vt:lpstr>Scenario: Uniform</vt:lpstr>
      <vt:lpstr>Discrete Uniform Distribution</vt:lpstr>
      <vt:lpstr>Some Less Familiar Distributions</vt:lpstr>
      <vt:lpstr>The Poisson Distribution</vt:lpstr>
      <vt:lpstr>The Poisson Distribution</vt:lpstr>
      <vt:lpstr>It’s a model</vt:lpstr>
      <vt:lpstr>Poisson Distribution</vt:lpstr>
      <vt:lpstr>Some Sample PMFs</vt:lpstr>
      <vt:lpstr>Let’s take a closer look at that pmf</vt:lpstr>
      <vt:lpstr>Let’s check something…the expectation</vt:lpstr>
      <vt:lpstr>Where did this expression come from?</vt:lpstr>
      <vt:lpstr>Scenario: Negative Binomial </vt:lpstr>
      <vt:lpstr>Try it</vt:lpstr>
      <vt:lpstr>Negative Binomial Analysis</vt:lpstr>
      <vt:lpstr>Negative Binomial Analysis</vt:lpstr>
      <vt:lpstr>Negative Binomial Analysis</vt:lpstr>
      <vt:lpstr>Negative Binomial Analysis</vt:lpstr>
      <vt:lpstr>Negative Binomial</vt:lpstr>
      <vt:lpstr>Scenario: Hypergeometric</vt:lpstr>
      <vt:lpstr>Hypergeometric: Analysis</vt:lpstr>
      <vt:lpstr>Hypergeometric: Analysis</vt:lpstr>
      <vt:lpstr>Hypergeometric: Analysis</vt:lpstr>
      <vt:lpstr>Hypergeometric Random Variable</vt:lpstr>
      <vt:lpstr>Zoo! </vt:lpstr>
      <vt:lpstr>Zoo Takeaways</vt:lpstr>
      <vt:lpstr>Practice Problem: Poisson</vt:lpstr>
      <vt:lpstr>Practice: Poisson</vt:lpstr>
      <vt:lpstr>Zoo!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RV Zoo</dc:title>
  <dc:creator>rtweber2</dc:creator>
  <cp:lastModifiedBy>Anna Kuznetsova</cp:lastModifiedBy>
  <cp:revision>61</cp:revision>
  <cp:lastPrinted>2025-07-21T17:52:59Z</cp:lastPrinted>
  <dcterms:created xsi:type="dcterms:W3CDTF">2021-04-27T18:35:58Z</dcterms:created>
  <dcterms:modified xsi:type="dcterms:W3CDTF">2025-07-21T17:53:04Z</dcterms:modified>
</cp:coreProperties>
</file>