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7" r:id="rId3"/>
    <p:sldId id="358" r:id="rId4"/>
    <p:sldId id="344" r:id="rId5"/>
    <p:sldId id="345" r:id="rId6"/>
    <p:sldId id="346" r:id="rId7"/>
    <p:sldId id="347" r:id="rId8"/>
    <p:sldId id="350" r:id="rId9"/>
    <p:sldId id="348" r:id="rId10"/>
    <p:sldId id="327" r:id="rId11"/>
    <p:sldId id="349" r:id="rId12"/>
    <p:sldId id="266" r:id="rId13"/>
    <p:sldId id="351" r:id="rId14"/>
    <p:sldId id="259" r:id="rId15"/>
    <p:sldId id="257" r:id="rId16"/>
    <p:sldId id="321" r:id="rId17"/>
    <p:sldId id="318" r:id="rId18"/>
    <p:sldId id="283" r:id="rId19"/>
    <p:sldId id="275" r:id="rId20"/>
    <p:sldId id="352" r:id="rId21"/>
    <p:sldId id="280" r:id="rId22"/>
    <p:sldId id="322" r:id="rId23"/>
    <p:sldId id="328" r:id="rId24"/>
    <p:sldId id="263" r:id="rId25"/>
    <p:sldId id="292" r:id="rId26"/>
    <p:sldId id="264" r:id="rId27"/>
    <p:sldId id="297" r:id="rId28"/>
    <p:sldId id="329" r:id="rId29"/>
    <p:sldId id="261" r:id="rId30"/>
    <p:sldId id="294" r:id="rId31"/>
    <p:sldId id="293" r:id="rId32"/>
    <p:sldId id="330" r:id="rId33"/>
    <p:sldId id="267" r:id="rId34"/>
    <p:sldId id="268" r:id="rId35"/>
    <p:sldId id="284" r:id="rId36"/>
    <p:sldId id="325" r:id="rId37"/>
    <p:sldId id="326" r:id="rId38"/>
    <p:sldId id="296" r:id="rId39"/>
    <p:sldId id="295" r:id="rId40"/>
    <p:sldId id="285" r:id="rId41"/>
    <p:sldId id="357" r:id="rId42"/>
    <p:sldId id="341" r:id="rId43"/>
    <p:sldId id="271" r:id="rId44"/>
    <p:sldId id="272" r:id="rId45"/>
    <p:sldId id="324" r:id="rId46"/>
    <p:sldId id="342" r:id="rId47"/>
    <p:sldId id="316" r:id="rId48"/>
    <p:sldId id="286" r:id="rId49"/>
    <p:sldId id="290" r:id="rId50"/>
    <p:sldId id="291" r:id="rId51"/>
    <p:sldId id="339" r:id="rId52"/>
    <p:sldId id="34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6CCF3-74A8-4C3E-A88D-22BEC59F0049}" v="1477" dt="2021-04-23T06:16:35.375"/>
    <p1510:client id="{DC97175A-3670-47C9-B9DD-13F15CC4D6C9}" v="61" dt="2021-04-23T17:56:49.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1"/>
    <p:restoredTop sz="82877"/>
  </p:normalViewPr>
  <p:slideViewPr>
    <p:cSldViewPr snapToGrid="0">
      <p:cViewPr varScale="1">
        <p:scale>
          <a:sx n="86" d="100"/>
          <a:sy n="86" d="100"/>
        </p:scale>
        <p:origin x="216" y="5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shal Jhunjhunwalla" userId="32a47ed39d212e37" providerId="LiveId" clId="{DC97175A-3670-47C9-B9DD-13F15CC4D6C9}"/>
    <pc:docChg chg="undo custSel modSld">
      <pc:chgData name="Kushal Jhunjhunwalla" userId="32a47ed39d212e37" providerId="LiveId" clId="{DC97175A-3670-47C9-B9DD-13F15CC4D6C9}" dt="2021-04-23T17:57:35.345" v="72" actId="1076"/>
      <pc:docMkLst>
        <pc:docMk/>
      </pc:docMkLst>
      <pc:sldChg chg="modSp mod">
        <pc:chgData name="Kushal Jhunjhunwalla" userId="32a47ed39d212e37" providerId="LiveId" clId="{DC97175A-3670-47C9-B9DD-13F15CC4D6C9}" dt="2021-04-23T17:57:35.345" v="72" actId="1076"/>
        <pc:sldMkLst>
          <pc:docMk/>
          <pc:sldMk cId="317473241" sldId="264"/>
        </pc:sldMkLst>
        <pc:spChg chg="mod">
          <ac:chgData name="Kushal Jhunjhunwalla" userId="32a47ed39d212e37" providerId="LiveId" clId="{DC97175A-3670-47C9-B9DD-13F15CC4D6C9}" dt="2021-04-23T17:56:49.097" v="66" actId="20577"/>
          <ac:spMkLst>
            <pc:docMk/>
            <pc:sldMk cId="317473241" sldId="264"/>
            <ac:spMk id="3" creationId="{00000000-0000-0000-0000-000000000000}"/>
          </ac:spMkLst>
        </pc:spChg>
        <pc:picChg chg="mod modCrop">
          <ac:chgData name="Kushal Jhunjhunwalla" userId="32a47ed39d212e37" providerId="LiveId" clId="{DC97175A-3670-47C9-B9DD-13F15CC4D6C9}" dt="2021-04-23T17:57:35.345" v="72" actId="1076"/>
          <ac:picMkLst>
            <pc:docMk/>
            <pc:sldMk cId="317473241" sldId="264"/>
            <ac:picMk id="5" creationId="{72A39DA8-0C00-45F4-888B-66EA817A2016}"/>
          </ac:picMkLst>
        </pc:picChg>
      </pc:sldChg>
      <pc:sldChg chg="addSp delSp modSp">
        <pc:chgData name="Kushal Jhunjhunwalla" userId="32a47ed39d212e37" providerId="LiveId" clId="{DC97175A-3670-47C9-B9DD-13F15CC4D6C9}" dt="2021-04-23T06:25:09.334" v="5"/>
        <pc:sldMkLst>
          <pc:docMk/>
          <pc:sldMk cId="1868225466" sldId="279"/>
        </pc:sldMkLst>
        <pc:picChg chg="add mod">
          <ac:chgData name="Kushal Jhunjhunwalla" userId="32a47ed39d212e37" providerId="LiveId" clId="{DC97175A-3670-47C9-B9DD-13F15CC4D6C9}" dt="2021-04-23T06:25:09.334" v="5"/>
          <ac:picMkLst>
            <pc:docMk/>
            <pc:sldMk cId="1868225466" sldId="279"/>
            <ac:picMk id="5" creationId="{BA67F7A0-635C-444E-9BF5-CA29DB4FD998}"/>
          </ac:picMkLst>
        </pc:picChg>
        <pc:picChg chg="del mod">
          <ac:chgData name="Kushal Jhunjhunwalla" userId="32a47ed39d212e37" providerId="LiveId" clId="{DC97175A-3670-47C9-B9DD-13F15CC4D6C9}" dt="2021-04-23T06:24:58.898" v="2" actId="478"/>
          <ac:picMkLst>
            <pc:docMk/>
            <pc:sldMk cId="1868225466" sldId="279"/>
            <ac:picMk id="14340" creationId="{F65F2B15-B2F1-4AA8-86B8-58B4503FF8E4}"/>
          </ac:picMkLst>
        </pc:picChg>
      </pc:sldChg>
      <pc:sldChg chg="modSp">
        <pc:chgData name="Kushal Jhunjhunwalla" userId="32a47ed39d212e37" providerId="LiveId" clId="{DC97175A-3670-47C9-B9DD-13F15CC4D6C9}" dt="2021-04-23T06:25:05.475" v="4" actId="1076"/>
        <pc:sldMkLst>
          <pc:docMk/>
          <pc:sldMk cId="4055335266" sldId="280"/>
        </pc:sldMkLst>
        <pc:picChg chg="mod">
          <ac:chgData name="Kushal Jhunjhunwalla" userId="32a47ed39d212e37" providerId="LiveId" clId="{DC97175A-3670-47C9-B9DD-13F15CC4D6C9}" dt="2021-04-23T06:25:05.475" v="4" actId="1076"/>
          <ac:picMkLst>
            <pc:docMk/>
            <pc:sldMk cId="4055335266" sldId="280"/>
            <ac:picMk id="5" creationId="{8191A3D4-95B2-4144-A9B6-36AD210A83C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PMF</a:t>
            </a:r>
            <a:r>
              <a:rPr lang="en-US" baseline="0"/>
              <a:t> 2 with E=3/2, Var=3/4</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Sheet1!$A$1:$A$10</c:f>
              <c:numCache>
                <c:formatCode>0.000000000000000</c:formatCode>
                <c:ptCount val="10"/>
                <c:pt idx="0" formatCode="0.00">
                  <c:v>0.66666666666666663</c:v>
                </c:pt>
                <c:pt idx="1">
                  <c:v>0.44444444444444442</c:v>
                </c:pt>
                <c:pt idx="2" formatCode="0.0000000000000000">
                  <c:v>0.29629629629629628</c:v>
                </c:pt>
                <c:pt idx="3">
                  <c:v>0.19753086419753085</c:v>
                </c:pt>
                <c:pt idx="4" formatCode="0.0000000000000000">
                  <c:v>0.13168724279835389</c:v>
                </c:pt>
                <c:pt idx="5">
                  <c:v>8.77914951989026E-2</c:v>
                </c:pt>
                <c:pt idx="6" formatCode="0.0000000000000000">
                  <c:v>5.8527663465935062E-2</c:v>
                </c:pt>
                <c:pt idx="7">
                  <c:v>3.9018442310623375E-2</c:v>
                </c:pt>
                <c:pt idx="8" formatCode="0.0000000000000000">
                  <c:v>2.6012294873748915E-2</c:v>
                </c:pt>
                <c:pt idx="9">
                  <c:v>1.7341529915832609E-2</c:v>
                </c:pt>
              </c:numCache>
            </c:numRef>
          </c:val>
          <c:extLst>
            <c:ext xmlns:c16="http://schemas.microsoft.com/office/drawing/2014/chart" uri="{C3380CC4-5D6E-409C-BE32-E72D297353CC}">
              <c16:uniqueId val="{00000000-9DD3-4558-AD90-47AA96749F62}"/>
            </c:ext>
          </c:extLst>
        </c:ser>
        <c:dLbls>
          <c:showLegendKey val="0"/>
          <c:showVal val="0"/>
          <c:showCatName val="0"/>
          <c:showSerName val="0"/>
          <c:showPercent val="0"/>
          <c:showBubbleSize val="0"/>
        </c:dLbls>
        <c:gapWidth val="100"/>
        <c:overlap val="-24"/>
        <c:axId val="473827760"/>
        <c:axId val="636120416"/>
      </c:barChart>
      <c:catAx>
        <c:axId val="473827760"/>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6120416"/>
        <c:crosses val="autoZero"/>
        <c:auto val="1"/>
        <c:lblAlgn val="ctr"/>
        <c:lblOffset val="100"/>
        <c:noMultiLvlLbl val="0"/>
      </c:catAx>
      <c:valAx>
        <c:axId val="636120416"/>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7382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PMF 1 with E=3/2, Var=3/4</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Sheet1!$C$1:$C$4</c:f>
              <c:numCache>
                <c:formatCode>General</c:formatCode>
                <c:ptCount val="4"/>
                <c:pt idx="0">
                  <c:v>0.125</c:v>
                </c:pt>
                <c:pt idx="1">
                  <c:v>0.375</c:v>
                </c:pt>
                <c:pt idx="2">
                  <c:v>0.375</c:v>
                </c:pt>
                <c:pt idx="3">
                  <c:v>0.125</c:v>
                </c:pt>
              </c:numCache>
            </c:numRef>
          </c:val>
          <c:extLst>
            <c:ext xmlns:c16="http://schemas.microsoft.com/office/drawing/2014/chart" uri="{C3380CC4-5D6E-409C-BE32-E72D297353CC}">
              <c16:uniqueId val="{00000000-4043-4323-AF4C-D1B02E0C83FA}"/>
            </c:ext>
          </c:extLst>
        </c:ser>
        <c:dLbls>
          <c:showLegendKey val="0"/>
          <c:showVal val="0"/>
          <c:showCatName val="0"/>
          <c:showSerName val="0"/>
          <c:showPercent val="0"/>
          <c:showBubbleSize val="0"/>
        </c:dLbls>
        <c:gapWidth val="100"/>
        <c:overlap val="-24"/>
        <c:axId val="531317968"/>
        <c:axId val="863309248"/>
      </c:barChart>
      <c:catAx>
        <c:axId val="531317968"/>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63309248"/>
        <c:crosses val="autoZero"/>
        <c:auto val="1"/>
        <c:lblAlgn val="ctr"/>
        <c:lblOffset val="100"/>
        <c:noMultiLvlLbl val="0"/>
      </c:catAx>
      <c:valAx>
        <c:axId val="863309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3131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29.636"/>
    </inkml:context>
    <inkml:brush xml:id="br0">
      <inkml:brushProperty name="width" value="0.1" units="cm"/>
      <inkml:brushProperty name="height" value="0.1" units="cm"/>
      <inkml:brushProperty name="ignorePressure" value="1"/>
    </inkml:brush>
  </inkml:definitions>
  <inkml:trace contextRef="#ctx0" brushRef="#br0">76 37,'0'0,"0"0,0 0,0 0,0 0,0 0,0 0,0 0,0 0,0 0,0 0,0 0,0 0,0 0,0 0,-14 4,-24 71,34-68,1 0,0 1,1 0,0-1,0 1,1 0,0 0,0 0,0 3,-1 15,2-22,-1-1,1 0,-1 1,1-1,0 1,0-1,1 0,-1 1,1-1,0 0,0 1,0-1,0 0,1 2,0-1,1 0,-1 0,1 0,0 0,0 0,1-1,-1 1,1-1,-1 0,1 0,0 0,0 0,1-1,-1 0,0 0,1 0,0 0,3 0,30-1,-29-4,0-1,0-1,-1 1,1-2,-1 1,0-1,-1 0,1-1,-1 0,0 0,-1 0,0-1,0 0,-1 0,2-3,-5 4,1-2,-1 1,0 0,-1 0,0 0,0-1,-1 1,0-1,-1 1,0-1,-1 0,0 1,-1-1,0 1,0 0,-1 0,0 0,-1 0,0 0,0 1,0 0,-1 0,0 1,-1 0,1-1,2 4,0 1,1-1,-1 1,0-1,0 1,0 0,-1 0,1 1,0-1,-1 1,1 0,-1 0,1 1,-1-1,1 1,-1 0,1 0,-1 1,0-1,4 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46.590"/>
    </inkml:context>
    <inkml:brush xml:id="br0">
      <inkml:brushProperty name="width" value="0.1" units="cm"/>
      <inkml:brushProperty name="height" value="0.1" units="cm"/>
      <inkml:brushProperty name="ignorePressure" value="1"/>
    </inkml:brush>
  </inkml:definitions>
  <inkml:trace contextRef="#ctx0" brushRef="#br0">127 669,'1'-4,"-2"0,1-1,-1 1,1 0,-1 0,0 0,0 0,-1 0,1 1,-1-1,0 0,0 1,0-1,-1 1,0-2,3 27,24 161,32 148,-28-156,-23-122,-5-53,0 0</inkml:trace>
  <inkml:trace contextRef="#ctx0" brushRef="#br0" timeOffset="437.39">5 1216,'0'0,"-4"-32,4-19,2 43,2 0,-1 0,1 1,0-1,0 1,1 0,0 1,1-1,-1 1,1 0,0 0,1 1,-1-1,1 1,0 1,1 0,0-1,8-3,0 1,1 1,0 0,0 1,0 1,1 1,11-1,-19 3,0 1,-1 0,1 0,0 1,0 0,-1 1,1 0,-1 1,0 0,0 0,0 1,0 0,0 0,-1 1,1 1,-1-1,-1 1,1 1,-1-1,5 6,-3-3,0 0,-1 1,1 0,-2 0,0 1,0 0,3 8,-8-15,0 0,0 1,-1-1,0 1,0-1,0 1,0 0,-1-1,0 1,0 0,0-1,-1 1,1 0,-1-1,0 1,-1-1,1 1,-1-1,1 0,-1 1,-1-1,-1 2,-3 2,0 0,0-1,-1 0,-1 0,1-1,-1 0,0 0,0-1,-1 0,1-1,-1 0,0-1,0 0,-1 0,1-1,0 0,-1-1,1 0,-1-1,0 0,1-1,-1 0,-8-2,17 3</inkml:trace>
  <inkml:trace contextRef="#ctx0" brushRef="#br0" timeOffset="968.55">657 1154,'-17'-83,"9"55,7 27,1 0,0-1,-1 1,1-1,0 1,0-1,0 1,0-1,0 1,0-1,1 1,-1-1,0 1,1-1,-1 1,1-1,0 1,-1 0,1 0,0-1,0 1,0 0,0 0,0 0,0 0,0 0,0 0,0 0,1 0,-1 0,0 0,0 1,1-1,-1 0,1 1,-1-1,1 1,-1 0,1-1,6-1,0 0,1 0,-1 0,1 1,-1 0,1 1,0 0,-1 1,1-1,0 1,-1 1,1 0,-1 0,0 1,0 0,0 0,0 1,0 0,0 0,-1 1,0 0,4 4,-2-2,-2-1,1 2,-1-1,0 1,-1 0,0 0,0 1,-1 0,0 0,0 0,-1 0,0 1,-1 0,0 0,0 0,-1 0,-1 0,0 0,0 1,-1-8,0-1,0 0,0 1,0-1,-1 1,1-1,-1 0,1 0,-1 1,0-1,0 0,0 0,0 0,0 0,-1 0,1 0,-1 0,1 0,-1-1,0 1,1 0,-1-1,0 0,0 1,0-1,0 0,0 0,0 0,-1 0,1 0,0-1,-1 1,1-1,-2 1,-7 1,0 0,0-1,0 0,-1 0,1-2,0 1,0-1,0-1,0 0,0-1,0 0,1 0,-1-1,1 0,0-1,0 0,0-1,1 0,0-1,0 0,1 0,0-1,0 0,0 0,1-1,1 0,-1 0,1 0,1-1,-1-1,5 8,-1-1,1 0,0 1,0-1,0 0,0 0,1 1,-1-1,1 0,0 0,0 0,1 0,-1 0,1 1,0-1,0 0,0 0,0 1,1-1,-1 1,1-1,0 1,0 0,0-1,1 1,-1 0,1 1,-1-1,1 0,0 1,0-1,0 1,1 0,-1 0,3-1,36-1,-22 4</inkml:trace>
  <inkml:trace contextRef="#ctx0" brushRef="#br0" timeOffset="1673.84">1086 1044,'0'0,"0"0,11-12,-4 8,-1 1,1-1,0 1,0 0,0 1,1 0,-1 0,0 0,1 1,-1 0,1 1,0 0,-1 0,1 0,-1 1,1 0,-1 1,1-1,-1 2,0-1,0 1,0 0,0 0,0 1,-1 0,1 0,-1 0,0 1,-1 0,1 0,-1 1,5 5,-3-3,0 1,0-1,-1 1,0 1,0-1,-1 1,-1 0,3 6,-6-12,0 0,0-1,0 1,0 0,-1 0,1 0,-1-1,0 1,0 0,0 0,-1 0,1 0,-1-1,0 1,0 0,-1-1,1 1,-1-1,1 1,-1-1,0 1,-1-1,1 0,0 0,-3 2,-1-2,1 0,-1 0,0 0,0-1,0 0,0 0,-1-1,1 0,0 0,-1 0,1-1,-1 0,1 0,0 0,-1-1,1 0,0 0,-1-1,1 0,-6 0,1-1,0 0,0-1,0 0,0-1,0 0,1-1,0 0,-1-1,6 4,1-1,0 1,0-1,0 0,0 0,1 0,0-1,-1 1,2-1,-1 1,0-1,1 0,0 0,0 0,1-1,-1 1,1 0,0-1,1 1,-1-4,1 4,-1-1,1 1,1 0,-1-1,1 1,0 0,0 0,0 0,1 0,-1 0,1 0,1 0,-1 0,1 1,0-1,0 1,0 0,0 0,1 0,0 0,0 0,0 1,0 0,0 0,1 0,-1 0,1 1,2-1,12-4,-1 4</inkml:trace>
  <inkml:trace contextRef="#ctx0" brushRef="#br0" timeOffset="2173.69">1422 526,'12'15,"5"15,-1 1,-2 1,-1 0,-1 1,-2 0,-1 1,-2 0,-1 0,-2 5,9 35,-7-44,2 8,-1 0,-2 1,-2 0,-1 31,4-52,-4-15</inkml:trace>
  <inkml:trace contextRef="#ctx0" brushRef="#br0" timeOffset="2845.42">1759 1246,'0'-12,"6"-14,129-86,-129 107,0-1,0-1,-1 1,0-1,-1 1,1-1,-1-1,-1 1,1-1,-1 1,-1-1,1 0,-1 0,-1 0,1 0,-1 0,-1-1,0 1,0 0,0 0,-1-1,-1-3,0 11,1-1,-1 1,1-1,-1 1,0 0,0-1,1 1,-1 0,0 0,0 0,0 1,0-1,0 0,-1 1,1-1,0 1,0 0,0 0,0 0,-1 0,1 0,0 0,0 0,0 1,0-1,0 1,0 0,0-1,0 1,0 0,0 0,0 0,0 1,0-1,1 0,-1 1,0 0,-3 0,-4 2,0 0,0 1,0 0,1 1,-1-1,2 2,-1-1,1 1,-1 0,2 1,-1-1,1 1,1 1,-1-1,1 1,1 0,0 0,0 0,0 1,-1 8,6-11,0-1,0 1,0-1,1 1,0-1,0 0,1 0,-1 0,1 0,1 0,-1 0,1-1,0 0,0 0,1 0,-1 0,1 0,0-1,0 0,1 0,-1-1,1 1,0-1,5 2,6 1,1 0,0-1,0-1,1-1,-1-1,1 0,-1-1,1-1,0-1,-1-1,1 0,13-4,-6 2,-16 3</inkml:trace>
  <inkml:trace contextRef="#ctx0" brushRef="#br0" timeOffset="3407.79">2422 1084,'0'0,"0"0,0 0,-1-12,0 7,-1 1,0 0,0-1,-1 1,1 0,-1 1,0-1,0 0,0 1,-1 0,1 0,-1 0,0 0,0 0,0 1,0 0,0-1,0 2,-1-1,1 0,-1 1,1 0,-1 0,1 0,-1 1,0-1,0 1,1 0,-1 0,0 1,1 0,-1 0,1-1,0 0,0 1,0-1,0 1,0 0,1 0,-1 0,0 1,1-1,-1 1,1 0,0 0,-1 0,1 1,0-1,0 1,1-1,-1 1,0 0,1 0,0 1,0-1,0 0,0 1,0-1,1 1,-1-1,1 1,0 0,0 0,0-1,1 1,-1 0,1 0,0 1,3 0,-1 0,1 0,0 0,0-1,1 1,-1-1,1 0,0 0,0 0,1 0,-1-1,1 0,0 0,0 0,0-1,0 1,0-1,0 0,1 0,-1 0,0 0,1-1,-1 1,1-1,-1-1,1 1,-1-1,1 0,0 0,-1-1,1 0,-1 0,1 0,-1-1,0 1,1-1,-1 0,0-1,0 1,0-1,-1 0,1-1,-1 1,1-1,-1 1,0-1,0-1,-1 2,0-1,0 1,-1 0,1-1,-1 1,0-1,0 0,0 0,0 0,-1 0,0 0,0 0,0 0,0-1,0 1,-1 0,0-1,0 1,0 0,-1 0,1-2,44 47,-22-25,-14-8,2-1,-1 0,1 0,0-1,0-1,1 0,10 4,-11-6</inkml:trace>
  <inkml:trace contextRef="#ctx0" brushRef="#br0" timeOffset="3876.42">2809 1044,'0'0,"0"0,0 0,0 0,0 0,0 0,0 5,-21 70,42-83,-11-2,-1 0,0 0,-1-1,0 0,-1 0,5-11,22-31,-30 48,-3 2,0 0,1 0,-1 0,1 1,-1-1,1 0,0 1,0-1,1 1,-1 0,0 0,1 0,-1 0,1 0,-1 0,1 1,0-1,0 1,0 0,0 0,0 0,0 0,0 0,0 1,0-1,1 1,-1 0,0 0,0 0,0 1,1-1,-1 1,3 0,2 5,0 1,0 0,-1 1,0-1,0 1,0 0,-1 1,-1 0,1 0,-2 0,1 1,0 1,-2-2,0 1,0-1,-1 1,-1-1,1 1,-1 0,-1 0,0 0,0-1,-2 10,1-15</inkml:trace>
  <inkml:trace contextRef="#ctx0" brushRef="#br0" timeOffset="4777.56">3023 142,'0'0,"0"0,0 0,0 0,0 0,6 0,53-11,-1-2,32-13,22-27,-57 24,-54 28,0 0,0 0,1 0,-1 0,0 0,0 1,0-1,1 1,-1-1,0 1,0-1,1 1,-1 0,1-1,-1 1,0 0,1 0,-1 0,0 0,1 0,-1 0,0 1,1-1,-1 0,0 1,1-1,-1 1,0-1,0 1,1 0,-1 0,0-1,0 1,0 0,0 0,0 0,0 0,0 0,0 1,3 5,-1 0,0 1,-1-1,1 1,-1 0,-1 0,0 0,0 0,0 0,-1 0,-1 7,2-3,-1 426,12-300,5 0,24 82,-34-185,-1 0,-2 0,-1 0,-1 0,-3 7,-13-25,7-14,-7 3,0 0,0-1,-1-1,0-1,0 0,0-1,0 0,0-2,-1 1,1-2,-1 0,7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9.770"/>
    </inkml:context>
    <inkml:brush xml:id="br0">
      <inkml:brushProperty name="width" value="0.1" units="cm"/>
      <inkml:brushProperty name="height" value="0.1" units="cm"/>
      <inkml:brushProperty name="ignorePressure" value="1"/>
    </inkml:brush>
  </inkml:definitions>
  <inkml:trace contextRef="#ctx0" brushRef="#br0">408 72,'0'-7,"0"6,1-1,-1 0,0 1,0-1,0 1,0-1,0 0,0 1,0-1,0 1,-1-1,1 0,-1 1,1-1,-1 1,1-1,-1 1,0-1,0 1,0 0,0-1,0 1,0 0,0 0,0 0,-1 0,1 0,0 0,-1 0,1 0,0 0,-1 1,1-1,-1 1,0-1,-21-5,0 2,0 0,0 1,0 2,0 0,0 2,-1 0,-12 3,-12 0,48-4,-3 0,1-1,-1 1,0 0,1 0,-1 0,0 1,1-1,-1 1,1-1,-1 1,1 0,-1 0,1 0,0 0,-1 1,1-1,0 1,0-1,0 1,0 0,0 0,0-1,0 1,1 1,-1-1,1 0,-10 25,-14 100,15 192,4 379,32-697,136 38,-67-5,-75-24</inkml:trace>
  <inkml:trace contextRef="#ctx0" brushRef="#br0" timeOffset="14055.73">960 690,'0'-12,"16"-26,-12-38,-6 74,0-1,1 1,-1 0,0 0,0 0,0 1,0-1,-1 0,1 1,0 0,-1-1,1 1,-1 0,1 0,-1 0,0 1,1-1,-1 0,0 1,1 0,-3 0,4-1,-33-3,1 1,-1 2,-29 2,-73 19,97-9,38-10,1 0,-1 1,1 0,0-1,0 1,0-1,0 1,0-1,0 1,0-1,0 1,1-1,-1 1,0-1,1 1,0-1,-1 1,1-1,0 1,0-1,-1 0,1 0,0 1,0-1,2 1,-3-1,13 15,0-1,2 0,-1 0,2-1,0-1,0-1,1 0,1-2,10 5,-7-3,-1 1,0 0,-1 1,0 1,-1 1,13 15,-29-28,0-1,0 1,0 0,0-1,-1 1,1 0,-1 0,0 0,0 0,0 0,0 0,-1 0,1 0,-1 1,1-1,-1 0,0 0,-1 1,1-1,0 0,-1 0,0 0,0 0,0 0,0 0,0 0,-1 0,1 0,-1 0,1 0,-1-1,0 1,0-1,-1 0,1 1,0-1,-1 0,0 0,1 0,-2 0,-7 4,0 0,0-1,-1 0,0-1,0 0,0-1,0-1,0 0,0 0,-1-1,1-1,-1 0,1 0,-1-1,1-1,0 0,0-1,0-1,0 1,-4-3,5 2,2 1</inkml:trace>
  <inkml:trace contextRef="#ctx0" brushRef="#br0" timeOffset="14758.69">1183 873,'0'0,"25"-56,-22 51,6-7,1 0,0 1,0 0,1 1,1 0,0 1,11-7,-18 13,0 0,0 0,0 0,0 1,1 0,-1 0,1 1,-1-1,1 1,0 0,0 1,0 0,-1 0,1 0,0 0,0 1,-1 0,1 0,0 0,-1 1,1 0,-1 0,1 1,-1-1,0 1,0 0,0 0,-1 1,1 0,1 1,-3-2,1 0,-1-1,0 2,0-1,0 0,-1 0,1 1,-1 0,0-1,0 1,0 0,0 0,-1 0,1 0,-1 0,0 1,0-1,-1 0,1 0,-1 1,0-1,0 0,-1 1,1-1,-1 0,0 0,0 1,0-1,-1 0,1 0,-1 0,0 0,0-1,-2 2,-6 3,0-2,-1 0,0 0,0-1,0 0,-1-1,1 0,-1-1,0 0,0-1,-1 0,1-1,0 0,0-1,-1-1,1 0,0 0,0-1,-9-3,-53-17,72 21,0 0,0 0,0 0,0-1,0 1,0 0,1-1,-1 1,1-1,-1 0,1 1,-1-1,1 0,0 0,0 0,0 0,0 0,0 0,0 0,1 0,-1-1,1 1,-1 0,1 0,0-1,0 1,0 0,0 0,0-1,1 1,-1 0,1-1,1-1,0 1,0 0,0-1,1 1,-1 0,1 0,0 0,0 1,0-1,0 1,1-1,-1 1,1 0,-1 0,1 1,0-1,-1 1,1-1,0 1,0 1,0-1,0 0,0 1,2 0,11-2</inkml:trace>
  <inkml:trace contextRef="#ctx0" brushRef="#br0" timeOffset="15571.03">1622 650,'43'39,"-27"-22,-1 0,-1 1,0 0,-1 1,-2 1,9 17,-12-22,-7-13,2 2,-1 0,1 0,-1 0,-1 0,1 0,0 1,-1-1,0 1,0-1,0 1,-1-1,0 1,1 0,19-41,69-148,-88 184,1 0,-1 0,1-1,-1 1,1 1,-1-1,1 0,-1 0,1 1,-1-1,1 0,-1 1,1 0,-1-1,0 1,1 0,-1-1,0 1,0 0,0 0,0 0,1 0,-1 1,-1-1,1 0,0 0,0 0,0 1,-1-1,1 0,0 2,1-1,2 3,-1 0,-1-1,1 1,-1 0,0 0,0 1,0-1,-1 0,1 1,-1-1,-1 1,1-1,-1 1,0-1,0 1,-1-1,1 1,-2 4,16-25,107-89,-116 100,0 1,0 1,0-1,0 1,1 0,-1 0,1 0,-1 1,1-1,-1 1,1 1,0-1,0 1,-1 0,1 1,0-1,-1 1,1 0,0 0,-1 1,0 0,1 0,-1 0,2 1,2 2,0-1,-1 2,0-1,0 1,0 0,0 1,-1 0,0 0,-1 1,1 0,-1 0,-1 0,3 6,-6-11,0 0,-1 0,0 0,1 0,-1 1,0-1,-1 0,1 1,-1-1,1 0,-1 1,0-1,0 1,-1-1,1 1,-1-2</inkml:trace>
  <inkml:trace contextRef="#ctx0" brushRef="#br0" timeOffset="16133.39">2459 903,'1'-3,"0"0,0 0,1 0,-1 0,1 0,0 0,-1 0,1 1,1-1,-1 0,0 1,1 0,-1 0,3-2,4-4,-5 4,73-89,-74 89,-1-1,0 1,-1-1,1 0,-1 0,0 0,0 0,0 0,-1 0,0 0,0 0,0 0,0 0,-1-1,-14 9,7 1,1 1,0 0,1 1,-1 0,1 0,0 0,0 0,1 1,0 0,0 0,-2 5,5-8,0 0,0 0,0 0,1 0,0 1,-1-1,1 1,1-1,-1 1,1-1,0 1,0-1,0 1,0 0,1-1,0 1,0-1,0 0,0 1,1-1,0 0,1 3,0-2,0-1,1 0,-1 0,1 0,0 0,0-1,0 0,0 0,1 0,0 0,-1 0,1-1,0 0,0 0,0 0,0-1,0 0,6 1,97 3,12-18,-113 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31.276"/>
    </inkml:context>
    <inkml:brush xml:id="br0">
      <inkml:brushProperty name="width" value="0.1" units="cm"/>
      <inkml:brushProperty name="height" value="0.1" units="cm"/>
      <inkml:brushProperty name="ignorePressure" value="1"/>
    </inkml:brush>
  </inkml:definitions>
  <inkml:trace contextRef="#ctx0" brushRef="#br0">1 4,'0'-4,"0"7,18 90,-12 51,-6-144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32.854"/>
    </inkml:context>
    <inkml:brush xml:id="br0">
      <inkml:brushProperty name="width" value="0.1" units="cm"/>
      <inkml:brushProperty name="height" value="0.1" units="cm"/>
      <inkml:brushProperty name="ignorePressure" value="1"/>
    </inkml:brush>
  </inkml:definitions>
  <inkml:trace contextRef="#ctx0" brushRef="#br0">47 107,'0'0,"0"0,0 0,-1-2,1 1,-1-1,1 1,-1 0,1-1,0 1,0-1,-1 1,1-1,0 0,0 1,0-1,1 1,-1-1,0 1,1-1,-1 1,0-1,1 1,0 0,-1-1,1 1,0 0,0-1,0 1,0 0,0 0,0 0,3-5,0 1,1 0,0 0,0 0,0 1,1 0,-1 0,1 0,0 0,0 1,0 0,0 1,1-1,-1 1,1 0,0 1,-1 0,1 0,3 0,-8 1,0 0,-1 0,1 0,0 0,-1 0,1 1,-1-1,1 1,0-1,-1 1,1 0,-1-1,1 1,-1 0,0 0,1 0,-1 0,0 0,0 0,0 1,1-1,-1 0,0 1,-1-1,1 0,0 1,0-1,-1 1,1 0,-1-1,1 1,-1-1,1 2,6 57,-7-53,0 0,0 0,0 1,-1-1,0 0,-1 0,1 0,-1 0,-1 0,1 0,-1-1,0 1,-1-1,0 0,0 0,0 0,0 0,-1-1,0 0,0 0,-1 0,0 0,1-1,-3 1,-1 0,0-1,0-1,0 0,0 0,0-1,-1 0,1 0,-1-1,0-1,1 1,-1-1,1-1,-7-1,17 2,-1 0,1-1,-1 1,0 0,1 0,-1-1,1 1,-1-1,0 1,1 0,-1-1,0 1,1-1,-1 1,0-1,0 1,1-1,-1 1,0-1,0 1,0-1,0 1,0-1,0 1,0-1,0 1,0-1,0 1,0-1,0 1,0-1,0 1,0-1,-1 1,1-1,0 1,0-1,-1 1,1-1,0 1,-1 0,1-1,0 1,-1-1,1 1,0 0,-1-1,1 1,-1 0,1 0,-1-1,1 1,-1 0,1 0,-1 0,1-1,-1 1,1 0,-1 0,1 0,-1 0,12-2,1 0,0 1,0 0,-1 1,1 0,0 0,0 2,-1-1,1 2,-1 0,1 0,-1 1,0 0,0 0,2 3,54 16,-20-7,-40-13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22:47:34.548"/>
    </inkml:context>
    <inkml:brush xml:id="br0">
      <inkml:brushProperty name="width" value="0.1" units="cm"/>
      <inkml:brushProperty name="height" value="0.1" units="cm"/>
      <inkml:brushProperty name="ignorePressure" value="1"/>
    </inkml:brush>
  </inkml:definitions>
  <inkml:trace contextRef="#ctx0" brushRef="#br0">0 84,'0'0,"0"0,0 0,0 0,0 0,0 0,0 0,0 0,0 0,0 0,0 0,0 0,0 0,0 0,6-7,-2 1,0 0,0 1,0-1,1 1,-1 1,1-1,1 1,-1-1,0 1,1 1,0-1,0 1,0 0,0 0,0 1,1 0,-1 0,1 1,0-1,-1 1,5 0,-10 2,0-1,1 0,-1 0,0 0,1 1,-1-1,0 0,0 1,1-1,-1 1,0 0,0-1,0 1,0 0,0 0,0-1,0 1,0 0,0 0,0 0,0 0,-1 0,1 1,0-1,-1 0,1 0,-1 0,1 1,-1-1,0 0,1 0,-1 1,0-1,0 0,0 1,0-1,0 0,0 1,0-1,-1 0,2 4,-1 0,-1-1,1 1,0 0,-1-1,0 1,0 0,-1-1,1 1,-1-1,0 0,0 0,0 0,-1 0,1 0,-1 0,0 0,0-1,-1 1,-1-1,18-1,-8 0,-1-1,0 0,1 1,-1 0,0 0,0 0,0 0,0 1,-1 0,1-1,-1 1,0 1,1-1,-1 0,-1 1,1 0,0-1,-1 1,0 0,0 0,0 1,0-1,-1 0,0 0,0 1,0-1,0 1,-1-1,1 1,-1-1,0 1,-1 3,-1-2,0 0,0 0,-1 0,0 0,0 0,0-1,-1 1,1-1,-1 0,-1 0,1-1,-1 1,0-1,0 0,0 0,0-1,-1 1,1-1,-1 0,0-1,0 1,0-1,0 0,-1-1,1 0,0 0,-4 0,-67-3,74 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04.627"/>
    </inkml:context>
    <inkml:brush xml:id="br0">
      <inkml:brushProperty name="width" value="0.1" units="cm"/>
      <inkml:brushProperty name="height" value="0.1" units="cm"/>
      <inkml:brushProperty name="ignorePressure" value="1"/>
    </inkml:brush>
  </inkml:definitions>
  <inkml:trace contextRef="#ctx0" brushRef="#br0">79 538,'69'-53,"-33"23,-1-2,-1-1,-3-1,18-25,25-44,-73 101,1 1,-1-1,1 0,0 1,-1-1,1 0,0 1,0 0,0 0,0-1,0 1,0 0,1 1,-1-1,0 0,0 1,1-1,-1 1,0 0,5 16,-1 148,3 141,-1-64,-8-209,0-25</inkml:trace>
  <inkml:trace contextRef="#ctx0" brushRef="#br0" timeOffset="1032.78">854 184,'-2'36,"-2"-1,-2 1,-1-1,-2 0,-9 21,6-14,-47 179,27-72,19-27,22 7,-9-116,0-11</inkml:trace>
  <inkml:trace contextRef="#ctx0" brushRef="#br0" timeOffset="1563.9">1017 1106,'-8'0,"-142"15,0-8,-45-7,-299-33,476 34,16-1</inkml:trace>
  <inkml:trace contextRef="#ctx0" brushRef="#br0" timeOffset="2704.26">1568 62,'0'0,"0"0,0 0,0 0,0 0,0-16,-21 12,-141 4,162 0,-4 0,-1 0,1-1,0 2,-1-1,1 0,0 1,0 0,0 0,-1 0,1 0,0 1,0 0,1 0,-1 0,0 0,1 0,-1 1,1 0,0-1,-1 2,0 30,19 53,-8-63,12 44,-2 2,-3 0,-4 1,-2 0,-4 0,-4 63,-27 71,25-175,19-25,54 36,59-9,-119-31</inkml:trace>
  <inkml:trace contextRef="#ctx0" brushRef="#br0" timeOffset="5840.08">1833 1034,'0'0,"0"0,0 0,0 0,0 0,0 0,0 0,0 0,0 0,6-6,13-13,-1-2,-1 0,-1-1,0 0,-2-1,-1-1,-1 0,7-21,7-29,-3-1,4-32,41-126,-65 224,0 0,-1 0,0 0,-1 0,0 0,0 0,-1 0,0-1,-1-2,27 26,55 76,-64-68,164 226,-173-238,3 7,0 0,0 1,-2 0,0 0,5 16,-15-23,1-11,0 0</inkml:trace>
  <inkml:trace contextRef="#ctx0" brushRef="#br0" timeOffset="6230.61">2444 620,'-47'-18,"-10"8,0 3,0 1,-1 4,1 2,-3 2,-23 17,107-7,9-2,0-2,1-1,0-2,0-1,0-1,0-3,0 0,0-2,12-4,-25 3,-4 0</inkml:trace>
  <inkml:trace contextRef="#ctx0" brushRef="#br0" timeOffset="7230.5">2557 93,'102'-22,"109"-41,-166 55,-47 32,13 156,54 170,-55-305,-5-25,-1 0,-1 0,0 0,-1 0,-2 6,0-22,0-1,1 0,-1 0,0 0,-1 0,1-1,0 1,-1 0,0 0,1-1,-1 1,0 0,-1-1,1 1,0-1,-1 1,1-1,-1 0,0 1,0-1,-1 1,-4 5,0-1,0 0,-1 0,0-1,0 0,-1 0,1-1,-1 0,0-1,-1 0,1 0,-1-1,0 0,-5 1,-23-4,32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2.721"/>
    </inkml:context>
    <inkml:brush xml:id="br0">
      <inkml:brushProperty name="width" value="0.1" units="cm"/>
      <inkml:brushProperty name="height" value="0.1" units="cm"/>
      <inkml:brushProperty name="ignorePressure" value="1"/>
    </inkml:brush>
  </inkml:definitions>
  <inkml:trace contextRef="#ctx0" brushRef="#br0">140 1,'0'0,"0"0,0 0,6 2,-4 1,-1 0,1-1,-1 1,0 0,0 0,0 0,0 0,0 1,-1-1,1 0,-1 0,0 0,0 0,0 1,0-1,-1 1,-2 15,0 0,-1-1,-1 0,-1 0,0 0,-1-1,-1 1,-1-2,0 1,-2-1,1-1,-2 0,0-1,-9 9,4-4,4-4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6.720"/>
    </inkml:context>
    <inkml:brush xml:id="br0">
      <inkml:brushProperty name="width" value="0.1" units="cm"/>
      <inkml:brushProperty name="height" value="0.1" units="cm"/>
      <inkml:brushProperty name="ignorePressure" value="1"/>
    </inkml:brush>
  </inkml:definitions>
  <inkml:trace contextRef="#ctx0" brushRef="#br0">362 1,'0'0,"0"0,-2 6,-8 11,-1 0,0-1,-1-1,-1 0,0 0,-5 1,7-3,-232 220,226-216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7.800"/>
    </inkml:context>
    <inkml:brush xml:id="br0">
      <inkml:brushProperty name="width" value="0.1" units="cm"/>
      <inkml:brushProperty name="height" value="0.1" units="cm"/>
      <inkml:brushProperty name="ignorePressure" value="1"/>
    </inkml:brush>
  </inkml:definitions>
  <inkml:trace contextRef="#ctx0" brushRef="#br0">12 639,'0'0,"0"0,0 0,0 0,0 0,0 0,0 0,6-6,75-105,-11 11,44-85,-39 51,-63 111,-3 43,-5-2,-1 0,0 0,-2 0,0 0,-1 0,-1 3,1 13,0 788,0-822</inkml:trace>
  <inkml:trace contextRef="#ctx0" brushRef="#br0" timeOffset="546.74">837 1,'0'9,"-12"240,-11-13,7 203,15-348,-7-69,8-20</inkml:trace>
  <inkml:trace contextRef="#ctx0" brushRef="#br0" timeOffset="968.52">1165 1095,'-81'-8,"-64"9,0 6,-78 16,217-22,-104 12,0-5,-1-5,-7-5,3-4,116 6,-1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2:46:24.221"/>
    </inkml:context>
    <inkml:brush xml:id="br0">
      <inkml:brushProperty name="width" value="0.1" units="cm"/>
      <inkml:brushProperty name="height" value="0.1" units="cm"/>
      <inkml:brushProperty name="ignorePressure" value="1"/>
    </inkml:brush>
  </inkml:definitions>
  <inkml:trace contextRef="#ctx0" brushRef="#br0">1 569,'0'0,"0"0,0 0,0 0,0 0,0 0,0 0,10-1,33-20,0-1,-2-3,-1-1,6-7,-20 13,0-1,-2-1,-1-1,0-1,-2-1,-1 0,-1-2,-1-1,-2 0,7-16,-9 16,29-76,-42 82,5 42,4 77,-4 0,-6 87,-1-86,1 388,0-480</inkml:trace>
  <inkml:trace contextRef="#ctx0" brushRef="#br0" timeOffset="1109.08">633 1500,'26'-28,"-1"-2,-2 0,0-2,-3 0,0-2,-2 0,-2-1,-1 0,3-16,97-255,-57 184,-57 121,1 1,-1 0,0 0,0 0,1 0,-1 0,0 0,1 0,-1 0,0 1,1-1,-1 0,0 1,0-1,1 1,-1-1,0 1,0 0,0-1,0 1,0 0,0 0,0 0,0 0,0 0,0 1,-1-2,20 20,-2 1,-1 1,0 0,-2 2,-1 0,0 0,-2 1,2 9,3 0,57 107,-70-136,-2-2,1 0,-1 1,0-1,0 1,0 0,-1-1,1 1,-1 0,0 0,0 0,0 0,-1 0,0 0,1 3,-5 13,1-16</inkml:trace>
  <inkml:trace contextRef="#ctx0" brushRef="#br0" timeOffset="1624.58">1102 1055,'0'0,"0"0,0 0,0 0,0 0,0 0,-12 0,0 0,0 0,0 1,0 0,0 1,1 1,-1 0,-7 3,-32 10,101-30,168-20,-199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AD212-75A9-4670-903D-340FABD08903}" type="datetimeFigureOut">
              <a:rPr lang="en-US" smtClean="0"/>
              <a:t>7/16/25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EA092-5A1C-405F-8CCA-198B608C04C8}" type="slidenum">
              <a:rPr lang="en-US" smtClean="0"/>
              <a:t>‹#›</a:t>
            </a:fld>
            <a:endParaRPr lang="en-US"/>
          </a:p>
        </p:txBody>
      </p:sp>
    </p:spTree>
    <p:extLst>
      <p:ext uri="{BB962C8B-B14F-4D97-AF65-F5344CB8AC3E}">
        <p14:creationId xmlns:p14="http://schemas.microsoft.com/office/powerpoint/2010/main" val="238553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lecture that is fair game for the midterm</a:t>
            </a:r>
          </a:p>
        </p:txBody>
      </p:sp>
      <p:sp>
        <p:nvSpPr>
          <p:cNvPr id="4" name="Slide Number Placeholder 3"/>
          <p:cNvSpPr>
            <a:spLocks noGrp="1"/>
          </p:cNvSpPr>
          <p:nvPr>
            <p:ph type="sldNum" sz="quarter" idx="5"/>
          </p:nvPr>
        </p:nvSpPr>
        <p:spPr/>
        <p:txBody>
          <a:bodyPr/>
          <a:lstStyle/>
          <a:p>
            <a:fld id="{C61EA092-5A1C-405F-8CCA-198B608C04C8}" type="slidenum">
              <a:rPr lang="en-US" smtClean="0"/>
              <a:t>1</a:t>
            </a:fld>
            <a:endParaRPr lang="en-US"/>
          </a:p>
        </p:txBody>
      </p:sp>
    </p:spTree>
    <p:extLst>
      <p:ext uri="{BB962C8B-B14F-4D97-AF65-F5344CB8AC3E}">
        <p14:creationId xmlns:p14="http://schemas.microsoft.com/office/powerpoint/2010/main" val="349093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17</a:t>
            </a:fld>
            <a:endParaRPr lang="en-US"/>
          </a:p>
        </p:txBody>
      </p:sp>
    </p:spTree>
    <p:extLst>
      <p:ext uri="{BB962C8B-B14F-4D97-AF65-F5344CB8AC3E}">
        <p14:creationId xmlns:p14="http://schemas.microsoft.com/office/powerpoint/2010/main" val="302325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18</a:t>
            </a:fld>
            <a:endParaRPr lang="en-US"/>
          </a:p>
        </p:txBody>
      </p:sp>
    </p:spTree>
    <p:extLst>
      <p:ext uri="{BB962C8B-B14F-4D97-AF65-F5344CB8AC3E}">
        <p14:creationId xmlns:p14="http://schemas.microsoft.com/office/powerpoint/2010/main" val="9785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19</a:t>
            </a:fld>
            <a:endParaRPr lang="en-US"/>
          </a:p>
        </p:txBody>
      </p:sp>
    </p:spTree>
    <p:extLst>
      <p:ext uri="{BB962C8B-B14F-4D97-AF65-F5344CB8AC3E}">
        <p14:creationId xmlns:p14="http://schemas.microsoft.com/office/powerpoint/2010/main" val="374491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74DE7-02C5-E6B6-2262-F18D66982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5C386-AB89-9B12-CB2A-A70AE06D7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D0F3E-695D-E535-8B45-0A6C0EA50F6C}"/>
              </a:ext>
            </a:extLst>
          </p:cNvPr>
          <p:cNvSpPr>
            <a:spLocks noGrp="1"/>
          </p:cNvSpPr>
          <p:nvPr>
            <p:ph type="body" idx="1"/>
          </p:nvPr>
        </p:nvSpPr>
        <p:spPr/>
        <p:txBody>
          <a:bodyPr/>
          <a:lstStyle/>
          <a:p>
            <a:r>
              <a:rPr lang="en-US" dirty="0"/>
              <a:t>Something to notice here is we do not have enough information in this problem to calculate the expectation using the PMF. We don’t know what the distribution or the PMF of X and Y are, we also don’t know how they relate to each other. Maybe you and your friend fish in the same spot so you haven’t a good fishing day means your friend will have a good fishing day, meaning they are dependent. None the less given the expectation of X and Y we were able to solve the problem just with linearity of expectation. Linearity of expectation allows us to solve problems that we wouldn't be able to solve otherwise.</a:t>
            </a:r>
          </a:p>
        </p:txBody>
      </p:sp>
      <p:sp>
        <p:nvSpPr>
          <p:cNvPr id="4" name="Slide Number Placeholder 3">
            <a:extLst>
              <a:ext uri="{FF2B5EF4-FFF2-40B4-BE49-F238E27FC236}">
                <a16:creationId xmlns:a16="http://schemas.microsoft.com/office/drawing/2014/main" id="{38DF82E6-D7F0-AB86-3BEC-C8452FEEBDFC}"/>
              </a:ext>
            </a:extLst>
          </p:cNvPr>
          <p:cNvSpPr>
            <a:spLocks noGrp="1"/>
          </p:cNvSpPr>
          <p:nvPr>
            <p:ph type="sldNum" sz="quarter" idx="5"/>
          </p:nvPr>
        </p:nvSpPr>
        <p:spPr/>
        <p:txBody>
          <a:bodyPr/>
          <a:lstStyle/>
          <a:p>
            <a:fld id="{C61EA092-5A1C-405F-8CCA-198B608C04C8}" type="slidenum">
              <a:rPr lang="en-US" smtClean="0"/>
              <a:t>20</a:t>
            </a:fld>
            <a:endParaRPr lang="en-US"/>
          </a:p>
        </p:txBody>
      </p:sp>
    </p:spTree>
    <p:extLst>
      <p:ext uri="{BB962C8B-B14F-4D97-AF65-F5344CB8AC3E}">
        <p14:creationId xmlns:p14="http://schemas.microsoft.com/office/powerpoint/2010/main" val="326895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21</a:t>
            </a:fld>
            <a:endParaRPr lang="en-US"/>
          </a:p>
        </p:txBody>
      </p:sp>
    </p:spTree>
    <p:extLst>
      <p:ext uri="{BB962C8B-B14F-4D97-AF65-F5344CB8AC3E}">
        <p14:creationId xmlns:p14="http://schemas.microsoft.com/office/powerpoint/2010/main" val="122296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22</a:t>
            </a:fld>
            <a:endParaRPr lang="en-US"/>
          </a:p>
        </p:txBody>
      </p:sp>
    </p:spTree>
    <p:extLst>
      <p:ext uri="{BB962C8B-B14F-4D97-AF65-F5344CB8AC3E}">
        <p14:creationId xmlns:p14="http://schemas.microsoft.com/office/powerpoint/2010/main" val="189387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23</a:t>
            </a:fld>
            <a:endParaRPr lang="en-US"/>
          </a:p>
        </p:txBody>
      </p:sp>
    </p:spTree>
    <p:extLst>
      <p:ext uri="{BB962C8B-B14F-4D97-AF65-F5344CB8AC3E}">
        <p14:creationId xmlns:p14="http://schemas.microsoft.com/office/powerpoint/2010/main" val="170357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 generalized case.</a:t>
            </a:r>
          </a:p>
          <a:p>
            <a:r>
              <a:rPr lang="en-US" dirty="0"/>
              <a:t>Were going to solve this in two different ways, first using the definition of expectation and then using linearity of expectation.</a:t>
            </a:r>
          </a:p>
        </p:txBody>
      </p:sp>
      <p:sp>
        <p:nvSpPr>
          <p:cNvPr id="4" name="Slide Number Placeholder 3"/>
          <p:cNvSpPr>
            <a:spLocks noGrp="1"/>
          </p:cNvSpPr>
          <p:nvPr>
            <p:ph type="sldNum" sz="quarter" idx="5"/>
          </p:nvPr>
        </p:nvSpPr>
        <p:spPr/>
        <p:txBody>
          <a:bodyPr/>
          <a:lstStyle/>
          <a:p>
            <a:fld id="{C61EA092-5A1C-405F-8CCA-198B608C04C8}" type="slidenum">
              <a:rPr lang="en-US" smtClean="0"/>
              <a:t>24</a:t>
            </a:fld>
            <a:endParaRPr lang="en-US"/>
          </a:p>
        </p:txBody>
      </p:sp>
    </p:spTree>
    <p:extLst>
      <p:ext uri="{BB962C8B-B14F-4D97-AF65-F5344CB8AC3E}">
        <p14:creationId xmlns:p14="http://schemas.microsoft.com/office/powerpoint/2010/main" val="374828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25</a:t>
            </a:fld>
            <a:endParaRPr lang="en-US"/>
          </a:p>
        </p:txBody>
      </p:sp>
    </p:spTree>
    <p:extLst>
      <p:ext uri="{BB962C8B-B14F-4D97-AF65-F5344CB8AC3E}">
        <p14:creationId xmlns:p14="http://schemas.microsoft.com/office/powerpoint/2010/main" val="366804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Don't worry, we won't ask you to do a proof like this. It requires the use of an obscure identity (week 2 section problem) and a clever application of the binomial theorem.</a:t>
            </a:r>
            <a:endParaRPr lang="en-US" dirty="0"/>
          </a:p>
        </p:txBody>
      </p:sp>
      <p:sp>
        <p:nvSpPr>
          <p:cNvPr id="4" name="Slide Number Placeholder 3"/>
          <p:cNvSpPr>
            <a:spLocks noGrp="1"/>
          </p:cNvSpPr>
          <p:nvPr>
            <p:ph type="sldNum" sz="quarter" idx="10"/>
          </p:nvPr>
        </p:nvSpPr>
        <p:spPr/>
        <p:txBody>
          <a:bodyPr/>
          <a:lstStyle/>
          <a:p>
            <a:fld id="{C61EA092-5A1C-405F-8CCA-198B608C04C8}" type="slidenum">
              <a:rPr lang="en-US" smtClean="0"/>
              <a:t>26</a:t>
            </a:fld>
            <a:endParaRPr lang="en-US"/>
          </a:p>
        </p:txBody>
      </p:sp>
    </p:spTree>
    <p:extLst>
      <p:ext uri="{BB962C8B-B14F-4D97-AF65-F5344CB8AC3E}">
        <p14:creationId xmlns:p14="http://schemas.microsoft.com/office/powerpoint/2010/main" val="119417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2</a:t>
            </a:fld>
            <a:endParaRPr lang="en-US"/>
          </a:p>
        </p:txBody>
      </p:sp>
    </p:spTree>
    <p:extLst>
      <p:ext uri="{BB962C8B-B14F-4D97-AF65-F5344CB8AC3E}">
        <p14:creationId xmlns:p14="http://schemas.microsoft.com/office/powerpoint/2010/main" val="3400948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EA092-5A1C-405F-8CCA-198B608C04C8}" type="slidenum">
              <a:rPr lang="en-US" smtClean="0"/>
              <a:t>27</a:t>
            </a:fld>
            <a:endParaRPr lang="en-US"/>
          </a:p>
        </p:txBody>
      </p:sp>
    </p:spTree>
    <p:extLst>
      <p:ext uri="{BB962C8B-B14F-4D97-AF65-F5344CB8AC3E}">
        <p14:creationId xmlns:p14="http://schemas.microsoft.com/office/powerpoint/2010/main" val="89762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design random variables in a way that would allow us to break the problem down in such a way that we are adding up random variable, where each random variables’ expectation is simple to compute., and they add up to the random variable X that were interested in.</a:t>
            </a:r>
          </a:p>
        </p:txBody>
      </p:sp>
      <p:sp>
        <p:nvSpPr>
          <p:cNvPr id="4" name="Slide Number Placeholder 3"/>
          <p:cNvSpPr>
            <a:spLocks noGrp="1"/>
          </p:cNvSpPr>
          <p:nvPr>
            <p:ph type="sldNum" sz="quarter" idx="5"/>
          </p:nvPr>
        </p:nvSpPr>
        <p:spPr/>
        <p:txBody>
          <a:bodyPr/>
          <a:lstStyle/>
          <a:p>
            <a:fld id="{C61EA092-5A1C-405F-8CCA-198B608C04C8}" type="slidenum">
              <a:rPr lang="en-US" smtClean="0"/>
              <a:t>28</a:t>
            </a:fld>
            <a:endParaRPr lang="en-US"/>
          </a:p>
        </p:txBody>
      </p:sp>
    </p:spTree>
    <p:extLst>
      <p:ext uri="{BB962C8B-B14F-4D97-AF65-F5344CB8AC3E}">
        <p14:creationId xmlns:p14="http://schemas.microsoft.com/office/powerpoint/2010/main" val="370389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support is {0,1} and if it is 1, then it indicates that the event happened. Its like a Boolean that we cast to an int, so we can add it up.</a:t>
            </a:r>
          </a:p>
        </p:txBody>
      </p:sp>
      <p:sp>
        <p:nvSpPr>
          <p:cNvPr id="4" name="Slide Number Placeholder 3"/>
          <p:cNvSpPr>
            <a:spLocks noGrp="1"/>
          </p:cNvSpPr>
          <p:nvPr>
            <p:ph type="sldNum" sz="quarter" idx="5"/>
          </p:nvPr>
        </p:nvSpPr>
        <p:spPr/>
        <p:txBody>
          <a:bodyPr/>
          <a:lstStyle/>
          <a:p>
            <a:fld id="{C61EA092-5A1C-405F-8CCA-198B608C04C8}" type="slidenum">
              <a:rPr lang="en-US" smtClean="0"/>
              <a:t>29</a:t>
            </a:fld>
            <a:endParaRPr lang="en-US"/>
          </a:p>
        </p:txBody>
      </p:sp>
    </p:spTree>
    <p:extLst>
      <p:ext uri="{BB962C8B-B14F-4D97-AF65-F5344CB8AC3E}">
        <p14:creationId xmlns:p14="http://schemas.microsoft.com/office/powerpoint/2010/main" val="2672079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30</a:t>
            </a:fld>
            <a:endParaRPr lang="en-US"/>
          </a:p>
        </p:txBody>
      </p:sp>
    </p:spTree>
    <p:extLst>
      <p:ext uri="{BB962C8B-B14F-4D97-AF65-F5344CB8AC3E}">
        <p14:creationId xmlns:p14="http://schemas.microsoft.com/office/powerpoint/2010/main" val="145506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31</a:t>
            </a:fld>
            <a:endParaRPr lang="en-US"/>
          </a:p>
        </p:txBody>
      </p:sp>
    </p:spTree>
    <p:extLst>
      <p:ext uri="{BB962C8B-B14F-4D97-AF65-F5344CB8AC3E}">
        <p14:creationId xmlns:p14="http://schemas.microsoft.com/office/powerpoint/2010/main" val="858388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hardest steps in this process is coming up with a cleaver way to define your indicator random variable and figuring out the probability of the event occurring. Then LOE handles the heavy lifting.</a:t>
            </a:r>
          </a:p>
        </p:txBody>
      </p:sp>
      <p:sp>
        <p:nvSpPr>
          <p:cNvPr id="4" name="Slide Number Placeholder 3"/>
          <p:cNvSpPr>
            <a:spLocks noGrp="1"/>
          </p:cNvSpPr>
          <p:nvPr>
            <p:ph type="sldNum" sz="quarter" idx="5"/>
          </p:nvPr>
        </p:nvSpPr>
        <p:spPr/>
        <p:txBody>
          <a:bodyPr/>
          <a:lstStyle/>
          <a:p>
            <a:fld id="{C61EA092-5A1C-405F-8CCA-198B608C04C8}" type="slidenum">
              <a:rPr lang="en-US" smtClean="0"/>
              <a:t>32</a:t>
            </a:fld>
            <a:endParaRPr lang="en-US"/>
          </a:p>
        </p:txBody>
      </p:sp>
    </p:spTree>
    <p:extLst>
      <p:ext uri="{BB962C8B-B14F-4D97-AF65-F5344CB8AC3E}">
        <p14:creationId xmlns:p14="http://schemas.microsoft.com/office/powerpoint/2010/main" val="160627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33</a:t>
            </a:fld>
            <a:endParaRPr lang="en-US"/>
          </a:p>
        </p:txBody>
      </p:sp>
    </p:spTree>
    <p:extLst>
      <p:ext uri="{BB962C8B-B14F-4D97-AF65-F5344CB8AC3E}">
        <p14:creationId xmlns:p14="http://schemas.microsoft.com/office/powerpoint/2010/main" val="263160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this problem without LOE is possible, but again very messy and frustrating</a:t>
            </a:r>
          </a:p>
        </p:txBody>
      </p:sp>
      <p:sp>
        <p:nvSpPr>
          <p:cNvPr id="4" name="Slide Number Placeholder 3"/>
          <p:cNvSpPr>
            <a:spLocks noGrp="1"/>
          </p:cNvSpPr>
          <p:nvPr>
            <p:ph type="sldNum" sz="quarter" idx="5"/>
          </p:nvPr>
        </p:nvSpPr>
        <p:spPr/>
        <p:txBody>
          <a:bodyPr/>
          <a:lstStyle/>
          <a:p>
            <a:fld id="{C61EA092-5A1C-405F-8CCA-198B608C04C8}" type="slidenum">
              <a:rPr lang="en-US" smtClean="0"/>
              <a:t>34</a:t>
            </a:fld>
            <a:endParaRPr lang="en-US"/>
          </a:p>
        </p:txBody>
      </p:sp>
    </p:spTree>
    <p:extLst>
      <p:ext uri="{BB962C8B-B14F-4D97-AF65-F5344CB8AC3E}">
        <p14:creationId xmlns:p14="http://schemas.microsoft.com/office/powerpoint/2010/main" val="3524371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pairs with coin flips.</a:t>
            </a:r>
          </a:p>
        </p:txBody>
      </p:sp>
      <p:sp>
        <p:nvSpPr>
          <p:cNvPr id="4" name="Slide Number Placeholder 3"/>
          <p:cNvSpPr>
            <a:spLocks noGrp="1"/>
          </p:cNvSpPr>
          <p:nvPr>
            <p:ph type="sldNum" sz="quarter" idx="5"/>
          </p:nvPr>
        </p:nvSpPr>
        <p:spPr/>
        <p:txBody>
          <a:bodyPr/>
          <a:lstStyle/>
          <a:p>
            <a:fld id="{C61EA092-5A1C-405F-8CCA-198B608C04C8}" type="slidenum">
              <a:rPr lang="en-US" smtClean="0"/>
              <a:t>35</a:t>
            </a:fld>
            <a:endParaRPr lang="en-US"/>
          </a:p>
        </p:txBody>
      </p:sp>
    </p:spTree>
    <p:extLst>
      <p:ext uri="{BB962C8B-B14F-4D97-AF65-F5344CB8AC3E}">
        <p14:creationId xmlns:p14="http://schemas.microsoft.com/office/powerpoint/2010/main" val="393617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assume that there are 365 days in the year and each day is equally likely</a:t>
            </a:r>
          </a:p>
        </p:txBody>
      </p:sp>
      <p:sp>
        <p:nvSpPr>
          <p:cNvPr id="4" name="Slide Number Placeholder 3"/>
          <p:cNvSpPr>
            <a:spLocks noGrp="1"/>
          </p:cNvSpPr>
          <p:nvPr>
            <p:ph type="sldNum" sz="quarter" idx="5"/>
          </p:nvPr>
        </p:nvSpPr>
        <p:spPr/>
        <p:txBody>
          <a:bodyPr/>
          <a:lstStyle/>
          <a:p>
            <a:fld id="{C61EA092-5A1C-405F-8CCA-198B608C04C8}" type="slidenum">
              <a:rPr lang="en-US" smtClean="0"/>
              <a:t>36</a:t>
            </a:fld>
            <a:endParaRPr lang="en-US"/>
          </a:p>
        </p:txBody>
      </p:sp>
    </p:spTree>
    <p:extLst>
      <p:ext uri="{BB962C8B-B14F-4D97-AF65-F5344CB8AC3E}">
        <p14:creationId xmlns:p14="http://schemas.microsoft.com/office/powerpoint/2010/main" val="139320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class you’ll mostly be using this algebra trick version of variance </a:t>
            </a:r>
          </a:p>
        </p:txBody>
      </p:sp>
      <p:sp>
        <p:nvSpPr>
          <p:cNvPr id="4" name="Slide Number Placeholder 3"/>
          <p:cNvSpPr>
            <a:spLocks noGrp="1"/>
          </p:cNvSpPr>
          <p:nvPr>
            <p:ph type="sldNum" sz="quarter" idx="5"/>
          </p:nvPr>
        </p:nvSpPr>
        <p:spPr/>
        <p:txBody>
          <a:bodyPr/>
          <a:lstStyle/>
          <a:p>
            <a:fld id="{40B63F76-D8D1-43BC-A9C3-FFCA3398CEC8}" type="slidenum">
              <a:rPr lang="en-US" smtClean="0"/>
              <a:t>4</a:t>
            </a:fld>
            <a:endParaRPr lang="en-US"/>
          </a:p>
        </p:txBody>
      </p:sp>
    </p:spTree>
    <p:extLst>
      <p:ext uri="{BB962C8B-B14F-4D97-AF65-F5344CB8AC3E}">
        <p14:creationId xmlns:p14="http://schemas.microsoft.com/office/powerpoint/2010/main" val="124138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indicator random variables are not independent, but that is okay. We wouldn’t be able to calculate the variance, but we can calculate the expectation</a:t>
            </a:r>
          </a:p>
        </p:txBody>
      </p:sp>
      <p:sp>
        <p:nvSpPr>
          <p:cNvPr id="4" name="Slide Number Placeholder 3"/>
          <p:cNvSpPr>
            <a:spLocks noGrp="1"/>
          </p:cNvSpPr>
          <p:nvPr>
            <p:ph type="sldNum" sz="quarter" idx="5"/>
          </p:nvPr>
        </p:nvSpPr>
        <p:spPr/>
        <p:txBody>
          <a:bodyPr/>
          <a:lstStyle/>
          <a:p>
            <a:fld id="{C61EA092-5A1C-405F-8CCA-198B608C04C8}" type="slidenum">
              <a:rPr lang="en-US" smtClean="0"/>
              <a:t>37</a:t>
            </a:fld>
            <a:endParaRPr lang="en-US"/>
          </a:p>
        </p:txBody>
      </p:sp>
    </p:spTree>
    <p:extLst>
      <p:ext uri="{BB962C8B-B14F-4D97-AF65-F5344CB8AC3E}">
        <p14:creationId xmlns:p14="http://schemas.microsoft.com/office/powerpoint/2010/main" val="242819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this scenario. We have a round table where there are n seats and n name tags placed in front of every seat. Your group of n friends come in and all sit down. Everyone sits in the wrong seat, which means no one has their nametag in front of them. Now instead of all standing up and moving around you decide to just spin the table some k positions so that the table doesn't come back to where it started. This means that there are 1 to n-1 positions that are all equally likely. </a:t>
            </a:r>
          </a:p>
          <a:p>
            <a:endParaRPr lang="en-US" dirty="0"/>
          </a:p>
          <a:p>
            <a:r>
              <a:rPr lang="en-US" dirty="0"/>
              <a:t>You want to know after this rotation, how many people will have their nametag in front of them?</a:t>
            </a:r>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38</a:t>
            </a:fld>
            <a:endParaRPr lang="en-US"/>
          </a:p>
        </p:txBody>
      </p:sp>
    </p:spTree>
    <p:extLst>
      <p:ext uri="{BB962C8B-B14F-4D97-AF65-F5344CB8AC3E}">
        <p14:creationId xmlns:p14="http://schemas.microsoft.com/office/powerpoint/2010/main" val="3425195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39</a:t>
            </a:fld>
            <a:endParaRPr lang="en-US"/>
          </a:p>
        </p:txBody>
      </p:sp>
    </p:spTree>
    <p:extLst>
      <p:ext uri="{BB962C8B-B14F-4D97-AF65-F5344CB8AC3E}">
        <p14:creationId xmlns:p14="http://schemas.microsoft.com/office/powerpoint/2010/main" val="234669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approximately 1, so spinning the table is probably not the best option if you are trying to have everyone sit in front of their name tag since on average, after a spin we can expect approximately one person to be in front of their nametag.</a:t>
            </a:r>
          </a:p>
          <a:p>
            <a:endParaRPr lang="en-US" dirty="0"/>
          </a:p>
          <a:p>
            <a:r>
              <a:rPr lang="en-US" dirty="0"/>
              <a:t>Now we have one more some example at the end of this slide dec for you to take a look.</a:t>
            </a:r>
          </a:p>
          <a:p>
            <a:endParaRPr lang="en-US" dirty="0"/>
          </a:p>
          <a:p>
            <a:r>
              <a:rPr lang="en-US" dirty="0"/>
              <a:t>Thank you for coming to lecture and I hope you have a wonderful weekend.</a:t>
            </a:r>
          </a:p>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40</a:t>
            </a:fld>
            <a:endParaRPr lang="en-US"/>
          </a:p>
        </p:txBody>
      </p:sp>
    </p:spTree>
    <p:extLst>
      <p:ext uri="{BB962C8B-B14F-4D97-AF65-F5344CB8AC3E}">
        <p14:creationId xmlns:p14="http://schemas.microsoft.com/office/powerpoint/2010/main" val="214988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50</a:t>
            </a:fld>
            <a:endParaRPr lang="en-US"/>
          </a:p>
        </p:txBody>
      </p:sp>
    </p:spTree>
    <p:extLst>
      <p:ext uri="{BB962C8B-B14F-4D97-AF65-F5344CB8AC3E}">
        <p14:creationId xmlns:p14="http://schemas.microsoft.com/office/powerpoint/2010/main" val="1479666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51</a:t>
            </a:fld>
            <a:endParaRPr lang="en-US"/>
          </a:p>
        </p:txBody>
      </p:sp>
    </p:spTree>
    <p:extLst>
      <p:ext uri="{BB962C8B-B14F-4D97-AF65-F5344CB8AC3E}">
        <p14:creationId xmlns:p14="http://schemas.microsoft.com/office/powerpoint/2010/main" val="286301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71AEA-8203-9289-1F54-EBF904173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8D1E2-4DFA-8F6B-E04C-E9D04B752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4E792-47EC-F8C7-8B61-D411E681A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E6683-8D18-EEF2-A6B6-CE4D66FB7E95}"/>
              </a:ext>
            </a:extLst>
          </p:cNvPr>
          <p:cNvSpPr>
            <a:spLocks noGrp="1"/>
          </p:cNvSpPr>
          <p:nvPr>
            <p:ph type="sldNum" sz="quarter" idx="5"/>
          </p:nvPr>
        </p:nvSpPr>
        <p:spPr/>
        <p:txBody>
          <a:bodyPr/>
          <a:lstStyle/>
          <a:p>
            <a:fld id="{C61EA092-5A1C-405F-8CCA-198B608C04C8}" type="slidenum">
              <a:rPr lang="en-US" smtClean="0"/>
              <a:t>52</a:t>
            </a:fld>
            <a:endParaRPr lang="en-US"/>
          </a:p>
        </p:txBody>
      </p:sp>
    </p:spTree>
    <p:extLst>
      <p:ext uri="{BB962C8B-B14F-4D97-AF65-F5344CB8AC3E}">
        <p14:creationId xmlns:p14="http://schemas.microsoft.com/office/powerpoint/2010/main" val="111944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example at the end</a:t>
            </a:r>
          </a:p>
        </p:txBody>
      </p:sp>
      <p:sp>
        <p:nvSpPr>
          <p:cNvPr id="4" name="Slide Number Placeholder 3"/>
          <p:cNvSpPr>
            <a:spLocks noGrp="1"/>
          </p:cNvSpPr>
          <p:nvPr>
            <p:ph type="sldNum" sz="quarter" idx="5"/>
          </p:nvPr>
        </p:nvSpPr>
        <p:spPr/>
        <p:txBody>
          <a:bodyPr/>
          <a:lstStyle/>
          <a:p>
            <a:fld id="{C61EA092-5A1C-405F-8CCA-198B608C04C8}" type="slidenum">
              <a:rPr lang="en-US" smtClean="0"/>
              <a:t>7</a:t>
            </a:fld>
            <a:endParaRPr lang="en-US"/>
          </a:p>
        </p:txBody>
      </p:sp>
    </p:spTree>
    <p:extLst>
      <p:ext uri="{BB962C8B-B14F-4D97-AF65-F5344CB8AC3E}">
        <p14:creationId xmlns:p14="http://schemas.microsoft.com/office/powerpoint/2010/main" val="133352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8</a:t>
            </a:fld>
            <a:endParaRPr lang="en-US"/>
          </a:p>
        </p:txBody>
      </p:sp>
    </p:spTree>
    <p:extLst>
      <p:ext uri="{BB962C8B-B14F-4D97-AF65-F5344CB8AC3E}">
        <p14:creationId xmlns:p14="http://schemas.microsoft.com/office/powerpoint/2010/main" val="132945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that var(X-Y) is not Var(X) – Var(Y)</a:t>
            </a:r>
          </a:p>
        </p:txBody>
      </p:sp>
      <p:sp>
        <p:nvSpPr>
          <p:cNvPr id="4" name="Slide Number Placeholder 3"/>
          <p:cNvSpPr>
            <a:spLocks noGrp="1"/>
          </p:cNvSpPr>
          <p:nvPr>
            <p:ph type="sldNum" sz="quarter" idx="5"/>
          </p:nvPr>
        </p:nvSpPr>
        <p:spPr/>
        <p:txBody>
          <a:bodyPr/>
          <a:lstStyle/>
          <a:p>
            <a:fld id="{40B63F76-D8D1-43BC-A9C3-FFCA3398CEC8}" type="slidenum">
              <a:rPr lang="en-US" smtClean="0"/>
              <a:t>11</a:t>
            </a:fld>
            <a:endParaRPr lang="en-US"/>
          </a:p>
        </p:txBody>
      </p:sp>
    </p:spTree>
    <p:extLst>
      <p:ext uri="{BB962C8B-B14F-4D97-AF65-F5344CB8AC3E}">
        <p14:creationId xmlns:p14="http://schemas.microsoft.com/office/powerpoint/2010/main" val="94332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14</a:t>
            </a:fld>
            <a:endParaRPr lang="en-US"/>
          </a:p>
        </p:txBody>
      </p:sp>
    </p:spTree>
    <p:extLst>
      <p:ext uri="{BB962C8B-B14F-4D97-AF65-F5344CB8AC3E}">
        <p14:creationId xmlns:p14="http://schemas.microsoft.com/office/powerpoint/2010/main" val="138351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15</a:t>
            </a:fld>
            <a:endParaRPr lang="en-US"/>
          </a:p>
        </p:txBody>
      </p:sp>
    </p:spTree>
    <p:extLst>
      <p:ext uri="{BB962C8B-B14F-4D97-AF65-F5344CB8AC3E}">
        <p14:creationId xmlns:p14="http://schemas.microsoft.com/office/powerpoint/2010/main" val="103156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EA092-5A1C-405F-8CCA-198B608C04C8}" type="slidenum">
              <a:rPr lang="en-US" smtClean="0"/>
              <a:t>16</a:t>
            </a:fld>
            <a:endParaRPr lang="en-US"/>
          </a:p>
        </p:txBody>
      </p:sp>
    </p:spTree>
    <p:extLst>
      <p:ext uri="{BB962C8B-B14F-4D97-AF65-F5344CB8AC3E}">
        <p14:creationId xmlns:p14="http://schemas.microsoft.com/office/powerpoint/2010/main" val="4227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A3861481-5251-4235-A8FF-3103AEC34F46}" type="datetimeFigureOut">
              <a:rPr lang="en-US" smtClean="0"/>
              <a:t>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3861481-5251-4235-A8FF-3103AEC34F46}" type="datetimeFigureOut">
              <a:rPr lang="en-US" smtClean="0"/>
              <a:t>7/16/25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E13AFB3-9923-44E7-9057-B6CBF6AAEE1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1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3861481-5251-4235-A8FF-3103AEC34F46}" type="datetimeFigureOut">
              <a:rPr lang="en-US" smtClean="0"/>
              <a:t>7/16/25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E13AFB3-9923-44E7-9057-B6CBF6AAEE1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8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4174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61481-5251-4235-A8FF-3103AEC34F46}" type="datetimeFigureOut">
              <a:rPr lang="en-US" smtClean="0"/>
              <a:t>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96428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3861481-5251-4235-A8FF-3103AEC34F46}" type="datetimeFigureOut">
              <a:rPr lang="en-US" smtClean="0"/>
              <a:t>7/16/25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E13AFB3-9923-44E7-9057-B6CBF6AAEE1E}"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891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A3861481-5251-4235-A8FF-3103AEC34F46}" type="datetimeFigureOut">
              <a:rPr lang="en-US" smtClean="0"/>
              <a:t>7/16/25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3AFB3-9923-44E7-9057-B6CBF6AAEE1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0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61481-5251-4235-A8FF-3103AEC34F46}" type="datetimeFigureOut">
              <a:rPr lang="en-US" smtClean="0"/>
              <a:t>7/16/25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360707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861481-5251-4235-A8FF-3103AEC34F46}" type="datetimeFigureOut">
              <a:rPr lang="en-US" smtClean="0"/>
              <a:t>7/16/25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3AFB3-9923-44E7-9057-B6CBF6AAEE1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1434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61481-5251-4235-A8FF-3103AEC34F46}" type="datetimeFigureOut">
              <a:rPr lang="en-US" smtClean="0"/>
              <a:t>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8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61481-5251-4235-A8FF-3103AEC34F46}" type="datetimeFigureOut">
              <a:rPr lang="en-US" smtClean="0"/>
              <a:t>7/16/25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3AFB3-9923-44E7-9057-B6CBF6AAEE1E}" type="slidenum">
              <a:rPr lang="en-US" smtClean="0"/>
              <a:t>‹#›</a:t>
            </a:fld>
            <a:endParaRPr lang="en-US"/>
          </a:p>
        </p:txBody>
      </p:sp>
    </p:spTree>
    <p:extLst>
      <p:ext uri="{BB962C8B-B14F-4D97-AF65-F5344CB8AC3E}">
        <p14:creationId xmlns:p14="http://schemas.microsoft.com/office/powerpoint/2010/main" val="120766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61481-5251-4235-A8FF-3103AEC34F46}" type="datetimeFigureOut">
              <a:rPr lang="en-US" smtClean="0"/>
              <a:t>7/16/25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3AFB3-9923-44E7-9057-B6CBF6AAEE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9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3861481-5251-4235-A8FF-3103AEC34F46}" type="datetimeFigureOut">
              <a:rPr lang="en-US" smtClean="0"/>
              <a:t>7/16/25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E13AFB3-9923-44E7-9057-B6CBF6AAEE1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27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5" r:id="rId4"/>
    <p:sldLayoutId id="2147483666" r:id="rId5"/>
    <p:sldLayoutId id="2147483664" r:id="rId6"/>
    <p:sldLayoutId id="2147483663"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hart" Target="../charts/chart2.xml"/><Relationship Id="rId7" Type="http://schemas.openxmlformats.org/officeDocument/2006/relationships/image" Target="../media/image61.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10.png"/><Relationship Id="rId5" Type="http://schemas.openxmlformats.org/officeDocument/2006/relationships/image" Target="../media/image5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2/25su/exams/midterm.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9.xml"/><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customXml" Target="../ink/ink6.xml"/><Relationship Id="rId12" Type="http://schemas.openxmlformats.org/officeDocument/2006/relationships/image" Target="../media/image32.png"/><Relationship Id="rId17" Type="http://schemas.openxmlformats.org/officeDocument/2006/relationships/customXml" Target="../ink/ink11.xml"/><Relationship Id="rId2" Type="http://schemas.openxmlformats.org/officeDocument/2006/relationships/notesSlide" Target="../notesSlides/notesSlide22.xml"/><Relationship Id="rId16" Type="http://schemas.openxmlformats.org/officeDocument/2006/relationships/image" Target="../media/image34.png"/><Relationship Id="rId20"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image" Target="../media/image28.png"/><Relationship Id="rId9" Type="http://schemas.openxmlformats.org/officeDocument/2006/relationships/customXml" Target="../ink/ink7.xml"/><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0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0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Linearity of Expectation</a:t>
            </a:r>
          </a:p>
        </p:txBody>
      </p:sp>
      <p:sp>
        <p:nvSpPr>
          <p:cNvPr id="3" name="Subtitle 2"/>
          <p:cNvSpPr>
            <a:spLocks noGrp="1"/>
          </p:cNvSpPr>
          <p:nvPr>
            <p:ph type="subTitle" idx="1"/>
          </p:nvPr>
        </p:nvSpPr>
        <p:spPr/>
        <p:txBody>
          <a:bodyPr/>
          <a:lstStyle/>
          <a:p>
            <a:r>
              <a:rPr lang="en-US" dirty="0"/>
              <a:t>CSE 312 Summer 25</a:t>
            </a:r>
          </a:p>
          <a:p>
            <a:r>
              <a:rPr lang="en-US" dirty="0"/>
              <a:t>Lecture 10</a:t>
            </a:r>
          </a:p>
        </p:txBody>
      </p:sp>
    </p:spTree>
    <p:extLst>
      <p:ext uri="{BB962C8B-B14F-4D97-AF65-F5344CB8AC3E}">
        <p14:creationId xmlns:p14="http://schemas.microsoft.com/office/powerpoint/2010/main" val="224830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D1F5-AB1E-408F-8F52-819D10EA9C84}"/>
              </a:ext>
            </a:extLst>
          </p:cNvPr>
          <p:cNvSpPr>
            <a:spLocks noGrp="1"/>
          </p:cNvSpPr>
          <p:nvPr>
            <p:ph type="title"/>
          </p:nvPr>
        </p:nvSpPr>
        <p:spPr/>
        <p:txBody>
          <a:bodyPr/>
          <a:lstStyle/>
          <a:p>
            <a:r>
              <a:rPr lang="en-US" dirty="0"/>
              <a:t>Facts About Variance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F5FD731-E11B-43F2-BF1B-BEE5C105E9FB}"/>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endParaRPr lang="en-US" dirty="0"/>
              </a:p>
              <a:p>
                <a:r>
                  <a:rPr lang="en-US" dirty="0"/>
                  <a:t>Proof:</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𝑋𝑐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𝑐</m:t>
                            </m:r>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m:t>
                    </m:r>
                    <m:r>
                      <a:rPr lang="en-US" i="1">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sup>
                        <m:r>
                          <a:rPr lang="en-US" i="1">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0F5FD731-E11B-43F2-BF1B-BEE5C105E9FB}"/>
                  </a:ext>
                </a:extLst>
              </p:cNvPr>
              <p:cNvSpPr>
                <a:spLocks noGrp="1" noRot="1" noChangeAspect="1" noMove="1" noResize="1" noEditPoints="1" noAdjustHandles="1" noChangeArrowheads="1" noChangeShapeType="1" noTextEdit="1"/>
              </p:cNvSpPr>
              <p:nvPr>
                <p:ph idx="1"/>
              </p:nvPr>
            </p:nvSpPr>
            <p:spPr>
              <a:blipFill>
                <a:blip r:embed="rId2"/>
                <a:stretch>
                  <a:fillRect l="-1587" t="-1832"/>
                </a:stretch>
              </a:blipFill>
            </p:spPr>
            <p:txBody>
              <a:bodyPr/>
              <a:lstStyle/>
              <a:p>
                <a:r>
                  <a:rPr lang="en-US">
                    <a:noFill/>
                  </a:rPr>
                  <a:t> </a:t>
                </a:r>
              </a:p>
            </p:txBody>
          </p:sp>
        </mc:Fallback>
      </mc:AlternateContent>
    </p:spTree>
    <p:extLst>
      <p:ext uri="{BB962C8B-B14F-4D97-AF65-F5344CB8AC3E}">
        <p14:creationId xmlns:p14="http://schemas.microsoft.com/office/powerpoint/2010/main" val="294039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99BA-E8C0-418B-AD1E-499DC6AAE0BF}"/>
              </a:ext>
            </a:extLst>
          </p:cNvPr>
          <p:cNvSpPr>
            <a:spLocks noGrp="1"/>
          </p:cNvSpPr>
          <p:nvPr>
            <p:ph type="title"/>
          </p:nvPr>
        </p:nvSpPr>
        <p:spPr/>
        <p:txBody>
          <a:bodyPr/>
          <a:lstStyle/>
          <a:p>
            <a:r>
              <a:rPr lang="en-US" dirty="0"/>
              <a:t>Facts about Variance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F24B5C-6939-4B29-ACCE-76B75A1858F5}"/>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endParaRPr lang="en-US" dirty="0"/>
              </a:p>
              <a:p>
                <a:r>
                  <a:rPr lang="en-US" dirty="0"/>
                  <a:t>Proof:</a:t>
                </a:r>
              </a:p>
              <a:p>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r>
                          <a:rPr lang="en-US" i="1">
                            <a:latin typeface="Cambria Math" panose="02040503050406030204" pitchFamily="18" charset="0"/>
                          </a:rPr>
                          <m:t>𝑎𝑋</m:t>
                        </m:r>
                      </m:e>
                    </m:d>
                    <m:r>
                      <a:rPr lang="en-US" i="1">
                        <a:latin typeface="Cambria Math" panose="02040503050406030204" pitchFamily="18" charset="0"/>
                      </a:rPr>
                      <m:t>=</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𝑎𝑋</m:t>
                                </m:r>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2</m:t>
                        </m:r>
                      </m:sup>
                    </m:sSup>
                  </m:oMath>
                </a14:m>
                <a:endParaRPr lang="en-US" b="0" dirty="0"/>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2</m:t>
                            </m:r>
                          </m:sup>
                        </m:sSup>
                      </m:e>
                    </m:d>
                  </m:oMath>
                </a14:m>
                <a:endParaRPr lang="en-US" dirty="0"/>
              </a:p>
            </p:txBody>
          </p:sp>
        </mc:Choice>
        <mc:Fallback>
          <p:sp>
            <p:nvSpPr>
              <p:cNvPr id="3" name="Content Placeholder 2">
                <a:extLst>
                  <a:ext uri="{FF2B5EF4-FFF2-40B4-BE49-F238E27FC236}">
                    <a16:creationId xmlns:a16="http://schemas.microsoft.com/office/drawing/2014/main" id="{6BF24B5C-6939-4B29-ACCE-76B75A1858F5}"/>
                  </a:ext>
                </a:extLst>
              </p:cNvPr>
              <p:cNvSpPr>
                <a:spLocks noGrp="1" noRot="1" noChangeAspect="1" noMove="1" noResize="1" noEditPoints="1" noAdjustHandles="1" noChangeArrowheads="1" noChangeShapeType="1" noTextEdit="1"/>
              </p:cNvSpPr>
              <p:nvPr>
                <p:ph idx="1"/>
              </p:nvPr>
            </p:nvSpPr>
            <p:spPr>
              <a:blipFill>
                <a:blip r:embed="rId3"/>
                <a:stretch>
                  <a:fillRect l="-1587" t="-1832"/>
                </a:stretch>
              </a:blipFill>
            </p:spPr>
            <p:txBody>
              <a:bodyPr/>
              <a:lstStyle/>
              <a:p>
                <a:r>
                  <a:rPr lang="en-US">
                    <a:noFill/>
                  </a:rPr>
                  <a:t> </a:t>
                </a:r>
              </a:p>
            </p:txBody>
          </p:sp>
        </mc:Fallback>
      </mc:AlternateContent>
    </p:spTree>
    <p:extLst>
      <p:ext uri="{BB962C8B-B14F-4D97-AF65-F5344CB8AC3E}">
        <p14:creationId xmlns:p14="http://schemas.microsoft.com/office/powerpoint/2010/main" val="173392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F2F9-FA5A-4F69-AFBE-CB909CF8A689}"/>
              </a:ext>
            </a:extLst>
          </p:cNvPr>
          <p:cNvSpPr>
            <a:spLocks noGrp="1"/>
          </p:cNvSpPr>
          <p:nvPr>
            <p:ph type="title"/>
          </p:nvPr>
        </p:nvSpPr>
        <p:spPr/>
        <p:txBody>
          <a:bodyPr>
            <a:normAutofit fontScale="90000"/>
          </a:bodyPr>
          <a:lstStyle/>
          <a:p>
            <a:r>
              <a:rPr lang="en-US" dirty="0"/>
              <a:t>Expectation and Variance aren’t everything</a:t>
            </a:r>
          </a:p>
        </p:txBody>
      </p:sp>
      <p:sp>
        <p:nvSpPr>
          <p:cNvPr id="3" name="Content Placeholder 2">
            <a:extLst>
              <a:ext uri="{FF2B5EF4-FFF2-40B4-BE49-F238E27FC236}">
                <a16:creationId xmlns:a16="http://schemas.microsoft.com/office/drawing/2014/main" id="{651BE21E-7810-4D7E-85BC-ADC72D5CD908}"/>
              </a:ext>
            </a:extLst>
          </p:cNvPr>
          <p:cNvSpPr>
            <a:spLocks noGrp="1"/>
          </p:cNvSpPr>
          <p:nvPr>
            <p:ph idx="1"/>
          </p:nvPr>
        </p:nvSpPr>
        <p:spPr/>
        <p:txBody>
          <a:bodyPr>
            <a:normAutofit lnSpcReduction="10000"/>
          </a:bodyPr>
          <a:lstStyle/>
          <a:p>
            <a:r>
              <a:rPr lang="en-US" dirty="0"/>
              <a:t>Alright, so expectation and variance is everything right?</a:t>
            </a:r>
          </a:p>
          <a:p>
            <a:r>
              <a:rPr lang="en-US" dirty="0"/>
              <a:t>No!</a:t>
            </a:r>
          </a:p>
          <a:p>
            <a:endParaRPr lang="en-US" dirty="0"/>
          </a:p>
          <a:p>
            <a:endParaRPr lang="en-US" dirty="0"/>
          </a:p>
          <a:p>
            <a:endParaRPr lang="en-US" dirty="0"/>
          </a:p>
          <a:p>
            <a:endParaRPr lang="en-US" dirty="0"/>
          </a:p>
          <a:p>
            <a:endParaRPr lang="en-US" dirty="0"/>
          </a:p>
          <a:p>
            <a:endParaRPr lang="en-US" dirty="0"/>
          </a:p>
          <a:p>
            <a:r>
              <a:rPr lang="en-US" dirty="0"/>
              <a:t>A PMF or CDF *does* fully describe a random variable. </a:t>
            </a:r>
          </a:p>
        </p:txBody>
      </p:sp>
      <p:graphicFrame>
        <p:nvGraphicFramePr>
          <p:cNvPr id="4" name="Chart 3">
            <a:extLst>
              <a:ext uri="{FF2B5EF4-FFF2-40B4-BE49-F238E27FC236}">
                <a16:creationId xmlns:a16="http://schemas.microsoft.com/office/drawing/2014/main" id="{53EAD60F-1336-4D2B-834B-841FEF30E2BB}"/>
              </a:ext>
            </a:extLst>
          </p:cNvPr>
          <p:cNvGraphicFramePr>
            <a:graphicFrameLocks/>
          </p:cNvGraphicFramePr>
          <p:nvPr/>
        </p:nvGraphicFramePr>
        <p:xfrm>
          <a:off x="6441422" y="258104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CEC11A2-CCA9-4AD6-A79B-821102CB2E14}"/>
              </a:ext>
            </a:extLst>
          </p:cNvPr>
          <p:cNvGraphicFramePr>
            <a:graphicFrameLocks/>
          </p:cNvGraphicFramePr>
          <p:nvPr/>
        </p:nvGraphicFramePr>
        <p:xfrm>
          <a:off x="1524000" y="247018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F689976-BB0A-482E-BE84-934E37E66FCA}"/>
              </a:ext>
            </a:extLst>
          </p:cNvPr>
          <p:cNvSpPr txBox="1"/>
          <p:nvPr/>
        </p:nvSpPr>
        <p:spPr>
          <a:xfrm>
            <a:off x="1696711" y="2100853"/>
            <a:ext cx="4572000"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Flip a fair coin 3 times </a:t>
            </a:r>
            <a:r>
              <a:rPr lang="en-US" dirty="0" err="1">
                <a:latin typeface="Segoe UI Semilight" panose="020B0402040204020203" pitchFamily="34" charset="0"/>
                <a:cs typeface="Segoe UI Semilight" panose="020B0402040204020203" pitchFamily="34" charset="0"/>
              </a:rPr>
              <a:t>indep</a:t>
            </a:r>
            <a:r>
              <a:rPr lang="en-US" dirty="0">
                <a:latin typeface="Segoe UI Semilight" panose="020B0402040204020203" pitchFamily="34" charset="0"/>
                <a:cs typeface="Segoe UI Semilight" panose="020B0402040204020203" pitchFamily="34" charset="0"/>
              </a:rPr>
              <a:t>. Count heads.</a:t>
            </a:r>
          </a:p>
        </p:txBody>
      </p:sp>
      <p:sp>
        <p:nvSpPr>
          <p:cNvPr id="7" name="TextBox 6">
            <a:extLst>
              <a:ext uri="{FF2B5EF4-FFF2-40B4-BE49-F238E27FC236}">
                <a16:creationId xmlns:a16="http://schemas.microsoft.com/office/drawing/2014/main" id="{945BE36F-B979-4DB1-8322-AE3D7BBEE705}"/>
              </a:ext>
            </a:extLst>
          </p:cNvPr>
          <p:cNvSpPr txBox="1"/>
          <p:nvPr/>
        </p:nvSpPr>
        <p:spPr>
          <a:xfrm>
            <a:off x="6441422" y="2071968"/>
            <a:ext cx="4572000"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Flip a biased coin (prob heads=2/3) until heads. Count flips.</a:t>
            </a:r>
          </a:p>
        </p:txBody>
      </p:sp>
      <p:sp>
        <p:nvSpPr>
          <p:cNvPr id="8" name="TextBox 7">
            <a:extLst>
              <a:ext uri="{FF2B5EF4-FFF2-40B4-BE49-F238E27FC236}">
                <a16:creationId xmlns:a16="http://schemas.microsoft.com/office/drawing/2014/main" id="{E1875E52-63C0-4DB7-B3D3-47CD053CD775}"/>
              </a:ext>
            </a:extLst>
          </p:cNvPr>
          <p:cNvSpPr txBox="1"/>
          <p:nvPr/>
        </p:nvSpPr>
        <p:spPr>
          <a:xfrm>
            <a:off x="10821351" y="4857500"/>
            <a:ext cx="742572" cy="369332"/>
          </a:xfrm>
          <a:prstGeom prst="rect">
            <a:avLst/>
          </a:prstGeom>
          <a:noFill/>
        </p:spPr>
        <p:txBody>
          <a:bodyPr wrap="square" rtlCol="0">
            <a:spAutoFit/>
          </a:bodyPr>
          <a:lstStyle/>
          <a:p>
            <a:r>
              <a:rPr lang="en-US" dirty="0"/>
              <a:t>…</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34A068FC-7736-4484-9AB8-09BBD33B911A}"/>
                  </a:ext>
                </a:extLst>
              </p14:cNvPr>
              <p14:cNvContentPartPr/>
              <p14:nvPr/>
            </p14:nvContentPartPr>
            <p14:xfrm>
              <a:off x="2398732" y="5020682"/>
              <a:ext cx="90000" cy="120240"/>
            </p14:xfrm>
          </p:contentPart>
        </mc:Choice>
        <mc:Fallback xmlns="">
          <p:pic>
            <p:nvPicPr>
              <p:cNvPr id="10" name="Ink 9">
                <a:extLst>
                  <a:ext uri="{FF2B5EF4-FFF2-40B4-BE49-F238E27FC236}">
                    <a16:creationId xmlns:a16="http://schemas.microsoft.com/office/drawing/2014/main" id="{34A068FC-7736-4484-9AB8-09BBD33B911A}"/>
                  </a:ext>
                </a:extLst>
              </p:cNvPr>
              <p:cNvPicPr/>
              <p:nvPr/>
            </p:nvPicPr>
            <p:blipFill>
              <a:blip r:embed="rId5"/>
              <a:stretch>
                <a:fillRect/>
              </a:stretch>
            </p:blipFill>
            <p:spPr>
              <a:xfrm>
                <a:off x="2380732" y="5002682"/>
                <a:ext cx="125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A6A4224-8DF0-4AF3-A601-1CFE9411C7BB}"/>
                  </a:ext>
                </a:extLst>
              </p14:cNvPr>
              <p14:cNvContentPartPr/>
              <p14:nvPr/>
            </p14:nvContentPartPr>
            <p14:xfrm>
              <a:off x="3433012" y="5045162"/>
              <a:ext cx="9000" cy="86760"/>
            </p14:xfrm>
          </p:contentPart>
        </mc:Choice>
        <mc:Fallback xmlns="">
          <p:pic>
            <p:nvPicPr>
              <p:cNvPr id="11" name="Ink 10">
                <a:extLst>
                  <a:ext uri="{FF2B5EF4-FFF2-40B4-BE49-F238E27FC236}">
                    <a16:creationId xmlns:a16="http://schemas.microsoft.com/office/drawing/2014/main" id="{7A6A4224-8DF0-4AF3-A601-1CFE9411C7BB}"/>
                  </a:ext>
                </a:extLst>
              </p:cNvPr>
              <p:cNvPicPr/>
              <p:nvPr/>
            </p:nvPicPr>
            <p:blipFill>
              <a:blip r:embed="rId7"/>
              <a:stretch>
                <a:fillRect/>
              </a:stretch>
            </p:blipFill>
            <p:spPr>
              <a:xfrm>
                <a:off x="3415372" y="5027162"/>
                <a:ext cx="44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3378EB46-0467-4A86-A7B1-966678E2E6F9}"/>
                  </a:ext>
                </a:extLst>
              </p14:cNvPr>
              <p14:cNvContentPartPr/>
              <p14:nvPr/>
            </p14:nvContentPartPr>
            <p14:xfrm>
              <a:off x="4385212" y="5040122"/>
              <a:ext cx="110880" cy="114120"/>
            </p14:xfrm>
          </p:contentPart>
        </mc:Choice>
        <mc:Fallback xmlns="">
          <p:pic>
            <p:nvPicPr>
              <p:cNvPr id="12" name="Ink 11">
                <a:extLst>
                  <a:ext uri="{FF2B5EF4-FFF2-40B4-BE49-F238E27FC236}">
                    <a16:creationId xmlns:a16="http://schemas.microsoft.com/office/drawing/2014/main" id="{3378EB46-0467-4A86-A7B1-966678E2E6F9}"/>
                  </a:ext>
                </a:extLst>
              </p:cNvPr>
              <p:cNvPicPr/>
              <p:nvPr/>
            </p:nvPicPr>
            <p:blipFill>
              <a:blip r:embed="rId9"/>
              <a:stretch>
                <a:fillRect/>
              </a:stretch>
            </p:blipFill>
            <p:spPr>
              <a:xfrm>
                <a:off x="4367572" y="5022482"/>
                <a:ext cx="146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1BD07C57-2A84-4A86-954A-6009E2689D18}"/>
                  </a:ext>
                </a:extLst>
              </p14:cNvPr>
              <p14:cNvContentPartPr/>
              <p14:nvPr/>
            </p14:nvContentPartPr>
            <p14:xfrm>
              <a:off x="5411572" y="5048402"/>
              <a:ext cx="78840" cy="127080"/>
            </p14:xfrm>
          </p:contentPart>
        </mc:Choice>
        <mc:Fallback xmlns="">
          <p:pic>
            <p:nvPicPr>
              <p:cNvPr id="13" name="Ink 12">
                <a:extLst>
                  <a:ext uri="{FF2B5EF4-FFF2-40B4-BE49-F238E27FC236}">
                    <a16:creationId xmlns:a16="http://schemas.microsoft.com/office/drawing/2014/main" id="{1BD07C57-2A84-4A86-954A-6009E2689D18}"/>
                  </a:ext>
                </a:extLst>
              </p:cNvPr>
              <p:cNvPicPr/>
              <p:nvPr/>
            </p:nvPicPr>
            <p:blipFill>
              <a:blip r:embed="rId11"/>
              <a:stretch>
                <a:fillRect/>
              </a:stretch>
            </p:blipFill>
            <p:spPr>
              <a:xfrm>
                <a:off x="5393572" y="5030402"/>
                <a:ext cx="114480" cy="162720"/>
              </a:xfrm>
              <a:prstGeom prst="rect">
                <a:avLst/>
              </a:prstGeom>
            </p:spPr>
          </p:pic>
        </mc:Fallback>
      </mc:AlternateContent>
    </p:spTree>
    <p:extLst>
      <p:ext uri="{BB962C8B-B14F-4D97-AF65-F5344CB8AC3E}">
        <p14:creationId xmlns:p14="http://schemas.microsoft.com/office/powerpoint/2010/main" val="327427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4C35-8D7A-5F4F-1568-E304E93544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0E6508-9343-8960-314C-00F28B210048}"/>
              </a:ext>
            </a:extLst>
          </p:cNvPr>
          <p:cNvSpPr>
            <a:spLocks noGrp="1"/>
          </p:cNvSpPr>
          <p:nvPr>
            <p:ph type="title"/>
          </p:nvPr>
        </p:nvSpPr>
        <p:spPr/>
        <p:txBody>
          <a:bodyPr/>
          <a:lstStyle/>
          <a:p>
            <a:r>
              <a:rPr lang="en-US" dirty="0"/>
              <a:t>Linearity of Expectation</a:t>
            </a:r>
          </a:p>
        </p:txBody>
      </p:sp>
      <p:sp>
        <p:nvSpPr>
          <p:cNvPr id="5" name="Text Placeholder 4">
            <a:extLst>
              <a:ext uri="{FF2B5EF4-FFF2-40B4-BE49-F238E27FC236}">
                <a16:creationId xmlns:a16="http://schemas.microsoft.com/office/drawing/2014/main" id="{F40DBA8D-3C3A-3015-67BA-EE0F40A397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152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36C7-F9B0-45BB-82D9-74E0A4FCB258}"/>
              </a:ext>
            </a:extLst>
          </p:cNvPr>
          <p:cNvSpPr>
            <a:spLocks noGrp="1"/>
          </p:cNvSpPr>
          <p:nvPr>
            <p:ph type="title"/>
          </p:nvPr>
        </p:nvSpPr>
        <p:spPr/>
        <p:txBody>
          <a:bodyPr/>
          <a:lstStyle/>
          <a:p>
            <a:r>
              <a:rPr lang="en-US"/>
              <a:t>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8F0DF-35B5-4AD5-89F6-43CFCD578875}"/>
                  </a:ext>
                </a:extLst>
              </p:cNvPr>
              <p:cNvSpPr>
                <a:spLocks noGrp="1"/>
              </p:cNvSpPr>
              <p:nvPr>
                <p:ph idx="1"/>
              </p:nvPr>
            </p:nvSpPr>
            <p:spPr>
              <a:xfrm>
                <a:off x="612423" y="5308347"/>
                <a:ext cx="11187258" cy="1584961"/>
              </a:xfrm>
            </p:spPr>
            <p:txBody>
              <a:bodyPr>
                <a:normAutofit/>
              </a:bodyPr>
              <a:lstStyle/>
              <a:p>
                <a:r>
                  <a:rPr lang="en-US" dirty="0"/>
                  <a:t>Intuition: The weighted average of values </a:t>
                </a:r>
                <a14:m>
                  <m:oMath xmlns:m="http://schemas.openxmlformats.org/officeDocument/2006/math">
                    <m:r>
                      <a:rPr lang="en-US" b="0" i="1" smtClean="0">
                        <a:latin typeface="Cambria Math" panose="02040503050406030204" pitchFamily="18" charset="0"/>
                      </a:rPr>
                      <m:t>𝑋</m:t>
                    </m:r>
                  </m:oMath>
                </a14:m>
                <a:r>
                  <a:rPr lang="en-US" dirty="0"/>
                  <a:t> could take on.</a:t>
                </a:r>
              </a:p>
              <a:p>
                <a:r>
                  <a:rPr lang="en-US" dirty="0"/>
                  <a:t>Weighted by the probability you actually see them.</a:t>
                </a:r>
              </a:p>
            </p:txBody>
          </p:sp>
        </mc:Choice>
        <mc:Fallback xmlns="">
          <p:sp>
            <p:nvSpPr>
              <p:cNvPr id="3" name="Content Placeholder 2">
                <a:extLst>
                  <a:ext uri="{FF2B5EF4-FFF2-40B4-BE49-F238E27FC236}">
                    <a16:creationId xmlns:a16="http://schemas.microsoft.com/office/drawing/2014/main" id="{4B18F0DF-35B5-4AD5-89F6-43CFCD578875}"/>
                  </a:ext>
                </a:extLst>
              </p:cNvPr>
              <p:cNvSpPr>
                <a:spLocks noGrp="1" noRot="1" noChangeAspect="1" noMove="1" noResize="1" noEditPoints="1" noAdjustHandles="1" noChangeArrowheads="1" noChangeShapeType="1" noTextEdit="1"/>
              </p:cNvSpPr>
              <p:nvPr>
                <p:ph idx="1"/>
              </p:nvPr>
            </p:nvSpPr>
            <p:spPr>
              <a:xfrm>
                <a:off x="612423" y="5308347"/>
                <a:ext cx="11187258" cy="1584961"/>
              </a:xfrm>
              <a:blipFill>
                <a:blip r:embed="rId3"/>
                <a:stretch>
                  <a:fillRect l="-680" t="-7200"/>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A8052B5-6BE1-4F71-BD59-B612AF34D9FF}"/>
              </a:ext>
            </a:extLst>
          </p:cNvPr>
          <p:cNvGrpSpPr/>
          <p:nvPr/>
        </p:nvGrpSpPr>
        <p:grpSpPr>
          <a:xfrm>
            <a:off x="551798" y="1549652"/>
            <a:ext cx="11308508" cy="3578608"/>
            <a:chOff x="551798" y="1549652"/>
            <a:chExt cx="11064962" cy="3578608"/>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6E34E5B-B088-4CF9-9D6C-015A97493302}"/>
                    </a:ext>
                  </a:extLst>
                </p:cNvPr>
                <p:cNvSpPr/>
                <p:nvPr/>
              </p:nvSpPr>
              <p:spPr>
                <a:xfrm>
                  <a:off x="551798" y="1549652"/>
                  <a:ext cx="11064962" cy="357860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“expectation” (or “expected value”) of a random variable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𝒌</m:t>
                            </m:r>
                            <m:r>
                              <a:rPr lang="en-US" sz="2800" i="1">
                                <a:latin typeface="Cambria Math" panose="02040503050406030204" pitchFamily="18" charset="0"/>
                              </a:rPr>
                              <m:t>∈</m:t>
                            </m:r>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Ω</m:t>
                                </m:r>
                              </m:e>
                              <m:sub>
                                <m:r>
                                  <a:rPr lang="en-US" sz="2800" b="0" i="1" smtClean="0">
                                    <a:latin typeface="Cambria Math" panose="02040503050406030204" pitchFamily="18" charset="0"/>
                                  </a:rPr>
                                  <m:t>𝑋</m:t>
                                </m:r>
                              </m:sub>
                            </m:sSub>
                          </m:sub>
                          <m:sup/>
                          <m:e>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1" i="1" smtClean="0">
                                <a:latin typeface="Cambria Math" panose="02040503050406030204" pitchFamily="18" charset="0"/>
                              </a:rPr>
                              <m:t>𝑿</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𝜔</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sub>
                          <m:sup/>
                          <m:e>
                            <m:r>
                              <a:rPr lang="en-US" sz="2800" i="1">
                                <a:latin typeface="Cambria Math" panose="02040503050406030204" pitchFamily="18" charset="0"/>
                              </a:rPr>
                              <m:t>𝑋</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b="0" i="1" smtClean="0">
                                <a:latin typeface="Cambria Math" panose="02040503050406030204" pitchFamily="18" charset="0"/>
                              </a:rPr>
                              <m:t>⋅</m:t>
                            </m:r>
                            <m:r>
                              <a:rPr lang="en-US" sz="2800" b="0" i="1" smtClean="0">
                                <a:latin typeface="Cambria Math" panose="02040503050406030204" pitchFamily="18" charset="0"/>
                              </a:rPr>
                              <m:t>ℙ</m:t>
                            </m:r>
                            <m:r>
                              <a:rPr lang="en-US" sz="2800" b="0" i="1" smtClean="0">
                                <a:latin typeface="Cambria Math" panose="02040503050406030204" pitchFamily="18" charset="0"/>
                              </a:rPr>
                              <m:t>(</m:t>
                            </m:r>
                            <m:r>
                              <a:rPr lang="en-US" sz="2800" b="0" i="1" smtClean="0">
                                <a:latin typeface="Cambria Math" panose="02040503050406030204" pitchFamily="18" charset="0"/>
                              </a:rPr>
                              <m:t>𝜔</m:t>
                            </m:r>
                            <m:r>
                              <a:rPr lang="en-US" sz="2800" b="0" i="1" smtClean="0">
                                <a:latin typeface="Cambria Math" panose="02040503050406030204" pitchFamily="18"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96E34E5B-B088-4CF9-9D6C-015A97493302}"/>
                    </a:ext>
                  </a:extLst>
                </p:cNvPr>
                <p:cNvSpPr>
                  <a:spLocks noRot="1" noChangeAspect="1" noMove="1" noResize="1" noEditPoints="1" noAdjustHandles="1" noChangeArrowheads="1" noChangeShapeType="1" noTextEdit="1"/>
                </p:cNvSpPr>
                <p:nvPr/>
              </p:nvSpPr>
              <p:spPr>
                <a:xfrm>
                  <a:off x="551798" y="1549652"/>
                  <a:ext cx="11064962" cy="3578608"/>
                </a:xfrm>
                <a:prstGeom prst="rect">
                  <a:avLst/>
                </a:prstGeom>
                <a:blipFill>
                  <a:blip r:embed="rId4"/>
                  <a:stretch>
                    <a:fillRect t="-10601" b="-5123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DC8BCC3-8752-421A-9AF0-2CE81EAE62D5}"/>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Expectation</a:t>
              </a:r>
            </a:p>
          </p:txBody>
        </p:sp>
      </p:grpSp>
    </p:spTree>
    <p:extLst>
      <p:ext uri="{BB962C8B-B14F-4D97-AF65-F5344CB8AC3E}">
        <p14:creationId xmlns:p14="http://schemas.microsoft.com/office/powerpoint/2010/main" val="49454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 of Expectation</a:t>
            </a:r>
          </a:p>
        </p:txBody>
      </p:sp>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3"/>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
        <p:nvSpPr>
          <p:cNvPr id="10" name="Content Placeholder 9">
            <a:extLst>
              <a:ext uri="{FF2B5EF4-FFF2-40B4-BE49-F238E27FC236}">
                <a16:creationId xmlns:a16="http://schemas.microsoft.com/office/drawing/2014/main" id="{F5084CA4-1C03-C046-8B9D-A32A7BCC72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262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i="1">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i="1">
                              <a:latin typeface="Cambria Math" panose="02040503050406030204" pitchFamily="18" charset="0"/>
                              <a:cs typeface="Segoe UI Semibold" panose="020B0702040204020203" pitchFamily="34" charset="0"/>
                            </a:rPr>
                            <m:t>Σ</m:t>
                          </m:r>
                        </m:e>
                        <m:sub>
                          <m:r>
                            <a:rPr lang="en-US"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oMath>
                    <m:oMath xmlns:m="http://schemas.openxmlformats.org/officeDocument/2006/math">
                      <m:r>
                        <m:rPr>
                          <m:aln/>
                        </m:rP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m:rPr>
                          <m:brk/>
                          <m:aln/>
                        </m:rPr>
                        <a:rPr lang="en-US" b="1" i="1" smtClean="0">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d>
                        <m:dPr>
                          <m:begChr m:val="["/>
                          <m:endChr m:val="]"/>
                          <m:ctrlPr>
                            <a:rPr lang="en-US" b="1" i="1" smtClean="0">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𝑋</m:t>
                          </m:r>
                        </m:e>
                      </m:d>
                      <m:r>
                        <a:rPr lang="en-US" b="1" i="1" smtClean="0">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d>
                        <m:dPr>
                          <m:begChr m:val="["/>
                          <m:endChr m:val="]"/>
                          <m:ctrlPr>
                            <a:rPr lang="en-US" b="1" i="1" smtClean="0">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𝑌</m:t>
                          </m:r>
                        </m:e>
                      </m:d>
                    </m:oMath>
                  </m:oMathPara>
                </a14:m>
                <a:br>
                  <a:rPr lang="en-US" b="1" dirty="0">
                    <a:latin typeface="Segoe UI Semibold" panose="020B0702040204020203" pitchFamily="34" charset="0"/>
                    <a:cs typeface="Segoe UI Semibold" panose="020B0702040204020203" pitchFamily="34" charset="0"/>
                  </a:rPr>
                </a:br>
                <a:endParaRPr lang="en-US" b="1" dirty="0">
                  <a:latin typeface="Segoe UI Semibold" panose="020B0702040204020203" pitchFamily="34"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87" t="-412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134582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lstStyle/>
              <a:p>
                <a:pPr marL="0" indent="0">
                  <a:buNone/>
                </a:pPr>
                <a:r>
                  <a:rPr lang="en-US" dirty="0"/>
                  <a:t>Extending this to n random variables, </a:t>
                </a:r>
                <a14:m>
                  <m:oMath xmlns:m="http://schemas.openxmlformats.org/officeDocument/2006/math">
                    <m:sSub>
                      <m:sSubPr>
                        <m:ctrlPr>
                          <a:rPr lang="en-US" i="1" smtClean="0">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oMath>
                </a14:m>
                <a:endParaRPr lang="en-US" sz="2800" i="1" dirty="0">
                  <a:latin typeface="Cambria Math" panose="02040503050406030204" pitchFamily="18" charset="0"/>
                  <a:cs typeface="Segoe UI Semibold" panose="020B0702040204020203"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sz="280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oMath>
                  </m:oMathPara>
                </a14:m>
                <a:endParaRPr lang="en-US" sz="2800" dirty="0">
                  <a:latin typeface="Segoe UI Semibold" panose="020B0702040204020203" pitchFamily="34" charset="0"/>
                  <a:cs typeface="Segoe UI Semibold" panose="020B0702040204020203" pitchFamily="34" charset="0"/>
                </a:endParaRPr>
              </a:p>
              <a:p>
                <a:pPr marL="0" indent="0">
                  <a:buNone/>
                </a:pPr>
                <a:endParaRPr lang="en-US" dirty="0"/>
              </a:p>
              <a:p>
                <a:pPr marL="0" indent="0">
                  <a:buNone/>
                </a:pPr>
                <a:r>
                  <a:rPr lang="en-US" dirty="0"/>
                  <a:t>This can be proven by induction.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233141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normAutofit/>
              </a:bodyPr>
              <a:lstStyle/>
              <a:p>
                <a:pPr marL="0" indent="0">
                  <a:buNone/>
                </a:pPr>
                <a:r>
                  <a:rPr lang="en-US" dirty="0"/>
                  <a:t>Constants are also fine:</a:t>
                </a:r>
              </a:p>
              <a:p>
                <a:pPr marL="0" indent="0">
                  <a:buNone/>
                </a:pPr>
                <a:r>
                  <a:rPr lang="en-US" dirty="0"/>
                  <a:t>For real numbers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87" t="-412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not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220287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6F3-2CDF-4DC1-9FC4-ECF19F1A32C1}"/>
              </a:ext>
            </a:extLst>
          </p:cNvPr>
          <p:cNvSpPr>
            <a:spLocks noGrp="1"/>
          </p:cNvSpPr>
          <p:nvPr>
            <p:ph type="title"/>
          </p:nvPr>
        </p:nvSpPr>
        <p:spPr/>
        <p:txBody>
          <a:bodyPr/>
          <a:lstStyle/>
          <a:p>
            <a:r>
              <a:rPr lang="en-US"/>
              <a:t>Fishy Business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3D9D571-2187-4C98-97BB-50607A61EA2A}"/>
                  </a:ext>
                </a:extLst>
              </p:cNvPr>
              <p:cNvSpPr>
                <a:spLocks noGrp="1"/>
              </p:cNvSpPr>
              <p:nvPr>
                <p:ph idx="1"/>
              </p:nvPr>
            </p:nvSpPr>
            <p:spPr/>
            <p:txBody>
              <a:bodyPr>
                <a:normAutofit lnSpcReduction="10000"/>
              </a:bodyPr>
              <a:lstStyle/>
              <a:p>
                <a:pPr marL="0" indent="0">
                  <a:buNone/>
                </a:pPr>
                <a:r>
                  <a:rPr lang="en-US" dirty="0"/>
                  <a:t>Say you and your friend go fishing everyday.</a:t>
                </a:r>
              </a:p>
              <a:p>
                <a:pPr marL="0" indent="0">
                  <a:buNone/>
                </a:pPr>
                <a:r>
                  <a:rPr lang="en-US" dirty="0"/>
                  <a:t>	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0" indent="0">
                  <a:buNone/>
                </a:pPr>
                <a:r>
                  <a:rPr lang="en-US" dirty="0"/>
                  <a:t>	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0" indent="0">
                  <a:buNone/>
                </a:pPr>
                <a:r>
                  <a:rPr lang="en-US" dirty="0"/>
                  <a:t>How many fish do both of you bring on an average day?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b="1"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 </m:t>
                      </m:r>
                    </m:oMath>
                  </m:oMathPara>
                </a14:m>
                <a:endParaRPr lang="en-US" dirty="0">
                  <a:solidFill>
                    <a:srgbClr val="FF0000"/>
                  </a:solidFill>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C3D9D571-2187-4C98-97BB-50607A61EA2A}"/>
                  </a:ext>
                </a:extLst>
              </p:cNvPr>
              <p:cNvSpPr>
                <a:spLocks noGrp="1" noRot="1" noChangeAspect="1" noMove="1" noResize="1" noEditPoints="1" noAdjustHandles="1" noChangeArrowheads="1" noChangeShapeType="1" noTextEdit="1"/>
              </p:cNvSpPr>
              <p:nvPr>
                <p:ph idx="1"/>
              </p:nvPr>
            </p:nvSpPr>
            <p:spPr>
              <a:blipFill>
                <a:blip r:embed="rId3"/>
                <a:stretch>
                  <a:fillRect l="-1587" t="-2880" b="-1571"/>
                </a:stretch>
              </a:blipFill>
            </p:spPr>
            <p:txBody>
              <a:bodyPr/>
              <a:lstStyle/>
              <a:p>
                <a:r>
                  <a:rPr lang="en-US">
                    <a:noFill/>
                  </a:rPr>
                  <a:t> </a:t>
                </a:r>
              </a:p>
            </p:txBody>
          </p:sp>
        </mc:Fallback>
      </mc:AlternateContent>
    </p:spTree>
    <p:extLst>
      <p:ext uri="{BB962C8B-B14F-4D97-AF65-F5344CB8AC3E}">
        <p14:creationId xmlns:p14="http://schemas.microsoft.com/office/powerpoint/2010/main" val="159635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776E-631D-4CEA-A1CF-2A9F5706E56C}"/>
              </a:ext>
            </a:extLst>
          </p:cNvPr>
          <p:cNvSpPr>
            <a:spLocks noGrp="1"/>
          </p:cNvSpPr>
          <p:nvPr>
            <p:ph type="title"/>
          </p:nvPr>
        </p:nvSpPr>
        <p:spPr/>
        <p:txBody>
          <a:bodyPr/>
          <a:lstStyle/>
          <a:p>
            <a:r>
              <a:rPr lang="en-US" dirty="0"/>
              <a:t>Announcements </a:t>
            </a:r>
          </a:p>
        </p:txBody>
      </p:sp>
      <p:sp>
        <p:nvSpPr>
          <p:cNvPr id="3" name="Content Placeholder 2">
            <a:extLst>
              <a:ext uri="{FF2B5EF4-FFF2-40B4-BE49-F238E27FC236}">
                <a16:creationId xmlns:a16="http://schemas.microsoft.com/office/drawing/2014/main" id="{99511774-9D98-46C1-9DFB-B236C72DE7D7}"/>
              </a:ext>
            </a:extLst>
          </p:cNvPr>
          <p:cNvSpPr>
            <a:spLocks noGrp="1"/>
          </p:cNvSpPr>
          <p:nvPr>
            <p:ph idx="1"/>
          </p:nvPr>
        </p:nvSpPr>
        <p:spPr/>
        <p:txBody>
          <a:bodyPr/>
          <a:lstStyle/>
          <a:p>
            <a:r>
              <a:rPr lang="en-US" dirty="0"/>
              <a:t>Quiz 3 on Friday</a:t>
            </a:r>
          </a:p>
          <a:p>
            <a:r>
              <a:rPr lang="en-US" dirty="0"/>
              <a:t>Midterm next Wednesday July 23rd </a:t>
            </a:r>
          </a:p>
          <a:p>
            <a:pPr lvl="1"/>
            <a:r>
              <a:rPr lang="en-US" dirty="0"/>
              <a:t>Details on </a:t>
            </a:r>
            <a:r>
              <a:rPr lang="en-US" dirty="0">
                <a:hlinkClick r:id="rId3"/>
              </a:rPr>
              <a:t>course website</a:t>
            </a:r>
            <a:endParaRPr lang="en-US" dirty="0"/>
          </a:p>
          <a:p>
            <a:r>
              <a:rPr lang="en-US" dirty="0"/>
              <a:t>No homework this week, use the time to study for quiz and midterm</a:t>
            </a:r>
          </a:p>
        </p:txBody>
      </p:sp>
    </p:spTree>
    <p:extLst>
      <p:ext uri="{BB962C8B-B14F-4D97-AF65-F5344CB8AC3E}">
        <p14:creationId xmlns:p14="http://schemas.microsoft.com/office/powerpoint/2010/main" val="163121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96E2-180F-94D6-F578-DF6E6D37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71F83-6FB4-DA9E-3314-467C7F528BD6}"/>
              </a:ext>
            </a:extLst>
          </p:cNvPr>
          <p:cNvSpPr>
            <a:spLocks noGrp="1"/>
          </p:cNvSpPr>
          <p:nvPr>
            <p:ph type="title"/>
          </p:nvPr>
        </p:nvSpPr>
        <p:spPr/>
        <p:txBody>
          <a:bodyPr/>
          <a:lstStyle/>
          <a:p>
            <a:r>
              <a:rPr lang="en-US"/>
              <a:t>Fishy Business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30FC473-3B4B-40E4-8AAA-CDD005F9C11E}"/>
                  </a:ext>
                </a:extLst>
              </p:cNvPr>
              <p:cNvSpPr>
                <a:spLocks noGrp="1"/>
              </p:cNvSpPr>
              <p:nvPr>
                <p:ph idx="1"/>
              </p:nvPr>
            </p:nvSpPr>
            <p:spPr/>
            <p:txBody>
              <a:bodyPr>
                <a:normAutofit lnSpcReduction="10000"/>
              </a:bodyPr>
              <a:lstStyle/>
              <a:p>
                <a:pPr marL="0" indent="0">
                  <a:buNone/>
                </a:pPr>
                <a:r>
                  <a:rPr lang="en-US" dirty="0"/>
                  <a:t>Say you and your friend go fishing everyday.</a:t>
                </a:r>
              </a:p>
              <a:p>
                <a:pPr marL="0" indent="0">
                  <a:buNone/>
                </a:pPr>
                <a:r>
                  <a:rPr lang="en-US" dirty="0"/>
                  <a:t>	You catch </a:t>
                </a:r>
                <a14:m>
                  <m:oMath xmlns:m="http://schemas.openxmlformats.org/officeDocument/2006/math">
                    <m:r>
                      <a:rPr lang="en-US" i="1">
                        <a:latin typeface="Cambria Math" panose="02040503050406030204" pitchFamily="18" charset="0"/>
                        <a:ea typeface="Cambria Math" panose="02040503050406030204" pitchFamily="18" charset="0"/>
                      </a:rPr>
                      <m:t>𝑋</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=3</m:t>
                    </m:r>
                  </m:oMath>
                </a14:m>
                <a:endParaRPr lang="en-US" b="1" dirty="0"/>
              </a:p>
              <a:p>
                <a:pPr marL="0" indent="0">
                  <a:buNone/>
                </a:pPr>
                <a:r>
                  <a:rPr lang="en-US" dirty="0"/>
                  <a:t>	Your friend catches </a:t>
                </a:r>
                <a14:m>
                  <m:oMath xmlns:m="http://schemas.openxmlformats.org/officeDocument/2006/math">
                    <m:r>
                      <a:rPr lang="en-US" b="0" i="1" smtClean="0">
                        <a:latin typeface="Cambria Math" panose="02040503050406030204" pitchFamily="18" charset="0"/>
                      </a:rPr>
                      <m:t>𝑌</m:t>
                    </m:r>
                  </m:oMath>
                </a14:m>
                <a:r>
                  <a:rPr lang="en-US" dirty="0"/>
                  <a:t> fish, with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e>
                    </m:d>
                    <m:r>
                      <a:rPr lang="en-US" b="0" i="1" smtClean="0">
                        <a:latin typeface="Cambria Math" panose="02040503050406030204" pitchFamily="18" charset="0"/>
                        <a:ea typeface="Cambria Math" panose="02040503050406030204" pitchFamily="18" charset="0"/>
                      </a:rPr>
                      <m:t>=7</m:t>
                    </m:r>
                  </m:oMath>
                </a14:m>
                <a:endParaRPr lang="en-US" b="1" dirty="0"/>
              </a:p>
              <a:p>
                <a:pPr marL="227013" indent="-227013">
                  <a:buFont typeface="Arial" panose="020B0604020202020204" pitchFamily="34" charset="0"/>
                  <a:buChar char="•"/>
                </a:pPr>
                <a:endParaRPr lang="en-US" b="1" dirty="0"/>
              </a:p>
              <a:p>
                <a:pPr marL="0" indent="0">
                  <a:buNone/>
                </a:pPr>
                <a:r>
                  <a:rPr lang="en-US" dirty="0"/>
                  <a:t>How many fish do both of you bring on an average day?</a:t>
                </a:r>
              </a:p>
              <a:p>
                <a:pPr marL="0" indent="0">
                  <a:buNone/>
                </a:pPr>
                <a:r>
                  <a:rPr lang="en-US" dirty="0"/>
                  <a:t>Let </a:t>
                </a:r>
                <a14:m>
                  <m:oMath xmlns:m="http://schemas.openxmlformats.org/officeDocument/2006/math">
                    <m:r>
                      <a:rPr lang="en-US" b="0" i="1" smtClean="0">
                        <a:latin typeface="Cambria Math" panose="02040503050406030204" pitchFamily="18" charset="0"/>
                      </a:rPr>
                      <m:t>𝑍</m:t>
                    </m:r>
                  </m:oMath>
                </a14:m>
                <a:r>
                  <a:rPr lang="en-US" dirty="0"/>
                  <a:t> be the </a:t>
                </a:r>
                <a:r>
                  <a:rPr lang="en-US" dirty="0" err="1"/>
                  <a:t>r.v.</a:t>
                </a:r>
                <a:r>
                  <a:rPr lang="en-US" dirty="0"/>
                  <a:t> representing the total number of fish you both catch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r>
                            <a:rPr lang="en-US" b="0" i="1" smtClean="0">
                              <a:solidFill>
                                <a:srgbClr val="7030A0"/>
                              </a:solidFill>
                              <a:latin typeface="Cambria Math" panose="02040503050406030204" pitchFamily="18" charset="0"/>
                              <a:ea typeface="Cambria Math" panose="02040503050406030204" pitchFamily="18" charset="0"/>
                            </a:rPr>
                            <m:t>+</m:t>
                          </m:r>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𝑌</m:t>
                          </m:r>
                        </m:e>
                      </m:d>
                      <m:r>
                        <a:rPr lang="en-US" b="0" i="1" smtClean="0">
                          <a:solidFill>
                            <a:srgbClr val="7030A0"/>
                          </a:solidFill>
                          <a:latin typeface="Cambria Math" panose="02040503050406030204" pitchFamily="18" charset="0"/>
                          <a:ea typeface="Cambria Math" panose="02040503050406030204" pitchFamily="18" charset="0"/>
                        </a:rPr>
                        <m:t>=3+7=10</m:t>
                      </m:r>
                    </m:oMath>
                  </m:oMathPara>
                </a14:m>
                <a:endParaRPr lang="en-US" b="1" dirty="0">
                  <a:solidFill>
                    <a:srgbClr val="7030A0"/>
                  </a:solidFill>
                </a:endParaRPr>
              </a:p>
              <a:p>
                <a:pPr marL="0" indent="0">
                  <a:buNone/>
                </a:pPr>
                <a:r>
                  <a:rPr lang="en-US" dirty="0"/>
                  <a:t>You can sell each for $10 per fish, but you need $15 (total) for expenses. What is your average profit?</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10</m:t>
                          </m:r>
                          <m:r>
                            <a:rPr lang="en-US" b="0" i="1" smtClean="0">
                              <a:solidFill>
                                <a:srgbClr val="7030A0"/>
                              </a:solidFill>
                              <a:latin typeface="Cambria Math" panose="02040503050406030204" pitchFamily="18" charset="0"/>
                              <a:ea typeface="Cambria Math" panose="02040503050406030204" pitchFamily="18" charset="0"/>
                            </a:rPr>
                            <m:t>𝑍</m:t>
                          </m:r>
                          <m:r>
                            <a:rPr lang="en-US" b="0" i="1" smtClean="0">
                              <a:solidFill>
                                <a:srgbClr val="7030A0"/>
                              </a:solidFill>
                              <a:latin typeface="Cambria Math" panose="02040503050406030204" pitchFamily="18" charset="0"/>
                              <a:ea typeface="Cambria Math" panose="02040503050406030204" pitchFamily="18" charset="0"/>
                            </a:rPr>
                            <m:t>−15</m:t>
                          </m:r>
                        </m:e>
                      </m:d>
                      <m:r>
                        <a:rPr lang="en-US" b="0" i="1" smtClean="0">
                          <a:solidFill>
                            <a:srgbClr val="7030A0"/>
                          </a:solidFill>
                          <a:latin typeface="Cambria Math" panose="02040503050406030204" pitchFamily="18" charset="0"/>
                          <a:ea typeface="Cambria Math" panose="02040503050406030204" pitchFamily="18" charset="0"/>
                        </a:rPr>
                        <m:t>=10</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b="0" i="1" smtClean="0">
                              <a:solidFill>
                                <a:srgbClr val="7030A0"/>
                              </a:solidFill>
                              <a:latin typeface="Cambria Math" panose="02040503050406030204" pitchFamily="18" charset="0"/>
                              <a:ea typeface="Cambria Math" panose="02040503050406030204" pitchFamily="18" charset="0"/>
                            </a:rPr>
                          </m:ctrlPr>
                        </m:dPr>
                        <m:e>
                          <m:r>
                            <a:rPr lang="en-US" b="0" i="1" smtClean="0">
                              <a:solidFill>
                                <a:srgbClr val="7030A0"/>
                              </a:solidFill>
                              <a:latin typeface="Cambria Math" panose="02040503050406030204" pitchFamily="18" charset="0"/>
                              <a:ea typeface="Cambria Math" panose="02040503050406030204" pitchFamily="18" charset="0"/>
                            </a:rPr>
                            <m:t>𝑍</m:t>
                          </m:r>
                        </m:e>
                      </m:d>
                      <m:r>
                        <a:rPr lang="en-US" b="0" i="1" smtClean="0">
                          <a:solidFill>
                            <a:srgbClr val="7030A0"/>
                          </a:solidFill>
                          <a:latin typeface="Cambria Math" panose="02040503050406030204" pitchFamily="18" charset="0"/>
                          <a:ea typeface="Cambria Math" panose="02040503050406030204" pitchFamily="18" charset="0"/>
                        </a:rPr>
                        <m:t>−15=100−15=85</m:t>
                      </m:r>
                    </m:oMath>
                  </m:oMathPara>
                </a14:m>
                <a:endParaRPr lang="en-US" dirty="0"/>
              </a:p>
              <a:p>
                <a:pPr marL="0" indent="0">
                  <a:buNone/>
                </a:pPr>
                <a:endParaRPr lang="en-US" dirty="0">
                  <a:solidFill>
                    <a:srgbClr val="FF0000"/>
                  </a:solidFill>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B30FC473-3B4B-40E4-8AAA-CDD005F9C11E}"/>
                  </a:ext>
                </a:extLst>
              </p:cNvPr>
              <p:cNvSpPr>
                <a:spLocks noGrp="1" noRot="1" noChangeAspect="1" noMove="1" noResize="1" noEditPoints="1" noAdjustHandles="1" noChangeArrowheads="1" noChangeShapeType="1" noTextEdit="1"/>
              </p:cNvSpPr>
              <p:nvPr>
                <p:ph idx="1"/>
              </p:nvPr>
            </p:nvSpPr>
            <p:spPr>
              <a:blipFill>
                <a:blip r:embed="rId3"/>
                <a:stretch>
                  <a:fillRect l="-1587" t="-2880"/>
                </a:stretch>
              </a:blipFill>
            </p:spPr>
            <p:txBody>
              <a:bodyPr/>
              <a:lstStyle/>
              <a:p>
                <a:r>
                  <a:rPr lang="en-US">
                    <a:noFill/>
                  </a:rPr>
                  <a:t> </a:t>
                </a:r>
              </a:p>
            </p:txBody>
          </p:sp>
        </mc:Fallback>
      </mc:AlternateContent>
    </p:spTree>
    <p:extLst>
      <p:ext uri="{BB962C8B-B14F-4D97-AF65-F5344CB8AC3E}">
        <p14:creationId xmlns:p14="http://schemas.microsoft.com/office/powerpoint/2010/main" val="41269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692"/>
            <a:ext cx="11187259" cy="1014667"/>
          </a:xfrm>
        </p:spPr>
        <p:txBody>
          <a:bodyPr/>
          <a:lstStyle/>
          <a:p>
            <a:r>
              <a:rPr lang="en-US" dirty="0"/>
              <a:t>Coin Tosses</a:t>
            </a:r>
          </a:p>
        </p:txBody>
      </p:sp>
      <p:sp>
        <p:nvSpPr>
          <p:cNvPr id="3" name="Content Placeholder 2"/>
          <p:cNvSpPr>
            <a:spLocks noGrp="1"/>
          </p:cNvSpPr>
          <p:nvPr>
            <p:ph idx="1"/>
          </p:nvPr>
        </p:nvSpPr>
        <p:spPr/>
        <p:txBody>
          <a:bodyPr/>
          <a:lstStyle/>
          <a:p>
            <a:r>
              <a:rPr lang="en-US" dirty="0"/>
              <a:t>If we flip a coin twice, what is the expected number of heads that come up?</a:t>
            </a:r>
          </a:p>
          <a:p>
            <a:endParaRPr lang="en-US" dirty="0"/>
          </a:p>
          <a:p>
            <a:br>
              <a:rPr lang="en-US" b="1" i="1" dirty="0">
                <a:latin typeface="Cambria Math" panose="02040503050406030204" pitchFamily="18" charset="0"/>
                <a:cs typeface="Segoe UI Semibold" panose="020B0702040204020203" pitchFamily="34" charset="0"/>
              </a:rPr>
            </a:br>
            <a:endParaRPr lang="en-US" dirty="0"/>
          </a:p>
        </p:txBody>
      </p:sp>
    </p:spTree>
    <p:extLst>
      <p:ext uri="{BB962C8B-B14F-4D97-AF65-F5344CB8AC3E}">
        <p14:creationId xmlns:p14="http://schemas.microsoft.com/office/powerpoint/2010/main" val="405533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7611"/>
            <a:ext cx="11187259" cy="1014667"/>
          </a:xfrm>
        </p:spPr>
        <p:txBody>
          <a:bodyPr/>
          <a:lstStyle/>
          <a:p>
            <a:r>
              <a:rPr lang="en-US" dirty="0"/>
              <a:t>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076532"/>
              </a:xfrm>
            </p:spPr>
            <p:txBody>
              <a:bodyPr>
                <a:normAutofit/>
              </a:bodyPr>
              <a:lstStyle/>
              <a:p>
                <a:r>
                  <a:rPr lang="en-US" dirty="0"/>
                  <a:t>If we flip a coin twice, what is the expected number of heads that come up?</a:t>
                </a:r>
              </a:p>
              <a:p>
                <a:endParaRPr lang="en-US"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a:t>
                </a:r>
                <a:r>
                  <a:rPr lang="en-US" dirty="0" err="1"/>
                  <a:t>r.v.</a:t>
                </a:r>
                <a:r>
                  <a:rPr lang="en-US" dirty="0"/>
                  <a:t> representing the total number of heads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=1</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=2</m:t>
                            </m:r>
                          </m:e>
                          <m:e>
                            <m:r>
                              <a:rPr lang="en-US" i="1">
                                <a:latin typeface="Cambria Math" panose="02040503050406030204" pitchFamily="18" charset="0"/>
                              </a:rPr>
                              <m:t>0     </m:t>
                            </m:r>
                            <m:r>
                              <a:rPr lang="en-US">
                                <a:latin typeface="Cambria Math" panose="02040503050406030204" pitchFamily="18" charset="0"/>
                              </a:rPr>
                              <m:t>                                     </m:t>
                            </m:r>
                            <m:r>
                              <a:rPr lang="en-US" i="1">
                                <a:latin typeface="Cambria Math" panose="02040503050406030204" pitchFamily="18" charset="0"/>
                              </a:rPr>
                              <m:t>𝑜𝑡h𝑒𝑟𝑤𝑖𝑠𝑒</m:t>
                            </m:r>
                          </m:e>
                        </m:eqAr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076532"/>
              </a:xfrm>
              <a:blipFill>
                <a:blip r:embed="rId3"/>
                <a:stretch>
                  <a:fillRect l="-1587" t="-1995" r="-680"/>
                </a:stretch>
              </a:blipFill>
            </p:spPr>
            <p:txBody>
              <a:bodyPr/>
              <a:lstStyle/>
              <a:p>
                <a:r>
                  <a:rPr lang="en-US">
                    <a:noFill/>
                  </a:rPr>
                  <a:t> </a:t>
                </a:r>
              </a:p>
            </p:txBody>
          </p:sp>
        </mc:Fallback>
      </mc:AlternateContent>
    </p:spTree>
    <p:extLst>
      <p:ext uri="{BB962C8B-B14F-4D97-AF65-F5344CB8AC3E}">
        <p14:creationId xmlns:p14="http://schemas.microsoft.com/office/powerpoint/2010/main" val="398065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7611"/>
            <a:ext cx="11187259" cy="1014667"/>
          </a:xfrm>
        </p:spPr>
        <p:txBody>
          <a:bodyPr/>
          <a:lstStyle/>
          <a:p>
            <a:r>
              <a:rPr lang="en-US" dirty="0"/>
              <a:t>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076532"/>
              </a:xfrm>
            </p:spPr>
            <p:txBody>
              <a:bodyPr>
                <a:normAutofit lnSpcReduction="10000"/>
              </a:bodyPr>
              <a:lstStyle/>
              <a:p>
                <a:r>
                  <a:rPr lang="en-US" dirty="0"/>
                  <a:t>If we flip a coin twice, what is the expected number of heads that come up?</a:t>
                </a:r>
              </a:p>
              <a:p>
                <a:endParaRPr lang="en-US"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a:t>
                </a:r>
                <a:r>
                  <a:rPr lang="en-US" dirty="0" err="1"/>
                  <a:t>r.v.</a:t>
                </a:r>
                <a:r>
                  <a:rPr lang="en-US" dirty="0"/>
                  <a:t> representing the total number of heads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=1</m:t>
                            </m:r>
                          </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=2</m:t>
                            </m:r>
                          </m:e>
                          <m:e>
                            <m:r>
                              <a:rPr lang="en-US" i="1">
                                <a:latin typeface="Cambria Math" panose="02040503050406030204" pitchFamily="18" charset="0"/>
                              </a:rPr>
                              <m:t>0     </m:t>
                            </m:r>
                            <m:r>
                              <a:rPr lang="en-US">
                                <a:latin typeface="Cambria Math" panose="02040503050406030204" pitchFamily="18" charset="0"/>
                              </a:rPr>
                              <m:t>                                     </m:t>
                            </m:r>
                            <m:r>
                              <a:rPr lang="en-US" i="1">
                                <a:latin typeface="Cambria Math" panose="02040503050406030204" pitchFamily="18" charset="0"/>
                              </a:rPr>
                              <m:t>𝑜𝑡h𝑒𝑟𝑤𝑖𝑠𝑒</m:t>
                            </m:r>
                          </m:e>
                        </m:eqArr>
                      </m:e>
                    </m:d>
                  </m:oMath>
                </a14:m>
                <a:endParaRPr lang="en-US" dirty="0"/>
              </a:p>
              <a:p>
                <a14:m>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𝑘</m:t>
                        </m:r>
                        <m:r>
                          <a:rPr lang="en-US" i="1">
                            <a:latin typeface="Cambria Math" panose="02040503050406030204" pitchFamily="18" charset="0"/>
                            <a:ea typeface="Cambria Math" panose="02040503050406030204" pitchFamily="18" charset="0"/>
                            <a:cs typeface="Segoe UI Semibold" panose="020B0702040204020203" pitchFamily="34" charset="0"/>
                          </a:rPr>
                          <m:t>∈</m:t>
                        </m:r>
                        <m:sSub>
                          <m:sSubPr>
                            <m:ctrlPr>
                              <a:rPr lang="en-US" b="0" i="1" smtClean="0">
                                <a:latin typeface="Cambria Math" panose="02040503050406030204" pitchFamily="18" charset="0"/>
                                <a:ea typeface="Cambria Math" panose="02040503050406030204" pitchFamily="18" charset="0"/>
                                <a:cs typeface="Segoe UI Semibold" panose="020B0702040204020203" pitchFamily="34" charset="0"/>
                              </a:rPr>
                            </m:ctrlPr>
                          </m:sSubPr>
                          <m:e>
                            <m:r>
                              <m:rPr>
                                <m:sty m:val="p"/>
                              </m:rPr>
                              <a:rPr lang="el-GR" i="1" smtClean="0">
                                <a:latin typeface="Cambria Math" panose="02040503050406030204" pitchFamily="18" charset="0"/>
                                <a:ea typeface="Cambria Math" panose="02040503050406030204" pitchFamily="18" charset="0"/>
                                <a:cs typeface="Segoe UI Semibold" panose="020B0702040204020203" pitchFamily="34" charset="0"/>
                              </a:rPr>
                              <m:t>Ω</m:t>
                            </m:r>
                          </m:e>
                          <m:sub>
                            <m:r>
                              <a:rPr lang="en-US" b="0" i="1" smtClean="0">
                                <a:latin typeface="Cambria Math" panose="02040503050406030204" pitchFamily="18" charset="0"/>
                                <a:ea typeface="Cambria Math" panose="02040503050406030204" pitchFamily="18" charset="0"/>
                                <a:cs typeface="Segoe UI Semibold" panose="020B0702040204020203" pitchFamily="34" charset="0"/>
                              </a:rPr>
                              <m:t>𝑌</m:t>
                            </m:r>
                          </m:sub>
                        </m:sSub>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𝑌</m:t>
                        </m:r>
                      </m:sub>
                    </m:sSub>
                    <m:d>
                      <m:dPr>
                        <m:ctrlPr>
                          <a:rPr lang="en-US" i="1">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cs typeface="Segoe UI Semibold" panose="020B0702040204020203" pitchFamily="34" charset="0"/>
                      </a:rPr>
                      <m:t>=</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4</m:t>
                        </m:r>
                      </m:den>
                    </m:f>
                    <m:r>
                      <a:rPr lang="en-US" b="0" i="1" smtClean="0">
                        <a:latin typeface="Cambria Math" panose="02040503050406030204" pitchFamily="18" charset="0"/>
                        <a:cs typeface="Segoe UI Semibold" panose="020B0702040204020203" pitchFamily="34" charset="0"/>
                      </a:rPr>
                      <m:t>⋅0+</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2</m:t>
                        </m:r>
                      </m:den>
                    </m:f>
                    <m:r>
                      <a:rPr lang="en-US" b="0" i="1" smtClean="0">
                        <a:latin typeface="Cambria Math" panose="02040503050406030204" pitchFamily="18" charset="0"/>
                        <a:cs typeface="Segoe UI Semibold" panose="020B0702040204020203" pitchFamily="34" charset="0"/>
                      </a:rPr>
                      <m:t>⋅1+</m:t>
                    </m:r>
                    <m:f>
                      <m:fPr>
                        <m:ctrlPr>
                          <a:rPr lang="en-US" i="1" smtClean="0">
                            <a:latin typeface="Cambria Math" panose="02040503050406030204" pitchFamily="18" charset="0"/>
                            <a:cs typeface="Segoe UI Semibold" panose="020B0702040204020203" pitchFamily="34" charset="0"/>
                          </a:rPr>
                        </m:ctrlPr>
                      </m:fPr>
                      <m:num>
                        <m:r>
                          <a:rPr lang="en-US" b="0" i="1" smtClean="0">
                            <a:latin typeface="Cambria Math" panose="02040503050406030204" pitchFamily="18" charset="0"/>
                            <a:cs typeface="Segoe UI Semibold" panose="020B0702040204020203" pitchFamily="34" charset="0"/>
                          </a:rPr>
                          <m:t>1</m:t>
                        </m:r>
                      </m:num>
                      <m:den>
                        <m:r>
                          <a:rPr lang="en-US" b="0" i="1" smtClean="0">
                            <a:latin typeface="Cambria Math" panose="02040503050406030204" pitchFamily="18" charset="0"/>
                            <a:cs typeface="Segoe UI Semibold" panose="020B0702040204020203" pitchFamily="34" charset="0"/>
                          </a:rPr>
                          <m:t>4</m:t>
                        </m:r>
                      </m:den>
                    </m:f>
                    <m:r>
                      <a:rPr lang="en-US" b="0" i="1" smtClean="0">
                        <a:latin typeface="Cambria Math" panose="02040503050406030204" pitchFamily="18" charset="0"/>
                        <a:cs typeface="Segoe UI Semibold" panose="020B0702040204020203" pitchFamily="34" charset="0"/>
                      </a:rPr>
                      <m:t>⋅2</m:t>
                    </m:r>
                    <m:r>
                      <a:rPr lang="en-US" b="1"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076532"/>
              </a:xfrm>
              <a:blipFill>
                <a:blip r:embed="rId3"/>
                <a:stretch>
                  <a:fillRect l="-1587" t="-2743" r="-680"/>
                </a:stretch>
              </a:blipFill>
            </p:spPr>
            <p:txBody>
              <a:bodyPr/>
              <a:lstStyle/>
              <a:p>
                <a:r>
                  <a:rPr lang="en-US">
                    <a:noFill/>
                  </a:rPr>
                  <a:t> </a:t>
                </a:r>
              </a:p>
            </p:txBody>
          </p:sp>
        </mc:Fallback>
      </mc:AlternateContent>
    </p:spTree>
    <p:extLst>
      <p:ext uri="{BB962C8B-B14F-4D97-AF65-F5344CB8AC3E}">
        <p14:creationId xmlns:p14="http://schemas.microsoft.com/office/powerpoint/2010/main" val="74902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4" t="-2094" r="-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99752" y="4226011"/>
                <a:ext cx="6888892"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Make a prediction --- what should </a:t>
                </a:r>
                <a14:m>
                  <m:oMath xmlns:m="http://schemas.openxmlformats.org/officeDocument/2006/math">
                    <m:r>
                      <a:rPr lang="en-US" sz="2800" b="0" i="1" smtClean="0">
                        <a:latin typeface="Cambria Math" panose="02040503050406030204" pitchFamily="18" charset="0"/>
                      </a:rPr>
                      <m:t>𝔼</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be?</a:t>
                </a:r>
              </a:p>
            </p:txBody>
          </p:sp>
        </mc:Choice>
        <mc:Fallback xmlns="">
          <p:sp>
            <p:nvSpPr>
              <p:cNvPr id="5" name="TextBox 4"/>
              <p:cNvSpPr txBox="1">
                <a:spLocks noRot="1" noChangeAspect="1" noMove="1" noResize="1" noEditPoints="1" noAdjustHandles="1" noChangeArrowheads="1" noChangeShapeType="1" noTextEdit="1"/>
              </p:cNvSpPr>
              <p:nvPr/>
            </p:nvSpPr>
            <p:spPr>
              <a:xfrm>
                <a:off x="1099752" y="4226011"/>
                <a:ext cx="6888892" cy="523220"/>
              </a:xfrm>
              <a:prstGeom prst="rect">
                <a:avLst/>
              </a:prstGeom>
              <a:blipFill>
                <a:blip r:embed="rId4"/>
                <a:stretch>
                  <a:fillRect l="-1842" t="-11905" r="-1289" b="-30952"/>
                </a:stretch>
              </a:blipFill>
            </p:spPr>
            <p:txBody>
              <a:bodyPr/>
              <a:lstStyle/>
              <a:p>
                <a:r>
                  <a:rPr lang="en-US">
                    <a:noFill/>
                  </a:rPr>
                  <a:t> </a:t>
                </a:r>
              </a:p>
            </p:txBody>
          </p:sp>
        </mc:Fallback>
      </mc:AlternateContent>
    </p:spTree>
    <p:extLst>
      <p:ext uri="{BB962C8B-B14F-4D97-AF65-F5344CB8AC3E}">
        <p14:creationId xmlns:p14="http://schemas.microsoft.com/office/powerpoint/2010/main" val="3274200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buNone/>
                </a:pPr>
                <a:endParaRPr lang="en-US" dirty="0"/>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a:t>
                </a:r>
                <a:r>
                  <a:rPr lang="en-US" dirty="0" err="1"/>
                  <a:t>r.v.</a:t>
                </a:r>
                <a:r>
                  <a:rPr lang="en-US" dirty="0"/>
                  <a:t> representing the total number of heads.</a:t>
                </a:r>
              </a:p>
              <a:p>
                <a:endParaRPr lang="en-US" dirty="0"/>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i="0" smtClean="0">
                        <a:latin typeface="Cambria Math" panose="02040503050406030204" pitchFamily="18" charset="0"/>
                        <a:cs typeface="Segoe UI Semibold" panose="020B0702040204020203" pitchFamily="34" charset="0"/>
                      </a:rPr>
                      <m:t>=</m:t>
                    </m:r>
                  </m:oMath>
                </a14:m>
                <a:endParaRPr lang="en-US" b="0" i="0" dirty="0">
                  <a:latin typeface="Cambria Math" panose="02040503050406030204" pitchFamily="18" charset="0"/>
                  <a:cs typeface="Segoe UI Semibold" panose="020B0702040204020203" pitchFamily="34" charset="0"/>
                </a:endParaRPr>
              </a:p>
              <a:p>
                <a:pPr lvl="1"/>
                <a14:m>
                  <m:oMathPara xmlns:m="http://schemas.openxmlformats.org/officeDocument/2006/math">
                    <m:oMathParaPr>
                      <m:jc m:val="centerGroup"/>
                    </m:oMathParaPr>
                    <m:oMath xmlns:m="http://schemas.openxmlformats.org/officeDocument/2006/math">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m:oMathPara>
                </a14:m>
                <a:br>
                  <a:rPr lang="en-US" i="1" dirty="0">
                    <a:latin typeface="Cambria Math" panose="02040503050406030204" pitchFamily="18" charset="0"/>
                    <a:cs typeface="Segoe UI Semibold" panose="020B0702040204020203" pitchFamily="34" charset="0"/>
                  </a:rPr>
                </a:br>
                <a:endParaRPr lang="en-US" i="1" dirty="0">
                  <a:latin typeface="Cambria Math" panose="02040503050406030204" pitchFamily="18" charset="0"/>
                  <a:cs typeface="Segoe UI Semibold" panose="020B0702040204020203" pitchFamily="34" charset="0"/>
                </a:endParaRPr>
              </a:p>
              <a:p>
                <a:endParaRPr lang="en-US" dirty="0">
                  <a:latin typeface="Cambria Math" panose="02040503050406030204" pitchFamily="18" charset="0"/>
                  <a:ea typeface="Cambria Math" panose="02040503050406030204" pitchFamily="18"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7" t="-2094" r="-2381" b="-20942"/>
                </a:stretch>
              </a:blipFill>
            </p:spPr>
            <p:txBody>
              <a:bodyPr/>
              <a:lstStyle/>
              <a:p>
                <a:r>
                  <a:rPr lang="en-US">
                    <a:noFill/>
                  </a:rPr>
                  <a:t> </a:t>
                </a:r>
              </a:p>
            </p:txBody>
          </p:sp>
        </mc:Fallback>
      </mc:AlternateContent>
      <p:sp>
        <p:nvSpPr>
          <p:cNvPr id="4" name="Rectangle 3"/>
          <p:cNvSpPr/>
          <p:nvPr/>
        </p:nvSpPr>
        <p:spPr>
          <a:xfrm>
            <a:off x="8927757" y="5443151"/>
            <a:ext cx="3200400" cy="1235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 but what actually is it?</a:t>
            </a:r>
          </a:p>
          <a:p>
            <a:pPr algn="ctr"/>
            <a:r>
              <a:rPr lang="en-US" dirty="0"/>
              <a:t>I don’t have intuition for this formula.</a:t>
            </a:r>
          </a:p>
        </p:txBody>
      </p:sp>
    </p:spTree>
    <p:extLst>
      <p:ext uri="{BB962C8B-B14F-4D97-AF65-F5344CB8AC3E}">
        <p14:creationId xmlns:p14="http://schemas.microsoft.com/office/powerpoint/2010/main" val="106081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Repeated Coin Tosses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40" y="1277943"/>
                <a:ext cx="11187258" cy="5031418"/>
              </a:xfrm>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endParaRPr lang="en-US" dirty="0"/>
              </a:p>
              <a:p>
                <a:pPr marL="2287588" indent="-90488"/>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0"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a:latin typeface="Cambria Math" panose="02040503050406030204" pitchFamily="18" charset="0"/>
                            <a:cs typeface="Segoe UI Semibold" panose="020B0702040204020203" pitchFamily="34" charset="0"/>
                          </a:rPr>
                          <m:t>𝑘</m:t>
                        </m:r>
                        <m:r>
                          <a:rPr lang="en-US" b="0" i="1">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i="1" dirty="0">
                  <a:latin typeface="Cambria Math" panose="02040503050406030204" pitchFamily="18" charset="0"/>
                  <a:cs typeface="Segoe UI Semibold" panose="020B0702040204020203" pitchFamily="34"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=1</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sz="2800" i="1" smtClean="0">
                            <a:latin typeface="Cambria Math" panose="02040503050406030204" pitchFamily="18" charset="0"/>
                            <a:cs typeface="Segoe UI Semibold" panose="020B0702040204020203" pitchFamily="34" charset="0"/>
                          </a:rPr>
                        </m:ctrlPr>
                      </m:naryPr>
                      <m:sub>
                        <m:r>
                          <a:rPr lang="pt-BR" sz="2800" b="0" i="1" smtClean="0">
                            <a:latin typeface="Cambria Math" panose="02040503050406030204" pitchFamily="18" charset="0"/>
                            <a:cs typeface="Segoe UI Semibold" panose="020B0702040204020203" pitchFamily="34" charset="0"/>
                          </a:rPr>
                          <m:t>𝑘</m:t>
                        </m:r>
                        <m:r>
                          <a:rPr lang="pt-BR" sz="2800" b="0" i="1" smtClean="0">
                            <a:latin typeface="Cambria Math" panose="02040503050406030204" pitchFamily="18" charset="0"/>
                            <a:cs typeface="Segoe UI Semibold" panose="020B0702040204020203" pitchFamily="34" charset="0"/>
                          </a:rPr>
                          <m:t>=1</m:t>
                        </m:r>
                      </m:sub>
                      <m:sup>
                        <m:r>
                          <a:rPr lang="pt-BR"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pt-BR"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−1</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pt-BR" sz="2800" b="0" i="1" smtClean="0">
                                <a:latin typeface="Cambria Math" panose="02040503050406030204" pitchFamily="18" charset="0"/>
                                <a:cs typeface="Segoe UI Semibold" panose="020B0702040204020203" pitchFamily="34" charset="0"/>
                              </a:rPr>
                              <m:t>𝑘</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pt-BR" sz="2800" b="0" i="1" smtClean="0">
                                <a:latin typeface="Cambria Math" panose="02040503050406030204" pitchFamily="18" charset="0"/>
                                <a:cs typeface="Segoe UI Semibold" panose="020B0702040204020203" pitchFamily="34" charset="0"/>
                              </a:rPr>
                              <m:t>−</m:t>
                            </m:r>
                            <m:r>
                              <a:rPr lang="pt-BR" sz="2800" b="0" i="1" smtClean="0">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nary>
                      <m:naryPr>
                        <m:chr m:val="∑"/>
                        <m:ctrlPr>
                          <a:rPr lang="pt-BR" sz="2800" i="1" smtClean="0">
                            <a:latin typeface="Cambria Math" panose="02040503050406030204" pitchFamily="18" charset="0"/>
                            <a:cs typeface="Segoe UI Semibold" panose="020B0702040204020203" pitchFamily="34" charset="0"/>
                          </a:rPr>
                        </m:ctrlPr>
                      </m:naryPr>
                      <m:sub>
                        <m:r>
                          <a:rPr lang="en-US" sz="2800" b="0" i="1" smtClean="0">
                            <a:latin typeface="Cambria Math" panose="02040503050406030204" pitchFamily="18" charset="0"/>
                            <a:cs typeface="Segoe UI Semibold" panose="020B0702040204020203" pitchFamily="34" charset="0"/>
                          </a:rPr>
                          <m:t>𝑖</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0</m:t>
                        </m:r>
                      </m:sub>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p>
                      <m:e>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en-US" sz="2800" b="0" i="1" smtClean="0">
                                    <a:latin typeface="Cambria Math" panose="02040503050406030204" pitchFamily="18" charset="0"/>
                                    <a:cs typeface="Segoe UI Semibold" panose="020B0702040204020203" pitchFamily="34" charset="0"/>
                                  </a:rPr>
                                  <m:t>𝑖</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en-US" sz="2800" b="0" i="1" smtClean="0">
                                <a:latin typeface="Cambria Math" panose="02040503050406030204" pitchFamily="18" charset="0"/>
                                <a:cs typeface="Segoe UI Semibold" panose="020B0702040204020203" pitchFamily="34" charset="0"/>
                              </a:rPr>
                              <m:t>𝑖</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𝑖</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sup>
                    </m:sSup>
                    <m:r>
                      <a:rPr lang="en-US" b="0"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𝑛𝑝</m:t>
                    </m:r>
                  </m:oMath>
                </a14:m>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40" y="1277943"/>
                <a:ext cx="11187258" cy="5031418"/>
              </a:xfrm>
              <a:blipFill>
                <a:blip r:embed="rId3"/>
                <a:stretch>
                  <a:fillRect l="-794" t="-2015" r="-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70674" y="4102442"/>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egoe UI Semibold" panose="020B0702040204020203" pitchFamily="34" charset="0"/>
                        </a:rPr>
                        <m:t>𝑘</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num>
                            <m:den>
                              <m:r>
                                <a:rPr lang="en-US" i="1">
                                  <a:latin typeface="Cambria Math" panose="02040503050406030204" pitchFamily="18" charset="0"/>
                                  <a:cs typeface="Segoe UI Semibold" panose="020B0702040204020203" pitchFamily="34" charset="0"/>
                                </a:rPr>
                                <m:t>𝑘</m:t>
                              </m:r>
                            </m:den>
                          </m:f>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𝑛</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r>
                                <a:rPr lang="en-US" i="1">
                                  <a:latin typeface="Cambria Math" panose="02040503050406030204" pitchFamily="18" charset="0"/>
                                  <a:cs typeface="Segoe UI Semibold" panose="020B0702040204020203" pitchFamily="34" charset="0"/>
                                </a:rPr>
                                <m:t>−1</m:t>
                              </m:r>
                            </m:num>
                            <m:den>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−1</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70674" y="4102442"/>
                <a:ext cx="2248929" cy="67974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234819" y="5487873"/>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Binomial Theorem!</a:t>
            </a:r>
          </a:p>
        </p:txBody>
      </p:sp>
      <p:sp>
        <p:nvSpPr>
          <p:cNvPr id="9" name="Rectangle 8"/>
          <p:cNvSpPr/>
          <p:nvPr/>
        </p:nvSpPr>
        <p:spPr>
          <a:xfrm>
            <a:off x="2314833" y="6167622"/>
            <a:ext cx="8042017"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did it! And all it took was a clever application of the binomial theorem, </a:t>
            </a:r>
            <a:br>
              <a:rPr lang="en-US" dirty="0"/>
            </a:br>
            <a:r>
              <a:rPr lang="en-US" dirty="0"/>
              <a:t>setup by a very non-obvious application of an obscure combinatorial identity. </a:t>
            </a:r>
            <a:r>
              <a:rPr lang="en-US" dirty="0" err="1"/>
              <a:t>Ezpz</a:t>
            </a:r>
            <a:r>
              <a:rPr lang="en-US" dirty="0"/>
              <a:t>.</a:t>
            </a:r>
          </a:p>
        </p:txBody>
      </p:sp>
    </p:spTree>
    <p:extLst>
      <p:ext uri="{BB962C8B-B14F-4D97-AF65-F5344CB8AC3E}">
        <p14:creationId xmlns:p14="http://schemas.microsoft.com/office/powerpoint/2010/main" val="317473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Repeated Coin Tosses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77943"/>
                <a:ext cx="11187258" cy="5031418"/>
              </a:xfrm>
            </p:spPr>
            <p:txBody>
              <a:bodyPr>
                <a:normAutofit/>
              </a:bodyPr>
              <a:lstStyle/>
              <a:p>
                <a:r>
                  <a:rPr lang="en-US" dirty="0"/>
                  <a:t>Now what if the probability of flipping a head was </a:t>
                </a:r>
                <a14:m>
                  <m:oMath xmlns:m="http://schemas.openxmlformats.org/officeDocument/2006/math">
                    <m:r>
                      <a:rPr lang="en-US" b="0" i="1" smtClean="0">
                        <a:latin typeface="Cambria Math" panose="02040503050406030204" pitchFamily="18" charset="0"/>
                      </a:rPr>
                      <m:t>𝑝</m:t>
                    </m:r>
                  </m:oMath>
                </a14:m>
                <a:r>
                  <a:rPr lang="en-US" dirty="0"/>
                  <a:t> and that we wanted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endParaRPr lang="en-US" dirty="0"/>
              </a:p>
              <a:p>
                <a:pPr marL="2287588" indent="-90488"/>
                <a14:m>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0" i="1" smtClean="0">
                        <a:latin typeface="Cambria Math" panose="02040503050406030204" pitchFamily="18" charset="0"/>
                        <a:cs typeface="Segoe UI Semibold" panose="020B0702040204020203" pitchFamily="34" charset="0"/>
                      </a:rPr>
                      <m:t>=</m:t>
                    </m:r>
                    <m:nary>
                      <m:naryPr>
                        <m:chr m:val="∑"/>
                        <m:ctrlPr>
                          <a:rPr lang="en-US" sz="2800" i="1" smtClean="0">
                            <a:latin typeface="Cambria Math" panose="02040503050406030204" pitchFamily="18" charset="0"/>
                            <a:cs typeface="Segoe UI Semibold" panose="020B0702040204020203" pitchFamily="34" charset="0"/>
                          </a:rPr>
                        </m:ctrlPr>
                      </m:naryPr>
                      <m:sub>
                        <m:r>
                          <m:rPr>
                            <m:brk m:alnAt="7"/>
                          </m:rP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=0</m:t>
                        </m:r>
                      </m:sub>
                      <m:sup>
                        <m:r>
                          <a:rPr lang="en-US"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𝑌</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m:t>
                        </m:r>
                      </m:e>
                    </m:nary>
                    <m:r>
                      <a:rPr lang="en-US" b="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=0</m:t>
                        </m:r>
                      </m:sub>
                      <m:sup>
                        <m:r>
                          <a:rPr lang="pt-BR" b="0" i="1">
                            <a:latin typeface="Cambria Math" panose="02040503050406030204" pitchFamily="18" charset="0"/>
                            <a:cs typeface="Segoe UI Semibold" panose="020B0702040204020203" pitchFamily="34" charset="0"/>
                          </a:rPr>
                          <m:t>𝑛</m:t>
                        </m:r>
                      </m:sup>
                      <m:e>
                        <m:r>
                          <a:rPr lang="en-US" b="0" i="1">
                            <a:latin typeface="Cambria Math" panose="02040503050406030204" pitchFamily="18" charset="0"/>
                            <a:cs typeface="Segoe UI Semibold" panose="020B0702040204020203" pitchFamily="34" charset="0"/>
                          </a:rPr>
                          <m:t>𝑘</m:t>
                        </m:r>
                        <m:r>
                          <a:rPr lang="en-US" b="0" i="1">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e>
                            </m:d>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i="1" dirty="0">
                  <a:latin typeface="Cambria Math" panose="02040503050406030204" pitchFamily="18" charset="0"/>
                  <a:cs typeface="Segoe UI Semibold" panose="020B0702040204020203" pitchFamily="34"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i="1">
                            <a:latin typeface="Cambria Math" panose="02040503050406030204" pitchFamily="18" charset="0"/>
                            <a:cs typeface="Segoe UI Semibold" panose="020B0702040204020203" pitchFamily="34" charset="0"/>
                          </a:rPr>
                        </m:ctrlPr>
                      </m:naryPr>
                      <m:sub>
                        <m:r>
                          <a:rPr lang="pt-BR" b="0" i="1">
                            <a:latin typeface="Cambria Math" panose="02040503050406030204" pitchFamily="18" charset="0"/>
                            <a:cs typeface="Segoe UI Semibold" panose="020B0702040204020203" pitchFamily="34" charset="0"/>
                          </a:rPr>
                          <m:t>𝑘</m:t>
                        </m:r>
                        <m:r>
                          <a:rPr lang="pt-BR" b="0" i="1">
                            <a:latin typeface="Cambria Math" panose="02040503050406030204" pitchFamily="18" charset="0"/>
                            <a:cs typeface="Segoe UI Semibold" panose="020B0702040204020203" pitchFamily="34" charset="0"/>
                          </a:rPr>
                          <m:t>=1</m:t>
                        </m:r>
                      </m:sub>
                      <m:sup>
                        <m:r>
                          <a:rPr lang="pt-BR" b="0" i="1">
                            <a:latin typeface="Cambria Math" panose="02040503050406030204" pitchFamily="18" charset="0"/>
                            <a:cs typeface="Segoe UI Semibold" panose="020B0702040204020203" pitchFamily="34" charset="0"/>
                          </a:rPr>
                          <m:t>𝑛</m:t>
                        </m:r>
                      </m:sup>
                      <m:e>
                        <m:r>
                          <a:rPr lang="en-US" b="0" i="1" smtClean="0">
                            <a:latin typeface="Cambria Math" panose="02040503050406030204" pitchFamily="18" charset="0"/>
                            <a:cs typeface="Segoe UI Semibold" panose="020B0702040204020203" pitchFamily="34" charset="0"/>
                          </a:rPr>
                          <m:t>𝑘</m:t>
                        </m:r>
                        <m:r>
                          <a:rPr lang="en-US" b="0" i="1" smtClean="0">
                            <a:latin typeface="Cambria Math" panose="02040503050406030204" pitchFamily="18" charset="0"/>
                            <a:cs typeface="Segoe UI Semibold" panose="020B0702040204020203" pitchFamily="34" charset="0"/>
                          </a:rPr>
                          <m:t>⋅</m:t>
                        </m:r>
                        <m:d>
                          <m:dPr>
                            <m:ctrlPr>
                              <a:rPr lang="pt-BR" i="1">
                                <a:latin typeface="Cambria Math" panose="02040503050406030204" pitchFamily="18" charset="0"/>
                                <a:cs typeface="Segoe UI Semibold" panose="020B0702040204020203" pitchFamily="34" charset="0"/>
                              </a:rPr>
                            </m:ctrlPr>
                          </m:dPr>
                          <m:e>
                            <m:f>
                              <m:fPr>
                                <m:type m:val="noBar"/>
                                <m:ctrlPr>
                                  <a:rPr lang="pt-BR" i="1">
                                    <a:latin typeface="Cambria Math" panose="02040503050406030204" pitchFamily="18" charset="0"/>
                                    <a:cs typeface="Segoe UI Semibold" panose="020B0702040204020203" pitchFamily="34" charset="0"/>
                                  </a:rPr>
                                </m:ctrlPr>
                              </m:fPr>
                              <m:num>
                                <m:r>
                                  <a:rPr lang="pt-BR" b="0" i="1">
                                    <a:latin typeface="Cambria Math" panose="02040503050406030204" pitchFamily="18" charset="0"/>
                                    <a:cs typeface="Segoe UI Semibold" panose="020B0702040204020203" pitchFamily="34" charset="0"/>
                                  </a:rPr>
                                  <m:t>𝑛</m:t>
                                </m:r>
                              </m:num>
                              <m:den>
                                <m:r>
                                  <a:rPr lang="pt-BR" b="0" i="1">
                                    <a:latin typeface="Cambria Math" panose="02040503050406030204" pitchFamily="18" charset="0"/>
                                    <a:cs typeface="Segoe UI Semibold" panose="020B0702040204020203" pitchFamily="34" charset="0"/>
                                  </a:rPr>
                                  <m:t>𝑘</m:t>
                                </m:r>
                              </m:den>
                            </m:f>
                          </m:e>
                        </m:d>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𝑝</m:t>
                            </m:r>
                          </m:e>
                          <m:sup>
                            <m:r>
                              <a:rPr lang="pt-BR" b="0" i="1">
                                <a:latin typeface="Cambria Math" panose="02040503050406030204" pitchFamily="18" charset="0"/>
                                <a:cs typeface="Segoe UI Semibold" panose="020B0702040204020203" pitchFamily="34" charset="0"/>
                              </a:rPr>
                              <m:t>𝑘</m:t>
                            </m:r>
                          </m:sup>
                        </m:sSup>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pt-BR" b="0" i="1">
                                <a:latin typeface="Cambria Math" panose="02040503050406030204" pitchFamily="18" charset="0"/>
                                <a:cs typeface="Segoe UI Semibold" panose="020B0702040204020203" pitchFamily="34" charset="0"/>
                              </a:rPr>
                              <m:t>−</m:t>
                            </m:r>
                            <m:r>
                              <a:rPr lang="pt-BR" b="0" i="1">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nary>
                      <m:naryPr>
                        <m:chr m:val="∑"/>
                        <m:ctrlPr>
                          <a:rPr lang="pt-BR" sz="2800" i="1" smtClean="0">
                            <a:latin typeface="Cambria Math" panose="02040503050406030204" pitchFamily="18" charset="0"/>
                            <a:cs typeface="Segoe UI Semibold" panose="020B0702040204020203" pitchFamily="34" charset="0"/>
                          </a:rPr>
                        </m:ctrlPr>
                      </m:naryPr>
                      <m:sub>
                        <m:r>
                          <a:rPr lang="pt-BR" sz="2800" b="0" i="1" smtClean="0">
                            <a:latin typeface="Cambria Math" panose="02040503050406030204" pitchFamily="18" charset="0"/>
                            <a:cs typeface="Segoe UI Semibold" panose="020B0702040204020203" pitchFamily="34" charset="0"/>
                          </a:rPr>
                          <m:t>𝑘</m:t>
                        </m:r>
                        <m:r>
                          <a:rPr lang="pt-BR" sz="2800" b="0" i="1" smtClean="0">
                            <a:latin typeface="Cambria Math" panose="02040503050406030204" pitchFamily="18" charset="0"/>
                            <a:cs typeface="Segoe UI Semibold" panose="020B0702040204020203" pitchFamily="34" charset="0"/>
                          </a:rPr>
                          <m:t>=1</m:t>
                        </m:r>
                      </m:sub>
                      <m:sup>
                        <m:r>
                          <a:rPr lang="pt-BR" sz="2800" b="0" i="1" smtClean="0">
                            <a:latin typeface="Cambria Math" panose="02040503050406030204" pitchFamily="18" charset="0"/>
                            <a:cs typeface="Segoe UI Semibold" panose="020B0702040204020203" pitchFamily="34" charset="0"/>
                          </a:rPr>
                          <m:t>𝑛</m:t>
                        </m:r>
                      </m:sup>
                      <m:e>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pt-BR" sz="2800" b="0" i="1" smtClean="0">
                                    <a:latin typeface="Cambria Math" panose="02040503050406030204" pitchFamily="18" charset="0"/>
                                    <a:cs typeface="Segoe UI Semibold" panose="020B0702040204020203" pitchFamily="34" charset="0"/>
                                  </a:rPr>
                                  <m:t>𝑘</m:t>
                                </m:r>
                                <m:r>
                                  <a:rPr lang="en-US" sz="2800" b="0" i="1" smtClean="0">
                                    <a:latin typeface="Cambria Math" panose="02040503050406030204" pitchFamily="18" charset="0"/>
                                    <a:cs typeface="Segoe UI Semibold" panose="020B0702040204020203" pitchFamily="34" charset="0"/>
                                  </a:rPr>
                                  <m:t>−1</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pt-BR" sz="2800" b="0" i="1" smtClean="0">
                                <a:latin typeface="Cambria Math" panose="02040503050406030204" pitchFamily="18" charset="0"/>
                                <a:cs typeface="Segoe UI Semibold" panose="020B0702040204020203" pitchFamily="34" charset="0"/>
                              </a:rPr>
                              <m:t>𝑘</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pt-BR" sz="2800" b="0" i="1" smtClean="0">
                                <a:latin typeface="Cambria Math" panose="02040503050406030204" pitchFamily="18" charset="0"/>
                                <a:cs typeface="Segoe UI Semibold" panose="020B0702040204020203" pitchFamily="34" charset="0"/>
                              </a:rPr>
                              <m:t>−</m:t>
                            </m:r>
                            <m:r>
                              <a:rPr lang="pt-BR" sz="2800" b="0" i="1" smtClean="0">
                                <a:latin typeface="Cambria Math" panose="02040503050406030204" pitchFamily="18" charset="0"/>
                                <a:cs typeface="Segoe UI Semibold" panose="020B0702040204020203" pitchFamily="34" charset="0"/>
                              </a:rPr>
                              <m:t>𝑘</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nary>
                      <m:naryPr>
                        <m:chr m:val="∑"/>
                        <m:ctrlPr>
                          <a:rPr lang="pt-BR" sz="2800" i="1" smtClean="0">
                            <a:latin typeface="Cambria Math" panose="02040503050406030204" pitchFamily="18" charset="0"/>
                            <a:cs typeface="Segoe UI Semibold" panose="020B0702040204020203" pitchFamily="34" charset="0"/>
                          </a:rPr>
                        </m:ctrlPr>
                      </m:naryPr>
                      <m:sub>
                        <m:r>
                          <a:rPr lang="en-US" sz="2800" b="0" i="1" smtClean="0">
                            <a:latin typeface="Cambria Math" panose="02040503050406030204" pitchFamily="18" charset="0"/>
                            <a:cs typeface="Segoe UI Semibold" panose="020B0702040204020203" pitchFamily="34" charset="0"/>
                          </a:rPr>
                          <m:t>𝑖</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0</m:t>
                        </m:r>
                      </m:sub>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p>
                      <m:e>
                        <m:d>
                          <m:dPr>
                            <m:ctrlPr>
                              <a:rPr lang="pt-BR" sz="2800" i="1" smtClean="0">
                                <a:latin typeface="Cambria Math" panose="02040503050406030204" pitchFamily="18" charset="0"/>
                                <a:cs typeface="Segoe UI Semibold" panose="020B0702040204020203" pitchFamily="34" charset="0"/>
                              </a:rPr>
                            </m:ctrlPr>
                          </m:dPr>
                          <m:e>
                            <m:f>
                              <m:fPr>
                                <m:type m:val="noBar"/>
                                <m:ctrlPr>
                                  <a:rPr lang="pt-BR" sz="2800" i="1" smtClean="0">
                                    <a:latin typeface="Cambria Math" panose="02040503050406030204" pitchFamily="18" charset="0"/>
                                    <a:cs typeface="Segoe UI Semibold" panose="020B0702040204020203" pitchFamily="34" charset="0"/>
                                  </a:rPr>
                                </m:ctrlPr>
                              </m:fPr>
                              <m:num>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num>
                              <m:den>
                                <m:r>
                                  <a:rPr lang="en-US" sz="2800" b="0" i="1" smtClean="0">
                                    <a:latin typeface="Cambria Math" panose="02040503050406030204" pitchFamily="18" charset="0"/>
                                    <a:cs typeface="Segoe UI Semibold" panose="020B0702040204020203" pitchFamily="34" charset="0"/>
                                  </a:rPr>
                                  <m:t>𝑖</m:t>
                                </m:r>
                              </m:den>
                            </m:f>
                          </m:e>
                        </m:d>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𝑝</m:t>
                            </m:r>
                          </m:e>
                          <m:sup>
                            <m:r>
                              <a:rPr lang="en-US" sz="2800" b="0" i="1" smtClean="0">
                                <a:latin typeface="Cambria Math" panose="02040503050406030204" pitchFamily="18" charset="0"/>
                                <a:cs typeface="Segoe UI Semibold" panose="020B0702040204020203" pitchFamily="34" charset="0"/>
                              </a:rPr>
                              <m:t>𝑖</m:t>
                            </m:r>
                          </m:sup>
                        </m:sSup>
                        <m:sSup>
                          <m:sSupPr>
                            <m:ctrlPr>
                              <a:rPr lang="pt-BR" sz="280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𝑝</m:t>
                            </m:r>
                            <m:r>
                              <a:rPr lang="en-US" sz="2800" b="0" i="1" smtClean="0">
                                <a:latin typeface="Cambria Math" panose="02040503050406030204" pitchFamily="18" charset="0"/>
                                <a:cs typeface="Segoe UI Semibold" panose="020B0702040204020203" pitchFamily="34" charset="0"/>
                              </a:rPr>
                              <m:t>)</m:t>
                            </m:r>
                          </m:e>
                          <m:sup>
                            <m:r>
                              <a:rPr lang="pt-BR"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r>
                              <a:rPr lang="pt-BR"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𝑖</m:t>
                            </m:r>
                          </m:sup>
                        </m:sSup>
                      </m:e>
                    </m:nary>
                  </m:oMath>
                </a14:m>
                <a:endParaRPr lang="en-US" dirty="0">
                  <a:latin typeface="Cambria Math" panose="02040503050406030204" pitchFamily="18" charset="0"/>
                  <a:ea typeface="Cambria Math" panose="02040503050406030204" pitchFamily="18" charset="0"/>
                </a:endParaRPr>
              </a:p>
              <a:p>
                <a:pPr marL="3030538" indent="-173038"/>
                <a14:m>
                  <m:oMath xmlns:m="http://schemas.openxmlformats.org/officeDocument/2006/math">
                    <m:r>
                      <a:rPr lang="en-US" sz="2800" b="0" i="0"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𝑛𝑝</m:t>
                    </m:r>
                    <m:sSup>
                      <m:sSupPr>
                        <m:ctrlPr>
                          <a:rPr lang="pt-BR" i="1">
                            <a:latin typeface="Cambria Math" panose="02040503050406030204" pitchFamily="18" charset="0"/>
                            <a:cs typeface="Segoe UI Semibold" panose="020B0702040204020203" pitchFamily="34" charset="0"/>
                          </a:rPr>
                        </m:ctrlPr>
                      </m:sSupPr>
                      <m:e>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+(1−</m:t>
                        </m:r>
                        <m:r>
                          <a:rPr lang="en-US" b="0" i="1">
                            <a:latin typeface="Cambria Math" panose="02040503050406030204" pitchFamily="18" charset="0"/>
                            <a:cs typeface="Segoe UI Semibold" panose="020B0702040204020203" pitchFamily="34" charset="0"/>
                          </a:rPr>
                          <m:t>𝑝</m:t>
                        </m:r>
                        <m:r>
                          <a:rPr lang="en-US" b="0" i="1">
                            <a:latin typeface="Cambria Math" panose="02040503050406030204" pitchFamily="18" charset="0"/>
                            <a:cs typeface="Segoe UI Semibold" panose="020B0702040204020203" pitchFamily="34" charset="0"/>
                          </a:rPr>
                          <m:t>))</m:t>
                        </m:r>
                      </m:e>
                      <m:sup>
                        <m:r>
                          <a:rPr lang="pt-BR" b="0" i="1">
                            <a:latin typeface="Cambria Math" panose="02040503050406030204" pitchFamily="18" charset="0"/>
                            <a:cs typeface="Segoe UI Semibold" panose="020B0702040204020203" pitchFamily="34" charset="0"/>
                          </a:rPr>
                          <m:t>𝑛</m:t>
                        </m:r>
                        <m:r>
                          <a:rPr lang="en-US" b="0" i="1">
                            <a:latin typeface="Cambria Math" panose="02040503050406030204" pitchFamily="18" charset="0"/>
                            <a:cs typeface="Segoe UI Semibold" panose="020B0702040204020203" pitchFamily="34" charset="0"/>
                          </a:rPr>
                          <m:t>−1</m:t>
                        </m:r>
                      </m:sup>
                    </m:sSup>
                    <m:r>
                      <a:rPr lang="en-US" b="0" i="1" smtClean="0">
                        <a:latin typeface="Cambria Math" panose="02040503050406030204" pitchFamily="18" charset="0"/>
                        <a:cs typeface="Segoe UI Semibold" panose="020B0702040204020203" pitchFamily="34" charset="0"/>
                      </a:rPr>
                      <m:t>=</m:t>
                    </m:r>
                    <m:r>
                      <a:rPr lang="en-US" b="0" i="1" smtClean="0">
                        <a:solidFill>
                          <a:schemeClr val="tx1"/>
                        </a:solidFill>
                        <a:latin typeface="Cambria Math" panose="02040503050406030204" pitchFamily="18" charset="0"/>
                        <a:cs typeface="Segoe UI Semibold" panose="020B0702040204020203" pitchFamily="34" charset="0"/>
                      </a:rPr>
                      <m:t>𝑛𝑝</m:t>
                    </m:r>
                  </m:oMath>
                </a14:m>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77943"/>
                <a:ext cx="11187258" cy="5031418"/>
              </a:xfrm>
              <a:blipFill>
                <a:blip r:embed="rId3"/>
                <a:stretch>
                  <a:fillRect l="-794" t="-2015" r="-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370674" y="4102442"/>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Segoe UI Semibold" panose="020B0702040204020203" pitchFamily="34" charset="0"/>
                        </a:rPr>
                        <m:t>𝑘</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num>
                            <m:den>
                              <m:r>
                                <a:rPr lang="en-US" i="1">
                                  <a:latin typeface="Cambria Math" panose="02040503050406030204" pitchFamily="18" charset="0"/>
                                  <a:cs typeface="Segoe UI Semibold" panose="020B0702040204020203" pitchFamily="34" charset="0"/>
                                </a:rPr>
                                <m:t>𝑘</m:t>
                              </m:r>
                            </m:den>
                          </m:f>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𝑛</m:t>
                      </m:r>
                      <m:d>
                        <m:dPr>
                          <m:ctrlPr>
                            <a:rPr lang="en-US" i="1">
                              <a:latin typeface="Cambria Math" panose="02040503050406030204" pitchFamily="18" charset="0"/>
                              <a:cs typeface="Segoe UI Semibold" panose="020B0702040204020203" pitchFamily="34" charset="0"/>
                            </a:rPr>
                          </m:ctrlPr>
                        </m:dPr>
                        <m:e>
                          <m:f>
                            <m:fPr>
                              <m:type m:val="noBar"/>
                              <m:ctrlPr>
                                <a:rPr lang="en-US" i="1">
                                  <a:latin typeface="Cambria Math" panose="02040503050406030204" pitchFamily="18" charset="0"/>
                                  <a:cs typeface="Segoe UI Semibold" panose="020B0702040204020203" pitchFamily="34" charset="0"/>
                                </a:rPr>
                              </m:ctrlPr>
                            </m:fPr>
                            <m:num>
                              <m:r>
                                <a:rPr lang="en-US" i="1">
                                  <a:latin typeface="Cambria Math" panose="02040503050406030204" pitchFamily="18" charset="0"/>
                                  <a:cs typeface="Segoe UI Semibold" panose="020B0702040204020203" pitchFamily="34" charset="0"/>
                                </a:rPr>
                                <m:t>𝑛</m:t>
                              </m:r>
                              <m:r>
                                <a:rPr lang="en-US" i="1">
                                  <a:latin typeface="Cambria Math" panose="02040503050406030204" pitchFamily="18" charset="0"/>
                                  <a:cs typeface="Segoe UI Semibold" panose="020B0702040204020203" pitchFamily="34" charset="0"/>
                                </a:rPr>
                                <m:t>−1</m:t>
                              </m:r>
                            </m:num>
                            <m:den>
                              <m:r>
                                <a:rPr lang="en-US" i="1">
                                  <a:latin typeface="Cambria Math" panose="02040503050406030204" pitchFamily="18" charset="0"/>
                                  <a:cs typeface="Segoe UI Semibold" panose="020B0702040204020203" pitchFamily="34" charset="0"/>
                                </a:rPr>
                                <m:t>𝑘</m:t>
                              </m:r>
                              <m:r>
                                <a:rPr lang="en-US" i="1">
                                  <a:latin typeface="Cambria Math" panose="02040503050406030204" pitchFamily="18" charset="0"/>
                                  <a:cs typeface="Segoe UI Semibold" panose="020B0702040204020203" pitchFamily="34" charset="0"/>
                                </a:rPr>
                                <m:t>−1</m:t>
                              </m:r>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370674" y="4102442"/>
                <a:ext cx="2248929" cy="67974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234819" y="5487873"/>
            <a:ext cx="2248929"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Binomial Theorem!</a:t>
            </a:r>
          </a:p>
        </p:txBody>
      </p:sp>
      <p:sp>
        <p:nvSpPr>
          <p:cNvPr id="9" name="Rectangle 8"/>
          <p:cNvSpPr/>
          <p:nvPr/>
        </p:nvSpPr>
        <p:spPr>
          <a:xfrm>
            <a:off x="2314833" y="6167622"/>
            <a:ext cx="8042017" cy="6797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did it! And all it took was a clever application of the binomial theorem, </a:t>
            </a:r>
            <a:br>
              <a:rPr lang="en-US" dirty="0"/>
            </a:br>
            <a:r>
              <a:rPr lang="en-US" dirty="0"/>
              <a:t>setup by a very non-obvious application of an obscure combinatorial identity. </a:t>
            </a:r>
            <a:r>
              <a:rPr lang="en-US" dirty="0" err="1"/>
              <a:t>Ezpz</a:t>
            </a:r>
            <a:r>
              <a:rPr lang="en-US" dirty="0"/>
              <a:t>.</a:t>
            </a:r>
          </a:p>
        </p:txBody>
      </p:sp>
      <p:sp>
        <p:nvSpPr>
          <p:cNvPr id="6" name="Rectangle 5">
            <a:extLst>
              <a:ext uri="{FF2B5EF4-FFF2-40B4-BE49-F238E27FC236}">
                <a16:creationId xmlns:a16="http://schemas.microsoft.com/office/drawing/2014/main" id="{55E20FAB-85F5-40A6-98AF-07D236A24A17}"/>
              </a:ext>
            </a:extLst>
          </p:cNvPr>
          <p:cNvSpPr/>
          <p:nvPr/>
        </p:nvSpPr>
        <p:spPr>
          <a:xfrm rot="20813089">
            <a:off x="754091" y="3371099"/>
            <a:ext cx="10774795" cy="679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9C6B2E-D7E5-4C0F-954A-BD1FB5DF709F}"/>
              </a:ext>
            </a:extLst>
          </p:cNvPr>
          <p:cNvSpPr/>
          <p:nvPr/>
        </p:nvSpPr>
        <p:spPr>
          <a:xfrm rot="20814965">
            <a:off x="574745" y="2796153"/>
            <a:ext cx="11097985" cy="1732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Segoe UI Semibold" panose="020B0702040204020203" pitchFamily="34" charset="0"/>
                <a:cs typeface="Segoe UI Semibold" panose="020B0702040204020203" pitchFamily="34" charset="0"/>
              </a:rPr>
              <a:t>No one wants to do proofs like this every time!</a:t>
            </a:r>
          </a:p>
        </p:txBody>
      </p:sp>
    </p:spTree>
    <p:extLst>
      <p:ext uri="{BB962C8B-B14F-4D97-AF65-F5344CB8AC3E}">
        <p14:creationId xmlns:p14="http://schemas.microsoft.com/office/powerpoint/2010/main" val="2794929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Linearity of Expectation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850695"/>
                <a:ext cx="11187258" cy="2458666"/>
              </a:xfrm>
            </p:spPr>
            <p:txBody>
              <a:bodyPr/>
              <a:lstStyle/>
              <a:p>
                <a:pPr marL="0" indent="0">
                  <a:buNone/>
                </a:pPr>
                <a:r>
                  <a:rPr lang="en-US" dirty="0"/>
                  <a:t>Extending this to n random variables, </a:t>
                </a:r>
                <a14:m>
                  <m:oMath xmlns:m="http://schemas.openxmlformats.org/officeDocument/2006/math">
                    <m:sSub>
                      <m:sSubPr>
                        <m:ctrlPr>
                          <a:rPr lang="en-US" i="1" smtClean="0">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oMath>
                </a14:m>
                <a:endParaRPr lang="en-US" sz="2800" i="1" dirty="0">
                  <a:latin typeface="Cambria Math" panose="02040503050406030204" pitchFamily="18" charset="0"/>
                  <a:cs typeface="Segoe UI Semibold" panose="020B0702040204020203"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sz="280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2</m:t>
                              </m:r>
                            </m:sub>
                          </m:sSub>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a:latin typeface="Cambria Math" panose="02040503050406030204" pitchFamily="18" charset="0"/>
                          <a:cs typeface="Segoe UI Semibold" panose="020B0702040204020203" pitchFamily="34" charset="0"/>
                        </a:rPr>
                        <m:t>𝔼</m:t>
                      </m:r>
                      <m:d>
                        <m:dPr>
                          <m:begChr m:val="["/>
                          <m:endChr m:val="]"/>
                          <m:ctrlPr>
                            <a:rPr lang="en-US" sz="2800" i="1" smtClean="0">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a:latin typeface="Cambria Math" panose="02040503050406030204" pitchFamily="18" charset="0"/>
                                  <a:cs typeface="Segoe UI Semibold" panose="020B0702040204020203" pitchFamily="34" charset="0"/>
                                </a:rPr>
                                <m:t>2</m:t>
                              </m:r>
                            </m:sub>
                          </m:sSub>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sSub>
                            <m:sSubPr>
                              <m:ctrlPr>
                                <a:rPr lang="en-US" i="1">
                                  <a:latin typeface="Cambria Math" panose="02040503050406030204" pitchFamily="18" charset="0"/>
                                  <a:cs typeface="Segoe UI Semibold" panose="020B0702040204020203" pitchFamily="34" charset="0"/>
                                </a:rPr>
                              </m:ctrlPr>
                            </m:sSubPr>
                            <m:e>
                              <m:r>
                                <a:rPr lang="en-US" b="0" i="1">
                                  <a:latin typeface="Cambria Math" panose="02040503050406030204" pitchFamily="18" charset="0"/>
                                  <a:cs typeface="Segoe UI Semibold" panose="020B0702040204020203" pitchFamily="34" charset="0"/>
                                </a:rPr>
                                <m:t>𝑋</m:t>
                              </m:r>
                            </m:e>
                            <m:sub>
                              <m:r>
                                <a:rPr lang="en-US" b="0" i="1" smtClean="0">
                                  <a:latin typeface="Cambria Math" panose="02040503050406030204" pitchFamily="18" charset="0"/>
                                  <a:cs typeface="Segoe UI Semibold" panose="020B0702040204020203" pitchFamily="34" charset="0"/>
                                </a:rPr>
                                <m:t>𝑛</m:t>
                              </m:r>
                            </m:sub>
                          </m:sSub>
                        </m:e>
                      </m:d>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C483F66-912A-4932-A861-6AFA39EF4688}"/>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970E4C-BF58-48C6-9723-D8024183F2F2}"/>
                    </a:ext>
                  </a:extLst>
                </p:cNvPr>
                <p:cNvSpPr/>
                <p:nvPr/>
              </p:nvSpPr>
              <p:spPr>
                <a:xfrm>
                  <a:off x="551798" y="1549652"/>
                  <a:ext cx="11064962" cy="221743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𝑌</m:t>
                      </m:r>
                    </m:oMath>
                  </a14:m>
                  <a:r>
                    <a:rPr lang="en-US" sz="2800" b="1" dirty="0">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a:p>
                  <a:endParaRPr lang="en-US" b="1" dirty="0">
                    <a:latin typeface="Segoe UI Semibold" panose="020B0702040204020203" pitchFamily="34" charset="0"/>
                    <a:cs typeface="Segoe UI Semibold" panose="020B0702040204020203" pitchFamily="34" charset="0"/>
                  </a:endParaRPr>
                </a:p>
                <a:p>
                  <a:r>
                    <a:rPr lang="en-US" b="1" dirty="0">
                      <a:latin typeface="Segoe UI Semibold" panose="020B0702040204020203" pitchFamily="34" charset="0"/>
                      <a:cs typeface="Segoe UI Semibold" panose="020B0702040204020203" pitchFamily="34" charset="0"/>
                    </a:rPr>
                    <a:t>Note:</a:t>
                  </a:r>
                  <a:r>
                    <a:rPr lang="en-US" b="0" dirty="0">
                      <a:cs typeface="Segoe UI Semibold" panose="020B0702040204020203" pitchFamily="34" charset="0"/>
                    </a:rPr>
                    <a:t> </a:t>
                  </a:r>
                  <a14:m>
                    <m:oMath xmlns:m="http://schemas.openxmlformats.org/officeDocument/2006/math">
                      <m:r>
                        <a:rPr lang="en-US" b="0" i="1" smtClean="0">
                          <a:latin typeface="Cambria Math" panose="02040503050406030204" pitchFamily="18" charset="0"/>
                          <a:cs typeface="Segoe UI Semibold" panose="020B0702040204020203" pitchFamily="34" charset="0"/>
                        </a:rPr>
                        <m:t>𝑋</m:t>
                      </m:r>
                    </m:oMath>
                  </a14:m>
                  <a:r>
                    <a:rPr lang="en-US" b="1" dirty="0">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latin typeface="Cambria Math" panose="02040503050406030204" pitchFamily="18" charset="0"/>
                          <a:cs typeface="Segoe UI Semibold" panose="020B0702040204020203" pitchFamily="34" charset="0"/>
                        </a:rPr>
                        <m:t>𝑌</m:t>
                      </m:r>
                    </m:oMath>
                  </a14:m>
                  <a:r>
                    <a:rPr lang="en-US" b="1" dirty="0">
                      <a:latin typeface="Segoe UI Semibold" panose="020B0702040204020203" pitchFamily="34" charset="0"/>
                      <a:cs typeface="Segoe UI Semibold" panose="020B0702040204020203" pitchFamily="34" charset="0"/>
                    </a:rPr>
                    <a:t> do </a:t>
                  </a:r>
                  <a:r>
                    <a:rPr lang="en-US" dirty="0">
                      <a:latin typeface="Segoe UI Semibold" panose="020B0702040204020203" pitchFamily="34" charset="0"/>
                      <a:cs typeface="Segoe UI Semibold" panose="020B0702040204020203" pitchFamily="34" charset="0"/>
                    </a:rPr>
                    <a:t>not</a:t>
                  </a:r>
                  <a:r>
                    <a:rPr lang="en-US" b="1" dirty="0">
                      <a:latin typeface="Segoe UI Semibold" panose="020B0702040204020203" pitchFamily="34" charset="0"/>
                      <a:cs typeface="Segoe UI Semibold" panose="020B0702040204020203" pitchFamily="34" charset="0"/>
                    </a:rPr>
                    <a:t> have to be independent</a:t>
                  </a:r>
                </a:p>
                <a:p>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3970E4C-BF58-48C6-9723-D8024183F2F2}"/>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431"/>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59D23DC-6D0A-456F-B8F9-D8CB6B9F87E4}"/>
                </a:ext>
              </a:extLst>
            </p:cNvPr>
            <p:cNvSpPr/>
            <p:nvPr/>
          </p:nvSpPr>
          <p:spPr>
            <a:xfrm>
              <a:off x="563906" y="1549653"/>
              <a:ext cx="11052853" cy="59291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3593918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Indicator Random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any event </a:t>
                </a:r>
                <a14:m>
                  <m:oMath xmlns:m="http://schemas.openxmlformats.org/officeDocument/2006/math">
                    <m:r>
                      <a:rPr lang="en-US" b="0" i="1" smtClean="0">
                        <a:solidFill>
                          <a:schemeClr val="tx1"/>
                        </a:solidFill>
                        <a:latin typeface="Cambria Math" panose="02040503050406030204" pitchFamily="18" charset="0"/>
                      </a:rPr>
                      <m:t>𝐴</m:t>
                    </m:r>
                  </m:oMath>
                </a14:m>
                <a:r>
                  <a:rPr lang="en-US" dirty="0"/>
                  <a:t>, we can define the indicator random variable </a:t>
                </a:r>
                <a14:m>
                  <m:oMath xmlns:m="http://schemas.openxmlformats.org/officeDocument/2006/math">
                    <m:r>
                      <a:rPr lang="en-US" b="1" i="0" smtClean="0">
                        <a:latin typeface="Cambria Math" panose="02040503050406030204" pitchFamily="18" charset="0"/>
                      </a:rPr>
                      <m:t>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solidFill>
                          <a:schemeClr val="tx1"/>
                        </a:solidFill>
                        <a:latin typeface="Cambria Math" panose="02040503050406030204" pitchFamily="18" charset="0"/>
                      </a:rPr>
                      <m:t>𝐴</m:t>
                    </m:r>
                  </m:oMath>
                </a14:m>
                <a:endParaRPr lang="en-US" dirty="0"/>
              </a:p>
              <a:p>
                <a:endParaRPr lang="en-US" dirty="0"/>
              </a:p>
              <a:p>
                <a14:m>
                  <m:oMath xmlns:m="http://schemas.openxmlformats.org/officeDocument/2006/math">
                    <m:r>
                      <a:rPr lang="en-US" b="1" i="1" smtClean="0">
                        <a:latin typeface="Cambria Math" panose="02040503050406030204" pitchFamily="18" charset="0"/>
                      </a:rPr>
                      <m:t>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event</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occurs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endParaRPr lang="en-US" dirty="0"/>
              </a:p>
              <a:p>
                <a:endParaRPr lang="en-US" dirty="0"/>
              </a:p>
              <a:p>
                <a:r>
                  <a:rPr lang="en-US" dirty="0"/>
                  <a:t>You’ll also see notation like:</a:t>
                </a:r>
              </a:p>
              <a:p>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5B5A23D9-C07B-4AA9-AC0F-E254B6B2EC20}"/>
                  </a:ext>
                </a:extLst>
              </p:cNvPr>
              <p:cNvSpPr/>
              <p:nvPr/>
            </p:nvSpPr>
            <p:spPr>
              <a:xfrm>
                <a:off x="7228765" y="2356513"/>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e>
                      </m:d>
                    </m:oMath>
                  </m:oMathPara>
                </a14:m>
                <a:endParaRPr lang="en-US" sz="2400" b="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 name="Rectangle: Rounded Corners 5">
                <a:extLst>
                  <a:ext uri="{FF2B5EF4-FFF2-40B4-BE49-F238E27FC236}">
                    <a16:creationId xmlns:a16="http://schemas.microsoft.com/office/drawing/2014/main" id="{5B5A23D9-C07B-4AA9-AC0F-E254B6B2EC20}"/>
                  </a:ext>
                </a:extLst>
              </p:cNvPr>
              <p:cNvSpPr>
                <a:spLocks noRot="1" noChangeAspect="1" noMove="1" noResize="1" noEditPoints="1" noAdjustHandles="1" noChangeArrowheads="1" noChangeShapeType="1" noTextEdit="1"/>
              </p:cNvSpPr>
              <p:nvPr/>
            </p:nvSpPr>
            <p:spPr>
              <a:xfrm>
                <a:off x="7228765" y="2356513"/>
                <a:ext cx="3971498" cy="1342030"/>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46E1673D-17E1-4786-A647-82DA61F4F5B0}"/>
                  </a:ext>
                </a:extLst>
              </p14:cNvPr>
              <p14:cNvContentPartPr/>
              <p14:nvPr/>
            </p14:nvContentPartPr>
            <p14:xfrm>
              <a:off x="797040" y="4710000"/>
              <a:ext cx="1086120" cy="406080"/>
            </p14:xfrm>
          </p:contentPart>
        </mc:Choice>
        <mc:Fallback xmlns="">
          <p:pic>
            <p:nvPicPr>
              <p:cNvPr id="13" name="Ink 12">
                <a:extLst>
                  <a:ext uri="{FF2B5EF4-FFF2-40B4-BE49-F238E27FC236}">
                    <a16:creationId xmlns:a16="http://schemas.microsoft.com/office/drawing/2014/main" id="{46E1673D-17E1-4786-A647-82DA61F4F5B0}"/>
                  </a:ext>
                </a:extLst>
              </p:cNvPr>
              <p:cNvPicPr/>
              <p:nvPr/>
            </p:nvPicPr>
            <p:blipFill>
              <a:blip r:embed="rId6"/>
              <a:stretch>
                <a:fillRect/>
              </a:stretch>
            </p:blipFill>
            <p:spPr>
              <a:xfrm>
                <a:off x="779046" y="4692016"/>
                <a:ext cx="1121748" cy="4416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FDFAE71-F4F8-43B5-BC7C-A503F461DF59}"/>
                  </a:ext>
                </a:extLst>
              </p14:cNvPr>
              <p14:cNvContentPartPr/>
              <p14:nvPr/>
            </p14:nvContentPartPr>
            <p14:xfrm>
              <a:off x="2071080" y="5009160"/>
              <a:ext cx="57240" cy="126360"/>
            </p14:xfrm>
          </p:contentPart>
        </mc:Choice>
        <mc:Fallback xmlns="">
          <p:pic>
            <p:nvPicPr>
              <p:cNvPr id="14" name="Ink 13">
                <a:extLst>
                  <a:ext uri="{FF2B5EF4-FFF2-40B4-BE49-F238E27FC236}">
                    <a16:creationId xmlns:a16="http://schemas.microsoft.com/office/drawing/2014/main" id="{7FDFAE71-F4F8-43B5-BC7C-A503F461DF59}"/>
                  </a:ext>
                </a:extLst>
              </p:cNvPr>
              <p:cNvPicPr/>
              <p:nvPr/>
            </p:nvPicPr>
            <p:blipFill>
              <a:blip r:embed="rId8"/>
              <a:stretch>
                <a:fillRect/>
              </a:stretch>
            </p:blipFill>
            <p:spPr>
              <a:xfrm>
                <a:off x="2053440" y="4991520"/>
                <a:ext cx="92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DFD34A4C-98C6-41B8-8716-9BC3032794EA}"/>
                  </a:ext>
                </a:extLst>
              </p14:cNvPr>
              <p14:cNvContentPartPr/>
              <p14:nvPr/>
            </p14:nvContentPartPr>
            <p14:xfrm>
              <a:off x="3125520" y="5071440"/>
              <a:ext cx="130320" cy="137160"/>
            </p14:xfrm>
          </p:contentPart>
        </mc:Choice>
        <mc:Fallback xmlns="">
          <p:pic>
            <p:nvPicPr>
              <p:cNvPr id="18" name="Ink 17">
                <a:extLst>
                  <a:ext uri="{FF2B5EF4-FFF2-40B4-BE49-F238E27FC236}">
                    <a16:creationId xmlns:a16="http://schemas.microsoft.com/office/drawing/2014/main" id="{DFD34A4C-98C6-41B8-8716-9BC3032794EA}"/>
                  </a:ext>
                </a:extLst>
              </p:cNvPr>
              <p:cNvPicPr/>
              <p:nvPr/>
            </p:nvPicPr>
            <p:blipFill>
              <a:blip r:embed="rId10"/>
              <a:stretch>
                <a:fillRect/>
              </a:stretch>
            </p:blipFill>
            <p:spPr>
              <a:xfrm>
                <a:off x="3107880" y="5053800"/>
                <a:ext cx="165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5CDA467C-201F-460B-91A7-C4302E7D5B32}"/>
                  </a:ext>
                </a:extLst>
              </p14:cNvPr>
              <p14:cNvContentPartPr/>
              <p14:nvPr/>
            </p14:nvContentPartPr>
            <p14:xfrm>
              <a:off x="3633480" y="4721160"/>
              <a:ext cx="419400" cy="411480"/>
            </p14:xfrm>
          </p:contentPart>
        </mc:Choice>
        <mc:Fallback xmlns="">
          <p:pic>
            <p:nvPicPr>
              <p:cNvPr id="23" name="Ink 22">
                <a:extLst>
                  <a:ext uri="{FF2B5EF4-FFF2-40B4-BE49-F238E27FC236}">
                    <a16:creationId xmlns:a16="http://schemas.microsoft.com/office/drawing/2014/main" id="{5CDA467C-201F-460B-91A7-C4302E7D5B32}"/>
                  </a:ext>
                </a:extLst>
              </p:cNvPr>
              <p:cNvPicPr/>
              <p:nvPr/>
            </p:nvPicPr>
            <p:blipFill>
              <a:blip r:embed="rId12"/>
              <a:stretch>
                <a:fillRect/>
              </a:stretch>
            </p:blipFill>
            <p:spPr>
              <a:xfrm>
                <a:off x="3615840" y="4703520"/>
                <a:ext cx="4550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6244B1A0-32C5-49F6-A376-6445A8781520}"/>
                  </a:ext>
                </a:extLst>
              </p14:cNvPr>
              <p14:cNvContentPartPr/>
              <p14:nvPr/>
            </p14:nvContentPartPr>
            <p14:xfrm>
              <a:off x="2418480" y="4658880"/>
              <a:ext cx="467640" cy="540360"/>
            </p14:xfrm>
          </p:contentPart>
        </mc:Choice>
        <mc:Fallback xmlns="">
          <p:pic>
            <p:nvPicPr>
              <p:cNvPr id="24" name="Ink 23">
                <a:extLst>
                  <a:ext uri="{FF2B5EF4-FFF2-40B4-BE49-F238E27FC236}">
                    <a16:creationId xmlns:a16="http://schemas.microsoft.com/office/drawing/2014/main" id="{6244B1A0-32C5-49F6-A376-6445A8781520}"/>
                  </a:ext>
                </a:extLst>
              </p:cNvPr>
              <p:cNvPicPr/>
              <p:nvPr/>
            </p:nvPicPr>
            <p:blipFill>
              <a:blip r:embed="rId14"/>
              <a:stretch>
                <a:fillRect/>
              </a:stretch>
            </p:blipFill>
            <p:spPr>
              <a:xfrm>
                <a:off x="2400840" y="4640880"/>
                <a:ext cx="50328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DB612E39-B355-4BC3-AC29-BA0364A4BCAE}"/>
                  </a:ext>
                </a:extLst>
              </p14:cNvPr>
              <p14:cNvContentPartPr/>
              <p14:nvPr/>
            </p14:nvContentPartPr>
            <p14:xfrm>
              <a:off x="5427720" y="4550160"/>
              <a:ext cx="1283400" cy="493560"/>
            </p14:xfrm>
          </p:contentPart>
        </mc:Choice>
        <mc:Fallback xmlns="">
          <p:pic>
            <p:nvPicPr>
              <p:cNvPr id="38" name="Ink 37">
                <a:extLst>
                  <a:ext uri="{FF2B5EF4-FFF2-40B4-BE49-F238E27FC236}">
                    <a16:creationId xmlns:a16="http://schemas.microsoft.com/office/drawing/2014/main" id="{DB612E39-B355-4BC3-AC29-BA0364A4BCAE}"/>
                  </a:ext>
                </a:extLst>
              </p:cNvPr>
              <p:cNvPicPr/>
              <p:nvPr/>
            </p:nvPicPr>
            <p:blipFill>
              <a:blip r:embed="rId16"/>
              <a:stretch>
                <a:fillRect/>
              </a:stretch>
            </p:blipFill>
            <p:spPr>
              <a:xfrm>
                <a:off x="5410080" y="4532160"/>
                <a:ext cx="13190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5766CFF7-7834-4C10-816E-C0510D4E316E}"/>
                  </a:ext>
                </a:extLst>
              </p14:cNvPr>
              <p14:cNvContentPartPr/>
              <p14:nvPr/>
            </p14:nvContentPartPr>
            <p14:xfrm>
              <a:off x="4188240" y="4673640"/>
              <a:ext cx="1016280" cy="465840"/>
            </p14:xfrm>
          </p:contentPart>
        </mc:Choice>
        <mc:Fallback xmlns="">
          <p:pic>
            <p:nvPicPr>
              <p:cNvPr id="39" name="Ink 38">
                <a:extLst>
                  <a:ext uri="{FF2B5EF4-FFF2-40B4-BE49-F238E27FC236}">
                    <a16:creationId xmlns:a16="http://schemas.microsoft.com/office/drawing/2014/main" id="{5766CFF7-7834-4C10-816E-C0510D4E316E}"/>
                  </a:ext>
                </a:extLst>
              </p:cNvPr>
              <p:cNvPicPr/>
              <p:nvPr/>
            </p:nvPicPr>
            <p:blipFill>
              <a:blip r:embed="rId18"/>
              <a:stretch>
                <a:fillRect/>
              </a:stretch>
            </p:blipFill>
            <p:spPr>
              <a:xfrm>
                <a:off x="4170240" y="4655640"/>
                <a:ext cx="1051920" cy="501480"/>
              </a:xfrm>
              <a:prstGeom prst="rect">
                <a:avLst/>
              </a:prstGeom>
            </p:spPr>
          </p:pic>
        </mc:Fallback>
      </mc:AlternateContent>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EB7EE81D-1F34-46F5-8A36-9AA5340C4473}"/>
                  </a:ext>
                </a:extLst>
              </p:cNvPr>
              <p:cNvSpPr/>
              <p:nvPr/>
            </p:nvSpPr>
            <p:spPr>
              <a:xfrm>
                <a:off x="7228765" y="3866570"/>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𝑋</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=1</m:t>
                              </m:r>
                            </m:e>
                            <m:e>
                              <m:r>
                                <a:rPr lang="en-US" sz="2400" b="0" i="1" smtClean="0">
                                  <a:latin typeface="Cambria Math" panose="02040503050406030204" pitchFamily="18" charset="0"/>
                                </a:rPr>
                                <m:t>1−</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=0</m:t>
                              </m:r>
                            </m:e>
                            <m:e>
                              <m:r>
                                <a:rPr lang="en-US" sz="2400" b="0" i="1" smtClean="0">
                                  <a:latin typeface="Cambria Math" panose="02040503050406030204" pitchFamily="18" charset="0"/>
                                </a:rPr>
                                <m:t>0 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otherwise</m:t>
                              </m:r>
                            </m:e>
                          </m:eqArr>
                        </m:e>
                      </m:d>
                    </m:oMath>
                  </m:oMathPara>
                </a14:m>
                <a:endParaRPr lang="en-US" sz="2400" dirty="0"/>
              </a:p>
            </p:txBody>
          </p:sp>
        </mc:Choice>
        <mc:Fallback xmlns="">
          <p:sp>
            <p:nvSpPr>
              <p:cNvPr id="42" name="Rectangle: Rounded Corners 41">
                <a:extLst>
                  <a:ext uri="{FF2B5EF4-FFF2-40B4-BE49-F238E27FC236}">
                    <a16:creationId xmlns:a16="http://schemas.microsoft.com/office/drawing/2014/main" id="{EB7EE81D-1F34-46F5-8A36-9AA5340C4473}"/>
                  </a:ext>
                </a:extLst>
              </p:cNvPr>
              <p:cNvSpPr>
                <a:spLocks noRot="1" noChangeAspect="1" noMove="1" noResize="1" noEditPoints="1" noAdjustHandles="1" noChangeArrowheads="1" noChangeShapeType="1" noTextEdit="1"/>
              </p:cNvSpPr>
              <p:nvPr/>
            </p:nvSpPr>
            <p:spPr>
              <a:xfrm>
                <a:off x="7228765" y="3866570"/>
                <a:ext cx="3971498" cy="1342030"/>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9D838AA-32E8-5239-63E3-9D99D67413F3}"/>
                  </a:ext>
                </a:extLst>
              </p:cNvPr>
              <p:cNvSpPr/>
              <p:nvPr/>
            </p:nvSpPr>
            <p:spPr>
              <a:xfrm>
                <a:off x="7228765" y="5376627"/>
                <a:ext cx="3971498" cy="13420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 </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𝑋</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r>
                        <a:rPr lang="en-US" sz="2400" b="0" i="1" smtClean="0">
                          <a:latin typeface="Cambria Math" panose="02040503050406030204" pitchFamily="18" charset="0"/>
                          <a:ea typeface="Cambria Math" panose="02040503050406030204" pitchFamily="18" charset="0"/>
                        </a:rPr>
                        <m:t>(0)=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𝑋</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 name="Rectangle: Rounded Corners 3">
                <a:extLst>
                  <a:ext uri="{FF2B5EF4-FFF2-40B4-BE49-F238E27FC236}">
                    <a16:creationId xmlns:a16="http://schemas.microsoft.com/office/drawing/2014/main" id="{19D838AA-32E8-5239-63E3-9D99D67413F3}"/>
                  </a:ext>
                </a:extLst>
              </p:cNvPr>
              <p:cNvSpPr>
                <a:spLocks noRot="1" noChangeAspect="1" noMove="1" noResize="1" noEditPoints="1" noAdjustHandles="1" noChangeArrowheads="1" noChangeShapeType="1" noTextEdit="1"/>
              </p:cNvSpPr>
              <p:nvPr/>
            </p:nvSpPr>
            <p:spPr>
              <a:xfrm>
                <a:off x="7228765" y="5376627"/>
                <a:ext cx="3971498" cy="1342030"/>
              </a:xfrm>
              <a:prstGeom prst="round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4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6FE6C-F31A-7DDD-3D83-E6568B77A2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E944DB-284A-6DDF-1A00-802DACA96BF2}"/>
              </a:ext>
            </a:extLst>
          </p:cNvPr>
          <p:cNvSpPr>
            <a:spLocks noGrp="1"/>
          </p:cNvSpPr>
          <p:nvPr>
            <p:ph type="title"/>
          </p:nvPr>
        </p:nvSpPr>
        <p:spPr/>
        <p:txBody>
          <a:bodyPr/>
          <a:lstStyle/>
          <a:p>
            <a:r>
              <a:rPr lang="en-US" dirty="0"/>
              <a:t>Variance</a:t>
            </a:r>
          </a:p>
        </p:txBody>
      </p:sp>
      <p:sp>
        <p:nvSpPr>
          <p:cNvPr id="5" name="Text Placeholder 4">
            <a:extLst>
              <a:ext uri="{FF2B5EF4-FFF2-40B4-BE49-F238E27FC236}">
                <a16:creationId xmlns:a16="http://schemas.microsoft.com/office/drawing/2014/main" id="{33BD53D8-9049-1AEC-0BDB-75DAC574D2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572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What indicators can we define? What ‘Booleans’ have enough information to combine (add) and solve the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1587" t="-2267"/>
                </a:stretch>
              </a:blipFill>
            </p:spPr>
            <p:txBody>
              <a:bodyPr/>
              <a:lstStyle/>
              <a:p>
                <a:r>
                  <a:rPr lang="en-US">
                    <a:noFill/>
                  </a:rPr>
                  <a:t> </a:t>
                </a:r>
              </a:p>
            </p:txBody>
          </p:sp>
        </mc:Fallback>
      </mc:AlternateContent>
    </p:spTree>
    <p:extLst>
      <p:ext uri="{BB962C8B-B14F-4D97-AF65-F5344CB8AC3E}">
        <p14:creationId xmlns:p14="http://schemas.microsoft.com/office/powerpoint/2010/main" val="106381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5"/>
                <a:ext cx="11187258" cy="5031418"/>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ith</m:t>
                            </m:r>
                            <m:r>
                              <a:rPr lang="en-US" b="0" i="0" smtClean="0">
                                <a:latin typeface="Cambria Math" panose="02040503050406030204" pitchFamily="18" charset="0"/>
                              </a:rPr>
                              <m:t> </m:t>
                            </m:r>
                            <m:r>
                              <m:rPr>
                                <m:sty m:val="p"/>
                              </m:rPr>
                              <a:rPr lang="en-US" b="0" i="0" smtClean="0">
                                <a:latin typeface="Cambria Math" panose="02040503050406030204" pitchFamily="18" charset="0"/>
                              </a:rPr>
                              <m:t>coin</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nary>
                      <m:naryPr>
                        <m:chr m:val="∑"/>
                        <m:limLoc m:val="undOvr"/>
                        <m:grow m:val="on"/>
                        <m:ctrlPr>
                          <a:rPr lang="en-US" i="1" dirty="0">
                            <a:latin typeface="Cambria Math" panose="02040503050406030204" pitchFamily="18" charset="0"/>
                            <a:ea typeface="Cambria Math" panose="02040503050406030204" pitchFamily="18" charset="0"/>
                          </a:rPr>
                        </m:ctrlPr>
                      </m:naryPr>
                      <m:sub>
                        <m:r>
                          <a:rPr lang="en-US" i="1" dirty="0">
                            <a:latin typeface="Cambria Math" panose="02040503050406030204" pitchFamily="18" charset="0"/>
                            <a:ea typeface="Cambria Math" panose="02040503050406030204" pitchFamily="18" charset="0"/>
                          </a:rPr>
                          <m:t>𝑖</m:t>
                        </m:r>
                        <m:r>
                          <a:rPr lang="en-US" dirty="0">
                            <a:latin typeface="Cambria Math" panose="02040503050406030204" pitchFamily="18" charset="0"/>
                            <a:ea typeface="Cambria Math" panose="02040503050406030204" pitchFamily="18" charset="0"/>
                          </a:rPr>
                          <m:t>=1</m:t>
                        </m:r>
                      </m:sub>
                      <m:sup>
                        <m:r>
                          <a:rPr lang="en-US" i="1" dirty="0" smtClean="0">
                            <a:solidFill>
                              <a:schemeClr val="tx1"/>
                            </a:solidFill>
                            <a:latin typeface="Cambria Math" panose="02040503050406030204" pitchFamily="18" charset="0"/>
                            <a:ea typeface="Cambria Math" panose="02040503050406030204" pitchFamily="18" charset="0"/>
                          </a:rPr>
                          <m:t>𝑛</m:t>
                        </m:r>
                      </m:sup>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𝑋</m:t>
                            </m:r>
                          </m:e>
                          <m:sub>
                            <m:r>
                              <a:rPr lang="en-US" i="1" dirty="0">
                                <a:latin typeface="Cambria Math" panose="02040503050406030204" pitchFamily="18" charset="0"/>
                                <a:ea typeface="Cambria Math" panose="02040503050406030204" pitchFamily="18" charset="0"/>
                              </a:rPr>
                              <m:t>𝑖</m:t>
                            </m:r>
                          </m:sub>
                        </m:sSub>
                      </m:e>
                    </m:nary>
                  </m:oMath>
                </a14:m>
                <a:endParaRPr lang="en-US" dirty="0"/>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5"/>
                <a:ext cx="11187258" cy="5031418"/>
              </a:xfrm>
              <a:blipFill>
                <a:blip r:embed="rId3"/>
                <a:stretch>
                  <a:fillRect l="-7823" t="-2267" b="-23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53A33DB1-C283-469B-8057-A230AAB9500A}"/>
                  </a:ext>
                </a:extLst>
              </p:cNvPr>
              <p:cNvSpPr/>
              <p:nvPr/>
            </p:nvSpPr>
            <p:spPr>
              <a:xfrm>
                <a:off x="7645262" y="2071432"/>
                <a:ext cx="3971498" cy="10146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b="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ℙ</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a:p>
            </p:txBody>
          </p:sp>
        </mc:Choice>
        <mc:Fallback xmlns="">
          <p:sp>
            <p:nvSpPr>
              <p:cNvPr id="4" name="Rectangle: Rounded Corners 3">
                <a:extLst>
                  <a:ext uri="{FF2B5EF4-FFF2-40B4-BE49-F238E27FC236}">
                    <a16:creationId xmlns:a16="http://schemas.microsoft.com/office/drawing/2014/main" id="{53A33DB1-C283-469B-8057-A230AAB9500A}"/>
                  </a:ext>
                </a:extLst>
              </p:cNvPr>
              <p:cNvSpPr>
                <a:spLocks noRot="1" noChangeAspect="1" noMove="1" noResize="1" noEditPoints="1" noAdjustHandles="1" noChangeArrowheads="1" noChangeShapeType="1" noTextEdit="1"/>
              </p:cNvSpPr>
              <p:nvPr/>
            </p:nvSpPr>
            <p:spPr>
              <a:xfrm>
                <a:off x="7645262" y="2071432"/>
                <a:ext cx="3971498" cy="1014667"/>
              </a:xfrm>
              <a:prstGeom prst="roundRect">
                <a:avLst/>
              </a:prstGeom>
              <a:blipFill>
                <a:blip r:embed="rId4"/>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10200470-3768-1481-AEDE-56D3A80F27E5}"/>
              </a:ext>
            </a:extLst>
          </p:cNvPr>
          <p:cNvCxnSpPr>
            <a:cxnSpLocks/>
          </p:cNvCxnSpPr>
          <p:nvPr/>
        </p:nvCxnSpPr>
        <p:spPr>
          <a:xfrm>
            <a:off x="7796213" y="3776663"/>
            <a:ext cx="11144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0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Coin Tosses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209484"/>
                <a:ext cx="11187258" cy="5385239"/>
              </a:xfrm>
            </p:spPr>
            <p:txBody>
              <a:bodyPr>
                <a:normAutofit/>
              </a:bodyPr>
              <a:lstStyle/>
              <a:p>
                <a:r>
                  <a:rPr lang="en-US" dirty="0"/>
                  <a:t>The probability of flipping a head is </a:t>
                </a:r>
                <a14:m>
                  <m:oMath xmlns:m="http://schemas.openxmlformats.org/officeDocument/2006/math">
                    <m:r>
                      <a:rPr lang="en-US" b="0" i="1" smtClean="0">
                        <a:latin typeface="Cambria Math" panose="02040503050406030204" pitchFamily="18" charset="0"/>
                      </a:rPr>
                      <m:t>𝑝</m:t>
                    </m:r>
                  </m:oMath>
                </a14:m>
                <a:r>
                  <a:rPr lang="en-US" b="1" i="1" dirty="0"/>
                  <a:t> </a:t>
                </a:r>
                <a:r>
                  <a:rPr lang="en-US" dirty="0"/>
                  <a:t>and we want to find the total number of heads flipped when we flip the coin </a:t>
                </a:r>
                <a14:m>
                  <m:oMath xmlns:m="http://schemas.openxmlformats.org/officeDocument/2006/math">
                    <m:r>
                      <a:rPr lang="en-US" b="0" i="1" smtClean="0">
                        <a:latin typeface="Cambria Math" panose="02040503050406030204" pitchFamily="18" charset="0"/>
                      </a:rPr>
                      <m:t>𝑛</m:t>
                    </m:r>
                  </m:oMath>
                </a14:m>
                <a:r>
                  <a:rPr lang="en-US" dirty="0"/>
                  <a:t> times?</a:t>
                </a:r>
              </a:p>
              <a:p>
                <a:pPr marL="0" indent="0">
                  <a:lnSpc>
                    <a:spcPct val="100000"/>
                  </a:lnSpc>
                  <a:buNone/>
                </a:pP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a:latin typeface="Cambria Math" panose="02040503050406030204" pitchFamily="18" charset="0"/>
                        <a:ea typeface="Cambria Math" panose="02040503050406030204" pitchFamily="18" charset="0"/>
                      </a:rPr>
                      <m:t>𝑋</m:t>
                    </m:r>
                  </m:oMath>
                </a14:m>
                <a:r>
                  <a:rPr lang="en-US" dirty="0">
                    <a:latin typeface="Cambria Math" panose="02040503050406030204" pitchFamily="18" charset="0"/>
                    <a:ea typeface="Cambria Math" panose="02040503050406030204" pitchFamily="18" charset="0"/>
                  </a:rPr>
                  <a:t> be the total number of heads</a:t>
                </a:r>
              </a:p>
              <a:p>
                <a:pPr marL="0" indent="0">
                  <a:lnSpc>
                    <a:spcPct val="100000"/>
                  </a:lnSpc>
                  <a:buNone/>
                </a:pPr>
                <a:endParaRPr lang="en-US"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e>
                        </m:nary>
                      </m:e>
                    </m:d>
                  </m:oMath>
                </a14:m>
                <a:r>
                  <a:rPr lang="en-US" b="0" i="1" dirty="0">
                    <a:latin typeface="Cambria Math" panose="02040503050406030204" pitchFamily="18" charset="0"/>
                    <a:ea typeface="Cambria Math" panose="02040503050406030204" pitchFamily="18" charset="0"/>
                  </a:rPr>
                  <a:t> </a:t>
                </a:r>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 </a:t>
                </a:r>
              </a:p>
              <a:p>
                <a:pPr marL="0" indent="0">
                  <a:buNone/>
                </a:pPr>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𝑛</m:t>
                            </m:r>
                          </m:sub>
                        </m:sSub>
                      </m:e>
                    </m:d>
                  </m:oMath>
                </a14:m>
                <a:endParaRPr lang="en-US" b="0" i="1" dirty="0">
                  <a:latin typeface="Cambria Math" panose="02040503050406030204" pitchFamily="18" charset="0"/>
                  <a:ea typeface="Cambria Math" panose="02040503050406030204" pitchFamily="18" charset="0"/>
                </a:endParaRPr>
              </a:p>
              <a:p>
                <a:pPr marL="0" indent="0">
                  <a:buNone/>
                </a:pPr>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𝔼</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nary>
                  </m:oMath>
                </a14:m>
                <a:r>
                  <a:rPr lang="en-US" i="1" dirty="0">
                    <a:latin typeface="Cambria Math" panose="02040503050406030204" pitchFamily="18" charset="0"/>
                    <a:ea typeface="Cambria Math" panose="02040503050406030204" pitchFamily="18" charset="0"/>
                  </a:rPr>
                  <a:t> </a:t>
                </a:r>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          =</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𝑝</m:t>
                        </m:r>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𝑛𝑝</m:t>
                    </m:r>
                  </m:oMath>
                </a14:m>
                <a:r>
                  <a:rPr lang="en-US" b="1" dirty="0">
                    <a:solidFill>
                      <a:srgbClr val="7030A0"/>
                    </a:solidFill>
                    <a:latin typeface="Cambria Math" panose="02040503050406030204" pitchFamily="18" charset="0"/>
                    <a:ea typeface="Cambria Math"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209484"/>
                <a:ext cx="11187258" cy="5385239"/>
              </a:xfrm>
              <a:blipFill>
                <a:blip r:embed="rId3"/>
                <a:stretch>
                  <a:fillRect l="-1587" t="-2118" b="-9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3">
                <a:extLst>
                  <a:ext uri="{FF2B5EF4-FFF2-40B4-BE49-F238E27FC236}">
                    <a16:creationId xmlns:a16="http://schemas.microsoft.com/office/drawing/2014/main" id="{CFAB56DA-EDBB-D3CC-5757-312C7C83FD19}"/>
                  </a:ext>
                </a:extLst>
              </p:cNvPr>
              <p:cNvSpPr/>
              <p:nvPr/>
            </p:nvSpPr>
            <p:spPr>
              <a:xfrm>
                <a:off x="8314267" y="2139165"/>
                <a:ext cx="3090826" cy="1289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 xmlns:m="http://schemas.openxmlformats.org/officeDocument/2006/math">
                    <m:r>
                      <a:rPr lang="en-US" sz="2800" i="1" smtClean="0">
                        <a:latin typeface="Cambria Math" panose="02040503050406030204" pitchFamily="18" charset="0"/>
                        <a:ea typeface="Cambria Math" panose="02040503050406030204" pitchFamily="18" charset="0"/>
                      </a:rPr>
                      <m:t>𝑋</m:t>
                    </m:r>
                    <m:r>
                      <a:rPr lang="en-US" sz="2800" i="1" smtClean="0">
                        <a:latin typeface="Cambria Math" panose="02040503050406030204" pitchFamily="18" charset="0"/>
                        <a:ea typeface="Cambria Math" panose="02040503050406030204" pitchFamily="18" charset="0"/>
                      </a:rPr>
                      <m:t>=</m:t>
                    </m:r>
                    <m:nary>
                      <m:naryPr>
                        <m:chr m:val="∑"/>
                        <m:limLoc m:val="undOvr"/>
                        <m:grow m:val="on"/>
                        <m:ctrlPr>
                          <a:rPr lang="en-US" sz="2800" i="1" dirty="0">
                            <a:latin typeface="Cambria Math" panose="02040503050406030204" pitchFamily="18" charset="0"/>
                            <a:ea typeface="Cambria Math" panose="02040503050406030204" pitchFamily="18" charset="0"/>
                          </a:rPr>
                        </m:ctrlPr>
                      </m:naryPr>
                      <m:sub>
                        <m:r>
                          <a:rPr lang="en-US" sz="2800" i="1" dirty="0">
                            <a:latin typeface="Cambria Math" panose="02040503050406030204" pitchFamily="18" charset="0"/>
                            <a:ea typeface="Cambria Math" panose="02040503050406030204" pitchFamily="18" charset="0"/>
                          </a:rPr>
                          <m:t>𝑖</m:t>
                        </m:r>
                        <m:r>
                          <a:rPr lang="en-US" sz="2800" dirty="0">
                            <a:latin typeface="Cambria Math" panose="02040503050406030204" pitchFamily="18" charset="0"/>
                            <a:ea typeface="Cambria Math" panose="02040503050406030204" pitchFamily="18" charset="0"/>
                          </a:rPr>
                          <m:t>=1</m:t>
                        </m:r>
                      </m:sub>
                      <m:sup>
                        <m:r>
                          <a:rPr lang="en-US" sz="2800" i="1" dirty="0">
                            <a:solidFill>
                              <a:schemeClr val="tx1"/>
                            </a:solidFill>
                            <a:latin typeface="Cambria Math" panose="02040503050406030204" pitchFamily="18" charset="0"/>
                            <a:ea typeface="Cambria Math" panose="02040503050406030204" pitchFamily="18" charset="0"/>
                          </a:rPr>
                          <m:t>𝑛</m:t>
                        </m:r>
                      </m:sup>
                      <m:e>
                        <m:sSub>
                          <m:sSubPr>
                            <m:ctrlPr>
                              <a:rPr lang="en-US" sz="2800" i="1" dirty="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𝑋</m:t>
                            </m:r>
                          </m:e>
                          <m:sub>
                            <m:r>
                              <a:rPr lang="en-US" sz="2800" i="1" dirty="0">
                                <a:latin typeface="Cambria Math" panose="02040503050406030204" pitchFamily="18" charset="0"/>
                                <a:ea typeface="Cambria Math" panose="02040503050406030204" pitchFamily="18" charset="0"/>
                              </a:rPr>
                              <m:t>𝑖</m:t>
                            </m:r>
                          </m:sub>
                        </m:sSub>
                      </m:e>
                    </m:nary>
                  </m:oMath>
                </a14:m>
                <a:r>
                  <a:rPr lang="en-US" sz="2800" dirty="0"/>
                  <a:t>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𝔼</m:t>
                      </m:r>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𝑋</m:t>
                              </m:r>
                            </m:e>
                            <m:sub>
                              <m:r>
                                <a:rPr lang="en-US" sz="2800" i="1">
                                  <a:latin typeface="Cambria Math" panose="02040503050406030204" pitchFamily="18" charset="0"/>
                                  <a:ea typeface="Cambria Math" panose="02040503050406030204" pitchFamily="18" charset="0"/>
                                </a:rPr>
                                <m:t>𝑖</m:t>
                              </m:r>
                            </m:sub>
                          </m:sSub>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m:t>
                      </m:r>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6" name="Rectangle: Rounded Corners 3">
                <a:extLst>
                  <a:ext uri="{FF2B5EF4-FFF2-40B4-BE49-F238E27FC236}">
                    <a16:creationId xmlns:a16="http://schemas.microsoft.com/office/drawing/2014/main" id="{CFAB56DA-EDBB-D3CC-5757-312C7C83FD19}"/>
                  </a:ext>
                </a:extLst>
              </p:cNvPr>
              <p:cNvSpPr>
                <a:spLocks noRot="1" noChangeAspect="1" noMove="1" noResize="1" noEditPoints="1" noAdjustHandles="1" noChangeArrowheads="1" noChangeShapeType="1" noTextEdit="1"/>
              </p:cNvSpPr>
              <p:nvPr/>
            </p:nvSpPr>
            <p:spPr>
              <a:xfrm>
                <a:off x="8314267" y="2139165"/>
                <a:ext cx="3090826" cy="1289835"/>
              </a:xfrm>
              <a:prstGeom prst="roundRect">
                <a:avLst/>
              </a:prstGeom>
              <a:blipFill>
                <a:blip r:embed="rId4"/>
                <a:stretch>
                  <a:fillRect t="-37500" b="-31731"/>
                </a:stretch>
              </a:blipFill>
            </p:spPr>
            <p:txBody>
              <a:bodyPr/>
              <a:lstStyle/>
              <a:p>
                <a:r>
                  <a:rPr lang="en-US">
                    <a:noFill/>
                  </a:rPr>
                  <a:t> </a:t>
                </a:r>
              </a:p>
            </p:txBody>
          </p:sp>
        </mc:Fallback>
      </mc:AlternateContent>
    </p:spTree>
    <p:extLst>
      <p:ext uri="{BB962C8B-B14F-4D97-AF65-F5344CB8AC3E}">
        <p14:creationId xmlns:p14="http://schemas.microsoft.com/office/powerpoint/2010/main" val="367417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126-ED9B-4E6F-B202-B75E68D80914}"/>
              </a:ext>
            </a:extLst>
          </p:cNvPr>
          <p:cNvSpPr>
            <a:spLocks noGrp="1"/>
          </p:cNvSpPr>
          <p:nvPr>
            <p:ph type="title"/>
          </p:nvPr>
        </p:nvSpPr>
        <p:spPr/>
        <p:txBody>
          <a:bodyPr/>
          <a:lstStyle/>
          <a:p>
            <a:r>
              <a:rPr lang="en-US"/>
              <a:t>Computing complicated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E45086-0F28-4C89-AE4E-D8A6E4111B1C}"/>
                  </a:ext>
                </a:extLst>
              </p:cNvPr>
              <p:cNvSpPr>
                <a:spLocks noGrp="1"/>
              </p:cNvSpPr>
              <p:nvPr>
                <p:ph idx="1"/>
              </p:nvPr>
            </p:nvSpPr>
            <p:spPr/>
            <p:txBody>
              <a:bodyPr>
                <a:normAutofit lnSpcReduction="10000"/>
              </a:bodyPr>
              <a:lstStyle/>
              <a:p>
                <a:r>
                  <a:rPr lang="en-US" dirty="0"/>
                  <a:t>We often use these three steps to solve complicated expectations</a:t>
                </a:r>
              </a:p>
              <a:p>
                <a:endParaRPr lang="en-US" dirty="0"/>
              </a:p>
              <a:p>
                <a:pPr marL="514350" indent="-514350">
                  <a:buClrTx/>
                  <a:buFont typeface="+mj-lt"/>
                  <a:buAutoNum type="arabicPeriod"/>
                </a:pPr>
                <a:r>
                  <a:rPr lang="en-US" b="1" u="sng" dirty="0"/>
                  <a:t>Decompose</a:t>
                </a:r>
                <a:r>
                  <a:rPr lang="en-US" b="1" dirty="0"/>
                  <a:t>: </a:t>
                </a:r>
                <a:r>
                  <a:rPr lang="en-US" dirty="0"/>
                  <a:t>Finding the right way to decompose the random variable into sum of simple random variables</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𝑋</m:t>
                      </m:r>
                      <m:r>
                        <a:rPr lang="en-US" b="0" i="1" smtClean="0">
                          <a:solidFill>
                            <a:srgbClr val="7030A0"/>
                          </a:solidFill>
                          <a:latin typeface="Cambria Math" panose="02040503050406030204" pitchFamily="18" charset="0"/>
                        </a:rPr>
                        <m:t>=</m:t>
                      </m:r>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1</m:t>
                          </m:r>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2</m:t>
                          </m:r>
                        </m:sub>
                      </m:sSub>
                      <m:r>
                        <a:rPr lang="en-US" b="0" i="1" smtClean="0">
                          <a:solidFill>
                            <a:srgbClr val="7030A0"/>
                          </a:solidFill>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𝑛</m:t>
                          </m:r>
                        </m:sub>
                      </m:sSub>
                    </m:oMath>
                  </m:oMathPara>
                </a14:m>
                <a:endParaRPr lang="en-US" dirty="0">
                  <a:solidFill>
                    <a:srgbClr val="7030A0"/>
                  </a:solidFill>
                </a:endParaRPr>
              </a:p>
              <a:p>
                <a:pPr marL="514350" indent="-514350">
                  <a:buClrTx/>
                  <a:buFont typeface="+mj-lt"/>
                  <a:buAutoNum type="arabicPeriod" startAt="2"/>
                </a:pPr>
                <a:r>
                  <a:rPr lang="en-US" b="1" u="sng" dirty="0"/>
                  <a:t>LOE</a:t>
                </a:r>
                <a:r>
                  <a:rPr lang="en-US" b="1" dirty="0"/>
                  <a:t>: </a:t>
                </a:r>
                <a:r>
                  <a:rPr lang="en-US" dirty="0"/>
                  <a:t>Apply Linearity of Expectation</a:t>
                </a:r>
                <a:br>
                  <a:rPr lang="en-US" b="0" dirty="0"/>
                </a:br>
                <a14:m>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r>
                          <a:rPr lang="en-US" i="1">
                            <a:solidFill>
                              <a:srgbClr val="7030A0"/>
                            </a:solidFill>
                            <a:latin typeface="Cambria Math" panose="02040503050406030204" pitchFamily="18" charset="0"/>
                            <a:ea typeface="Cambria Math" panose="02040503050406030204" pitchFamily="18" charset="0"/>
                          </a:rPr>
                          <m:t>𝑋</m:t>
                        </m:r>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1</m:t>
                            </m:r>
                          </m:sub>
                        </m:sSub>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d>
                      <m:dPr>
                        <m:begChr m:val="["/>
                        <m:endChr m:val="]"/>
                        <m:ctrlPr>
                          <a:rPr lang="en-US" i="1">
                            <a:solidFill>
                              <a:srgbClr val="7030A0"/>
                            </a:solidFill>
                            <a:latin typeface="Cambria Math" panose="02040503050406030204" pitchFamily="18" charset="0"/>
                            <a:ea typeface="Cambria Math" panose="02040503050406030204" pitchFamily="18" charset="0"/>
                          </a:rPr>
                        </m:ctrlPr>
                      </m:d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2</m:t>
                            </m:r>
                          </m:sub>
                        </m:sSub>
                      </m:e>
                    </m:d>
                    <m:r>
                      <a:rPr lang="en-US" b="0" i="1" smtClean="0">
                        <a:solidFill>
                          <a:srgbClr val="7030A0"/>
                        </a:solidFill>
                        <a:latin typeface="Cambria Math" panose="02040503050406030204" pitchFamily="18" charset="0"/>
                        <a:ea typeface="Cambria Math" panose="02040503050406030204" pitchFamily="18" charset="0"/>
                      </a:rPr>
                      <m:t>+…+</m:t>
                    </m:r>
                    <m:r>
                      <a:rPr lang="en-US" i="1">
                        <a:solidFill>
                          <a:srgbClr val="7030A0"/>
                        </a:solidFill>
                        <a:latin typeface="Cambria Math" panose="02040503050406030204" pitchFamily="18" charset="0"/>
                        <a:ea typeface="Cambria Math" panose="02040503050406030204" pitchFamily="18" charset="0"/>
                      </a:rPr>
                      <m:t>𝔼</m:t>
                    </m:r>
                    <m:r>
                      <a:rPr lang="en-US" i="1">
                        <a:solidFill>
                          <a:srgbClr val="7030A0"/>
                        </a:solidFill>
                        <a:latin typeface="Cambria Math" panose="02040503050406030204" pitchFamily="18" charset="0"/>
                        <a:ea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𝑛</m:t>
                        </m:r>
                      </m:sub>
                    </m:sSub>
                    <m:r>
                      <a:rPr lang="en-US" i="1">
                        <a:solidFill>
                          <a:srgbClr val="7030A0"/>
                        </a:solidFill>
                        <a:latin typeface="Cambria Math" panose="02040503050406030204" pitchFamily="18" charset="0"/>
                        <a:ea typeface="Cambria Math" panose="02040503050406030204" pitchFamily="18" charset="0"/>
                      </a:rPr>
                      <m:t>]</m:t>
                    </m:r>
                  </m:oMath>
                </a14:m>
                <a:endParaRPr lang="en-US" b="1" u="sng" dirty="0">
                  <a:solidFill>
                    <a:srgbClr val="7030A0"/>
                  </a:solidFill>
                </a:endParaRPr>
              </a:p>
              <a:p>
                <a:pPr marL="514350" indent="-514350">
                  <a:buClrTx/>
                  <a:buFont typeface="+mj-lt"/>
                  <a:buAutoNum type="arabicPeriod" startAt="3"/>
                </a:pPr>
                <a:r>
                  <a:rPr lang="en-US" b="1" u="sng" dirty="0"/>
                  <a:t>Conquer</a:t>
                </a:r>
                <a:r>
                  <a:rPr lang="en-US" b="1" dirty="0"/>
                  <a:t>: </a:t>
                </a:r>
                <a:r>
                  <a:rPr lang="en-US" dirty="0"/>
                  <a:t>Compute the expectation of each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𝑋</m:t>
                        </m:r>
                      </m:e>
                      <m:sub>
                        <m:r>
                          <a:rPr lang="en-US" b="0" i="1" smtClean="0">
                            <a:solidFill>
                              <a:srgbClr val="7030A0"/>
                            </a:solidFill>
                            <a:latin typeface="Cambria Math" panose="02040503050406030204" pitchFamily="18" charset="0"/>
                          </a:rPr>
                          <m:t>𝑖</m:t>
                        </m:r>
                      </m:sub>
                    </m:sSub>
                  </m:oMath>
                </a14:m>
                <a:endParaRPr lang="en-US" dirty="0"/>
              </a:p>
              <a:p>
                <a:pPr marL="0" indent="0">
                  <a:buClrTx/>
                  <a:buNone/>
                </a:pPr>
                <a:endParaRPr lang="en-US" dirty="0"/>
              </a:p>
              <a:p>
                <a:pPr marL="0" indent="0">
                  <a:buClrTx/>
                  <a:buNone/>
                </a:pPr>
                <a:r>
                  <a:rPr lang="en-US" dirty="0"/>
                  <a:t>Often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are indicator random variables</a:t>
                </a:r>
              </a:p>
              <a:p>
                <a:pPr marL="514350" indent="-514350">
                  <a:buFont typeface="+mj-lt"/>
                  <a:buAutoNum type="arabicPeriod" startAt="3"/>
                </a:pPr>
                <a:endParaRPr lang="en-US" b="1" u="sng" dirty="0"/>
              </a:p>
            </p:txBody>
          </p:sp>
        </mc:Choice>
        <mc:Fallback xmlns="">
          <p:sp>
            <p:nvSpPr>
              <p:cNvPr id="3" name="Content Placeholder 2">
                <a:extLst>
                  <a:ext uri="{FF2B5EF4-FFF2-40B4-BE49-F238E27FC236}">
                    <a16:creationId xmlns:a16="http://schemas.microsoft.com/office/drawing/2014/main" id="{76E45086-0F28-4C89-AE4E-D8A6E4111B1C}"/>
                  </a:ext>
                </a:extLst>
              </p:cNvPr>
              <p:cNvSpPr>
                <a:spLocks noGrp="1" noRot="1" noChangeAspect="1" noMove="1" noResize="1" noEditPoints="1" noAdjustHandles="1" noChangeArrowheads="1" noChangeShapeType="1" noTextEdit="1"/>
              </p:cNvSpPr>
              <p:nvPr>
                <p:ph idx="1"/>
              </p:nvPr>
            </p:nvSpPr>
            <p:spPr>
              <a:blipFill>
                <a:blip r:embed="rId3"/>
                <a:stretch>
                  <a:fillRect l="-1701" t="-2880"/>
                </a:stretch>
              </a:blipFill>
            </p:spPr>
            <p:txBody>
              <a:bodyPr/>
              <a:lstStyle/>
              <a:p>
                <a:r>
                  <a:rPr lang="en-US">
                    <a:noFill/>
                  </a:rPr>
                  <a:t> </a:t>
                </a:r>
              </a:p>
            </p:txBody>
          </p:sp>
        </mc:Fallback>
      </mc:AlternateContent>
    </p:spTree>
    <p:extLst>
      <p:ext uri="{BB962C8B-B14F-4D97-AF65-F5344CB8AC3E}">
        <p14:creationId xmlns:p14="http://schemas.microsoft.com/office/powerpoint/2010/main" val="3869383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p>
              <a:p>
                <a:pPr marL="0" indent="0">
                  <a:buNone/>
                </a:pPr>
                <a:endParaRPr lang="en-US" b="1" dirty="0"/>
              </a:p>
              <a:p>
                <a:pPr marL="0" indent="0">
                  <a:buNone/>
                </a:pPr>
                <a:endParaRPr lang="en-US" b="1" u="sng" dirty="0"/>
              </a:p>
              <a:p>
                <a:pPr marL="0" indent="0">
                  <a:buNone/>
                </a:pPr>
                <a:r>
                  <a:rPr lang="en-US" b="1" u="sng" dirty="0"/>
                  <a:t>LOE:</a:t>
                </a:r>
              </a:p>
              <a:p>
                <a:pPr marL="0" indent="0">
                  <a:buNone/>
                </a:pP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87" t="-2094" r="-1361"/>
                </a:stretch>
              </a:blipFill>
            </p:spPr>
            <p:txBody>
              <a:bodyPr/>
              <a:lstStyle/>
              <a:p>
                <a:r>
                  <a:rPr lang="en-US">
                    <a:noFill/>
                  </a:rPr>
                  <a:t> </a:t>
                </a:r>
              </a:p>
            </p:txBody>
          </p:sp>
        </mc:Fallback>
      </mc:AlternateContent>
    </p:spTree>
    <p:extLst>
      <p:ext uri="{BB962C8B-B14F-4D97-AF65-F5344CB8AC3E}">
        <p14:creationId xmlns:p14="http://schemas.microsoft.com/office/powerpoint/2010/main" val="41040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803" t="-2469" r="-1361" b="-20494"/>
                </a:stretch>
              </a:blipFill>
            </p:spPr>
            <p:txBody>
              <a:bodyPr/>
              <a:lstStyle/>
              <a:p>
                <a:r>
                  <a:rPr lang="en-US">
                    <a:noFill/>
                  </a:rPr>
                  <a:t> </a:t>
                </a:r>
              </a:p>
            </p:txBody>
          </p:sp>
        </mc:Fallback>
      </mc:AlternateContent>
    </p:spTree>
    <p:extLst>
      <p:ext uri="{BB962C8B-B14F-4D97-AF65-F5344CB8AC3E}">
        <p14:creationId xmlns:p14="http://schemas.microsoft.com/office/powerpoint/2010/main" val="37325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e>
                      </m:d>
                    </m:oMath>
                  </m:oMathPara>
                </a14:m>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6803" t="-2469" r="-1361" b="-20494"/>
                </a:stretch>
              </a:blipFill>
            </p:spPr>
            <p:txBody>
              <a:bodyPr/>
              <a:lstStyle/>
              <a:p>
                <a:r>
                  <a:rPr lang="en-US">
                    <a:noFill/>
                  </a:rPr>
                  <a:t> </a:t>
                </a:r>
              </a:p>
            </p:txBody>
          </p:sp>
        </mc:Fallback>
      </mc:AlternateContent>
    </p:spTree>
    <p:extLst>
      <p:ext uri="{BB962C8B-B14F-4D97-AF65-F5344CB8AC3E}">
        <p14:creationId xmlns:p14="http://schemas.microsoft.com/office/powerpoint/2010/main" val="3302855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Pairs with the same 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a:xfrm>
                <a:off x="575240" y="1463856"/>
                <a:ext cx="11187258" cy="5130867"/>
              </a:xfrm>
            </p:spPr>
            <p:txBody>
              <a:bodyPr>
                <a:normAutofit fontScale="85000" lnSpcReduction="20000"/>
              </a:bodyPr>
              <a:lstStyle/>
              <a:p>
                <a:r>
                  <a:rPr lang="en-US" dirty="0"/>
                  <a:t>In a class of </a:t>
                </a:r>
                <a14:m>
                  <m:oMath xmlns:m="http://schemas.openxmlformats.org/officeDocument/2006/math">
                    <m:r>
                      <a:rPr lang="en-US" b="0" i="1" smtClean="0">
                        <a:latin typeface="Cambria Math" panose="02040503050406030204" pitchFamily="18" charset="0"/>
                      </a:rPr>
                      <m:t>𝑚</m:t>
                    </m:r>
                  </m:oMath>
                </a14:m>
                <a:r>
                  <a:rPr lang="en-US" dirty="0"/>
                  <a:t> students, on average how many pairs of people have the same birthday?</a:t>
                </a:r>
              </a:p>
              <a:p>
                <a:pPr marL="0" indent="0">
                  <a:buNone/>
                </a:pPr>
                <a:r>
                  <a:rPr lang="en-US" b="1" u="sng" dirty="0"/>
                  <a:t>Decompose:</a:t>
                </a:r>
                <a:r>
                  <a:rPr lang="en-US" dirty="0"/>
                  <a:t> </a:t>
                </a:r>
                <a:r>
                  <a:rPr lang="en-US" dirty="0">
                    <a:latin typeface="Cambria Math" panose="02040503050406030204" pitchFamily="18" charset="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latin typeface="Cambria Math" panose="02040503050406030204" pitchFamily="18" charset="0"/>
                    <a:ea typeface="Cambria Math" panose="02040503050406030204" pitchFamily="18" charset="0"/>
                  </a:rPr>
                  <a:t>be the number of pairs with the same birthday</a:t>
                </a:r>
                <a:endParaRPr lang="en-US" b="1" dirty="0"/>
              </a:p>
              <a:p>
                <a:pPr marL="0" indent="0">
                  <a:buNone/>
                </a:pP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j</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same</m:t>
                            </m:r>
                            <m:r>
                              <a:rPr lang="en-US" b="0" i="0" smtClean="0">
                                <a:latin typeface="Cambria Math" panose="02040503050406030204" pitchFamily="18" charset="0"/>
                              </a:rPr>
                              <m:t> </m:t>
                            </m:r>
                            <m:r>
                              <m:rPr>
                                <m:sty m:val="p"/>
                              </m:rPr>
                              <a:rPr lang="en-US" b="0" i="0" smtClean="0">
                                <a:latin typeface="Cambria Math" panose="02040503050406030204" pitchFamily="18" charset="0"/>
                              </a:rPr>
                              <m:t>bithday</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b="0" i="1" smtClean="0">
                              <a:solidFill>
                                <a:schemeClr val="tx1"/>
                              </a:solidFill>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𝑗</m:t>
                          </m:r>
                        </m:sub>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𝑖𝑗</m:t>
                              </m:r>
                            </m:sub>
                          </m:sSub>
                        </m:e>
                      </m:d>
                    </m:oMath>
                  </m:oMathPara>
                </a14:m>
                <a:endParaRPr lang="en-US" b="1" dirty="0"/>
              </a:p>
              <a:p>
                <a:pPr marL="0" indent="0">
                  <a:buNone/>
                </a:pPr>
                <a:r>
                  <a:rPr lang="en-US"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ℙ</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365</m:t>
                          </m:r>
                        </m:num>
                        <m:den>
                          <m:r>
                            <a:rPr lang="en-US" b="0" i="1" smtClean="0">
                              <a:solidFill>
                                <a:schemeClr val="tx1"/>
                              </a:solidFill>
                              <a:latin typeface="Cambria Math" panose="02040503050406030204" pitchFamily="18" charset="0"/>
                              <a:ea typeface="Cambria Math" panose="02040503050406030204" pitchFamily="18" charset="0"/>
                            </a:rPr>
                            <m:t>365⋅365</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365</m:t>
                          </m:r>
                        </m:den>
                      </m:f>
                    </m:oMath>
                  </m:oMathPara>
                </a14:m>
                <a:endParaRPr lang="en-US" b="1" u="sng"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𝑖𝑗</m:t>
                              </m:r>
                            </m:sub>
                          </m:sSub>
                        </m:e>
                      </m:d>
                      <m:r>
                        <a:rPr lang="en-US" b="0" i="1" smtClean="0">
                          <a:solidFill>
                            <a:schemeClr val="tx1"/>
                          </a:solidFill>
                          <a:latin typeface="Cambria Math" panose="02040503050406030204" pitchFamily="18" charset="0"/>
                          <a:ea typeface="Cambria Math" panose="02040503050406030204" pitchFamily="18" charset="0"/>
                        </a:rPr>
                        <m:t>=</m:t>
                      </m:r>
                      <m:d>
                        <m:dPr>
                          <m:ctrlPr>
                            <a:rPr lang="en-US" i="1" smtClean="0">
                              <a:solidFill>
                                <a:schemeClr val="tx1"/>
                              </a:solidFill>
                              <a:latin typeface="Cambria Math" panose="02040503050406030204" pitchFamily="18" charset="0"/>
                              <a:ea typeface="Cambria Math" panose="02040503050406030204" pitchFamily="18" charset="0"/>
                            </a:rPr>
                          </m:ctrlPr>
                        </m:dPr>
                        <m:e>
                          <m:f>
                            <m:fPr>
                              <m:type m:val="noBa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𝑚</m:t>
                              </m:r>
                            </m:num>
                            <m:den>
                              <m:r>
                                <a:rPr lang="en-US" i="1">
                                  <a:solidFill>
                                    <a:schemeClr val="tx1"/>
                                  </a:solidFill>
                                  <a:latin typeface="Cambria Math" panose="02040503050406030204" pitchFamily="18" charset="0"/>
                                  <a:ea typeface="Cambria Math" panose="02040503050406030204" pitchFamily="18" charset="0"/>
                                </a:rPr>
                                <m:t>2</m:t>
                              </m:r>
                            </m:den>
                          </m:f>
                        </m:e>
                      </m:d>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365</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5669" t="-8642"/>
                </a:stretch>
              </a:blipFill>
            </p:spPr>
            <p:txBody>
              <a:bodyPr/>
              <a:lstStyle/>
              <a:p>
                <a:r>
                  <a:rPr lang="en-US">
                    <a:noFill/>
                  </a:rPr>
                  <a:t> </a:t>
                </a:r>
              </a:p>
            </p:txBody>
          </p:sp>
        </mc:Fallback>
      </mc:AlternateContent>
    </p:spTree>
    <p:extLst>
      <p:ext uri="{BB962C8B-B14F-4D97-AF65-F5344CB8AC3E}">
        <p14:creationId xmlns:p14="http://schemas.microsoft.com/office/powerpoint/2010/main" val="656900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𝑛</m:t>
                    </m:r>
                  </m:oMath>
                </a14:m>
                <a:r>
                  <a:rPr lang="en-US" dirty="0"/>
                  <a:t> people are sitting around a circular table. There is a name tag in each place. Nobody is sitting in front of their own name tag.</a:t>
                </a:r>
              </a:p>
              <a:p>
                <a:r>
                  <a:rPr lang="en-US" dirty="0"/>
                  <a:t>Rotate the table by a random number </a:t>
                </a:r>
                <a14:m>
                  <m:oMath xmlns:m="http://schemas.openxmlformats.org/officeDocument/2006/math">
                    <m:r>
                      <a:rPr lang="en-US" b="0" i="1" smtClean="0">
                        <a:latin typeface="Cambria Math" panose="02040503050406030204" pitchFamily="18" charset="0"/>
                      </a:rPr>
                      <m:t>𝑘</m:t>
                    </m:r>
                  </m:oMath>
                </a14:m>
                <a:r>
                  <a:rPr lang="en-US" dirty="0"/>
                  <a:t> of positions between 1 and n-1 (equally likely)</a:t>
                </a:r>
              </a:p>
              <a:p>
                <a:r>
                  <a:rPr lang="en-US" b="0" dirty="0">
                    <a:ea typeface="Cambria Math" panose="02040503050406030204" pitchFamily="18" charset="0"/>
                  </a:rPr>
                  <a:t>Let </a:t>
                </a:r>
                <a14:m>
                  <m:oMath xmlns:m="http://schemas.openxmlformats.org/officeDocument/2006/math">
                    <m:r>
                      <a:rPr lang="en-US" b="0" i="1" smtClean="0">
                        <a:latin typeface="Cambria Math" panose="02040503050406030204" pitchFamily="18" charset="0"/>
                        <a:ea typeface="Cambria Math" panose="02040503050406030204" pitchFamily="18" charset="0"/>
                      </a:rPr>
                      <m:t>𝑋</m:t>
                    </m:r>
                  </m:oMath>
                </a14:m>
                <a:r>
                  <a:rPr lang="en-US" b="1" dirty="0"/>
                  <a:t> </a:t>
                </a:r>
                <a:r>
                  <a:rPr lang="en-US" dirty="0"/>
                  <a:t>be the number of people that end up in front of their own name tag.</a:t>
                </a:r>
                <a:r>
                  <a:rPr lang="en-US" b="1" dirty="0"/>
                  <a:t> Find </a:t>
                </a:r>
                <a14:m>
                  <m:oMath xmlns:m="http://schemas.openxmlformats.org/officeDocument/2006/math">
                    <m:r>
                      <a:rPr lang="en-US" b="1" i="1" smtClean="0">
                        <a:latin typeface="Cambria Math" panose="02040503050406030204" pitchFamily="18" charset="0"/>
                        <a:ea typeface="Cambria Math" panose="02040503050406030204" pitchFamily="18" charset="0"/>
                      </a:rPr>
                      <m:t>𝔼</m:t>
                    </m:r>
                    <m:d>
                      <m:dPr>
                        <m:begChr m:val="["/>
                        <m:endChr m:val="]"/>
                        <m:ctrlPr>
                          <a:rPr lang="en-US"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oMath>
                </a14:m>
                <a:r>
                  <a:rPr lang="en-US" b="1" dirty="0"/>
                  <a:t>.</a:t>
                </a:r>
              </a:p>
              <a:p>
                <a:pPr marL="0" indent="0">
                  <a:buNone/>
                </a:pPr>
                <a:r>
                  <a:rPr lang="en-US" b="1" u="sng" dirty="0"/>
                  <a:t>Decompose:</a:t>
                </a:r>
                <a:r>
                  <a:rPr lang="en-US" i="1" dirty="0"/>
                  <a:t> </a:t>
                </a:r>
              </a:p>
              <a:p>
                <a:pPr marL="0" indent="0">
                  <a:buNone/>
                </a:pPr>
                <a:r>
                  <a:rPr lang="en-US" dirty="0"/>
                  <a:t>What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can we define that have the needed information?</a:t>
                </a:r>
              </a:p>
              <a:p>
                <a:pPr marL="0" indent="0">
                  <a:buNone/>
                </a:pPr>
                <a:r>
                  <a:rPr lang="en-US" b="1" u="sng" dirty="0"/>
                  <a:t>LOE:</a:t>
                </a:r>
                <a:endParaRPr lang="en-US" b="1" dirty="0"/>
              </a:p>
              <a:p>
                <a:pPr marL="0" indent="0">
                  <a:buNone/>
                </a:pPr>
                <a:r>
                  <a:rPr lang="en-US"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25" t="-3019" r="-763"/>
                </a:stretch>
              </a:blipFill>
            </p:spPr>
            <p:txBody>
              <a:bodyPr/>
              <a:lstStyle/>
              <a:p>
                <a:r>
                  <a:rPr lang="en-US">
                    <a:noFill/>
                  </a:rPr>
                  <a:t> </a:t>
                </a:r>
              </a:p>
            </p:txBody>
          </p:sp>
        </mc:Fallback>
      </mc:AlternateContent>
    </p:spTree>
    <p:extLst>
      <p:ext uri="{BB962C8B-B14F-4D97-AF65-F5344CB8AC3E}">
        <p14:creationId xmlns:p14="http://schemas.microsoft.com/office/powerpoint/2010/main" val="774667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lnSpcReduction="10000"/>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b="1" u="sng" dirty="0"/>
                  <a:t>Decompose:</a:t>
                </a:r>
                <a:r>
                  <a:rPr lang="en-US" i="1" dirty="0"/>
                  <a:t> </a:t>
                </a:r>
                <a:r>
                  <a:rPr lang="en-US"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1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person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sits</m:t>
                            </m:r>
                            <m:r>
                              <a:rPr lang="en-US" b="0" i="0" smtClean="0">
                                <a:latin typeface="Cambria Math" panose="02040503050406030204" pitchFamily="18" charset="0"/>
                              </a:rPr>
                              <m:t> </m:t>
                            </m:r>
                            <m:r>
                              <m:rPr>
                                <m:sty m:val="p"/>
                              </m:rPr>
                              <a:rPr lang="en-US" b="0" i="0" smtClean="0">
                                <a:latin typeface="Cambria Math" panose="02040503050406030204" pitchFamily="18" charset="0"/>
                              </a:rPr>
                              <m:t>infront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their</m:t>
                            </m:r>
                            <m:r>
                              <a:rPr lang="en-US" b="0" i="0" smtClean="0">
                                <a:latin typeface="Cambria Math" panose="02040503050406030204" pitchFamily="18" charset="0"/>
                              </a:rPr>
                              <m:t> </m:t>
                            </m:r>
                            <m:r>
                              <m:rPr>
                                <m:sty m:val="p"/>
                              </m:rPr>
                              <a:rPr lang="en-US" b="0" i="0" smtClean="0">
                                <a:latin typeface="Cambria Math" panose="02040503050406030204" pitchFamily="18" charset="0"/>
                              </a:rPr>
                              <m:t>own</m:t>
                            </m:r>
                            <m:r>
                              <a:rPr lang="en-US" b="0" i="0" smtClean="0">
                                <a:latin typeface="Cambria Math" panose="02040503050406030204" pitchFamily="18" charset="0"/>
                              </a:rPr>
                              <m:t> </m:t>
                            </m:r>
                            <m:r>
                              <m:rPr>
                                <m:sty m:val="p"/>
                              </m:rPr>
                              <a:rPr lang="en-US" b="0" i="0" smtClean="0">
                                <a:latin typeface="Cambria Math" panose="02040503050406030204" pitchFamily="18" charset="0"/>
                              </a:rPr>
                              <m:t>name</m:t>
                            </m:r>
                            <m:r>
                              <a:rPr lang="en-US" b="0" i="0" smtClean="0">
                                <a:latin typeface="Cambria Math" panose="02040503050406030204" pitchFamily="18" charset="0"/>
                              </a:rPr>
                              <m:t> </m:t>
                            </m:r>
                            <m:r>
                              <m:rPr>
                                <m:sty m:val="p"/>
                              </m:rPr>
                              <a:rPr lang="en-US" b="0" i="0" smtClean="0">
                                <a:latin typeface="Cambria Math" panose="02040503050406030204" pitchFamily="18" charset="0"/>
                              </a:rPr>
                              <m:t>tag</m:t>
                            </m:r>
                          </m:e>
                          <m:e>
                            <m:r>
                              <a:rPr lang="en-US" b="0" i="1" smtClean="0">
                                <a:latin typeface="Cambria Math" panose="02040503050406030204" pitchFamily="18" charset="0"/>
                              </a:rPr>
                              <m:t>   0                                                                                   </m:t>
                            </m:r>
                            <m:r>
                              <m:rPr>
                                <m:sty m:val="p"/>
                              </m:rPr>
                              <a:rPr lang="en-US" b="0" i="0" smtClean="0">
                                <a:latin typeface="Cambria Math" panose="02040503050406030204" pitchFamily="18" charset="0"/>
                              </a:rPr>
                              <m:t>otherwise</m:t>
                            </m:r>
                          </m:e>
                        </m:eqArr>
                      </m:e>
                    </m:d>
                  </m:oMath>
                </a14:m>
                <a:r>
                  <a:rPr lang="en-US" dirty="0"/>
                  <a:t>          Note: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Σ</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sSubSup>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oMath>
                </a14:m>
                <a:endParaRPr lang="en-US" b="1" u="sng" dirty="0"/>
              </a:p>
              <a:p>
                <a:pPr marL="0" indent="0">
                  <a:buNone/>
                </a:pPr>
                <a:r>
                  <a:rPr lang="en-US" b="1" u="sng" dirty="0"/>
                  <a:t>LOE: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𝔼</m:t>
                      </m:r>
                      <m:r>
                        <a:rPr lang="en-US" b="1" i="1" smtClean="0">
                          <a:solidFill>
                            <a:schemeClr val="tx1"/>
                          </a:solidFill>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b="0" i="1">
                              <a:latin typeface="Cambria Math" panose="02040503050406030204" pitchFamily="18" charset="0"/>
                              <a:ea typeface="Cambria Math" panose="02040503050406030204" pitchFamily="18" charset="0"/>
                            </a:rPr>
                            <m:t>𝛴</m:t>
                          </m:r>
                        </m:e>
                        <m:sub>
                          <m:r>
                            <a:rPr lang="en-US" b="0" i="1">
                              <a:latin typeface="Cambria Math" panose="02040503050406030204" pitchFamily="18" charset="0"/>
                              <a:ea typeface="Cambria Math" panose="02040503050406030204" pitchFamily="18" charset="0"/>
                            </a:rPr>
                            <m:t>𝑖</m:t>
                          </m:r>
                          <m:r>
                            <a:rPr lang="en-US" b="0" i="1">
                              <a:latin typeface="Cambria Math" panose="02040503050406030204" pitchFamily="18" charset="0"/>
                              <a:ea typeface="Cambria Math" panose="02040503050406030204" pitchFamily="18" charset="0"/>
                            </a:rPr>
                            <m:t>=1</m:t>
                          </m:r>
                        </m:sub>
                        <m:sup>
                          <m:r>
                            <a:rPr lang="en-US" b="0" i="1">
                              <a:latin typeface="Cambria Math" panose="02040503050406030204" pitchFamily="18" charset="0"/>
                              <a:ea typeface="Cambria Math" panose="02040503050406030204" pitchFamily="18" charset="0"/>
                            </a:rPr>
                            <m:t>𝑛</m:t>
                          </m:r>
                        </m:sup>
                      </m:sSub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sub>
                      </m:sSub>
                      <m:r>
                        <a:rPr lang="en-US" b="1"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m:rPr>
                              <m:sty m:val="p"/>
                            </m:rPr>
                            <a:rPr lang="en-US" b="0" i="0" smtClean="0">
                              <a:solidFill>
                                <a:schemeClr val="tx1"/>
                              </a:solidFill>
                              <a:latin typeface="Cambria Math" panose="02040503050406030204" pitchFamily="18" charset="0"/>
                              <a:ea typeface="Cambria Math" panose="02040503050406030204" pitchFamily="18" charset="0"/>
                            </a:rPr>
                            <m:t>Σ</m:t>
                          </m:r>
                        </m:e>
                        <m:sub>
                          <m: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r>
                            <a:rPr lang="en-US" b="0" i="1" smtClean="0">
                              <a:solidFill>
                                <a:schemeClr val="tx1"/>
                              </a:solidFill>
                              <a:latin typeface="Cambria Math" panose="02040503050406030204" pitchFamily="18" charset="0"/>
                              <a:ea typeface="Cambria Math" panose="02040503050406030204" pitchFamily="18" charset="0"/>
                            </a:rPr>
                            <m:t>𝑛</m:t>
                          </m:r>
                        </m:sup>
                      </m:sSubSup>
                      <m:r>
                        <a:rPr lang="en-US" i="1">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𝑖</m:t>
                              </m:r>
                            </m:sub>
                          </m:sSub>
                        </m:e>
                      </m:d>
                    </m:oMath>
                  </m:oMathPara>
                </a14:m>
                <a:endParaRPr lang="en-US" b="1" dirty="0"/>
              </a:p>
              <a:p>
                <a:pPr marL="0" indent="0">
                  <a:buNone/>
                </a:pPr>
                <a:r>
                  <a:rPr lang="en-US" sz="2000" b="1" u="sng" dirty="0"/>
                  <a:t>Conquer:</a:t>
                </a: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1525"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E4EBB3-86BF-45EE-8262-376FFBA5DE13}"/>
                  </a:ext>
                </a:extLst>
              </p:cNvPr>
              <p:cNvSpPr/>
              <p:nvPr/>
            </p:nvSpPr>
            <p:spPr>
              <a:xfrm>
                <a:off x="7875815" y="5697466"/>
                <a:ext cx="4098471" cy="101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are not independent!</a:t>
                </a:r>
              </a:p>
              <a:p>
                <a:pPr algn="ctr"/>
                <a:r>
                  <a:rPr lang="en-US" sz="2400" dirty="0"/>
                  <a:t>That’s ok!!</a:t>
                </a:r>
              </a:p>
            </p:txBody>
          </p:sp>
        </mc:Choice>
        <mc:Fallback xmlns="">
          <p:sp>
            <p:nvSpPr>
              <p:cNvPr id="4" name="Rectangle 3">
                <a:extLst>
                  <a:ext uri="{FF2B5EF4-FFF2-40B4-BE49-F238E27FC236}">
                    <a16:creationId xmlns:a16="http://schemas.microsoft.com/office/drawing/2014/main" id="{9DE4EBB3-86BF-45EE-8262-376FFBA5DE13}"/>
                  </a:ext>
                </a:extLst>
              </p:cNvPr>
              <p:cNvSpPr>
                <a:spLocks noRot="1" noChangeAspect="1" noMove="1" noResize="1" noEditPoints="1" noAdjustHandles="1" noChangeArrowheads="1" noChangeShapeType="1" noTextEdit="1"/>
              </p:cNvSpPr>
              <p:nvPr/>
            </p:nvSpPr>
            <p:spPr>
              <a:xfrm>
                <a:off x="7875815" y="5697466"/>
                <a:ext cx="4098471" cy="1014667"/>
              </a:xfrm>
              <a:prstGeom prst="rect">
                <a:avLst/>
              </a:prstGeom>
              <a:blipFill>
                <a:blip r:embed="rId4"/>
                <a:stretch>
                  <a:fillRect b="-2959"/>
                </a:stretch>
              </a:blipFill>
            </p:spPr>
            <p:txBody>
              <a:bodyPr/>
              <a:lstStyle/>
              <a:p>
                <a:r>
                  <a:rPr lang="en-US">
                    <a:noFill/>
                  </a:rPr>
                  <a:t> </a:t>
                </a:r>
              </a:p>
            </p:txBody>
          </p:sp>
        </mc:Fallback>
      </mc:AlternateContent>
    </p:spTree>
    <p:extLst>
      <p:ext uri="{BB962C8B-B14F-4D97-AF65-F5344CB8AC3E}">
        <p14:creationId xmlns:p14="http://schemas.microsoft.com/office/powerpoint/2010/main" val="19269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D79E-A82E-4C26-8EBE-9B76E0775003}"/>
              </a:ext>
            </a:extLst>
          </p:cNvPr>
          <p:cNvSpPr>
            <a:spLocks noGrp="1"/>
          </p:cNvSpPr>
          <p:nvPr>
            <p:ph type="title"/>
          </p:nvPr>
        </p:nvSpPr>
        <p:spPr/>
        <p:txBody>
          <a:bodyPr/>
          <a:lstStyle/>
          <a:p>
            <a:r>
              <a:rPr lang="en-US" dirty="0"/>
              <a:t>Variance</a:t>
            </a:r>
          </a:p>
        </p:txBody>
      </p:sp>
      <p:sp>
        <p:nvSpPr>
          <p:cNvPr id="3" name="Content Placeholder 2">
            <a:extLst>
              <a:ext uri="{FF2B5EF4-FFF2-40B4-BE49-F238E27FC236}">
                <a16:creationId xmlns:a16="http://schemas.microsoft.com/office/drawing/2014/main" id="{4B540CB9-6391-4065-8335-2EC93FDC99C4}"/>
              </a:ext>
            </a:extLst>
          </p:cNvPr>
          <p:cNvSpPr>
            <a:spLocks noGrp="1"/>
          </p:cNvSpPr>
          <p:nvPr>
            <p:ph idx="1"/>
          </p:nvPr>
        </p:nvSpPr>
        <p:spPr/>
        <p:txBody>
          <a:bodyPr/>
          <a:lstStyle/>
          <a:p>
            <a:endParaRPr lang="en-US" b="0" i="0" dirty="0">
              <a:latin typeface="Cambria Math" panose="02040503050406030204" pitchFamily="18" charset="0"/>
            </a:endParaRPr>
          </a:p>
          <a:p>
            <a:endParaRPr lang="en-US" dirty="0">
              <a:latin typeface="Cambria Math" panose="02040503050406030204" pitchFamily="18" charset="0"/>
            </a:endParaRPr>
          </a:p>
          <a:p>
            <a:endParaRPr lang="en-US" b="0" i="0" dirty="0">
              <a:latin typeface="Cambria Math" panose="02040503050406030204" pitchFamily="18" charset="0"/>
            </a:endParaRPr>
          </a:p>
          <a:p>
            <a:endParaRPr lang="en-US" dirty="0">
              <a:latin typeface="Cambria Math" panose="02040503050406030204" pitchFamily="18" charset="0"/>
            </a:endParaRPr>
          </a:p>
          <a:p>
            <a:endParaRPr lang="en-US" b="0" i="0" dirty="0">
              <a:latin typeface="Cambria Math" panose="02040503050406030204" pitchFamily="18" charset="0"/>
            </a:endParaRPr>
          </a:p>
          <a:p>
            <a:r>
              <a:rPr lang="en-US" dirty="0"/>
              <a:t>The first two forms are the definition. The last one is an algebra trick.</a:t>
            </a:r>
          </a:p>
          <a:p>
            <a:endParaRPr lang="en-US" dirty="0"/>
          </a:p>
        </p:txBody>
      </p:sp>
      <p:grpSp>
        <p:nvGrpSpPr>
          <p:cNvPr id="4" name="Group 3">
            <a:extLst>
              <a:ext uri="{FF2B5EF4-FFF2-40B4-BE49-F238E27FC236}">
                <a16:creationId xmlns:a16="http://schemas.microsoft.com/office/drawing/2014/main" id="{459AB309-5C5B-472B-BE58-E42A7A96FCFE}"/>
              </a:ext>
            </a:extLst>
          </p:cNvPr>
          <p:cNvGrpSpPr/>
          <p:nvPr/>
        </p:nvGrpSpPr>
        <p:grpSpPr>
          <a:xfrm>
            <a:off x="422836" y="1472761"/>
            <a:ext cx="11419538" cy="2217439"/>
            <a:chOff x="999773" y="3429001"/>
            <a:chExt cx="632053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5242E91-B998-4FC6-AF24-6914C8ED963C}"/>
                    </a:ext>
                  </a:extLst>
                </p:cNvPr>
                <p:cNvSpPr/>
                <p:nvPr/>
              </p:nvSpPr>
              <p:spPr>
                <a:xfrm>
                  <a:off x="999773" y="3429001"/>
                  <a:ext cx="632053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variance of a random variable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dirty="0">
                      <a:latin typeface="Segoe UI Semibold" panose="020B0702040204020203" pitchFamily="34" charset="0"/>
                      <a:cs typeface="Segoe UI Semibold" panose="020B0702040204020203" pitchFamily="34" charset="0"/>
                    </a:rPr>
                    <a:t> is </a:t>
                  </a:r>
                </a:p>
                <a:p>
                  <a:pPr algn="ct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Var</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r>
                          <a:rPr lang="en-US" sz="2800" b="0" i="1" smtClean="0">
                            <a:latin typeface="Cambria Math" panose="02040503050406030204" pitchFamily="18" charset="0"/>
                            <a:cs typeface="Segoe UI Semibold" panose="020B0702040204020203" pitchFamily="34"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𝜔</m:t>
                            </m:r>
                          </m:sub>
                          <m:sup/>
                          <m:e>
                            <m:r>
                              <a:rPr lang="en-US" sz="2800" i="1">
                                <a:latin typeface="Cambria Math" panose="02040503050406030204" pitchFamily="18" charset="0"/>
                              </a:rPr>
                              <m:t>ℙ</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𝑋</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i="1">
                                        <a:latin typeface="Cambria Math" panose="02040503050406030204" pitchFamily="18" charset="0"/>
                                      </a:rPr>
                                      <m:t>−</m:t>
                                    </m:r>
                                    <m:r>
                                      <a:rPr lang="en-US" sz="2800" i="1">
                                        <a:latin typeface="Cambria Math" panose="02040503050406030204" pitchFamily="18" charset="0"/>
                                      </a:rPr>
                                      <m:t>𝔼</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𝑋</m:t>
                                        </m:r>
                                      </m:e>
                                    </m:d>
                                  </m:e>
                                </m:d>
                              </m:e>
                              <m:sup>
                                <m:r>
                                  <a:rPr lang="en-US" sz="2800" i="1">
                                    <a:latin typeface="Cambria Math" panose="02040503050406030204" pitchFamily="18" charset="0"/>
                                  </a:rPr>
                                  <m:t>2</m:t>
                                </m:r>
                              </m:sup>
                            </m:sSup>
                            <m:r>
                              <a:rPr lang="en-US" sz="2800" i="1">
                                <a:latin typeface="Cambria Math" panose="02040503050406030204" pitchFamily="18" charset="0"/>
                              </a:rPr>
                              <m:t> </m:t>
                            </m:r>
                          </m:e>
                        </m:nary>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sSup>
                              <m:sSupPr>
                                <m:ctrlPr>
                                  <a:rPr lang="en-US" sz="2800" b="0" i="1" smtClean="0">
                                    <a:latin typeface="Cambria Math" panose="02040503050406030204" pitchFamily="18" charset="0"/>
                                    <a:cs typeface="Segoe UI Semibold" panose="020B0702040204020203" pitchFamily="34" charset="0"/>
                                  </a:rPr>
                                </m:ctrlPr>
                              </m:sSupPr>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e>
                                </m:d>
                              </m:e>
                              <m:sup>
                                <m:r>
                                  <a:rPr lang="en-US" sz="2800" b="0" i="1" smtClean="0">
                                    <a:latin typeface="Cambria Math" panose="02040503050406030204" pitchFamily="18" charset="0"/>
                                    <a:cs typeface="Segoe UI Semibold" panose="020B0702040204020203" pitchFamily="34" charset="0"/>
                                  </a:rPr>
                                  <m:t>2</m:t>
                                </m:r>
                              </m:sup>
                            </m:sSup>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r>
                          <a:rPr lang="en-US" sz="2800" b="0" i="1" smtClean="0">
                            <a:latin typeface="Cambria Math" panose="02040503050406030204" pitchFamily="18" charset="0"/>
                            <a:cs typeface="Segoe UI Semibold" panose="020B0702040204020203" pitchFamily="34" charset="0"/>
                          </a:rPr>
                          <m:t>[</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𝑋</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sSup>
                          <m:sSupPr>
                            <m:ctrlPr>
                              <a:rPr lang="en-US" sz="2800" b="0" i="1" smtClean="0">
                                <a:latin typeface="Cambria Math" panose="02040503050406030204" pitchFamily="18" charset="0"/>
                                <a:cs typeface="Segoe UI Semibold" panose="020B0702040204020203" pitchFamily="34" charset="0"/>
                              </a:rPr>
                            </m:ctrlPr>
                          </m:sSupPr>
                          <m:e>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e>
                          <m:sup>
                            <m:r>
                              <a:rPr lang="en-US" sz="2800" b="0" i="1" smtClean="0">
                                <a:latin typeface="Cambria Math" panose="02040503050406030204" pitchFamily="18" charset="0"/>
                                <a:cs typeface="Segoe UI Semibold" panose="020B0702040204020203" pitchFamily="34" charset="0"/>
                              </a:rPr>
                              <m:t>2</m:t>
                            </m:r>
                          </m:sup>
                        </m:sSup>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5242E91-B998-4FC6-AF24-6914C8ED963C}"/>
                    </a:ext>
                  </a:extLst>
                </p:cNvPr>
                <p:cNvSpPr>
                  <a:spLocks noRot="1" noChangeAspect="1" noMove="1" noResize="1" noEditPoints="1" noAdjustHandles="1" noChangeArrowheads="1" noChangeShapeType="1" noTextEdit="1"/>
                </p:cNvSpPr>
                <p:nvPr/>
              </p:nvSpPr>
              <p:spPr>
                <a:xfrm>
                  <a:off x="999773" y="3429001"/>
                  <a:ext cx="632053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21B344C-6F4C-40AB-B825-6A241D97C2A2}"/>
                </a:ext>
              </a:extLst>
            </p:cNvPr>
            <p:cNvSpPr/>
            <p:nvPr/>
          </p:nvSpPr>
          <p:spPr>
            <a:xfrm>
              <a:off x="999774" y="3429001"/>
              <a:ext cx="6320537" cy="54725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Variance</a:t>
              </a:r>
            </a:p>
          </p:txBody>
        </p:sp>
      </p:grpSp>
    </p:spTree>
    <p:extLst>
      <p:ext uri="{BB962C8B-B14F-4D97-AF65-F5344CB8AC3E}">
        <p14:creationId xmlns:p14="http://schemas.microsoft.com/office/powerpoint/2010/main" val="3664772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8A15-FF26-4ADE-AB3D-71EC2080B281}"/>
              </a:ext>
            </a:extLst>
          </p:cNvPr>
          <p:cNvSpPr>
            <a:spLocks noGrp="1"/>
          </p:cNvSpPr>
          <p:nvPr>
            <p:ph type="title"/>
          </p:nvPr>
        </p:nvSpPr>
        <p:spPr/>
        <p:txBody>
          <a:bodyPr/>
          <a:lstStyle/>
          <a:p>
            <a:r>
              <a:rPr lang="en-US"/>
              <a:t>Rotating the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C6EDA0-415D-4958-AA96-9DA4BB007B57}"/>
                  </a:ext>
                </a:extLst>
              </p:cNvPr>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𝑛</m:t>
                    </m:r>
                  </m:oMath>
                </a14:m>
                <a:r>
                  <a:rPr lang="en-US" sz="2000" dirty="0"/>
                  <a:t> people are sitting around a circular table. There is a name tag in each place. Nobody is sitting in front of their own name tag.</a:t>
                </a:r>
              </a:p>
              <a:p>
                <a:r>
                  <a:rPr lang="en-US" sz="2000" dirty="0"/>
                  <a:t>Rotate the table by a random number </a:t>
                </a:r>
                <a14:m>
                  <m:oMath xmlns:m="http://schemas.openxmlformats.org/officeDocument/2006/math">
                    <m:r>
                      <a:rPr lang="en-US" sz="2000" b="0" i="1" smtClean="0">
                        <a:latin typeface="Cambria Math" panose="02040503050406030204" pitchFamily="18" charset="0"/>
                      </a:rPr>
                      <m:t>𝑘</m:t>
                    </m:r>
                  </m:oMath>
                </a14:m>
                <a:r>
                  <a:rPr lang="en-US" sz="2000" dirty="0"/>
                  <a:t> of positions between 1 and n-1 (equally likely)</a:t>
                </a:r>
              </a:p>
              <a:p>
                <a14:m>
                  <m:oMath xmlns:m="http://schemas.openxmlformats.org/officeDocument/2006/math">
                    <m:r>
                      <a:rPr lang="en-US" sz="2000" b="0" i="1" smtClean="0">
                        <a:latin typeface="Cambria Math" panose="02040503050406030204" pitchFamily="18" charset="0"/>
                        <a:ea typeface="Cambria Math" panose="02040503050406030204" pitchFamily="18" charset="0"/>
                      </a:rPr>
                      <m:t>𝑋</m:t>
                    </m:r>
                  </m:oMath>
                </a14:m>
                <a:r>
                  <a:rPr lang="en-US" sz="2000" b="1" dirty="0"/>
                  <a:t> </a:t>
                </a:r>
                <a:r>
                  <a:rPr lang="en-US" sz="2000" dirty="0"/>
                  <a:t>is the number of people that end up in front of their own name tag.</a:t>
                </a:r>
                <a:r>
                  <a:rPr lang="en-US" sz="2000" b="1" dirty="0"/>
                  <a:t> Find </a:t>
                </a:r>
                <a14:m>
                  <m:oMath xmlns:m="http://schemas.openxmlformats.org/officeDocument/2006/math">
                    <m:r>
                      <a:rPr lang="en-US" sz="2000" b="1" i="1" smtClean="0">
                        <a:latin typeface="Cambria Math" panose="02040503050406030204" pitchFamily="18" charset="0"/>
                        <a:ea typeface="Cambria Math" panose="02040503050406030204" pitchFamily="18" charset="0"/>
                      </a:rPr>
                      <m:t>𝔼</m:t>
                    </m:r>
                    <m:d>
                      <m:dPr>
                        <m:begChr m:val="["/>
                        <m:endChr m:val="]"/>
                        <m:ctrlPr>
                          <a:rPr lang="en-US" sz="2000" b="1"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000" b="1" u="sng" dirty="0"/>
                  <a:t>Decompose:</a:t>
                </a:r>
                <a:r>
                  <a:rPr lang="en-US" sz="2000" i="1" dirty="0"/>
                  <a:t> </a:t>
                </a:r>
                <a:r>
                  <a:rPr lang="en-US" sz="20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 </m:t>
                    </m:r>
                  </m:oMath>
                </a14:m>
                <a:r>
                  <a:rPr lang="en-US" sz="20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1                  </m:t>
                            </m:r>
                            <m:r>
                              <m:rPr>
                                <m:sty m:val="p"/>
                              </m:rPr>
                              <a:rPr lang="en-US" sz="2000" b="0" i="0" smtClean="0">
                                <a:latin typeface="Cambria Math" panose="02040503050406030204" pitchFamily="18" charset="0"/>
                              </a:rPr>
                              <m:t>if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person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sits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infront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their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own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name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tag</m:t>
                            </m:r>
                          </m:e>
                          <m:e>
                            <m:r>
                              <a:rPr lang="en-US" sz="2000" b="0" i="1" smtClean="0">
                                <a:latin typeface="Cambria Math" panose="02040503050406030204" pitchFamily="18" charset="0"/>
                              </a:rPr>
                              <m:t>   0                                                                                   </m:t>
                            </m:r>
                            <m:r>
                              <m:rPr>
                                <m:sty m:val="p"/>
                              </m:rPr>
                              <a:rPr lang="en-US" sz="2000" b="0" i="0" smtClean="0">
                                <a:latin typeface="Cambria Math" panose="02040503050406030204" pitchFamily="18" charset="0"/>
                              </a:rPr>
                              <m:t>otherwise</m:t>
                            </m:r>
                          </m:e>
                        </m:eqArr>
                      </m:e>
                    </m:d>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m:rPr>
                                <m:sty m:val="p"/>
                              </m:rPr>
                              <a:rPr lang="en-US" sz="2000">
                                <a:latin typeface="Cambria Math" panose="02040503050406030204" pitchFamily="18" charset="0"/>
                                <a:ea typeface="Cambria Math" panose="02040503050406030204" pitchFamily="18" charset="0"/>
                              </a:rPr>
                              <m:t>Σ</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oMath>
                </a14:m>
                <a:endParaRPr lang="en-US" sz="2000" b="1" u="sng" dirty="0"/>
              </a:p>
              <a:p>
                <a:pPr marL="0" indent="0">
                  <a:buNone/>
                </a:pPr>
                <a:r>
                  <a:rPr lang="en-US" sz="2000" b="1" u="sng" dirty="0"/>
                  <a:t>LOE:</a:t>
                </a:r>
              </a:p>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𝑋</m:t>
                          </m:r>
                        </m:e>
                      </m:d>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𝔼</m:t>
                      </m:r>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𝛴</m:t>
                          </m:r>
                        </m:e>
                        <m:sub>
                          <m: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𝑛</m:t>
                          </m:r>
                        </m:sup>
                      </m:sSub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b="0" i="1" smtClean="0">
                              <a:latin typeface="Cambria Math" panose="02040503050406030204" pitchFamily="18" charset="0"/>
                              <a:ea typeface="Cambria Math" panose="02040503050406030204" pitchFamily="18" charset="0"/>
                            </a:rPr>
                            <m:t>𝑖</m:t>
                          </m:r>
                        </m:sub>
                      </m:sSub>
                      <m:r>
                        <a:rPr lang="en-US" sz="2000" b="1" i="1" smtClean="0">
                          <a:solidFill>
                            <a:schemeClr val="tx1"/>
                          </a:solidFill>
                          <a:latin typeface="Cambria Math" panose="02040503050406030204" pitchFamily="18" charset="0"/>
                          <a:ea typeface="Cambria Math" panose="02040503050406030204" pitchFamily="18" charset="0"/>
                        </a:rPr>
                        <m:t>]=</m:t>
                      </m:r>
                      <m:sSubSup>
                        <m:sSubSupPr>
                          <m:ctrlPr>
                            <a:rPr lang="en-US" sz="2000" b="0" i="1" smtClean="0">
                              <a:solidFill>
                                <a:schemeClr val="tx1"/>
                              </a:solidFill>
                              <a:latin typeface="Cambria Math" panose="02040503050406030204" pitchFamily="18" charset="0"/>
                              <a:ea typeface="Cambria Math" panose="02040503050406030204" pitchFamily="18" charset="0"/>
                            </a:rPr>
                          </m:ctrlPr>
                        </m:sSubSupPr>
                        <m:e>
                          <m:r>
                            <m:rPr>
                              <m:sty m:val="p"/>
                            </m:rPr>
                            <a:rPr lang="en-US" sz="2000" b="0" i="0" smtClean="0">
                              <a:solidFill>
                                <a:schemeClr val="tx1"/>
                              </a:solidFill>
                              <a:latin typeface="Cambria Math" panose="02040503050406030204" pitchFamily="18" charset="0"/>
                              <a:ea typeface="Cambria Math" panose="02040503050406030204" pitchFamily="18" charset="0"/>
                            </a:rPr>
                            <m:t>Σ</m:t>
                          </m:r>
                        </m:e>
                        <m:sub>
                          <m:r>
                            <a:rPr lang="en-US" sz="2000" b="0" i="1" smtClean="0">
                              <a:solidFill>
                                <a:schemeClr val="tx1"/>
                              </a:solidFill>
                              <a:latin typeface="Cambria Math" panose="02040503050406030204" pitchFamily="18" charset="0"/>
                              <a:ea typeface="Cambria Math" panose="02040503050406030204" pitchFamily="18" charset="0"/>
                            </a:rPr>
                            <m:t>𝑖</m:t>
                          </m:r>
                          <m:r>
                            <a:rPr lang="en-US" sz="2000" b="0" i="1" smtClean="0">
                              <a:solidFill>
                                <a:schemeClr val="tx1"/>
                              </a:solidFill>
                              <a:latin typeface="Cambria Math" panose="02040503050406030204" pitchFamily="18" charset="0"/>
                              <a:ea typeface="Cambria Math" panose="02040503050406030204" pitchFamily="18" charset="0"/>
                            </a:rPr>
                            <m:t>=1</m:t>
                          </m:r>
                        </m:sub>
                        <m:sup>
                          <m:r>
                            <a:rPr lang="en-US" sz="2000" b="0" i="1" smtClean="0">
                              <a:solidFill>
                                <a:schemeClr val="tx1"/>
                              </a:solidFill>
                              <a:latin typeface="Cambria Math" panose="02040503050406030204" pitchFamily="18" charset="0"/>
                              <a:ea typeface="Cambria Math" panose="02040503050406030204" pitchFamily="18" charset="0"/>
                            </a:rPr>
                            <m:t>𝑛</m:t>
                          </m:r>
                        </m:sup>
                      </m:sSubSup>
                      <m:r>
                        <a:rPr lang="en-US" sz="2000" i="1">
                          <a:solidFill>
                            <a:schemeClr val="tx1"/>
                          </a:solidFill>
                          <a:latin typeface="Cambria Math" panose="02040503050406030204" pitchFamily="18" charset="0"/>
                          <a:ea typeface="Cambria Math" panose="02040503050406030204" pitchFamily="18" charset="0"/>
                        </a:rPr>
                        <m:t>𝔼</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𝑖</m:t>
                              </m:r>
                            </m:sub>
                          </m:sSub>
                        </m:e>
                      </m:d>
                    </m:oMath>
                  </m:oMathPara>
                </a14:m>
                <a:endParaRPr lang="en-US" sz="2000" b="1" dirty="0"/>
              </a:p>
              <a:p>
                <a:pPr marL="0" indent="0">
                  <a:buNone/>
                </a:pPr>
                <a:r>
                  <a:rPr lang="en-US" sz="2000" b="1" u="sng" dirty="0"/>
                  <a:t>Conquer:</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𝑃</m:t>
                      </m:r>
                      <m:d>
                        <m:dPr>
                          <m:ctrlPr>
                            <a:rPr lang="en-US" b="0" i="1" smtClean="0">
                              <a:solidFill>
                                <a:schemeClr val="tx1"/>
                              </a:solidFill>
                              <a:latin typeface="Cambria Math" panose="02040503050406030204" pitchFamily="18" charset="0"/>
                              <a:ea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r>
                        <a:rPr lang="en-US" b="0" i="1" smtClean="0">
                          <a:solidFill>
                            <a:schemeClr val="tx1"/>
                          </a:solidFill>
                          <a:latin typeface="Cambria Math" panose="02040503050406030204" pitchFamily="18" charset="0"/>
                          <a:ea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𝔼</m:t>
                      </m:r>
                      <m:d>
                        <m:dPr>
                          <m:begChr m:val="["/>
                          <m:endChr m:val="]"/>
                          <m:ctrlPr>
                            <a:rPr lang="en-US" i="1">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𝑋</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𝑛</m:t>
                          </m:r>
                        </m:num>
                        <m:den>
                          <m:r>
                            <a:rPr lang="en-US" b="0" i="1" smtClean="0">
                              <a:solidFill>
                                <a:schemeClr val="tx1"/>
                              </a:solidFill>
                              <a:latin typeface="Cambria Math" panose="02040503050406030204" pitchFamily="18" charset="0"/>
                              <a:ea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den>
                      </m:f>
                    </m:oMath>
                  </m:oMathPara>
                </a14:m>
                <a:endParaRPr lang="en-US" b="1" u="sng" dirty="0">
                  <a:solidFill>
                    <a:schemeClr val="tx1"/>
                  </a:solidFill>
                </a:endParaRPr>
              </a:p>
            </p:txBody>
          </p:sp>
        </mc:Choice>
        <mc:Fallback xmlns="">
          <p:sp>
            <p:nvSpPr>
              <p:cNvPr id="3" name="Content Placeholder 2">
                <a:extLst>
                  <a:ext uri="{FF2B5EF4-FFF2-40B4-BE49-F238E27FC236}">
                    <a16:creationId xmlns:a16="http://schemas.microsoft.com/office/drawing/2014/main" id="{8FC6EDA0-415D-4958-AA96-9DA4BB007B57}"/>
                  </a:ext>
                </a:extLst>
              </p:cNvPr>
              <p:cNvSpPr>
                <a:spLocks noGrp="1" noRot="1" noChangeAspect="1" noMove="1" noResize="1" noEditPoints="1" noAdjustHandles="1" noChangeArrowheads="1" noChangeShapeType="1" noTextEdit="1"/>
              </p:cNvSpPr>
              <p:nvPr>
                <p:ph idx="1"/>
              </p:nvPr>
            </p:nvSpPr>
            <p:spPr>
              <a:blipFill>
                <a:blip r:embed="rId3"/>
                <a:stretch>
                  <a:fillRect l="-980" t="-1258"/>
                </a:stretch>
              </a:blipFill>
            </p:spPr>
            <p:txBody>
              <a:bodyPr/>
              <a:lstStyle/>
              <a:p>
                <a:r>
                  <a:rPr lang="en-US">
                    <a:noFill/>
                  </a:rPr>
                  <a:t> </a:t>
                </a:r>
              </a:p>
            </p:txBody>
          </p:sp>
        </mc:Fallback>
      </mc:AlternateContent>
    </p:spTree>
    <p:extLst>
      <p:ext uri="{BB962C8B-B14F-4D97-AF65-F5344CB8AC3E}">
        <p14:creationId xmlns:p14="http://schemas.microsoft.com/office/powerpoint/2010/main" val="3647945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BF1D-FC6B-ADDA-C27C-5FEA23568A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58BAC7-8DA7-AE02-C66C-0B9686A4C445}"/>
              </a:ext>
            </a:extLst>
          </p:cNvPr>
          <p:cNvSpPr>
            <a:spLocks noGrp="1"/>
          </p:cNvSpPr>
          <p:nvPr>
            <p:ph type="title"/>
          </p:nvPr>
        </p:nvSpPr>
        <p:spPr/>
        <p:txBody>
          <a:bodyPr/>
          <a:lstStyle/>
          <a:p>
            <a:r>
              <a:rPr lang="en-US" dirty="0"/>
              <a:t>Variance Example</a:t>
            </a:r>
          </a:p>
        </p:txBody>
      </p:sp>
      <p:sp>
        <p:nvSpPr>
          <p:cNvPr id="5" name="Text Placeholder 4">
            <a:extLst>
              <a:ext uri="{FF2B5EF4-FFF2-40B4-BE49-F238E27FC236}">
                <a16:creationId xmlns:a16="http://schemas.microsoft.com/office/drawing/2014/main" id="{933EB512-BCD4-27D0-CCCC-E139358208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58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729919-4919-46E0-AC07-5537834A27CD}"/>
                  </a:ext>
                </a:extLst>
              </p:cNvPr>
              <p:cNvSpPr>
                <a:spLocks noGrp="1"/>
              </p:cNvSpPr>
              <p:nvPr>
                <p:ph type="title"/>
              </p:nvPr>
            </p:nvSpPr>
            <p:spPr/>
            <p:txBody>
              <a:bodyPr/>
              <a:lstStyle/>
              <a:p>
                <a:r>
                  <a:rPr lang="en-US" dirty="0"/>
                  <a:t>Variance of </a:t>
                </a:r>
                <a14:m>
                  <m:oMath xmlns:m="http://schemas.openxmlformats.org/officeDocument/2006/math">
                    <m:r>
                      <a:rPr lang="en-US" b="0" i="1" smtClean="0">
                        <a:latin typeface="Cambria Math" panose="02040503050406030204" pitchFamily="18" charset="0"/>
                      </a:rPr>
                      <m:t>𝑛</m:t>
                    </m:r>
                  </m:oMath>
                </a14:m>
                <a:r>
                  <a:rPr lang="en-US" dirty="0"/>
                  <a:t> Coin Flips</a:t>
                </a:r>
              </a:p>
            </p:txBody>
          </p:sp>
        </mc:Choice>
        <mc:Fallback xmlns="">
          <p:sp>
            <p:nvSpPr>
              <p:cNvPr id="2" name="Title 1">
                <a:extLst>
                  <a:ext uri="{FF2B5EF4-FFF2-40B4-BE49-F238E27FC236}">
                    <a16:creationId xmlns:a16="http://schemas.microsoft.com/office/drawing/2014/main" id="{24729919-4919-46E0-AC07-5537834A27CD}"/>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1363A2A-0169-4F81-BD85-80AF07806706}"/>
                  </a:ext>
                </a:extLst>
              </p:cNvPr>
              <p:cNvSpPr>
                <a:spLocks noGrp="1"/>
              </p:cNvSpPr>
              <p:nvPr>
                <p:ph idx="1"/>
              </p:nvPr>
            </p:nvSpPr>
            <p:spPr/>
            <p:txBody>
              <a:bodyPr/>
              <a:lstStyle/>
              <a:p>
                <a:r>
                  <a:rPr lang="en-US" dirty="0"/>
                  <a:t>Flip a coin </a:t>
                </a:r>
                <a14:m>
                  <m:oMath xmlns:m="http://schemas.openxmlformats.org/officeDocument/2006/math">
                    <m:r>
                      <a:rPr lang="en-US" b="0" i="1" smtClean="0">
                        <a:latin typeface="Cambria Math" panose="02040503050406030204" pitchFamily="18" charset="0"/>
                      </a:rPr>
                      <m:t>𝑛</m:t>
                    </m:r>
                  </m:oMath>
                </a14:m>
                <a:r>
                  <a:rPr lang="en-US" dirty="0"/>
                  <a:t> times, where it comes up heads with probability </a:t>
                </a:r>
                <a14:m>
                  <m:oMath xmlns:m="http://schemas.openxmlformats.org/officeDocument/2006/math">
                    <m:r>
                      <a:rPr lang="en-US" b="0" i="1" smtClean="0">
                        <a:latin typeface="Cambria Math" panose="02040503050406030204" pitchFamily="18" charset="0"/>
                      </a:rPr>
                      <m:t>𝑝</m:t>
                    </m:r>
                  </m:oMath>
                </a14:m>
                <a:r>
                  <a:rPr lang="en-US" dirty="0"/>
                  <a:t> each time (independently). Let </a:t>
                </a:r>
                <a14:m>
                  <m:oMath xmlns:m="http://schemas.openxmlformats.org/officeDocument/2006/math">
                    <m:r>
                      <a:rPr lang="en-US" b="0" i="1" smtClean="0">
                        <a:latin typeface="Cambria Math" panose="02040503050406030204" pitchFamily="18" charset="0"/>
                      </a:rPr>
                      <m:t>𝑋</m:t>
                    </m:r>
                  </m:oMath>
                </a14:m>
                <a:r>
                  <a:rPr lang="en-US" dirty="0"/>
                  <a:t> be the total number of heads.</a:t>
                </a:r>
              </a:p>
              <a:p>
                <a:r>
                  <a:rPr lang="en-US" b="0" dirty="0"/>
                  <a:t>We know that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𝑛𝑝</m:t>
                    </m:r>
                  </m:oMath>
                </a14:m>
                <a:r>
                  <a:rPr lang="en-US" dirty="0"/>
                  <a:t>.</a:t>
                </a:r>
              </a:p>
              <a:p>
                <a:endParaRPr lang="en-US" dirty="0"/>
              </a:p>
              <a:p>
                <a:r>
                  <a:rPr lang="en-US" b="0" dirty="0"/>
                  <a:t>Also define: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0            </m:t>
                            </m:r>
                            <m:r>
                              <m:rPr>
                                <m:sty m:val="p"/>
                              </m:rPr>
                              <a:rPr lang="en-US" b="0" i="0" smtClean="0">
                                <a:latin typeface="Cambria Math" panose="02040503050406030204" pitchFamily="18" charset="0"/>
                              </a:rPr>
                              <m:t>otherwise</m:t>
                            </m:r>
                          </m:e>
                        </m:eqArr>
                      </m:e>
                    </m:d>
                  </m:oMath>
                </a14:m>
                <a:endParaRPr lang="en-US" dirty="0"/>
              </a:p>
            </p:txBody>
          </p:sp>
        </mc:Choice>
        <mc:Fallback>
          <p:sp>
            <p:nvSpPr>
              <p:cNvPr id="3" name="Content Placeholder 2">
                <a:extLst>
                  <a:ext uri="{FF2B5EF4-FFF2-40B4-BE49-F238E27FC236}">
                    <a16:creationId xmlns:a16="http://schemas.microsoft.com/office/drawing/2014/main" id="{51363A2A-0169-4F81-BD85-80AF07806706}"/>
                  </a:ext>
                </a:extLst>
              </p:cNvPr>
              <p:cNvSpPr>
                <a:spLocks noGrp="1" noRot="1" noChangeAspect="1" noMove="1" noResize="1" noEditPoints="1" noAdjustHandles="1" noChangeArrowheads="1" noChangeShapeType="1" noTextEdit="1"/>
              </p:cNvSpPr>
              <p:nvPr>
                <p:ph idx="1"/>
              </p:nvPr>
            </p:nvSpPr>
            <p:spPr>
              <a:blipFill>
                <a:blip r:embed="rId3"/>
                <a:stretch>
                  <a:fillRect l="-794" t="-3141" b="-27225"/>
                </a:stretch>
              </a:blipFill>
            </p:spPr>
            <p:txBody>
              <a:bodyPr/>
              <a:lstStyle/>
              <a:p>
                <a:r>
                  <a:rPr lang="en-US">
                    <a:noFill/>
                  </a:rPr>
                  <a:t> </a:t>
                </a:r>
              </a:p>
            </p:txBody>
          </p:sp>
        </mc:Fallback>
      </mc:AlternateContent>
    </p:spTree>
    <p:extLst>
      <p:ext uri="{BB962C8B-B14F-4D97-AF65-F5344CB8AC3E}">
        <p14:creationId xmlns:p14="http://schemas.microsoft.com/office/powerpoint/2010/main" val="1316828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729919-4919-46E0-AC07-5537834A27CD}"/>
                  </a:ext>
                </a:extLst>
              </p:cNvPr>
              <p:cNvSpPr>
                <a:spLocks noGrp="1"/>
              </p:cNvSpPr>
              <p:nvPr>
                <p:ph type="title"/>
              </p:nvPr>
            </p:nvSpPr>
            <p:spPr/>
            <p:txBody>
              <a:bodyPr/>
              <a:lstStyle/>
              <a:p>
                <a:r>
                  <a:rPr lang="en-US" dirty="0"/>
                  <a:t>Variance of </a:t>
                </a:r>
                <a14:m>
                  <m:oMath xmlns:m="http://schemas.openxmlformats.org/officeDocument/2006/math">
                    <m:r>
                      <a:rPr lang="en-US" b="0" i="1" smtClean="0">
                        <a:latin typeface="Cambria Math" panose="02040503050406030204" pitchFamily="18" charset="0"/>
                      </a:rPr>
                      <m:t>𝑛</m:t>
                    </m:r>
                  </m:oMath>
                </a14:m>
                <a:r>
                  <a:rPr lang="en-US" dirty="0"/>
                  <a:t> Coin Flips</a:t>
                </a:r>
              </a:p>
            </p:txBody>
          </p:sp>
        </mc:Choice>
        <mc:Fallback xmlns="">
          <p:sp>
            <p:nvSpPr>
              <p:cNvPr id="2" name="Title 1">
                <a:extLst>
                  <a:ext uri="{FF2B5EF4-FFF2-40B4-BE49-F238E27FC236}">
                    <a16:creationId xmlns:a16="http://schemas.microsoft.com/office/drawing/2014/main" id="{24729919-4919-46E0-AC07-5537834A27CD}"/>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363A2A-0169-4F81-BD85-80AF07806706}"/>
                  </a:ext>
                </a:extLst>
              </p:cNvPr>
              <p:cNvSpPr>
                <a:spLocks noGrp="1"/>
              </p:cNvSpPr>
              <p:nvPr>
                <p:ph idx="1"/>
              </p:nvPr>
            </p:nvSpPr>
            <p:spPr/>
            <p:txBody>
              <a:bodyPr/>
              <a:lstStyle/>
              <a:p>
                <a:r>
                  <a:rPr lang="en-US" dirty="0"/>
                  <a:t>Flip a coin </a:t>
                </a:r>
                <a14:m>
                  <m:oMath xmlns:m="http://schemas.openxmlformats.org/officeDocument/2006/math">
                    <m:r>
                      <a:rPr lang="en-US" b="0" i="1" smtClean="0">
                        <a:latin typeface="Cambria Math" panose="02040503050406030204" pitchFamily="18" charset="0"/>
                      </a:rPr>
                      <m:t>𝑛</m:t>
                    </m:r>
                  </m:oMath>
                </a14:m>
                <a:r>
                  <a:rPr lang="en-US" dirty="0"/>
                  <a:t> times, where it comes up heads with probability </a:t>
                </a:r>
                <a14:m>
                  <m:oMath xmlns:m="http://schemas.openxmlformats.org/officeDocument/2006/math">
                    <m:r>
                      <a:rPr lang="en-US" b="0" i="1" smtClean="0">
                        <a:latin typeface="Cambria Math" panose="02040503050406030204" pitchFamily="18" charset="0"/>
                      </a:rPr>
                      <m:t>𝑝</m:t>
                    </m:r>
                  </m:oMath>
                </a14:m>
                <a:r>
                  <a:rPr lang="en-US" dirty="0"/>
                  <a:t> each time (independently). Let </a:t>
                </a:r>
                <a14:m>
                  <m:oMath xmlns:m="http://schemas.openxmlformats.org/officeDocument/2006/math">
                    <m:r>
                      <a:rPr lang="en-US" b="0" i="1" smtClean="0">
                        <a:latin typeface="Cambria Math" panose="02040503050406030204" pitchFamily="18" charset="0"/>
                      </a:rPr>
                      <m:t>𝑋</m:t>
                    </m:r>
                  </m:oMath>
                </a14:m>
                <a:r>
                  <a:rPr lang="en-US" dirty="0"/>
                  <a:t> be the total number of heads.</a:t>
                </a:r>
              </a:p>
              <a:p>
                <a:r>
                  <a:rPr lang="en-US" dirty="0"/>
                  <a:t>What about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sub>
                      <m:sup/>
                      <m:e>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r>
                                  <a:rPr lang="en-US" b="0" i="1" smtClean="0">
                                    <a:latin typeface="Cambria Math" panose="02040503050406030204" pitchFamily="18" charset="0"/>
                                  </a:rPr>
                                  <m:t>𝑛𝑝</m:t>
                                </m:r>
                              </m:e>
                            </m:d>
                          </m:e>
                          <m:sup>
                            <m:r>
                              <a:rPr lang="en-US" b="0" i="1" smtClean="0">
                                <a:latin typeface="Cambria Math" panose="02040503050406030204" pitchFamily="18" charset="0"/>
                              </a:rPr>
                              <m:t>2</m:t>
                            </m:r>
                          </m:sup>
                        </m:sSup>
                      </m:e>
                    </m:nary>
                  </m:oMath>
                </a14:m>
                <a:endParaRPr lang="en-US" b="0" dirty="0"/>
              </a:p>
              <a:p>
                <a14:m>
                  <m:oMath xmlns:m="http://schemas.openxmlformats.org/officeDocument/2006/math">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𝑛</m:t>
                        </m:r>
                      </m:sup>
                      <m:e>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𝑛𝑝</m:t>
                                </m:r>
                              </m:e>
                            </m:d>
                          </m:e>
                          <m:sup>
                            <m:r>
                              <a:rPr lang="en-US" b="0" i="1" smtClean="0">
                                <a:latin typeface="Cambria Math" panose="02040503050406030204" pitchFamily="18" charset="0"/>
                              </a:rPr>
                              <m:t>2</m:t>
                            </m:r>
                          </m:sup>
                        </m:sSup>
                      </m:e>
                    </m:nary>
                  </m:oMath>
                </a14:m>
                <a:endParaRPr lang="en-US" dirty="0"/>
              </a:p>
              <a:p>
                <a:endParaRPr lang="en-US" dirty="0"/>
              </a:p>
              <a:p>
                <a:r>
                  <a:rPr lang="en-US" dirty="0"/>
                  <a:t>Algebra time?</a:t>
                </a:r>
              </a:p>
            </p:txBody>
          </p:sp>
        </mc:Choice>
        <mc:Fallback xmlns="">
          <p:sp>
            <p:nvSpPr>
              <p:cNvPr id="3" name="Content Placeholder 2">
                <a:extLst>
                  <a:ext uri="{FF2B5EF4-FFF2-40B4-BE49-F238E27FC236}">
                    <a16:creationId xmlns:a16="http://schemas.microsoft.com/office/drawing/2014/main" id="{51363A2A-0169-4F81-BD85-80AF07806706}"/>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588240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207F-BB43-4EE2-A2FE-182689723AB7}"/>
              </a:ext>
            </a:extLst>
          </p:cNvPr>
          <p:cNvSpPr>
            <a:spLocks noGrp="1"/>
          </p:cNvSpPr>
          <p:nvPr>
            <p:ph type="title"/>
          </p:nvPr>
        </p:nvSpPr>
        <p:spPr/>
        <p:txBody>
          <a:bodyPr/>
          <a:lstStyle/>
          <a:p>
            <a:r>
              <a:rPr lang="en-US" dirty="0"/>
              <a:t>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D2D8-C291-4532-9178-D377DD43982E}"/>
                  </a:ext>
                </a:extLst>
              </p:cNvPr>
              <p:cNvSpPr>
                <a:spLocks noGrp="1"/>
              </p:cNvSpPr>
              <p:nvPr>
                <p:ph idx="1"/>
              </p:nvPr>
            </p:nvSpPr>
            <p:spPr>
              <a:xfrm>
                <a:off x="575240" y="3118169"/>
                <a:ext cx="11187258" cy="3191191"/>
              </a:xfrm>
            </p:spPr>
            <p:txBody>
              <a:bodyPr/>
              <a:lstStyle/>
              <a:p>
                <a:r>
                  <a:rPr lang="en-US" dirty="0"/>
                  <a:t>Are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independent? Yes! </a:t>
                </a:r>
              </a:p>
              <a:p>
                <a:r>
                  <a:rPr lang="en-US" dirty="0"/>
                  <a:t>In this problem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is independent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oMath>
                </a14:m>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where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m:rPr>
                                <m:sty m:val="p"/>
                              </m:rPr>
                              <a:rPr lang="en-US" b="0" i="0" smtClean="0">
                                <a:latin typeface="Cambria Math" panose="02040503050406030204" pitchFamily="18" charset="0"/>
                              </a:rPr>
                              <m:t>flip</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was</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C16CD2D8-C291-4532-9178-D377DD43982E}"/>
                  </a:ext>
                </a:extLst>
              </p:cNvPr>
              <p:cNvSpPr>
                <a:spLocks noGrp="1" noRot="1" noChangeAspect="1" noMove="1" noResize="1" noEditPoints="1" noAdjustHandles="1" noChangeArrowheads="1" noChangeShapeType="1" noTextEdit="1"/>
              </p:cNvSpPr>
              <p:nvPr>
                <p:ph idx="1"/>
              </p:nvPr>
            </p:nvSpPr>
            <p:spPr>
              <a:xfrm>
                <a:off x="575240" y="3118169"/>
                <a:ext cx="11187258" cy="3191191"/>
              </a:xfrm>
              <a:blipFill>
                <a:blip r:embed="rId2"/>
                <a:stretch>
                  <a:fillRect l="-654" t="-3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AA591F-4807-425C-BA38-70361613200F}"/>
                  </a:ext>
                </a:extLst>
              </p:cNvPr>
              <p:cNvSpPr/>
              <p:nvPr/>
            </p:nvSpPr>
            <p:spPr>
              <a:xfrm>
                <a:off x="575239" y="1533047"/>
                <a:ext cx="77685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If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𝑿</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𝒀</m:t>
                    </m:r>
                  </m:oMath>
                </a14:m>
                <a:r>
                  <a:rPr lang="en-US" sz="2800" b="1" dirty="0">
                    <a:latin typeface="Segoe UI Semibold" panose="020B0702040204020203" pitchFamily="34" charset="0"/>
                    <a:cs typeface="Segoe UI Semibold" panose="020B0702040204020203" pitchFamily="34" charset="0"/>
                  </a:rPr>
                  <a:t> are independent then </a:t>
                </a: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2AA591F-4807-425C-BA38-70361613200F}"/>
                  </a:ext>
                </a:extLst>
              </p:cNvPr>
              <p:cNvSpPr>
                <a:spLocks noRot="1" noChangeAspect="1" noMove="1" noResize="1" noEditPoints="1" noAdjustHandles="1" noChangeArrowheads="1" noChangeShapeType="1" noTextEdit="1"/>
              </p:cNvSpPr>
              <p:nvPr/>
            </p:nvSpPr>
            <p:spPr>
              <a:xfrm>
                <a:off x="575239" y="1533047"/>
                <a:ext cx="7768500" cy="1145999"/>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60205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C65C-310F-466C-9B8D-84A920DEA538}"/>
              </a:ext>
            </a:extLst>
          </p:cNvPr>
          <p:cNvSpPr>
            <a:spLocks noGrp="1"/>
          </p:cNvSpPr>
          <p:nvPr>
            <p:ph type="title"/>
          </p:nvPr>
        </p:nvSpPr>
        <p:spPr/>
        <p:txBody>
          <a:bodyPr/>
          <a:lstStyle/>
          <a:p>
            <a:r>
              <a:rPr lang="en-US" dirty="0"/>
              <a:t>Variance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EFC1AC-B416-4316-B87A-9C5E74DFF3E0}"/>
                  </a:ext>
                </a:extLst>
              </p:cNvPr>
              <p:cNvSpPr>
                <a:spLocks noGrp="1"/>
              </p:cNvSpPr>
              <p:nvPr>
                <p:ph idx="1"/>
              </p:nvPr>
            </p:nvSpPr>
            <p:spPr/>
            <p:txBody>
              <a:bodyPr>
                <a:normAutofit/>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e>
                    </m:nary>
                  </m:oMath>
                </a14:m>
                <a:endParaRPr lang="en-US" dirty="0"/>
              </a:p>
              <a:p>
                <a:endParaRPr lang="en-US" dirty="0"/>
              </a:p>
              <a:p>
                <a:r>
                  <a:rPr lang="en-US" dirty="0"/>
                  <a:t>What’s the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sup>
                            <m:r>
                              <a:rPr lang="en-US" b="0" i="1" smtClean="0">
                                <a:latin typeface="Cambria Math" panose="02040503050406030204" pitchFamily="18" charset="0"/>
                              </a:rPr>
                              <m:t>2</m:t>
                            </m:r>
                          </m:sup>
                        </m:sSup>
                      </m:e>
                    </m:d>
                  </m:oMath>
                </a14:m>
                <a:endParaRPr lang="en-US" b="0"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𝑝</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𝑝</m:t>
                            </m:r>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p>
              <a:p>
                <a:r>
                  <a:rPr lang="en-US" dirty="0"/>
                  <a:t>OR </a:t>
                </a:r>
                <a14:m>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12EFC1AC-B416-4316-B87A-9C5E74DFF3E0}"/>
                  </a:ext>
                </a:extLst>
              </p:cNvPr>
              <p:cNvSpPr>
                <a:spLocks noGrp="1" noRot="1" noChangeAspect="1" noMove="1" noResize="1" noEditPoints="1" noAdjustHandles="1" noChangeArrowheads="1" noChangeShapeType="1" noTextEdit="1"/>
              </p:cNvSpPr>
              <p:nvPr>
                <p:ph idx="1"/>
              </p:nvPr>
            </p:nvSpPr>
            <p:spPr>
              <a:blipFill>
                <a:blip r:embed="rId2"/>
                <a:stretch>
                  <a:fillRect l="-1587" t="-14921"/>
                </a:stretch>
              </a:blipFill>
            </p:spPr>
            <p:txBody>
              <a:bodyPr/>
              <a:lstStyle/>
              <a:p>
                <a:r>
                  <a:rPr lang="en-US">
                    <a:noFill/>
                  </a:rPr>
                  <a:t> </a:t>
                </a:r>
              </a:p>
            </p:txBody>
          </p:sp>
        </mc:Fallback>
      </mc:AlternateContent>
    </p:spTree>
    <p:extLst>
      <p:ext uri="{BB962C8B-B14F-4D97-AF65-F5344CB8AC3E}">
        <p14:creationId xmlns:p14="http://schemas.microsoft.com/office/powerpoint/2010/main" val="3415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C65C-310F-466C-9B8D-84A920DEA538}"/>
              </a:ext>
            </a:extLst>
          </p:cNvPr>
          <p:cNvSpPr>
            <a:spLocks noGrp="1"/>
          </p:cNvSpPr>
          <p:nvPr>
            <p:ph type="title"/>
          </p:nvPr>
        </p:nvSpPr>
        <p:spPr/>
        <p:txBody>
          <a:bodyPr/>
          <a:lstStyle/>
          <a:p>
            <a:r>
              <a:rPr lang="en-US" dirty="0"/>
              <a:t>Plugging 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EFC1AC-B416-4316-B87A-9C5E74DFF3E0}"/>
                  </a:ext>
                </a:extLst>
              </p:cNvPr>
              <p:cNvSpPr>
                <a:spLocks noGrp="1"/>
              </p:cNvSpPr>
              <p:nvPr>
                <p:ph idx="1"/>
              </p:nvPr>
            </p:nvSpPr>
            <p:spPr/>
            <p:txBody>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e>
                    </m:nary>
                  </m:oMath>
                </a14:m>
                <a:endParaRPr lang="en-US" dirty="0"/>
              </a:p>
              <a:p>
                <a:endParaRPr lang="en-US" dirty="0"/>
              </a:p>
              <a:p>
                <a:r>
                  <a:rPr lang="en-US" dirty="0"/>
                  <a:t>What’s the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t>
                </a:r>
              </a:p>
              <a:p>
                <a:endParaRPr lang="en-US" dirty="0"/>
              </a:p>
              <a:p>
                <a:endParaRPr lang="en-US" dirty="0"/>
              </a:p>
              <a:p>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smtClean="0">
                            <a:latin typeface="Cambria Math" panose="02040503050406030204" pitchFamily="18" charset="0"/>
                          </a:rPr>
                          <m:t>=</m:t>
                        </m:r>
                      </m:e>
                    </m:nary>
                    <m:r>
                      <a:rPr lang="en-US" b="0" i="1" smtClean="0">
                        <a:latin typeface="Cambria Math" panose="02040503050406030204" pitchFamily="18" charset="0"/>
                      </a:rPr>
                      <m:t>𝑛𝑝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2EFC1AC-B416-4316-B87A-9C5E74DFF3E0}"/>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18919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9F50B-71D7-408F-B1A5-D4761ACAA9B3}"/>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14B3B41D-502A-46C8-AC55-DC492FC4C3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2967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normAutofit/>
              </a:bodyPr>
              <a:lstStyle/>
              <a:p>
                <a:r>
                  <a:rPr lang="en-US" dirty="0"/>
                  <a:t>A frog starts on a 1-dimensional number line at 0. </a:t>
                </a:r>
              </a:p>
              <a:p>
                <a:r>
                  <a:rPr lang="en-US" dirty="0"/>
                  <a:t>Each second, independently, the frog takes a unit step right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oMath>
                </a14:m>
                <a:r>
                  <a:rPr lang="en-US" dirty="0"/>
                  <a:t>, to the left with probability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and doesn't move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oMath>
                </a14:m>
                <a:r>
                  <a:rPr lang="en-US" dirty="0"/>
                  <a:t>, where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 </a:t>
                </a:r>
              </a:p>
              <a:p>
                <a:r>
                  <a:rPr lang="en-US" dirty="0"/>
                  <a:t>After 2 seconds, let </a:t>
                </a:r>
                <a14:m>
                  <m:oMath xmlns:m="http://schemas.openxmlformats.org/officeDocument/2006/math">
                    <m:r>
                      <a:rPr lang="en-US" b="0" i="1" smtClean="0">
                        <a:latin typeface="Cambria Math" panose="02040503050406030204" pitchFamily="18" charset="0"/>
                      </a:rPr>
                      <m:t>𝑋</m:t>
                    </m:r>
                  </m:oMath>
                </a14:m>
                <a:r>
                  <a:rPr lang="en-US" dirty="0"/>
                  <a:t> be the location of the frog. </a:t>
                </a:r>
                <a:r>
                  <a:rPr lang="en-US" b="1" dirty="0"/>
                  <a:t>Find </a:t>
                </a:r>
                <a14:m>
                  <m:oMath xmlns:m="http://schemas.openxmlformats.org/officeDocument/2006/math">
                    <m:r>
                      <a:rPr lang="en-US" b="1" i="1">
                        <a:latin typeface="Cambria Math" panose="02040503050406030204" pitchFamily="18" charset="0"/>
                        <a:ea typeface="Cambria Math" panose="02040503050406030204" pitchFamily="18" charset="0"/>
                      </a:rPr>
                      <m:t>𝔼</m:t>
                    </m:r>
                    <m:d>
                      <m:dPr>
                        <m:begChr m:val="["/>
                        <m:endChr m:val="]"/>
                        <m:ctrlPr>
                          <a:rPr lang="en-US"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e>
                    </m:d>
                  </m:oMath>
                </a14:m>
                <a:r>
                  <a:rPr lang="en-US" b="1" dirty="0"/>
                  <a:t>.</a:t>
                </a:r>
                <a:endParaRPr lang="en-US" dirty="0"/>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05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 – Brute Force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normAutofit/>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2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r>
                  <a:rPr lang="en-US" sz="2000" b="1" dirty="0">
                    <a:solidFill>
                      <a:schemeClr val="accent5"/>
                    </a:solidFill>
                  </a:rPr>
                  <a:t>We could find the PMF by computing the probability for each value in the range of X, and then applying definition of expectation:</a:t>
                </a:r>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smtClean="0">
                                <a:latin typeface="Cambria Math" panose="02040503050406030204" pitchFamily="18" charset="0"/>
                              </a:rPr>
                            </m:ctrlPr>
                          </m:eqArrPr>
                          <m:e>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b="0" i="1" smtClean="0">
                                    <a:latin typeface="Cambria Math" panose="02040503050406030204" pitchFamily="18" charset="0"/>
                                  </a:rPr>
                                  <m:t>𝐿</m:t>
                                </m:r>
                              </m:sub>
                              <m:sup>
                                <m:r>
                                  <a:rPr lang="en-US" sz="2000" i="1">
                                    <a:latin typeface="Cambria Math" panose="02040503050406030204" pitchFamily="18" charset="0"/>
                                  </a:rPr>
                                  <m:t>2</m:t>
                                </m:r>
                              </m:sup>
                            </m:sSubSup>
                            <m:r>
                              <a:rPr lang="en-US" sz="2000" b="0" i="0"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=−2</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=−1</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i="1">
                                    <a:latin typeface="Cambria Math" panose="02040503050406030204" pitchFamily="18" charset="0"/>
                                  </a:rPr>
                                  <m:t>𝐿</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𝑅</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r>
                              <a:rPr lang="en-US" sz="2000" b="0" i="0" smtClean="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   0</m:t>
                            </m:r>
                          </m:e>
                          <m:e>
                            <m:sSub>
                              <m:sSubPr>
                                <m:ctrlPr>
                                  <a:rPr lang="en-US" sz="2000" i="1">
                                    <a:latin typeface="Cambria Math" panose="02040503050406030204" pitchFamily="18" charset="0"/>
                                  </a:rPr>
                                </m:ctrlPr>
                              </m:sSubPr>
                              <m:e>
                                <m:r>
                                  <a:rPr lang="en-US" sz="2000" i="1">
                                    <a:latin typeface="Cambria Math" panose="02040503050406030204" pitchFamily="18" charset="0"/>
                                  </a:rPr>
                                  <m:t>2</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   1</m:t>
                            </m:r>
                          </m:e>
                          <m:e>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𝑝</m:t>
                                </m:r>
                              </m:e>
                              <m:sub>
                                <m:r>
                                  <a:rPr lang="en-US" sz="2000" b="0" i="1" smtClean="0">
                                    <a:latin typeface="Cambria Math" panose="02040503050406030204" pitchFamily="18" charset="0"/>
                                  </a:rPr>
                                  <m:t>𝑅</m:t>
                                </m:r>
                              </m:sub>
                              <m:sup>
                                <m:r>
                                  <a:rPr lang="en-US" sz="2000" i="1">
                                    <a:latin typeface="Cambria Math" panose="02040503050406030204" pitchFamily="18" charset="0"/>
                                  </a:rPr>
                                  <m:t>2</m:t>
                                </m:r>
                              </m:sup>
                            </m:sSubSup>
                            <m:r>
                              <a:rPr lang="en-US" sz="2000"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b="0" i="0" smtClean="0">
                                <a:latin typeface="Cambria Math" panose="02040503050406030204" pitchFamily="18" charset="0"/>
                              </a:rPr>
                              <m:t> </m:t>
                            </m:r>
                            <m:r>
                              <a:rPr lang="en-US" sz="2000" i="1">
                                <a:latin typeface="Cambria Math" panose="02040503050406030204" pitchFamily="18" charset="0"/>
                              </a:rPr>
                              <m:t>𝑥</m:t>
                            </m:r>
                            <m:r>
                              <a:rPr lang="en-US" sz="2000" i="1" smtClean="0">
                                <a:latin typeface="Cambria Math" panose="02040503050406030204" pitchFamily="18" charset="0"/>
                              </a:rPr>
                              <m:t>=</m:t>
                            </m:r>
                            <m:r>
                              <a:rPr lang="en-US" sz="2000" b="0" i="1" smtClean="0">
                                <a:latin typeface="Cambria Math" panose="02040503050406030204" pitchFamily="18" charset="0"/>
                              </a:rPr>
                              <m:t>   2</m:t>
                            </m:r>
                          </m:e>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otherwise</m:t>
                            </m:r>
                          </m:e>
                        </m:eqArr>
                      </m:e>
                    </m:d>
                  </m:oMath>
                </a14:m>
                <a:endParaRPr lang="en-US" sz="2000" dirty="0"/>
              </a:p>
              <a:p>
                <a:endParaRPr lang="en-US" sz="2000" b="1" i="1" dirty="0">
                  <a:solidFill>
                    <a:srgbClr val="7030A0"/>
                  </a:solidFill>
                  <a:latin typeface="Cambria Math" panose="02040503050406030204" pitchFamily="18" charset="0"/>
                  <a:cs typeface="Segoe UI Semibold" panose="020B0702040204020203" pitchFamily="34" charset="0"/>
                </a:endParaRPr>
              </a:p>
              <a:p>
                <a14:m>
                  <m:oMath xmlns:m="http://schemas.openxmlformats.org/officeDocument/2006/math">
                    <m:r>
                      <a:rPr lang="en-US" sz="2000" b="1" i="1">
                        <a:solidFill>
                          <a:srgbClr val="7030A0"/>
                        </a:solidFill>
                        <a:latin typeface="Cambria Math" panose="02040503050406030204" pitchFamily="18" charset="0"/>
                        <a:cs typeface="Segoe UI Semibold" panose="020B0702040204020203" pitchFamily="34" charset="0"/>
                      </a:rPr>
                      <m:t>𝔼</m:t>
                    </m:r>
                    <m:d>
                      <m:dPr>
                        <m:begChr m:val="["/>
                        <m:endChr m:val="]"/>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𝑿</m:t>
                        </m:r>
                      </m:e>
                    </m:d>
                    <m:r>
                      <m:rPr>
                        <m:aln/>
                      </m:rPr>
                      <a:rPr lang="en-US" sz="2000" b="1" i="1">
                        <a:solidFill>
                          <a:srgbClr val="7030A0"/>
                        </a:solidFill>
                        <a:latin typeface="Cambria Math" panose="02040503050406030204" pitchFamily="18" charset="0"/>
                        <a:cs typeface="Segoe UI Semibold" panose="020B0702040204020203" pitchFamily="34" charset="0"/>
                      </a:rPr>
                      <m:t>=</m:t>
                    </m:r>
                    <m:sSub>
                      <m:sSubPr>
                        <m:ctrlPr>
                          <a:rPr lang="en-US" sz="2000" b="1" i="1">
                            <a:solidFill>
                              <a:srgbClr val="7030A0"/>
                            </a:solidFill>
                            <a:latin typeface="Cambria Math" panose="02040503050406030204" pitchFamily="18" charset="0"/>
                            <a:cs typeface="Segoe UI Semibold" panose="020B0702040204020203" pitchFamily="34" charset="0"/>
                          </a:rPr>
                        </m:ctrlPr>
                      </m:sSubPr>
                      <m:e>
                        <m:r>
                          <m:rPr>
                            <m:sty m:val="p"/>
                          </m:rPr>
                          <a:rPr lang="en-US" sz="2000" b="1" i="1">
                            <a:solidFill>
                              <a:srgbClr val="7030A0"/>
                            </a:solidFill>
                            <a:latin typeface="Cambria Math" panose="02040503050406030204" pitchFamily="18" charset="0"/>
                            <a:cs typeface="Segoe UI Semibold" panose="020B0702040204020203" pitchFamily="34" charset="0"/>
                          </a:rPr>
                          <m:t>Σ</m:t>
                        </m:r>
                      </m:e>
                      <m:sub>
                        <m:r>
                          <a:rPr lang="en-US" sz="2000" b="1" i="1">
                            <a:solidFill>
                              <a:srgbClr val="7030A0"/>
                            </a:solidFill>
                            <a:latin typeface="Cambria Math" panose="02040503050406030204" pitchFamily="18" charset="0"/>
                            <a:cs typeface="Segoe UI Semibold" panose="020B0702040204020203" pitchFamily="34" charset="0"/>
                          </a:rPr>
                          <m:t>𝜔</m:t>
                        </m:r>
                      </m:sub>
                    </m:sSub>
                    <m:r>
                      <a:rPr lang="en-US" sz="2000" b="1" i="1">
                        <a:solidFill>
                          <a:srgbClr val="7030A0"/>
                        </a:solidFill>
                        <a:latin typeface="Cambria Math" panose="02040503050406030204" pitchFamily="18" charset="0"/>
                        <a:cs typeface="Segoe UI Semibold" panose="020B0702040204020203" pitchFamily="34" charset="0"/>
                      </a:rPr>
                      <m:t>𝑃</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𝜔</m:t>
                        </m:r>
                      </m:e>
                    </m:d>
                    <m:r>
                      <a:rPr lang="en-US" sz="2000" b="1" i="1">
                        <a:solidFill>
                          <a:srgbClr val="7030A0"/>
                        </a:solidFill>
                        <a:latin typeface="Cambria Math" panose="02040503050406030204" pitchFamily="18" charset="0"/>
                        <a:cs typeface="Segoe UI Semibold" panose="020B0702040204020203" pitchFamily="34" charset="0"/>
                      </a:rPr>
                      <m:t>𝑋</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𝜔</m:t>
                        </m:r>
                      </m:e>
                    </m:d>
                    <m:r>
                      <a:rPr lang="en-US" sz="2000" b="1" i="1">
                        <a:solidFill>
                          <a:srgbClr val="7030A0"/>
                        </a:solidFill>
                        <a:latin typeface="Cambria Math" panose="02040503050406030204" pitchFamily="18" charset="0"/>
                        <a:cs typeface="Segoe UI Semibold" panose="020B0702040204020203" pitchFamily="34" charset="0"/>
                      </a:rPr>
                      <m:t>=</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up>
                        <m:r>
                          <a:rPr lang="en-US" sz="2000" b="1" i="1">
                            <a:solidFill>
                              <a:srgbClr val="7030A0"/>
                            </a:solidFill>
                            <a:latin typeface="Cambria Math" panose="02040503050406030204" pitchFamily="18" charset="0"/>
                            <a:cs typeface="Segoe UI Semibold" panose="020B0702040204020203" pitchFamily="34" charset="0"/>
                          </a:rPr>
                          <m:t>2</m:t>
                        </m:r>
                      </m:sup>
                    </m:sSubSup>
                    <m:r>
                      <a:rPr lang="en-US" sz="2000" b="1" i="1">
                        <a:solidFill>
                          <a:srgbClr val="7030A0"/>
                        </a:solidFill>
                        <a:latin typeface="Cambria Math" panose="02040503050406030204" pitchFamily="18" charset="0"/>
                        <a:cs typeface="Segoe UI Semibold" panose="020B0702040204020203" pitchFamily="34" charset="0"/>
                      </a:rPr>
                      <m:t>+</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−1</m:t>
                        </m:r>
                      </m:e>
                    </m:d>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𝑆</m:t>
                        </m:r>
                      </m:sub>
                    </m:sSub>
                    <m:r>
                      <a:rPr lang="en-US" sz="2000" b="1" i="1">
                        <a:solidFill>
                          <a:srgbClr val="7030A0"/>
                        </a:solidFill>
                        <a:latin typeface="Cambria Math" panose="02040503050406030204" pitchFamily="18" charset="0"/>
                        <a:cs typeface="Segoe UI Semibold" panose="020B0702040204020203" pitchFamily="34" charset="0"/>
                      </a:rPr>
                      <m:t>+0⋅</m:t>
                    </m:r>
                    <m:d>
                      <m:dPr>
                        <m:ctrlPr>
                          <a:rPr lang="en-US" sz="2000" b="1" i="1">
                            <a:solidFill>
                              <a:srgbClr val="7030A0"/>
                            </a:solidFill>
                            <a:latin typeface="Cambria Math" panose="02040503050406030204" pitchFamily="18" charset="0"/>
                            <a:cs typeface="Segoe UI Semibold" panose="020B0702040204020203" pitchFamily="34" charset="0"/>
                          </a:rPr>
                        </m:ctrlPr>
                      </m:dPr>
                      <m:e>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𝐿</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Sub>
                        <m:r>
                          <a:rPr lang="en-US" sz="2000" b="1" i="1">
                            <a:solidFill>
                              <a:srgbClr val="7030A0"/>
                            </a:solidFill>
                            <a:latin typeface="Cambria Math" panose="02040503050406030204" pitchFamily="18" charset="0"/>
                            <a:cs typeface="Segoe UI Semibold" panose="020B0702040204020203" pitchFamily="34" charset="0"/>
                          </a:rPr>
                          <m:t>+</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𝑠</m:t>
                            </m:r>
                          </m:sub>
                          <m:sup>
                            <m:r>
                              <a:rPr lang="en-US" sz="2000" b="1" i="1">
                                <a:solidFill>
                                  <a:srgbClr val="7030A0"/>
                                </a:solidFill>
                                <a:latin typeface="Cambria Math" panose="02040503050406030204" pitchFamily="18" charset="0"/>
                                <a:cs typeface="Segoe UI Semibold" panose="020B0702040204020203" pitchFamily="34" charset="0"/>
                              </a:rPr>
                              <m:t>2</m:t>
                            </m:r>
                          </m:sup>
                        </m:sSubSup>
                      </m:e>
                    </m:d>
                    <m:r>
                      <a:rPr lang="en-US" sz="2000" b="1" i="1">
                        <a:solidFill>
                          <a:srgbClr val="7030A0"/>
                        </a:solidFill>
                        <a:latin typeface="Cambria Math" panose="02040503050406030204" pitchFamily="18" charset="0"/>
                        <a:cs typeface="Segoe UI Semibold" panose="020B0702040204020203" pitchFamily="34" charset="0"/>
                      </a:rPr>
                      <m:t>+</m:t>
                    </m:r>
                    <m:d>
                      <m:dPr>
                        <m:ctrlPr>
                          <a:rPr lang="en-US" sz="2000" b="1" i="1">
                            <a:solidFill>
                              <a:srgbClr val="7030A0"/>
                            </a:solidFill>
                            <a:latin typeface="Cambria Math" panose="02040503050406030204" pitchFamily="18" charset="0"/>
                            <a:cs typeface="Segoe UI Semibold" panose="020B0702040204020203" pitchFamily="34" charset="0"/>
                          </a:rPr>
                        </m:ctrlPr>
                      </m:dPr>
                      <m:e>
                        <m:r>
                          <a:rPr lang="en-US" sz="2000" b="1" i="1">
                            <a:solidFill>
                              <a:srgbClr val="7030A0"/>
                            </a:solidFill>
                            <a:latin typeface="Cambria Math" panose="02040503050406030204" pitchFamily="18" charset="0"/>
                            <a:cs typeface="Segoe UI Semibold" panose="020B0702040204020203" pitchFamily="34" charset="0"/>
                          </a:rPr>
                          <m:t>1</m:t>
                        </m:r>
                      </m:e>
                    </m:d>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2</m:t>
                        </m:r>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Sub>
                    <m:sSub>
                      <m:sSubPr>
                        <m:ctrlPr>
                          <a:rPr lang="en-US" sz="2000" b="1" i="1">
                            <a:solidFill>
                              <a:srgbClr val="7030A0"/>
                            </a:solidFill>
                            <a:latin typeface="Cambria Math" panose="02040503050406030204" pitchFamily="18" charset="0"/>
                            <a:cs typeface="Segoe UI Semibold" panose="020B0702040204020203" pitchFamily="34" charset="0"/>
                          </a:rPr>
                        </m:ctrlPr>
                      </m:sSub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𝑆</m:t>
                        </m:r>
                      </m:sub>
                    </m:sSub>
                    <m:r>
                      <a:rPr lang="en-US" sz="2000" b="1" i="1">
                        <a:solidFill>
                          <a:srgbClr val="7030A0"/>
                        </a:solidFill>
                        <a:latin typeface="Cambria Math" panose="02040503050406030204" pitchFamily="18" charset="0"/>
                        <a:cs typeface="Segoe UI Semibold" panose="020B0702040204020203" pitchFamily="34" charset="0"/>
                      </a:rPr>
                      <m:t>+(2)</m:t>
                    </m:r>
                    <m:sSubSup>
                      <m:sSubSupPr>
                        <m:ctrlPr>
                          <a:rPr lang="en-US" sz="2000" b="1" i="1">
                            <a:solidFill>
                              <a:srgbClr val="7030A0"/>
                            </a:solidFill>
                            <a:latin typeface="Cambria Math" panose="02040503050406030204" pitchFamily="18" charset="0"/>
                            <a:cs typeface="Segoe UI Semibold" panose="020B0702040204020203" pitchFamily="34" charset="0"/>
                          </a:rPr>
                        </m:ctrlPr>
                      </m:sSubSupPr>
                      <m:e>
                        <m:r>
                          <a:rPr lang="en-US" sz="2000" b="1" i="1">
                            <a:solidFill>
                              <a:srgbClr val="7030A0"/>
                            </a:solidFill>
                            <a:latin typeface="Cambria Math" panose="02040503050406030204" pitchFamily="18" charset="0"/>
                            <a:cs typeface="Segoe UI Semibold" panose="020B0702040204020203" pitchFamily="34" charset="0"/>
                          </a:rPr>
                          <m:t>𝑝</m:t>
                        </m:r>
                      </m:e>
                      <m:sub>
                        <m:r>
                          <a:rPr lang="en-US" sz="2000" b="1" i="1">
                            <a:solidFill>
                              <a:srgbClr val="7030A0"/>
                            </a:solidFill>
                            <a:latin typeface="Cambria Math" panose="02040503050406030204" pitchFamily="18" charset="0"/>
                            <a:cs typeface="Segoe UI Semibold" panose="020B0702040204020203" pitchFamily="34" charset="0"/>
                          </a:rPr>
                          <m:t>𝑅</m:t>
                        </m:r>
                      </m:sub>
                      <m:sup>
                        <m:r>
                          <a:rPr lang="en-US" sz="2000" b="1" i="1">
                            <a:solidFill>
                              <a:srgbClr val="7030A0"/>
                            </a:solidFill>
                            <a:latin typeface="Cambria Math" panose="02040503050406030204" pitchFamily="18" charset="0"/>
                            <a:cs typeface="Segoe UI Semibold" panose="020B0702040204020203" pitchFamily="34" charset="0"/>
                          </a:rPr>
                          <m:t>2</m:t>
                        </m:r>
                      </m:sup>
                    </m:sSubSup>
                    <m:r>
                      <a:rPr lang="en-US" sz="2000" b="1" i="1">
                        <a:solidFill>
                          <a:srgbClr val="7030A0"/>
                        </a:solidFill>
                        <a:latin typeface="Cambria Math" panose="02040503050406030204" pitchFamily="18" charset="0"/>
                        <a:cs typeface="Segoe UI Semibold" panose="020B0702040204020203" pitchFamily="34" charset="0"/>
                      </a:rPr>
                      <m:t>=</m:t>
                    </m:r>
                    <m:r>
                      <a:rPr lang="en-US" sz="2000" b="0" i="1">
                        <a:solidFill>
                          <a:srgbClr val="7030A0"/>
                        </a:solidFill>
                        <a:latin typeface="Cambria Math" panose="02040503050406030204" pitchFamily="18" charset="0"/>
                        <a:cs typeface="Segoe UI Semibold" panose="020B0702040204020203" pitchFamily="34" charset="0"/>
                      </a:rPr>
                      <m:t>2(</m:t>
                    </m:r>
                    <m:sSub>
                      <m:sSubPr>
                        <m:ctrlPr>
                          <a:rPr lang="en-US" sz="2000" i="1">
                            <a:solidFill>
                              <a:srgbClr val="7030A0"/>
                            </a:solidFill>
                            <a:latin typeface="Cambria Math" panose="02040503050406030204" pitchFamily="18" charset="0"/>
                            <a:cs typeface="Segoe UI Semibold" panose="020B0702040204020203" pitchFamily="34" charset="0"/>
                          </a:rPr>
                        </m:ctrlPr>
                      </m:sSubPr>
                      <m:e>
                        <m:r>
                          <a:rPr lang="en-US" sz="2000" b="0" i="1">
                            <a:solidFill>
                              <a:srgbClr val="7030A0"/>
                            </a:solidFill>
                            <a:latin typeface="Cambria Math" panose="02040503050406030204" pitchFamily="18" charset="0"/>
                            <a:cs typeface="Segoe UI Semibold" panose="020B0702040204020203" pitchFamily="34" charset="0"/>
                          </a:rPr>
                          <m:t>𝑝</m:t>
                        </m:r>
                      </m:e>
                      <m:sub>
                        <m:r>
                          <a:rPr lang="en-US" sz="2000" b="0" i="1">
                            <a:solidFill>
                              <a:srgbClr val="7030A0"/>
                            </a:solidFill>
                            <a:latin typeface="Cambria Math" panose="02040503050406030204" pitchFamily="18" charset="0"/>
                            <a:cs typeface="Segoe UI Semibold" panose="020B0702040204020203" pitchFamily="34" charset="0"/>
                          </a:rPr>
                          <m:t>𝑅</m:t>
                        </m:r>
                      </m:sub>
                    </m:sSub>
                    <m:r>
                      <a:rPr lang="en-US" sz="2000" b="0" i="1">
                        <a:solidFill>
                          <a:srgbClr val="7030A0"/>
                        </a:solidFill>
                        <a:latin typeface="Cambria Math" panose="02040503050406030204" pitchFamily="18" charset="0"/>
                        <a:cs typeface="Segoe UI Semibold" panose="020B0702040204020203" pitchFamily="34" charset="0"/>
                      </a:rPr>
                      <m:t>−</m:t>
                    </m:r>
                    <m:sSub>
                      <m:sSubPr>
                        <m:ctrlPr>
                          <a:rPr lang="en-US" sz="2000" i="1">
                            <a:solidFill>
                              <a:srgbClr val="7030A0"/>
                            </a:solidFill>
                            <a:latin typeface="Cambria Math" panose="02040503050406030204" pitchFamily="18" charset="0"/>
                            <a:cs typeface="Segoe UI Semibold" panose="020B0702040204020203" pitchFamily="34" charset="0"/>
                          </a:rPr>
                        </m:ctrlPr>
                      </m:sSubPr>
                      <m:e>
                        <m:r>
                          <a:rPr lang="en-US" sz="2000" b="0" i="1">
                            <a:solidFill>
                              <a:srgbClr val="7030A0"/>
                            </a:solidFill>
                            <a:latin typeface="Cambria Math" panose="02040503050406030204" pitchFamily="18" charset="0"/>
                            <a:cs typeface="Segoe UI Semibold" panose="020B0702040204020203" pitchFamily="34" charset="0"/>
                          </a:rPr>
                          <m:t>𝑝</m:t>
                        </m:r>
                      </m:e>
                      <m:sub>
                        <m:r>
                          <a:rPr lang="en-US" sz="2000" b="0" i="1">
                            <a:solidFill>
                              <a:srgbClr val="7030A0"/>
                            </a:solidFill>
                            <a:latin typeface="Cambria Math" panose="02040503050406030204" pitchFamily="18" charset="0"/>
                            <a:cs typeface="Segoe UI Semibold" panose="020B0702040204020203" pitchFamily="34" charset="0"/>
                          </a:rPr>
                          <m:t>𝐿</m:t>
                        </m:r>
                      </m:sub>
                    </m:sSub>
                    <m:r>
                      <a:rPr lang="en-US" sz="2000" b="0" i="1">
                        <a:solidFill>
                          <a:srgbClr val="7030A0"/>
                        </a:solidFill>
                        <a:latin typeface="Cambria Math" panose="02040503050406030204" pitchFamily="18" charset="0"/>
                        <a:cs typeface="Segoe UI Semibold" panose="020B0702040204020203" pitchFamily="34" charset="0"/>
                      </a:rPr>
                      <m:t>)</m:t>
                    </m:r>
                  </m:oMath>
                </a14:m>
                <a:endParaRPr lang="en-US" sz="2000" i="1" dirty="0">
                  <a:solidFill>
                    <a:srgbClr val="7030A0"/>
                  </a:solidFill>
                  <a:latin typeface="Cambria Math" panose="02040503050406030204" pitchFamily="18" charset="0"/>
                  <a:cs typeface="Segoe UI Semibold" panose="020B0702040204020203" pitchFamily="34"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2"/>
                <a:stretch>
                  <a:fillRect l="-980"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1F83B0-9028-50FB-21DB-611A37FC0822}"/>
              </a:ext>
            </a:extLst>
          </p:cNvPr>
          <p:cNvSpPr txBox="1"/>
          <p:nvPr/>
        </p:nvSpPr>
        <p:spPr>
          <a:xfrm>
            <a:off x="5920741" y="3050365"/>
            <a:ext cx="6093822" cy="2123658"/>
          </a:xfrm>
          <a:prstGeom prst="rect">
            <a:avLst/>
          </a:prstGeom>
          <a:noFill/>
        </p:spPr>
        <p:txBody>
          <a:bodyPr wrap="square">
            <a:spAutoFit/>
          </a:bodyPr>
          <a:lstStyle/>
          <a:p>
            <a:r>
              <a:rPr lang="en-US" sz="2200" i="1" dirty="0"/>
              <a:t>We think about the outcomes that correspond to each value of X and compute the probability of that. For example, X=0 happens when the frog is at the same position after 2 sec – this means it either moved left and then right, or right and then left, or did not move both seconds.</a:t>
            </a:r>
            <a:endParaRPr lang="en-US" sz="2200" dirty="0"/>
          </a:p>
        </p:txBody>
      </p:sp>
    </p:spTree>
    <p:extLst>
      <p:ext uri="{BB962C8B-B14F-4D97-AF65-F5344CB8AC3E}">
        <p14:creationId xmlns:p14="http://schemas.microsoft.com/office/powerpoint/2010/main" val="402319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0CBF-ABB9-47DA-BC75-1829CB801F63}"/>
              </a:ext>
            </a:extLst>
          </p:cNvPr>
          <p:cNvSpPr>
            <a:spLocks noGrp="1"/>
          </p:cNvSpPr>
          <p:nvPr>
            <p:ph type="title"/>
          </p:nvPr>
        </p:nvSpPr>
        <p:spPr/>
        <p:txBody>
          <a:bodyPr/>
          <a:lstStyle/>
          <a:p>
            <a:r>
              <a:rPr lang="en-US" dirty="0"/>
              <a:t>Proof of Calculation Trick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0E893E-1F8D-41FD-BAB2-6965885528B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oMath>
                </a14:m>
                <a:r>
                  <a:rPr lang="en-US" dirty="0"/>
                  <a:t> expanding the square</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linearity of expectation.</a:t>
                </a: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𝔼</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linearity of expectation.</a:t>
                </a: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−2</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𝔼</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a14:m>
                <a:r>
                  <a:rPr lang="en-US" dirty="0"/>
                  <a:t> </a:t>
                </a:r>
                <a:r>
                  <a:rPr lang="en-US" sz="2400" dirty="0"/>
                  <a:t>expectation of a constant is the constant</a:t>
                </a: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i="1">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endParaRPr lang="en-US" dirty="0"/>
              </a:p>
              <a:p>
                <a:r>
                  <a:rPr lang="en-US" dirty="0"/>
                  <a:t>So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a14:m>
                <a:r>
                  <a:rPr lang="en-US" dirty="0"/>
                  <a:t>.</a:t>
                </a:r>
              </a:p>
            </p:txBody>
          </p:sp>
        </mc:Choice>
        <mc:Fallback xmlns="">
          <p:sp>
            <p:nvSpPr>
              <p:cNvPr id="3" name="Content Placeholder 2">
                <a:extLst>
                  <a:ext uri="{FF2B5EF4-FFF2-40B4-BE49-F238E27FC236}">
                    <a16:creationId xmlns:a16="http://schemas.microsoft.com/office/drawing/2014/main" id="{380E893E-1F8D-41FD-BAB2-6965885528BB}"/>
                  </a:ext>
                </a:extLst>
              </p:cNvPr>
              <p:cNvSpPr>
                <a:spLocks noGrp="1" noRot="1" noChangeAspect="1" noMove="1" noResize="1" noEditPoints="1" noAdjustHandles="1" noChangeArrowheads="1" noChangeShapeType="1" noTextEdit="1"/>
              </p:cNvSpPr>
              <p:nvPr>
                <p:ph idx="1"/>
              </p:nvPr>
            </p:nvSpPr>
            <p:spPr>
              <a:blipFill>
                <a:blip r:embed="rId2"/>
                <a:stretch>
                  <a:fillRect l="-654" t="-1761" b="-1006"/>
                </a:stretch>
              </a:blipFill>
            </p:spPr>
            <p:txBody>
              <a:bodyPr/>
              <a:lstStyle/>
              <a:p>
                <a:r>
                  <a:rPr lang="en-US">
                    <a:noFill/>
                  </a:rPr>
                  <a:t> </a:t>
                </a:r>
              </a:p>
            </p:txBody>
          </p:sp>
        </mc:Fallback>
      </mc:AlternateContent>
    </p:spTree>
    <p:extLst>
      <p:ext uri="{BB962C8B-B14F-4D97-AF65-F5344CB8AC3E}">
        <p14:creationId xmlns:p14="http://schemas.microsoft.com/office/powerpoint/2010/main" val="3183688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p:txBody>
          <a:bodyPr/>
          <a:lstStyle/>
          <a:p>
            <a:r>
              <a:rPr lang="en-US" dirty="0"/>
              <a:t>Frogger – LOE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2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4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moved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left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a:rPr lang="en-US" sz="2400" b="0" i="1" smtClean="0">
                                <a:latin typeface="Cambria Math" panose="02040503050406030204" pitchFamily="18" charset="0"/>
                              </a:rPr>
                              <m:t>𝑖</m:t>
                            </m:r>
                            <m:r>
                              <m:rPr>
                                <m:sty m:val="p"/>
                              </m:rPr>
                              <a:rPr lang="en-US" sz="2400" b="0" i="0" smtClean="0">
                                <a:latin typeface="Cambria Math" panose="02040503050406030204" pitchFamily="18" charset="0"/>
                              </a:rPr>
                              <m:t>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step</m:t>
                            </m:r>
                          </m:e>
                          <m:e>
                            <m:r>
                              <a:rPr lang="en-US" sz="2400" b="0" i="1" smtClean="0">
                                <a:latin typeface="Cambria Math" panose="02040503050406030204" pitchFamily="18" charset="0"/>
                              </a:rPr>
                              <m:t>   </m:t>
                            </m:r>
                            <m:r>
                              <a:rPr lang="en-US" sz="2400" i="1">
                                <a:latin typeface="Cambria Math" panose="02040503050406030204" pitchFamily="18" charset="0"/>
                              </a:rPr>
                              <m:t>  0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otherwise</m:t>
                            </m:r>
                          </m:e>
                          <m:e>
                            <m:r>
                              <a:rPr lang="en-US" sz="2400" b="0" i="1" smtClean="0">
                                <a:latin typeface="Cambria Math" panose="02040503050406030204" pitchFamily="18" charset="0"/>
                              </a:rPr>
                              <m:t>     </m:t>
                            </m:r>
                            <m:r>
                              <a:rPr lang="en-US" sz="2400" i="1">
                                <a:latin typeface="Cambria Math" panose="02040503050406030204" pitchFamily="18" charset="0"/>
                              </a:rPr>
                              <m:t>1                 </m:t>
                            </m:r>
                            <m:r>
                              <m:rPr>
                                <m:sty m:val="p"/>
                              </m:rPr>
                              <a:rPr lang="en-US" sz="2400">
                                <a:latin typeface="Cambria Math" panose="02040503050406030204" pitchFamily="18" charset="0"/>
                              </a:rPr>
                              <m:t>if</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frog</m:t>
                            </m:r>
                            <m:r>
                              <a:rPr lang="en-US" sz="2400">
                                <a:latin typeface="Cambria Math" panose="02040503050406030204" pitchFamily="18" charset="0"/>
                              </a:rPr>
                              <m:t> </m:t>
                            </m:r>
                            <m:r>
                              <m:rPr>
                                <m:sty m:val="p"/>
                              </m:rPr>
                              <a:rPr lang="en-US" sz="2400">
                                <a:latin typeface="Cambria Math" panose="02040503050406030204" pitchFamily="18" charset="0"/>
                              </a:rPr>
                              <m:t>moved</m:t>
                            </m:r>
                            <m:r>
                              <a:rPr lang="en-US" sz="2400">
                                <a:latin typeface="Cambria Math" panose="02040503050406030204" pitchFamily="18" charset="0"/>
                              </a:rPr>
                              <m:t> </m:t>
                            </m:r>
                            <m:r>
                              <m:rPr>
                                <m:sty m:val="p"/>
                              </m:rPr>
                              <a:rPr lang="en-US" sz="2400" b="0" i="0" smtClean="0">
                                <a:latin typeface="Cambria Math" panose="02040503050406030204" pitchFamily="18" charset="0"/>
                              </a:rPr>
                              <m:t>right</m:t>
                            </m:r>
                            <m:r>
                              <a:rPr lang="en-US" sz="2400" b="0" i="0" smtClean="0">
                                <a:latin typeface="Cambria Math" panose="02040503050406030204" pitchFamily="18" charset="0"/>
                              </a:rPr>
                              <m:t> </m:t>
                            </m:r>
                            <m:r>
                              <m:rPr>
                                <m:sty m:val="p"/>
                              </m:rPr>
                              <a:rPr lang="en-US" sz="2400">
                                <a:latin typeface="Cambria Math" panose="02040503050406030204" pitchFamily="18" charset="0"/>
                              </a:rPr>
                              <m:t>on</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a:rPr lang="en-US" sz="2400" i="1">
                                <a:latin typeface="Cambria Math" panose="02040503050406030204" pitchFamily="18" charset="0"/>
                              </a:rPr>
                              <m:t>𝑖</m:t>
                            </m:r>
                            <m:r>
                              <m:rPr>
                                <m:sty m:val="p"/>
                              </m:rPr>
                              <a:rPr lang="en-US" sz="2400">
                                <a:latin typeface="Cambria Math" panose="02040503050406030204" pitchFamily="18" charset="0"/>
                              </a:rPr>
                              <m:t>th</m:t>
                            </m:r>
                            <m:r>
                              <a:rPr lang="en-US" sz="2400">
                                <a:latin typeface="Cambria Math" panose="02040503050406030204" pitchFamily="18" charset="0"/>
                              </a:rPr>
                              <m:t> </m:t>
                            </m:r>
                            <m:r>
                              <m:rPr>
                                <m:sty m:val="p"/>
                              </m:rPr>
                              <a:rPr lang="en-US" sz="2400">
                                <a:latin typeface="Cambria Math" panose="02040503050406030204" pitchFamily="18" charset="0"/>
                              </a:rPr>
                              <m:t>step</m:t>
                            </m:r>
                          </m:e>
                        </m:eqArr>
                      </m:e>
                    </m:d>
                  </m:oMath>
                </a14:m>
                <a:r>
                  <a:rPr lang="en-US" sz="2400" dirty="0"/>
                  <a:t>   </a:t>
                </a:r>
              </a:p>
              <a:p>
                <a:pPr marL="0" indent="0">
                  <a:buNone/>
                </a:pPr>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𝐿</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𝑝</m:t>
                          </m:r>
                        </m:e>
                        <m:sub>
                          <m:r>
                            <a:rPr lang="en-US" sz="2400" i="1">
                              <a:latin typeface="Cambria Math" panose="02040503050406030204" pitchFamily="18" charset="0"/>
                            </a:rPr>
                            <m:t>𝑅</m:t>
                          </m:r>
                        </m:sub>
                      </m:sSub>
                      <m:r>
                        <a:rPr lang="en-US" sz="2400" i="1">
                          <a:latin typeface="Cambria Math" panose="02040503050406030204" pitchFamily="18" charset="0"/>
                          <a:ea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a:p>
                <a:pPr marL="0" indent="0">
                  <a:buNone/>
                </a:pPr>
                <a:r>
                  <a:rPr lang="en-US" sz="2400" dirty="0">
                    <a:latin typeface="Cambria Math" panose="02040503050406030204" pitchFamily="18" charset="0"/>
                    <a:ea typeface="Cambria Math" panose="02040503050406030204" pitchFamily="18" charset="0"/>
                  </a:rPr>
                  <a:t>By Linearity of Expectation, </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nary>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e>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b="0" i="0" smtClean="0">
                        <a:solidFill>
                          <a:schemeClr val="tx1"/>
                        </a:solidFill>
                        <a:latin typeface="Cambria Math" panose="02040503050406030204" pitchFamily="18" charset="0"/>
                        <a:cs typeface="Segoe UI Semibold" panose="020B0702040204020203" pitchFamily="34" charset="0"/>
                      </a:rPr>
                      <m:t> </m:t>
                    </m:r>
                    <m:r>
                      <a:rPr lang="en-US" sz="2400" b="0" i="1">
                        <a:solidFill>
                          <a:schemeClr val="tx1"/>
                        </a:solidFill>
                        <a:latin typeface="Cambria Math" panose="02040503050406030204" pitchFamily="18" charset="0"/>
                        <a:cs typeface="Segoe UI Semibold" panose="020B0702040204020203" pitchFamily="34" charset="0"/>
                      </a:rPr>
                      <m:t>2(</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𝑅</m:t>
                        </m:r>
                      </m:sub>
                    </m:sSub>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𝐿</m:t>
                        </m:r>
                      </m:sub>
                    </m:sSub>
                    <m:r>
                      <a:rPr lang="en-US" sz="2400" b="0" i="1">
                        <a:solidFill>
                          <a:schemeClr val="tx1"/>
                        </a:solidFill>
                        <a:latin typeface="Cambria Math" panose="02040503050406030204" pitchFamily="18" charset="0"/>
                        <a:cs typeface="Segoe UI Semibold" panose="020B0702040204020203" pitchFamily="34" charset="0"/>
                      </a:rPr>
                      <m:t>)</m:t>
                    </m:r>
                  </m:oMath>
                </a14:m>
                <a:endParaRPr lang="en-US" sz="2400" dirty="0">
                  <a:solidFill>
                    <a:srgbClr val="7030A0"/>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3"/>
                <a:stretch>
                  <a:fillRect l="-1253"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35D001-8779-D636-1B8F-08BA9201E539}"/>
              </a:ext>
            </a:extLst>
          </p:cNvPr>
          <p:cNvSpPr txBox="1"/>
          <p:nvPr/>
        </p:nvSpPr>
        <p:spPr>
          <a:xfrm>
            <a:off x="614428" y="1105877"/>
            <a:ext cx="6093822" cy="415498"/>
          </a:xfrm>
          <a:prstGeom prst="rect">
            <a:avLst/>
          </a:prstGeom>
          <a:noFill/>
        </p:spPr>
        <p:txBody>
          <a:bodyPr wrap="square">
            <a:spAutoFit/>
          </a:bodyPr>
          <a:lstStyle/>
          <a:p>
            <a:r>
              <a:rPr lang="en-US" sz="2100" b="1" dirty="0">
                <a:solidFill>
                  <a:schemeClr val="accent5"/>
                </a:solidFill>
                <a:latin typeface="Segoe UI Semilight" panose="020B0402040204020203" pitchFamily="34" charset="0"/>
                <a:cs typeface="Segoe UI Semilight" panose="020B0402040204020203" pitchFamily="34" charset="0"/>
              </a:rPr>
              <a:t>Or we can apply </a:t>
            </a:r>
            <a:r>
              <a:rPr lang="en-US" sz="2100" b="1" dirty="0" err="1">
                <a:solidFill>
                  <a:schemeClr val="accent5"/>
                </a:solidFill>
                <a:latin typeface="Segoe UI Semilight" panose="020B0402040204020203" pitchFamily="34" charset="0"/>
                <a:cs typeface="Segoe UI Semilight" panose="020B0402040204020203" pitchFamily="34" charset="0"/>
              </a:rPr>
              <a:t>LoE</a:t>
            </a:r>
            <a:r>
              <a:rPr lang="en-US" sz="2100" b="1" dirty="0">
                <a:solidFill>
                  <a:schemeClr val="accent5"/>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462260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E3F9-DD3F-4A80-8CDA-4E9D9EB497D3}"/>
              </a:ext>
            </a:extLst>
          </p:cNvPr>
          <p:cNvSpPr>
            <a:spLocks noGrp="1"/>
          </p:cNvSpPr>
          <p:nvPr>
            <p:ph type="title"/>
          </p:nvPr>
        </p:nvSpPr>
        <p:spPr>
          <a:xfrm>
            <a:off x="575239" y="145709"/>
            <a:ext cx="11187259" cy="1014667"/>
          </a:xfrm>
        </p:spPr>
        <p:txBody>
          <a:bodyPr/>
          <a:lstStyle/>
          <a:p>
            <a:r>
              <a:rPr lang="en-US" dirty="0"/>
              <a:t>Frogger – LOE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DF23A-A093-481B-82C4-9BD33F5FD599}"/>
                  </a:ext>
                </a:extLst>
              </p:cNvPr>
              <p:cNvSpPr>
                <a:spLocks noGrp="1"/>
              </p:cNvSpPr>
              <p:nvPr>
                <p:ph idx="1"/>
              </p:nvPr>
            </p:nvSpPr>
            <p:spPr/>
            <p:txBody>
              <a:bodyPr/>
              <a:lstStyle/>
              <a:p>
                <a:r>
                  <a:rPr lang="en-US" sz="2000" dirty="0"/>
                  <a:t>A frog starts on a 1-dimensional number line at 0. At each second, independently, the frog takes a unit step right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𝑅</m:t>
                        </m:r>
                      </m:sub>
                    </m:sSub>
                  </m:oMath>
                </a14:m>
                <a:r>
                  <a:rPr lang="en-US" sz="2000" dirty="0"/>
                  <a:t>, to the left with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𝐿</m:t>
                        </m:r>
                      </m:sub>
                    </m:sSub>
                  </m:oMath>
                </a14:m>
                <a:r>
                  <a:rPr lang="en-US" sz="2000" dirty="0"/>
                  <a:t>, and doesn't move with probability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i="1">
                            <a:latin typeface="Cambria Math" panose="02040503050406030204" pitchFamily="18" charset="0"/>
                          </a:rPr>
                          <m:t>𝑝</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𝑆</m:t>
                        </m:r>
                      </m:sub>
                    </m:sSub>
                    <m:r>
                      <a:rPr lang="en-US" sz="2000" b="0" i="1" smtClean="0">
                        <a:latin typeface="Cambria Math" panose="02040503050406030204" pitchFamily="18" charset="0"/>
                      </a:rPr>
                      <m:t>=1</m:t>
                    </m:r>
                  </m:oMath>
                </a14:m>
                <a:r>
                  <a:rPr lang="en-US" sz="2000" dirty="0"/>
                  <a:t>. After </a:t>
                </a:r>
                <a:r>
                  <a:rPr lang="en-US" sz="2000" b="1" dirty="0">
                    <a:solidFill>
                      <a:schemeClr val="accent3"/>
                    </a:solidFill>
                  </a:rPr>
                  <a:t>60</a:t>
                </a:r>
                <a:r>
                  <a:rPr lang="en-US" sz="2000" dirty="0"/>
                  <a:t> seconds, let </a:t>
                </a:r>
                <a14:m>
                  <m:oMath xmlns:m="http://schemas.openxmlformats.org/officeDocument/2006/math">
                    <m:r>
                      <a:rPr lang="en-US" sz="2000" b="0" i="1" smtClean="0">
                        <a:latin typeface="Cambria Math" panose="02040503050406030204" pitchFamily="18" charset="0"/>
                      </a:rPr>
                      <m:t>𝑋</m:t>
                    </m:r>
                  </m:oMath>
                </a14:m>
                <a:r>
                  <a:rPr lang="en-US" sz="2000" dirty="0"/>
                  <a:t> be the location of the frog. </a:t>
                </a:r>
                <a:r>
                  <a:rPr lang="en-US" sz="2000" b="1" dirty="0"/>
                  <a:t>Find </a:t>
                </a:r>
                <a14:m>
                  <m:oMath xmlns:m="http://schemas.openxmlformats.org/officeDocument/2006/math">
                    <m:r>
                      <a:rPr lang="en-US" sz="2000" b="1" i="1">
                        <a:latin typeface="Cambria Math" panose="02040503050406030204" pitchFamily="18" charset="0"/>
                        <a:ea typeface="Cambria Math" panose="02040503050406030204" pitchFamily="18" charset="0"/>
                      </a:rPr>
                      <m:t>𝔼</m:t>
                    </m:r>
                    <m:d>
                      <m:dPr>
                        <m:begChr m:val="["/>
                        <m:endChr m:val="]"/>
                        <m:ctrlPr>
                          <a:rPr lang="en-US" sz="2000" b="1"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oMath>
                </a14:m>
                <a:r>
                  <a:rPr lang="en-US" sz="2000" b="1" dirty="0"/>
                  <a:t>.</a:t>
                </a:r>
              </a:p>
              <a:p>
                <a:pPr marL="0" indent="0">
                  <a:buNone/>
                </a:pPr>
                <a:r>
                  <a:rPr lang="en-US" sz="2400" dirty="0">
                    <a:latin typeface="Cambria Math" panose="02040503050406030204" pitchFamily="18" charset="0"/>
                    <a:ea typeface="Cambria Math" panose="02040503050406030204" pitchFamily="18" charset="0"/>
                  </a:rPr>
                  <a:t>Define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oMath>
                </a14:m>
                <a:r>
                  <a:rPr lang="en-US" sz="2400" dirty="0">
                    <a:latin typeface="Cambria Math" panose="02040503050406030204" pitchFamily="18" charset="0"/>
                    <a:ea typeface="Cambria Math" panose="02040503050406030204" pitchFamily="18" charset="0"/>
                  </a:rPr>
                  <a:t>as follows:</a:t>
                </a:r>
              </a:p>
              <a:p>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frog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moved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left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a:rPr lang="en-US" sz="2400" b="0" i="1" smtClean="0">
                                <a:latin typeface="Cambria Math" panose="02040503050406030204" pitchFamily="18" charset="0"/>
                              </a:rPr>
                              <m:t>𝑖</m:t>
                            </m:r>
                            <m:r>
                              <m:rPr>
                                <m:sty m:val="p"/>
                              </m:rPr>
                              <a:rPr lang="en-US" sz="2400" b="0" i="0" smtClean="0">
                                <a:latin typeface="Cambria Math" panose="02040503050406030204" pitchFamily="18" charset="0"/>
                              </a:rPr>
                              <m:t>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step</m:t>
                            </m:r>
                          </m:e>
                          <m:e>
                            <m:r>
                              <a:rPr lang="en-US" sz="2400" b="0" i="1" smtClean="0">
                                <a:latin typeface="Cambria Math" panose="02040503050406030204" pitchFamily="18" charset="0"/>
                              </a:rPr>
                              <m:t>   </m:t>
                            </m:r>
                            <m:r>
                              <a:rPr lang="en-US" sz="2400" i="1">
                                <a:latin typeface="Cambria Math" panose="02040503050406030204" pitchFamily="18" charset="0"/>
                              </a:rPr>
                              <m:t>  0    </m:t>
                            </m:r>
                            <m:r>
                              <a:rPr lang="en-US" sz="2400" b="0" i="1" smtClean="0">
                                <a:latin typeface="Cambria Math" panose="02040503050406030204" pitchFamily="18" charset="0"/>
                              </a:rPr>
                              <m:t>                       </m:t>
                            </m:r>
                            <m:r>
                              <a:rPr lang="en-US" sz="2400" i="1">
                                <a:latin typeface="Cambria Math" panose="02040503050406030204" pitchFamily="18" charset="0"/>
                              </a:rPr>
                              <m:t>                                           </m:t>
                            </m:r>
                            <m:r>
                              <m:rPr>
                                <m:sty m:val="p"/>
                              </m:rPr>
                              <a:rPr lang="en-US" sz="2400">
                                <a:latin typeface="Cambria Math" panose="02040503050406030204" pitchFamily="18" charset="0"/>
                              </a:rPr>
                              <m:t>otherwise</m:t>
                            </m:r>
                          </m:e>
                          <m:e>
                            <m:r>
                              <a:rPr lang="en-US" sz="2400" b="0" i="1" smtClean="0">
                                <a:latin typeface="Cambria Math" panose="02040503050406030204" pitchFamily="18" charset="0"/>
                              </a:rPr>
                              <m:t>     </m:t>
                            </m:r>
                            <m:r>
                              <a:rPr lang="en-US" sz="2400" i="1">
                                <a:latin typeface="Cambria Math" panose="02040503050406030204" pitchFamily="18" charset="0"/>
                              </a:rPr>
                              <m:t>1                 </m:t>
                            </m:r>
                            <m:r>
                              <m:rPr>
                                <m:sty m:val="p"/>
                              </m:rPr>
                              <a:rPr lang="en-US" sz="2400">
                                <a:latin typeface="Cambria Math" panose="02040503050406030204" pitchFamily="18" charset="0"/>
                              </a:rPr>
                              <m:t>if</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frog</m:t>
                            </m:r>
                            <m:r>
                              <a:rPr lang="en-US" sz="2400">
                                <a:latin typeface="Cambria Math" panose="02040503050406030204" pitchFamily="18" charset="0"/>
                              </a:rPr>
                              <m:t> </m:t>
                            </m:r>
                            <m:r>
                              <m:rPr>
                                <m:sty m:val="p"/>
                              </m:rPr>
                              <a:rPr lang="en-US" sz="2400">
                                <a:latin typeface="Cambria Math" panose="02040503050406030204" pitchFamily="18" charset="0"/>
                              </a:rPr>
                              <m:t>moved</m:t>
                            </m:r>
                            <m:r>
                              <a:rPr lang="en-US" sz="2400">
                                <a:latin typeface="Cambria Math" panose="02040503050406030204" pitchFamily="18" charset="0"/>
                              </a:rPr>
                              <m:t> </m:t>
                            </m:r>
                            <m:r>
                              <m:rPr>
                                <m:sty m:val="p"/>
                              </m:rPr>
                              <a:rPr lang="en-US" sz="2400" b="0" i="0" smtClean="0">
                                <a:latin typeface="Cambria Math" panose="02040503050406030204" pitchFamily="18" charset="0"/>
                              </a:rPr>
                              <m:t>right</m:t>
                            </m:r>
                            <m:r>
                              <a:rPr lang="en-US" sz="2400" b="0" i="0" smtClean="0">
                                <a:latin typeface="Cambria Math" panose="02040503050406030204" pitchFamily="18" charset="0"/>
                              </a:rPr>
                              <m:t> </m:t>
                            </m:r>
                            <m:r>
                              <m:rPr>
                                <m:sty m:val="p"/>
                              </m:rPr>
                              <a:rPr lang="en-US" sz="2400">
                                <a:latin typeface="Cambria Math" panose="02040503050406030204" pitchFamily="18" charset="0"/>
                              </a:rPr>
                              <m:t>on</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a:rPr lang="en-US" sz="2400" i="1">
                                <a:latin typeface="Cambria Math" panose="02040503050406030204" pitchFamily="18" charset="0"/>
                              </a:rPr>
                              <m:t>𝑖</m:t>
                            </m:r>
                            <m:r>
                              <m:rPr>
                                <m:sty m:val="p"/>
                              </m:rPr>
                              <a:rPr lang="en-US" sz="2400">
                                <a:latin typeface="Cambria Math" panose="02040503050406030204" pitchFamily="18" charset="0"/>
                              </a:rPr>
                              <m:t>th</m:t>
                            </m:r>
                            <m:r>
                              <a:rPr lang="en-US" sz="2400">
                                <a:latin typeface="Cambria Math" panose="02040503050406030204" pitchFamily="18" charset="0"/>
                              </a:rPr>
                              <m:t> </m:t>
                            </m:r>
                            <m:r>
                              <m:rPr>
                                <m:sty m:val="p"/>
                              </m:rPr>
                              <a:rPr lang="en-US" sz="2400">
                                <a:latin typeface="Cambria Math" panose="02040503050406030204" pitchFamily="18" charset="0"/>
                              </a:rPr>
                              <m:t>step</m:t>
                            </m:r>
                          </m:e>
                        </m:eqArr>
                      </m:e>
                    </m:d>
                  </m:oMath>
                </a14:m>
                <a:r>
                  <a:rPr lang="en-US" sz="2400" dirty="0"/>
                  <a:t>   </a:t>
                </a:r>
              </a:p>
              <a:p>
                <a:pPr marL="0" indent="0">
                  <a:buNone/>
                </a:pPr>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𝐿</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𝑝</m:t>
                          </m:r>
                        </m:e>
                        <m:sub>
                          <m:r>
                            <a:rPr lang="en-US" sz="2400" i="1">
                              <a:latin typeface="Cambria Math" panose="02040503050406030204" pitchFamily="18" charset="0"/>
                            </a:rPr>
                            <m:t>𝑅</m:t>
                          </m:r>
                        </m:sub>
                      </m:sSub>
                      <m:r>
                        <a:rPr lang="en-US" sz="2400" i="1">
                          <a:latin typeface="Cambria Math" panose="02040503050406030204" pitchFamily="18" charset="0"/>
                          <a:ea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𝑆</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a:p>
                <a:pPr marL="0" indent="0">
                  <a:buNone/>
                </a:pPr>
                <a:r>
                  <a:rPr lang="en-US" sz="2400" dirty="0">
                    <a:latin typeface="Cambria Math" panose="02040503050406030204" pitchFamily="18" charset="0"/>
                    <a:ea typeface="Cambria Math" panose="02040503050406030204" pitchFamily="18" charset="0"/>
                  </a:rPr>
                  <a:t>By Linearity of Expectation, </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𝔼</m:t>
                    </m:r>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1" i="1" smtClean="0">
                                <a:solidFill>
                                  <a:schemeClr val="accent3"/>
                                </a:solidFill>
                                <a:latin typeface="Cambria Math" panose="02040503050406030204" pitchFamily="18" charset="0"/>
                                <a:ea typeface="Cambria Math" panose="02040503050406030204" pitchFamily="18" charset="0"/>
                              </a:rPr>
                              <m:t>𝟔𝟎</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nary>
                      </m:e>
                    </m:d>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b="1" i="1" smtClean="0">
                            <a:solidFill>
                              <a:schemeClr val="accent3"/>
                            </a:solidFill>
                            <a:latin typeface="Cambria Math" panose="02040503050406030204" pitchFamily="18" charset="0"/>
                            <a:ea typeface="Cambria Math" panose="02040503050406030204" pitchFamily="18" charset="0"/>
                          </a:rPr>
                          <m:t>𝟔𝟎</m:t>
                        </m:r>
                      </m:sup>
                      <m:e>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rPr>
                  <a:t> =</a:t>
                </a:r>
                <a14:m>
                  <m:oMath xmlns:m="http://schemas.openxmlformats.org/officeDocument/2006/math">
                    <m:r>
                      <a:rPr lang="en-US" sz="2400" b="1" i="1" smtClean="0">
                        <a:solidFill>
                          <a:schemeClr val="accent3"/>
                        </a:solidFill>
                        <a:latin typeface="Cambria Math" panose="02040503050406030204" pitchFamily="18" charset="0"/>
                        <a:cs typeface="Segoe UI Semibold" panose="020B0702040204020203" pitchFamily="34" charset="0"/>
                      </a:rPr>
                      <m:t>𝟔𝟎</m:t>
                    </m:r>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𝑅</m:t>
                        </m:r>
                      </m:sub>
                    </m:sSub>
                    <m:r>
                      <a:rPr lang="en-US" sz="2400" b="0" i="1">
                        <a:solidFill>
                          <a:schemeClr val="tx1"/>
                        </a:solidFill>
                        <a:latin typeface="Cambria Math" panose="02040503050406030204" pitchFamily="18" charset="0"/>
                        <a:cs typeface="Segoe UI Semibold" panose="020B0702040204020203" pitchFamily="34" charset="0"/>
                      </a:rPr>
                      <m:t>−</m:t>
                    </m:r>
                    <m:sSub>
                      <m:sSubPr>
                        <m:ctrlPr>
                          <a:rPr lang="en-US" sz="2400" i="1">
                            <a:solidFill>
                              <a:schemeClr val="tx1"/>
                            </a:solidFill>
                            <a:latin typeface="Cambria Math" panose="02040503050406030204" pitchFamily="18" charset="0"/>
                            <a:cs typeface="Segoe UI Semibold" panose="020B0702040204020203" pitchFamily="34" charset="0"/>
                          </a:rPr>
                        </m:ctrlPr>
                      </m:sSubPr>
                      <m:e>
                        <m:r>
                          <a:rPr lang="en-US" sz="2400" b="0" i="1">
                            <a:solidFill>
                              <a:schemeClr val="tx1"/>
                            </a:solidFill>
                            <a:latin typeface="Cambria Math" panose="02040503050406030204" pitchFamily="18" charset="0"/>
                            <a:cs typeface="Segoe UI Semibold" panose="020B0702040204020203" pitchFamily="34" charset="0"/>
                          </a:rPr>
                          <m:t>𝑝</m:t>
                        </m:r>
                      </m:e>
                      <m:sub>
                        <m:r>
                          <a:rPr lang="en-US" sz="2400" b="0" i="1">
                            <a:solidFill>
                              <a:schemeClr val="tx1"/>
                            </a:solidFill>
                            <a:latin typeface="Cambria Math" panose="02040503050406030204" pitchFamily="18" charset="0"/>
                            <a:cs typeface="Segoe UI Semibold" panose="020B0702040204020203" pitchFamily="34" charset="0"/>
                          </a:rPr>
                          <m:t>𝐿</m:t>
                        </m:r>
                      </m:sub>
                    </m:sSub>
                    <m:r>
                      <a:rPr lang="en-US" sz="2400" b="0" i="1">
                        <a:solidFill>
                          <a:schemeClr val="tx1"/>
                        </a:solidFill>
                        <a:latin typeface="Cambria Math" panose="02040503050406030204" pitchFamily="18" charset="0"/>
                        <a:cs typeface="Segoe UI Semibold" panose="020B0702040204020203" pitchFamily="34" charset="0"/>
                      </a:rPr>
                      <m:t>)</m:t>
                    </m:r>
                  </m:oMath>
                </a14:m>
                <a:endParaRPr lang="en-US" sz="2400" dirty="0">
                  <a:solidFill>
                    <a:srgbClr val="7030A0"/>
                  </a:solidFill>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4DF23A-A093-481B-82C4-9BD33F5FD599}"/>
                  </a:ext>
                </a:extLst>
              </p:cNvPr>
              <p:cNvSpPr>
                <a:spLocks noGrp="1" noRot="1" noChangeAspect="1" noMove="1" noResize="1" noEditPoints="1" noAdjustHandles="1" noChangeArrowheads="1" noChangeShapeType="1" noTextEdit="1"/>
              </p:cNvSpPr>
              <p:nvPr>
                <p:ph idx="1"/>
              </p:nvPr>
            </p:nvSpPr>
            <p:spPr>
              <a:blipFill>
                <a:blip r:embed="rId3"/>
                <a:stretch>
                  <a:fillRect l="-1253" t="-1132"/>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74284FC1-6BD9-430B-8296-7E527196B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061" y="156454"/>
            <a:ext cx="961437" cy="1214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35D001-8779-D636-1B8F-08BA9201E539}"/>
              </a:ext>
            </a:extLst>
          </p:cNvPr>
          <p:cNvSpPr txBox="1"/>
          <p:nvPr/>
        </p:nvSpPr>
        <p:spPr>
          <a:xfrm>
            <a:off x="614428" y="857685"/>
            <a:ext cx="10186633" cy="646331"/>
          </a:xfrm>
          <a:prstGeom prst="rect">
            <a:avLst/>
          </a:prstGeom>
          <a:noFill/>
        </p:spPr>
        <p:txBody>
          <a:bodyPr wrap="square">
            <a:spAutoFit/>
          </a:bodyPr>
          <a:lstStyle/>
          <a:p>
            <a:r>
              <a:rPr lang="en-US" b="1" dirty="0">
                <a:solidFill>
                  <a:schemeClr val="accent5"/>
                </a:solidFill>
                <a:latin typeface="Segoe UI Semilight" panose="020B0402040204020203" pitchFamily="34" charset="0"/>
                <a:cs typeface="Segoe UI Semilight" panose="020B0402040204020203" pitchFamily="34" charset="0"/>
              </a:rPr>
              <a:t>If we interested in a whole minute (60 sec), the first approach would be awful because we would need to compute many probabilities or deal with a gnarly summation! Instead, we can use </a:t>
            </a:r>
            <a:r>
              <a:rPr lang="en-US" b="1" dirty="0" err="1">
                <a:solidFill>
                  <a:schemeClr val="accent5"/>
                </a:solidFill>
                <a:latin typeface="Segoe UI Semilight" panose="020B0402040204020203" pitchFamily="34" charset="0"/>
                <a:cs typeface="Segoe UI Semilight" panose="020B0402040204020203" pitchFamily="34" charset="0"/>
              </a:rPr>
              <a:t>LoE</a:t>
            </a:r>
            <a:r>
              <a:rPr lang="en-US" b="1" dirty="0">
                <a:solidFill>
                  <a:schemeClr val="accent5"/>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162367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B0101A-A4DB-99E4-B484-47D5EF490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30F64-B789-603B-E3F9-83B71CF5EDC1}"/>
              </a:ext>
            </a:extLst>
          </p:cNvPr>
          <p:cNvSpPr>
            <a:spLocks noGrp="1"/>
          </p:cNvSpPr>
          <p:nvPr>
            <p:ph type="title"/>
          </p:nvPr>
        </p:nvSpPr>
        <p:spPr/>
        <p:txBody>
          <a:bodyPr/>
          <a:lstStyle/>
          <a:p>
            <a:r>
              <a:rPr lang="en-US"/>
              <a:t>Linearity of Expectation -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3B6FD9-EA90-FD20-9696-046EC8847E02}"/>
                  </a:ext>
                </a:extLst>
              </p:cNvPr>
              <p:cNvSpPr>
                <a:spLocks noGrp="1"/>
              </p:cNvSpPr>
              <p:nvPr>
                <p:ph idx="1"/>
              </p:nvPr>
            </p:nvSpPr>
            <p:spPr>
              <a:xfrm>
                <a:off x="575240" y="3850695"/>
                <a:ext cx="11187258" cy="2458666"/>
              </a:xfrm>
            </p:spPr>
            <p:txBody>
              <a:bodyPr>
                <a:normAutofit/>
              </a:bodyPr>
              <a:lstStyle/>
              <a:p>
                <a:pPr marL="0" indent="0">
                  <a:buNone/>
                </a:pPr>
                <a:r>
                  <a:rPr lang="en-US" dirty="0">
                    <a:latin typeface="Cambria Math" panose="02040503050406030204" pitchFamily="18" charset="0"/>
                    <a:cs typeface="Segoe UI Semibold" panose="020B0702040204020203" pitchFamily="34" charset="0"/>
                  </a:rPr>
                  <a:t>Proof:</a:t>
                </a:r>
              </a:p>
              <a:p>
                <a:pPr marL="0"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Segoe UI Semibold" panose="020B0702040204020203" pitchFamily="34" charset="0"/>
                        </a:rPr>
                        <m:t>𝔼</m:t>
                      </m:r>
                      <m:d>
                        <m:dPr>
                          <m:begChr m:val="["/>
                          <m:endChr m:val="]"/>
                          <m:ctrlPr>
                            <a:rPr lang="en-US" b="1"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e>
                      </m:d>
                      <m:r>
                        <m:rPr>
                          <m:aln/>
                        </m:rPr>
                        <a:rPr lang="en-US" b="1" i="1" smtClean="0">
                          <a:latin typeface="Cambria Math" panose="02040503050406030204" pitchFamily="18" charset="0"/>
                          <a:cs typeface="Segoe UI Semibold" panose="020B0702040204020203" pitchFamily="34" charset="0"/>
                        </a:rPr>
                        <m:t>=</m:t>
                      </m:r>
                      <m:sSub>
                        <m:sSubPr>
                          <m:ctrlPr>
                            <a:rPr lang="en-US" i="1" smtClean="0">
                              <a:latin typeface="Cambria Math" panose="02040503050406030204" pitchFamily="18" charset="0"/>
                              <a:cs typeface="Segoe UI Semibold" panose="020B0702040204020203" pitchFamily="34" charset="0"/>
                            </a:rPr>
                          </m:ctrlPr>
                        </m:sSubPr>
                        <m:e>
                          <m:r>
                            <m:rPr>
                              <m:sty m:val="p"/>
                            </m:rPr>
                            <a:rPr lang="en-US" b="0" i="0" smtClean="0">
                              <a:latin typeface="Cambria Math" panose="02040503050406030204" pitchFamily="18" charset="0"/>
                              <a:cs typeface="Segoe UI Semibold" panose="020B0702040204020203" pitchFamily="34" charset="0"/>
                            </a:rPr>
                            <m:t>Σ</m:t>
                          </m:r>
                        </m:e>
                        <m:sub>
                          <m:r>
                            <a:rPr lang="en-US" b="0" i="1" smtClean="0">
                              <a:latin typeface="Cambria Math" panose="02040503050406030204" pitchFamily="18" charset="0"/>
                              <a:cs typeface="Segoe UI Semibold" panose="020B0702040204020203" pitchFamily="34" charset="0"/>
                            </a:rPr>
                            <m:t>𝜔</m:t>
                          </m:r>
                          <m:r>
                            <a:rPr lang="en-US" b="0" i="1" smtClean="0">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b="0" i="1" smtClean="0">
                              <a:latin typeface="Cambria Math" panose="02040503050406030204" pitchFamily="18" charset="0"/>
                              <a:ea typeface="Cambria Math" panose="02040503050406030204" pitchFamily="18" charset="0"/>
                              <a:cs typeface="Segoe UI Semibold" panose="020B0702040204020203" pitchFamily="34" charset="0"/>
                            </a:rPr>
                            <m:t>Ω</m:t>
                          </m:r>
                        </m:sub>
                      </m:sSub>
                      <m:r>
                        <a:rPr lang="en-US" b="0" i="1" smtClean="0">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m:t>
                          </m:r>
                          <m:r>
                            <a:rPr lang="en-US" b="0" i="1">
                              <a:latin typeface="Cambria Math" panose="02040503050406030204" pitchFamily="18" charset="0"/>
                              <a:cs typeface="Segoe UI Semibold" panose="020B0702040204020203" pitchFamily="34" charset="0"/>
                            </a:rPr>
                            <m:t>𝑌</m:t>
                          </m:r>
                          <m:d>
                            <m:dPr>
                              <m:ctrlPr>
                                <a:rPr lang="en-US" b="0"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e>
                      </m:d>
                    </m:oMath>
                  </m:oMathPara>
                </a14:m>
                <a:endParaRPr lang="en-US" b="0" i="1" dirty="0">
                  <a:latin typeface="Cambria Math" panose="02040503050406030204" pitchFamily="18" charset="0"/>
                  <a:cs typeface="Segoe UI Semibold" panose="020B0702040204020203" pitchFamily="34"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Segoe UI Semibold" panose="020B0702040204020203" pitchFamily="34" charset="0"/>
                        </a:rPr>
                        <m:t>                   </m:t>
                      </m:r>
                      <m:r>
                        <m:rPr>
                          <m:aln/>
                        </m:rPr>
                        <a:rPr lang="en-US" i="1">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i="1">
                              <a:latin typeface="Cambria Math" panose="02040503050406030204" pitchFamily="18" charset="0"/>
                              <a:cs typeface="Segoe UI Semibold" panose="020B0702040204020203" pitchFamily="34" charset="0"/>
                            </a:rPr>
                            <m:t>Σ</m:t>
                          </m:r>
                        </m:e>
                        <m:sub>
                          <m:r>
                            <a:rPr lang="en-US"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r>
                        <a:rPr lang="en-US"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𝜔</m:t>
                          </m:r>
                        </m:e>
                      </m:d>
                    </m:oMath>
                    <m:oMath xmlns:m="http://schemas.openxmlformats.org/officeDocument/2006/math">
                      <m:r>
                        <m:rPr>
                          <m:aln/>
                        </m:rP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𝑋</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smtClean="0">
                          <a:latin typeface="Cambria Math" panose="02040503050406030204" pitchFamily="18" charset="0"/>
                          <a:cs typeface="Segoe UI Semibold" panose="020B0702040204020203" pitchFamily="34" charset="0"/>
                        </a:rPr>
                        <m:t>+</m:t>
                      </m:r>
                      <m:sSub>
                        <m:sSubPr>
                          <m:ctrlPr>
                            <a:rPr lang="en-US" i="1">
                              <a:latin typeface="Cambria Math" panose="02040503050406030204" pitchFamily="18" charset="0"/>
                              <a:cs typeface="Segoe UI Semibold" panose="020B0702040204020203" pitchFamily="34" charset="0"/>
                            </a:rPr>
                          </m:ctrlPr>
                        </m:sSubPr>
                        <m:e>
                          <m:r>
                            <m:rPr>
                              <m:sty m:val="p"/>
                            </m:rPr>
                            <a:rPr lang="en-US" b="0" i="1">
                              <a:latin typeface="Cambria Math" panose="02040503050406030204" pitchFamily="18" charset="0"/>
                              <a:cs typeface="Segoe UI Semibold" panose="020B0702040204020203" pitchFamily="34" charset="0"/>
                            </a:rPr>
                            <m:t>Σ</m:t>
                          </m:r>
                        </m:e>
                        <m:sub>
                          <m:r>
                            <a:rPr lang="en-US" b="0" i="1">
                              <a:latin typeface="Cambria Math" panose="02040503050406030204" pitchFamily="18" charset="0"/>
                              <a:cs typeface="Segoe UI Semibold" panose="020B0702040204020203" pitchFamily="34" charset="0"/>
                            </a:rPr>
                            <m:t>𝜔</m:t>
                          </m:r>
                          <m:r>
                            <a:rPr lang="en-US" i="1">
                              <a:latin typeface="Cambria Math" panose="02040503050406030204" pitchFamily="18" charset="0"/>
                              <a:ea typeface="Cambria Math" panose="02040503050406030204" pitchFamily="18" charset="0"/>
                              <a:cs typeface="Segoe UI Semibold" panose="020B0702040204020203" pitchFamily="34" charset="0"/>
                            </a:rPr>
                            <m:t>∈</m:t>
                          </m:r>
                          <m:r>
                            <m:rPr>
                              <m:sty m:val="p"/>
                            </m:rPr>
                            <a:rPr lang="el-GR" i="1">
                              <a:latin typeface="Cambria Math" panose="02040503050406030204" pitchFamily="18" charset="0"/>
                              <a:ea typeface="Cambria Math" panose="02040503050406030204" pitchFamily="18" charset="0"/>
                              <a:cs typeface="Segoe UI Semibold" panose="020B0702040204020203" pitchFamily="34" charset="0"/>
                            </a:rPr>
                            <m:t>Ω</m:t>
                          </m:r>
                        </m:sub>
                      </m:sSub>
                      <m:r>
                        <a:rPr lang="en-US" i="1">
                          <a:latin typeface="Cambria Math" panose="02040503050406030204" pitchFamily="18" charset="0"/>
                          <a:ea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a:rPr lang="en-US" b="0" i="1">
                          <a:latin typeface="Cambria Math" panose="02040503050406030204" pitchFamily="18" charset="0"/>
                          <a:cs typeface="Segoe UI Semibold" panose="020B0702040204020203" pitchFamily="34" charset="0"/>
                        </a:rPr>
                        <m:t>𝑌</m:t>
                      </m:r>
                      <m:d>
                        <m:dPr>
                          <m:ctrlPr>
                            <a:rPr lang="en-US" i="1">
                              <a:latin typeface="Cambria Math" panose="02040503050406030204" pitchFamily="18" charset="0"/>
                              <a:cs typeface="Segoe UI Semibold" panose="020B0702040204020203" pitchFamily="34" charset="0"/>
                            </a:rPr>
                          </m:ctrlPr>
                        </m:dPr>
                        <m:e>
                          <m:r>
                            <a:rPr lang="en-US" b="0" i="1">
                              <a:latin typeface="Cambria Math" panose="02040503050406030204" pitchFamily="18" charset="0"/>
                              <a:cs typeface="Segoe UI Semibold" panose="020B0702040204020203" pitchFamily="34" charset="0"/>
                            </a:rPr>
                            <m:t>𝜔</m:t>
                          </m:r>
                        </m:e>
                      </m:d>
                      <m:r>
                        <m:rPr>
                          <m:brk/>
                          <m:aln/>
                        </m:rPr>
                        <a:rPr lang="en-US" b="1" i="1" smtClean="0">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d>
                        <m:dPr>
                          <m:begChr m:val="["/>
                          <m:endChr m:val="]"/>
                          <m:ctrlPr>
                            <a:rPr lang="en-US" b="1" i="1" smtClean="0">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𝑋</m:t>
                          </m:r>
                        </m:e>
                      </m:d>
                      <m:r>
                        <a:rPr lang="en-US" b="1" i="1" smtClean="0">
                          <a:latin typeface="Cambria Math" panose="02040503050406030204" pitchFamily="18" charset="0"/>
                          <a:cs typeface="Segoe UI Semibold" panose="020B0702040204020203" pitchFamily="34" charset="0"/>
                        </a:rPr>
                        <m:t>+</m:t>
                      </m:r>
                      <m:r>
                        <a:rPr lang="en-US" b="1" i="1">
                          <a:latin typeface="Cambria Math" panose="02040503050406030204" pitchFamily="18" charset="0"/>
                          <a:cs typeface="Segoe UI Semibold" panose="020B0702040204020203" pitchFamily="34" charset="0"/>
                        </a:rPr>
                        <m:t>𝔼</m:t>
                      </m:r>
                      <m:d>
                        <m:dPr>
                          <m:begChr m:val="["/>
                          <m:endChr m:val="]"/>
                          <m:ctrlPr>
                            <a:rPr lang="en-US" b="1" i="1" smtClean="0">
                              <a:latin typeface="Cambria Math" panose="02040503050406030204" pitchFamily="18" charset="0"/>
                              <a:cs typeface="Segoe UI Semibold" panose="020B0702040204020203" pitchFamily="34" charset="0"/>
                            </a:rPr>
                          </m:ctrlPr>
                        </m:dPr>
                        <m:e>
                          <m:r>
                            <a:rPr lang="en-US" b="0" i="1" smtClean="0">
                              <a:latin typeface="Cambria Math" panose="02040503050406030204" pitchFamily="18" charset="0"/>
                              <a:cs typeface="Segoe UI Semibold" panose="020B0702040204020203" pitchFamily="34" charset="0"/>
                            </a:rPr>
                            <m:t>𝑌</m:t>
                          </m:r>
                        </m:e>
                      </m:d>
                    </m:oMath>
                  </m:oMathPara>
                </a14:m>
                <a:br>
                  <a:rPr lang="en-US" b="1" dirty="0">
                    <a:latin typeface="Segoe UI Semibold" panose="020B0702040204020203" pitchFamily="34" charset="0"/>
                    <a:cs typeface="Segoe UI Semibold" panose="020B0702040204020203" pitchFamily="34" charset="0"/>
                  </a:rPr>
                </a:br>
                <a:endParaRPr lang="en-US" b="1" dirty="0">
                  <a:latin typeface="Segoe UI Semibold" panose="020B0702040204020203" pitchFamily="34" charset="0"/>
                  <a:cs typeface="Segoe UI Semibold" panose="020B0702040204020203" pitchFamily="34" charset="0"/>
                </a:endParaRPr>
              </a:p>
            </p:txBody>
          </p:sp>
        </mc:Choice>
        <mc:Fallback xmlns="">
          <p:sp>
            <p:nvSpPr>
              <p:cNvPr id="3" name="Content Placeholder 2">
                <a:extLst>
                  <a:ext uri="{FF2B5EF4-FFF2-40B4-BE49-F238E27FC236}">
                    <a16:creationId xmlns:a16="http://schemas.microsoft.com/office/drawing/2014/main" id="{B93B6FD9-EA90-FD20-9696-046EC8847E02}"/>
                  </a:ext>
                </a:extLst>
              </p:cNvPr>
              <p:cNvSpPr>
                <a:spLocks noGrp="1" noRot="1" noChangeAspect="1" noMove="1" noResize="1" noEditPoints="1" noAdjustHandles="1" noChangeArrowheads="1" noChangeShapeType="1" noTextEdit="1"/>
              </p:cNvSpPr>
              <p:nvPr>
                <p:ph idx="1"/>
              </p:nvPr>
            </p:nvSpPr>
            <p:spPr>
              <a:xfrm>
                <a:off x="575240" y="3850695"/>
                <a:ext cx="11187258" cy="2458666"/>
              </a:xfrm>
              <a:blipFill>
                <a:blip r:embed="rId3"/>
                <a:stretch>
                  <a:fillRect l="-1525" t="-446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799853F-4969-FDBE-64C1-6BD7DA581DEF}"/>
              </a:ext>
            </a:extLst>
          </p:cNvPr>
          <p:cNvGrpSpPr/>
          <p:nvPr/>
        </p:nvGrpSpPr>
        <p:grpSpPr>
          <a:xfrm>
            <a:off x="453990" y="1455599"/>
            <a:ext cx="11308508" cy="2217439"/>
            <a:chOff x="551798" y="1549652"/>
            <a:chExt cx="11064962" cy="221743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2B4154-8149-EBCE-218D-CDF2F0E67B7E}"/>
                    </a:ext>
                  </a:extLst>
                </p:cNvPr>
                <p:cNvSpPr/>
                <p:nvPr/>
              </p:nvSpPr>
              <p:spPr>
                <a:xfrm>
                  <a:off x="551798" y="1549652"/>
                  <a:ext cx="11064962" cy="22174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For any two random variables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𝑌</m:t>
                      </m:r>
                    </m:oMath>
                  </a14:m>
                  <a:r>
                    <a:rPr lang="en-US" sz="2800" b="1" dirty="0">
                      <a:solidFill>
                        <a:schemeClr val="tx1"/>
                      </a:solidFill>
                      <a:latin typeface="Segoe UI Semibold" panose="020B0702040204020203" pitchFamily="34" charset="0"/>
                      <a:cs typeface="Segoe UI Semibold" panose="020B0702040204020203" pitchFamily="34" charset="0"/>
                    </a:rPr>
                    <a:t>:</a:t>
                  </a: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𝒀</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𝒀</m:t>
                        </m:r>
                        <m:r>
                          <a:rPr lang="en-US" sz="2800" b="1" i="1" smtClean="0">
                            <a:solidFill>
                              <a:schemeClr val="tx1"/>
                            </a:solidFill>
                            <a:latin typeface="Cambria Math" panose="02040503050406030204" pitchFamily="18" charset="0"/>
                            <a:cs typeface="Segoe UI Semibold" panose="020B0702040204020203" pitchFamily="34" charset="0"/>
                          </a:rPr>
                          <m:t>]</m:t>
                        </m:r>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a:p>
                  <a:endParaRPr lang="en-US" b="1" dirty="0">
                    <a:solidFill>
                      <a:schemeClr val="tx1"/>
                    </a:solidFill>
                    <a:latin typeface="Segoe UI Semibold" panose="020B0702040204020203" pitchFamily="34" charset="0"/>
                    <a:cs typeface="Segoe UI Semibold" panose="020B0702040204020203" pitchFamily="34" charset="0"/>
                  </a:endParaRPr>
                </a:p>
                <a:p>
                  <a:r>
                    <a:rPr lang="en-US" b="1" dirty="0">
                      <a:solidFill>
                        <a:schemeClr val="tx1"/>
                      </a:solidFill>
                      <a:latin typeface="Segoe UI Semibold" panose="020B0702040204020203" pitchFamily="34" charset="0"/>
                      <a:cs typeface="Segoe UI Semibold" panose="020B0702040204020203" pitchFamily="34" charset="0"/>
                    </a:rPr>
                    <a:t>Note:</a:t>
                  </a:r>
                  <a:r>
                    <a:rPr lang="en-US" b="0" dirty="0">
                      <a:solidFill>
                        <a:schemeClr val="tx1"/>
                      </a:solidFill>
                      <a:cs typeface="Segoe UI Semibold" panose="020B0702040204020203" pitchFamily="34" charset="0"/>
                    </a:rPr>
                    <a:t> </a:t>
                  </a:r>
                  <a14:m>
                    <m:oMath xmlns:m="http://schemas.openxmlformats.org/officeDocument/2006/math">
                      <m:r>
                        <a:rPr lang="en-US" b="0" i="1" smtClean="0">
                          <a:solidFill>
                            <a:schemeClr val="tx1"/>
                          </a:solidFill>
                          <a:latin typeface="Cambria Math" panose="02040503050406030204" pitchFamily="18" charset="0"/>
                          <a:cs typeface="Segoe UI Semibold" panose="020B0702040204020203" pitchFamily="34" charset="0"/>
                        </a:rPr>
                        <m:t>𝑋</m:t>
                      </m:r>
                    </m:oMath>
                  </a14:m>
                  <a:r>
                    <a:rPr lang="en-US" b="1" dirty="0">
                      <a:solidFill>
                        <a:schemeClr val="tx1"/>
                      </a:solidFill>
                      <a:latin typeface="Segoe UI Semibold" panose="020B0702040204020203" pitchFamily="34" charset="0"/>
                      <a:cs typeface="Segoe UI Semibold" panose="020B0702040204020203" pitchFamily="34" charset="0"/>
                    </a:rPr>
                    <a:t> and </a:t>
                  </a:r>
                  <a14:m>
                    <m:oMath xmlns:m="http://schemas.openxmlformats.org/officeDocument/2006/math">
                      <m:r>
                        <a:rPr lang="en-US" b="0" i="1" smtClean="0">
                          <a:solidFill>
                            <a:schemeClr val="tx1"/>
                          </a:solidFill>
                          <a:latin typeface="Cambria Math" panose="02040503050406030204" pitchFamily="18" charset="0"/>
                          <a:cs typeface="Segoe UI Semibold" panose="020B0702040204020203" pitchFamily="34" charset="0"/>
                        </a:rPr>
                        <m:t>𝑌</m:t>
                      </m:r>
                    </m:oMath>
                  </a14:m>
                  <a:r>
                    <a:rPr lang="en-US" b="1" dirty="0">
                      <a:solidFill>
                        <a:schemeClr val="tx1"/>
                      </a:solidFill>
                      <a:latin typeface="Segoe UI Semibold" panose="020B0702040204020203" pitchFamily="34" charset="0"/>
                      <a:cs typeface="Segoe UI Semibold" panose="020B0702040204020203" pitchFamily="34" charset="0"/>
                    </a:rPr>
                    <a:t> do not have to be independent</a:t>
                  </a:r>
                </a:p>
                <a:p>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2B2B4154-8149-EBCE-218D-CDF2F0E67B7E}"/>
                    </a:ext>
                  </a:extLst>
                </p:cNvPr>
                <p:cNvSpPr>
                  <a:spLocks noRot="1" noChangeAspect="1" noMove="1" noResize="1" noEditPoints="1" noAdjustHandles="1" noChangeArrowheads="1" noChangeShapeType="1" noTextEdit="1"/>
                </p:cNvSpPr>
                <p:nvPr/>
              </p:nvSpPr>
              <p:spPr>
                <a:xfrm>
                  <a:off x="551798" y="1549652"/>
                  <a:ext cx="11064962" cy="2217439"/>
                </a:xfrm>
                <a:prstGeom prst="rect">
                  <a:avLst/>
                </a:prstGeom>
                <a:blipFill>
                  <a:blip r:embed="rId4"/>
                  <a:stretch>
                    <a:fillRect l="-377"/>
                  </a:stretch>
                </a:blipFill>
                <a:ln>
                  <a:solidFill>
                    <a:schemeClr val="accent3"/>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3780F45-3248-96DF-FB17-92BC59B4A544}"/>
                </a:ext>
              </a:extLst>
            </p:cNvPr>
            <p:cNvSpPr/>
            <p:nvPr/>
          </p:nvSpPr>
          <p:spPr>
            <a:xfrm>
              <a:off x="563906" y="1549653"/>
              <a:ext cx="11052853" cy="5929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Linearity of Expectation</a:t>
              </a:r>
            </a:p>
          </p:txBody>
        </p:sp>
      </p:grpSp>
    </p:spTree>
    <p:extLst>
      <p:ext uri="{BB962C8B-B14F-4D97-AF65-F5344CB8AC3E}">
        <p14:creationId xmlns:p14="http://schemas.microsoft.com/office/powerpoint/2010/main" val="369839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63B3-2189-45A8-9641-38D10B95C6E7}"/>
              </a:ext>
            </a:extLst>
          </p:cNvPr>
          <p:cNvSpPr>
            <a:spLocks noGrp="1"/>
          </p:cNvSpPr>
          <p:nvPr>
            <p:ph type="title"/>
          </p:nvPr>
        </p:nvSpPr>
        <p:spPr/>
        <p:txBody>
          <a:bodyPr/>
          <a:lstStyle/>
          <a:p>
            <a:r>
              <a:rPr lang="en-US" dirty="0"/>
              <a:t>Variance of a die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0CF305-2842-47C7-A2D1-E4DCC3CA1FB6}"/>
                  </a:ext>
                </a:extLst>
              </p:cNvPr>
              <p:cNvSpPr>
                <a:spLocks noGrp="1"/>
              </p:cNvSpPr>
              <p:nvPr>
                <p:ph idx="1"/>
              </p:nvPr>
            </p:nvSpPr>
            <p:spPr>
              <a:xfrm>
                <a:off x="575239" y="1463857"/>
                <a:ext cx="11405745" cy="4845504"/>
              </a:xfrm>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result of rolling a fair die.</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−3.5</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b="0" dirty="0"/>
              </a:p>
              <a:p>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1−3.5</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2−3.5</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6</m:t>
                        </m:r>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3−3.5</m:t>
                            </m:r>
                          </m:e>
                        </m:d>
                      </m:e>
                      <m:sup>
                        <m:r>
                          <a:rPr lang="en-US" sz="2400" b="0" i="1" smtClean="0">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4</m:t>
                            </m:r>
                            <m:r>
                              <a:rPr lang="en-US" sz="2400" i="1">
                                <a:latin typeface="Cambria Math" panose="02040503050406030204" pitchFamily="18" charset="0"/>
                              </a:rPr>
                              <m:t>−3.5</m:t>
                            </m:r>
                          </m:e>
                        </m:d>
                      </m:e>
                      <m:sup>
                        <m:r>
                          <a:rPr lang="en-US" sz="2400" i="1">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5</m:t>
                            </m:r>
                            <m:r>
                              <a:rPr lang="en-US" sz="2400" i="1">
                                <a:latin typeface="Cambria Math" panose="02040503050406030204" pitchFamily="18" charset="0"/>
                              </a:rPr>
                              <m:t>−3.5</m:t>
                            </m:r>
                          </m:e>
                        </m:d>
                      </m:e>
                      <m:sup>
                        <m:r>
                          <a:rPr lang="en-US" sz="2400" i="1">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6</m:t>
                            </m:r>
                            <m:r>
                              <a:rPr lang="en-US" sz="2400" i="1">
                                <a:latin typeface="Cambria Math" panose="02040503050406030204" pitchFamily="18" charset="0"/>
                              </a:rPr>
                              <m:t>−3.5</m:t>
                            </m:r>
                          </m:e>
                        </m:d>
                      </m:e>
                      <m:sup>
                        <m:r>
                          <a:rPr lang="en-US" sz="2400" i="1">
                            <a:latin typeface="Cambria Math" panose="02040503050406030204" pitchFamily="18" charset="0"/>
                          </a:rPr>
                          <m:t>2</m:t>
                        </m:r>
                      </m:sup>
                    </m:sSup>
                  </m:oMath>
                </a14:m>
                <a:endParaRPr lang="en-US" sz="2400" dirty="0"/>
              </a:p>
              <a:p>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35</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≈2.92</m:t>
                    </m:r>
                  </m:oMath>
                </a14:m>
                <a:r>
                  <a:rPr lang="en-US" sz="2400" dirty="0"/>
                  <a:t>.</a:t>
                </a:r>
              </a:p>
              <a:p>
                <a:endParaRPr lang="en-US" sz="2400" dirty="0"/>
              </a:p>
              <a:p>
                <a:r>
                  <a:rPr lang="en-US" dirty="0"/>
                  <a:t>Or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6</m:t>
                        </m:r>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3.5</m:t>
                            </m:r>
                          </m:e>
                          <m:sup>
                            <m:r>
                              <a:rPr lang="en-US" b="0" i="1" smtClean="0">
                                <a:latin typeface="Cambria Math" panose="02040503050406030204" pitchFamily="18" charset="0"/>
                              </a:rPr>
                              <m:t>2</m:t>
                            </m:r>
                          </m:sup>
                        </m:sSup>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91</m:t>
                        </m:r>
                      </m:num>
                      <m:den>
                        <m:r>
                          <a:rPr lang="en-US" b="0" i="1" smtClean="0">
                            <a:latin typeface="Cambria Math" panose="02040503050406030204" pitchFamily="18" charset="0"/>
                          </a:rPr>
                          <m:t>6</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3.5</m:t>
                        </m:r>
                      </m:e>
                      <m:sup>
                        <m:r>
                          <a:rPr lang="en-US" b="0" i="1" smtClean="0">
                            <a:latin typeface="Cambria Math" panose="02040503050406030204" pitchFamily="18" charset="0"/>
                          </a:rPr>
                          <m:t>2</m:t>
                        </m:r>
                      </m:sup>
                    </m:sSup>
                    <m:r>
                      <a:rPr lang="en-US" b="0" i="1" smtClean="0">
                        <a:latin typeface="Cambria Math" panose="02040503050406030204" pitchFamily="18" charset="0"/>
                      </a:rPr>
                      <m:t>≈2.92</m:t>
                    </m:r>
                  </m:oMath>
                </a14:m>
                <a:endParaRPr lang="en-US" dirty="0"/>
              </a:p>
            </p:txBody>
          </p:sp>
        </mc:Choice>
        <mc:Fallback xmlns="">
          <p:sp>
            <p:nvSpPr>
              <p:cNvPr id="3" name="Content Placeholder 2">
                <a:extLst>
                  <a:ext uri="{FF2B5EF4-FFF2-40B4-BE49-F238E27FC236}">
                    <a16:creationId xmlns:a16="http://schemas.microsoft.com/office/drawing/2014/main" id="{740CF305-2842-47C7-A2D1-E4DCC3CA1FB6}"/>
                  </a:ext>
                </a:extLst>
              </p:cNvPr>
              <p:cNvSpPr>
                <a:spLocks noGrp="1" noRot="1" noChangeAspect="1" noMove="1" noResize="1" noEditPoints="1" noAdjustHandles="1" noChangeArrowheads="1" noChangeShapeType="1" noTextEdit="1"/>
              </p:cNvSpPr>
              <p:nvPr>
                <p:ph idx="1"/>
              </p:nvPr>
            </p:nvSpPr>
            <p:spPr>
              <a:xfrm>
                <a:off x="575239" y="1463857"/>
                <a:ext cx="11405745" cy="4845504"/>
              </a:xfrm>
              <a:blipFill>
                <a:blip r:embed="rId2"/>
                <a:stretch>
                  <a:fillRect l="-641" t="-2138"/>
                </a:stretch>
              </a:blipFill>
            </p:spPr>
            <p:txBody>
              <a:bodyPr/>
              <a:lstStyle/>
              <a:p>
                <a:r>
                  <a:rPr lang="en-US">
                    <a:noFill/>
                  </a:rPr>
                  <a:t> </a:t>
                </a:r>
              </a:p>
            </p:txBody>
          </p:sp>
        </mc:Fallback>
      </mc:AlternateContent>
    </p:spTree>
    <p:extLst>
      <p:ext uri="{BB962C8B-B14F-4D97-AF65-F5344CB8AC3E}">
        <p14:creationId xmlns:p14="http://schemas.microsoft.com/office/powerpoint/2010/main" val="41680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207F-BB43-4EE2-A2FE-182689723AB7}"/>
              </a:ext>
            </a:extLst>
          </p:cNvPr>
          <p:cNvSpPr>
            <a:spLocks noGrp="1"/>
          </p:cNvSpPr>
          <p:nvPr>
            <p:ph type="title"/>
          </p:nvPr>
        </p:nvSpPr>
        <p:spPr/>
        <p:txBody>
          <a:bodyPr/>
          <a:lstStyle/>
          <a:p>
            <a:r>
              <a:rPr lang="en-US" dirty="0"/>
              <a:t>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D2D8-C291-4532-9178-D377DD43982E}"/>
                  </a:ext>
                </a:extLst>
              </p:cNvPr>
              <p:cNvSpPr>
                <a:spLocks noGrp="1"/>
              </p:cNvSpPr>
              <p:nvPr>
                <p:ph idx="1"/>
              </p:nvPr>
            </p:nvSpPr>
            <p:spPr>
              <a:xfrm>
                <a:off x="575240" y="3118169"/>
                <a:ext cx="11187258" cy="3191191"/>
              </a:xfrm>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result of rolling a fair die.</a:t>
                </a:r>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result of rolling a fair die.</a:t>
                </a:r>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𝑌</m:t>
                        </m:r>
                      </m:e>
                    </m:d>
                  </m:oMath>
                </a14:m>
                <a:r>
                  <a:rPr lang="en-US" dirty="0"/>
                  <a:t> = </a:t>
                </a:r>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r>
                          <m:rPr>
                            <m:sty m:val="p"/>
                          </m:rPr>
                          <a:rPr lang="en-US">
                            <a:latin typeface="Cambria Math" panose="02040503050406030204" pitchFamily="18" charset="0"/>
                          </a:rPr>
                          <m:t>X</m:t>
                        </m:r>
                      </m:e>
                    </m:d>
                  </m:oMath>
                </a14:m>
                <a:r>
                  <a:rPr lang="en-US" dirty="0"/>
                  <a:t> + </a:t>
                </a:r>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r>
                          <m:rPr>
                            <m:sty m:val="p"/>
                          </m:rPr>
                          <a:rPr lang="en-US" b="0" i="0" smtClean="0">
                            <a:latin typeface="Cambria Math" panose="02040503050406030204" pitchFamily="18" charset="0"/>
                          </a:rPr>
                          <m:t>Y</m:t>
                        </m:r>
                      </m:e>
                    </m:d>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5.84</m:t>
                    </m:r>
                  </m:oMath>
                </a14:m>
                <a:r>
                  <a:rPr lang="en-US" dirty="0"/>
                  <a:t>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C16CD2D8-C291-4532-9178-D377DD43982E}"/>
                  </a:ext>
                </a:extLst>
              </p:cNvPr>
              <p:cNvSpPr>
                <a:spLocks noGrp="1" noRot="1" noChangeAspect="1" noMove="1" noResize="1" noEditPoints="1" noAdjustHandles="1" noChangeArrowheads="1" noChangeShapeType="1" noTextEdit="1"/>
              </p:cNvSpPr>
              <p:nvPr>
                <p:ph idx="1"/>
              </p:nvPr>
            </p:nvSpPr>
            <p:spPr>
              <a:xfrm>
                <a:off x="575240" y="3118169"/>
                <a:ext cx="11187258" cy="3191191"/>
              </a:xfrm>
              <a:blipFill>
                <a:blip r:embed="rId3"/>
                <a:stretch>
                  <a:fillRect l="-1587" t="-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AA591F-4807-425C-BA38-70361613200F}"/>
                  </a:ext>
                </a:extLst>
              </p:cNvPr>
              <p:cNvSpPr/>
              <p:nvPr/>
            </p:nvSpPr>
            <p:spPr>
              <a:xfrm>
                <a:off x="575239" y="1533047"/>
                <a:ext cx="77685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If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𝑿</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𝒀</m:t>
                    </m:r>
                  </m:oMath>
                </a14:m>
                <a:r>
                  <a:rPr lang="en-US" sz="2800" b="1" dirty="0">
                    <a:latin typeface="Segoe UI Semibold" panose="020B0702040204020203" pitchFamily="34" charset="0"/>
                    <a:cs typeface="Segoe UI Semibold" panose="020B0702040204020203" pitchFamily="34" charset="0"/>
                  </a:rPr>
                  <a:t> are independent then </a:t>
                </a: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2AA591F-4807-425C-BA38-70361613200F}"/>
                  </a:ext>
                </a:extLst>
              </p:cNvPr>
              <p:cNvSpPr>
                <a:spLocks noRot="1" noChangeAspect="1" noMove="1" noResize="1" noEditPoints="1" noAdjustHandles="1" noChangeArrowheads="1" noChangeShapeType="1" noTextEdit="1"/>
              </p:cNvSpPr>
              <p:nvPr/>
            </p:nvSpPr>
            <p:spPr>
              <a:xfrm>
                <a:off x="575239" y="1533047"/>
                <a:ext cx="7768500" cy="1145999"/>
              </a:xfrm>
              <a:prstGeom prst="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6399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EC36-1769-440D-B5B3-987D571B211D}"/>
              </a:ext>
            </a:extLst>
          </p:cNvPr>
          <p:cNvSpPr>
            <a:spLocks noGrp="1"/>
          </p:cNvSpPr>
          <p:nvPr>
            <p:ph type="title"/>
          </p:nvPr>
        </p:nvSpPr>
        <p:spPr/>
        <p:txBody>
          <a:bodyPr/>
          <a:lstStyle/>
          <a:p>
            <a:r>
              <a:rPr lang="en-US" dirty="0"/>
              <a:t>What does Independence give you?</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5E3A63-35AA-4713-98F0-1F03C3A42540}"/>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endParaRPr lang="en-US" dirty="0"/>
              </a:p>
              <a:p>
                <a:r>
                  <a:rPr lang="en-US" dirty="0"/>
                  <a:t>What does </a:t>
                </a:r>
                <a14:m>
                  <m:oMath xmlns:m="http://schemas.openxmlformats.org/officeDocument/2006/math">
                    <m:r>
                      <a:rPr lang="en-US" b="0" i="1" smtClean="0">
                        <a:latin typeface="Cambria Math" panose="02040503050406030204" pitchFamily="18" charset="0"/>
                      </a:rPr>
                      <m:t>𝑋𝑌</m:t>
                    </m:r>
                  </m:oMath>
                </a14:m>
                <a:r>
                  <a:rPr lang="en-US" dirty="0"/>
                  <a:t> mean? I rolled two dice, let </a:t>
                </a:r>
                <a14:m>
                  <m:oMath xmlns:m="http://schemas.openxmlformats.org/officeDocument/2006/math">
                    <m:r>
                      <a:rPr lang="en-US" b="0" i="1" smtClean="0">
                        <a:latin typeface="Cambria Math" panose="02040503050406030204" pitchFamily="18" charset="0"/>
                      </a:rPr>
                      <m:t>𝑋</m:t>
                    </m:r>
                  </m:oMath>
                </a14:m>
                <a:r>
                  <a:rPr lang="en-US" dirty="0"/>
                  <a:t> be the red die, </a:t>
                </a:r>
                <a14:m>
                  <m:oMath xmlns:m="http://schemas.openxmlformats.org/officeDocument/2006/math">
                    <m:r>
                      <a:rPr lang="en-US" b="0" i="1" smtClean="0">
                        <a:latin typeface="Cambria Math" panose="02040503050406030204" pitchFamily="18" charset="0"/>
                      </a:rPr>
                      <m:t>𝑌</m:t>
                    </m:r>
                  </m:oMath>
                </a14:m>
                <a:r>
                  <a:rPr lang="en-US" dirty="0"/>
                  <a:t> the blue die. </a:t>
                </a:r>
                <a14:m>
                  <m:oMath xmlns:m="http://schemas.openxmlformats.org/officeDocument/2006/math">
                    <m:r>
                      <a:rPr lang="en-US" b="0" i="1" smtClean="0">
                        <a:latin typeface="Cambria Math" panose="02040503050406030204" pitchFamily="18" charset="0"/>
                      </a:rPr>
                      <m:t>𝑋𝑌</m:t>
                    </m:r>
                  </m:oMath>
                </a14:m>
                <a:r>
                  <a:rPr lang="en-US" dirty="0"/>
                  <a:t> is the random variable that tells you the product of the two dice. </a:t>
                </a:r>
              </a:p>
              <a:p>
                <a:r>
                  <a:rPr lang="en-US" dirty="0"/>
                  <a:t>That’s a function that takes in an outcome and gives you a number back…so a random variable!! (Same for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a:t>
                </a:r>
              </a:p>
            </p:txBody>
          </p:sp>
        </mc:Choice>
        <mc:Fallback xmlns="">
          <p:sp>
            <p:nvSpPr>
              <p:cNvPr id="3" name="Content Placeholder 2">
                <a:extLst>
                  <a:ext uri="{FF2B5EF4-FFF2-40B4-BE49-F238E27FC236}">
                    <a16:creationId xmlns:a16="http://schemas.microsoft.com/office/drawing/2014/main" id="{895E3A63-35AA-4713-98F0-1F03C3A42540}"/>
                  </a:ext>
                </a:extLst>
              </p:cNvPr>
              <p:cNvSpPr>
                <a:spLocks noGrp="1" noRot="1" noChangeAspect="1" noMove="1" noResize="1" noEditPoints="1" noAdjustHandles="1" noChangeArrowheads="1" noChangeShapeType="1" noTextEdit="1"/>
              </p:cNvSpPr>
              <p:nvPr>
                <p:ph idx="1"/>
              </p:nvPr>
            </p:nvSpPr>
            <p:spPr>
              <a:blipFill>
                <a:blip r:embed="rId3"/>
                <a:stretch>
                  <a:fillRect l="-708" r="-1906"/>
                </a:stretch>
              </a:blipFill>
            </p:spPr>
            <p:txBody>
              <a:bodyPr/>
              <a:lstStyle/>
              <a:p>
                <a:r>
                  <a:rPr lang="en-US">
                    <a:noFill/>
                  </a:rPr>
                  <a:t> </a:t>
                </a:r>
              </a:p>
            </p:txBody>
          </p:sp>
        </mc:Fallback>
      </mc:AlternateContent>
    </p:spTree>
    <p:extLst>
      <p:ext uri="{BB962C8B-B14F-4D97-AF65-F5344CB8AC3E}">
        <p14:creationId xmlns:p14="http://schemas.microsoft.com/office/powerpoint/2010/main" val="303283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7D75E-69BC-4DF5-8FD1-7B6ED1557CA2}"/>
              </a:ext>
            </a:extLst>
          </p:cNvPr>
          <p:cNvSpPr>
            <a:spLocks noGrp="1"/>
          </p:cNvSpPr>
          <p:nvPr>
            <p:ph type="title"/>
          </p:nvPr>
        </p:nvSpPr>
        <p:spPr/>
        <p:txBody>
          <a:bodyPr/>
          <a:lstStyle/>
          <a:p>
            <a:r>
              <a:rPr lang="en-US" dirty="0"/>
              <a:t>Useful Variance Facts</a:t>
            </a:r>
          </a:p>
        </p:txBody>
      </p:sp>
      <p:sp>
        <p:nvSpPr>
          <p:cNvPr id="5" name="Text Placeholder 4">
            <a:extLst>
              <a:ext uri="{FF2B5EF4-FFF2-40B4-BE49-F238E27FC236}">
                <a16:creationId xmlns:a16="http://schemas.microsoft.com/office/drawing/2014/main" id="{57351349-3713-4CB1-8A94-83B7CC84C5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702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3433</TotalTime>
  <Words>3906</Words>
  <Application>Microsoft Macintosh PowerPoint</Application>
  <PresentationFormat>Widescreen</PresentationFormat>
  <Paragraphs>462</Paragraphs>
  <Slides>52</Slides>
  <Notes>36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Cambria Math</vt:lpstr>
      <vt:lpstr>Segoe UI</vt:lpstr>
      <vt:lpstr>Segoe UI Light</vt:lpstr>
      <vt:lpstr>Segoe UI Semibold</vt:lpstr>
      <vt:lpstr>Segoe UI Semilight</vt:lpstr>
      <vt:lpstr>Tw Cen MT</vt:lpstr>
      <vt:lpstr>Wingdings 3</vt:lpstr>
      <vt:lpstr>Integral</vt:lpstr>
      <vt:lpstr>Linearity of Expectation</vt:lpstr>
      <vt:lpstr>Announcements </vt:lpstr>
      <vt:lpstr>Variance</vt:lpstr>
      <vt:lpstr>Variance</vt:lpstr>
      <vt:lpstr>Proof of Calculation Trick</vt:lpstr>
      <vt:lpstr>Variance of a die</vt:lpstr>
      <vt:lpstr>Variance</vt:lpstr>
      <vt:lpstr>What does Independence give you?</vt:lpstr>
      <vt:lpstr>Useful Variance Facts</vt:lpstr>
      <vt:lpstr>Facts About Variance</vt:lpstr>
      <vt:lpstr>Facts about Variance</vt:lpstr>
      <vt:lpstr>Expectation and Variance aren’t everything</vt:lpstr>
      <vt:lpstr>Linearity of Expectation</vt:lpstr>
      <vt:lpstr>Expectation</vt:lpstr>
      <vt:lpstr>Linearity of Expectation</vt:lpstr>
      <vt:lpstr>Linearity of Expectation - Proof</vt:lpstr>
      <vt:lpstr>Linearity of Expectation</vt:lpstr>
      <vt:lpstr>Linearity of Expectation</vt:lpstr>
      <vt:lpstr>Fishy Business</vt:lpstr>
      <vt:lpstr>Fishy Business</vt:lpstr>
      <vt:lpstr>Coin Tosses</vt:lpstr>
      <vt:lpstr>Coin Tosses</vt:lpstr>
      <vt:lpstr>Coin Tosses</vt:lpstr>
      <vt:lpstr>Repeated Coin Tosses</vt:lpstr>
      <vt:lpstr>Repeated Coin Tosses</vt:lpstr>
      <vt:lpstr>Repeated Coin Tosses</vt:lpstr>
      <vt:lpstr>Repeated Coin Tosses</vt:lpstr>
      <vt:lpstr>Linearity of Expectation</vt:lpstr>
      <vt:lpstr>Indicator Random Variables</vt:lpstr>
      <vt:lpstr>Repeated Coin Tosses (Again)</vt:lpstr>
      <vt:lpstr>Repeated Coin Tosses (Again)</vt:lpstr>
      <vt:lpstr>Repeated Coin Tosses (Again)</vt:lpstr>
      <vt:lpstr>Computing complicated expectations</vt:lpstr>
      <vt:lpstr>Pairs with the same birthday</vt:lpstr>
      <vt:lpstr>Pairs with the same birthday</vt:lpstr>
      <vt:lpstr>Pairs with the same birthday</vt:lpstr>
      <vt:lpstr>Pairs with the same birthday</vt:lpstr>
      <vt:lpstr>Rotating the table</vt:lpstr>
      <vt:lpstr>Rotating the table</vt:lpstr>
      <vt:lpstr>Rotating the table</vt:lpstr>
      <vt:lpstr>Variance Example</vt:lpstr>
      <vt:lpstr>Variance of n Coin Flips</vt:lpstr>
      <vt:lpstr>Variance of n Coin Flips</vt:lpstr>
      <vt:lpstr>Variance</vt:lpstr>
      <vt:lpstr>Variance</vt:lpstr>
      <vt:lpstr>Plugging In</vt:lpstr>
      <vt:lpstr>Extra Practice</vt:lpstr>
      <vt:lpstr>Frogger</vt:lpstr>
      <vt:lpstr>Frogger – Brute Force </vt:lpstr>
      <vt:lpstr>Frogger – LOE</vt:lpstr>
      <vt:lpstr>Frogger – LOE</vt:lpstr>
      <vt:lpstr>Linearity of Expectation - Proof</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Linearity of Expectation</dc:title>
  <dc:creator>Kushal Jhunjhunwalla</dc:creator>
  <cp:lastModifiedBy>Anna Kuznetsova</cp:lastModifiedBy>
  <cp:revision>32</cp:revision>
  <cp:lastPrinted>2025-07-16T17:58:46Z</cp:lastPrinted>
  <dcterms:created xsi:type="dcterms:W3CDTF">2021-04-20T13:37:39Z</dcterms:created>
  <dcterms:modified xsi:type="dcterms:W3CDTF">2025-07-16T18:10:05Z</dcterms:modified>
</cp:coreProperties>
</file>