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1" r:id="rId3"/>
    <p:sldId id="337" r:id="rId4"/>
    <p:sldId id="272" r:id="rId5"/>
    <p:sldId id="293" r:id="rId6"/>
    <p:sldId id="294" r:id="rId7"/>
    <p:sldId id="295" r:id="rId8"/>
    <p:sldId id="331" r:id="rId9"/>
    <p:sldId id="296" r:id="rId10"/>
    <p:sldId id="258" r:id="rId11"/>
    <p:sldId id="297" r:id="rId12"/>
    <p:sldId id="332" r:id="rId13"/>
    <p:sldId id="333" r:id="rId14"/>
    <p:sldId id="334" r:id="rId15"/>
    <p:sldId id="335" r:id="rId16"/>
    <p:sldId id="336" r:id="rId17"/>
    <p:sldId id="299" r:id="rId18"/>
    <p:sldId id="257" r:id="rId19"/>
    <p:sldId id="263" r:id="rId20"/>
    <p:sldId id="300" r:id="rId21"/>
    <p:sldId id="298" r:id="rId22"/>
    <p:sldId id="302" r:id="rId23"/>
    <p:sldId id="303" r:id="rId24"/>
    <p:sldId id="304" r:id="rId25"/>
    <p:sldId id="305" r:id="rId26"/>
    <p:sldId id="313" r:id="rId27"/>
    <p:sldId id="318" r:id="rId28"/>
    <p:sldId id="261" r:id="rId29"/>
    <p:sldId id="319" r:id="rId30"/>
    <p:sldId id="320" r:id="rId31"/>
    <p:sldId id="321" r:id="rId32"/>
    <p:sldId id="330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5" autoAdjust="0"/>
    <p:restoredTop sz="83562" autoAdjust="0"/>
  </p:normalViewPr>
  <p:slideViewPr>
    <p:cSldViewPr snapToGrid="0">
      <p:cViewPr varScale="1">
        <p:scale>
          <a:sx n="105" d="100"/>
          <a:sy n="105" d="100"/>
        </p:scale>
        <p:origin x="808" y="192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DFCD56-015D-4A3D-8799-0BB39F058C86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C08EA8-D405-4CCB-98FB-63AE42A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FB76F-D6C4-420F-B5FD-012E9D5353E5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1DD0D-8E0C-4E24-A91E-CEE1759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1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~15sec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most common ways to interact with a random variable is with something that we call the probability mass function.</a:t>
            </a:r>
          </a:p>
          <a:p>
            <a:r>
              <a:rPr lang="en-US" dirty="0"/>
              <a:t>It is pretty standard to use lower-case x to describe the possible value of random variable upper-case-x. </a:t>
            </a:r>
            <a:br>
              <a:rPr lang="en-US" dirty="0"/>
            </a:br>
            <a:r>
              <a:rPr lang="en-US" dirty="0"/>
              <a:t>This can be confusing if your handwriting doesn’t differentiate, it can also be confusing out loud (“what’s the probability X = x”) but it’s so standard we’ll do it most of the time. It’s just a convention though, so you can use a different letter if you prefer.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5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Partition based on events T = t (set of outcomes that give T that specific value) for all t in the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41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everyone understand the experiment that we have set up?</a:t>
            </a:r>
          </a:p>
          <a:p>
            <a:endParaRPr lang="en-US" dirty="0"/>
          </a:p>
          <a:p>
            <a:r>
              <a:rPr lang="en-US" dirty="0"/>
              <a:t>Since uniform measure, boils down to counting problem.</a:t>
            </a:r>
          </a:p>
          <a:p>
            <a:endParaRPr lang="en-US" dirty="0"/>
          </a:p>
          <a:p>
            <a:r>
              <a:rPr lang="en-US" dirty="0"/>
              <a:t>Consider the case where x = 3: (1,2)</a:t>
            </a:r>
          </a:p>
          <a:p>
            <a:r>
              <a:rPr lang="en-US" dirty="0"/>
              <a:t>Consider the case where x = 4: (1,2), (2,3), (1,3)</a:t>
            </a:r>
          </a:p>
          <a:p>
            <a:pPr marL="171450" indent="-171450">
              <a:buFont typeface="Symbol" pitchFamily="2" charset="2"/>
              <a:buChar char="Þ"/>
            </a:pPr>
            <a:r>
              <a:rPr lang="en-US" dirty="0"/>
              <a:t>Number of size three subsets with largest value x: x-1 choose 2 (all pairs of lower values)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16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random variable partitions the sample space, if we add up the probabilities for all values in the range we better get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IMPORTANT: 0 otherwise</a:t>
            </a:r>
          </a:p>
          <a:p>
            <a:r>
              <a:rPr lang="en-US" dirty="0"/>
              <a:t>Pause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1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review of concepts before CDF – skip if low 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8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Summation notation – summing PMF for all values of RV less than or equal to x</a:t>
            </a:r>
          </a:p>
          <a:p>
            <a:endParaRPr lang="en-US" dirty="0"/>
          </a:p>
          <a:p>
            <a:r>
              <a:rPr lang="en-US" dirty="0"/>
              <a:t>“Cumulative” </a:t>
            </a:r>
            <a:r>
              <a:rPr lang="en-US" dirty="0">
                <a:sym typeface="Wingdings" panose="05000000000000000000" pitchFamily="2" charset="2"/>
              </a:rPr>
              <a:t> cumulative exam – covers all things we know so far</a:t>
            </a:r>
          </a:p>
          <a:p>
            <a:r>
              <a:rPr lang="en-US" dirty="0">
                <a:sym typeface="Wingdings" panose="05000000000000000000" pitchFamily="2" charset="2"/>
              </a:rPr>
              <a:t>Similarly, we are summing up all the probabilities less than this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05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CHECK: 23 minutes</a:t>
            </a:r>
          </a:p>
          <a:p>
            <a:r>
              <a:rPr lang="en-US" dirty="0"/>
              <a:t>Take 1 minute</a:t>
            </a:r>
          </a:p>
          <a:p>
            <a:r>
              <a:rPr lang="en-US" dirty="0"/>
              <a:t>Same counting problem – number of ways to pick size-3 subset with largest value AT MOST x</a:t>
            </a:r>
          </a:p>
          <a:p>
            <a:r>
              <a:rPr lang="en-US" dirty="0"/>
              <a:t>=&gt; All size three subsets from the set 1,2,…,x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8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main case</a:t>
            </a:r>
          </a:p>
          <a:p>
            <a:r>
              <a:rPr lang="en-US" dirty="0"/>
              <a:t>Explain edge cases</a:t>
            </a:r>
          </a:p>
          <a:p>
            <a:r>
              <a:rPr lang="en-US" dirty="0"/>
              <a:t>When we were defining the PMF, if someone gave us a non </a:t>
            </a:r>
          </a:p>
          <a:p>
            <a:r>
              <a:rPr lang="en-US" dirty="0"/>
              <a:t>PAUSE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29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CHECK: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0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0B79C-9CCD-C6F2-82BB-3AC653320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EC8FF-E51F-3B2F-70DD-BCE03F260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6D108-2C8C-89D7-DF6D-6D6584956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talk about what happens when our sample space is infinite.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797D8-CDC5-1EFB-9649-DF05AE8B0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4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1 minute</a:t>
            </a:r>
          </a:p>
          <a:p>
            <a:r>
              <a:rPr lang="en-US" dirty="0"/>
              <a:t>Same uniform distribution =&gt; counting problem</a:t>
            </a:r>
          </a:p>
          <a:p>
            <a:r>
              <a:rPr lang="en-US" dirty="0"/>
              <a:t>Sequential process: If we see z,</a:t>
            </a:r>
          </a:p>
          <a:p>
            <a:pPr marL="228600" indent="-228600">
              <a:buAutoNum type="arabicParenR"/>
            </a:pPr>
            <a:r>
              <a:rPr lang="en-US" dirty="0"/>
              <a:t>Choose order of rolls for 5/6, </a:t>
            </a:r>
          </a:p>
          <a:p>
            <a:pPr marL="228600" indent="-228600">
              <a:buAutoNum type="arabicParenR"/>
            </a:pPr>
            <a:r>
              <a:rPr lang="en-US" dirty="0"/>
              <a:t>Multiply by prob of seeing that many 5/6, </a:t>
            </a:r>
          </a:p>
          <a:p>
            <a:pPr marL="228600" indent="-228600">
              <a:buAutoNum type="arabicParenR"/>
            </a:pPr>
            <a:r>
              <a:rPr lang="en-US" dirty="0"/>
              <a:t>Multiply by prob of seeing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25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8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for all </a:t>
            </a:r>
            <a:r>
              <a:rPr lang="en-US" dirty="0" err="1"/>
              <a:t>k,l</a:t>
            </a:r>
            <a:endParaRPr lang="en-US" dirty="0"/>
          </a:p>
          <a:p>
            <a:r>
              <a:rPr lang="en-US" dirty="0"/>
              <a:t>Analogous to events otherwise, but must be true for all events w.r.t RVs (X=k is an event)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1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2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side 0, right side 1/36 * 1/6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77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events X=x, Y=y are always independent since they are describing functionally different experiments (two sets of n flips)</a:t>
            </a:r>
          </a:p>
          <a:p>
            <a:r>
              <a:rPr lang="en-US" dirty="0"/>
              <a:t>Probability we see x heads in the first n flips does not affect the probability of seeing y heads in the next n flips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15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events, we need to check that this condition holds for all subsets (not just the full group)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Wait but why don’t we need different kinds of independence? It turns out for RVs that it doesn’t make a difference. The intuition here is that it comes from the “for all </a:t>
            </a:r>
            <a:r>
              <a:rPr lang="en-US" dirty="0" err="1"/>
              <a:t>x_i</a:t>
            </a:r>
            <a:r>
              <a:rPr lang="en-US" dirty="0"/>
              <a:t>” condition. Any random variable that *isn’t* mentioned just “factors out” when you evaluate either the left or right hand-side. That’s because you must handle *all* values, the same doesn’t happen for events.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03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forward- useful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3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haven’t talked about it before, at least not explicitly, but its actually going to come up a lot. You might be wondering, how could we even have an infinite sample space.</a:t>
            </a:r>
          </a:p>
          <a:p>
            <a:endParaRPr lang="en-US" dirty="0"/>
          </a:p>
          <a:p>
            <a:r>
              <a:rPr lang="en-US" dirty="0"/>
              <a:t>If we have an experiment like this, it’s a bit weird to define a sample space. This is because, at least in principle, we can see any number of heads before the first 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0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write this as an infinite summation.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1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 for a RV is to summarize the information in an outcome, or in our sample space. We don’t always need all the information, just some key pieces. For example, if you're playing a board game and rolling two dice, you're usually just interested in the sum of the dice, not what they exact roll was. </a:t>
            </a:r>
          </a:p>
          <a:p>
            <a:endParaRPr lang="en-US" dirty="0"/>
          </a:p>
          <a:p>
            <a:r>
              <a:rPr lang="en-US" dirty="0"/>
              <a:t>What I've noticed in the past is that this is a bit of a jump for students from what we’ve seen in the past. There is a bit of new notation, but with some practice it will be come familiar and easier for you to express ideas in this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8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Formally a random variable is a function whole domain is the sample space, so it takes in particular outcomes and returns a real number, which is the important numerical summary that we were interested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8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could define all these events and for an outcome find what event its in to determine the sum or we could have this function that maps outcome to the sum.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70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Whatever information I might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1373B4-C4E4-4367-9586-173F99A9017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4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3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61373B4-C4E4-4367-9586-173F99A9017A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0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80.png"/><Relationship Id="rId5" Type="http://schemas.openxmlformats.org/officeDocument/2006/relationships/image" Target="../media/image6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0187-D4EB-4EE8-87CB-CCF73E2C9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F9271-B718-40A7-B2A7-B1E65CE87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25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303832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B779B-EB16-4230-9A76-F486242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of two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E4886-04D0-4BD3-B581-62CBA39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define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And ask “which event occurs”?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3"/>
                <a:stretch>
                  <a:fillRect l="-135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57401-F305-49F1-A091-9B49C4594C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sum of the two dice.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3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9F36E8-5D29-455B-BAFD-977C7AE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one sample space, you can define many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Roll a fair red die and a fair blue die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value of the red die minus the blue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sum of the values of the dice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maximum of the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51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always use capital letters for random variables.</a:t>
                </a:r>
              </a:p>
              <a:p>
                <a:r>
                  <a:rPr lang="en-US" dirty="0"/>
                  <a:t>It’s common to use lower-case letters for the values they could take on.</a:t>
                </a:r>
              </a:p>
              <a:p>
                <a:endParaRPr lang="en-US" dirty="0"/>
              </a:p>
              <a:p>
                <a:r>
                  <a:rPr lang="en-US" b="1" dirty="0"/>
                  <a:t>Formally </a:t>
                </a:r>
                <a:r>
                  <a:rPr lang="en-US" dirty="0"/>
                  <a:t>random variables are functions, so you’d think we’d write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we nearly never do. We just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51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Support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 on.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15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51A8-E6BD-4AF6-96FD-10D59F39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 we’re interested in the event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the event…that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describe the probability of that event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function that tells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“</a:t>
                </a:r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We’ll often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the </a:t>
                </a:r>
                <a:r>
                  <a:rPr lang="en-US" dirty="0" err="1"/>
                  <a:t>pmf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5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</p:spPr>
            <p:txBody>
              <a:bodyPr/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twos in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  <a:blipFill>
                <a:blip r:embed="rId3"/>
                <a:stretch>
                  <a:fillRect l="-2297" t="-2138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97E41AA4-DCA5-495D-A0AD-8037F3D781EC}"/>
              </a:ext>
            </a:extLst>
          </p:cNvPr>
          <p:cNvSpPr/>
          <p:nvPr/>
        </p:nvSpPr>
        <p:spPr>
          <a:xfrm>
            <a:off x="6168868" y="2802149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00523" y="589280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11978" y="473371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11978" y="529122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 jar.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 jar.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669" t="-11257" b="-4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575239" y="258050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E09A8-D9F9-461F-B9F0-0870A9E811C3}"/>
                  </a:ext>
                </a:extLst>
              </p:cNvPr>
              <p:cNvSpPr txBox="1"/>
              <p:nvPr/>
            </p:nvSpPr>
            <p:spPr>
              <a:xfrm>
                <a:off x="8840830" y="342288"/>
                <a:ext cx="2934105" cy="3970318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values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take.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Probability Mass Function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tells you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E09A8-D9F9-461F-B9F0-0870A9E8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830" y="342288"/>
                <a:ext cx="2934105" cy="3970318"/>
              </a:xfrm>
              <a:prstGeom prst="rect">
                <a:avLst/>
              </a:prstGeom>
              <a:blipFill>
                <a:blip r:embed="rId4"/>
                <a:stretch>
                  <a:fillRect l="-3926" t="-1378" b="-3216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48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most common way to describe a random variable is the PMF.</a:t>
                </a:r>
              </a:p>
              <a:p>
                <a:r>
                  <a:rPr lang="en-US" dirty="0"/>
                  <a:t>But 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Quiz 2 – Probability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50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 something is wrong.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65" t="-36649" b="-69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3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/>
                  <a:t>Often </a:t>
                </a:r>
                <a:r>
                  <a:rPr lang="en-US" dirty="0"/>
                  <a:t>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4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4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61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8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ABBF1-8298-FB06-CF35-86CF2C6B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BB6C63-C6AC-7CAE-09DB-8FBF5526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Setting the stage: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9535B-1B9C-312E-0211-42BDA143F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72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4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94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68BB7F-616D-4DA2-9AC8-1C233B210CC8}"/>
              </a:ext>
            </a:extLst>
          </p:cNvPr>
          <p:cNvSpPr/>
          <p:nvPr/>
        </p:nvSpPr>
        <p:spPr>
          <a:xfrm>
            <a:off x="3988205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538A4-FC55-4D43-AC53-8C95826DE96D}"/>
              </a:ext>
            </a:extLst>
          </p:cNvPr>
          <p:cNvCxnSpPr>
            <a:stCxn id="4" idx="3"/>
          </p:cNvCxnSpPr>
          <p:nvPr/>
        </p:nvCxnSpPr>
        <p:spPr>
          <a:xfrm flipH="1">
            <a:off x="3376246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2A3F6B-5EA7-4968-B949-FBD338ECA5C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288393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4C9DAD8-8F41-448A-B1D5-2FCA078F9769}"/>
              </a:ext>
            </a:extLst>
          </p:cNvPr>
          <p:cNvSpPr/>
          <p:nvPr/>
        </p:nvSpPr>
        <p:spPr>
          <a:xfrm>
            <a:off x="3127562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A983D-D67F-4529-9FD0-F20DD6A8874C}"/>
              </a:ext>
            </a:extLst>
          </p:cNvPr>
          <p:cNvSpPr/>
          <p:nvPr/>
        </p:nvSpPr>
        <p:spPr>
          <a:xfrm>
            <a:off x="2341516" y="455645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CCC1E3-186C-4E11-9D6F-6FE0C75F7B2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517362" y="3583354"/>
            <a:ext cx="684852" cy="97310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951B2-35AD-42B9-8278-275145C02F59}"/>
              </a:ext>
            </a:extLst>
          </p:cNvPr>
          <p:cNvCxnSpPr>
            <a:cxnSpLocks/>
            <a:stCxn id="7" idx="5"/>
            <a:endCxn id="20" idx="0"/>
          </p:cNvCxnSpPr>
          <p:nvPr/>
        </p:nvCxnSpPr>
        <p:spPr>
          <a:xfrm>
            <a:off x="3427750" y="3553342"/>
            <a:ext cx="626769" cy="103768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D339-4399-4725-826B-57AFDC8474EA}"/>
              </a:ext>
            </a:extLst>
          </p:cNvPr>
          <p:cNvCxnSpPr>
            <a:cxnSpLocks/>
            <a:stCxn id="8" idx="3"/>
            <a:endCxn id="29" idx="0"/>
          </p:cNvCxnSpPr>
          <p:nvPr/>
        </p:nvCxnSpPr>
        <p:spPr>
          <a:xfrm flipH="1">
            <a:off x="1821210" y="4856647"/>
            <a:ext cx="571810" cy="108044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925499-7A80-4471-8C79-59A9902283B4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641704" y="4856647"/>
            <a:ext cx="73454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/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/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/>
              <p:nvPr/>
            </p:nvSpPr>
            <p:spPr>
              <a:xfrm>
                <a:off x="2987230" y="5133057"/>
                <a:ext cx="149291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230" y="5133057"/>
                <a:ext cx="1492917" cy="495649"/>
              </a:xfrm>
              <a:prstGeom prst="rect">
                <a:avLst/>
              </a:prstGeom>
              <a:blipFill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/>
              <p:nvPr/>
            </p:nvSpPr>
            <p:spPr>
              <a:xfrm>
                <a:off x="0" y="5132789"/>
                <a:ext cx="261622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2789"/>
                <a:ext cx="2616224" cy="495649"/>
              </a:xfrm>
              <a:prstGeom prst="rect">
                <a:avLst/>
              </a:prstGeom>
              <a:blipFill>
                <a:blip r:embed="rId6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/>
              <p:nvPr/>
            </p:nvSpPr>
            <p:spPr>
              <a:xfrm>
                <a:off x="3554619" y="3725094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19" y="3725094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/>
              <p:nvPr/>
            </p:nvSpPr>
            <p:spPr>
              <a:xfrm>
                <a:off x="1470316" y="3716503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316" y="3716503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/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/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/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A73D4806-9CF5-4E71-9F43-15FC48036E22}"/>
              </a:ext>
            </a:extLst>
          </p:cNvPr>
          <p:cNvSpPr/>
          <p:nvPr/>
        </p:nvSpPr>
        <p:spPr>
          <a:xfrm>
            <a:off x="1645364" y="5937096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38D3-4499-446F-B3D2-4CD0C4BD50EC}"/>
              </a:ext>
            </a:extLst>
          </p:cNvPr>
          <p:cNvSpPr txBox="1"/>
          <p:nvPr/>
        </p:nvSpPr>
        <p:spPr>
          <a:xfrm rot="5400000">
            <a:off x="58654" y="6530681"/>
            <a:ext cx="72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4535" t="-2094" r="-1020" b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 Calculate the complement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2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59955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828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10409</TotalTime>
  <Words>2646</Words>
  <Application>Microsoft Macintosh PowerPoint</Application>
  <PresentationFormat>Widescreen</PresentationFormat>
  <Paragraphs>368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Aptos</vt:lpstr>
      <vt:lpstr>Calibri</vt:lpstr>
      <vt:lpstr>Cambria Math</vt:lpstr>
      <vt:lpstr>Segoe UI</vt:lpstr>
      <vt:lpstr>Segoe UI Light</vt:lpstr>
      <vt:lpstr>Segoe UI Semibold</vt:lpstr>
      <vt:lpstr>Segoe UI Semilight</vt:lpstr>
      <vt:lpstr>Symbol</vt:lpstr>
      <vt:lpstr>Tw Cen MT</vt:lpstr>
      <vt:lpstr>Wingdings</vt:lpstr>
      <vt:lpstr>Wingdings 3</vt:lpstr>
      <vt:lpstr>Integral</vt:lpstr>
      <vt:lpstr>Random Variables</vt:lpstr>
      <vt:lpstr>Quiz 2 – Probability</vt:lpstr>
      <vt:lpstr>Setting the stage: Random Variables</vt:lpstr>
      <vt:lpstr>Implicitly defining Ω</vt:lpstr>
      <vt:lpstr>An infinite process.</vt:lpstr>
      <vt:lpstr>Finding P(at least 3 heads)</vt:lpstr>
      <vt:lpstr>Finding P(at least 3 heads)</vt:lpstr>
      <vt:lpstr>Random Variables</vt:lpstr>
      <vt:lpstr>Random Variable</vt:lpstr>
      <vt:lpstr>The sum of two dice</vt:lpstr>
      <vt:lpstr>More random variables</vt:lpstr>
      <vt:lpstr>Notational Notes</vt:lpstr>
      <vt:lpstr>Support (Ω_X) </vt:lpstr>
      <vt:lpstr>Probability Mass Function</vt:lpstr>
      <vt:lpstr>Partition</vt:lpstr>
      <vt:lpstr>Try It Yourself</vt:lpstr>
      <vt:lpstr>Try It Yourself</vt:lpstr>
      <vt:lpstr>Random Variable</vt:lpstr>
      <vt:lpstr>Describing a Random Variable</vt:lpstr>
      <vt:lpstr>Try it yourself</vt:lpstr>
      <vt:lpstr>Try it yourself</vt:lpstr>
      <vt:lpstr>Try it yourself</vt:lpstr>
      <vt:lpstr>Two descriptions</vt:lpstr>
      <vt:lpstr>More Random Variable Practice</vt:lpstr>
      <vt:lpstr>More Random Variable Practice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Anna Kuznetsova</cp:lastModifiedBy>
  <cp:revision>56</cp:revision>
  <cp:lastPrinted>2024-04-12T22:12:14Z</cp:lastPrinted>
  <dcterms:created xsi:type="dcterms:W3CDTF">2021-04-17T19:40:46Z</dcterms:created>
  <dcterms:modified xsi:type="dcterms:W3CDTF">2025-07-11T05:46:48Z</dcterms:modified>
</cp:coreProperties>
</file>