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96" r:id="rId3"/>
    <p:sldId id="338" r:id="rId4"/>
    <p:sldId id="339" r:id="rId5"/>
    <p:sldId id="288" r:id="rId6"/>
    <p:sldId id="340" r:id="rId7"/>
    <p:sldId id="341" r:id="rId8"/>
    <p:sldId id="342" r:id="rId9"/>
    <p:sldId id="257" r:id="rId10"/>
    <p:sldId id="289" r:id="rId11"/>
    <p:sldId id="262" r:id="rId12"/>
    <p:sldId id="258" r:id="rId13"/>
    <p:sldId id="290" r:id="rId14"/>
    <p:sldId id="264" r:id="rId15"/>
    <p:sldId id="263" r:id="rId16"/>
    <p:sldId id="291" r:id="rId17"/>
    <p:sldId id="265" r:id="rId18"/>
    <p:sldId id="261" r:id="rId19"/>
    <p:sldId id="266" r:id="rId20"/>
    <p:sldId id="292" r:id="rId21"/>
    <p:sldId id="267" r:id="rId22"/>
    <p:sldId id="260" r:id="rId23"/>
    <p:sldId id="268" r:id="rId24"/>
    <p:sldId id="269" r:id="rId25"/>
    <p:sldId id="270" r:id="rId26"/>
    <p:sldId id="316" r:id="rId27"/>
    <p:sldId id="317" r:id="rId28"/>
    <p:sldId id="318" r:id="rId29"/>
    <p:sldId id="319" r:id="rId30"/>
    <p:sldId id="320" r:id="rId31"/>
    <p:sldId id="321" r:id="rId32"/>
    <p:sldId id="322" r:id="rId33"/>
    <p:sldId id="323" r:id="rId34"/>
    <p:sldId id="324" r:id="rId35"/>
    <p:sldId id="337"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2" autoAdjust="0"/>
    <p:restoredTop sz="90000" autoAdjust="0"/>
  </p:normalViewPr>
  <p:slideViewPr>
    <p:cSldViewPr snapToGrid="0">
      <p:cViewPr varScale="1">
        <p:scale>
          <a:sx n="114" d="100"/>
          <a:sy n="114" d="100"/>
        </p:scale>
        <p:origin x="448" y="168"/>
      </p:cViewPr>
      <p:guideLst/>
    </p:cSldViewPr>
  </p:slideViewPr>
  <p:outlineViewPr>
    <p:cViewPr>
      <p:scale>
        <a:sx n="33" d="100"/>
        <a:sy n="33" d="100"/>
      </p:scale>
      <p:origin x="0" y="-21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A347408-7CAD-47FA-B895-BC5FCE1397AC}" type="datetimeFigureOut">
              <a:rPr lang="en-US" smtClean="0"/>
              <a:t>7/8/25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FC89D2-3079-4C93-A1DF-1D6791A8C2FB}" type="slidenum">
              <a:rPr lang="en-US" smtClean="0"/>
              <a:t>‹#›</a:t>
            </a:fld>
            <a:endParaRPr lang="en-US"/>
          </a:p>
        </p:txBody>
      </p:sp>
    </p:spTree>
    <p:extLst>
      <p:ext uri="{BB962C8B-B14F-4D97-AF65-F5344CB8AC3E}">
        <p14:creationId xmlns:p14="http://schemas.microsoft.com/office/powerpoint/2010/main" val="112056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examples. EVERY theorem we have that mentions events works this way.</a:t>
            </a:r>
          </a:p>
        </p:txBody>
      </p:sp>
      <p:sp>
        <p:nvSpPr>
          <p:cNvPr id="4" name="Slide Number Placeholder 3"/>
          <p:cNvSpPr>
            <a:spLocks noGrp="1"/>
          </p:cNvSpPr>
          <p:nvPr>
            <p:ph type="sldNum" sz="quarter" idx="5"/>
          </p:nvPr>
        </p:nvSpPr>
        <p:spPr/>
        <p:txBody>
          <a:bodyPr/>
          <a:lstStyle/>
          <a:p>
            <a:fld id="{25FC89D2-3079-4C93-A1DF-1D6791A8C2FB}" type="slidenum">
              <a:rPr lang="en-US" smtClean="0"/>
              <a:t>7</a:t>
            </a:fld>
            <a:endParaRPr lang="en-US"/>
          </a:p>
        </p:txBody>
      </p:sp>
    </p:spTree>
    <p:extLst>
      <p:ext uri="{BB962C8B-B14F-4D97-AF65-F5344CB8AC3E}">
        <p14:creationId xmlns:p14="http://schemas.microsoft.com/office/powerpoint/2010/main" val="3815402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Intuition: seeing a head gives you information – information that it’s more likely you got the biased coin and so the next head is more likely. </a:t>
            </a:r>
          </a:p>
          <a:p>
            <a:endParaRPr lang="en-US" dirty="0"/>
          </a:p>
        </p:txBody>
      </p:sp>
      <p:sp>
        <p:nvSpPr>
          <p:cNvPr id="4" name="Slide Number Placeholder 3"/>
          <p:cNvSpPr>
            <a:spLocks noGrp="1"/>
          </p:cNvSpPr>
          <p:nvPr>
            <p:ph type="sldNum" sz="quarter" idx="5"/>
          </p:nvPr>
        </p:nvSpPr>
        <p:spPr/>
        <p:txBody>
          <a:bodyPr/>
          <a:lstStyle/>
          <a:p>
            <a:fld id="{25FC89D2-3079-4C93-A1DF-1D6791A8C2FB}" type="slidenum">
              <a:rPr lang="en-US" smtClean="0"/>
              <a:t>23</a:t>
            </a:fld>
            <a:endParaRPr lang="en-US"/>
          </a:p>
        </p:txBody>
      </p:sp>
    </p:spTree>
    <p:extLst>
      <p:ext uri="{BB962C8B-B14F-4D97-AF65-F5344CB8AC3E}">
        <p14:creationId xmlns:p14="http://schemas.microsoft.com/office/powerpoint/2010/main" val="366102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subset does not meet the condition then the events are not mutually independent.</a:t>
            </a:r>
          </a:p>
          <a:p>
            <a:r>
              <a:rPr lang="en-US" dirty="0"/>
              <a:t>When checking for mutual independence you might be tempted to just check the intersection for all the events and stop there, but that is not enough for mutual </a:t>
            </a:r>
            <a:r>
              <a:rPr lang="en-US" dirty="0" err="1"/>
              <a:t>indepence</a:t>
            </a:r>
            <a:endParaRPr lang="en-US" dirty="0"/>
          </a:p>
        </p:txBody>
      </p:sp>
      <p:sp>
        <p:nvSpPr>
          <p:cNvPr id="4" name="Slide Number Placeholder 3"/>
          <p:cNvSpPr>
            <a:spLocks noGrp="1"/>
          </p:cNvSpPr>
          <p:nvPr>
            <p:ph type="sldNum" sz="quarter" idx="5"/>
          </p:nvPr>
        </p:nvSpPr>
        <p:spPr/>
        <p:txBody>
          <a:bodyPr/>
          <a:lstStyle/>
          <a:p>
            <a:fld id="{25FC89D2-3079-4C93-A1DF-1D6791A8C2FB}" type="slidenum">
              <a:rPr lang="en-US" smtClean="0"/>
              <a:t>31</a:t>
            </a:fld>
            <a:endParaRPr lang="en-US"/>
          </a:p>
        </p:txBody>
      </p:sp>
    </p:spTree>
    <p:extLst>
      <p:ext uri="{BB962C8B-B14F-4D97-AF65-F5344CB8AC3E}">
        <p14:creationId xmlns:p14="http://schemas.microsoft.com/office/powerpoint/2010/main" val="392472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technical term, but its been in the background of what we have been doing so far. </a:t>
            </a:r>
          </a:p>
          <a:p>
            <a:endParaRPr lang="en-US" dirty="0"/>
          </a:p>
          <a:p>
            <a:r>
              <a:rPr lang="en-US" dirty="0"/>
              <a:t>When we were going conditional probabilities the past few lectures what we were doing was say hey I’ve not this new information let me update my probabilities or my estimates of the event that I’m interested in. </a:t>
            </a:r>
          </a:p>
        </p:txBody>
      </p:sp>
      <p:sp>
        <p:nvSpPr>
          <p:cNvPr id="4" name="Slide Number Placeholder 3"/>
          <p:cNvSpPr>
            <a:spLocks noGrp="1"/>
          </p:cNvSpPr>
          <p:nvPr>
            <p:ph type="sldNum" sz="quarter" idx="5"/>
          </p:nvPr>
        </p:nvSpPr>
        <p:spPr/>
        <p:txBody>
          <a:bodyPr/>
          <a:lstStyle/>
          <a:p>
            <a:fld id="{25FC89D2-3079-4C93-A1DF-1D6791A8C2FB}" type="slidenum">
              <a:rPr lang="en-US" smtClean="0"/>
              <a:t>9</a:t>
            </a:fld>
            <a:endParaRPr lang="en-US"/>
          </a:p>
        </p:txBody>
      </p:sp>
    </p:spTree>
    <p:extLst>
      <p:ext uri="{BB962C8B-B14F-4D97-AF65-F5344CB8AC3E}">
        <p14:creationId xmlns:p14="http://schemas.microsoft.com/office/powerpoint/2010/main" val="137168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conditioning didn’t make a difference and there for they didn’t affect each other. It did affect out sample space and the outcomes we were looking about, but it didn’t affect the number itself.</a:t>
            </a:r>
          </a:p>
        </p:txBody>
      </p:sp>
      <p:sp>
        <p:nvSpPr>
          <p:cNvPr id="4" name="Slide Number Placeholder 3"/>
          <p:cNvSpPr>
            <a:spLocks noGrp="1"/>
          </p:cNvSpPr>
          <p:nvPr>
            <p:ph type="sldNum" sz="quarter" idx="5"/>
          </p:nvPr>
        </p:nvSpPr>
        <p:spPr/>
        <p:txBody>
          <a:bodyPr/>
          <a:lstStyle/>
          <a:p>
            <a:fld id="{25FC89D2-3079-4C93-A1DF-1D6791A8C2FB}" type="slidenum">
              <a:rPr lang="en-US" smtClean="0"/>
              <a:t>10</a:t>
            </a:fld>
            <a:endParaRPr lang="en-US"/>
          </a:p>
        </p:txBody>
      </p:sp>
    </p:spTree>
    <p:extLst>
      <p:ext uri="{BB962C8B-B14F-4D97-AF65-F5344CB8AC3E}">
        <p14:creationId xmlns:p14="http://schemas.microsoft.com/office/powerpoint/2010/main" val="401409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Intuition is that conditioning doesn’t make a difference. Explain why the edge case in conditional probabilities lead to this being the definition. How do you check for independence? Well you can calculate the three probabilities and see if this equality holds. If you know that the conditional probabilities are defined you can jump to the other forms to check for independence.</a:t>
            </a:r>
          </a:p>
        </p:txBody>
      </p:sp>
      <p:sp>
        <p:nvSpPr>
          <p:cNvPr id="4" name="Slide Number Placeholder 3"/>
          <p:cNvSpPr>
            <a:spLocks noGrp="1"/>
          </p:cNvSpPr>
          <p:nvPr>
            <p:ph type="sldNum" sz="quarter" idx="5"/>
          </p:nvPr>
        </p:nvSpPr>
        <p:spPr/>
        <p:txBody>
          <a:bodyPr/>
          <a:lstStyle/>
          <a:p>
            <a:fld id="{25FC89D2-3079-4C93-A1DF-1D6791A8C2FB}" type="slidenum">
              <a:rPr lang="en-US" smtClean="0"/>
              <a:t>11</a:t>
            </a:fld>
            <a:endParaRPr lang="en-US"/>
          </a:p>
        </p:txBody>
      </p:sp>
    </p:spTree>
    <p:extLst>
      <p:ext uri="{BB962C8B-B14F-4D97-AF65-F5344CB8AC3E}">
        <p14:creationId xmlns:p14="http://schemas.microsoft.com/office/powerpoint/2010/main" val="276024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a problem statement mentions independence doesn’t mean the events that you define will be independent. </a:t>
            </a:r>
          </a:p>
        </p:txBody>
      </p:sp>
      <p:sp>
        <p:nvSpPr>
          <p:cNvPr id="4" name="Slide Number Placeholder 3"/>
          <p:cNvSpPr>
            <a:spLocks noGrp="1"/>
          </p:cNvSpPr>
          <p:nvPr>
            <p:ph type="sldNum" sz="quarter" idx="5"/>
          </p:nvPr>
        </p:nvSpPr>
        <p:spPr/>
        <p:txBody>
          <a:bodyPr/>
          <a:lstStyle/>
          <a:p>
            <a:fld id="{25FC89D2-3079-4C93-A1DF-1D6791A8C2FB}" type="slidenum">
              <a:rPr lang="en-US" smtClean="0"/>
              <a:t>14</a:t>
            </a:fld>
            <a:endParaRPr lang="en-US"/>
          </a:p>
        </p:txBody>
      </p:sp>
    </p:spTree>
    <p:extLst>
      <p:ext uri="{BB962C8B-B14F-4D97-AF65-F5344CB8AC3E}">
        <p14:creationId xmlns:p14="http://schemas.microsoft.com/office/powerpoint/2010/main" val="3192351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True (P(B|A) = 0 in this case).</a:t>
            </a:r>
            <a:br>
              <a:rPr lang="en-US" dirty="0"/>
            </a:br>
            <a:r>
              <a:rPr lang="en-US" dirty="0"/>
              <a:t>2. True (P(A cap B) &lt;= P(A) = 0; P(A)P(B) = 0*P(B)=0</a:t>
            </a:r>
            <a:br>
              <a:rPr lang="en-US" dirty="0"/>
            </a:br>
            <a:r>
              <a:rPr lang="en-US" dirty="0"/>
              <a:t>3. False. For A, B events with 0 probability P(A cap B)=0=0*0=P(A)P(B), so they are independent.</a:t>
            </a:r>
          </a:p>
        </p:txBody>
      </p:sp>
      <p:sp>
        <p:nvSpPr>
          <p:cNvPr id="4" name="Slide Number Placeholder 3"/>
          <p:cNvSpPr>
            <a:spLocks noGrp="1"/>
          </p:cNvSpPr>
          <p:nvPr>
            <p:ph type="sldNum" sz="quarter" idx="5"/>
          </p:nvPr>
        </p:nvSpPr>
        <p:spPr/>
        <p:txBody>
          <a:bodyPr/>
          <a:lstStyle/>
          <a:p>
            <a:fld id="{25FC89D2-3079-4C93-A1DF-1D6791A8C2FB}" type="slidenum">
              <a:rPr lang="en-US" smtClean="0"/>
              <a:t>16</a:t>
            </a:fld>
            <a:endParaRPr lang="en-US"/>
          </a:p>
        </p:txBody>
      </p:sp>
    </p:spTree>
    <p:extLst>
      <p:ext uri="{BB962C8B-B14F-4D97-AF65-F5344CB8AC3E}">
        <p14:creationId xmlns:p14="http://schemas.microsoft.com/office/powerpoint/2010/main" val="872158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allows you to analyze the event of A intersect B step by step.</a:t>
            </a:r>
          </a:p>
        </p:txBody>
      </p:sp>
      <p:sp>
        <p:nvSpPr>
          <p:cNvPr id="4" name="Slide Number Placeholder 3"/>
          <p:cNvSpPr>
            <a:spLocks noGrp="1"/>
          </p:cNvSpPr>
          <p:nvPr>
            <p:ph type="sldNum" sz="quarter" idx="5"/>
          </p:nvPr>
        </p:nvSpPr>
        <p:spPr/>
        <p:txBody>
          <a:bodyPr/>
          <a:lstStyle/>
          <a:p>
            <a:fld id="{25FC89D2-3079-4C93-A1DF-1D6791A8C2FB}" type="slidenum">
              <a:rPr lang="en-US" smtClean="0"/>
              <a:t>18</a:t>
            </a:fld>
            <a:endParaRPr lang="en-US"/>
          </a:p>
        </p:txBody>
      </p:sp>
    </p:spTree>
    <p:extLst>
      <p:ext uri="{BB962C8B-B14F-4D97-AF65-F5344CB8AC3E}">
        <p14:creationId xmlns:p14="http://schemas.microsoft.com/office/powerpoint/2010/main" val="4001172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have solved this by defining our sample space or we can use the chain rule. We condition on all steps that came before me. </a:t>
            </a:r>
          </a:p>
        </p:txBody>
      </p:sp>
      <p:sp>
        <p:nvSpPr>
          <p:cNvPr id="4" name="Slide Number Placeholder 3"/>
          <p:cNvSpPr>
            <a:spLocks noGrp="1"/>
          </p:cNvSpPr>
          <p:nvPr>
            <p:ph type="sldNum" sz="quarter" idx="5"/>
          </p:nvPr>
        </p:nvSpPr>
        <p:spPr/>
        <p:txBody>
          <a:bodyPr/>
          <a:lstStyle/>
          <a:p>
            <a:fld id="{25FC89D2-3079-4C93-A1DF-1D6791A8C2FB}" type="slidenum">
              <a:rPr lang="en-US" smtClean="0"/>
              <a:t>19</a:t>
            </a:fld>
            <a:endParaRPr lang="en-US"/>
          </a:p>
        </p:txBody>
      </p:sp>
    </p:spTree>
    <p:extLst>
      <p:ext uri="{BB962C8B-B14F-4D97-AF65-F5344CB8AC3E}">
        <p14:creationId xmlns:p14="http://schemas.microsoft.com/office/powerpoint/2010/main" val="213255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more extreme case</a:t>
            </a:r>
          </a:p>
        </p:txBody>
      </p:sp>
      <p:sp>
        <p:nvSpPr>
          <p:cNvPr id="4" name="Slide Number Placeholder 3"/>
          <p:cNvSpPr>
            <a:spLocks noGrp="1"/>
          </p:cNvSpPr>
          <p:nvPr>
            <p:ph type="sldNum" sz="quarter" idx="5"/>
          </p:nvPr>
        </p:nvSpPr>
        <p:spPr/>
        <p:txBody>
          <a:bodyPr/>
          <a:lstStyle/>
          <a:p>
            <a:fld id="{25FC89D2-3079-4C93-A1DF-1D6791A8C2FB}" type="slidenum">
              <a:rPr lang="en-US" smtClean="0"/>
              <a:t>21</a:t>
            </a:fld>
            <a:endParaRPr lang="en-US"/>
          </a:p>
        </p:txBody>
      </p:sp>
    </p:spTree>
    <p:extLst>
      <p:ext uri="{BB962C8B-B14F-4D97-AF65-F5344CB8AC3E}">
        <p14:creationId xmlns:p14="http://schemas.microsoft.com/office/powerpoint/2010/main" val="276069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2E53F6A-7D20-4AEB-A4B6-F98AC69F6ADA}" type="datetimeFigureOut">
              <a:rPr lang="en-US" smtClean="0"/>
              <a:t>7/8/25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9570D-C718-411B-90F5-43283CA336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23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2E53F6A-7D20-4AEB-A4B6-F98AC69F6ADA}" type="datetimeFigureOut">
              <a:rPr lang="en-US" smtClean="0"/>
              <a:t>7/8/25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7D69570D-C718-411B-90F5-43283CA336A7}"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575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2E53F6A-7D20-4AEB-A4B6-F98AC69F6ADA}" type="datetimeFigureOut">
              <a:rPr lang="en-US" smtClean="0"/>
              <a:t>7/8/25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7D69570D-C718-411B-90F5-43283CA336A7}"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0433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7486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E53F6A-7D20-4AEB-A4B6-F98AC69F6ADA}" type="datetimeFigureOut">
              <a:rPr lang="en-US" smtClean="0"/>
              <a:t>7/8/25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9570D-C718-411B-90F5-43283CA336A7}" type="slidenum">
              <a:rPr lang="en-US" smtClean="0"/>
              <a:t>‹#›</a:t>
            </a:fld>
            <a:endParaRPr lang="en-US"/>
          </a:p>
        </p:txBody>
      </p:sp>
    </p:spTree>
    <p:extLst>
      <p:ext uri="{BB962C8B-B14F-4D97-AF65-F5344CB8AC3E}">
        <p14:creationId xmlns:p14="http://schemas.microsoft.com/office/powerpoint/2010/main" val="191586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12E53F6A-7D20-4AEB-A4B6-F98AC69F6ADA}" type="datetimeFigureOut">
              <a:rPr lang="en-US" smtClean="0"/>
              <a:t>7/8/25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7D69570D-C718-411B-90F5-43283CA336A7}"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3325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2E53F6A-7D20-4AEB-A4B6-F98AC69F6ADA}" type="datetimeFigureOut">
              <a:rPr lang="en-US" smtClean="0"/>
              <a:t>7/8/25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69570D-C718-411B-90F5-43283CA336A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513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E53F6A-7D20-4AEB-A4B6-F98AC69F6ADA}" type="datetimeFigureOut">
              <a:rPr lang="en-US" smtClean="0"/>
              <a:t>7/8/25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69570D-C718-411B-90F5-43283CA336A7}" type="slidenum">
              <a:rPr lang="en-US" smtClean="0"/>
              <a:t>‹#›</a:t>
            </a:fld>
            <a:endParaRPr lang="en-US"/>
          </a:p>
        </p:txBody>
      </p:sp>
    </p:spTree>
    <p:extLst>
      <p:ext uri="{BB962C8B-B14F-4D97-AF65-F5344CB8AC3E}">
        <p14:creationId xmlns:p14="http://schemas.microsoft.com/office/powerpoint/2010/main" val="212952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2E53F6A-7D20-4AEB-A4B6-F98AC69F6ADA}" type="datetimeFigureOut">
              <a:rPr lang="en-US" smtClean="0"/>
              <a:t>7/8/25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9570D-C718-411B-90F5-43283CA336A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0462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E53F6A-7D20-4AEB-A4B6-F98AC69F6ADA}" type="datetimeFigureOut">
              <a:rPr lang="en-US" smtClean="0"/>
              <a:t>7/8/25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9570D-C718-411B-90F5-43283CA336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06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53F6A-7D20-4AEB-A4B6-F98AC69F6ADA}" type="datetimeFigureOut">
              <a:rPr lang="en-US" smtClean="0"/>
              <a:t>7/8/25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69570D-C718-411B-90F5-43283CA336A7}" type="slidenum">
              <a:rPr lang="en-US" smtClean="0"/>
              <a:t>‹#›</a:t>
            </a:fld>
            <a:endParaRPr lang="en-US"/>
          </a:p>
        </p:txBody>
      </p:sp>
    </p:spTree>
    <p:extLst>
      <p:ext uri="{BB962C8B-B14F-4D97-AF65-F5344CB8AC3E}">
        <p14:creationId xmlns:p14="http://schemas.microsoft.com/office/powerpoint/2010/main" val="210731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53F6A-7D20-4AEB-A4B6-F98AC69F6ADA}" type="datetimeFigureOut">
              <a:rPr lang="en-US" smtClean="0"/>
              <a:t>7/8/25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9570D-C718-411B-90F5-43283CA336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04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2E53F6A-7D20-4AEB-A4B6-F98AC69F6ADA}" type="datetimeFigureOut">
              <a:rPr lang="en-US" smtClean="0"/>
              <a:t>7/8/25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D69570D-C718-411B-90F5-43283CA336A7}"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494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1ADB-D4C9-40A6-8D7C-A4E8C888A5EE}"/>
              </a:ext>
            </a:extLst>
          </p:cNvPr>
          <p:cNvSpPr>
            <a:spLocks noGrp="1"/>
          </p:cNvSpPr>
          <p:nvPr>
            <p:ph type="ctrTitle"/>
          </p:nvPr>
        </p:nvSpPr>
        <p:spPr/>
        <p:txBody>
          <a:bodyPr/>
          <a:lstStyle/>
          <a:p>
            <a:r>
              <a:rPr lang="en-US" dirty="0"/>
              <a:t>Independence</a:t>
            </a:r>
          </a:p>
        </p:txBody>
      </p:sp>
      <p:sp>
        <p:nvSpPr>
          <p:cNvPr id="3" name="Subtitle 2">
            <a:extLst>
              <a:ext uri="{FF2B5EF4-FFF2-40B4-BE49-F238E27FC236}">
                <a16:creationId xmlns:a16="http://schemas.microsoft.com/office/drawing/2014/main" id="{E5290C58-1907-47A0-A171-79319BD76E57}"/>
              </a:ext>
            </a:extLst>
          </p:cNvPr>
          <p:cNvSpPr>
            <a:spLocks noGrp="1"/>
          </p:cNvSpPr>
          <p:nvPr>
            <p:ph type="subTitle" idx="1"/>
          </p:nvPr>
        </p:nvSpPr>
        <p:spPr/>
        <p:txBody>
          <a:bodyPr/>
          <a:lstStyle/>
          <a:p>
            <a:r>
              <a:rPr lang="en-US" dirty="0"/>
              <a:t>CSE 312 Summer 25</a:t>
            </a:r>
          </a:p>
          <a:p>
            <a:r>
              <a:rPr lang="en-US" dirty="0"/>
              <a:t>Lecture 7</a:t>
            </a:r>
          </a:p>
        </p:txBody>
      </p:sp>
    </p:spTree>
    <p:extLst>
      <p:ext uri="{BB962C8B-B14F-4D97-AF65-F5344CB8AC3E}">
        <p14:creationId xmlns:p14="http://schemas.microsoft.com/office/powerpoint/2010/main" val="1391151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7CF9-3017-4323-B324-7A92DBAD2A9E}"/>
              </a:ext>
            </a:extLst>
          </p:cNvPr>
          <p:cNvSpPr>
            <a:spLocks noGrp="1"/>
          </p:cNvSpPr>
          <p:nvPr>
            <p:ph type="title"/>
          </p:nvPr>
        </p:nvSpPr>
        <p:spPr/>
        <p:txBody>
          <a:bodyPr/>
          <a:lstStyle/>
          <a:p>
            <a:r>
              <a:rPr lang="en-US" dirty="0"/>
              <a:t>Conditioning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C74016-E470-4978-9484-E043911B387E}"/>
                  </a:ext>
                </a:extLst>
              </p:cNvPr>
              <p:cNvSpPr>
                <a:spLocks noGrp="1"/>
              </p:cNvSpPr>
              <p:nvPr>
                <p:ph idx="1"/>
              </p:nvPr>
            </p:nvSpPr>
            <p:spPr>
              <a:xfrm>
                <a:off x="575240" y="1463857"/>
                <a:ext cx="3150940" cy="4845504"/>
              </a:xfrm>
            </p:spPr>
            <p:txBody>
              <a:bodyPr/>
              <a:lstStyle/>
              <a:p>
                <a:r>
                  <a:rPr lang="en-US" dirty="0"/>
                  <a:t>Red die </a:t>
                </a:r>
                <a14:m>
                  <m:oMath xmlns:m="http://schemas.openxmlformats.org/officeDocument/2006/math">
                    <m:r>
                      <a:rPr lang="en-US" b="0" i="1" smtClean="0">
                        <a:latin typeface="Cambria Math" panose="02040503050406030204" pitchFamily="18" charset="0"/>
                      </a:rPr>
                      <m:t>6</m:t>
                    </m:r>
                  </m:oMath>
                </a14:m>
                <a:r>
                  <a:rPr lang="en-US" dirty="0"/>
                  <a:t> conditioned on sum 7 </a:t>
                </a:r>
                <a14:m>
                  <m:oMath xmlns:m="http://schemas.openxmlformats.org/officeDocument/2006/math">
                    <m:r>
                      <a:rPr lang="en-US" b="0" i="1" smtClean="0">
                        <a:solidFill>
                          <a:schemeClr val="accent2"/>
                        </a:solidFill>
                        <a:latin typeface="Cambria Math" panose="02040503050406030204" pitchFamily="18" charset="0"/>
                      </a:rPr>
                      <m:t>1/6</m:t>
                    </m:r>
                  </m:oMath>
                </a14:m>
                <a:endParaRPr lang="en-US" dirty="0"/>
              </a:p>
              <a:p>
                <a:r>
                  <a:rPr lang="en-US" dirty="0"/>
                  <a:t>Red die 6 conditioned on sum 9 </a:t>
                </a:r>
                <a14:m>
                  <m:oMath xmlns:m="http://schemas.openxmlformats.org/officeDocument/2006/math">
                    <m:r>
                      <a:rPr lang="en-US" b="0" i="1" smtClean="0">
                        <a:solidFill>
                          <a:schemeClr val="accent2"/>
                        </a:solidFill>
                        <a:latin typeface="Cambria Math" panose="02040503050406030204" pitchFamily="18" charset="0"/>
                      </a:rPr>
                      <m:t>1/4</m:t>
                    </m:r>
                  </m:oMath>
                </a14:m>
                <a:endParaRPr lang="en-US" dirty="0"/>
              </a:p>
              <a:p>
                <a:r>
                  <a:rPr lang="en-US" dirty="0"/>
                  <a:t>Sum 7 conditioned on red die 6 </a:t>
                </a:r>
                <a14:m>
                  <m:oMath xmlns:m="http://schemas.openxmlformats.org/officeDocument/2006/math">
                    <m:r>
                      <a:rPr lang="en-US" b="0" i="1" smtClean="0">
                        <a:solidFill>
                          <a:schemeClr val="accent2"/>
                        </a:solidFill>
                        <a:latin typeface="Cambria Math" panose="02040503050406030204" pitchFamily="18" charset="0"/>
                      </a:rPr>
                      <m:t>1/6</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77C74016-E470-4978-9484-E043911B387E}"/>
                  </a:ext>
                </a:extLst>
              </p:cNvPr>
              <p:cNvSpPr>
                <a:spLocks noGrp="1" noRot="1" noChangeAspect="1" noMove="1" noResize="1" noEditPoints="1" noAdjustHandles="1" noChangeArrowheads="1" noChangeShapeType="1" noTextEdit="1"/>
              </p:cNvSpPr>
              <p:nvPr>
                <p:ph idx="1"/>
              </p:nvPr>
            </p:nvSpPr>
            <p:spPr>
              <a:xfrm>
                <a:off x="575240" y="1463857"/>
                <a:ext cx="3150940" cy="4845504"/>
              </a:xfrm>
              <a:blipFill>
                <a:blip r:embed="rId3"/>
                <a:stretch>
                  <a:fillRect l="-2515" t="-2138" r="-5609"/>
                </a:stretch>
              </a:blipFill>
            </p:spPr>
            <p:txBody>
              <a:bodyPr/>
              <a:lstStyle/>
              <a:p>
                <a:r>
                  <a:rPr lang="en-US">
                    <a:noFill/>
                  </a:rPr>
                  <a:t> </a:t>
                </a:r>
              </a:p>
            </p:txBody>
          </p:sp>
        </mc:Fallback>
      </mc:AlternateContent>
      <p:graphicFrame>
        <p:nvGraphicFramePr>
          <p:cNvPr id="5" name="Content Placeholder 3">
            <a:extLst>
              <a:ext uri="{FF2B5EF4-FFF2-40B4-BE49-F238E27FC236}">
                <a16:creationId xmlns:a16="http://schemas.microsoft.com/office/drawing/2014/main" id="{E68739F6-0F05-4FFE-8930-E114A5F7C8BF}"/>
              </a:ext>
            </a:extLst>
          </p:cNvPr>
          <p:cNvGraphicFramePr>
            <a:graphicFrameLocks/>
          </p:cNvGraphicFramePr>
          <p:nvPr/>
        </p:nvGraphicFramePr>
        <p:xfrm>
          <a:off x="3954780" y="1463674"/>
          <a:ext cx="7807009" cy="4670428"/>
        </p:xfrm>
        <a:graphic>
          <a:graphicData uri="http://schemas.openxmlformats.org/drawingml/2006/table">
            <a:tbl>
              <a:tblPr firstRow="1" bandRow="1">
                <a:tableStyleId>{5C22544A-7EE6-4342-B048-85BDC9FD1C3A}</a:tableStyleId>
              </a:tblPr>
              <a:tblGrid>
                <a:gridCol w="1115287">
                  <a:extLst>
                    <a:ext uri="{9D8B030D-6E8A-4147-A177-3AD203B41FA5}">
                      <a16:colId xmlns:a16="http://schemas.microsoft.com/office/drawing/2014/main" val="4170074656"/>
                    </a:ext>
                  </a:extLst>
                </a:gridCol>
                <a:gridCol w="1115287">
                  <a:extLst>
                    <a:ext uri="{9D8B030D-6E8A-4147-A177-3AD203B41FA5}">
                      <a16:colId xmlns:a16="http://schemas.microsoft.com/office/drawing/2014/main" val="4131577563"/>
                    </a:ext>
                  </a:extLst>
                </a:gridCol>
                <a:gridCol w="1115287">
                  <a:extLst>
                    <a:ext uri="{9D8B030D-6E8A-4147-A177-3AD203B41FA5}">
                      <a16:colId xmlns:a16="http://schemas.microsoft.com/office/drawing/2014/main" val="4232336030"/>
                    </a:ext>
                  </a:extLst>
                </a:gridCol>
                <a:gridCol w="1115287">
                  <a:extLst>
                    <a:ext uri="{9D8B030D-6E8A-4147-A177-3AD203B41FA5}">
                      <a16:colId xmlns:a16="http://schemas.microsoft.com/office/drawing/2014/main" val="1289260618"/>
                    </a:ext>
                  </a:extLst>
                </a:gridCol>
                <a:gridCol w="1115287">
                  <a:extLst>
                    <a:ext uri="{9D8B030D-6E8A-4147-A177-3AD203B41FA5}">
                      <a16:colId xmlns:a16="http://schemas.microsoft.com/office/drawing/2014/main" val="3600827561"/>
                    </a:ext>
                  </a:extLst>
                </a:gridCol>
                <a:gridCol w="1115287">
                  <a:extLst>
                    <a:ext uri="{9D8B030D-6E8A-4147-A177-3AD203B41FA5}">
                      <a16:colId xmlns:a16="http://schemas.microsoft.com/office/drawing/2014/main" val="989168930"/>
                    </a:ext>
                  </a:extLst>
                </a:gridCol>
                <a:gridCol w="1115287">
                  <a:extLst>
                    <a:ext uri="{9D8B030D-6E8A-4147-A177-3AD203B41FA5}">
                      <a16:colId xmlns:a16="http://schemas.microsoft.com/office/drawing/2014/main" val="1932049036"/>
                    </a:ext>
                  </a:extLst>
                </a:gridCol>
              </a:tblGrid>
              <a:tr h="667204">
                <a:tc>
                  <a:txBody>
                    <a:bodyPr/>
                    <a:lstStyle/>
                    <a:p>
                      <a:endParaRPr lang="en-US" dirty="0"/>
                    </a:p>
                  </a:txBody>
                  <a:tcPr/>
                </a:tc>
                <a:tc>
                  <a:txBody>
                    <a:bodyPr/>
                    <a:lstStyle/>
                    <a:p>
                      <a:r>
                        <a:rPr lang="en-US" sz="3000" b="0" dirty="0"/>
                        <a:t>D2=1</a:t>
                      </a:r>
                    </a:p>
                  </a:txBody>
                  <a:tcPr/>
                </a:tc>
                <a:tc>
                  <a:txBody>
                    <a:bodyPr/>
                    <a:lstStyle/>
                    <a:p>
                      <a:r>
                        <a:rPr lang="en-US" sz="3000" b="0" dirty="0"/>
                        <a:t>D2=2</a:t>
                      </a:r>
                    </a:p>
                  </a:txBody>
                  <a:tcPr/>
                </a:tc>
                <a:tc>
                  <a:txBody>
                    <a:bodyPr/>
                    <a:lstStyle/>
                    <a:p>
                      <a:r>
                        <a:rPr lang="en-US" sz="3000" b="0" dirty="0"/>
                        <a:t>D2=3</a:t>
                      </a:r>
                    </a:p>
                  </a:txBody>
                  <a:tcPr/>
                </a:tc>
                <a:tc>
                  <a:txBody>
                    <a:bodyPr/>
                    <a:lstStyle/>
                    <a:p>
                      <a:r>
                        <a:rPr lang="en-US" sz="3000" b="0" dirty="0"/>
                        <a:t>D2=4</a:t>
                      </a:r>
                    </a:p>
                  </a:txBody>
                  <a:tcPr/>
                </a:tc>
                <a:tc>
                  <a:txBody>
                    <a:bodyPr/>
                    <a:lstStyle/>
                    <a:p>
                      <a:r>
                        <a:rPr lang="en-US" sz="3000" b="0" dirty="0"/>
                        <a:t>D2=5</a:t>
                      </a:r>
                    </a:p>
                  </a:txBody>
                  <a:tcPr/>
                </a:tc>
                <a:tc>
                  <a:txBody>
                    <a:bodyPr/>
                    <a:lstStyle/>
                    <a:p>
                      <a:r>
                        <a:rPr lang="en-US" sz="3000" b="0" dirty="0"/>
                        <a:t>D2=6</a:t>
                      </a:r>
                    </a:p>
                  </a:txBody>
                  <a:tcPr/>
                </a:tc>
                <a:extLst>
                  <a:ext uri="{0D108BD9-81ED-4DB2-BD59-A6C34878D82A}">
                    <a16:rowId xmlns:a16="http://schemas.microsoft.com/office/drawing/2014/main" val="3904444049"/>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D1=1</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(1,1)</a:t>
                      </a:r>
                    </a:p>
                  </a:txBody>
                  <a:tcPr/>
                </a:tc>
                <a:tc>
                  <a:txBody>
                    <a:bodyPr/>
                    <a:lstStyle/>
                    <a:p>
                      <a:pPr algn="ctr"/>
                      <a:r>
                        <a:rPr lang="en-US" sz="3000" dirty="0">
                          <a:latin typeface="Segoe UI Semilight" panose="020B0402040204020203" pitchFamily="34" charset="0"/>
                          <a:cs typeface="Segoe UI Semilight" panose="020B0402040204020203" pitchFamily="34" charset="0"/>
                        </a:rPr>
                        <a:t>(1,2)</a:t>
                      </a:r>
                    </a:p>
                  </a:txBody>
                  <a:tcPr/>
                </a:tc>
                <a:tc>
                  <a:txBody>
                    <a:bodyPr/>
                    <a:lstStyle/>
                    <a:p>
                      <a:pPr algn="ctr"/>
                      <a:r>
                        <a:rPr lang="en-US" sz="3000" dirty="0">
                          <a:latin typeface="Segoe UI Semilight" panose="020B0402040204020203" pitchFamily="34" charset="0"/>
                          <a:cs typeface="Segoe UI Semilight" panose="020B0402040204020203" pitchFamily="34" charset="0"/>
                        </a:rPr>
                        <a:t>(1,3)</a:t>
                      </a:r>
                    </a:p>
                  </a:txBody>
                  <a:tcPr/>
                </a:tc>
                <a:tc>
                  <a:txBody>
                    <a:bodyPr/>
                    <a:lstStyle/>
                    <a:p>
                      <a:pPr algn="ctr"/>
                      <a:r>
                        <a:rPr lang="en-US" sz="3000" dirty="0">
                          <a:latin typeface="Segoe UI Semilight" panose="020B0402040204020203" pitchFamily="34" charset="0"/>
                          <a:cs typeface="Segoe UI Semilight" panose="020B0402040204020203" pitchFamily="34" charset="0"/>
                        </a:rPr>
                        <a:t>(1,4)</a:t>
                      </a:r>
                    </a:p>
                  </a:txBody>
                  <a:tcPr/>
                </a:tc>
                <a:tc>
                  <a:txBody>
                    <a:bodyPr/>
                    <a:lstStyle/>
                    <a:p>
                      <a:pPr algn="ctr"/>
                      <a:r>
                        <a:rPr lang="en-US" sz="3000" dirty="0">
                          <a:latin typeface="Segoe UI Semilight" panose="020B0402040204020203" pitchFamily="34" charset="0"/>
                          <a:cs typeface="Segoe UI Semilight" panose="020B0402040204020203" pitchFamily="34" charset="0"/>
                        </a:rPr>
                        <a:t>(1,5)</a:t>
                      </a:r>
                    </a:p>
                  </a:txBody>
                  <a:tcPr/>
                </a:tc>
                <a:tc>
                  <a:txBody>
                    <a:bodyPr/>
                    <a:lstStyle/>
                    <a:p>
                      <a:pPr algn="ctr"/>
                      <a:r>
                        <a:rPr lang="en-US" sz="3000" dirty="0">
                          <a:latin typeface="Segoe UI Semilight" panose="020B0402040204020203" pitchFamily="34" charset="0"/>
                          <a:cs typeface="Segoe UI Semilight" panose="020B0402040204020203" pitchFamily="34" charset="0"/>
                        </a:rPr>
                        <a:t>(1.6)</a:t>
                      </a:r>
                    </a:p>
                  </a:txBody>
                  <a:tcPr/>
                </a:tc>
                <a:extLst>
                  <a:ext uri="{0D108BD9-81ED-4DB2-BD59-A6C34878D82A}">
                    <a16:rowId xmlns:a16="http://schemas.microsoft.com/office/drawing/2014/main" val="1596345985"/>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D1=2</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(2,1)</a:t>
                      </a:r>
                    </a:p>
                  </a:txBody>
                  <a:tcPr/>
                </a:tc>
                <a:tc>
                  <a:txBody>
                    <a:bodyPr/>
                    <a:lstStyle/>
                    <a:p>
                      <a:pPr algn="ctr"/>
                      <a:r>
                        <a:rPr lang="en-US" sz="3000" dirty="0">
                          <a:latin typeface="Segoe UI Semilight" panose="020B0402040204020203" pitchFamily="34" charset="0"/>
                          <a:cs typeface="Segoe UI Semilight" panose="020B0402040204020203" pitchFamily="34" charset="0"/>
                        </a:rPr>
                        <a:t>(2,2)</a:t>
                      </a:r>
                    </a:p>
                  </a:txBody>
                  <a:tcPr/>
                </a:tc>
                <a:tc>
                  <a:txBody>
                    <a:bodyPr/>
                    <a:lstStyle/>
                    <a:p>
                      <a:pPr algn="ctr"/>
                      <a:r>
                        <a:rPr lang="en-US" sz="3000" dirty="0">
                          <a:latin typeface="Segoe UI Semilight" panose="020B0402040204020203" pitchFamily="34" charset="0"/>
                          <a:cs typeface="Segoe UI Semilight" panose="020B0402040204020203" pitchFamily="34" charset="0"/>
                        </a:rPr>
                        <a:t>(2,3)</a:t>
                      </a:r>
                    </a:p>
                  </a:txBody>
                  <a:tcPr/>
                </a:tc>
                <a:tc>
                  <a:txBody>
                    <a:bodyPr/>
                    <a:lstStyle/>
                    <a:p>
                      <a:pPr algn="ctr"/>
                      <a:r>
                        <a:rPr lang="en-US" sz="3000" dirty="0">
                          <a:latin typeface="Segoe UI Semilight" panose="020B0402040204020203" pitchFamily="34" charset="0"/>
                          <a:cs typeface="Segoe UI Semilight" panose="020B0402040204020203" pitchFamily="34" charset="0"/>
                        </a:rPr>
                        <a:t>(2,4)</a:t>
                      </a:r>
                    </a:p>
                  </a:txBody>
                  <a:tcPr/>
                </a:tc>
                <a:tc>
                  <a:txBody>
                    <a:bodyPr/>
                    <a:lstStyle/>
                    <a:p>
                      <a:pPr algn="ctr"/>
                      <a:r>
                        <a:rPr lang="en-US" sz="3000" dirty="0">
                          <a:latin typeface="Segoe UI Semilight" panose="020B0402040204020203" pitchFamily="34" charset="0"/>
                          <a:cs typeface="Segoe UI Semilight" panose="020B0402040204020203" pitchFamily="34" charset="0"/>
                        </a:rPr>
                        <a:t>(2,5)</a:t>
                      </a:r>
                    </a:p>
                  </a:txBody>
                  <a:tcPr/>
                </a:tc>
                <a:tc>
                  <a:txBody>
                    <a:bodyPr/>
                    <a:lstStyle/>
                    <a:p>
                      <a:pPr algn="ctr"/>
                      <a:r>
                        <a:rPr lang="en-US" sz="3000" dirty="0">
                          <a:latin typeface="Segoe UI Semilight" panose="020B0402040204020203" pitchFamily="34" charset="0"/>
                          <a:cs typeface="Segoe UI Semilight" panose="020B0402040204020203" pitchFamily="34" charset="0"/>
                        </a:rPr>
                        <a:t>(2,6)</a:t>
                      </a:r>
                    </a:p>
                  </a:txBody>
                  <a:tcPr/>
                </a:tc>
                <a:extLst>
                  <a:ext uri="{0D108BD9-81ED-4DB2-BD59-A6C34878D82A}">
                    <a16:rowId xmlns:a16="http://schemas.microsoft.com/office/drawing/2014/main" val="44661408"/>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D1=3</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(3,1)</a:t>
                      </a:r>
                    </a:p>
                  </a:txBody>
                  <a:tcPr/>
                </a:tc>
                <a:tc>
                  <a:txBody>
                    <a:bodyPr/>
                    <a:lstStyle/>
                    <a:p>
                      <a:pPr algn="ctr"/>
                      <a:r>
                        <a:rPr lang="en-US" sz="3000" dirty="0">
                          <a:latin typeface="Segoe UI Semilight" panose="020B0402040204020203" pitchFamily="34" charset="0"/>
                          <a:cs typeface="Segoe UI Semilight" panose="020B0402040204020203" pitchFamily="34" charset="0"/>
                        </a:rPr>
                        <a:t>(3,2)</a:t>
                      </a:r>
                    </a:p>
                  </a:txBody>
                  <a:tcPr/>
                </a:tc>
                <a:tc>
                  <a:txBody>
                    <a:bodyPr/>
                    <a:lstStyle/>
                    <a:p>
                      <a:pPr algn="ctr"/>
                      <a:r>
                        <a:rPr lang="en-US" sz="3000" dirty="0">
                          <a:latin typeface="Segoe UI Semilight" panose="020B0402040204020203" pitchFamily="34" charset="0"/>
                          <a:cs typeface="Segoe UI Semilight" panose="020B0402040204020203" pitchFamily="34" charset="0"/>
                        </a:rPr>
                        <a:t>(3,3)</a:t>
                      </a:r>
                    </a:p>
                  </a:txBody>
                  <a:tcPr/>
                </a:tc>
                <a:tc>
                  <a:txBody>
                    <a:bodyPr/>
                    <a:lstStyle/>
                    <a:p>
                      <a:pPr algn="ctr"/>
                      <a:r>
                        <a:rPr lang="en-US" sz="3000" dirty="0">
                          <a:latin typeface="Segoe UI Semilight" panose="020B0402040204020203" pitchFamily="34" charset="0"/>
                          <a:cs typeface="Segoe UI Semilight" panose="020B0402040204020203" pitchFamily="34" charset="0"/>
                        </a:rPr>
                        <a:t>(3,4)</a:t>
                      </a:r>
                    </a:p>
                  </a:txBody>
                  <a:tcPr/>
                </a:tc>
                <a:tc>
                  <a:txBody>
                    <a:bodyPr/>
                    <a:lstStyle/>
                    <a:p>
                      <a:pPr algn="ctr"/>
                      <a:r>
                        <a:rPr lang="en-US" sz="3000" dirty="0">
                          <a:latin typeface="Segoe UI Semilight" panose="020B0402040204020203" pitchFamily="34" charset="0"/>
                          <a:cs typeface="Segoe UI Semilight" panose="020B0402040204020203" pitchFamily="34" charset="0"/>
                        </a:rPr>
                        <a:t>(3,5)</a:t>
                      </a:r>
                    </a:p>
                  </a:txBody>
                  <a:tcPr/>
                </a:tc>
                <a:tc>
                  <a:txBody>
                    <a:bodyPr/>
                    <a:lstStyle/>
                    <a:p>
                      <a:pPr algn="ctr"/>
                      <a:r>
                        <a:rPr lang="en-US" sz="3000" dirty="0">
                          <a:latin typeface="Segoe UI Semilight" panose="020B0402040204020203" pitchFamily="34" charset="0"/>
                          <a:cs typeface="Segoe UI Semilight" panose="020B0402040204020203" pitchFamily="34" charset="0"/>
                        </a:rPr>
                        <a:t>(3,6)</a:t>
                      </a:r>
                    </a:p>
                  </a:txBody>
                  <a:tcPr/>
                </a:tc>
                <a:extLst>
                  <a:ext uri="{0D108BD9-81ED-4DB2-BD59-A6C34878D82A}">
                    <a16:rowId xmlns:a16="http://schemas.microsoft.com/office/drawing/2014/main" val="268806217"/>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D1=4</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(4,1)</a:t>
                      </a:r>
                    </a:p>
                  </a:txBody>
                  <a:tcPr/>
                </a:tc>
                <a:tc>
                  <a:txBody>
                    <a:bodyPr/>
                    <a:lstStyle/>
                    <a:p>
                      <a:pPr algn="ctr"/>
                      <a:r>
                        <a:rPr lang="en-US" sz="3000" dirty="0">
                          <a:latin typeface="Segoe UI Semilight" panose="020B0402040204020203" pitchFamily="34" charset="0"/>
                          <a:cs typeface="Segoe UI Semilight" panose="020B0402040204020203" pitchFamily="34" charset="0"/>
                        </a:rPr>
                        <a:t>(4,2)</a:t>
                      </a:r>
                    </a:p>
                  </a:txBody>
                  <a:tcPr/>
                </a:tc>
                <a:tc>
                  <a:txBody>
                    <a:bodyPr/>
                    <a:lstStyle/>
                    <a:p>
                      <a:pPr algn="ctr"/>
                      <a:r>
                        <a:rPr lang="en-US" sz="3000" dirty="0">
                          <a:latin typeface="Segoe UI Semilight" panose="020B0402040204020203" pitchFamily="34" charset="0"/>
                          <a:cs typeface="Segoe UI Semilight" panose="020B0402040204020203" pitchFamily="34" charset="0"/>
                        </a:rPr>
                        <a:t>(4,3)</a:t>
                      </a:r>
                    </a:p>
                  </a:txBody>
                  <a:tcPr/>
                </a:tc>
                <a:tc>
                  <a:txBody>
                    <a:bodyPr/>
                    <a:lstStyle/>
                    <a:p>
                      <a:pPr algn="ctr"/>
                      <a:r>
                        <a:rPr lang="en-US" sz="3000" dirty="0">
                          <a:latin typeface="Segoe UI Semilight" panose="020B0402040204020203" pitchFamily="34" charset="0"/>
                          <a:cs typeface="Segoe UI Semilight" panose="020B0402040204020203" pitchFamily="34" charset="0"/>
                        </a:rPr>
                        <a:t>(4,4)</a:t>
                      </a:r>
                    </a:p>
                  </a:txBody>
                  <a:tcPr/>
                </a:tc>
                <a:tc>
                  <a:txBody>
                    <a:bodyPr/>
                    <a:lstStyle/>
                    <a:p>
                      <a:pPr algn="ctr"/>
                      <a:r>
                        <a:rPr lang="en-US" sz="3000" dirty="0">
                          <a:latin typeface="Segoe UI Semilight" panose="020B0402040204020203" pitchFamily="34" charset="0"/>
                          <a:cs typeface="Segoe UI Semilight" panose="020B0402040204020203" pitchFamily="34" charset="0"/>
                        </a:rPr>
                        <a:t>(4,5)</a:t>
                      </a:r>
                    </a:p>
                  </a:txBody>
                  <a:tcPr/>
                </a:tc>
                <a:tc>
                  <a:txBody>
                    <a:bodyPr/>
                    <a:lstStyle/>
                    <a:p>
                      <a:pPr algn="ctr"/>
                      <a:r>
                        <a:rPr lang="en-US" sz="3000" dirty="0">
                          <a:latin typeface="Segoe UI Semilight" panose="020B0402040204020203" pitchFamily="34" charset="0"/>
                          <a:cs typeface="Segoe UI Semilight" panose="020B0402040204020203" pitchFamily="34" charset="0"/>
                        </a:rPr>
                        <a:t>(4,6)</a:t>
                      </a:r>
                    </a:p>
                  </a:txBody>
                  <a:tcPr/>
                </a:tc>
                <a:extLst>
                  <a:ext uri="{0D108BD9-81ED-4DB2-BD59-A6C34878D82A}">
                    <a16:rowId xmlns:a16="http://schemas.microsoft.com/office/drawing/2014/main" val="654456811"/>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D1=5</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(5,1)</a:t>
                      </a:r>
                    </a:p>
                  </a:txBody>
                  <a:tcPr/>
                </a:tc>
                <a:tc>
                  <a:txBody>
                    <a:bodyPr/>
                    <a:lstStyle/>
                    <a:p>
                      <a:pPr algn="ctr"/>
                      <a:r>
                        <a:rPr lang="en-US" sz="3000" dirty="0">
                          <a:latin typeface="Segoe UI Semilight" panose="020B0402040204020203" pitchFamily="34" charset="0"/>
                          <a:cs typeface="Segoe UI Semilight" panose="020B0402040204020203" pitchFamily="34" charset="0"/>
                        </a:rPr>
                        <a:t>(5,2)</a:t>
                      </a:r>
                    </a:p>
                  </a:txBody>
                  <a:tcPr/>
                </a:tc>
                <a:tc>
                  <a:txBody>
                    <a:bodyPr/>
                    <a:lstStyle/>
                    <a:p>
                      <a:pPr algn="ctr"/>
                      <a:r>
                        <a:rPr lang="en-US" sz="3000" dirty="0">
                          <a:latin typeface="Segoe UI Semilight" panose="020B0402040204020203" pitchFamily="34" charset="0"/>
                          <a:cs typeface="Segoe UI Semilight" panose="020B0402040204020203" pitchFamily="34" charset="0"/>
                        </a:rPr>
                        <a:t>(5,3)</a:t>
                      </a:r>
                    </a:p>
                  </a:txBody>
                  <a:tcPr/>
                </a:tc>
                <a:tc>
                  <a:txBody>
                    <a:bodyPr/>
                    <a:lstStyle/>
                    <a:p>
                      <a:pPr algn="ctr"/>
                      <a:r>
                        <a:rPr lang="en-US" sz="3000" dirty="0">
                          <a:latin typeface="Segoe UI Semilight" panose="020B0402040204020203" pitchFamily="34" charset="0"/>
                          <a:cs typeface="Segoe UI Semilight" panose="020B0402040204020203" pitchFamily="34" charset="0"/>
                        </a:rPr>
                        <a:t>(5,4)</a:t>
                      </a:r>
                    </a:p>
                  </a:txBody>
                  <a:tcPr/>
                </a:tc>
                <a:tc>
                  <a:txBody>
                    <a:bodyPr/>
                    <a:lstStyle/>
                    <a:p>
                      <a:pPr algn="ctr"/>
                      <a:r>
                        <a:rPr lang="en-US" sz="3000" dirty="0">
                          <a:latin typeface="Segoe UI Semilight" panose="020B0402040204020203" pitchFamily="34" charset="0"/>
                          <a:cs typeface="Segoe UI Semilight" panose="020B0402040204020203" pitchFamily="34" charset="0"/>
                        </a:rPr>
                        <a:t>(5,5)</a:t>
                      </a:r>
                    </a:p>
                  </a:txBody>
                  <a:tcPr/>
                </a:tc>
                <a:tc>
                  <a:txBody>
                    <a:bodyPr/>
                    <a:lstStyle/>
                    <a:p>
                      <a:pPr algn="ctr"/>
                      <a:r>
                        <a:rPr lang="en-US" sz="3000" dirty="0">
                          <a:latin typeface="Segoe UI Semilight" panose="020B0402040204020203" pitchFamily="34" charset="0"/>
                          <a:cs typeface="Segoe UI Semilight" panose="020B0402040204020203" pitchFamily="34" charset="0"/>
                        </a:rPr>
                        <a:t>(5,6)</a:t>
                      </a:r>
                    </a:p>
                  </a:txBody>
                  <a:tcPr/>
                </a:tc>
                <a:extLst>
                  <a:ext uri="{0D108BD9-81ED-4DB2-BD59-A6C34878D82A}">
                    <a16:rowId xmlns:a16="http://schemas.microsoft.com/office/drawing/2014/main" val="2993591620"/>
                  </a:ext>
                </a:extLst>
              </a:tr>
              <a:tr h="667204">
                <a:tc>
                  <a:txBody>
                    <a:bodyPr/>
                    <a:lstStyle/>
                    <a:p>
                      <a:r>
                        <a:rPr lang="en-US" sz="3000" dirty="0">
                          <a:solidFill>
                            <a:schemeClr val="bg1"/>
                          </a:solidFill>
                          <a:latin typeface="Segoe UI Semilight" panose="020B0402040204020203" pitchFamily="34" charset="0"/>
                          <a:cs typeface="Segoe UI Semilight" panose="020B0402040204020203" pitchFamily="34" charset="0"/>
                        </a:rPr>
                        <a:t>D1=6</a:t>
                      </a:r>
                    </a:p>
                  </a:txBody>
                  <a:tcPr>
                    <a:solidFill>
                      <a:srgbClr val="FF0000"/>
                    </a:solidFill>
                  </a:tcPr>
                </a:tc>
                <a:tc>
                  <a:txBody>
                    <a:bodyPr/>
                    <a:lstStyle/>
                    <a:p>
                      <a:pPr algn="ctr"/>
                      <a:r>
                        <a:rPr lang="en-US" sz="3000" dirty="0">
                          <a:latin typeface="Segoe UI Semilight" panose="020B0402040204020203" pitchFamily="34" charset="0"/>
                          <a:cs typeface="Segoe UI Semilight" panose="020B0402040204020203" pitchFamily="34" charset="0"/>
                        </a:rPr>
                        <a:t>(6,1)</a:t>
                      </a:r>
                    </a:p>
                  </a:txBody>
                  <a:tcPr/>
                </a:tc>
                <a:tc>
                  <a:txBody>
                    <a:bodyPr/>
                    <a:lstStyle/>
                    <a:p>
                      <a:pPr algn="ctr"/>
                      <a:r>
                        <a:rPr lang="en-US" sz="3000" dirty="0">
                          <a:latin typeface="Segoe UI Semilight" panose="020B0402040204020203" pitchFamily="34" charset="0"/>
                          <a:cs typeface="Segoe UI Semilight" panose="020B0402040204020203" pitchFamily="34" charset="0"/>
                        </a:rPr>
                        <a:t>(6,2)</a:t>
                      </a:r>
                    </a:p>
                  </a:txBody>
                  <a:tcPr/>
                </a:tc>
                <a:tc>
                  <a:txBody>
                    <a:bodyPr/>
                    <a:lstStyle/>
                    <a:p>
                      <a:pPr algn="ctr"/>
                      <a:r>
                        <a:rPr lang="en-US" sz="3000" dirty="0">
                          <a:latin typeface="Segoe UI Semilight" panose="020B0402040204020203" pitchFamily="34" charset="0"/>
                          <a:cs typeface="Segoe UI Semilight" panose="020B0402040204020203" pitchFamily="34" charset="0"/>
                        </a:rPr>
                        <a:t>(6,3)</a:t>
                      </a:r>
                    </a:p>
                  </a:txBody>
                  <a:tcPr/>
                </a:tc>
                <a:tc>
                  <a:txBody>
                    <a:bodyPr/>
                    <a:lstStyle/>
                    <a:p>
                      <a:pPr algn="ctr"/>
                      <a:r>
                        <a:rPr lang="en-US" sz="3000" dirty="0">
                          <a:latin typeface="Segoe UI Semilight" panose="020B0402040204020203" pitchFamily="34" charset="0"/>
                          <a:cs typeface="Segoe UI Semilight" panose="020B0402040204020203" pitchFamily="34" charset="0"/>
                        </a:rPr>
                        <a:t>(6,4)</a:t>
                      </a:r>
                    </a:p>
                  </a:txBody>
                  <a:tcPr/>
                </a:tc>
                <a:tc>
                  <a:txBody>
                    <a:bodyPr/>
                    <a:lstStyle/>
                    <a:p>
                      <a:pPr algn="ctr"/>
                      <a:r>
                        <a:rPr lang="en-US" sz="3000" dirty="0">
                          <a:latin typeface="Segoe UI Semilight" panose="020B0402040204020203" pitchFamily="34" charset="0"/>
                          <a:cs typeface="Segoe UI Semilight" panose="020B0402040204020203" pitchFamily="34" charset="0"/>
                        </a:rPr>
                        <a:t>(6,5)</a:t>
                      </a:r>
                    </a:p>
                  </a:txBody>
                  <a:tcPr/>
                </a:tc>
                <a:tc>
                  <a:txBody>
                    <a:bodyPr/>
                    <a:lstStyle/>
                    <a:p>
                      <a:pPr algn="ctr"/>
                      <a:r>
                        <a:rPr lang="en-US" sz="3000" dirty="0">
                          <a:latin typeface="Segoe UI Semilight" panose="020B0402040204020203" pitchFamily="34" charset="0"/>
                          <a:cs typeface="Segoe UI Semilight" panose="020B0402040204020203" pitchFamily="34" charset="0"/>
                        </a:rPr>
                        <a:t>(6,6)</a:t>
                      </a:r>
                    </a:p>
                  </a:txBody>
                  <a:tcPr/>
                </a:tc>
                <a:extLst>
                  <a:ext uri="{0D108BD9-81ED-4DB2-BD59-A6C34878D82A}">
                    <a16:rowId xmlns:a16="http://schemas.microsoft.com/office/drawing/2014/main" val="3900536419"/>
                  </a:ext>
                </a:extLst>
              </a:tr>
            </a:tbl>
          </a:graphicData>
        </a:graphic>
      </p:graphicFrame>
      <p:sp>
        <p:nvSpPr>
          <p:cNvPr id="4" name="Rectangle 3">
            <a:extLst>
              <a:ext uri="{FF2B5EF4-FFF2-40B4-BE49-F238E27FC236}">
                <a16:creationId xmlns:a16="http://schemas.microsoft.com/office/drawing/2014/main" id="{FE461872-04C0-45F0-A0D0-A854A51C3871}"/>
              </a:ext>
            </a:extLst>
          </p:cNvPr>
          <p:cNvSpPr/>
          <p:nvPr/>
        </p:nvSpPr>
        <p:spPr>
          <a:xfrm>
            <a:off x="250092" y="5173785"/>
            <a:ext cx="3476088" cy="142093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Red die 6 has probability 1/6 before or after conditioning on sum 7.</a:t>
            </a:r>
          </a:p>
        </p:txBody>
      </p:sp>
    </p:spTree>
    <p:extLst>
      <p:ext uri="{BB962C8B-B14F-4D97-AF65-F5344CB8AC3E}">
        <p14:creationId xmlns:p14="http://schemas.microsoft.com/office/powerpoint/2010/main" val="379624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B5A2-1211-4764-AA45-EB9D16C175A8}"/>
              </a:ext>
            </a:extLst>
          </p:cNvPr>
          <p:cNvSpPr>
            <a:spLocks noGrp="1"/>
          </p:cNvSpPr>
          <p:nvPr>
            <p:ph type="title"/>
          </p:nvPr>
        </p:nvSpPr>
        <p:spPr/>
        <p:txBody>
          <a:bodyPr/>
          <a:lstStyle/>
          <a:p>
            <a:r>
              <a:rPr lang="en-US" dirty="0"/>
              <a:t>Independence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A740AD-EA14-42AF-9F86-D4843BFE0BBC}"/>
                  </a:ext>
                </a:extLst>
              </p:cNvPr>
              <p:cNvSpPr>
                <a:spLocks noGrp="1"/>
              </p:cNvSpPr>
              <p:nvPr>
                <p:ph idx="1"/>
              </p:nvPr>
            </p:nvSpPr>
            <p:spPr>
              <a:xfrm>
                <a:off x="575240" y="3687719"/>
                <a:ext cx="11515160" cy="2621642"/>
              </a:xfrm>
            </p:spPr>
            <p:txBody>
              <a:bodyPr>
                <a:normAutofit/>
              </a:bodyPr>
              <a:lstStyle/>
              <a:p>
                <a:r>
                  <a:rPr lang="en-US" dirty="0"/>
                  <a:t>You’ll sometimes see this called “statistical independence” to emphasize that we’re talking about probabilities (not, say, physical interactions).</a:t>
                </a:r>
              </a:p>
              <a:p>
                <a:endParaRPr lang="en-US" dirty="0"/>
              </a:p>
              <a:p>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both have non-zero probability then</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EA740AD-EA14-42AF-9F86-D4843BFE0BBC}"/>
                  </a:ext>
                </a:extLst>
              </p:cNvPr>
              <p:cNvSpPr>
                <a:spLocks noGrp="1" noRot="1" noChangeAspect="1" noMove="1" noResize="1" noEditPoints="1" noAdjustHandles="1" noChangeArrowheads="1" noChangeShapeType="1" noTextEdit="1"/>
              </p:cNvSpPr>
              <p:nvPr>
                <p:ph idx="1"/>
              </p:nvPr>
            </p:nvSpPr>
            <p:spPr>
              <a:xfrm>
                <a:off x="575240" y="3687719"/>
                <a:ext cx="11515160" cy="2621642"/>
              </a:xfrm>
              <a:blipFill>
                <a:blip r:embed="rId3"/>
                <a:stretch>
                  <a:fillRect l="-688" t="-418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C3E40660-C251-4C64-8AB5-6D5E866F8F72}"/>
              </a:ext>
            </a:extLst>
          </p:cNvPr>
          <p:cNvGrpSpPr/>
          <p:nvPr/>
        </p:nvGrpSpPr>
        <p:grpSpPr>
          <a:xfrm>
            <a:off x="575239" y="1448737"/>
            <a:ext cx="7332885" cy="206818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60DB837-1A85-4DC6-B825-85575642BE24}"/>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Two events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oMath>
                  </a14:m>
                  <a:r>
                    <a:rPr lang="en-US" sz="2800" b="1" dirty="0">
                      <a:latin typeface="Segoe UI Semibold" panose="020B0702040204020203" pitchFamily="34" charset="0"/>
                      <a:cs typeface="Segoe UI Semibold" panose="020B0702040204020203" pitchFamily="34" charset="0"/>
                    </a:rPr>
                    <a:t> are </a:t>
                  </a:r>
                  <a:r>
                    <a:rPr lang="en-US" sz="2800" dirty="0">
                      <a:latin typeface="Segoe UI Semibold" panose="020B0702040204020203" pitchFamily="34" charset="0"/>
                      <a:cs typeface="Segoe UI Semibold" panose="020B0702040204020203" pitchFamily="34" charset="0"/>
                    </a:rPr>
                    <a:t>independent if </a:t>
                  </a: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𝐴</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𝐴</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r>
                          <a:rPr lang="en-US" sz="2800" b="0" i="1" smtClean="0">
                            <a:latin typeface="Cambria Math" panose="02040503050406030204" pitchFamily="18" charset="0"/>
                            <a:cs typeface="Segoe UI Semibold" panose="020B0702040204020203" pitchFamily="34" charset="0"/>
                          </a:rPr>
                          <m:t>)</m:t>
                        </m:r>
                      </m:oMath>
                    </m:oMathPara>
                  </a14:m>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60DB837-1A85-4DC6-B825-85575642BE24}"/>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9F8C418E-62AD-47A7-A19F-0937F543A36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Independence</a:t>
              </a:r>
            </a:p>
          </p:txBody>
        </p:sp>
      </p:grpSp>
    </p:spTree>
    <p:extLst>
      <p:ext uri="{BB962C8B-B14F-4D97-AF65-F5344CB8AC3E}">
        <p14:creationId xmlns:p14="http://schemas.microsoft.com/office/powerpoint/2010/main" val="105768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513F-033D-4DFC-B7FA-499A02735FAA}"/>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437F0A-4352-4908-99C2-7DA39E601814}"/>
                  </a:ext>
                </a:extLst>
              </p:cNvPr>
              <p:cNvSpPr>
                <a:spLocks noGrp="1"/>
              </p:cNvSpPr>
              <p:nvPr>
                <p:ph idx="1"/>
              </p:nvPr>
            </p:nvSpPr>
            <p:spPr/>
            <p:txBody>
              <a:bodyPr/>
              <a:lstStyle/>
              <a:p>
                <a:r>
                  <a:rPr lang="en-US" dirty="0"/>
                  <a:t>We flip a fair coin three times. Each flip is independent. (both in the statistical independence sense and in the “doesn’t affect the next one” sense).</a:t>
                </a:r>
              </a:p>
              <a:p>
                <a:endParaRPr lang="en-US" dirty="0"/>
              </a:p>
              <a:p>
                <a:r>
                  <a:rPr lang="en-US" dirty="0"/>
                  <a:t>Is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𝐻𝐻𝐻</m:t>
                    </m:r>
                    <m:r>
                      <a:rPr lang="en-US" b="0" i="1" smtClean="0">
                        <a:latin typeface="Cambria Math" panose="02040503050406030204" pitchFamily="18" charset="0"/>
                      </a:rPr>
                      <m:t>}</m:t>
                    </m:r>
                  </m:oMath>
                </a14:m>
                <a:r>
                  <a:rPr lang="en-US" dirty="0"/>
                  <a:t> independent of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oMath>
                </a14:m>
                <a:r>
                  <a:rPr lang="en-US" dirty="0"/>
                  <a:t>“at most two heads”?</a:t>
                </a:r>
              </a:p>
              <a:p>
                <a:endParaRPr lang="en-US" dirty="0"/>
              </a:p>
              <a:p>
                <a:r>
                  <a:rPr lang="en-US" dirty="0"/>
                  <a:t>Are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“the first flip is heads” and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“the second flip is tails” independent?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E437F0A-4352-4908-99C2-7DA39E60181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3734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513F-033D-4DFC-B7FA-499A02735FAA}"/>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437F0A-4352-4908-99C2-7DA39E601814}"/>
                  </a:ext>
                </a:extLst>
              </p:cNvPr>
              <p:cNvSpPr>
                <a:spLocks noGrp="1"/>
              </p:cNvSpPr>
              <p:nvPr>
                <p:ph idx="1"/>
              </p:nvPr>
            </p:nvSpPr>
            <p:spPr/>
            <p:txBody>
              <a:bodyPr>
                <a:normAutofit fontScale="92500"/>
              </a:bodyPr>
              <a:lstStyle/>
              <a:p>
                <a:r>
                  <a:rPr lang="en-US" dirty="0"/>
                  <a:t>Is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𝐻𝐻𝐻</m:t>
                    </m:r>
                    <m:r>
                      <a:rPr lang="en-US" b="0" i="1" smtClean="0">
                        <a:latin typeface="Cambria Math" panose="02040503050406030204" pitchFamily="18" charset="0"/>
                      </a:rPr>
                      <m:t>}</m:t>
                    </m:r>
                  </m:oMath>
                </a14:m>
                <a:r>
                  <a:rPr lang="en-US" dirty="0"/>
                  <a:t> independent of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oMath>
                </a14:m>
                <a:r>
                  <a:rPr lang="en-US" dirty="0"/>
                  <a:t>“at most two heads”?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=0</m:t>
                    </m:r>
                  </m:oMath>
                </a14:m>
                <a:r>
                  <a:rPr lang="en-US" dirty="0"/>
                  <a:t> (can’t have all three heads and at most two heads).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=1/8</m:t>
                    </m:r>
                  </m:oMath>
                </a14:m>
                <a:r>
                  <a:rPr lang="en-US"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e>
                    </m:d>
                    <m:r>
                      <a:rPr lang="en-US" b="0" i="1" smtClean="0">
                        <a:latin typeface="Cambria Math" panose="02040503050406030204" pitchFamily="18" charset="0"/>
                      </a:rPr>
                      <m:t>=7/8</m:t>
                    </m:r>
                  </m:oMath>
                </a14:m>
                <a:r>
                  <a:rPr lang="en-US"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r>
                  <a:rPr lang="en-US" dirty="0"/>
                  <a:t>. These are dependent!</a:t>
                </a:r>
              </a:p>
              <a:p>
                <a:endParaRPr lang="en-US" dirty="0"/>
              </a:p>
              <a:p>
                <a:endParaRPr lang="en-US" dirty="0"/>
              </a:p>
              <a:p>
                <a:r>
                  <a:rPr lang="en-US" dirty="0"/>
                  <a:t>Are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“the first flip is heads” and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“the second flip is tails” independent?</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=2/8</m:t>
                    </m:r>
                  </m:oMath>
                </a14:m>
                <a:r>
                  <a:rPr lang="en-US" dirty="0"/>
                  <a:t> (uniform measure, and two of eight outcomes meet both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=1/2</m:t>
                    </m:r>
                  </m:oMath>
                </a14:m>
                <a:r>
                  <a:rPr lang="en-US"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=1/2</m:t>
                    </m:r>
                  </m:oMath>
                </a14:m>
                <a:r>
                  <a:rPr lang="en-US" dirty="0"/>
                  <a:t>;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8</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oMath>
                </a14:m>
                <a:r>
                  <a:rPr lang="en-US" dirty="0"/>
                  <a:t>. These are independent!</a:t>
                </a:r>
              </a:p>
              <a:p>
                <a:endParaRPr lang="en-US" dirty="0"/>
              </a:p>
            </p:txBody>
          </p:sp>
        </mc:Choice>
        <mc:Fallback xmlns="">
          <p:sp>
            <p:nvSpPr>
              <p:cNvPr id="3" name="Content Placeholder 2">
                <a:extLst>
                  <a:ext uri="{FF2B5EF4-FFF2-40B4-BE49-F238E27FC236}">
                    <a16:creationId xmlns:a16="http://schemas.microsoft.com/office/drawing/2014/main" id="{2E437F0A-4352-4908-99C2-7DA39E601814}"/>
                  </a:ext>
                </a:extLst>
              </p:cNvPr>
              <p:cNvSpPr>
                <a:spLocks noGrp="1" noRot="1" noChangeAspect="1" noMove="1" noResize="1" noEditPoints="1" noAdjustHandles="1" noChangeArrowheads="1" noChangeShapeType="1" noTextEdit="1"/>
              </p:cNvSpPr>
              <p:nvPr>
                <p:ph idx="1"/>
              </p:nvPr>
            </p:nvSpPr>
            <p:spPr>
              <a:blipFill>
                <a:blip r:embed="rId2"/>
                <a:stretch>
                  <a:fillRect l="-1361" t="-1832"/>
                </a:stretch>
              </a:blipFill>
            </p:spPr>
            <p:txBody>
              <a:bodyPr/>
              <a:lstStyle/>
              <a:p>
                <a:r>
                  <a:rPr lang="en-US">
                    <a:noFill/>
                  </a:rPr>
                  <a:t> </a:t>
                </a:r>
              </a:p>
            </p:txBody>
          </p:sp>
        </mc:Fallback>
      </mc:AlternateContent>
    </p:spTree>
    <p:extLst>
      <p:ext uri="{BB962C8B-B14F-4D97-AF65-F5344CB8AC3E}">
        <p14:creationId xmlns:p14="http://schemas.microsoft.com/office/powerpoint/2010/main" val="272355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88FC-681A-4969-8F85-7672F0C83FD5}"/>
              </a:ext>
            </a:extLst>
          </p:cNvPr>
          <p:cNvSpPr>
            <a:spLocks noGrp="1"/>
          </p:cNvSpPr>
          <p:nvPr>
            <p:ph type="title"/>
          </p:nvPr>
        </p:nvSpPr>
        <p:spPr/>
        <p:txBody>
          <a:bodyPr/>
          <a:lstStyle/>
          <a:p>
            <a:r>
              <a:rPr lang="en-US" dirty="0"/>
              <a:t>Hey Wait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4B63E6-BE1F-4E2B-B832-5E66390B4745}"/>
                  </a:ext>
                </a:extLst>
              </p:cNvPr>
              <p:cNvSpPr>
                <a:spLocks noGrp="1"/>
              </p:cNvSpPr>
              <p:nvPr>
                <p:ph idx="1"/>
              </p:nvPr>
            </p:nvSpPr>
            <p:spPr/>
            <p:txBody>
              <a:bodyPr/>
              <a:lstStyle/>
              <a:p>
                <a:r>
                  <a:rPr lang="en-US" dirty="0"/>
                  <a:t>I said “the flips are independent” why aren’t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oMath>
                </a14:m>
                <a:r>
                  <a:rPr lang="en-US" dirty="0"/>
                  <a:t> independent?</a:t>
                </a:r>
              </a:p>
              <a:p>
                <a:endParaRPr lang="en-US" dirty="0"/>
              </a:p>
              <a:p>
                <a:r>
                  <a:rPr lang="en-US" dirty="0"/>
                  <a:t>“the flips are independent” means events like &lt;the first flip is blah&gt;” is independent of events like &lt;the second flip is blah&gt;</a:t>
                </a:r>
              </a:p>
              <a:p>
                <a:endParaRPr lang="en-US" dirty="0"/>
              </a:p>
              <a:p>
                <a:r>
                  <a:rPr lang="en-US" dirty="0"/>
                  <a:t>But if you have an event that involves both flip one and two that might not be independent of an event involving flip one or two. </a:t>
                </a:r>
              </a:p>
            </p:txBody>
          </p:sp>
        </mc:Choice>
        <mc:Fallback xmlns="">
          <p:sp>
            <p:nvSpPr>
              <p:cNvPr id="3" name="Content Placeholder 2">
                <a:extLst>
                  <a:ext uri="{FF2B5EF4-FFF2-40B4-BE49-F238E27FC236}">
                    <a16:creationId xmlns:a16="http://schemas.microsoft.com/office/drawing/2014/main" id="{DB4B63E6-BE1F-4E2B-B832-5E66390B4745}"/>
                  </a:ext>
                </a:extLst>
              </p:cNvPr>
              <p:cNvSpPr>
                <a:spLocks noGrp="1" noRot="1" noChangeAspect="1" noMove="1" noResize="1" noEditPoints="1" noAdjustHandles="1" noChangeArrowheads="1" noChangeShapeType="1" noTextEdit="1"/>
              </p:cNvSpPr>
              <p:nvPr>
                <p:ph idx="1"/>
              </p:nvPr>
            </p:nvSpPr>
            <p:spPr>
              <a:blipFill>
                <a:blip r:embed="rId3"/>
                <a:stretch>
                  <a:fillRect l="-708" t="-2138" r="-54"/>
                </a:stretch>
              </a:blipFill>
            </p:spPr>
            <p:txBody>
              <a:bodyPr/>
              <a:lstStyle/>
              <a:p>
                <a:r>
                  <a:rPr lang="en-US">
                    <a:noFill/>
                  </a:rPr>
                  <a:t> </a:t>
                </a:r>
              </a:p>
            </p:txBody>
          </p:sp>
        </mc:Fallback>
      </mc:AlternateContent>
    </p:spTree>
    <p:extLst>
      <p:ext uri="{BB962C8B-B14F-4D97-AF65-F5344CB8AC3E}">
        <p14:creationId xmlns:p14="http://schemas.microsoft.com/office/powerpoint/2010/main" val="24589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B657-77B8-4A59-9E7E-F26E073FCDF8}"/>
              </a:ext>
            </a:extLst>
          </p:cNvPr>
          <p:cNvSpPr>
            <a:spLocks noGrp="1"/>
          </p:cNvSpPr>
          <p:nvPr>
            <p:ph type="title"/>
          </p:nvPr>
        </p:nvSpPr>
        <p:spPr/>
        <p:txBody>
          <a:bodyPr/>
          <a:lstStyle/>
          <a:p>
            <a:r>
              <a:rPr lang="en-US" dirty="0"/>
              <a:t>Mutual Exclusion and independence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3F9E6E-21AA-45C9-A7D2-1EA79AD577E9}"/>
                  </a:ext>
                </a:extLst>
              </p:cNvPr>
              <p:cNvSpPr>
                <a:spLocks noGrp="1"/>
              </p:cNvSpPr>
              <p:nvPr>
                <p:ph idx="1"/>
              </p:nvPr>
            </p:nvSpPr>
            <p:spPr/>
            <p:txBody>
              <a:bodyPr>
                <a:normAutofit/>
              </a:bodyPr>
              <a:lstStyle/>
              <a:p>
                <a:r>
                  <a:rPr lang="en-US" dirty="0"/>
                  <a:t>Two of these statements are true, one is false. Explain to each other which ones are true, and find a counter-example to the false one.</a:t>
                </a:r>
              </a:p>
              <a:p>
                <a:r>
                  <a:rPr lang="en-US" dirty="0"/>
                  <a:t>1. 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both have nonzero probability and they are mutually exclusive, then they cannot be independent.</a:t>
                </a:r>
              </a:p>
              <a:p>
                <a:pPr marL="0" indent="0">
                  <a:buNone/>
                </a:pPr>
                <a:endParaRPr lang="en-US" dirty="0"/>
              </a:p>
              <a:p>
                <a:r>
                  <a:rPr lang="en-US" dirty="0"/>
                  <a:t>2. 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has zero probability,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independent (for any </a:t>
                </a:r>
                <a14:m>
                  <m:oMath xmlns:m="http://schemas.openxmlformats.org/officeDocument/2006/math">
                    <m:r>
                      <a:rPr lang="en-US" b="0" i="1" smtClean="0">
                        <a:latin typeface="Cambria Math" panose="02040503050406030204" pitchFamily="18" charset="0"/>
                      </a:rPr>
                      <m:t>𝐵</m:t>
                    </m:r>
                  </m:oMath>
                </a14:m>
                <a:r>
                  <a:rPr lang="en-US" dirty="0"/>
                  <a:t>).</a:t>
                </a:r>
              </a:p>
              <a:p>
                <a:endParaRPr lang="en-US" dirty="0"/>
              </a:p>
              <a:p>
                <a:r>
                  <a:rPr lang="en-US" dirty="0"/>
                  <a:t>3. If two events are independent, then at least one has nonzero probability.</a:t>
                </a:r>
              </a:p>
            </p:txBody>
          </p:sp>
        </mc:Choice>
        <mc:Fallback xmlns="">
          <p:sp>
            <p:nvSpPr>
              <p:cNvPr id="3" name="Content Placeholder 2">
                <a:extLst>
                  <a:ext uri="{FF2B5EF4-FFF2-40B4-BE49-F238E27FC236}">
                    <a16:creationId xmlns:a16="http://schemas.microsoft.com/office/drawing/2014/main" id="{6B3F9E6E-21AA-45C9-A7D2-1EA79AD577E9}"/>
                  </a:ext>
                </a:extLst>
              </p:cNvPr>
              <p:cNvSpPr>
                <a:spLocks noGrp="1" noRot="1" noChangeAspect="1" noMove="1" noResize="1" noEditPoints="1" noAdjustHandles="1" noChangeArrowheads="1" noChangeShapeType="1" noTextEdit="1"/>
              </p:cNvSpPr>
              <p:nvPr>
                <p:ph idx="1"/>
              </p:nvPr>
            </p:nvSpPr>
            <p:spPr>
              <a:blipFill>
                <a:blip r:embed="rId2"/>
                <a:stretch>
                  <a:fillRect l="-708" t="-2138" r="-817"/>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B7F23469-31FE-4864-969A-8B6280D9187E}"/>
              </a:ext>
            </a:extLst>
          </p:cNvPr>
          <p:cNvSpPr/>
          <p:nvPr/>
        </p:nvSpPr>
        <p:spPr>
          <a:xfrm>
            <a:off x="8154627" y="5554636"/>
            <a:ext cx="3810924" cy="1234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Fill out the poll everywhere so Robbie knows how long to explain</a:t>
            </a:r>
          </a:p>
          <a:p>
            <a:pPr algn="ctr"/>
            <a:r>
              <a:rPr lang="en-US" sz="2000" dirty="0"/>
              <a:t>Go to </a:t>
            </a:r>
            <a:r>
              <a:rPr lang="en-US" sz="2000" dirty="0" err="1"/>
              <a:t>pollev.com</a:t>
            </a:r>
            <a:r>
              <a:rPr lang="en-US" sz="2000" dirty="0"/>
              <a:t>/avk5</a:t>
            </a:r>
          </a:p>
        </p:txBody>
      </p:sp>
    </p:spTree>
    <p:extLst>
      <p:ext uri="{BB962C8B-B14F-4D97-AF65-F5344CB8AC3E}">
        <p14:creationId xmlns:p14="http://schemas.microsoft.com/office/powerpoint/2010/main" val="3925660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B657-77B8-4A59-9E7E-F26E073FCDF8}"/>
              </a:ext>
            </a:extLst>
          </p:cNvPr>
          <p:cNvSpPr>
            <a:spLocks noGrp="1"/>
          </p:cNvSpPr>
          <p:nvPr>
            <p:ph type="title"/>
          </p:nvPr>
        </p:nvSpPr>
        <p:spPr/>
        <p:txBody>
          <a:bodyPr/>
          <a:lstStyle/>
          <a:p>
            <a:r>
              <a:rPr lang="en-US" dirty="0"/>
              <a:t>Mutual Exclusion and independence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3F9E6E-21AA-45C9-A7D2-1EA79AD577E9}"/>
                  </a:ext>
                </a:extLst>
              </p:cNvPr>
              <p:cNvSpPr>
                <a:spLocks noGrp="1"/>
              </p:cNvSpPr>
              <p:nvPr>
                <p:ph idx="1"/>
              </p:nvPr>
            </p:nvSpPr>
            <p:spPr/>
            <p:txBody>
              <a:bodyPr>
                <a:normAutofit/>
              </a:bodyPr>
              <a:lstStyle/>
              <a:p>
                <a:r>
                  <a:rPr lang="en-US" dirty="0"/>
                  <a:t>Two of these statements are true, one is false. Explain to each other which ones are true, and find a counter-example to the false one.</a:t>
                </a:r>
              </a:p>
              <a:p>
                <a:r>
                  <a:rPr lang="en-US" dirty="0"/>
                  <a:t>1. 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both have nonzero probability and they are mutually exclusive, then they cannot be independent.</a:t>
                </a:r>
              </a:p>
              <a:p>
                <a:pPr marL="0" indent="0">
                  <a:buNone/>
                </a:pPr>
                <a:endParaRPr lang="en-US" dirty="0"/>
              </a:p>
              <a:p>
                <a:r>
                  <a:rPr lang="en-US" dirty="0"/>
                  <a:t>2. 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has zero probability,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independent (for any </a:t>
                </a:r>
                <a14:m>
                  <m:oMath xmlns:m="http://schemas.openxmlformats.org/officeDocument/2006/math">
                    <m:r>
                      <a:rPr lang="en-US" b="0" i="1" smtClean="0">
                        <a:latin typeface="Cambria Math" panose="02040503050406030204" pitchFamily="18" charset="0"/>
                      </a:rPr>
                      <m:t>𝐵</m:t>
                    </m:r>
                  </m:oMath>
                </a14:m>
                <a:r>
                  <a:rPr lang="en-US" dirty="0"/>
                  <a:t>).</a:t>
                </a:r>
              </a:p>
              <a:p>
                <a:endParaRPr lang="en-US" dirty="0"/>
              </a:p>
              <a:p>
                <a:r>
                  <a:rPr lang="en-US" dirty="0"/>
                  <a:t>3. If two events are independent, then at least one has nonzero probability.</a:t>
                </a:r>
              </a:p>
            </p:txBody>
          </p:sp>
        </mc:Choice>
        <mc:Fallback xmlns="">
          <p:sp>
            <p:nvSpPr>
              <p:cNvPr id="3" name="Content Placeholder 2">
                <a:extLst>
                  <a:ext uri="{FF2B5EF4-FFF2-40B4-BE49-F238E27FC236}">
                    <a16:creationId xmlns:a16="http://schemas.microsoft.com/office/drawing/2014/main" id="{6B3F9E6E-21AA-45C9-A7D2-1EA79AD577E9}"/>
                  </a:ext>
                </a:extLst>
              </p:cNvPr>
              <p:cNvSpPr>
                <a:spLocks noGrp="1" noRot="1" noChangeAspect="1" noMove="1" noResize="1" noEditPoints="1" noAdjustHandles="1" noChangeArrowheads="1" noChangeShapeType="1" noTextEdit="1"/>
              </p:cNvSpPr>
              <p:nvPr>
                <p:ph idx="1"/>
              </p:nvPr>
            </p:nvSpPr>
            <p:spPr>
              <a:blipFill>
                <a:blip r:embed="rId3"/>
                <a:stretch>
                  <a:fillRect l="-708" t="-2138" r="-817"/>
                </a:stretch>
              </a:blipFill>
            </p:spPr>
            <p:txBody>
              <a:bodyPr/>
              <a:lstStyle/>
              <a:p>
                <a:r>
                  <a:rPr lang="en-US">
                    <a:noFill/>
                  </a:rPr>
                  <a:t> </a:t>
                </a:r>
              </a:p>
            </p:txBody>
          </p:sp>
        </mc:Fallback>
      </mc:AlternateContent>
    </p:spTree>
    <p:extLst>
      <p:ext uri="{BB962C8B-B14F-4D97-AF65-F5344CB8AC3E}">
        <p14:creationId xmlns:p14="http://schemas.microsoft.com/office/powerpoint/2010/main" val="105648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BD9BE-D0DF-41D8-A015-E1A0424F16F0}"/>
              </a:ext>
            </a:extLst>
          </p:cNvPr>
          <p:cNvSpPr>
            <a:spLocks noGrp="1"/>
          </p:cNvSpPr>
          <p:nvPr>
            <p:ph type="title"/>
          </p:nvPr>
        </p:nvSpPr>
        <p:spPr/>
        <p:txBody>
          <a:bodyPr/>
          <a:lstStyle/>
          <a:p>
            <a:r>
              <a:rPr lang="en-US" dirty="0"/>
              <a:t>Chain Rule</a:t>
            </a:r>
          </a:p>
        </p:txBody>
      </p:sp>
      <p:sp>
        <p:nvSpPr>
          <p:cNvPr id="5" name="Text Placeholder 4">
            <a:extLst>
              <a:ext uri="{FF2B5EF4-FFF2-40B4-BE49-F238E27FC236}">
                <a16:creationId xmlns:a16="http://schemas.microsoft.com/office/drawing/2014/main" id="{8CC08CEE-BBBE-4D76-90CC-C1442A19CE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98733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7E99-433D-4C6D-86F1-901E71778A9E}"/>
              </a:ext>
            </a:extLst>
          </p:cNvPr>
          <p:cNvSpPr>
            <a:spLocks noGrp="1"/>
          </p:cNvSpPr>
          <p:nvPr>
            <p:ph type="title"/>
          </p:nvPr>
        </p:nvSpPr>
        <p:spPr/>
        <p:txBody>
          <a:bodyPr/>
          <a:lstStyle/>
          <a:p>
            <a:r>
              <a:rPr lang="en-US" dirty="0"/>
              <a:t>Chain 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89A037-A741-4E14-8A4A-B292D379A990}"/>
                  </a:ext>
                </a:extLst>
              </p:cNvPr>
              <p:cNvSpPr>
                <a:spLocks noGrp="1"/>
              </p:cNvSpPr>
              <p:nvPr>
                <p:ph idx="1"/>
              </p:nvPr>
            </p:nvSpPr>
            <p:spPr/>
            <p:txBody>
              <a:bodyPr/>
              <a:lstStyle/>
              <a:p>
                <a:r>
                  <a:rPr lang="en-US" dirty="0"/>
                  <a:t>We defined conditional probability as: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𝐵</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num>
                      <m:den>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den>
                    </m:f>
                  </m:oMath>
                </a14:m>
                <a:endParaRPr lang="en-US" dirty="0"/>
              </a:p>
              <a:p>
                <a:r>
                  <a:rPr lang="en-US" dirty="0"/>
                  <a:t>Which means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8489A037-A741-4E14-8A4A-B292D379A990}"/>
                  </a:ext>
                </a:extLst>
              </p:cNvPr>
              <p:cNvSpPr>
                <a:spLocks noGrp="1" noRot="1" noChangeAspect="1" noMove="1" noResize="1" noEditPoints="1" noAdjustHandles="1" noChangeArrowheads="1" noChangeShapeType="1" noTextEdit="1"/>
              </p:cNvSpPr>
              <p:nvPr>
                <p:ph idx="1"/>
              </p:nvPr>
            </p:nvSpPr>
            <p:spPr>
              <a:blipFill>
                <a:blip r:embed="rId3"/>
                <a:stretch>
                  <a:fillRect l="-654" t="-12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6799F894-B7C0-4E66-88DA-345247390AAE}"/>
              </a:ext>
            </a:extLst>
          </p:cNvPr>
          <p:cNvGrpSpPr/>
          <p:nvPr/>
        </p:nvGrpSpPr>
        <p:grpSpPr>
          <a:xfrm>
            <a:off x="646622" y="3176704"/>
            <a:ext cx="11187258" cy="2217439"/>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405A077-06AD-4939-9A16-383AB829DC60}"/>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𝑛</m:t>
                                </m:r>
                              </m:sub>
                            </m:sSub>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𝑛</m:t>
                                </m:r>
                              </m:sub>
                            </m:sSub>
                          </m:e>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sub>
                            </m:sSub>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−1</m:t>
                                </m:r>
                              </m:sub>
                            </m:sSub>
                          </m:e>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−2</m:t>
                                </m:r>
                              </m:sub>
                            </m:sSub>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2</m:t>
                                </m:r>
                              </m:sub>
                            </m:sSub>
                          </m:e>
                          <m:e>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1</m:t>
                                </m:r>
                              </m:sub>
                            </m:sSub>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oMath>
                    </m:oMathPara>
                  </a14:m>
                  <a:endParaRPr lang="en-US" sz="2800" b="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E405A077-06AD-4939-9A16-383AB829DC60}"/>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D6B28100-1E85-4B3D-BF50-E1AE95911AAC}"/>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Chain Rule</a:t>
              </a:r>
            </a:p>
          </p:txBody>
        </p:sp>
      </p:grpSp>
    </p:spTree>
    <p:extLst>
      <p:ext uri="{BB962C8B-B14F-4D97-AF65-F5344CB8AC3E}">
        <p14:creationId xmlns:p14="http://schemas.microsoft.com/office/powerpoint/2010/main" val="2038464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6566-03BB-4F99-93A2-A4EEAF917535}"/>
              </a:ext>
            </a:extLst>
          </p:cNvPr>
          <p:cNvSpPr>
            <a:spLocks noGrp="1"/>
          </p:cNvSpPr>
          <p:nvPr>
            <p:ph type="title"/>
          </p:nvPr>
        </p:nvSpPr>
        <p:spPr/>
        <p:txBody>
          <a:bodyPr/>
          <a:lstStyle/>
          <a:p>
            <a:r>
              <a:rPr lang="en-US" dirty="0"/>
              <a:t>Chain Rule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EC1ABC-0770-4B3A-AAC4-F90096FEDE2E}"/>
                  </a:ext>
                </a:extLst>
              </p:cNvPr>
              <p:cNvSpPr>
                <a:spLocks noGrp="1"/>
              </p:cNvSpPr>
              <p:nvPr>
                <p:ph idx="1"/>
              </p:nvPr>
            </p:nvSpPr>
            <p:spPr/>
            <p:txBody>
              <a:bodyPr/>
              <a:lstStyle/>
              <a:p>
                <a:r>
                  <a:rPr lang="en-US" dirty="0"/>
                  <a:t>Shuffle a standard deck of 52 cards (so every ordering is equally likely).</a:t>
                </a:r>
              </a:p>
              <a:p>
                <a:pPr lvl="1"/>
                <a:r>
                  <a:rPr lang="en-US" dirty="0"/>
                  <a:t>Let </a:t>
                </a:r>
                <a14:m>
                  <m:oMath xmlns:m="http://schemas.openxmlformats.org/officeDocument/2006/math">
                    <m:r>
                      <a:rPr lang="en-US" b="0" i="1" smtClean="0">
                        <a:latin typeface="Cambria Math" panose="02040503050406030204" pitchFamily="18" charset="0"/>
                      </a:rPr>
                      <m:t>𝐴</m:t>
                    </m:r>
                  </m:oMath>
                </a14:m>
                <a:r>
                  <a:rPr lang="en-US" dirty="0"/>
                  <a:t> be the event “The top card is a K</a:t>
                </a:r>
                <a:r>
                  <a:rPr lang="en-US" dirty="0">
                    <a:solidFill>
                      <a:srgbClr val="FF0000"/>
                    </a:solidFill>
                  </a:rPr>
                  <a:t>♦”</a:t>
                </a:r>
                <a:endParaRPr lang="en-US" dirty="0"/>
              </a:p>
              <a:p>
                <a:pPr lvl="1"/>
                <a:r>
                  <a:rPr lang="en-US" dirty="0"/>
                  <a:t>Let </a:t>
                </a:r>
                <a14:m>
                  <m:oMath xmlns:m="http://schemas.openxmlformats.org/officeDocument/2006/math">
                    <m:r>
                      <a:rPr lang="en-US" b="0" i="1" smtClean="0">
                        <a:latin typeface="Cambria Math" panose="02040503050406030204" pitchFamily="18" charset="0"/>
                      </a:rPr>
                      <m:t>𝐵</m:t>
                    </m:r>
                  </m:oMath>
                </a14:m>
                <a:r>
                  <a:rPr lang="en-US" dirty="0"/>
                  <a:t> be the event “the second card is a J ♠️</a:t>
                </a:r>
              </a:p>
              <a:p>
                <a:pPr lvl="1"/>
                <a:r>
                  <a:rPr lang="en-US" dirty="0"/>
                  <a:t>Let </a:t>
                </a:r>
                <a14:m>
                  <m:oMath xmlns:m="http://schemas.openxmlformats.org/officeDocument/2006/math">
                    <m:r>
                      <a:rPr lang="en-US" b="0" i="1" smtClean="0">
                        <a:latin typeface="Cambria Math" panose="02040503050406030204" pitchFamily="18" charset="0"/>
                      </a:rPr>
                      <m:t>𝐶</m:t>
                    </m:r>
                  </m:oMath>
                </a14:m>
                <a:r>
                  <a:rPr lang="en-US" dirty="0"/>
                  <a:t> be the event “the third card is a 5 ♠️</a:t>
                </a:r>
                <a:br>
                  <a:rPr lang="en-US" dirty="0"/>
                </a:br>
                <a:endParaRPr lang="en-US" dirty="0"/>
              </a:p>
              <a:p>
                <a:pPr lvl="1"/>
                <a:r>
                  <a:rPr lang="en-US" dirty="0"/>
                  <a:t>What is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a:t>
                </a:r>
              </a:p>
              <a:p>
                <a:pPr lvl="1"/>
                <a:r>
                  <a:rPr lang="en-US" dirty="0"/>
                  <a:t>Use the chain rule!</a:t>
                </a:r>
              </a:p>
              <a:p>
                <a:pPr lvl="1"/>
                <a:endParaRPr lang="en-US" dirty="0"/>
              </a:p>
              <a:p>
                <a:pPr lvl="1"/>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t>
                </a:r>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50</m:t>
                        </m:r>
                      </m:den>
                    </m:f>
                    <m:r>
                      <a:rPr lang="en-US" b="0" i="1" smtClean="0">
                        <a:latin typeface="Cambria Math" panose="02040503050406030204" pitchFamily="18" charset="0"/>
                      </a:rPr>
                      <m:t>  </m:t>
                    </m:r>
                  </m:oMath>
                </a14:m>
                <a:r>
                  <a:rPr lang="en-US" dirty="0"/>
                  <a:t> </a:t>
                </a:r>
              </a:p>
            </p:txBody>
          </p:sp>
        </mc:Choice>
        <mc:Fallback xmlns="">
          <p:sp>
            <p:nvSpPr>
              <p:cNvPr id="3" name="Content Placeholder 2">
                <a:extLst>
                  <a:ext uri="{FF2B5EF4-FFF2-40B4-BE49-F238E27FC236}">
                    <a16:creationId xmlns:a16="http://schemas.microsoft.com/office/drawing/2014/main" id="{E9EC1ABC-0770-4B3A-AAC4-F90096FEDE2E}"/>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90747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6278-6205-4143-8C7D-730A361E00B4}"/>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683C0FB9-3DC2-41D1-9A12-CF02DC7050D4}"/>
              </a:ext>
            </a:extLst>
          </p:cNvPr>
          <p:cNvSpPr>
            <a:spLocks noGrp="1"/>
          </p:cNvSpPr>
          <p:nvPr>
            <p:ph idx="1"/>
          </p:nvPr>
        </p:nvSpPr>
        <p:spPr/>
        <p:txBody>
          <a:bodyPr>
            <a:normAutofit/>
          </a:bodyPr>
          <a:lstStyle/>
          <a:p>
            <a:r>
              <a:rPr lang="en-US" dirty="0"/>
              <a:t>HW2 due tonight</a:t>
            </a:r>
          </a:p>
          <a:p>
            <a:pPr lvl="1"/>
            <a:r>
              <a:rPr lang="en-US" dirty="0"/>
              <a:t>Penalty free late days require a meaningful attempt by the original deadline.</a:t>
            </a:r>
          </a:p>
          <a:p>
            <a:r>
              <a:rPr lang="en-US" dirty="0"/>
              <a:t>HW3 out this evening.</a:t>
            </a:r>
          </a:p>
          <a:p>
            <a:endParaRPr lang="en-US" dirty="0"/>
          </a:p>
          <a:p>
            <a:r>
              <a:rPr lang="en-US" dirty="0"/>
              <a:t>HW3 includes a programming problem – using Bayes rule to do some machine learning – detecting whether emails are spam or “ham” (legitimate emails).</a:t>
            </a:r>
          </a:p>
          <a:p>
            <a:r>
              <a:rPr lang="en-US" dirty="0"/>
              <a:t>Longer than the programming on HW1 – please get started early!</a:t>
            </a:r>
          </a:p>
          <a:p>
            <a:r>
              <a:rPr lang="en-US" dirty="0"/>
              <a:t>Extra resources will be available!</a:t>
            </a:r>
          </a:p>
        </p:txBody>
      </p:sp>
    </p:spTree>
    <p:extLst>
      <p:ext uri="{BB962C8B-B14F-4D97-AF65-F5344CB8AC3E}">
        <p14:creationId xmlns:p14="http://schemas.microsoft.com/office/powerpoint/2010/main" val="31632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9AA40C-C851-4525-A66D-B5E5083D362F}"/>
              </a:ext>
            </a:extLst>
          </p:cNvPr>
          <p:cNvSpPr>
            <a:spLocks noGrp="1"/>
          </p:cNvSpPr>
          <p:nvPr>
            <p:ph type="title"/>
          </p:nvPr>
        </p:nvSpPr>
        <p:spPr/>
        <p:txBody>
          <a:bodyPr/>
          <a:lstStyle/>
          <a:p>
            <a:r>
              <a:rPr lang="en-US" dirty="0"/>
              <a:t>Conditional Independence</a:t>
            </a:r>
          </a:p>
        </p:txBody>
      </p:sp>
      <p:sp>
        <p:nvSpPr>
          <p:cNvPr id="5" name="Text Placeholder 4">
            <a:extLst>
              <a:ext uri="{FF2B5EF4-FFF2-40B4-BE49-F238E27FC236}">
                <a16:creationId xmlns:a16="http://schemas.microsoft.com/office/drawing/2014/main" id="{97C069D6-E81C-4C71-A3AC-034F9AC9E1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7846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2E99-5AED-4CCA-AB7D-D87C71A4F6B6}"/>
              </a:ext>
            </a:extLst>
          </p:cNvPr>
          <p:cNvSpPr>
            <a:spLocks noGrp="1"/>
          </p:cNvSpPr>
          <p:nvPr>
            <p:ph type="title"/>
          </p:nvPr>
        </p:nvSpPr>
        <p:spPr/>
        <p:txBody>
          <a:bodyPr/>
          <a:lstStyle/>
          <a:p>
            <a:r>
              <a:rPr lang="en-US" dirty="0"/>
              <a:t>Conditional Independence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44D11D-C8F1-44E9-B2F7-655B01D73817}"/>
                  </a:ext>
                </a:extLst>
              </p:cNvPr>
              <p:cNvSpPr>
                <a:spLocks noGrp="1"/>
              </p:cNvSpPr>
              <p:nvPr>
                <p:ph idx="1"/>
              </p:nvPr>
            </p:nvSpPr>
            <p:spPr/>
            <p:txBody>
              <a:bodyPr>
                <a:normAutofit/>
              </a:bodyPr>
              <a:lstStyle/>
              <a:p>
                <a:r>
                  <a:rPr lang="en-US" dirty="0"/>
                  <a:t>You have two coins. Coin </a:t>
                </a:r>
                <a14:m>
                  <m:oMath xmlns:m="http://schemas.openxmlformats.org/officeDocument/2006/math">
                    <m:r>
                      <a:rPr lang="en-US" i="1">
                        <a:latin typeface="Cambria Math" panose="02040503050406030204" pitchFamily="18" charset="0"/>
                      </a:rPr>
                      <m:t>𝐴</m:t>
                    </m:r>
                  </m:oMath>
                </a14:m>
                <a:r>
                  <a:rPr lang="en-US" dirty="0"/>
                  <a:t> is fair, coin </a:t>
                </a:r>
                <a14:m>
                  <m:oMath xmlns:m="http://schemas.openxmlformats.org/officeDocument/2006/math">
                    <m:r>
                      <a:rPr lang="en-US" i="1">
                        <a:latin typeface="Cambria Math" panose="02040503050406030204" pitchFamily="18" charset="0"/>
                      </a:rPr>
                      <m:t>𝐵</m:t>
                    </m:r>
                  </m:oMath>
                </a14:m>
                <a:r>
                  <a:rPr lang="en-US" dirty="0"/>
                  <a:t> comes up heads with probability </a:t>
                </a:r>
                <a14:m>
                  <m:oMath xmlns:m="http://schemas.openxmlformats.org/officeDocument/2006/math">
                    <m:r>
                      <a:rPr lang="en-US" i="1">
                        <a:latin typeface="Cambria Math" panose="02040503050406030204" pitchFamily="18" charset="0"/>
                      </a:rPr>
                      <m:t>0.85</m:t>
                    </m:r>
                  </m:oMath>
                </a14:m>
                <a:r>
                  <a:rPr lang="en-US" dirty="0"/>
                  <a:t>. </a:t>
                </a:r>
              </a:p>
              <a:p>
                <a:r>
                  <a:rPr lang="en-US" dirty="0"/>
                  <a:t>You will roll a (fair) die, if the result is odd flip coin </a:t>
                </a:r>
                <a14:m>
                  <m:oMath xmlns:m="http://schemas.openxmlformats.org/officeDocument/2006/math">
                    <m:r>
                      <a:rPr lang="en-US" i="1">
                        <a:latin typeface="Cambria Math" panose="02040503050406030204" pitchFamily="18" charset="0"/>
                      </a:rPr>
                      <m:t>𝐴</m:t>
                    </m:r>
                  </m:oMath>
                </a14:m>
                <a:r>
                  <a:rPr lang="en-US" dirty="0"/>
                  <a:t> twice (independently); if the result is even flip coin </a:t>
                </a:r>
                <a14:m>
                  <m:oMath xmlns:m="http://schemas.openxmlformats.org/officeDocument/2006/math">
                    <m:r>
                      <a:rPr lang="en-US" i="1">
                        <a:latin typeface="Cambria Math" panose="02040503050406030204" pitchFamily="18" charset="0"/>
                      </a:rPr>
                      <m:t>𝐵</m:t>
                    </m:r>
                  </m:oMath>
                </a14:m>
                <a:r>
                  <a:rPr lang="en-US" dirty="0"/>
                  <a:t> twice (independently)</a:t>
                </a:r>
              </a:p>
              <a:p>
                <a:endParaRPr lang="en-US" dirty="0"/>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a14:m>
                <a:r>
                  <a:rPr lang="en-US" dirty="0"/>
                  <a:t> be the event “the first flip is heads”,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oMath>
                </a14:m>
                <a:r>
                  <a:rPr lang="en-US" dirty="0"/>
                  <a:t> be the event “the second flip is heads”, </a:t>
                </a:r>
                <a14:m>
                  <m:oMath xmlns:m="http://schemas.openxmlformats.org/officeDocument/2006/math">
                    <m:r>
                      <a:rPr lang="en-US" b="0" i="1" smtClean="0">
                        <a:latin typeface="Cambria Math" panose="02040503050406030204" pitchFamily="18" charset="0"/>
                      </a:rPr>
                      <m:t>𝑂</m:t>
                    </m:r>
                  </m:oMath>
                </a14:m>
                <a:r>
                  <a:rPr lang="en-US" dirty="0"/>
                  <a:t> be the event “the die was odd”</a:t>
                </a:r>
              </a:p>
              <a:p>
                <a:endParaRPr lang="en-US" dirty="0"/>
              </a:p>
              <a:p>
                <a:r>
                  <a:rPr lang="en-US" dirty="0"/>
                  <a:t>Are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oMath>
                </a14:m>
                <a:r>
                  <a:rPr lang="en-US" dirty="0"/>
                  <a:t> independent? Are they independent conditioned on </a:t>
                </a:r>
                <a14:m>
                  <m:oMath xmlns:m="http://schemas.openxmlformats.org/officeDocument/2006/math">
                    <m:r>
                      <a:rPr lang="en-US" b="0" i="1" smtClean="0">
                        <a:latin typeface="Cambria Math" panose="02040503050406030204" pitchFamily="18" charset="0"/>
                      </a:rPr>
                      <m:t>𝑂</m:t>
                    </m:r>
                  </m:oMath>
                </a14:m>
                <a:r>
                  <a:rPr lang="en-US" dirty="0"/>
                  <a:t>?</a:t>
                </a:r>
              </a:p>
            </p:txBody>
          </p:sp>
        </mc:Choice>
        <mc:Fallback xmlns="">
          <p:sp>
            <p:nvSpPr>
              <p:cNvPr id="3" name="Content Placeholder 2">
                <a:extLst>
                  <a:ext uri="{FF2B5EF4-FFF2-40B4-BE49-F238E27FC236}">
                    <a16:creationId xmlns:a16="http://schemas.microsoft.com/office/drawing/2014/main" id="{8A44D11D-C8F1-44E9-B2F7-655B01D73817}"/>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30891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E345-BDF5-4625-9A64-32F0139FC0A2}"/>
              </a:ext>
            </a:extLst>
          </p:cNvPr>
          <p:cNvSpPr>
            <a:spLocks noGrp="1"/>
          </p:cNvSpPr>
          <p:nvPr>
            <p:ph type="title"/>
          </p:nvPr>
        </p:nvSpPr>
        <p:spPr/>
        <p:txBody>
          <a:bodyPr/>
          <a:lstStyle/>
          <a:p>
            <a:r>
              <a:rPr lang="en-US" dirty="0"/>
              <a:t>Conditional Independence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05DCEE-94F7-4F9E-A3CC-BDA292CFBFBC}"/>
                  </a:ext>
                </a:extLst>
              </p:cNvPr>
              <p:cNvSpPr>
                <a:spLocks noGrp="1"/>
              </p:cNvSpPr>
              <p:nvPr>
                <p:ph idx="1"/>
              </p:nvPr>
            </p:nvSpPr>
            <p:spPr/>
            <p:txBody>
              <a:bodyPr/>
              <a:lstStyle/>
              <a:p>
                <a:r>
                  <a:rPr lang="en-US" dirty="0"/>
                  <a:t>We say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are conditionally independent on </a:t>
                </a:r>
                <a14:m>
                  <m:oMath xmlns:m="http://schemas.openxmlformats.org/officeDocument/2006/math">
                    <m:r>
                      <a:rPr lang="en-US" b="0" i="1" smtClean="0">
                        <a:latin typeface="Cambria Math" panose="02040503050406030204" pitchFamily="18" charset="0"/>
                      </a:rPr>
                      <m:t>𝐶</m:t>
                    </m:r>
                  </m:oMath>
                </a14:m>
                <a:r>
                  <a:rPr lang="en-US" dirty="0"/>
                  <a:t> if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e>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a:p>
              <a:p>
                <a:endParaRPr lang="en-US" dirty="0"/>
              </a:p>
              <a:p>
                <a:r>
                  <a:rPr lang="en-US" dirty="0"/>
                  <a:t>i.e. if you condition on </a:t>
                </a:r>
                <a14:m>
                  <m:oMath xmlns:m="http://schemas.openxmlformats.org/officeDocument/2006/math">
                    <m:r>
                      <a:rPr lang="en-US" b="0" i="1" smtClean="0">
                        <a:latin typeface="Cambria Math" panose="02040503050406030204" pitchFamily="18" charset="0"/>
                      </a:rPr>
                      <m:t>𝐶</m:t>
                    </m:r>
                  </m:oMath>
                </a14:m>
                <a:r>
                  <a:rPr lang="en-US" dirty="0"/>
                  <a:t>, they are independent. </a:t>
                </a:r>
              </a:p>
              <a:p>
                <a:endParaRPr lang="en-US" dirty="0"/>
              </a:p>
            </p:txBody>
          </p:sp>
        </mc:Choice>
        <mc:Fallback xmlns="">
          <p:sp>
            <p:nvSpPr>
              <p:cNvPr id="3" name="Content Placeholder 2">
                <a:extLst>
                  <a:ext uri="{FF2B5EF4-FFF2-40B4-BE49-F238E27FC236}">
                    <a16:creationId xmlns:a16="http://schemas.microsoft.com/office/drawing/2014/main" id="{5005DCEE-94F7-4F9E-A3CC-BDA292CFBFB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551826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AACA-BB4E-4EEB-B852-CC3607F5142E}"/>
              </a:ext>
            </a:extLst>
          </p:cNvPr>
          <p:cNvSpPr>
            <a:spLocks noGrp="1"/>
          </p:cNvSpPr>
          <p:nvPr>
            <p:ph type="title"/>
          </p:nvPr>
        </p:nvSpPr>
        <p:spPr/>
        <p:txBody>
          <a:bodyPr/>
          <a:lstStyle/>
          <a:p>
            <a:r>
              <a:rPr lang="en-US" dirty="0"/>
              <a:t>(Unconditioned) Independence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AAEACB-6109-47BB-B665-784D85B5F5C0}"/>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𝑂</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e>
                      <m:e>
                        <m:r>
                          <a:rPr lang="en-US" b="0" i="1" smtClean="0">
                            <a:latin typeface="Cambria Math" panose="02040503050406030204" pitchFamily="18" charset="0"/>
                          </a:rPr>
                          <m:t>𝑂</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e>
                    </m:d>
                    <m:r>
                      <a:rPr lang="en-US" b="0" i="1" smtClean="0">
                        <a:latin typeface="Cambria Math" panose="02040503050406030204" pitchFamily="18" charset="0"/>
                      </a:rPr>
                      <m:t>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𝑂</m:t>
                        </m:r>
                      </m:e>
                    </m:acc>
                    <m:r>
                      <a:rPr lang="en-US" b="0" i="1" smtClean="0">
                        <a:latin typeface="Cambria Math" panose="02040503050406030204" pitchFamily="18" charset="0"/>
                      </a:rPr>
                      <m:t>)</m:t>
                    </m:r>
                  </m:oMath>
                </a14:m>
                <a:endParaRPr lang="en-US" dirty="0"/>
              </a:p>
              <a:p>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⋅0.85</m:t>
                    </m:r>
                    <m:r>
                      <a:rPr lang="en-US" b="0" i="0" smtClean="0">
                        <a:latin typeface="Cambria Math" panose="02040503050406030204" pitchFamily="18" charset="0"/>
                      </a:rPr>
                      <m:t>=.675</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e>
                    </m:d>
                    <m:r>
                      <a:rPr lang="en-US" b="0" i="1" smtClean="0">
                        <a:latin typeface="Cambria Math" panose="02040503050406030204" pitchFamily="18" charset="0"/>
                      </a:rPr>
                      <m:t>=.675</m:t>
                    </m:r>
                  </m:oMath>
                </a14:m>
                <a:r>
                  <a:rPr lang="en-US" dirty="0"/>
                  <a:t> (the same formula works)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.675</m:t>
                        </m:r>
                      </m:e>
                      <m:sup>
                        <m:r>
                          <a:rPr lang="en-US" b="0" i="1" smtClean="0">
                            <a:latin typeface="Cambria Math" panose="02040503050406030204" pitchFamily="18" charset="0"/>
                          </a:rPr>
                          <m:t>2</m:t>
                        </m:r>
                      </m:sup>
                    </m:sSup>
                    <m:r>
                      <a:rPr lang="en-US" b="0" i="1" smtClean="0">
                        <a:latin typeface="Cambria Math" panose="02040503050406030204" pitchFamily="18" charset="0"/>
                      </a:rPr>
                      <m:t>=.455625</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𝑂</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e>
                      <m:e>
                        <m:r>
                          <a:rPr lang="en-US" b="0" i="1" smtClean="0">
                            <a:latin typeface="Cambria Math" panose="02040503050406030204" pitchFamily="18" charset="0"/>
                          </a:rPr>
                          <m:t>𝑂</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𝑂</m:t>
                            </m:r>
                          </m:e>
                        </m:acc>
                      </m:e>
                    </m:d>
                    <m:r>
                      <a:rPr lang="en-US" i="1">
                        <a:latin typeface="Cambria Math" panose="02040503050406030204" pitchFamily="18" charset="0"/>
                      </a:rPr>
                      <m:t>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𝑂</m:t>
                        </m:r>
                      </m:e>
                    </m:acc>
                    <m:r>
                      <a:rPr lang="en-US" i="1">
                        <a:latin typeface="Cambria Math" panose="02040503050406030204" pitchFamily="18" charset="0"/>
                      </a:rPr>
                      <m:t>)</m:t>
                    </m:r>
                  </m:oMath>
                </a14:m>
                <a:endParaRPr lang="en-US" dirty="0"/>
              </a:p>
              <a:p>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.85</m:t>
                        </m:r>
                      </m:e>
                      <m:sup>
                        <m:r>
                          <a:rPr lang="en-US" b="0" i="1" smtClean="0">
                            <a:latin typeface="Cambria Math" panose="02040503050406030204" pitchFamily="18" charset="0"/>
                          </a:rPr>
                          <m:t>2</m:t>
                        </m:r>
                      </m:sup>
                    </m:sSup>
                    <m:r>
                      <a:rPr lang="en-US" b="0" i="1" smtClean="0">
                        <a:latin typeface="Cambria Math" panose="02040503050406030204" pitchFamily="18" charset="0"/>
                      </a:rPr>
                      <m:t>=.48625</m:t>
                    </m:r>
                  </m:oMath>
                </a14:m>
                <a:endParaRPr lang="en-US" dirty="0"/>
              </a:p>
              <a:p>
                <a14:m>
                  <m:oMath xmlns:m="http://schemas.openxmlformats.org/officeDocument/2006/math">
                    <m:r>
                      <a:rPr lang="en-US" i="1">
                        <a:latin typeface="Cambria Math" panose="02040503050406030204" pitchFamily="18" charset="0"/>
                      </a:rPr>
                      <m:t>.455625</m:t>
                    </m:r>
                    <m:r>
                      <a:rPr lang="en-US" b="0" i="1" smtClean="0">
                        <a:latin typeface="Cambria Math" panose="02040503050406030204" pitchFamily="18" charset="0"/>
                      </a:rPr>
                      <m:t>≠</m:t>
                    </m:r>
                    <m:r>
                      <a:rPr lang="en-US" i="1">
                        <a:latin typeface="Cambria Math" panose="02040503050406030204" pitchFamily="18" charset="0"/>
                      </a:rPr>
                      <m:t>.48625</m:t>
                    </m:r>
                  </m:oMath>
                </a14:m>
                <a:endParaRPr lang="en-US" dirty="0"/>
              </a:p>
              <a:p>
                <a:r>
                  <a:rPr lang="en-US" dirty="0"/>
                  <a:t>Those aren’t the same! They’re not independent!</a:t>
                </a:r>
              </a:p>
            </p:txBody>
          </p:sp>
        </mc:Choice>
        <mc:Fallback xmlns="">
          <p:sp>
            <p:nvSpPr>
              <p:cNvPr id="3" name="Content Placeholder 2">
                <a:extLst>
                  <a:ext uri="{FF2B5EF4-FFF2-40B4-BE49-F238E27FC236}">
                    <a16:creationId xmlns:a16="http://schemas.microsoft.com/office/drawing/2014/main" id="{75AAEACB-6109-47BB-B665-784D85B5F5C0}"/>
                  </a:ext>
                </a:extLst>
              </p:cNvPr>
              <p:cNvSpPr>
                <a:spLocks noGrp="1" noRot="1" noChangeAspect="1" noMove="1" noResize="1" noEditPoints="1" noAdjustHandles="1" noChangeArrowheads="1" noChangeShapeType="1" noTextEdit="1"/>
              </p:cNvSpPr>
              <p:nvPr>
                <p:ph idx="1"/>
              </p:nvPr>
            </p:nvSpPr>
            <p:spPr>
              <a:blipFill>
                <a:blip r:embed="rId3"/>
                <a:stretch>
                  <a:fillRect l="-1587" t="-1832" b="-1309"/>
                </a:stretch>
              </a:blipFill>
            </p:spPr>
            <p:txBody>
              <a:bodyPr/>
              <a:lstStyle/>
              <a:p>
                <a:r>
                  <a:rPr lang="en-US">
                    <a:noFill/>
                  </a:rPr>
                  <a:t> </a:t>
                </a:r>
              </a:p>
            </p:txBody>
          </p:sp>
        </mc:Fallback>
      </mc:AlternateContent>
    </p:spTree>
    <p:extLst>
      <p:ext uri="{BB962C8B-B14F-4D97-AF65-F5344CB8AC3E}">
        <p14:creationId xmlns:p14="http://schemas.microsoft.com/office/powerpoint/2010/main" val="244625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95FC-39BC-447E-9713-A29C964CC0E7}"/>
              </a:ext>
            </a:extLst>
          </p:cNvPr>
          <p:cNvSpPr>
            <a:spLocks noGrp="1"/>
          </p:cNvSpPr>
          <p:nvPr>
            <p:ph type="title"/>
          </p:nvPr>
        </p:nvSpPr>
        <p:spPr/>
        <p:txBody>
          <a:bodyPr/>
          <a:lstStyle/>
          <a:p>
            <a:r>
              <a:rPr lang="en-US" dirty="0"/>
              <a:t>Conditional Independence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73F4C3-CA44-49CE-8C49-89FB668D01E3}"/>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e>
                      <m:e>
                        <m:r>
                          <a:rPr lang="en-US" b="0" i="1" smtClean="0">
                            <a:latin typeface="Cambria Math" panose="02040503050406030204" pitchFamily="18" charset="0"/>
                          </a:rPr>
                          <m:t>𝑂</m:t>
                        </m:r>
                      </m:e>
                    </m:d>
                    <m:r>
                      <a:rPr lang="en-US" b="0" i="1" smtClean="0">
                        <a:latin typeface="Cambria Math" panose="02040503050406030204" pitchFamily="18" charset="0"/>
                      </a:rPr>
                      <m:t>=1/2</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e>
                      <m:e>
                        <m:r>
                          <a:rPr lang="en-US" b="0" i="1" smtClean="0">
                            <a:latin typeface="Cambria Math" panose="02040503050406030204" pitchFamily="18" charset="0"/>
                          </a:rPr>
                          <m:t>𝑂</m:t>
                        </m:r>
                      </m:e>
                    </m:d>
                    <m:r>
                      <a:rPr lang="en-US" b="0" i="1" smtClean="0">
                        <a:latin typeface="Cambria Math" panose="02040503050406030204" pitchFamily="18" charset="0"/>
                      </a:rPr>
                      <m:t>=1/2</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e>
                      <m:e>
                        <m:r>
                          <a:rPr lang="en-US" b="0" i="1" smtClean="0">
                            <a:latin typeface="Cambria Math" panose="02040503050406030204" pitchFamily="18" charset="0"/>
                          </a:rPr>
                          <m:t>𝑂</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=1/4</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e>
                      <m:e>
                        <m:r>
                          <a:rPr lang="en-US" b="0" i="1" smtClean="0">
                            <a:latin typeface="Cambria Math" panose="02040503050406030204" pitchFamily="18" charset="0"/>
                          </a:rPr>
                          <m:t>𝑂</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e>
                      <m:e>
                        <m:r>
                          <a:rPr lang="en-US" b="0" i="1" smtClean="0">
                            <a:latin typeface="Cambria Math" panose="02040503050406030204" pitchFamily="18" charset="0"/>
                          </a:rPr>
                          <m:t>𝑂</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oMath>
                </a14:m>
                <a:endParaRPr lang="en-US" dirty="0"/>
              </a:p>
              <a:p>
                <a:endParaRPr lang="en-US" dirty="0"/>
              </a:p>
              <a:p>
                <a:r>
                  <a:rPr lang="en-US" dirty="0"/>
                  <a:t>Yes!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oMath>
                </a14:m>
                <a:r>
                  <a:rPr lang="en-US" dirty="0"/>
                  <a:t> are conditionally independent, conditioned on </a:t>
                </a:r>
                <a14:m>
                  <m:oMath xmlns:m="http://schemas.openxmlformats.org/officeDocument/2006/math">
                    <m:r>
                      <a:rPr lang="en-US" b="0" i="1" smtClean="0">
                        <a:latin typeface="Cambria Math" panose="02040503050406030204" pitchFamily="18" charset="0"/>
                      </a:rPr>
                      <m:t>𝑂</m:t>
                    </m:r>
                  </m:oMath>
                </a14:m>
                <a:r>
                  <a:rPr lang="en-US" dirty="0"/>
                  <a:t>.</a:t>
                </a:r>
              </a:p>
            </p:txBody>
          </p:sp>
        </mc:Choice>
        <mc:Fallback xmlns="">
          <p:sp>
            <p:nvSpPr>
              <p:cNvPr id="3" name="Content Placeholder 2">
                <a:extLst>
                  <a:ext uri="{FF2B5EF4-FFF2-40B4-BE49-F238E27FC236}">
                    <a16:creationId xmlns:a16="http://schemas.microsoft.com/office/drawing/2014/main" id="{D773F4C3-CA44-49CE-8C49-89FB668D01E3}"/>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69910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CFCF-E2B9-426C-A385-877485393F13}"/>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8344A922-1C93-455A-BC85-C42582462C76}"/>
              </a:ext>
            </a:extLst>
          </p:cNvPr>
          <p:cNvSpPr>
            <a:spLocks noGrp="1"/>
          </p:cNvSpPr>
          <p:nvPr>
            <p:ph idx="1"/>
          </p:nvPr>
        </p:nvSpPr>
        <p:spPr/>
        <p:txBody>
          <a:bodyPr/>
          <a:lstStyle/>
          <a:p>
            <a:r>
              <a:rPr lang="en-US" dirty="0"/>
              <a:t>Read a problem carefully – when we say “these steps are independent of each other” about some part of a sequential process, it’s usually “conditioned on all prior steps, these steps are conditionally independent of each other.”</a:t>
            </a:r>
          </a:p>
          <a:p>
            <a:r>
              <a:rPr lang="en-US" dirty="0"/>
              <a:t>Those conditional steps are usually dependent (without conditioning) because they might give you information about which branch you took.</a:t>
            </a:r>
          </a:p>
        </p:txBody>
      </p:sp>
    </p:spTree>
    <p:extLst>
      <p:ext uri="{BB962C8B-B14F-4D97-AF65-F5344CB8AC3E}">
        <p14:creationId xmlns:p14="http://schemas.microsoft.com/office/powerpoint/2010/main" val="3596405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7AB6F1-334F-444A-89FD-04E630BF5A5D}"/>
              </a:ext>
            </a:extLst>
          </p:cNvPr>
          <p:cNvSpPr>
            <a:spLocks noGrp="1"/>
          </p:cNvSpPr>
          <p:nvPr>
            <p:ph type="title"/>
          </p:nvPr>
        </p:nvSpPr>
        <p:spPr/>
        <p:txBody>
          <a:bodyPr/>
          <a:lstStyle/>
          <a:p>
            <a:r>
              <a:rPr lang="en-US" dirty="0"/>
              <a:t>More Independence</a:t>
            </a:r>
          </a:p>
        </p:txBody>
      </p:sp>
      <p:sp>
        <p:nvSpPr>
          <p:cNvPr id="5" name="Text Placeholder 4">
            <a:extLst>
              <a:ext uri="{FF2B5EF4-FFF2-40B4-BE49-F238E27FC236}">
                <a16:creationId xmlns:a16="http://schemas.microsoft.com/office/drawing/2014/main" id="{FE031288-B638-44D7-8AF1-A2727B8292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21860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663F-FE93-41EE-889F-9BD5FA14DE92}"/>
              </a:ext>
            </a:extLst>
          </p:cNvPr>
          <p:cNvSpPr>
            <a:spLocks noGrp="1"/>
          </p:cNvSpPr>
          <p:nvPr>
            <p:ph type="title"/>
          </p:nvPr>
        </p:nvSpPr>
        <p:spPr/>
        <p:txBody>
          <a:bodyPr/>
          <a:lstStyle/>
          <a:p>
            <a:r>
              <a:rPr lang="en-US" dirty="0"/>
              <a:t>Independence of events</a:t>
            </a:r>
          </a:p>
        </p:txBody>
      </p:sp>
      <p:sp>
        <p:nvSpPr>
          <p:cNvPr id="3" name="Content Placeholder 2">
            <a:extLst>
              <a:ext uri="{FF2B5EF4-FFF2-40B4-BE49-F238E27FC236}">
                <a16:creationId xmlns:a16="http://schemas.microsoft.com/office/drawing/2014/main" id="{12120322-CA52-4061-9C80-9D650B79C135}"/>
              </a:ext>
            </a:extLst>
          </p:cNvPr>
          <p:cNvSpPr>
            <a:spLocks noGrp="1"/>
          </p:cNvSpPr>
          <p:nvPr>
            <p:ph idx="1"/>
          </p:nvPr>
        </p:nvSpPr>
        <p:spPr/>
        <p:txBody>
          <a:bodyPr/>
          <a:lstStyle/>
          <a:p>
            <a:r>
              <a:rPr lang="en-US" dirty="0"/>
              <a:t>Recall the definition of independence of </a:t>
            </a:r>
            <a:r>
              <a:rPr lang="en-US" b="1" dirty="0"/>
              <a:t>events</a:t>
            </a:r>
            <a:r>
              <a:rPr lang="en-US" dirty="0"/>
              <a:t>:</a:t>
            </a:r>
          </a:p>
          <a:p>
            <a:endParaRPr lang="en-US" dirty="0"/>
          </a:p>
          <a:p>
            <a:endParaRPr lang="en-US" dirty="0"/>
          </a:p>
        </p:txBody>
      </p:sp>
      <p:grpSp>
        <p:nvGrpSpPr>
          <p:cNvPr id="4" name="Group 3">
            <a:extLst>
              <a:ext uri="{FF2B5EF4-FFF2-40B4-BE49-F238E27FC236}">
                <a16:creationId xmlns:a16="http://schemas.microsoft.com/office/drawing/2014/main" id="{99C75D64-7926-4467-BD96-BE023E13063F}"/>
              </a:ext>
            </a:extLst>
          </p:cNvPr>
          <p:cNvGrpSpPr/>
          <p:nvPr/>
        </p:nvGrpSpPr>
        <p:grpSpPr>
          <a:xfrm>
            <a:off x="597010" y="2243394"/>
            <a:ext cx="7332885" cy="2068187"/>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00C4FBE-DF5D-43AB-9189-263FAB490967}"/>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Two events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oMath>
                  </a14:m>
                  <a:r>
                    <a:rPr lang="en-US" sz="2800" b="1" dirty="0">
                      <a:latin typeface="Segoe UI Semibold" panose="020B0702040204020203" pitchFamily="34" charset="0"/>
                      <a:cs typeface="Segoe UI Semibold" panose="020B0702040204020203" pitchFamily="34" charset="0"/>
                    </a:rPr>
                    <a:t> are </a:t>
                  </a:r>
                  <a:r>
                    <a:rPr lang="en-US" sz="2800" dirty="0">
                      <a:latin typeface="Segoe UI Semibold" panose="020B0702040204020203" pitchFamily="34" charset="0"/>
                      <a:cs typeface="Segoe UI Semibold" panose="020B0702040204020203" pitchFamily="34" charset="0"/>
                    </a:rPr>
                    <a:t>independent if </a:t>
                  </a:r>
                </a:p>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𝐴</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d>
                          <m:dPr>
                            <m:ctrlPr>
                              <a:rPr lang="en-US" sz="2800" b="0" i="1" smtClean="0">
                                <a:latin typeface="Cambria Math" panose="02040503050406030204" pitchFamily="18" charset="0"/>
                                <a:cs typeface="Segoe UI Semibold" panose="020B0702040204020203" pitchFamily="34" charset="0"/>
                              </a:rPr>
                            </m:ctrlPr>
                          </m:dPr>
                          <m:e>
                            <m:r>
                              <a:rPr lang="en-US" sz="2800" b="0" i="1" smtClean="0">
                                <a:latin typeface="Cambria Math" panose="02040503050406030204" pitchFamily="18" charset="0"/>
                                <a:cs typeface="Segoe UI Semibold" panose="020B0702040204020203" pitchFamily="34" charset="0"/>
                              </a:rPr>
                              <m:t>𝐴</m:t>
                            </m:r>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ℙ</m:t>
                        </m:r>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𝐵</m:t>
                        </m:r>
                        <m:r>
                          <a:rPr lang="en-US" sz="2800" b="0" i="1" smtClean="0">
                            <a:latin typeface="Cambria Math" panose="02040503050406030204" pitchFamily="18" charset="0"/>
                            <a:cs typeface="Segoe UI Semibold" panose="020B0702040204020203" pitchFamily="34" charset="0"/>
                          </a:rPr>
                          <m:t>)</m:t>
                        </m:r>
                      </m:oMath>
                    </m:oMathPara>
                  </a14:m>
                  <a:endParaRPr lang="en-US" sz="28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F60DB837-1A85-4DC6-B825-85575642BE24}"/>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34FA9FD-6F6B-4E41-A63D-3336B46E3689}"/>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Independence</a:t>
              </a:r>
            </a:p>
          </p:txBody>
        </p:sp>
      </p:grpSp>
    </p:spTree>
    <p:extLst>
      <p:ext uri="{BB962C8B-B14F-4D97-AF65-F5344CB8AC3E}">
        <p14:creationId xmlns:p14="http://schemas.microsoft.com/office/powerpoint/2010/main" val="94168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7CB0-CC9E-40C2-B1EB-4F88A4178596}"/>
              </a:ext>
            </a:extLst>
          </p:cNvPr>
          <p:cNvSpPr>
            <a:spLocks noGrp="1"/>
          </p:cNvSpPr>
          <p:nvPr>
            <p:ph type="title"/>
          </p:nvPr>
        </p:nvSpPr>
        <p:spPr/>
        <p:txBody>
          <a:bodyPr/>
          <a:lstStyle/>
          <a:p>
            <a:r>
              <a:rPr lang="en-US" dirty="0"/>
              <a:t>Independence for 3 or more events</a:t>
            </a:r>
          </a:p>
        </p:txBody>
      </p:sp>
      <p:sp>
        <p:nvSpPr>
          <p:cNvPr id="3" name="Content Placeholder 2">
            <a:extLst>
              <a:ext uri="{FF2B5EF4-FFF2-40B4-BE49-F238E27FC236}">
                <a16:creationId xmlns:a16="http://schemas.microsoft.com/office/drawing/2014/main" id="{1E373D6A-72ED-4569-A883-89A008915EC1}"/>
              </a:ext>
            </a:extLst>
          </p:cNvPr>
          <p:cNvSpPr>
            <a:spLocks noGrp="1"/>
          </p:cNvSpPr>
          <p:nvPr>
            <p:ph idx="1"/>
          </p:nvPr>
        </p:nvSpPr>
        <p:spPr/>
        <p:txBody>
          <a:bodyPr/>
          <a:lstStyle/>
          <a:p>
            <a:r>
              <a:rPr lang="en-US" dirty="0"/>
              <a:t>For three or more events, we need two kinds of independence</a:t>
            </a:r>
          </a:p>
          <a:p>
            <a:pPr marL="0" indent="0">
              <a:buNone/>
            </a:pPr>
            <a:endParaRPr lang="en-US" dirty="0"/>
          </a:p>
        </p:txBody>
      </p:sp>
      <p:grpSp>
        <p:nvGrpSpPr>
          <p:cNvPr id="4" name="Group 3">
            <a:extLst>
              <a:ext uri="{FF2B5EF4-FFF2-40B4-BE49-F238E27FC236}">
                <a16:creationId xmlns:a16="http://schemas.microsoft.com/office/drawing/2014/main" id="{8C00E362-08A2-4AA4-869B-26EB66241E06}"/>
              </a:ext>
            </a:extLst>
          </p:cNvPr>
          <p:cNvGrpSpPr/>
          <p:nvPr/>
        </p:nvGrpSpPr>
        <p:grpSpPr>
          <a:xfrm>
            <a:off x="653978" y="4105967"/>
            <a:ext cx="11053812" cy="2217439"/>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146350F-B223-472E-9D94-ABED1C9B5D09}"/>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Events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are mutually independent if </a:t>
                  </a:r>
                </a:p>
                <a:p>
                  <a:pPr algn="ctr"/>
                  <a14:m>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𝒊</m:t>
                                  </m:r>
                                </m:e>
                                <m:sub>
                                  <m:r>
                                    <a:rPr lang="en-US" sz="2800" b="1" i="1" smtClean="0">
                                      <a:latin typeface="Cambria Math" panose="02040503050406030204" pitchFamily="18" charset="0"/>
                                      <a:cs typeface="Segoe UI Semibold" panose="020B0702040204020203" pitchFamily="34" charset="0"/>
                                    </a:rPr>
                                    <m:t>𝟏</m:t>
                                  </m:r>
                                </m:sub>
                              </m:sSub>
                            </m:sub>
                          </m:sSub>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𝒊</m:t>
                                  </m:r>
                                </m:e>
                                <m:sub>
                                  <m:r>
                                    <a:rPr lang="en-US" sz="2800" b="1" i="1" smtClean="0">
                                      <a:latin typeface="Cambria Math" panose="02040503050406030204" pitchFamily="18" charset="0"/>
                                      <a:cs typeface="Segoe UI Semibold" panose="020B0702040204020203" pitchFamily="34" charset="0"/>
                                    </a:rPr>
                                    <m:t>𝟐</m:t>
                                  </m:r>
                                </m:sub>
                              </m:sSub>
                            </m:sub>
                          </m:sSub>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𝒊</m:t>
                                  </m:r>
                                </m:e>
                                <m:sub>
                                  <m:r>
                                    <a:rPr lang="en-US" sz="2800" b="1" i="1" smtClean="0">
                                      <a:latin typeface="Cambria Math" panose="02040503050406030204" pitchFamily="18" charset="0"/>
                                      <a:cs typeface="Segoe UI Semibold" panose="020B0702040204020203" pitchFamily="34" charset="0"/>
                                    </a:rPr>
                                    <m:t>𝒌</m:t>
                                  </m:r>
                                </m:sub>
                              </m:sSub>
                            </m:sub>
                          </m:sSub>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𝒊</m:t>
                                  </m:r>
                                </m:e>
                                <m:sub>
                                  <m:r>
                                    <a:rPr lang="en-US" sz="2800" b="1" i="1" smtClean="0">
                                      <a:latin typeface="Cambria Math" panose="02040503050406030204" pitchFamily="18" charset="0"/>
                                      <a:cs typeface="Segoe UI Semibold" panose="020B0702040204020203" pitchFamily="34" charset="0"/>
                                    </a:rPr>
                                    <m:t>𝟏</m:t>
                                  </m:r>
                                </m:sub>
                              </m:sSub>
                            </m:sub>
                          </m:sSub>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𝒊</m:t>
                                  </m:r>
                                </m:e>
                                <m:sub>
                                  <m:r>
                                    <a:rPr lang="en-US" sz="2800" b="1" i="1" smtClean="0">
                                      <a:latin typeface="Cambria Math" panose="02040503050406030204" pitchFamily="18" charset="0"/>
                                      <a:cs typeface="Segoe UI Semibold" panose="020B0702040204020203" pitchFamily="34" charset="0"/>
                                    </a:rPr>
                                    <m:t>𝟐</m:t>
                                  </m:r>
                                </m:sub>
                              </m:sSub>
                            </m:sub>
                          </m:sSub>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𝒊</m:t>
                                  </m:r>
                                </m:e>
                                <m:sub>
                                  <m:r>
                                    <a:rPr lang="en-US" sz="2800" b="1" i="1" smtClean="0">
                                      <a:latin typeface="Cambria Math" panose="02040503050406030204" pitchFamily="18" charset="0"/>
                                      <a:cs typeface="Segoe UI Semibold" panose="020B0702040204020203" pitchFamily="34" charset="0"/>
                                    </a:rPr>
                                    <m:t>𝒌</m:t>
                                  </m:r>
                                </m:sub>
                              </m:sSub>
                            </m:sub>
                          </m:sSub>
                        </m:e>
                      </m:d>
                    </m:oMath>
                  </a14:m>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for every subset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𝒊</m:t>
                          </m:r>
                        </m:e>
                        <m:sub>
                          <m:r>
                            <a:rPr lang="en-US" sz="2800" b="1" i="1" smtClean="0">
                              <a:latin typeface="Cambria Math" panose="02040503050406030204" pitchFamily="18" charset="0"/>
                              <a:cs typeface="Segoe UI Semibold" panose="020B0702040204020203" pitchFamily="34" charset="0"/>
                            </a:rPr>
                            <m:t>𝟏</m:t>
                          </m:r>
                        </m:sub>
                      </m:sSub>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𝒊</m:t>
                          </m:r>
                        </m:e>
                        <m:sub>
                          <m:r>
                            <a:rPr lang="en-US" sz="2800" b="1" i="1" smtClean="0">
                              <a:latin typeface="Cambria Math" panose="02040503050406030204" pitchFamily="18" charset="0"/>
                              <a:cs typeface="Segoe UI Semibold" panose="020B0702040204020203" pitchFamily="34" charset="0"/>
                            </a:rPr>
                            <m:t>𝟐</m:t>
                          </m:r>
                        </m:sub>
                      </m:sSub>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𝒊</m:t>
                          </m:r>
                        </m:e>
                        <m:sub>
                          <m:r>
                            <a:rPr lang="en-US" sz="2800" b="1" i="1" smtClean="0">
                              <a:latin typeface="Cambria Math" panose="02040503050406030204" pitchFamily="18" charset="0"/>
                              <a:cs typeface="Segoe UI Semibold" panose="020B0702040204020203" pitchFamily="34" charset="0"/>
                            </a:rPr>
                            <m:t>𝒌</m:t>
                          </m:r>
                        </m:sub>
                      </m:sSub>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𝟐</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7146350F-B223-472E-9D94-ABED1C9B5D09}"/>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537C580-7334-4172-AB90-909CF8E92ED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Mutual Independence</a:t>
              </a:r>
            </a:p>
          </p:txBody>
        </p:sp>
      </p:grpSp>
      <p:grpSp>
        <p:nvGrpSpPr>
          <p:cNvPr id="8" name="Group 7">
            <a:extLst>
              <a:ext uri="{FF2B5EF4-FFF2-40B4-BE49-F238E27FC236}">
                <a16:creationId xmlns:a16="http://schemas.microsoft.com/office/drawing/2014/main" id="{44FF675E-6F18-4CC6-860E-3EFC5DA353AC}"/>
              </a:ext>
            </a:extLst>
          </p:cNvPr>
          <p:cNvGrpSpPr/>
          <p:nvPr/>
        </p:nvGrpSpPr>
        <p:grpSpPr>
          <a:xfrm>
            <a:off x="671206" y="2049390"/>
            <a:ext cx="11053812" cy="1837219"/>
            <a:chOff x="1185842" y="3429000"/>
            <a:chExt cx="6111311" cy="1927846"/>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9C670F0-0D29-497A-AAB7-947D7F0E0D34}"/>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Events </a:t>
                  </a:r>
                  <a14:m>
                    <m:oMath xmlns:m="http://schemas.openxmlformats.org/officeDocument/2006/math">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1</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2</m:t>
                          </m:r>
                        </m:sub>
                      </m:sSub>
                      <m:r>
                        <a:rPr lang="en-US" sz="2800" b="0" i="1" smtClean="0">
                          <a:latin typeface="Cambria Math" panose="02040503050406030204" pitchFamily="18" charset="0"/>
                          <a:cs typeface="Segoe UI Semibold" panose="020B0702040204020203" pitchFamily="34" charset="0"/>
                        </a:rPr>
                        <m:t>,…,</m:t>
                      </m:r>
                      <m:sSub>
                        <m:sSubPr>
                          <m:ctrlPr>
                            <a:rPr lang="en-US" sz="2800" b="0" i="1" smtClean="0">
                              <a:latin typeface="Cambria Math" panose="02040503050406030204" pitchFamily="18" charset="0"/>
                              <a:cs typeface="Segoe UI Semibold" panose="020B0702040204020203" pitchFamily="34" charset="0"/>
                            </a:rPr>
                          </m:ctrlPr>
                        </m:sSubPr>
                        <m:e>
                          <m:r>
                            <a:rPr lang="en-US" sz="2800" b="0" i="1" smtClean="0">
                              <a:latin typeface="Cambria Math" panose="02040503050406030204" pitchFamily="18" charset="0"/>
                              <a:cs typeface="Segoe UI Semibold" panose="020B0702040204020203" pitchFamily="34" charset="0"/>
                            </a:rPr>
                            <m:t>𝐴</m:t>
                          </m:r>
                        </m:e>
                        <m:sub>
                          <m:r>
                            <a:rPr lang="en-US" sz="2800" b="0" i="1" smtClean="0">
                              <a:latin typeface="Cambria Math" panose="02040503050406030204" pitchFamily="18" charset="0"/>
                              <a:cs typeface="Segoe UI Semibold" panose="020B0702040204020203" pitchFamily="34" charset="0"/>
                            </a:rPr>
                            <m:t>𝑛</m:t>
                          </m:r>
                        </m:sub>
                      </m:sSub>
                    </m:oMath>
                  </a14:m>
                  <a:r>
                    <a:rPr lang="en-US" sz="2800" b="1" dirty="0">
                      <a:latin typeface="Segoe UI Semibold" panose="020B0702040204020203" pitchFamily="34" charset="0"/>
                      <a:cs typeface="Segoe UI Semibold" panose="020B0702040204020203" pitchFamily="34" charset="0"/>
                    </a:rPr>
                    <a:t> are pairwise independent if </a:t>
                  </a:r>
                </a:p>
                <a:p>
                  <a:pPr algn="ctr"/>
                  <a14:m>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r>
                                <a:rPr lang="en-US" sz="2800" b="1" i="1" smtClean="0">
                                  <a:latin typeface="Cambria Math" panose="02040503050406030204" pitchFamily="18" charset="0"/>
                                  <a:cs typeface="Segoe UI Semibold" panose="020B0702040204020203" pitchFamily="34" charset="0"/>
                                </a:rPr>
                                <m:t>𝒊</m:t>
                              </m:r>
                            </m:sub>
                          </m:sSub>
                          <m:r>
                            <a:rPr lang="en-US" sz="2800" b="1" i="1" smtClean="0">
                              <a:latin typeface="Cambria Math" panose="02040503050406030204" pitchFamily="18" charset="0"/>
                              <a:cs typeface="Segoe UI Semibold" panose="020B0702040204020203" pitchFamily="34" charset="0"/>
                            </a:rPr>
                            <m:t>∩</m:t>
                          </m:r>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r>
                                <a:rPr lang="en-US" sz="2800" b="1" i="1" smtClean="0">
                                  <a:latin typeface="Cambria Math" panose="02040503050406030204" pitchFamily="18" charset="0"/>
                                  <a:cs typeface="Segoe UI Semibold" panose="020B0702040204020203" pitchFamily="34" charset="0"/>
                                </a:rPr>
                                <m:t>𝒋</m:t>
                              </m:r>
                            </m:sub>
                          </m:sSub>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r>
                                <a:rPr lang="en-US" sz="2800" b="1" i="1" smtClean="0">
                                  <a:latin typeface="Cambria Math" panose="02040503050406030204" pitchFamily="18" charset="0"/>
                                  <a:cs typeface="Segoe UI Semibold" panose="020B0702040204020203" pitchFamily="34" charset="0"/>
                                </a:rPr>
                                <m:t>𝒊</m:t>
                              </m:r>
                            </m:sub>
                          </m:sSub>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sSub>
                            <m:sSubPr>
                              <m:ctrlPr>
                                <a:rPr lang="en-US" sz="2800" b="1" i="1" smtClean="0">
                                  <a:latin typeface="Cambria Math" panose="02040503050406030204" pitchFamily="18" charset="0"/>
                                  <a:cs typeface="Segoe UI Semibold" panose="020B0702040204020203" pitchFamily="34" charset="0"/>
                                </a:rPr>
                              </m:ctrlPr>
                            </m:sSubPr>
                            <m:e>
                              <m:r>
                                <a:rPr lang="en-US" sz="2800" b="1" i="1" smtClean="0">
                                  <a:latin typeface="Cambria Math" panose="02040503050406030204" pitchFamily="18" charset="0"/>
                                  <a:cs typeface="Segoe UI Semibold" panose="020B0702040204020203" pitchFamily="34" charset="0"/>
                                </a:rPr>
                                <m:t>𝑨</m:t>
                              </m:r>
                            </m:e>
                            <m:sub>
                              <m:r>
                                <a:rPr lang="en-US" sz="2800" b="1" i="1" smtClean="0">
                                  <a:latin typeface="Cambria Math" panose="02040503050406030204" pitchFamily="18" charset="0"/>
                                  <a:cs typeface="Segoe UI Semibold" panose="020B0702040204020203" pitchFamily="34" charset="0"/>
                                </a:rPr>
                                <m:t>𝒋</m:t>
                              </m:r>
                            </m:sub>
                          </m:sSub>
                        </m:e>
                      </m:d>
                    </m:oMath>
                  </a14:m>
                  <a:r>
                    <a:rPr lang="en-US" sz="2800" b="1"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𝒊</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𝒋</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A9C670F0-0D29-497A-AAB7-947D7F0E0D34}"/>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A4CF4C24-FBE7-4301-B625-6002CEE817C2}"/>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Pairwise Independence</a:t>
              </a:r>
            </a:p>
          </p:txBody>
        </p:sp>
      </p:grpSp>
    </p:spTree>
    <p:extLst>
      <p:ext uri="{BB962C8B-B14F-4D97-AF65-F5344CB8AC3E}">
        <p14:creationId xmlns:p14="http://schemas.microsoft.com/office/powerpoint/2010/main" val="41004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892F-8DAE-4A3A-BE79-208AF43A89AC}"/>
              </a:ext>
            </a:extLst>
          </p:cNvPr>
          <p:cNvSpPr>
            <a:spLocks noGrp="1"/>
          </p:cNvSpPr>
          <p:nvPr>
            <p:ph type="title"/>
          </p:nvPr>
        </p:nvSpPr>
        <p:spPr/>
        <p:txBody>
          <a:bodyPr>
            <a:normAutofit fontScale="90000"/>
          </a:bodyPr>
          <a:lstStyle/>
          <a:p>
            <a:r>
              <a:rPr lang="en-US" dirty="0"/>
              <a:t>Pairwise Independence vs. Mutual Independence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B41E2F-0081-438C-A82E-22B5D086DF85}"/>
                  </a:ext>
                </a:extLst>
              </p:cNvPr>
              <p:cNvSpPr>
                <a:spLocks noGrp="1"/>
              </p:cNvSpPr>
              <p:nvPr>
                <p:ph idx="1"/>
              </p:nvPr>
            </p:nvSpPr>
            <p:spPr/>
            <p:txBody>
              <a:bodyPr/>
              <a:lstStyle/>
              <a:p>
                <a:r>
                  <a:rPr lang="en-US" dirty="0"/>
                  <a:t>Roll two fair dice (one red, one blue) independently</a:t>
                </a:r>
                <a:endParaRPr lang="en-US" b="0" dirty="0"/>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“red die is </a:t>
                </a:r>
                <a14:m>
                  <m:oMath xmlns:m="http://schemas.openxmlformats.org/officeDocument/2006/math">
                    <m:r>
                      <a:rPr lang="en-US" b="0" i="1" smtClean="0">
                        <a:latin typeface="Cambria Math" panose="02040503050406030204" pitchFamily="18" charset="0"/>
                      </a:rPr>
                      <m:t>3</m:t>
                    </m:r>
                  </m:oMath>
                </a14:m>
                <a:r>
                  <a:rPr lang="en-US" dirty="0"/>
                  <a:t>”</a:t>
                </a:r>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“blue die is 5”</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“sum is </a:t>
                </a:r>
                <a14:m>
                  <m:oMath xmlns:m="http://schemas.openxmlformats.org/officeDocument/2006/math">
                    <m:r>
                      <a:rPr lang="en-US" b="0" i="1" smtClean="0">
                        <a:latin typeface="Cambria Math" panose="02040503050406030204" pitchFamily="18" charset="0"/>
                      </a:rPr>
                      <m:t>7</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9DB41E2F-0081-438C-A82E-22B5D086DF85}"/>
                  </a:ext>
                </a:extLst>
              </p:cNvPr>
              <p:cNvSpPr>
                <a:spLocks noGrp="1" noRot="1" noChangeAspect="1" noMove="1" noResize="1" noEditPoints="1" noAdjustHandles="1" noChangeArrowheads="1" noChangeShapeType="1" noTextEdit="1"/>
              </p:cNvSpPr>
              <p:nvPr>
                <p:ph idx="1"/>
              </p:nvPr>
            </p:nvSpPr>
            <p:spPr>
              <a:blipFill>
                <a:blip r:embed="rId2"/>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2738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AE3BF4-1B65-4699-AA57-F8C44FEE480D}"/>
              </a:ext>
            </a:extLst>
          </p:cNvPr>
          <p:cNvSpPr>
            <a:spLocks noGrp="1"/>
          </p:cNvSpPr>
          <p:nvPr>
            <p:ph type="title"/>
          </p:nvPr>
        </p:nvSpPr>
        <p:spPr/>
        <p:txBody>
          <a:bodyPr/>
          <a:lstStyle/>
          <a:p>
            <a:r>
              <a:rPr lang="en-US" dirty="0"/>
              <a:t>The Technical Stuff</a:t>
            </a:r>
          </a:p>
        </p:txBody>
      </p:sp>
      <p:sp>
        <p:nvSpPr>
          <p:cNvPr id="5" name="Text Placeholder 4">
            <a:extLst>
              <a:ext uri="{FF2B5EF4-FFF2-40B4-BE49-F238E27FC236}">
                <a16:creationId xmlns:a16="http://schemas.microsoft.com/office/drawing/2014/main" id="{D46D0D54-26A5-453F-B1E2-A4BF1B90E8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4320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588D-18F2-4274-935A-BD84D5805FF2}"/>
              </a:ext>
            </a:extLst>
          </p:cNvPr>
          <p:cNvSpPr>
            <a:spLocks noGrp="1"/>
          </p:cNvSpPr>
          <p:nvPr>
            <p:ph type="title"/>
          </p:nvPr>
        </p:nvSpPr>
        <p:spPr/>
        <p:txBody>
          <a:bodyPr/>
          <a:lstStyle/>
          <a:p>
            <a:r>
              <a:rPr lang="en-US" dirty="0"/>
              <a:t>Pairwise Independence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577E32-D8D3-4890-8E6E-40E6CAE5B3D1}"/>
                  </a:ext>
                </a:extLst>
              </p:cNvPr>
              <p:cNvSpPr>
                <a:spLocks noGrp="1"/>
              </p:cNvSpPr>
              <p:nvPr>
                <p:ph idx="1"/>
              </p:nvPr>
            </p:nvSpPr>
            <p:spPr/>
            <p:txBody>
              <a:bodyPr>
                <a:normAutofit lnSpcReduction="10000"/>
              </a:bodyPr>
              <a:lstStyle/>
              <a:p>
                <a14:m>
                  <m:oMath xmlns:m="http://schemas.openxmlformats.org/officeDocument/2006/math">
                    <m:r>
                      <a:rPr lang="en-US" i="1" smtClean="0">
                        <a:latin typeface="Cambria Math" panose="02040503050406030204" pitchFamily="18" charset="0"/>
                      </a:rPr>
                      <m:t>𝑅</m:t>
                    </m:r>
                    <m:r>
                      <a:rPr lang="en-US" i="1" smtClean="0">
                        <a:latin typeface="Cambria Math" panose="02040503050406030204" pitchFamily="18" charset="0"/>
                      </a:rPr>
                      <m:t>,</m:t>
                    </m:r>
                    <m:r>
                      <a:rPr lang="en-US" i="1" smtClean="0">
                        <a:latin typeface="Cambria Math" panose="02040503050406030204" pitchFamily="18" charset="0"/>
                      </a:rPr>
                      <m:t>𝐵</m:t>
                    </m:r>
                    <m:r>
                      <a:rPr lang="en-US" i="1" smtClean="0">
                        <a:latin typeface="Cambria Math" panose="02040503050406030204" pitchFamily="18" charset="0"/>
                      </a:rPr>
                      <m:t>,</m:t>
                    </m:r>
                    <m:r>
                      <a:rPr lang="en-US" i="1" smtClean="0">
                        <a:latin typeface="Cambria Math" panose="02040503050406030204" pitchFamily="18" charset="0"/>
                      </a:rPr>
                      <m:t>𝑆</m:t>
                    </m:r>
                    <m:r>
                      <a:rPr lang="en-US" i="1" smtClean="0">
                        <a:latin typeface="Cambria Math" panose="02040503050406030204" pitchFamily="18" charset="0"/>
                      </a:rPr>
                      <m:t> </m:t>
                    </m:r>
                  </m:oMath>
                </a14:m>
                <a:r>
                  <a:rPr lang="en-US" dirty="0"/>
                  <a:t>are pairwise independent</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 ?=</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a14:m>
                <a:r>
                  <a:rPr lang="en-US" dirty="0"/>
                  <a:t> Yes! (These are also independent by the problem statement)</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𝑆</m:t>
                        </m:r>
                      </m:e>
                    </m:d>
                    <m:r>
                      <a:rPr lang="en-US" b="0" i="1" smtClean="0">
                        <a:latin typeface="Cambria Math" panose="02040503050406030204" pitchFamily="18" charset="0"/>
                      </a:rPr>
                      <m:t> ?=</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a14:m>
                <a:r>
                  <a:rPr lang="en-US" dirty="0"/>
                  <a:t> Yes!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𝑆</m:t>
                        </m:r>
                      </m:e>
                    </m:d>
                    <m:r>
                      <a:rPr lang="en-US" b="0" i="1" smtClean="0">
                        <a:latin typeface="Cambria Math" panose="02040503050406030204" pitchFamily="18" charset="0"/>
                      </a:rPr>
                      <m:t> ?=</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oMath>
                </a14:m>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a14:m>
                <a:r>
                  <a:rPr lang="en-US" dirty="0"/>
                  <a:t> Yes!</a:t>
                </a:r>
              </a:p>
            </p:txBody>
          </p:sp>
        </mc:Choice>
        <mc:Fallback xmlns="">
          <p:sp>
            <p:nvSpPr>
              <p:cNvPr id="3" name="Content Placeholder 2">
                <a:extLst>
                  <a:ext uri="{FF2B5EF4-FFF2-40B4-BE49-F238E27FC236}">
                    <a16:creationId xmlns:a16="http://schemas.microsoft.com/office/drawing/2014/main" id="{9A577E32-D8D3-4890-8E6E-40E6CAE5B3D1}"/>
                  </a:ext>
                </a:extLst>
              </p:cNvPr>
              <p:cNvSpPr>
                <a:spLocks noGrp="1" noRot="1" noChangeAspect="1" noMove="1" noResize="1" noEditPoints="1" noAdjustHandles="1" noChangeArrowheads="1" noChangeShapeType="1" noTextEdit="1"/>
              </p:cNvSpPr>
              <p:nvPr>
                <p:ph idx="1"/>
              </p:nvPr>
            </p:nvSpPr>
            <p:spPr>
              <a:blipFill>
                <a:blip r:embed="rId2"/>
                <a:stretch>
                  <a:fillRect t="-3019"/>
                </a:stretch>
              </a:blipFill>
            </p:spPr>
            <p:txBody>
              <a:bodyPr/>
              <a:lstStyle/>
              <a:p>
                <a:r>
                  <a:rPr lang="en-US">
                    <a:noFill/>
                  </a:rPr>
                  <a:t> </a:t>
                </a:r>
              </a:p>
            </p:txBody>
          </p:sp>
        </mc:Fallback>
      </mc:AlternateContent>
    </p:spTree>
    <p:extLst>
      <p:ext uri="{BB962C8B-B14F-4D97-AF65-F5344CB8AC3E}">
        <p14:creationId xmlns:p14="http://schemas.microsoft.com/office/powerpoint/2010/main" val="215787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C7ED6-42D2-4879-8720-D72840160EEB}"/>
              </a:ext>
            </a:extLst>
          </p:cNvPr>
          <p:cNvSpPr>
            <a:spLocks noGrp="1"/>
          </p:cNvSpPr>
          <p:nvPr>
            <p:ph type="title"/>
          </p:nvPr>
        </p:nvSpPr>
        <p:spPr/>
        <p:txBody>
          <a:bodyPr/>
          <a:lstStyle/>
          <a:p>
            <a:r>
              <a:rPr lang="en-US" dirty="0"/>
              <a:t>Mutual Independence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7AD6AF-10A3-4366-9C0E-EC1F81F8071E}"/>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are not mutually independent. </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𝑆</m:t>
                        </m:r>
                      </m:e>
                    </m:d>
                    <m:r>
                      <a:rPr lang="en-US" b="0" i="1" smtClean="0">
                        <a:latin typeface="Cambria Math" panose="02040503050406030204" pitchFamily="18" charset="0"/>
                      </a:rPr>
                      <m:t>=0</m:t>
                    </m:r>
                    <m:r>
                      <a:rPr lang="en-US" b="0" i="0" smtClean="0">
                        <a:latin typeface="Cambria Math" panose="02040503050406030204" pitchFamily="18" charset="0"/>
                      </a:rPr>
                      <m:t>; </m:t>
                    </m:r>
                  </m:oMath>
                </a14:m>
                <a:r>
                  <a:rPr lang="en-US" dirty="0"/>
                  <a:t>if the red die is 3, and blue die is 5 then the sum is 8 (so it can’t be 7)</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e>
                        </m:d>
                      </m:e>
                      <m:sup>
                        <m:r>
                          <a:rPr lang="en-US" b="0" i="1" smtClean="0">
                            <a:latin typeface="Cambria Math" panose="02040503050406030204" pitchFamily="18" charset="0"/>
                          </a:rPr>
                          <m:t>3</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216</m:t>
                        </m:r>
                      </m:den>
                    </m:f>
                    <m:r>
                      <a:rPr lang="en-US" b="0" i="1" smtClean="0">
                        <a:latin typeface="Cambria Math" panose="02040503050406030204" pitchFamily="18" charset="0"/>
                      </a:rPr>
                      <m:t>≠0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A47AD6AF-10A3-4366-9C0E-EC1F81F8071E}"/>
                  </a:ext>
                </a:extLst>
              </p:cNvPr>
              <p:cNvSpPr>
                <a:spLocks noGrp="1" noRot="1" noChangeAspect="1" noMove="1" noResize="1" noEditPoints="1" noAdjustHandles="1" noChangeArrowheads="1" noChangeShapeType="1" noTextEdit="1"/>
              </p:cNvSpPr>
              <p:nvPr>
                <p:ph idx="1"/>
              </p:nvPr>
            </p:nvSpPr>
            <p:spPr>
              <a:blipFill>
                <a:blip r:embed="rId3"/>
                <a:stretch>
                  <a:fillRect l="-708" t="-2138" r="-381"/>
                </a:stretch>
              </a:blipFill>
            </p:spPr>
            <p:txBody>
              <a:bodyPr/>
              <a:lstStyle/>
              <a:p>
                <a:r>
                  <a:rPr lang="en-US">
                    <a:noFill/>
                  </a:rPr>
                  <a:t> </a:t>
                </a:r>
              </a:p>
            </p:txBody>
          </p:sp>
        </mc:Fallback>
      </mc:AlternateContent>
    </p:spTree>
    <p:extLst>
      <p:ext uri="{BB962C8B-B14F-4D97-AF65-F5344CB8AC3E}">
        <p14:creationId xmlns:p14="http://schemas.microsoft.com/office/powerpoint/2010/main" val="2266403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CAD4-65FE-46F9-85B0-4134EB386D92}"/>
              </a:ext>
            </a:extLst>
          </p:cNvPr>
          <p:cNvSpPr>
            <a:spLocks noGrp="1"/>
          </p:cNvSpPr>
          <p:nvPr>
            <p:ph type="title"/>
          </p:nvPr>
        </p:nvSpPr>
        <p:spPr/>
        <p:txBody>
          <a:bodyPr/>
          <a:lstStyle/>
          <a:p>
            <a:r>
              <a:rPr lang="en-US" dirty="0"/>
              <a:t>Checking Mutual Independence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E78317-21E0-424B-9656-DAFDE568BDAC}"/>
                  </a:ext>
                </a:extLst>
              </p:cNvPr>
              <p:cNvSpPr>
                <a:spLocks noGrp="1"/>
              </p:cNvSpPr>
              <p:nvPr>
                <p:ph idx="1"/>
              </p:nvPr>
            </p:nvSpPr>
            <p:spPr/>
            <p:txBody>
              <a:bodyPr/>
              <a:lstStyle/>
              <a:p>
                <a:r>
                  <a:rPr lang="en-US" dirty="0"/>
                  <a:t>It’s not enough to check just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either.</a:t>
                </a:r>
              </a:p>
              <a:p>
                <a:r>
                  <a:rPr lang="en-US" dirty="0"/>
                  <a:t>Roll a fair </a:t>
                </a:r>
                <a14:m>
                  <m:oMath xmlns:m="http://schemas.openxmlformats.org/officeDocument/2006/math">
                    <m:r>
                      <a:rPr lang="en-US" i="1" dirty="0" smtClean="0">
                        <a:latin typeface="Cambria Math" panose="02040503050406030204" pitchFamily="18" charset="0"/>
                      </a:rPr>
                      <m:t>8</m:t>
                    </m:r>
                  </m:oMath>
                </a14:m>
                <a:r>
                  <a:rPr lang="en-US" dirty="0"/>
                  <a:t>-sided die.</a:t>
                </a:r>
              </a:p>
              <a:p>
                <a:r>
                  <a:rPr lang="en-US" dirty="0"/>
                  <a:t>Let </a:t>
                </a:r>
                <a14:m>
                  <m:oMath xmlns:m="http://schemas.openxmlformats.org/officeDocument/2006/math">
                    <m:r>
                      <a:rPr lang="en-US" b="0" i="1" smtClean="0">
                        <a:latin typeface="Cambria Math" panose="02040503050406030204" pitchFamily="18" charset="0"/>
                      </a:rPr>
                      <m:t>𝐴</m:t>
                    </m:r>
                  </m:oMath>
                </a14:m>
                <a:r>
                  <a:rPr lang="en-US" dirty="0"/>
                  <a:t> be </a:t>
                </a:r>
                <a14:m>
                  <m:oMath xmlns:m="http://schemas.openxmlformats.org/officeDocument/2006/math">
                    <m:r>
                      <a:rPr lang="en-US" b="0" i="1" smtClean="0">
                        <a:latin typeface="Cambria Math" panose="02040503050406030204" pitchFamily="18" charset="0"/>
                      </a:rPr>
                      <m:t>{1,2,3,4}</m:t>
                    </m:r>
                  </m:oMath>
                </a14:m>
                <a:endParaRPr lang="en-US" dirty="0"/>
              </a:p>
              <a:p>
                <a14:m>
                  <m:oMath xmlns:m="http://schemas.openxmlformats.org/officeDocument/2006/math">
                    <m:r>
                      <a:rPr lang="en-US" b="0" i="1" smtClean="0">
                        <a:latin typeface="Cambria Math" panose="02040503050406030204" pitchFamily="18" charset="0"/>
                      </a:rPr>
                      <m:t>𝐵</m:t>
                    </m:r>
                  </m:oMath>
                </a14:m>
                <a:r>
                  <a:rPr lang="en-US" dirty="0"/>
                  <a:t> be </a:t>
                </a:r>
                <a14:m>
                  <m:oMath xmlns:m="http://schemas.openxmlformats.org/officeDocument/2006/math">
                    <m:r>
                      <a:rPr lang="en-US" b="0" i="1" smtClean="0">
                        <a:latin typeface="Cambria Math" panose="02040503050406030204" pitchFamily="18" charset="0"/>
                      </a:rPr>
                      <m:t>{2,4,6,8}</m:t>
                    </m:r>
                  </m:oMath>
                </a14:m>
                <a:endParaRPr lang="en-US" dirty="0"/>
              </a:p>
              <a:p>
                <a14:m>
                  <m:oMath xmlns:m="http://schemas.openxmlformats.org/officeDocument/2006/math">
                    <m:r>
                      <a:rPr lang="en-US" b="0" i="1" smtClean="0">
                        <a:latin typeface="Cambria Math" panose="02040503050406030204" pitchFamily="18" charset="0"/>
                      </a:rPr>
                      <m:t>𝐶</m:t>
                    </m:r>
                  </m:oMath>
                </a14:m>
                <a:r>
                  <a:rPr lang="en-US" dirty="0"/>
                  <a:t> be </a:t>
                </a:r>
                <a14:m>
                  <m:oMath xmlns:m="http://schemas.openxmlformats.org/officeDocument/2006/math">
                    <m:r>
                      <a:rPr lang="en-US" b="0" i="1" smtClean="0">
                        <a:latin typeface="Cambria Math" panose="02040503050406030204" pitchFamily="18" charset="0"/>
                      </a:rPr>
                      <m:t>{2,3,5,7}</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oMath>
                </a14:m>
                <a:endParaRPr lang="en-US" dirty="0"/>
              </a:p>
            </p:txBody>
          </p:sp>
        </mc:Choice>
        <mc:Fallback xmlns="">
          <p:sp>
            <p:nvSpPr>
              <p:cNvPr id="3" name="Content Placeholder 2">
                <a:extLst>
                  <a:ext uri="{FF2B5EF4-FFF2-40B4-BE49-F238E27FC236}">
                    <a16:creationId xmlns:a16="http://schemas.microsoft.com/office/drawing/2014/main" id="{33E78317-21E0-424B-9656-DAFDE568BDA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42548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CAD4-65FE-46F9-85B0-4134EB386D92}"/>
              </a:ext>
            </a:extLst>
          </p:cNvPr>
          <p:cNvSpPr>
            <a:spLocks noGrp="1"/>
          </p:cNvSpPr>
          <p:nvPr>
            <p:ph type="title"/>
          </p:nvPr>
        </p:nvSpPr>
        <p:spPr/>
        <p:txBody>
          <a:bodyPr/>
          <a:lstStyle/>
          <a:p>
            <a:r>
              <a:rPr lang="en-US" dirty="0"/>
              <a:t>Checking Mutual Independence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E78317-21E0-424B-9656-DAFDE568BDAC}"/>
                  </a:ext>
                </a:extLst>
              </p:cNvPr>
              <p:cNvSpPr>
                <a:spLocks noGrp="1"/>
              </p:cNvSpPr>
              <p:nvPr>
                <p:ph idx="1"/>
              </p:nvPr>
            </p:nvSpPr>
            <p:spPr/>
            <p:txBody>
              <a:bodyPr>
                <a:normAutofit lnSpcReduction="10000"/>
              </a:bodyPr>
              <a:lstStyle/>
              <a:p>
                <a:r>
                  <a:rPr lang="en-US" dirty="0"/>
                  <a:t>It’s not enough to check just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either.</a:t>
                </a:r>
              </a:p>
              <a:p>
                <a:r>
                  <a:rPr lang="en-US" dirty="0"/>
                  <a:t>Roll a fair </a:t>
                </a:r>
                <a14:m>
                  <m:oMath xmlns:m="http://schemas.openxmlformats.org/officeDocument/2006/math">
                    <m:r>
                      <a:rPr lang="en-US" i="1" dirty="0" smtClean="0">
                        <a:latin typeface="Cambria Math" panose="02040503050406030204" pitchFamily="18" charset="0"/>
                      </a:rPr>
                      <m:t>8</m:t>
                    </m:r>
                  </m:oMath>
                </a14:m>
                <a:r>
                  <a:rPr lang="en-US" dirty="0"/>
                  <a:t>-sided die.</a:t>
                </a:r>
              </a:p>
              <a:p>
                <a:r>
                  <a:rPr lang="en-US" dirty="0"/>
                  <a:t>Let </a:t>
                </a:r>
                <a14:m>
                  <m:oMath xmlns:m="http://schemas.openxmlformats.org/officeDocument/2006/math">
                    <m:r>
                      <a:rPr lang="en-US" b="0" i="1" smtClean="0">
                        <a:latin typeface="Cambria Math" panose="02040503050406030204" pitchFamily="18" charset="0"/>
                      </a:rPr>
                      <m:t>𝐴</m:t>
                    </m:r>
                  </m:oMath>
                </a14:m>
                <a:r>
                  <a:rPr lang="en-US" dirty="0"/>
                  <a:t> be </a:t>
                </a:r>
                <a14:m>
                  <m:oMath xmlns:m="http://schemas.openxmlformats.org/officeDocument/2006/math">
                    <m:r>
                      <a:rPr lang="en-US" b="0" i="1" smtClean="0">
                        <a:latin typeface="Cambria Math" panose="02040503050406030204" pitchFamily="18" charset="0"/>
                      </a:rPr>
                      <m:t>{1,2,3,4}</m:t>
                    </m:r>
                  </m:oMath>
                </a14:m>
                <a:endParaRPr lang="en-US" dirty="0"/>
              </a:p>
              <a:p>
                <a14:m>
                  <m:oMath xmlns:m="http://schemas.openxmlformats.org/officeDocument/2006/math">
                    <m:r>
                      <a:rPr lang="en-US" b="0" i="1" smtClean="0">
                        <a:latin typeface="Cambria Math" panose="02040503050406030204" pitchFamily="18" charset="0"/>
                      </a:rPr>
                      <m:t>𝐵</m:t>
                    </m:r>
                  </m:oMath>
                </a14:m>
                <a:r>
                  <a:rPr lang="en-US" dirty="0"/>
                  <a:t> be </a:t>
                </a:r>
                <a14:m>
                  <m:oMath xmlns:m="http://schemas.openxmlformats.org/officeDocument/2006/math">
                    <m:r>
                      <a:rPr lang="en-US" b="0" i="1" smtClean="0">
                        <a:latin typeface="Cambria Math" panose="02040503050406030204" pitchFamily="18" charset="0"/>
                      </a:rPr>
                      <m:t>{2,4,6,8}</m:t>
                    </m:r>
                  </m:oMath>
                </a14:m>
                <a:endParaRPr lang="en-US" dirty="0"/>
              </a:p>
              <a:p>
                <a14:m>
                  <m:oMath xmlns:m="http://schemas.openxmlformats.org/officeDocument/2006/math">
                    <m:r>
                      <a:rPr lang="en-US" b="0" i="1" smtClean="0">
                        <a:latin typeface="Cambria Math" panose="02040503050406030204" pitchFamily="18" charset="0"/>
                      </a:rPr>
                      <m:t>𝐶</m:t>
                    </m:r>
                  </m:oMath>
                </a14:m>
                <a:r>
                  <a:rPr lang="en-US" dirty="0"/>
                  <a:t> be </a:t>
                </a:r>
                <a14:m>
                  <m:oMath xmlns:m="http://schemas.openxmlformats.org/officeDocument/2006/math">
                    <m:r>
                      <a:rPr lang="en-US" b="0" i="1" smtClean="0">
                        <a:latin typeface="Cambria Math" panose="02040503050406030204" pitchFamily="18" charset="0"/>
                      </a:rPr>
                      <m:t>{2,3,5,7}</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oMath>
                </a14:m>
                <a:endParaRPr lang="en-US" dirty="0"/>
              </a:p>
              <a:p>
                <a:r>
                  <a:rPr lang="en-US" dirty="0"/>
                  <a:t>But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𝐶</m:t>
                    </m:r>
                  </m:oMath>
                </a14:m>
                <a:r>
                  <a:rPr lang="en-US" dirty="0"/>
                  <a:t> aren’t independent. Because there’s a subset that’s not independent,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are not mutually independent.</a:t>
                </a:r>
              </a:p>
            </p:txBody>
          </p:sp>
        </mc:Choice>
        <mc:Fallback xmlns="">
          <p:sp>
            <p:nvSpPr>
              <p:cNvPr id="3" name="Content Placeholder 2">
                <a:extLst>
                  <a:ext uri="{FF2B5EF4-FFF2-40B4-BE49-F238E27FC236}">
                    <a16:creationId xmlns:a16="http://schemas.microsoft.com/office/drawing/2014/main" id="{33E78317-21E0-424B-9656-DAFDE568BDAC}"/>
                  </a:ext>
                </a:extLst>
              </p:cNvPr>
              <p:cNvSpPr>
                <a:spLocks noGrp="1" noRot="1" noChangeAspect="1" noMove="1" noResize="1" noEditPoints="1" noAdjustHandles="1" noChangeArrowheads="1" noChangeShapeType="1" noTextEdit="1"/>
              </p:cNvSpPr>
              <p:nvPr>
                <p:ph idx="1"/>
              </p:nvPr>
            </p:nvSpPr>
            <p:spPr>
              <a:blipFill>
                <a:blip r:embed="rId2"/>
                <a:stretch>
                  <a:fillRect l="-708" t="-3019" b="-2893"/>
                </a:stretch>
              </a:blipFill>
            </p:spPr>
            <p:txBody>
              <a:bodyPr/>
              <a:lstStyle/>
              <a:p>
                <a:r>
                  <a:rPr lang="en-US">
                    <a:noFill/>
                  </a:rPr>
                  <a:t> </a:t>
                </a:r>
              </a:p>
            </p:txBody>
          </p:sp>
        </mc:Fallback>
      </mc:AlternateContent>
    </p:spTree>
    <p:extLst>
      <p:ext uri="{BB962C8B-B14F-4D97-AF65-F5344CB8AC3E}">
        <p14:creationId xmlns:p14="http://schemas.microsoft.com/office/powerpoint/2010/main" val="1893500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7FA0-FDEA-4B38-8769-08D289370544}"/>
              </a:ext>
            </a:extLst>
          </p:cNvPr>
          <p:cNvSpPr>
            <a:spLocks noGrp="1"/>
          </p:cNvSpPr>
          <p:nvPr>
            <p:ph type="title"/>
          </p:nvPr>
        </p:nvSpPr>
        <p:spPr/>
        <p:txBody>
          <a:bodyPr/>
          <a:lstStyle/>
          <a:p>
            <a:r>
              <a:rPr lang="en-US" dirty="0"/>
              <a:t>Checking Mutual Independence</a:t>
            </a:r>
          </a:p>
        </p:txBody>
      </p:sp>
      <p:sp>
        <p:nvSpPr>
          <p:cNvPr id="3" name="Content Placeholder 2">
            <a:extLst>
              <a:ext uri="{FF2B5EF4-FFF2-40B4-BE49-F238E27FC236}">
                <a16:creationId xmlns:a16="http://schemas.microsoft.com/office/drawing/2014/main" id="{12EFFC73-15C7-4973-92C2-C17C0EA91015}"/>
              </a:ext>
            </a:extLst>
          </p:cNvPr>
          <p:cNvSpPr>
            <a:spLocks noGrp="1"/>
          </p:cNvSpPr>
          <p:nvPr>
            <p:ph idx="1"/>
          </p:nvPr>
        </p:nvSpPr>
        <p:spPr/>
        <p:txBody>
          <a:bodyPr/>
          <a:lstStyle/>
          <a:p>
            <a:r>
              <a:rPr lang="en-US" dirty="0"/>
              <a:t>To check mutual independence of events:</a:t>
            </a:r>
          </a:p>
          <a:p>
            <a:r>
              <a:rPr lang="en-US" dirty="0"/>
              <a:t>Check </a:t>
            </a:r>
            <a:r>
              <a:rPr lang="en-US" b="1" dirty="0"/>
              <a:t>every </a:t>
            </a:r>
            <a:r>
              <a:rPr lang="en-US" dirty="0"/>
              <a:t>subset.</a:t>
            </a:r>
          </a:p>
          <a:p>
            <a:endParaRPr lang="en-US" dirty="0"/>
          </a:p>
          <a:p>
            <a:r>
              <a:rPr lang="en-US" dirty="0"/>
              <a:t>To check pairwise independence of events:</a:t>
            </a:r>
          </a:p>
          <a:p>
            <a:r>
              <a:rPr lang="en-US" dirty="0"/>
              <a:t>Check </a:t>
            </a:r>
            <a:r>
              <a:rPr lang="en-US" b="1" dirty="0"/>
              <a:t>every </a:t>
            </a:r>
            <a:r>
              <a:rPr lang="en-US" dirty="0"/>
              <a:t>subset of size two.</a:t>
            </a:r>
            <a:endParaRPr lang="en-US" b="1" dirty="0"/>
          </a:p>
        </p:txBody>
      </p:sp>
    </p:spTree>
    <p:extLst>
      <p:ext uri="{BB962C8B-B14F-4D97-AF65-F5344CB8AC3E}">
        <p14:creationId xmlns:p14="http://schemas.microsoft.com/office/powerpoint/2010/main" val="1642044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A9DF-BD7C-A1C6-910A-C300243E0724}"/>
              </a:ext>
            </a:extLst>
          </p:cNvPr>
          <p:cNvSpPr>
            <a:spLocks noGrp="1"/>
          </p:cNvSpPr>
          <p:nvPr>
            <p:ph type="title"/>
          </p:nvPr>
        </p:nvSpPr>
        <p:spPr/>
        <p:txBody>
          <a:bodyPr/>
          <a:lstStyle/>
          <a:p>
            <a:r>
              <a:rPr lang="en-US" dirty="0"/>
              <a:t>Why Two Versions?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A60400-DE3B-0E1F-9587-9ACF795FAFD3}"/>
                  </a:ext>
                </a:extLst>
              </p:cNvPr>
              <p:cNvSpPr>
                <a:spLocks noGrp="1"/>
              </p:cNvSpPr>
              <p:nvPr>
                <p:ph idx="1"/>
              </p:nvPr>
            </p:nvSpPr>
            <p:spPr/>
            <p:txBody>
              <a:bodyPr/>
              <a:lstStyle/>
              <a:p>
                <a:r>
                  <a:rPr lang="en-US" dirty="0"/>
                  <a:t>Pairwise independence is often all you need and is easier to design an experiment/code to achieve it.</a:t>
                </a:r>
              </a:p>
              <a:p>
                <a:pPr lvl="1"/>
                <a:r>
                  <a:rPr lang="en-US" dirty="0"/>
                  <a:t>“Pairwise independent hash functions” are a theoretical example.</a:t>
                </a:r>
              </a:p>
              <a:p>
                <a:endParaRPr lang="en-US" dirty="0"/>
              </a:p>
              <a:p>
                <a:r>
                  <a:rPr lang="en-US" dirty="0"/>
                  <a:t>Mutual Independence would let us vastly simplify the chain rule computation.</a:t>
                </a:r>
              </a:p>
              <a:p>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𝑛</m:t>
                            </m:r>
                          </m:sub>
                        </m:sSub>
                      </m:e>
                    </m:d>
                    <m:r>
                      <a:rPr lang="en-US" sz="2400" b="0" i="1" smtClean="0">
                        <a:latin typeface="Cambria Math" panose="02040503050406030204" pitchFamily="18" charset="0"/>
                      </a:rPr>
                      <m:t>=</m:t>
                    </m:r>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3</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𝑛</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endParaRPr lang="en-US" sz="2400" dirty="0"/>
              </a:p>
              <a:p>
                <a:r>
                  <a:rPr lang="en-US" dirty="0"/>
                  <a:t>Simplifies to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06A60400-DE3B-0E1F-9587-9ACF795FAFD3}"/>
                  </a:ext>
                </a:extLst>
              </p:cNvPr>
              <p:cNvSpPr>
                <a:spLocks noGrp="1" noRot="1" noChangeAspect="1" noMove="1" noResize="1" noEditPoints="1" noAdjustHandles="1" noChangeArrowheads="1" noChangeShapeType="1" noTextEdit="1"/>
              </p:cNvSpPr>
              <p:nvPr>
                <p:ph idx="1"/>
              </p:nvPr>
            </p:nvSpPr>
            <p:spPr>
              <a:blipFill>
                <a:blip r:embed="rId2"/>
                <a:stretch>
                  <a:fillRect l="-1253" t="-2138"/>
                </a:stretch>
              </a:blipFill>
            </p:spPr>
            <p:txBody>
              <a:bodyPr/>
              <a:lstStyle/>
              <a:p>
                <a:r>
                  <a:rPr lang="en-US">
                    <a:noFill/>
                  </a:rPr>
                  <a:t> </a:t>
                </a:r>
              </a:p>
            </p:txBody>
          </p:sp>
        </mc:Fallback>
      </mc:AlternateContent>
    </p:spTree>
    <p:extLst>
      <p:ext uri="{BB962C8B-B14F-4D97-AF65-F5344CB8AC3E}">
        <p14:creationId xmlns:p14="http://schemas.microsoft.com/office/powerpoint/2010/main" val="226090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3B0203-3BE7-47A6-B449-887B0F1D1BAD}"/>
              </a:ext>
            </a:extLst>
          </p:cNvPr>
          <p:cNvSpPr>
            <a:spLocks noGrp="1"/>
          </p:cNvSpPr>
          <p:nvPr>
            <p:ph type="title"/>
          </p:nvPr>
        </p:nvSpPr>
        <p:spPr/>
        <p:txBody>
          <a:bodyPr/>
          <a:lstStyle/>
          <a:p>
            <a:r>
              <a:rPr lang="en-US" dirty="0"/>
              <a:t>Proof of Bayes’ Rule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A2938B7-1F2A-4E02-B587-2E78A4DF5824}"/>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𝐵</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num>
                      <m:den>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den>
                    </m:f>
                  </m:oMath>
                </a14:m>
                <a:r>
                  <a:rPr lang="en-US" dirty="0"/>
                  <a:t> by definition of conditional probability</a:t>
                </a:r>
              </a:p>
              <a:p>
                <a:r>
                  <a:rPr lang="en-US" dirty="0"/>
                  <a:t>Now, imagining we get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by conditioning on </a:t>
                </a:r>
                <a14:m>
                  <m:oMath xmlns:m="http://schemas.openxmlformats.org/officeDocument/2006/math">
                    <m:r>
                      <a:rPr lang="en-US" b="0" i="1" smtClean="0">
                        <a:latin typeface="Cambria Math" panose="02040503050406030204" pitchFamily="18" charset="0"/>
                      </a:rPr>
                      <m:t>𝐴</m:t>
                    </m:r>
                  </m:oMath>
                </a14:m>
                <a:r>
                  <a:rPr lang="en-US" dirty="0"/>
                  <a:t>, we should get a numerator of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num>
                      <m:den>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den>
                    </m:f>
                  </m:oMath>
                </a14:m>
                <a:endParaRPr lang="en-US" dirty="0"/>
              </a:p>
              <a:p>
                <a:r>
                  <a:rPr lang="en-US" dirty="0"/>
                  <a:t>As required. </a:t>
                </a:r>
              </a:p>
            </p:txBody>
          </p:sp>
        </mc:Choice>
        <mc:Fallback xmlns="">
          <p:sp>
            <p:nvSpPr>
              <p:cNvPr id="5" name="Content Placeholder 4">
                <a:extLst>
                  <a:ext uri="{FF2B5EF4-FFF2-40B4-BE49-F238E27FC236}">
                    <a16:creationId xmlns:a16="http://schemas.microsoft.com/office/drawing/2014/main" id="{CA2938B7-1F2A-4E02-B587-2E78A4DF5824}"/>
                  </a:ext>
                </a:extLst>
              </p:cNvPr>
              <p:cNvSpPr>
                <a:spLocks noGrp="1" noRot="1" noChangeAspect="1" noMove="1" noResize="1" noEditPoints="1" noAdjustHandles="1" noChangeArrowheads="1" noChangeShapeType="1" noTextEdit="1"/>
              </p:cNvSpPr>
              <p:nvPr>
                <p:ph idx="1"/>
              </p:nvPr>
            </p:nvSpPr>
            <p:spPr>
              <a:blipFill>
                <a:blip r:embed="rId2"/>
                <a:stretch>
                  <a:fillRect l="-708" t="-126"/>
                </a:stretch>
              </a:blipFill>
            </p:spPr>
            <p:txBody>
              <a:bodyPr/>
              <a:lstStyle/>
              <a:p>
                <a:r>
                  <a:rPr lang="en-US">
                    <a:noFill/>
                  </a:rPr>
                  <a:t> </a:t>
                </a:r>
              </a:p>
            </p:txBody>
          </p:sp>
        </mc:Fallback>
      </mc:AlternateContent>
    </p:spTree>
    <p:extLst>
      <p:ext uri="{BB962C8B-B14F-4D97-AF65-F5344CB8AC3E}">
        <p14:creationId xmlns:p14="http://schemas.microsoft.com/office/powerpoint/2010/main" val="6007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BDAE-9455-425E-9B17-50D71F3621AD}"/>
              </a:ext>
            </a:extLst>
          </p:cNvPr>
          <p:cNvSpPr>
            <a:spLocks noGrp="1"/>
          </p:cNvSpPr>
          <p:nvPr>
            <p:ph type="title"/>
          </p:nvPr>
        </p:nvSpPr>
        <p:spPr/>
        <p:txBody>
          <a:bodyPr/>
          <a:lstStyle/>
          <a:p>
            <a:r>
              <a:rPr lang="en-US" dirty="0"/>
              <a:t>A Quick Technical Remark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540AB5-1EAC-457E-BB24-E46CDB190693}"/>
                  </a:ext>
                </a:extLst>
              </p:cNvPr>
              <p:cNvSpPr>
                <a:spLocks noGrp="1"/>
              </p:cNvSpPr>
              <p:nvPr>
                <p:ph idx="1"/>
              </p:nvPr>
            </p:nvSpPr>
            <p:spPr/>
            <p:txBody>
              <a:bodyPr/>
              <a:lstStyle/>
              <a:p>
                <a:r>
                  <a:rPr lang="en-US" dirty="0"/>
                  <a:t>Sometimes students write things like </a:t>
                </a:r>
              </a:p>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e>
                    </m:d>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a:t>
                </a:r>
              </a:p>
              <a:p>
                <a:r>
                  <a:rPr lang="en-US" dirty="0"/>
                  <a:t>This is not a thing. </a:t>
                </a:r>
              </a:p>
              <a:p>
                <a:endParaRPr lang="en-US" dirty="0"/>
              </a:p>
              <a:p>
                <a:r>
                  <a:rPr lang="en-US" dirty="0"/>
                  <a:t>You probably want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isn’t an event – it’s describing an event </a:t>
                </a:r>
                <a:r>
                  <a:rPr lang="en-US" b="1" dirty="0"/>
                  <a:t>and </a:t>
                </a:r>
                <a:r>
                  <a:rPr lang="en-US" dirty="0"/>
                  <a:t>telling you to restrict the sample space. So you can’t ask for the probability of that conditioned on something else.</a:t>
                </a:r>
              </a:p>
            </p:txBody>
          </p:sp>
        </mc:Choice>
        <mc:Fallback xmlns="">
          <p:sp>
            <p:nvSpPr>
              <p:cNvPr id="3" name="Content Placeholder 2">
                <a:extLst>
                  <a:ext uri="{FF2B5EF4-FFF2-40B4-BE49-F238E27FC236}">
                    <a16:creationId xmlns:a16="http://schemas.microsoft.com/office/drawing/2014/main" id="{BB540AB5-1EAC-457E-BB24-E46CDB190693}"/>
                  </a:ext>
                </a:extLst>
              </p:cNvPr>
              <p:cNvSpPr>
                <a:spLocks noGrp="1" noRot="1" noChangeAspect="1" noMove="1" noResize="1" noEditPoints="1" noAdjustHandles="1" noChangeArrowheads="1" noChangeShapeType="1" noTextEdit="1"/>
              </p:cNvSpPr>
              <p:nvPr>
                <p:ph idx="1"/>
              </p:nvPr>
            </p:nvSpPr>
            <p:spPr>
              <a:blipFill>
                <a:blip r:embed="rId2"/>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376798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4D3D-2DB5-4DA9-8B1F-125FB686A230}"/>
              </a:ext>
            </a:extLst>
          </p:cNvPr>
          <p:cNvSpPr>
            <a:spLocks noGrp="1"/>
          </p:cNvSpPr>
          <p:nvPr>
            <p:ph type="title"/>
          </p:nvPr>
        </p:nvSpPr>
        <p:spPr/>
        <p:txBody>
          <a:bodyPr/>
          <a:lstStyle/>
          <a:p>
            <a:r>
              <a:rPr lang="en-US" dirty="0"/>
              <a:t>A Technical Note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AE5629-3219-449B-904D-BE5DB83332A9}"/>
                  </a:ext>
                </a:extLst>
              </p:cNvPr>
              <p:cNvSpPr>
                <a:spLocks noGrp="1"/>
              </p:cNvSpPr>
              <p:nvPr>
                <p:ph idx="1"/>
              </p:nvPr>
            </p:nvSpPr>
            <p:spPr/>
            <p:txBody>
              <a:bodyPr/>
              <a:lstStyle/>
              <a:p>
                <a:r>
                  <a:rPr lang="en-US" dirty="0"/>
                  <a:t>After you condition on an event, what remains is a probability space.</a:t>
                </a:r>
              </a:p>
              <a:p>
                <a:endParaRPr lang="en-US" dirty="0"/>
              </a:p>
              <a:p>
                <a:r>
                  <a:rPr lang="en-US" dirty="0"/>
                  <a:t>With </a:t>
                </a:r>
                <a14:m>
                  <m:oMath xmlns:m="http://schemas.openxmlformats.org/officeDocument/2006/math">
                    <m:r>
                      <a:rPr lang="en-US" b="0" i="1" smtClean="0">
                        <a:latin typeface="Cambria Math" panose="02040503050406030204" pitchFamily="18" charset="0"/>
                      </a:rPr>
                      <m:t>𝐵</m:t>
                    </m:r>
                  </m:oMath>
                </a14:m>
                <a:r>
                  <a:rPr lang="en-US" dirty="0"/>
                  <a:t> playing the role of the sample space, </a:t>
                </a:r>
              </a:p>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playing the role of the probability measure.</a:t>
                </a:r>
              </a:p>
              <a:p>
                <a:endParaRPr lang="en-US" dirty="0"/>
              </a:p>
              <a:p>
                <a:r>
                  <a:rPr lang="en-US" dirty="0"/>
                  <a:t>All the axioms are satisfied (it’s a good exercise to check)</a:t>
                </a:r>
              </a:p>
              <a:p>
                <a:r>
                  <a:rPr lang="en-US" dirty="0"/>
                  <a:t>That means any theorem we write down has a version where you condition everything on </a:t>
                </a:r>
                <a14:m>
                  <m:oMath xmlns:m="http://schemas.openxmlformats.org/officeDocument/2006/math">
                    <m:r>
                      <a:rPr lang="en-US" b="0" i="1" smtClean="0">
                        <a:latin typeface="Cambria Math" panose="02040503050406030204" pitchFamily="18" charset="0"/>
                      </a:rPr>
                      <m:t>𝐵</m:t>
                    </m:r>
                  </m:oMath>
                </a14:m>
                <a:r>
                  <a:rPr lang="en-US" dirty="0"/>
                  <a:t>. </a:t>
                </a:r>
              </a:p>
            </p:txBody>
          </p:sp>
        </mc:Choice>
        <mc:Fallback xmlns="">
          <p:sp>
            <p:nvSpPr>
              <p:cNvPr id="3" name="Content Placeholder 2">
                <a:extLst>
                  <a:ext uri="{FF2B5EF4-FFF2-40B4-BE49-F238E27FC236}">
                    <a16:creationId xmlns:a16="http://schemas.microsoft.com/office/drawing/2014/main" id="{80AE5629-3219-449B-904D-BE5DB83332A9}"/>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21581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ECAA-0CA3-4654-924F-030BD681DE5F}"/>
              </a:ext>
            </a:extLst>
          </p:cNvPr>
          <p:cNvSpPr>
            <a:spLocks noGrp="1"/>
          </p:cNvSpPr>
          <p:nvPr>
            <p:ph type="title"/>
          </p:nvPr>
        </p:nvSpPr>
        <p:spPr/>
        <p:txBody>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BDF0B2-5D47-4B47-B7E9-5026B518256A}"/>
                  </a:ext>
                </a:extLst>
              </p:cNvPr>
              <p:cNvSpPr>
                <a:spLocks noGrp="1"/>
              </p:cNvSpPr>
              <p:nvPr>
                <p:ph idx="1"/>
              </p:nvPr>
            </p:nvSpPr>
            <p:spPr/>
            <p:txBody>
              <a:bodyPr/>
              <a:lstStyle/>
              <a:p>
                <a:r>
                  <a:rPr lang="en-US" dirty="0"/>
                  <a:t>Bayes Theorem still works in a probability space where we’ve already conditioned on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𝐵</m:t>
                            </m:r>
                          </m:e>
                          <m:e>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𝑆</m:t>
                            </m:r>
                          </m:e>
                        </m:d>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den>
                    </m:f>
                  </m:oMath>
                </a14:m>
                <a:endParaRPr lang="en-US" dirty="0"/>
              </a:p>
              <a:p>
                <a:endParaRPr lang="en-US" dirty="0"/>
              </a:p>
              <a:p>
                <a:r>
                  <a:rPr lang="en-US" dirty="0"/>
                  <a:t>Complementary law still works in a probability space where we’ve already conditioned on </a:t>
                </a:r>
                <a14:m>
                  <m:oMath xmlns:m="http://schemas.openxmlformats.org/officeDocument/2006/math">
                    <m:r>
                      <a:rPr lang="en-US" b="0" i="1" smtClean="0">
                        <a:latin typeface="Cambria Math" panose="02040503050406030204" pitchFamily="18" charset="0"/>
                      </a:rPr>
                      <m:t>𝑆</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𝐶</m:t>
                        </m:r>
                      </m:e>
                    </m:d>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e>
                      <m:e>
                        <m:r>
                          <a:rPr lang="en-US" b="0" i="1" smtClean="0">
                            <a:latin typeface="Cambria Math" panose="02040503050406030204" pitchFamily="18" charset="0"/>
                          </a:rPr>
                          <m:t>𝐶</m:t>
                        </m:r>
                      </m:e>
                    </m:d>
                  </m:oMath>
                </a14:m>
                <a:endParaRPr lang="en-US" dirty="0"/>
              </a:p>
            </p:txBody>
          </p:sp>
        </mc:Choice>
        <mc:Fallback xmlns="">
          <p:sp>
            <p:nvSpPr>
              <p:cNvPr id="3" name="Content Placeholder 2">
                <a:extLst>
                  <a:ext uri="{FF2B5EF4-FFF2-40B4-BE49-F238E27FC236}">
                    <a16:creationId xmlns:a16="http://schemas.microsoft.com/office/drawing/2014/main" id="{9ABDF0B2-5D47-4B47-B7E9-5026B518256A}"/>
                  </a:ext>
                </a:extLst>
              </p:cNvPr>
              <p:cNvSpPr>
                <a:spLocks noGrp="1" noRot="1" noChangeAspect="1" noMove="1" noResize="1" noEditPoints="1" noAdjustHandles="1" noChangeArrowheads="1" noChangeShapeType="1" noTextEdit="1"/>
              </p:cNvSpPr>
              <p:nvPr>
                <p:ph idx="1"/>
              </p:nvPr>
            </p:nvSpPr>
            <p:spPr>
              <a:blipFill>
                <a:blip r:embed="rId3"/>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114976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C0EC6-0A9F-8427-3BBC-78EDF15670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95E78A-94A9-B015-DA8A-83D244ABF496}"/>
              </a:ext>
            </a:extLst>
          </p:cNvPr>
          <p:cNvSpPr>
            <a:spLocks noGrp="1"/>
          </p:cNvSpPr>
          <p:nvPr>
            <p:ph type="title"/>
          </p:nvPr>
        </p:nvSpPr>
        <p:spPr/>
        <p:txBody>
          <a:bodyPr/>
          <a:lstStyle/>
          <a:p>
            <a:r>
              <a:rPr lang="en-US" dirty="0"/>
              <a:t>Independence</a:t>
            </a:r>
          </a:p>
        </p:txBody>
      </p:sp>
      <p:sp>
        <p:nvSpPr>
          <p:cNvPr id="5" name="Text Placeholder 4">
            <a:extLst>
              <a:ext uri="{FF2B5EF4-FFF2-40B4-BE49-F238E27FC236}">
                <a16:creationId xmlns:a16="http://schemas.microsoft.com/office/drawing/2014/main" id="{ABB218FF-F848-1FC1-66E9-BDDE7EB6CF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1964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D4B3-1C84-407F-BBE7-374E2D9AD0A2}"/>
              </a:ext>
            </a:extLst>
          </p:cNvPr>
          <p:cNvSpPr>
            <a:spLocks noGrp="1"/>
          </p:cNvSpPr>
          <p:nvPr>
            <p:ph type="title"/>
          </p:nvPr>
        </p:nvSpPr>
        <p:spPr/>
        <p:txBody>
          <a:bodyPr/>
          <a:lstStyle/>
          <a:p>
            <a:r>
              <a:rPr lang="en-US" dirty="0"/>
              <a:t>Definition of Independence</a:t>
            </a:r>
          </a:p>
        </p:txBody>
      </p:sp>
      <p:sp>
        <p:nvSpPr>
          <p:cNvPr id="3" name="Content Placeholder 2">
            <a:extLst>
              <a:ext uri="{FF2B5EF4-FFF2-40B4-BE49-F238E27FC236}">
                <a16:creationId xmlns:a16="http://schemas.microsoft.com/office/drawing/2014/main" id="{6C6A0CB3-2145-4C99-A7DB-ACACAD845A67}"/>
              </a:ext>
            </a:extLst>
          </p:cNvPr>
          <p:cNvSpPr>
            <a:spLocks noGrp="1"/>
          </p:cNvSpPr>
          <p:nvPr>
            <p:ph idx="1"/>
          </p:nvPr>
        </p:nvSpPr>
        <p:spPr/>
        <p:txBody>
          <a:bodyPr/>
          <a:lstStyle/>
          <a:p>
            <a:r>
              <a:rPr lang="en-US" dirty="0"/>
              <a:t>We’ve calculated conditional probabilities.</a:t>
            </a:r>
          </a:p>
          <a:p>
            <a:r>
              <a:rPr lang="en-US" dirty="0"/>
              <a:t>Sometimes conditioning – getting some partial information about the outcome – doesn’t actually change the probability.</a:t>
            </a:r>
          </a:p>
          <a:p>
            <a:endParaRPr lang="en-US" dirty="0"/>
          </a:p>
          <a:p>
            <a:r>
              <a:rPr lang="en-US" dirty="0"/>
              <a:t>We already saw an example like this… </a:t>
            </a:r>
          </a:p>
        </p:txBody>
      </p:sp>
    </p:spTree>
    <p:extLst>
      <p:ext uri="{BB962C8B-B14F-4D97-AF65-F5344CB8AC3E}">
        <p14:creationId xmlns:p14="http://schemas.microsoft.com/office/powerpoint/2010/main" val="2059457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8575</TotalTime>
  <Words>2456</Words>
  <Application>Microsoft Macintosh PowerPoint</Application>
  <PresentationFormat>Widescreen</PresentationFormat>
  <Paragraphs>286</Paragraphs>
  <Slides>35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Calibri</vt:lpstr>
      <vt:lpstr>Cambria Math</vt:lpstr>
      <vt:lpstr>Segoe UI</vt:lpstr>
      <vt:lpstr>Segoe UI Light</vt:lpstr>
      <vt:lpstr>Segoe UI Semibold</vt:lpstr>
      <vt:lpstr>Segoe UI Semilight</vt:lpstr>
      <vt:lpstr>Tw Cen MT</vt:lpstr>
      <vt:lpstr>Wingdings 3</vt:lpstr>
      <vt:lpstr>Integral</vt:lpstr>
      <vt:lpstr>Independence</vt:lpstr>
      <vt:lpstr>Announcements</vt:lpstr>
      <vt:lpstr>The Technical Stuff</vt:lpstr>
      <vt:lpstr>Proof of Bayes’ Rule</vt:lpstr>
      <vt:lpstr>A Quick Technical Remark</vt:lpstr>
      <vt:lpstr>A Technical Note</vt:lpstr>
      <vt:lpstr>An Example</vt:lpstr>
      <vt:lpstr>Independence</vt:lpstr>
      <vt:lpstr>Definition of Independence</vt:lpstr>
      <vt:lpstr>Conditioning Practice</vt:lpstr>
      <vt:lpstr>Independence</vt:lpstr>
      <vt:lpstr>Examples</vt:lpstr>
      <vt:lpstr>Examples</vt:lpstr>
      <vt:lpstr>Hey Wait</vt:lpstr>
      <vt:lpstr>Mutual Exclusion and independence</vt:lpstr>
      <vt:lpstr>Mutual Exclusion and independence</vt:lpstr>
      <vt:lpstr>Chain Rule</vt:lpstr>
      <vt:lpstr>Chain Rule</vt:lpstr>
      <vt:lpstr>Chain Rule Example</vt:lpstr>
      <vt:lpstr>Conditional Independence</vt:lpstr>
      <vt:lpstr>Conditional Independence Example</vt:lpstr>
      <vt:lpstr>Conditional Independence</vt:lpstr>
      <vt:lpstr>(Unconditioned) Independence</vt:lpstr>
      <vt:lpstr>Conditional Independence</vt:lpstr>
      <vt:lpstr>Takeaway</vt:lpstr>
      <vt:lpstr>More Independence</vt:lpstr>
      <vt:lpstr>Independence of events</vt:lpstr>
      <vt:lpstr>Independence for 3 or more events</vt:lpstr>
      <vt:lpstr>Pairwise Independence vs. Mutual Independence</vt:lpstr>
      <vt:lpstr>Pairwise Independence</vt:lpstr>
      <vt:lpstr>Mutual Independence</vt:lpstr>
      <vt:lpstr>Checking Mutual Independence</vt:lpstr>
      <vt:lpstr>Checking Mutual Independence</vt:lpstr>
      <vt:lpstr>Checking Mutual Independence</vt:lpstr>
      <vt:lpstr>Why Two Versions?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Independence</dc:title>
  <dc:creator>rtweber2</dc:creator>
  <cp:lastModifiedBy>Anna Kuznetsova</cp:lastModifiedBy>
  <cp:revision>56</cp:revision>
  <cp:lastPrinted>2025-07-08T23:35:11Z</cp:lastPrinted>
  <dcterms:created xsi:type="dcterms:W3CDTF">2021-04-11T03:25:13Z</dcterms:created>
  <dcterms:modified xsi:type="dcterms:W3CDTF">2025-07-08T23:36:50Z</dcterms:modified>
</cp:coreProperties>
</file>