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343" r:id="rId3"/>
    <p:sldId id="318" r:id="rId4"/>
    <p:sldId id="335" r:id="rId5"/>
    <p:sldId id="300" r:id="rId6"/>
    <p:sldId id="259" r:id="rId7"/>
    <p:sldId id="301" r:id="rId8"/>
    <p:sldId id="261" r:id="rId9"/>
    <p:sldId id="262" r:id="rId10"/>
    <p:sldId id="302" r:id="rId11"/>
    <p:sldId id="303" r:id="rId12"/>
    <p:sldId id="279" r:id="rId13"/>
    <p:sldId id="304" r:id="rId14"/>
    <p:sldId id="305" r:id="rId15"/>
    <p:sldId id="306" r:id="rId16"/>
    <p:sldId id="280" r:id="rId17"/>
    <p:sldId id="264" r:id="rId18"/>
    <p:sldId id="265" r:id="rId19"/>
    <p:sldId id="263" r:id="rId20"/>
    <p:sldId id="266" r:id="rId21"/>
    <p:sldId id="307" r:id="rId22"/>
    <p:sldId id="286" r:id="rId23"/>
    <p:sldId id="287" r:id="rId24"/>
    <p:sldId id="313" r:id="rId25"/>
    <p:sldId id="291" r:id="rId26"/>
    <p:sldId id="293" r:id="rId27"/>
    <p:sldId id="294" r:id="rId28"/>
    <p:sldId id="295" r:id="rId29"/>
    <p:sldId id="296" r:id="rId30"/>
    <p:sldId id="289" r:id="rId31"/>
    <p:sldId id="337" r:id="rId32"/>
    <p:sldId id="288" r:id="rId33"/>
    <p:sldId id="314" r:id="rId34"/>
    <p:sldId id="340" r:id="rId35"/>
    <p:sldId id="341" r:id="rId36"/>
    <p:sldId id="283" r:id="rId37"/>
    <p:sldId id="342" r:id="rId38"/>
    <p:sldId id="269" r:id="rId39"/>
    <p:sldId id="267" r:id="rId40"/>
    <p:sldId id="278" r:id="rId41"/>
    <p:sldId id="268" r:id="rId42"/>
    <p:sldId id="270" r:id="rId43"/>
    <p:sldId id="272" r:id="rId44"/>
    <p:sldId id="273" r:id="rId45"/>
    <p:sldId id="275" r:id="rId46"/>
    <p:sldId id="274" r:id="rId47"/>
    <p:sldId id="276" r:id="rId48"/>
    <p:sldId id="27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4" autoAdjust="0"/>
    <p:restoredTop sz="85047"/>
  </p:normalViewPr>
  <p:slideViewPr>
    <p:cSldViewPr snapToGrid="0">
      <p:cViewPr varScale="1">
        <p:scale>
          <a:sx n="110" d="100"/>
          <a:sy n="110" d="100"/>
        </p:scale>
        <p:origin x="6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E497D-6179-4C1B-84C3-0971EB9FE353}" type="datetimeFigureOut">
              <a:rPr lang="en-US" smtClean="0"/>
              <a:t>7/7/25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AD4A51-7EFB-4328-9D45-681C029ECFAD}" type="slidenum">
              <a:rPr lang="en-US" smtClean="0"/>
              <a:t>‹#›</a:t>
            </a:fld>
            <a:endParaRPr lang="en-US"/>
          </a:p>
        </p:txBody>
      </p:sp>
    </p:spTree>
    <p:extLst>
      <p:ext uri="{BB962C8B-B14F-4D97-AF65-F5344CB8AC3E}">
        <p14:creationId xmlns:p14="http://schemas.microsoft.com/office/powerpoint/2010/main" val="1977047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AD4A51-7EFB-4328-9D45-681C029ECFAD}" type="slidenum">
              <a:rPr lang="en-US" smtClean="0"/>
              <a:t>2</a:t>
            </a:fld>
            <a:endParaRPr lang="en-US"/>
          </a:p>
        </p:txBody>
      </p:sp>
    </p:spTree>
    <p:extLst>
      <p:ext uri="{BB962C8B-B14F-4D97-AF65-F5344CB8AC3E}">
        <p14:creationId xmlns:p14="http://schemas.microsoft.com/office/powerpoint/2010/main" val="3505937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D4A51-7EFB-4328-9D45-681C029ECFAD}" type="slidenum">
              <a:rPr lang="en-US" smtClean="0"/>
              <a:t>16</a:t>
            </a:fld>
            <a:endParaRPr lang="en-US"/>
          </a:p>
        </p:txBody>
      </p:sp>
    </p:spTree>
    <p:extLst>
      <p:ext uri="{BB962C8B-B14F-4D97-AF65-F5344CB8AC3E}">
        <p14:creationId xmlns:p14="http://schemas.microsoft.com/office/powerpoint/2010/main" val="2986810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try to refine our intuition.</a:t>
            </a:r>
          </a:p>
        </p:txBody>
      </p:sp>
      <p:sp>
        <p:nvSpPr>
          <p:cNvPr id="4" name="Slide Number Placeholder 3"/>
          <p:cNvSpPr>
            <a:spLocks noGrp="1"/>
          </p:cNvSpPr>
          <p:nvPr>
            <p:ph type="sldNum" sz="quarter" idx="5"/>
          </p:nvPr>
        </p:nvSpPr>
        <p:spPr/>
        <p:txBody>
          <a:bodyPr/>
          <a:lstStyle/>
          <a:p>
            <a:fld id="{0BAD4A51-7EFB-4328-9D45-681C029ECFAD}" type="slidenum">
              <a:rPr lang="en-US" smtClean="0"/>
              <a:t>17</a:t>
            </a:fld>
            <a:endParaRPr lang="en-US"/>
          </a:p>
        </p:txBody>
      </p:sp>
    </p:spTree>
    <p:extLst>
      <p:ext uri="{BB962C8B-B14F-4D97-AF65-F5344CB8AC3E}">
        <p14:creationId xmlns:p14="http://schemas.microsoft.com/office/powerpoint/2010/main" val="2568698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case of the golden ticket is so rare, it gets drowned out by false positives.</a:t>
            </a:r>
          </a:p>
        </p:txBody>
      </p:sp>
      <p:sp>
        <p:nvSpPr>
          <p:cNvPr id="4" name="Slide Number Placeholder 3"/>
          <p:cNvSpPr>
            <a:spLocks noGrp="1"/>
          </p:cNvSpPr>
          <p:nvPr>
            <p:ph type="sldNum" sz="quarter" idx="5"/>
          </p:nvPr>
        </p:nvSpPr>
        <p:spPr/>
        <p:txBody>
          <a:bodyPr/>
          <a:lstStyle/>
          <a:p>
            <a:fld id="{0BAD4A51-7EFB-4328-9D45-681C029ECFAD}" type="slidenum">
              <a:rPr lang="en-US" smtClean="0"/>
              <a:t>18</a:t>
            </a:fld>
            <a:endParaRPr lang="en-US"/>
          </a:p>
        </p:txBody>
      </p:sp>
    </p:spTree>
    <p:extLst>
      <p:ext uri="{BB962C8B-B14F-4D97-AF65-F5344CB8AC3E}">
        <p14:creationId xmlns:p14="http://schemas.microsoft.com/office/powerpoint/2010/main" val="2841528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D4A51-7EFB-4328-9D45-681C029ECFAD}" type="slidenum">
              <a:rPr lang="en-US" smtClean="0"/>
              <a:t>20</a:t>
            </a:fld>
            <a:endParaRPr lang="en-US"/>
          </a:p>
        </p:txBody>
      </p:sp>
    </p:spTree>
    <p:extLst>
      <p:ext uri="{BB962C8B-B14F-4D97-AF65-F5344CB8AC3E}">
        <p14:creationId xmlns:p14="http://schemas.microsoft.com/office/powerpoint/2010/main" val="3916307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aren’t reversing the order of events, we are using additional information to update our probability of what happened in the first step</a:t>
            </a:r>
          </a:p>
        </p:txBody>
      </p:sp>
      <p:sp>
        <p:nvSpPr>
          <p:cNvPr id="4" name="Slide Number Placeholder 3"/>
          <p:cNvSpPr>
            <a:spLocks noGrp="1"/>
          </p:cNvSpPr>
          <p:nvPr>
            <p:ph type="sldNum" sz="quarter" idx="5"/>
          </p:nvPr>
        </p:nvSpPr>
        <p:spPr/>
        <p:txBody>
          <a:bodyPr/>
          <a:lstStyle/>
          <a:p>
            <a:fld id="{0BAD4A51-7EFB-4328-9D45-681C029ECFAD}" type="slidenum">
              <a:rPr lang="en-US" smtClean="0"/>
              <a:t>24</a:t>
            </a:fld>
            <a:endParaRPr lang="en-US"/>
          </a:p>
        </p:txBody>
      </p:sp>
    </p:spTree>
    <p:extLst>
      <p:ext uri="{BB962C8B-B14F-4D97-AF65-F5344CB8AC3E}">
        <p14:creationId xmlns:p14="http://schemas.microsoft.com/office/powerpoint/2010/main" val="3643935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out the conditional probability rearrangement, on Wednesday we will discuss the formalized rule for a sequential process with more than two steps called the chain rule, but for now this is how we can calculate P(B intersect T).</a:t>
            </a:r>
          </a:p>
        </p:txBody>
      </p:sp>
      <p:sp>
        <p:nvSpPr>
          <p:cNvPr id="4" name="Slide Number Placeholder 3"/>
          <p:cNvSpPr>
            <a:spLocks noGrp="1"/>
          </p:cNvSpPr>
          <p:nvPr>
            <p:ph type="sldNum" sz="quarter" idx="5"/>
          </p:nvPr>
        </p:nvSpPr>
        <p:spPr/>
        <p:txBody>
          <a:bodyPr/>
          <a:lstStyle/>
          <a:p>
            <a:fld id="{0BAD4A51-7EFB-4328-9D45-681C029ECFAD}" type="slidenum">
              <a:rPr lang="en-US" smtClean="0"/>
              <a:t>25</a:t>
            </a:fld>
            <a:endParaRPr lang="en-US"/>
          </a:p>
        </p:txBody>
      </p:sp>
    </p:spTree>
    <p:extLst>
      <p:ext uri="{BB962C8B-B14F-4D97-AF65-F5344CB8AC3E}">
        <p14:creationId xmlns:p14="http://schemas.microsoft.com/office/powerpoint/2010/main" val="1382948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B intersect H and B intersect T are disjoint, so we can add them, but the sequential process that lead up to it is exactly our law of total probability in action.</a:t>
            </a:r>
          </a:p>
        </p:txBody>
      </p:sp>
      <p:sp>
        <p:nvSpPr>
          <p:cNvPr id="4" name="Slide Number Placeholder 3"/>
          <p:cNvSpPr>
            <a:spLocks noGrp="1"/>
          </p:cNvSpPr>
          <p:nvPr>
            <p:ph type="sldNum" sz="quarter" idx="5"/>
          </p:nvPr>
        </p:nvSpPr>
        <p:spPr/>
        <p:txBody>
          <a:bodyPr/>
          <a:lstStyle/>
          <a:p>
            <a:fld id="{0BAD4A51-7EFB-4328-9D45-681C029ECFAD}" type="slidenum">
              <a:rPr lang="en-US" smtClean="0"/>
              <a:t>26</a:t>
            </a:fld>
            <a:endParaRPr lang="en-US"/>
          </a:p>
        </p:txBody>
      </p:sp>
    </p:spTree>
    <p:extLst>
      <p:ext uri="{BB962C8B-B14F-4D97-AF65-F5344CB8AC3E}">
        <p14:creationId xmlns:p14="http://schemas.microsoft.com/office/powerpoint/2010/main" val="1884214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other way. 8/11 is really more than half.</a:t>
            </a:r>
          </a:p>
        </p:txBody>
      </p:sp>
      <p:sp>
        <p:nvSpPr>
          <p:cNvPr id="4" name="Slide Number Placeholder 3"/>
          <p:cNvSpPr>
            <a:spLocks noGrp="1"/>
          </p:cNvSpPr>
          <p:nvPr>
            <p:ph type="sldNum" sz="quarter" idx="5"/>
          </p:nvPr>
        </p:nvSpPr>
        <p:spPr/>
        <p:txBody>
          <a:bodyPr/>
          <a:lstStyle/>
          <a:p>
            <a:fld id="{0BAD4A51-7EFB-4328-9D45-681C029ECFAD}" type="slidenum">
              <a:rPr lang="en-US" smtClean="0"/>
              <a:t>27</a:t>
            </a:fld>
            <a:endParaRPr lang="en-US"/>
          </a:p>
        </p:txBody>
      </p:sp>
    </p:spTree>
    <p:extLst>
      <p:ext uri="{BB962C8B-B14F-4D97-AF65-F5344CB8AC3E}">
        <p14:creationId xmlns:p14="http://schemas.microsoft.com/office/powerpoint/2010/main" val="1935590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examples. EVERY theorem we have that mentions events works this way.</a:t>
            </a:r>
          </a:p>
        </p:txBody>
      </p:sp>
      <p:sp>
        <p:nvSpPr>
          <p:cNvPr id="4" name="Slide Number Placeholder 3"/>
          <p:cNvSpPr>
            <a:spLocks noGrp="1"/>
          </p:cNvSpPr>
          <p:nvPr>
            <p:ph type="sldNum" sz="quarter" idx="5"/>
          </p:nvPr>
        </p:nvSpPr>
        <p:spPr/>
        <p:txBody>
          <a:bodyPr/>
          <a:lstStyle/>
          <a:p>
            <a:fld id="{25FC89D2-3079-4C93-A1DF-1D6791A8C2FB}" type="slidenum">
              <a:rPr lang="en-US" smtClean="0"/>
              <a:t>31</a:t>
            </a:fld>
            <a:endParaRPr lang="en-US"/>
          </a:p>
        </p:txBody>
      </p:sp>
    </p:spTree>
    <p:extLst>
      <p:ext uri="{BB962C8B-B14F-4D97-AF65-F5344CB8AC3E}">
        <p14:creationId xmlns:p14="http://schemas.microsoft.com/office/powerpoint/2010/main" val="3815402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D4A51-7EFB-4328-9D45-681C029ECFAD}" type="slidenum">
              <a:rPr lang="en-US" smtClean="0"/>
              <a:t>39</a:t>
            </a:fld>
            <a:endParaRPr lang="en-US"/>
          </a:p>
        </p:txBody>
      </p:sp>
    </p:spTree>
    <p:extLst>
      <p:ext uri="{BB962C8B-B14F-4D97-AF65-F5344CB8AC3E}">
        <p14:creationId xmlns:p14="http://schemas.microsoft.com/office/powerpoint/2010/main" val="298106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condition on is “the new (restricted) sample space” </a:t>
            </a:r>
          </a:p>
          <a:p>
            <a:r>
              <a:rPr lang="en-US" dirty="0"/>
              <a:t>Lets do this warm up</a:t>
            </a:r>
          </a:p>
        </p:txBody>
      </p:sp>
      <p:sp>
        <p:nvSpPr>
          <p:cNvPr id="4" name="Slide Number Placeholder 3"/>
          <p:cNvSpPr>
            <a:spLocks noGrp="1"/>
          </p:cNvSpPr>
          <p:nvPr>
            <p:ph type="sldNum" sz="quarter" idx="5"/>
          </p:nvPr>
        </p:nvSpPr>
        <p:spPr/>
        <p:txBody>
          <a:bodyPr/>
          <a:lstStyle/>
          <a:p>
            <a:fld id="{0BAD4A51-7EFB-4328-9D45-681C029ECFAD}" type="slidenum">
              <a:rPr lang="en-US" smtClean="0"/>
              <a:t>3</a:t>
            </a:fld>
            <a:endParaRPr lang="en-US"/>
          </a:p>
        </p:txBody>
      </p:sp>
    </p:spTree>
    <p:extLst>
      <p:ext uri="{BB962C8B-B14F-4D97-AF65-F5344CB8AC3E}">
        <p14:creationId xmlns:p14="http://schemas.microsoft.com/office/powerpoint/2010/main" val="1131297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going to be our first big rule with conditional probability. We are going to start with an application of this rule first.</a:t>
            </a:r>
          </a:p>
        </p:txBody>
      </p:sp>
      <p:sp>
        <p:nvSpPr>
          <p:cNvPr id="4" name="Slide Number Placeholder 3"/>
          <p:cNvSpPr>
            <a:spLocks noGrp="1"/>
          </p:cNvSpPr>
          <p:nvPr>
            <p:ph type="sldNum" sz="quarter" idx="5"/>
          </p:nvPr>
        </p:nvSpPr>
        <p:spPr/>
        <p:txBody>
          <a:bodyPr/>
          <a:lstStyle/>
          <a:p>
            <a:fld id="{0BAD4A51-7EFB-4328-9D45-681C029ECFAD}" type="slidenum">
              <a:rPr lang="en-US" smtClean="0"/>
              <a:t>4</a:t>
            </a:fld>
            <a:endParaRPr lang="en-US"/>
          </a:p>
        </p:txBody>
      </p:sp>
    </p:spTree>
    <p:extLst>
      <p:ext uri="{BB962C8B-B14F-4D97-AF65-F5344CB8AC3E}">
        <p14:creationId xmlns:p14="http://schemas.microsoft.com/office/powerpoint/2010/main" val="3828553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where a lot of people’s intuition trips them up. At least it did for me when I first saw problems like this and was surprised by the results.</a:t>
            </a:r>
          </a:p>
        </p:txBody>
      </p:sp>
      <p:sp>
        <p:nvSpPr>
          <p:cNvPr id="4" name="Slide Number Placeholder 3"/>
          <p:cNvSpPr>
            <a:spLocks noGrp="1"/>
          </p:cNvSpPr>
          <p:nvPr>
            <p:ph type="sldNum" sz="quarter" idx="5"/>
          </p:nvPr>
        </p:nvSpPr>
        <p:spPr/>
        <p:txBody>
          <a:bodyPr/>
          <a:lstStyle/>
          <a:p>
            <a:fld id="{0BAD4A51-7EFB-4328-9D45-681C029ECFAD}" type="slidenum">
              <a:rPr lang="en-US" smtClean="0"/>
              <a:t>5</a:t>
            </a:fld>
            <a:endParaRPr lang="en-US"/>
          </a:p>
        </p:txBody>
      </p:sp>
    </p:spTree>
    <p:extLst>
      <p:ext uri="{BB962C8B-B14F-4D97-AF65-F5344CB8AC3E}">
        <p14:creationId xmlns:p14="http://schemas.microsoft.com/office/powerpoint/2010/main" val="891634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D4A51-7EFB-4328-9D45-681C029ECFAD}" type="slidenum">
              <a:rPr lang="en-US" smtClean="0"/>
              <a:t>6</a:t>
            </a:fld>
            <a:endParaRPr lang="en-US"/>
          </a:p>
        </p:txBody>
      </p:sp>
    </p:spTree>
    <p:extLst>
      <p:ext uri="{BB962C8B-B14F-4D97-AF65-F5344CB8AC3E}">
        <p14:creationId xmlns:p14="http://schemas.microsoft.com/office/powerpoint/2010/main" val="296999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and talk to the people around you. From what we know about the problem, what should the probability of the scale going off be?</a:t>
            </a:r>
          </a:p>
        </p:txBody>
      </p:sp>
      <p:sp>
        <p:nvSpPr>
          <p:cNvPr id="4" name="Slide Number Placeholder 3"/>
          <p:cNvSpPr>
            <a:spLocks noGrp="1"/>
          </p:cNvSpPr>
          <p:nvPr>
            <p:ph type="sldNum" sz="quarter" idx="5"/>
          </p:nvPr>
        </p:nvSpPr>
        <p:spPr/>
        <p:txBody>
          <a:bodyPr/>
          <a:lstStyle/>
          <a:p>
            <a:fld id="{0BAD4A51-7EFB-4328-9D45-681C029ECFAD}" type="slidenum">
              <a:rPr lang="en-US" smtClean="0"/>
              <a:t>11</a:t>
            </a:fld>
            <a:endParaRPr lang="en-US"/>
          </a:p>
        </p:txBody>
      </p:sp>
    </p:spTree>
    <p:extLst>
      <p:ext uri="{BB962C8B-B14F-4D97-AF65-F5344CB8AC3E}">
        <p14:creationId xmlns:p14="http://schemas.microsoft.com/office/powerpoint/2010/main" val="3941881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law of total probability is trying to take this intuition about cases and formalize it. </a:t>
            </a:r>
          </a:p>
          <a:p>
            <a:endParaRPr lang="en-US" dirty="0"/>
          </a:p>
          <a:p>
            <a:r>
              <a:rPr lang="en-US" dirty="0"/>
              <a:t>If you can split your sample space or your universe into disjoint pieces, your disjoint cases, there is a golden ticket, there isn’t a golden ticket. And you can answer the question, what is the probability of S conditioned on your first case and the probability of S conditioned on your second case and then you just weight them by how likely you are to be in case 1 or case two then you can add them to get your total probability of S. </a:t>
            </a:r>
          </a:p>
          <a:p>
            <a:endParaRPr lang="en-US" dirty="0"/>
          </a:p>
          <a:p>
            <a:r>
              <a:rPr lang="en-US" dirty="0"/>
              <a:t>Any questions about this intuition? Split into cases and weigh them.</a:t>
            </a:r>
          </a:p>
        </p:txBody>
      </p:sp>
      <p:sp>
        <p:nvSpPr>
          <p:cNvPr id="4" name="Slide Number Placeholder 3"/>
          <p:cNvSpPr>
            <a:spLocks noGrp="1"/>
          </p:cNvSpPr>
          <p:nvPr>
            <p:ph type="sldNum" sz="quarter" idx="5"/>
          </p:nvPr>
        </p:nvSpPr>
        <p:spPr/>
        <p:txBody>
          <a:bodyPr/>
          <a:lstStyle/>
          <a:p>
            <a:fld id="{0BAD4A51-7EFB-4328-9D45-681C029ECFAD}" type="slidenum">
              <a:rPr lang="en-US" smtClean="0"/>
              <a:t>12</a:t>
            </a:fld>
            <a:endParaRPr lang="en-US"/>
          </a:p>
        </p:txBody>
      </p:sp>
    </p:spTree>
    <p:extLst>
      <p:ext uri="{BB962C8B-B14F-4D97-AF65-F5344CB8AC3E}">
        <p14:creationId xmlns:p14="http://schemas.microsoft.com/office/powerpoint/2010/main" val="571949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partition is a way to divide up a set into subsets such that every element in your set appears in exactly one subset. You are breaking them up into pieces so that they don’t over lap and together they account for the whole sample space. </a:t>
            </a:r>
          </a:p>
          <a:p>
            <a:endParaRPr lang="en-US" dirty="0"/>
          </a:p>
          <a:p>
            <a:r>
              <a:rPr lang="en-US" dirty="0"/>
              <a:t>What we had before was a partition, the bar either has a golden ticket or it doesn’t, so every bar is contained in one of these events. </a:t>
            </a:r>
          </a:p>
        </p:txBody>
      </p:sp>
      <p:sp>
        <p:nvSpPr>
          <p:cNvPr id="4" name="Slide Number Placeholder 3"/>
          <p:cNvSpPr>
            <a:spLocks noGrp="1"/>
          </p:cNvSpPr>
          <p:nvPr>
            <p:ph type="sldNum" sz="quarter" idx="5"/>
          </p:nvPr>
        </p:nvSpPr>
        <p:spPr/>
        <p:txBody>
          <a:bodyPr/>
          <a:lstStyle/>
          <a:p>
            <a:fld id="{0BAD4A51-7EFB-4328-9D45-681C029ECFAD}" type="slidenum">
              <a:rPr lang="en-US" smtClean="0"/>
              <a:t>13</a:t>
            </a:fld>
            <a:endParaRPr lang="en-US"/>
          </a:p>
        </p:txBody>
      </p:sp>
    </p:spTree>
    <p:extLst>
      <p:ext uri="{BB962C8B-B14F-4D97-AF65-F5344CB8AC3E}">
        <p14:creationId xmlns:p14="http://schemas.microsoft.com/office/powerpoint/2010/main" val="830756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one valid partition is possible.</a:t>
            </a:r>
          </a:p>
        </p:txBody>
      </p:sp>
      <p:sp>
        <p:nvSpPr>
          <p:cNvPr id="4" name="Slide Number Placeholder 3"/>
          <p:cNvSpPr>
            <a:spLocks noGrp="1"/>
          </p:cNvSpPr>
          <p:nvPr>
            <p:ph type="sldNum" sz="quarter" idx="5"/>
          </p:nvPr>
        </p:nvSpPr>
        <p:spPr/>
        <p:txBody>
          <a:bodyPr/>
          <a:lstStyle/>
          <a:p>
            <a:fld id="{0BAD4A51-7EFB-4328-9D45-681C029ECFAD}" type="slidenum">
              <a:rPr lang="en-US" smtClean="0"/>
              <a:t>14</a:t>
            </a:fld>
            <a:endParaRPr lang="en-US"/>
          </a:p>
        </p:txBody>
      </p:sp>
    </p:spTree>
    <p:extLst>
      <p:ext uri="{BB962C8B-B14F-4D97-AF65-F5344CB8AC3E}">
        <p14:creationId xmlns:p14="http://schemas.microsoft.com/office/powerpoint/2010/main" val="136494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0EE059D-9B4B-4F38-A3D9-D0C86513E066}" type="datetimeFigureOut">
              <a:rPr lang="en-US" smtClean="0"/>
              <a:t>7/7/25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16E34-8C26-41B3-B61C-62CF82BB03C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413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EE059D-9B4B-4F38-A3D9-D0C86513E066}" type="datetimeFigureOut">
              <a:rPr lang="en-US" smtClean="0"/>
              <a:t>7/7/25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F6716E34-8C26-41B3-B61C-62CF82BB03C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450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EE059D-9B4B-4F38-A3D9-D0C86513E066}" type="datetimeFigureOut">
              <a:rPr lang="en-US" smtClean="0"/>
              <a:t>7/7/25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F6716E34-8C26-41B3-B61C-62CF82BB03C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3131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77304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0EE059D-9B4B-4F38-A3D9-D0C86513E066}" type="datetimeFigureOut">
              <a:rPr lang="en-US" smtClean="0"/>
              <a:t>7/7/25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16E34-8C26-41B3-B61C-62CF82BB03C0}" type="slidenum">
              <a:rPr lang="en-US" smtClean="0"/>
              <a:t>‹#›</a:t>
            </a:fld>
            <a:endParaRPr lang="en-US"/>
          </a:p>
        </p:txBody>
      </p:sp>
    </p:spTree>
    <p:extLst>
      <p:ext uri="{BB962C8B-B14F-4D97-AF65-F5344CB8AC3E}">
        <p14:creationId xmlns:p14="http://schemas.microsoft.com/office/powerpoint/2010/main" val="422662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EE059D-9B4B-4F38-A3D9-D0C86513E066}" type="datetimeFigureOut">
              <a:rPr lang="en-US" smtClean="0"/>
              <a:t>7/7/25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F6716E34-8C26-41B3-B61C-62CF82BB03C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6103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20EE059D-9B4B-4F38-A3D9-D0C86513E066}" type="datetimeFigureOut">
              <a:rPr lang="en-US" smtClean="0"/>
              <a:t>7/7/25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716E34-8C26-41B3-B61C-62CF82BB03C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4840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EE059D-9B4B-4F38-A3D9-D0C86513E066}" type="datetimeFigureOut">
              <a:rPr lang="en-US" smtClean="0"/>
              <a:t>7/7/25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716E34-8C26-41B3-B61C-62CF82BB03C0}" type="slidenum">
              <a:rPr lang="en-US" smtClean="0"/>
              <a:t>‹#›</a:t>
            </a:fld>
            <a:endParaRPr lang="en-US"/>
          </a:p>
        </p:txBody>
      </p:sp>
    </p:spTree>
    <p:extLst>
      <p:ext uri="{BB962C8B-B14F-4D97-AF65-F5344CB8AC3E}">
        <p14:creationId xmlns:p14="http://schemas.microsoft.com/office/powerpoint/2010/main" val="409798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0EE059D-9B4B-4F38-A3D9-D0C86513E066}" type="datetimeFigureOut">
              <a:rPr lang="en-US" smtClean="0"/>
              <a:t>7/7/25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16E34-8C26-41B3-B61C-62CF82BB03C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104288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E059D-9B4B-4F38-A3D9-D0C86513E066}" type="datetimeFigureOut">
              <a:rPr lang="en-US" smtClean="0"/>
              <a:t>7/7/25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16E34-8C26-41B3-B61C-62CF82BB03C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498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E059D-9B4B-4F38-A3D9-D0C86513E066}" type="datetimeFigureOut">
              <a:rPr lang="en-US" smtClean="0"/>
              <a:t>7/7/25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716E34-8C26-41B3-B61C-62CF82BB03C0}" type="slidenum">
              <a:rPr lang="en-US" smtClean="0"/>
              <a:t>‹#›</a:t>
            </a:fld>
            <a:endParaRPr lang="en-US"/>
          </a:p>
        </p:txBody>
      </p:sp>
    </p:spTree>
    <p:extLst>
      <p:ext uri="{BB962C8B-B14F-4D97-AF65-F5344CB8AC3E}">
        <p14:creationId xmlns:p14="http://schemas.microsoft.com/office/powerpoint/2010/main" val="3437148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EE059D-9B4B-4F38-A3D9-D0C86513E066}" type="datetimeFigureOut">
              <a:rPr lang="en-US" smtClean="0"/>
              <a:t>7/7/25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16E34-8C26-41B3-B61C-62CF82BB03C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29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EE059D-9B4B-4F38-A3D9-D0C86513E066}" type="datetimeFigureOut">
              <a:rPr lang="en-US" smtClean="0"/>
              <a:t>7/7/25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6716E34-8C26-41B3-B61C-62CF82BB03C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04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2.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91.png"/><Relationship Id="rId4" Type="http://schemas.openxmlformats.org/officeDocument/2006/relationships/image" Target="../media/image81.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0.png"/><Relationship Id="rId7" Type="http://schemas.openxmlformats.org/officeDocument/2006/relationships/image" Target="../media/image14.png"/><Relationship Id="rId12"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5.png"/><Relationship Id="rId5" Type="http://schemas.openxmlformats.org/officeDocument/2006/relationships/image" Target="../media/image12.png"/><Relationship Id="rId10" Type="http://schemas.openxmlformats.org/officeDocument/2006/relationships/image" Target="../media/image240.png"/><Relationship Id="rId4" Type="http://schemas.openxmlformats.org/officeDocument/2006/relationships/image" Target="../media/image180.png"/><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40.png"/><Relationship Id="rId5" Type="http://schemas.openxmlformats.org/officeDocument/2006/relationships/image" Target="../media/image180.png"/><Relationship Id="rId10" Type="http://schemas.openxmlformats.org/officeDocument/2006/relationships/image" Target="../media/image23.png"/><Relationship Id="rId4" Type="http://schemas.openxmlformats.org/officeDocument/2006/relationships/image" Target="../media/image170.pn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0.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journals.sagepub.com/doi/pdf/10.1111/j.1539-6053.2008.00033.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01.png"/><Relationship Id="rId2" Type="http://schemas.openxmlformats.org/officeDocument/2006/relationships/hyperlink" Target="https://www.youtube.com/watch?v=lG4VkPoG3ko"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stat.berkeley.edu/~aldous/157/Papers/health_stats.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422D0-DEC2-45C1-9BE3-87EB56708326}"/>
              </a:ext>
            </a:extLst>
          </p:cNvPr>
          <p:cNvSpPr>
            <a:spLocks noGrp="1"/>
          </p:cNvSpPr>
          <p:nvPr>
            <p:ph type="ctrTitle"/>
          </p:nvPr>
        </p:nvSpPr>
        <p:spPr/>
        <p:txBody>
          <a:bodyPr/>
          <a:lstStyle/>
          <a:p>
            <a:r>
              <a:rPr lang="en-US" dirty="0"/>
              <a:t>Bayes’ Rule</a:t>
            </a:r>
          </a:p>
        </p:txBody>
      </p:sp>
      <p:sp>
        <p:nvSpPr>
          <p:cNvPr id="3" name="Subtitle 2">
            <a:extLst>
              <a:ext uri="{FF2B5EF4-FFF2-40B4-BE49-F238E27FC236}">
                <a16:creationId xmlns:a16="http://schemas.microsoft.com/office/drawing/2014/main" id="{1E0136F8-CB04-468A-98F2-54695C3C262D}"/>
              </a:ext>
            </a:extLst>
          </p:cNvPr>
          <p:cNvSpPr>
            <a:spLocks noGrp="1"/>
          </p:cNvSpPr>
          <p:nvPr>
            <p:ph type="subTitle" idx="1"/>
          </p:nvPr>
        </p:nvSpPr>
        <p:spPr/>
        <p:txBody>
          <a:bodyPr/>
          <a:lstStyle/>
          <a:p>
            <a:r>
              <a:rPr lang="en-US" dirty="0"/>
              <a:t>CSE 312 Summer 25</a:t>
            </a:r>
            <a:br>
              <a:rPr lang="en-US" dirty="0"/>
            </a:br>
            <a:r>
              <a:rPr lang="en-US" dirty="0"/>
              <a:t>Lecture 6</a:t>
            </a:r>
          </a:p>
        </p:txBody>
      </p:sp>
    </p:spTree>
    <p:extLst>
      <p:ext uri="{BB962C8B-B14F-4D97-AF65-F5344CB8AC3E}">
        <p14:creationId xmlns:p14="http://schemas.microsoft.com/office/powerpoint/2010/main" val="176042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5868-CC24-4122-8B90-F67012C7ED77}"/>
              </a:ext>
            </a:extLst>
          </p:cNvPr>
          <p:cNvSpPr>
            <a:spLocks noGrp="1"/>
          </p:cNvSpPr>
          <p:nvPr>
            <p:ph type="title"/>
          </p:nvPr>
        </p:nvSpPr>
        <p:spPr/>
        <p:txBody>
          <a:bodyPr/>
          <a:lstStyle/>
          <a:p>
            <a:r>
              <a:rPr lang="en-US" dirty="0"/>
              <a:t>Bayes’ Rule</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D02C61D-AE37-441F-973A-E6FE6F14709F}"/>
                  </a:ext>
                </a:extLst>
              </p:cNvPr>
              <p:cNvSpPr/>
              <p:nvPr/>
            </p:nvSpPr>
            <p:spPr>
              <a:xfrm>
                <a:off x="1987157" y="1523999"/>
                <a:ext cx="7768500" cy="21412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ℙ</m:t>
                      </m:r>
                      <m:d>
                        <m:dPr>
                          <m:ctrlPr>
                            <a:rPr lang="en-US" sz="3600" i="1">
                              <a:latin typeface="Cambria Math" panose="02040503050406030204" pitchFamily="18" charset="0"/>
                            </a:rPr>
                          </m:ctrlPr>
                        </m:dPr>
                        <m:e>
                          <m:r>
                            <a:rPr lang="en-US" sz="3600" i="1">
                              <a:latin typeface="Cambria Math" panose="02040503050406030204" pitchFamily="18" charset="0"/>
                            </a:rPr>
                            <m:t>𝐴</m:t>
                          </m:r>
                        </m:e>
                        <m:e>
                          <m:r>
                            <a:rPr lang="en-US" sz="3600" i="1">
                              <a:latin typeface="Cambria Math" panose="02040503050406030204" pitchFamily="18" charset="0"/>
                            </a:rPr>
                            <m:t>𝐵</m:t>
                          </m:r>
                        </m:e>
                      </m:d>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ℙ</m:t>
                          </m:r>
                          <m:r>
                            <a:rPr lang="en-US" sz="3600" i="1">
                              <a:latin typeface="Cambria Math" panose="02040503050406030204" pitchFamily="18" charset="0"/>
                            </a:rPr>
                            <m:t>(</m:t>
                          </m:r>
                          <m:r>
                            <a:rPr lang="en-US" sz="3600" i="1">
                              <a:latin typeface="Cambria Math" panose="02040503050406030204" pitchFamily="18" charset="0"/>
                            </a:rPr>
                            <m:t>𝐵</m:t>
                          </m:r>
                          <m:r>
                            <a:rPr lang="en-US" sz="3600" i="1">
                              <a:latin typeface="Cambria Math" panose="02040503050406030204" pitchFamily="18" charset="0"/>
                            </a:rPr>
                            <m:t>|</m:t>
                          </m:r>
                          <m:r>
                            <a:rPr lang="en-US" sz="3600" i="1">
                              <a:latin typeface="Cambria Math" panose="02040503050406030204" pitchFamily="18" charset="0"/>
                            </a:rPr>
                            <m:t>𝐴</m:t>
                          </m:r>
                          <m:r>
                            <a:rPr lang="en-US" sz="3600" i="1">
                              <a:latin typeface="Cambria Math" panose="02040503050406030204" pitchFamily="18" charset="0"/>
                            </a:rPr>
                            <m:t>)</m:t>
                          </m:r>
                          <m:r>
                            <a:rPr lang="en-US" sz="3600" i="1">
                              <a:latin typeface="Cambria Math" panose="02040503050406030204" pitchFamily="18" charset="0"/>
                            </a:rPr>
                            <m:t>ℙ</m:t>
                          </m:r>
                          <m:d>
                            <m:dPr>
                              <m:ctrlPr>
                                <a:rPr lang="en-US" sz="3600" i="1">
                                  <a:latin typeface="Cambria Math" panose="02040503050406030204" pitchFamily="18" charset="0"/>
                                </a:rPr>
                              </m:ctrlPr>
                            </m:dPr>
                            <m:e>
                              <m:r>
                                <a:rPr lang="en-US" sz="3600" i="1">
                                  <a:latin typeface="Cambria Math" panose="02040503050406030204" pitchFamily="18" charset="0"/>
                                </a:rPr>
                                <m:t>𝐴</m:t>
                              </m:r>
                            </m:e>
                          </m:d>
                        </m:num>
                        <m:den>
                          <m:r>
                            <a:rPr lang="en-US" sz="3600" i="1">
                              <a:latin typeface="Cambria Math" panose="02040503050406030204" pitchFamily="18" charset="0"/>
                            </a:rPr>
                            <m:t>ℙ</m:t>
                          </m:r>
                          <m:d>
                            <m:dPr>
                              <m:ctrlPr>
                                <a:rPr lang="en-US" sz="3600" i="1">
                                  <a:latin typeface="Cambria Math" panose="02040503050406030204" pitchFamily="18" charset="0"/>
                                </a:rPr>
                              </m:ctrlPr>
                            </m:dPr>
                            <m:e>
                              <m:r>
                                <a:rPr lang="en-US" sz="3600" i="1">
                                  <a:latin typeface="Cambria Math" panose="02040503050406030204" pitchFamily="18" charset="0"/>
                                </a:rPr>
                                <m:t>𝐵</m:t>
                              </m:r>
                            </m:e>
                          </m:d>
                        </m:den>
                      </m:f>
                    </m:oMath>
                  </m:oMathPara>
                </a14:m>
                <a:endParaRPr lang="en-US" sz="3600" dirty="0"/>
              </a:p>
            </p:txBody>
          </p:sp>
        </mc:Choice>
        <mc:Fallback xmlns="">
          <p:sp>
            <p:nvSpPr>
              <p:cNvPr id="4" name="Rectangle 3">
                <a:extLst>
                  <a:ext uri="{FF2B5EF4-FFF2-40B4-BE49-F238E27FC236}">
                    <a16:creationId xmlns:a16="http://schemas.microsoft.com/office/drawing/2014/main" id="{CD02C61D-AE37-441F-973A-E6FE6F14709F}"/>
                  </a:ext>
                </a:extLst>
              </p:cNvPr>
              <p:cNvSpPr>
                <a:spLocks noRot="1" noChangeAspect="1" noMove="1" noResize="1" noEditPoints="1" noAdjustHandles="1" noChangeArrowheads="1" noChangeShapeType="1" noTextEdit="1"/>
              </p:cNvSpPr>
              <p:nvPr/>
            </p:nvSpPr>
            <p:spPr>
              <a:xfrm>
                <a:off x="1987157" y="1523999"/>
                <a:ext cx="7768500" cy="2141221"/>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0B07FFA-E425-494A-8F0B-AC0E824BFAC8}"/>
                  </a:ext>
                </a:extLst>
              </p:cNvPr>
              <p:cNvSpPr txBox="1"/>
              <p:nvPr/>
            </p:nvSpPr>
            <p:spPr>
              <a:xfrm>
                <a:off x="575239" y="3931920"/>
                <a:ext cx="11187259" cy="186672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do we know about Wonka Bars?</a:t>
                </a:r>
              </a:p>
              <a:p>
                <a:endParaRPr lang="en-US" sz="28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ℙ</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𝐺</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𝑆</m:t>
                      </m:r>
                      <m:r>
                        <a:rPr lang="en-US" sz="2800" b="0" i="1" smtClean="0">
                          <a:latin typeface="Cambria Math" panose="02040503050406030204" pitchFamily="18" charset="0"/>
                          <a:cs typeface="Segoe UI Semilight" panose="020B0402040204020203" pitchFamily="34" charset="0"/>
                        </a:rPr>
                        <m:t>)=</m:t>
                      </m:r>
                      <m:f>
                        <m:fPr>
                          <m:ctrlPr>
                            <a:rPr lang="en-US" sz="2800" b="0" i="1" smtClean="0">
                              <a:latin typeface="Cambria Math" panose="02040503050406030204" pitchFamily="18" charset="0"/>
                              <a:cs typeface="Segoe UI Semilight" panose="020B0402040204020203" pitchFamily="34" charset="0"/>
                            </a:rPr>
                          </m:ctrlPr>
                        </m:fPr>
                        <m:num>
                          <m:r>
                            <a:rPr lang="en-US" sz="2800" b="0" i="1" smtClean="0">
                              <a:latin typeface="Cambria Math" panose="02040503050406030204" pitchFamily="18" charset="0"/>
                              <a:cs typeface="Segoe UI Semilight" panose="020B0402040204020203" pitchFamily="34" charset="0"/>
                            </a:rPr>
                            <m:t>ℙ</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𝑆</m:t>
                              </m:r>
                            </m:e>
                            <m:e>
                              <m:r>
                                <a:rPr lang="en-US" sz="2800" b="0" i="1" smtClean="0">
                                  <a:latin typeface="Cambria Math" panose="02040503050406030204" pitchFamily="18" charset="0"/>
                                  <a:cs typeface="Segoe UI Semilight" panose="020B0402040204020203" pitchFamily="34" charset="0"/>
                                </a:rPr>
                                <m:t>𝐺</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ℙ</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𝐺</m:t>
                          </m:r>
                          <m:r>
                            <a:rPr lang="en-US" sz="2800" b="0" i="1" smtClean="0">
                              <a:latin typeface="Cambria Math" panose="02040503050406030204" pitchFamily="18" charset="0"/>
                              <a:cs typeface="Segoe UI Semilight" panose="020B0402040204020203" pitchFamily="34" charset="0"/>
                            </a:rPr>
                            <m:t>)</m:t>
                          </m:r>
                        </m:num>
                        <m:den>
                          <m:r>
                            <a:rPr lang="en-US" sz="2800" b="0" i="1" smtClean="0">
                              <a:latin typeface="Cambria Math" panose="02040503050406030204" pitchFamily="18" charset="0"/>
                              <a:cs typeface="Segoe UI Semilight" panose="020B0402040204020203" pitchFamily="34" charset="0"/>
                            </a:rPr>
                            <m:t>ℙ</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𝑆</m:t>
                          </m:r>
                          <m:r>
                            <a:rPr lang="en-US" sz="2800" b="0" i="1" smtClean="0">
                              <a:latin typeface="Cambria Math" panose="02040503050406030204" pitchFamily="18" charset="0"/>
                              <a:cs typeface="Segoe UI Semilight" panose="020B0402040204020203" pitchFamily="34" charset="0"/>
                            </a:rPr>
                            <m:t>)</m:t>
                          </m:r>
                        </m:den>
                      </m:f>
                    </m:oMath>
                  </m:oMathPara>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3" name="TextBox 2">
                <a:extLst>
                  <a:ext uri="{FF2B5EF4-FFF2-40B4-BE49-F238E27FC236}">
                    <a16:creationId xmlns:a16="http://schemas.microsoft.com/office/drawing/2014/main" id="{00B07FFA-E425-494A-8F0B-AC0E824BFAC8}"/>
                  </a:ext>
                </a:extLst>
              </p:cNvPr>
              <p:cNvSpPr txBox="1">
                <a:spLocks noRot="1" noChangeAspect="1" noMove="1" noResize="1" noEditPoints="1" noAdjustHandles="1" noChangeArrowheads="1" noChangeShapeType="1" noTextEdit="1"/>
              </p:cNvSpPr>
              <p:nvPr/>
            </p:nvSpPr>
            <p:spPr>
              <a:xfrm>
                <a:off x="575239" y="3931920"/>
                <a:ext cx="11187259" cy="1866729"/>
              </a:xfrm>
              <a:prstGeom prst="rect">
                <a:avLst/>
              </a:prstGeom>
              <a:blipFill>
                <a:blip r:embed="rId3"/>
                <a:stretch>
                  <a:fillRect l="-1089" t="-326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865339D3-5970-DEE9-BC39-F25BE0B83CF6}"/>
              </a:ext>
            </a:extLst>
          </p:cNvPr>
          <p:cNvSpPr txBox="1"/>
          <p:nvPr/>
        </p:nvSpPr>
        <p:spPr>
          <a:xfrm>
            <a:off x="1987157" y="1523999"/>
            <a:ext cx="7768500" cy="584775"/>
          </a:xfrm>
          <a:prstGeom prst="rect">
            <a:avLst/>
          </a:prstGeom>
          <a:solidFill>
            <a:schemeClr val="accent3"/>
          </a:solidFill>
        </p:spPr>
        <p:txBody>
          <a:bodyPr wrap="square" rtlCol="0">
            <a:spAutoFit/>
          </a:bodyPr>
          <a:lstStyle/>
          <a:p>
            <a:r>
              <a:rPr lang="en-US" sz="3200" dirty="0">
                <a:solidFill>
                  <a:schemeClr val="bg1"/>
                </a:solidFill>
                <a:latin typeface="Segoe UI Semibold" panose="020B0702040204020203" pitchFamily="34" charset="0"/>
                <a:cs typeface="Segoe UI Semibold" panose="020B0702040204020203" pitchFamily="34" charset="0"/>
              </a:rPr>
              <a:t>Bayes’ Rule</a:t>
            </a:r>
          </a:p>
        </p:txBody>
      </p:sp>
    </p:spTree>
    <p:extLst>
      <p:ext uri="{BB962C8B-B14F-4D97-AF65-F5344CB8AC3E}">
        <p14:creationId xmlns:p14="http://schemas.microsoft.com/office/powerpoint/2010/main" val="996941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5868-CC24-4122-8B90-F67012C7ED77}"/>
              </a:ext>
            </a:extLst>
          </p:cNvPr>
          <p:cNvSpPr>
            <a:spLocks noGrp="1"/>
          </p:cNvSpPr>
          <p:nvPr>
            <p:ph type="title"/>
          </p:nvPr>
        </p:nvSpPr>
        <p:spPr/>
        <p:txBody>
          <a:bodyPr/>
          <a:lstStyle/>
          <a:p>
            <a:r>
              <a:rPr lang="en-US" dirty="0"/>
              <a:t>Bayes’ Rule</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D02C61D-AE37-441F-973A-E6FE6F14709F}"/>
                  </a:ext>
                </a:extLst>
              </p:cNvPr>
              <p:cNvSpPr/>
              <p:nvPr/>
            </p:nvSpPr>
            <p:spPr>
              <a:xfrm>
                <a:off x="1987157" y="1523999"/>
                <a:ext cx="7768500" cy="21412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ℙ</m:t>
                      </m:r>
                      <m:d>
                        <m:dPr>
                          <m:ctrlPr>
                            <a:rPr lang="en-US" sz="3600" i="1">
                              <a:latin typeface="Cambria Math" panose="02040503050406030204" pitchFamily="18" charset="0"/>
                            </a:rPr>
                          </m:ctrlPr>
                        </m:dPr>
                        <m:e>
                          <m:r>
                            <a:rPr lang="en-US" sz="3600" i="1">
                              <a:latin typeface="Cambria Math" panose="02040503050406030204" pitchFamily="18" charset="0"/>
                            </a:rPr>
                            <m:t>𝐴</m:t>
                          </m:r>
                        </m:e>
                        <m:e>
                          <m:r>
                            <a:rPr lang="en-US" sz="3600" i="1">
                              <a:latin typeface="Cambria Math" panose="02040503050406030204" pitchFamily="18" charset="0"/>
                            </a:rPr>
                            <m:t>𝐵</m:t>
                          </m:r>
                        </m:e>
                      </m:d>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ℙ</m:t>
                          </m:r>
                          <m:r>
                            <a:rPr lang="en-US" sz="3600" i="1">
                              <a:latin typeface="Cambria Math" panose="02040503050406030204" pitchFamily="18" charset="0"/>
                            </a:rPr>
                            <m:t>(</m:t>
                          </m:r>
                          <m:r>
                            <a:rPr lang="en-US" sz="3600" i="1">
                              <a:latin typeface="Cambria Math" panose="02040503050406030204" pitchFamily="18" charset="0"/>
                            </a:rPr>
                            <m:t>𝐵</m:t>
                          </m:r>
                          <m:r>
                            <a:rPr lang="en-US" sz="3600" i="1">
                              <a:latin typeface="Cambria Math" panose="02040503050406030204" pitchFamily="18" charset="0"/>
                            </a:rPr>
                            <m:t>|</m:t>
                          </m:r>
                          <m:r>
                            <a:rPr lang="en-US" sz="3600" i="1">
                              <a:latin typeface="Cambria Math" panose="02040503050406030204" pitchFamily="18" charset="0"/>
                            </a:rPr>
                            <m:t>𝐴</m:t>
                          </m:r>
                          <m:r>
                            <a:rPr lang="en-US" sz="3600" i="1">
                              <a:latin typeface="Cambria Math" panose="02040503050406030204" pitchFamily="18" charset="0"/>
                            </a:rPr>
                            <m:t>)</m:t>
                          </m:r>
                          <m:r>
                            <a:rPr lang="en-US" sz="3600" i="1">
                              <a:latin typeface="Cambria Math" panose="02040503050406030204" pitchFamily="18" charset="0"/>
                            </a:rPr>
                            <m:t>ℙ</m:t>
                          </m:r>
                          <m:d>
                            <m:dPr>
                              <m:ctrlPr>
                                <a:rPr lang="en-US" sz="3600" i="1">
                                  <a:latin typeface="Cambria Math" panose="02040503050406030204" pitchFamily="18" charset="0"/>
                                </a:rPr>
                              </m:ctrlPr>
                            </m:dPr>
                            <m:e>
                              <m:r>
                                <a:rPr lang="en-US" sz="3600" i="1">
                                  <a:latin typeface="Cambria Math" panose="02040503050406030204" pitchFamily="18" charset="0"/>
                                </a:rPr>
                                <m:t>𝐴</m:t>
                              </m:r>
                            </m:e>
                          </m:d>
                        </m:num>
                        <m:den>
                          <m:r>
                            <a:rPr lang="en-US" sz="3600" i="1">
                              <a:latin typeface="Cambria Math" panose="02040503050406030204" pitchFamily="18" charset="0"/>
                            </a:rPr>
                            <m:t>ℙ</m:t>
                          </m:r>
                          <m:d>
                            <m:dPr>
                              <m:ctrlPr>
                                <a:rPr lang="en-US" sz="3600" i="1">
                                  <a:latin typeface="Cambria Math" panose="02040503050406030204" pitchFamily="18" charset="0"/>
                                </a:rPr>
                              </m:ctrlPr>
                            </m:dPr>
                            <m:e>
                              <m:r>
                                <a:rPr lang="en-US" sz="3600" i="1">
                                  <a:latin typeface="Cambria Math" panose="02040503050406030204" pitchFamily="18" charset="0"/>
                                </a:rPr>
                                <m:t>𝐵</m:t>
                              </m:r>
                            </m:e>
                          </m:d>
                        </m:den>
                      </m:f>
                    </m:oMath>
                  </m:oMathPara>
                </a14:m>
                <a:endParaRPr lang="en-US" sz="3600" dirty="0"/>
              </a:p>
            </p:txBody>
          </p:sp>
        </mc:Choice>
        <mc:Fallback xmlns="">
          <p:sp>
            <p:nvSpPr>
              <p:cNvPr id="4" name="Rectangle 3">
                <a:extLst>
                  <a:ext uri="{FF2B5EF4-FFF2-40B4-BE49-F238E27FC236}">
                    <a16:creationId xmlns:a16="http://schemas.microsoft.com/office/drawing/2014/main" id="{CD02C61D-AE37-441F-973A-E6FE6F14709F}"/>
                  </a:ext>
                </a:extLst>
              </p:cNvPr>
              <p:cNvSpPr>
                <a:spLocks noRot="1" noChangeAspect="1" noMove="1" noResize="1" noEditPoints="1" noAdjustHandles="1" noChangeArrowheads="1" noChangeShapeType="1" noTextEdit="1"/>
              </p:cNvSpPr>
              <p:nvPr/>
            </p:nvSpPr>
            <p:spPr>
              <a:xfrm>
                <a:off x="1987157" y="1523999"/>
                <a:ext cx="7768500" cy="2141221"/>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0B07FFA-E425-494A-8F0B-AC0E824BFAC8}"/>
                  </a:ext>
                </a:extLst>
              </p:cNvPr>
              <p:cNvSpPr txBox="1"/>
              <p:nvPr/>
            </p:nvSpPr>
            <p:spPr>
              <a:xfrm>
                <a:off x="575239" y="3931920"/>
                <a:ext cx="11187259" cy="186672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do we know about Wonka Bars?</a:t>
                </a:r>
              </a:p>
              <a:p>
                <a:endParaRPr lang="en-US" sz="28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ℙ</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𝐺</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𝑆</m:t>
                      </m:r>
                      <m:r>
                        <a:rPr lang="en-US" sz="2800" b="0" i="1" smtClean="0">
                          <a:latin typeface="Cambria Math" panose="02040503050406030204" pitchFamily="18" charset="0"/>
                          <a:cs typeface="Segoe UI Semilight" panose="020B0402040204020203" pitchFamily="34" charset="0"/>
                        </a:rPr>
                        <m:t>)=</m:t>
                      </m:r>
                      <m:f>
                        <m:fPr>
                          <m:ctrlPr>
                            <a:rPr lang="en-US" sz="2800" b="0" i="1" smtClean="0">
                              <a:latin typeface="Cambria Math" panose="02040503050406030204" pitchFamily="18" charset="0"/>
                              <a:cs typeface="Segoe UI Semilight" panose="020B0402040204020203" pitchFamily="34" charset="0"/>
                            </a:rPr>
                          </m:ctrlPr>
                        </m:fPr>
                        <m:num>
                          <m:r>
                            <a:rPr lang="en-US" sz="2800" b="0" i="1" smtClean="0">
                              <a:latin typeface="Cambria Math" panose="02040503050406030204" pitchFamily="18" charset="0"/>
                              <a:cs typeface="Segoe UI Semilight" panose="020B0402040204020203" pitchFamily="34" charset="0"/>
                            </a:rPr>
                            <m:t>.999⋅.001</m:t>
                          </m:r>
                        </m:num>
                        <m:den>
                          <m:r>
                            <a:rPr lang="en-US" sz="2800" b="0" i="1" smtClean="0">
                              <a:latin typeface="Cambria Math" panose="02040503050406030204" pitchFamily="18" charset="0"/>
                              <a:cs typeface="Segoe UI Semilight" panose="020B0402040204020203" pitchFamily="34" charset="0"/>
                            </a:rPr>
                            <m:t>ℙ</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𝑆</m:t>
                          </m:r>
                          <m:r>
                            <a:rPr lang="en-US" sz="2800" b="0" i="1" smtClean="0">
                              <a:latin typeface="Cambria Math" panose="02040503050406030204" pitchFamily="18" charset="0"/>
                              <a:cs typeface="Segoe UI Semilight" panose="020B0402040204020203" pitchFamily="34" charset="0"/>
                            </a:rPr>
                            <m:t>)</m:t>
                          </m:r>
                        </m:den>
                      </m:f>
                    </m:oMath>
                  </m:oMathPara>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3" name="TextBox 2">
                <a:extLst>
                  <a:ext uri="{FF2B5EF4-FFF2-40B4-BE49-F238E27FC236}">
                    <a16:creationId xmlns:a16="http://schemas.microsoft.com/office/drawing/2014/main" id="{00B07FFA-E425-494A-8F0B-AC0E824BFAC8}"/>
                  </a:ext>
                </a:extLst>
              </p:cNvPr>
              <p:cNvSpPr txBox="1">
                <a:spLocks noRot="1" noChangeAspect="1" noMove="1" noResize="1" noEditPoints="1" noAdjustHandles="1" noChangeArrowheads="1" noChangeShapeType="1" noTextEdit="1"/>
              </p:cNvSpPr>
              <p:nvPr/>
            </p:nvSpPr>
            <p:spPr>
              <a:xfrm>
                <a:off x="575239" y="3931920"/>
                <a:ext cx="11187259" cy="1866729"/>
              </a:xfrm>
              <a:prstGeom prst="rect">
                <a:avLst/>
              </a:prstGeom>
              <a:blipFill>
                <a:blip r:embed="rId4"/>
                <a:stretch>
                  <a:fillRect l="-1089" t="-326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41D36F5A-0E55-E1D3-EA55-B9B02CEC7E58}"/>
              </a:ext>
            </a:extLst>
          </p:cNvPr>
          <p:cNvSpPr txBox="1"/>
          <p:nvPr/>
        </p:nvSpPr>
        <p:spPr>
          <a:xfrm>
            <a:off x="1987157" y="1523999"/>
            <a:ext cx="7768500" cy="584775"/>
          </a:xfrm>
          <a:prstGeom prst="rect">
            <a:avLst/>
          </a:prstGeom>
          <a:solidFill>
            <a:schemeClr val="accent3"/>
          </a:solidFill>
        </p:spPr>
        <p:txBody>
          <a:bodyPr wrap="square" rtlCol="0">
            <a:spAutoFit/>
          </a:bodyPr>
          <a:lstStyle/>
          <a:p>
            <a:r>
              <a:rPr lang="en-US" sz="3200" dirty="0">
                <a:solidFill>
                  <a:schemeClr val="bg1"/>
                </a:solidFill>
                <a:latin typeface="Segoe UI Semibold" panose="020B0702040204020203" pitchFamily="34" charset="0"/>
                <a:cs typeface="Segoe UI Semibold" panose="020B0702040204020203" pitchFamily="34" charset="0"/>
              </a:rPr>
              <a:t>Bayes’ Rule</a:t>
            </a:r>
          </a:p>
        </p:txBody>
      </p:sp>
    </p:spTree>
    <p:extLst>
      <p:ext uri="{BB962C8B-B14F-4D97-AF65-F5344CB8AC3E}">
        <p14:creationId xmlns:p14="http://schemas.microsoft.com/office/powerpoint/2010/main" val="3251484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4FABE-4343-4C25-9DBF-12BEEE243C1C}"/>
              </a:ext>
            </a:extLst>
          </p:cNvPr>
          <p:cNvSpPr>
            <a:spLocks noGrp="1"/>
          </p:cNvSpPr>
          <p:nvPr>
            <p:ph type="title"/>
          </p:nvPr>
        </p:nvSpPr>
        <p:spPr/>
        <p:txBody>
          <a:bodyPr/>
          <a:lstStyle/>
          <a:p>
            <a:r>
              <a:rPr lang="en-US" dirty="0"/>
              <a:t>Filling In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456823-4B96-477C-AD21-282D1E46C1D1}"/>
                  </a:ext>
                </a:extLst>
              </p:cNvPr>
              <p:cNvSpPr>
                <a:spLocks noGrp="1"/>
              </p:cNvSpPr>
              <p:nvPr>
                <p:ph idx="1"/>
              </p:nvPr>
            </p:nvSpPr>
            <p:spPr/>
            <p:txBody>
              <a:bodyPr/>
              <a:lstStyle/>
              <a:p>
                <a:r>
                  <a:rPr lang="en-US" dirty="0"/>
                  <a:t>What’s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a:t>
                </a:r>
              </a:p>
              <a:p>
                <a:endParaRPr lang="en-US" dirty="0"/>
              </a:p>
              <a:p>
                <a:r>
                  <a:rPr lang="en-US" dirty="0"/>
                  <a:t>We’ll use a trick called “the law of total probability”:</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e>
                        <m:r>
                          <a:rPr lang="en-US" b="0" i="1" smtClean="0">
                            <a:latin typeface="Cambria Math" panose="02040503050406030204" pitchFamily="18" charset="0"/>
                          </a:rPr>
                          <m:t>𝐺</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𝐺</m:t>
                            </m:r>
                          </m:e>
                        </m:acc>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𝐺</m:t>
                            </m:r>
                          </m:e>
                        </m:acc>
                      </m:e>
                    </m:d>
                  </m:oMath>
                </a14:m>
                <a:endParaRPr lang="en-US" dirty="0"/>
              </a:p>
              <a:p>
                <a:r>
                  <a:rPr lang="en-US" dirty="0"/>
                  <a:t>        </a:t>
                </a:r>
                <a14:m>
                  <m:oMath xmlns:m="http://schemas.openxmlformats.org/officeDocument/2006/math">
                    <m:r>
                      <a:rPr lang="en-US" b="0" i="1" smtClean="0">
                        <a:latin typeface="Cambria Math" panose="02040503050406030204" pitchFamily="18" charset="0"/>
                      </a:rPr>
                      <m:t>=0.999⋅.001+.01⋅.999</m:t>
                    </m:r>
                  </m:oMath>
                </a14:m>
                <a:endParaRPr lang="en-US" dirty="0"/>
              </a:p>
              <a:p>
                <a:r>
                  <a:rPr lang="en-US" dirty="0"/>
                  <a:t>        </a:t>
                </a:r>
                <a14:m>
                  <m:oMath xmlns:m="http://schemas.openxmlformats.org/officeDocument/2006/math">
                    <m:r>
                      <a:rPr lang="en-US" b="0" i="1" smtClean="0">
                        <a:latin typeface="Cambria Math" panose="02040503050406030204" pitchFamily="18" charset="0"/>
                      </a:rPr>
                      <m:t>=.010989</m:t>
                    </m:r>
                  </m:oMath>
                </a14:m>
                <a:endParaRPr lang="en-US" dirty="0"/>
              </a:p>
            </p:txBody>
          </p:sp>
        </mc:Choice>
        <mc:Fallback xmlns="">
          <p:sp>
            <p:nvSpPr>
              <p:cNvPr id="3" name="Content Placeholder 2">
                <a:extLst>
                  <a:ext uri="{FF2B5EF4-FFF2-40B4-BE49-F238E27FC236}">
                    <a16:creationId xmlns:a16="http://schemas.microsoft.com/office/drawing/2014/main" id="{4A456823-4B96-477C-AD21-282D1E46C1D1}"/>
                  </a:ext>
                </a:extLst>
              </p:cNvPr>
              <p:cNvSpPr>
                <a:spLocks noGrp="1" noRot="1" noChangeAspect="1" noMove="1" noResize="1" noEditPoints="1" noAdjustHandles="1" noChangeArrowheads="1" noChangeShapeType="1" noTextEdit="1"/>
              </p:cNvSpPr>
              <p:nvPr>
                <p:ph idx="1"/>
              </p:nvPr>
            </p:nvSpPr>
            <p:spPr>
              <a:blipFill>
                <a:blip r:embed="rId3"/>
                <a:stretch>
                  <a:fillRect l="-1587" t="-2094"/>
                </a:stretch>
              </a:blipFill>
            </p:spPr>
            <p:txBody>
              <a:bodyPr/>
              <a:lstStyle/>
              <a:p>
                <a:r>
                  <a:rPr lang="en-US">
                    <a:noFill/>
                  </a:rPr>
                  <a:t> </a:t>
                </a:r>
              </a:p>
            </p:txBody>
          </p:sp>
        </mc:Fallback>
      </mc:AlternateContent>
    </p:spTree>
    <p:extLst>
      <p:ext uri="{BB962C8B-B14F-4D97-AF65-F5344CB8AC3E}">
        <p14:creationId xmlns:p14="http://schemas.microsoft.com/office/powerpoint/2010/main" val="56225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982DE-F331-451A-B3F6-7C1C5EE2F664}"/>
              </a:ext>
            </a:extLst>
          </p:cNvPr>
          <p:cNvSpPr>
            <a:spLocks noGrp="1"/>
          </p:cNvSpPr>
          <p:nvPr>
            <p:ph type="title"/>
          </p:nvPr>
        </p:nvSpPr>
        <p:spPr/>
        <p:txBody>
          <a:bodyPr/>
          <a:lstStyle/>
          <a:p>
            <a:r>
              <a:rPr lang="en-US" dirty="0"/>
              <a:t>Law of Total Probability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9B1A0D-FACE-40D0-9796-53FE40A90B62}"/>
                  </a:ext>
                </a:extLst>
              </p:cNvPr>
              <p:cNvSpPr>
                <a:spLocks noGrp="1"/>
              </p:cNvSpPr>
              <p:nvPr>
                <p:ph idx="1"/>
              </p:nvPr>
            </p:nvSpPr>
            <p:spPr/>
            <p:txBody>
              <a:bodyPr/>
              <a:lstStyle/>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𝑘</m:t>
                        </m:r>
                      </m:sub>
                    </m:sSub>
                  </m:oMath>
                </a14:m>
                <a:r>
                  <a:rPr lang="en-US" dirty="0"/>
                  <a:t> be a </a:t>
                </a:r>
                <a:r>
                  <a:rPr lang="en-US" b="1" dirty="0"/>
                  <a:t>partition </a:t>
                </a:r>
                <a:r>
                  <a:rPr lang="en-US" dirty="0"/>
                  <a:t>of </a:t>
                </a:r>
                <a14:m>
                  <m:oMath xmlns:m="http://schemas.openxmlformats.org/officeDocument/2006/math">
                    <m:r>
                      <m:rPr>
                        <m:sty m:val="p"/>
                      </m:rPr>
                      <a:rPr lang="en-US" b="0" i="0" smtClean="0">
                        <a:latin typeface="Cambria Math" panose="02040503050406030204" pitchFamily="18" charset="0"/>
                      </a:rPr>
                      <m:t>Ω</m:t>
                    </m:r>
                  </m:oMath>
                </a14:m>
                <a:r>
                  <a:rPr lang="en-US" b="1" dirty="0"/>
                  <a:t>.</a:t>
                </a:r>
              </a:p>
              <a:p>
                <a:endParaRPr lang="en-US" b="1" dirty="0"/>
              </a:p>
              <a:p>
                <a:r>
                  <a:rPr lang="en-US" dirty="0"/>
                  <a:t>A partition of a set </a:t>
                </a:r>
                <a14:m>
                  <m:oMath xmlns:m="http://schemas.openxmlformats.org/officeDocument/2006/math">
                    <m:r>
                      <a:rPr lang="en-US" b="0" i="1" smtClean="0">
                        <a:latin typeface="Cambria Math" panose="02040503050406030204" pitchFamily="18" charset="0"/>
                      </a:rPr>
                      <m:t>𝑆</m:t>
                    </m:r>
                  </m:oMath>
                </a14:m>
                <a:r>
                  <a:rPr lang="en-US" dirty="0"/>
                  <a:t> is a family of subsets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𝑘</m:t>
                        </m:r>
                      </m:sub>
                    </m:sSub>
                  </m:oMath>
                </a14:m>
                <a:r>
                  <a:rPr lang="en-US" dirty="0"/>
                  <a:t> such that:</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𝑗</m:t>
                        </m:r>
                      </m:sub>
                    </m:sSub>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 and</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 </a:t>
                </a:r>
              </a:p>
              <a:p>
                <a:endParaRPr lang="en-US" dirty="0"/>
              </a:p>
              <a:p>
                <a:r>
                  <a:rPr lang="en-US" dirty="0"/>
                  <a:t>i.e. every element of </a:t>
                </a:r>
                <a14:m>
                  <m:oMath xmlns:m="http://schemas.openxmlformats.org/officeDocument/2006/math">
                    <m:r>
                      <m:rPr>
                        <m:sty m:val="p"/>
                      </m:rPr>
                      <a:rPr lang="en-US" b="0" i="0" smtClean="0">
                        <a:latin typeface="Cambria Math" panose="02040503050406030204" pitchFamily="18" charset="0"/>
                      </a:rPr>
                      <m:t>Ω</m:t>
                    </m:r>
                  </m:oMath>
                </a14:m>
                <a:r>
                  <a:rPr lang="en-US" dirty="0"/>
                  <a:t> is in exactly one of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oMath>
                </a14:m>
                <a:r>
                  <a:rPr lang="en-US" dirty="0"/>
                  <a:t>.</a:t>
                </a:r>
              </a:p>
            </p:txBody>
          </p:sp>
        </mc:Choice>
        <mc:Fallback xmlns="">
          <p:sp>
            <p:nvSpPr>
              <p:cNvPr id="3" name="Content Placeholder 2">
                <a:extLst>
                  <a:ext uri="{FF2B5EF4-FFF2-40B4-BE49-F238E27FC236}">
                    <a16:creationId xmlns:a16="http://schemas.microsoft.com/office/drawing/2014/main" id="{499B1A0D-FACE-40D0-9796-53FE40A90B62}"/>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179564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982DE-F331-451A-B3F6-7C1C5EE2F664}"/>
              </a:ext>
            </a:extLst>
          </p:cNvPr>
          <p:cNvSpPr>
            <a:spLocks noGrp="1"/>
          </p:cNvSpPr>
          <p:nvPr>
            <p:ph type="title"/>
          </p:nvPr>
        </p:nvSpPr>
        <p:spPr/>
        <p:txBody>
          <a:bodyPr/>
          <a:lstStyle/>
          <a:p>
            <a:r>
              <a:rPr lang="en-US" dirty="0"/>
              <a:t>Law of Total Probability</a:t>
            </a:r>
          </a:p>
        </p:txBody>
      </p:sp>
      <p:sp>
        <p:nvSpPr>
          <p:cNvPr id="3" name="Content Placeholder 2">
            <a:extLst>
              <a:ext uri="{FF2B5EF4-FFF2-40B4-BE49-F238E27FC236}">
                <a16:creationId xmlns:a16="http://schemas.microsoft.com/office/drawing/2014/main" id="{499B1A0D-FACE-40D0-9796-53FE40A90B62}"/>
              </a:ext>
            </a:extLst>
          </p:cNvPr>
          <p:cNvSpPr>
            <a:spLocks noGrp="1"/>
          </p:cNvSpPr>
          <p:nvPr>
            <p:ph idx="1"/>
          </p:nvPr>
        </p:nvSpPr>
        <p:spPr/>
        <p:txBody>
          <a:bodyPr/>
          <a:lstStyle/>
          <a:p>
            <a:endParaRPr lang="en-US" b="1" dirty="0"/>
          </a:p>
        </p:txBody>
      </p:sp>
      <p:grpSp>
        <p:nvGrpSpPr>
          <p:cNvPr id="4" name="Group 3">
            <a:extLst>
              <a:ext uri="{FF2B5EF4-FFF2-40B4-BE49-F238E27FC236}">
                <a16:creationId xmlns:a16="http://schemas.microsoft.com/office/drawing/2014/main" id="{359C476F-97BE-4995-B402-4B7158B0EBE2}"/>
              </a:ext>
            </a:extLst>
          </p:cNvPr>
          <p:cNvGrpSpPr/>
          <p:nvPr/>
        </p:nvGrpSpPr>
        <p:grpSpPr>
          <a:xfrm>
            <a:off x="533875" y="1504824"/>
            <a:ext cx="7768500" cy="2843058"/>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30B04EB-1DF7-43AC-98C2-FBA410E21F2C}"/>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endParaRPr lang="en-US" sz="2800" dirty="0"/>
                </a:p>
                <a:p>
                  <a:r>
                    <a:rPr lang="en-US" sz="2800" dirty="0"/>
                    <a:t>Let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𝐴</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𝐴</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𝐴</m:t>
                          </m:r>
                        </m:e>
                        <m:sub>
                          <m:r>
                            <a:rPr lang="en-US" sz="2800" i="1">
                              <a:latin typeface="Cambria Math" panose="02040503050406030204" pitchFamily="18" charset="0"/>
                            </a:rPr>
                            <m:t>𝑘</m:t>
                          </m:r>
                        </m:sub>
                      </m:sSub>
                    </m:oMath>
                  </a14:m>
                  <a:r>
                    <a:rPr lang="en-US" sz="2800" dirty="0"/>
                    <a:t> be a </a:t>
                  </a:r>
                  <a:r>
                    <a:rPr lang="en-US" sz="2800" b="1" dirty="0"/>
                    <a:t>partition </a:t>
                  </a:r>
                  <a:r>
                    <a:rPr lang="en-US" sz="2800" dirty="0"/>
                    <a:t>of </a:t>
                  </a:r>
                  <a14:m>
                    <m:oMath xmlns:m="http://schemas.openxmlformats.org/officeDocument/2006/math">
                      <m:r>
                        <m:rPr>
                          <m:sty m:val="p"/>
                        </m:rPr>
                        <a:rPr lang="en-US" sz="2800">
                          <a:latin typeface="Cambria Math" panose="02040503050406030204" pitchFamily="18" charset="0"/>
                        </a:rPr>
                        <m:t>Ω</m:t>
                      </m:r>
                    </m:oMath>
                  </a14:m>
                  <a:r>
                    <a:rPr lang="en-US" sz="2800" b="1" dirty="0"/>
                    <a:t>.</a:t>
                  </a:r>
                </a:p>
                <a:p>
                  <a:r>
                    <a:rPr lang="en-US" sz="2800" b="1" dirty="0"/>
                    <a:t>For any event </a:t>
                  </a:r>
                  <a14:m>
                    <m:oMath xmlns:m="http://schemas.openxmlformats.org/officeDocument/2006/math">
                      <m:r>
                        <a:rPr lang="en-US" sz="2800" b="1" i="1" smtClean="0">
                          <a:latin typeface="Cambria Math" panose="02040503050406030204" pitchFamily="18" charset="0"/>
                        </a:rPr>
                        <m:t>𝑬</m:t>
                      </m:r>
                    </m:oMath>
                  </a14:m>
                  <a:r>
                    <a:rPr lang="en-US" sz="2800" b="1" dirty="0"/>
                    <a:t>, </a:t>
                  </a:r>
                </a:p>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ℙ</m:t>
                        </m:r>
                        <m:d>
                          <m:dPr>
                            <m:ctrlPr>
                              <a:rPr lang="en-US" sz="2800" b="1" i="1" smtClean="0">
                                <a:latin typeface="Cambria Math" panose="02040503050406030204" pitchFamily="18" charset="0"/>
                              </a:rPr>
                            </m:ctrlPr>
                          </m:dPr>
                          <m:e>
                            <m:r>
                              <a:rPr lang="en-US" sz="2800" b="1" i="1" smtClean="0">
                                <a:latin typeface="Cambria Math" panose="02040503050406030204" pitchFamily="18" charset="0"/>
                              </a:rPr>
                              <m:t>𝑬</m:t>
                            </m:r>
                          </m:e>
                        </m:d>
                        <m:r>
                          <a:rPr lang="en-US" sz="2800" b="1" i="1" smtClean="0">
                            <a:latin typeface="Cambria Math" panose="02040503050406030204" pitchFamily="18" charset="0"/>
                          </a:rPr>
                          <m:t>= </m:t>
                        </m:r>
                        <m:nary>
                          <m:naryPr>
                            <m:chr m:val="∑"/>
                            <m:supHide m:val="on"/>
                            <m:ctrlPr>
                              <a:rPr lang="en-US" sz="2800" b="1" i="1" smtClean="0">
                                <a:latin typeface="Cambria Math" panose="02040503050406030204" pitchFamily="18" charset="0"/>
                              </a:rPr>
                            </m:ctrlPr>
                          </m:naryPr>
                          <m:sub>
                            <m:r>
                              <m:rPr>
                                <m:brk m:alnAt="7"/>
                              </m:rPr>
                              <a:rPr lang="en-US" sz="2800" b="1" i="0" smtClean="0">
                                <a:latin typeface="Cambria Math" panose="02040503050406030204" pitchFamily="18" charset="0"/>
                              </a:rPr>
                              <m:t>𝐚</m:t>
                            </m:r>
                            <m:r>
                              <a:rPr lang="en-US" sz="2800" b="1" i="0" smtClean="0">
                                <a:latin typeface="Cambria Math" panose="02040503050406030204" pitchFamily="18" charset="0"/>
                              </a:rPr>
                              <m:t>𝐥𝐥</m:t>
                            </m:r>
                            <m:r>
                              <m:rPr>
                                <m:brk m:alnAt="7"/>
                              </m:rPr>
                              <a:rPr lang="en-US" sz="2800" b="1" i="1" smtClean="0">
                                <a:latin typeface="Cambria Math" panose="02040503050406030204" pitchFamily="18" charset="0"/>
                              </a:rPr>
                              <m:t> </m:t>
                            </m:r>
                            <m:r>
                              <a:rPr lang="en-US" sz="2800" b="1" i="1" smtClean="0">
                                <a:latin typeface="Cambria Math" panose="02040503050406030204" pitchFamily="18" charset="0"/>
                              </a:rPr>
                              <m:t>𝒊</m:t>
                            </m:r>
                          </m:sub>
                          <m:sup/>
                          <m:e>
                            <m:r>
                              <a:rPr lang="en-US" sz="2800" b="1" i="1" smtClean="0">
                                <a:latin typeface="Cambria Math" panose="02040503050406030204" pitchFamily="18" charset="0"/>
                              </a:rPr>
                              <m:t>ℙ</m:t>
                            </m:r>
                            <m:d>
                              <m:dPr>
                                <m:ctrlPr>
                                  <a:rPr lang="en-US" sz="2800" b="1" i="1" smtClean="0">
                                    <a:latin typeface="Cambria Math" panose="02040503050406030204" pitchFamily="18" charset="0"/>
                                  </a:rPr>
                                </m:ctrlPr>
                              </m:dPr>
                              <m:e>
                                <m:r>
                                  <a:rPr lang="en-US" sz="2800" b="1" i="1" smtClean="0">
                                    <a:latin typeface="Cambria Math" panose="02040503050406030204" pitchFamily="18" charset="0"/>
                                  </a:rPr>
                                  <m:t>𝑬</m:t>
                                </m:r>
                                <m:r>
                                  <a:rPr lang="en-US" sz="2800" b="1" i="1" smtClean="0">
                                    <a:latin typeface="Cambria Math" panose="02040503050406030204" pitchFamily="18" charset="0"/>
                                  </a:rPr>
                                  <m:t>|</m:t>
                                </m:r>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𝑨</m:t>
                                    </m:r>
                                  </m:e>
                                  <m:sub>
                                    <m:r>
                                      <a:rPr lang="en-US" sz="2800" b="1" i="1" smtClean="0">
                                        <a:latin typeface="Cambria Math" panose="02040503050406030204" pitchFamily="18" charset="0"/>
                                      </a:rPr>
                                      <m:t>𝒊</m:t>
                                    </m:r>
                                  </m:sub>
                                </m:sSub>
                              </m:e>
                            </m:d>
                            <m:r>
                              <a:rPr lang="en-US" sz="2800" b="1" i="1" smtClean="0">
                                <a:latin typeface="Cambria Math" panose="02040503050406030204" pitchFamily="18" charset="0"/>
                              </a:rPr>
                              <m:t>ℙ</m:t>
                            </m:r>
                            <m:r>
                              <a:rPr lang="en-US" sz="2800" b="1" i="1" smtClean="0">
                                <a:latin typeface="Cambria Math" panose="02040503050406030204" pitchFamily="18" charset="0"/>
                              </a:rPr>
                              <m:t>(</m:t>
                            </m:r>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𝑨</m:t>
                                </m:r>
                              </m:e>
                              <m:sub>
                                <m:r>
                                  <a:rPr lang="en-US" sz="2800" b="1" i="1" smtClean="0">
                                    <a:latin typeface="Cambria Math" panose="02040503050406030204" pitchFamily="18" charset="0"/>
                                  </a:rPr>
                                  <m:t>𝒊</m:t>
                                </m:r>
                              </m:sub>
                            </m:sSub>
                            <m:r>
                              <a:rPr lang="en-US" sz="2800" b="1" i="1" smtClean="0">
                                <a:latin typeface="Cambria Math" panose="02040503050406030204" pitchFamily="18" charset="0"/>
                              </a:rPr>
                              <m:t>)</m:t>
                            </m:r>
                          </m:e>
                        </m:nary>
                      </m:oMath>
                    </m:oMathPara>
                  </a14:m>
                  <a:endParaRPr lang="en-US" sz="2800" b="1" dirty="0"/>
                </a:p>
                <a:p>
                  <a:pPr algn="ctr"/>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30B04EB-1DF7-43AC-98C2-FBA410E21F2C}"/>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1648"/>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48D11787-A609-4D87-8C71-A0B9B91A783F}"/>
                </a:ext>
              </a:extLst>
            </p:cNvPr>
            <p:cNvSpPr/>
            <p:nvPr/>
          </p:nvSpPr>
          <p:spPr>
            <a:xfrm>
              <a:off x="1195367" y="3429001"/>
              <a:ext cx="6101786" cy="4628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Law of Total Probability</a:t>
              </a:r>
            </a:p>
          </p:txBody>
        </p:sp>
      </p:grpSp>
      <p:sp>
        <p:nvSpPr>
          <p:cNvPr id="7" name="Rectangle 6">
            <a:extLst>
              <a:ext uri="{FF2B5EF4-FFF2-40B4-BE49-F238E27FC236}">
                <a16:creationId xmlns:a16="http://schemas.microsoft.com/office/drawing/2014/main" id="{C240E0F3-E084-1AE4-7C0D-18E269E3ED77}"/>
              </a:ext>
            </a:extLst>
          </p:cNvPr>
          <p:cNvSpPr/>
          <p:nvPr/>
        </p:nvSpPr>
        <p:spPr>
          <a:xfrm>
            <a:off x="8387976" y="5220154"/>
            <a:ext cx="3285565" cy="133835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02D87A9-5D10-8F28-8745-1F194CA21DDB}"/>
              </a:ext>
            </a:extLst>
          </p:cNvPr>
          <p:cNvSpPr/>
          <p:nvPr/>
        </p:nvSpPr>
        <p:spPr>
          <a:xfrm>
            <a:off x="9314326" y="5381568"/>
            <a:ext cx="2048435" cy="842682"/>
          </a:xfrm>
          <a:prstGeom prst="ellipse">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2A8D43C3-5788-08CD-2D0E-4A30710A9750}"/>
              </a:ext>
            </a:extLst>
          </p:cNvPr>
          <p:cNvCxnSpPr>
            <a:cxnSpLocks/>
          </p:cNvCxnSpPr>
          <p:nvPr/>
        </p:nvCxnSpPr>
        <p:spPr>
          <a:xfrm>
            <a:off x="10030759" y="5242566"/>
            <a:ext cx="0" cy="13383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F1E45EF-EE2F-C491-9E7B-B8761BD46C2A}"/>
              </a:ext>
            </a:extLst>
          </p:cNvPr>
          <p:cNvCxnSpPr/>
          <p:nvPr/>
        </p:nvCxnSpPr>
        <p:spPr>
          <a:xfrm>
            <a:off x="10859995" y="5220154"/>
            <a:ext cx="0" cy="1338351"/>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EF1FA47-8179-2378-1BF1-DE3C6C267271}"/>
                  </a:ext>
                </a:extLst>
              </p:cNvPr>
              <p:cNvSpPr txBox="1"/>
              <p:nvPr/>
            </p:nvSpPr>
            <p:spPr>
              <a:xfrm>
                <a:off x="8902643" y="6132606"/>
                <a:ext cx="5333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oMath>
                  </m:oMathPara>
                </a14:m>
                <a:endParaRPr lang="en-US" dirty="0"/>
              </a:p>
            </p:txBody>
          </p:sp>
        </mc:Choice>
        <mc:Fallback xmlns="">
          <p:sp>
            <p:nvSpPr>
              <p:cNvPr id="11" name="TextBox 10">
                <a:extLst>
                  <a:ext uri="{FF2B5EF4-FFF2-40B4-BE49-F238E27FC236}">
                    <a16:creationId xmlns:a16="http://schemas.microsoft.com/office/drawing/2014/main" id="{AEF1FA47-8179-2378-1BF1-DE3C6C267271}"/>
                  </a:ext>
                </a:extLst>
              </p:cNvPr>
              <p:cNvSpPr txBox="1">
                <a:spLocks noRot="1" noChangeAspect="1" noMove="1" noResize="1" noEditPoints="1" noAdjustHandles="1" noChangeArrowheads="1" noChangeShapeType="1" noTextEdit="1"/>
              </p:cNvSpPr>
              <p:nvPr/>
            </p:nvSpPr>
            <p:spPr>
              <a:xfrm>
                <a:off x="8902643" y="6132606"/>
                <a:ext cx="53339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84C4DD5-3207-D465-CA5F-F4885593DFCC}"/>
                  </a:ext>
                </a:extLst>
              </p:cNvPr>
              <p:cNvSpPr txBox="1"/>
              <p:nvPr/>
            </p:nvSpPr>
            <p:spPr>
              <a:xfrm>
                <a:off x="10161556" y="6200379"/>
                <a:ext cx="5333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oMath>
                  </m:oMathPara>
                </a14:m>
                <a:endParaRPr lang="en-US" dirty="0"/>
              </a:p>
            </p:txBody>
          </p:sp>
        </mc:Choice>
        <mc:Fallback xmlns="">
          <p:sp>
            <p:nvSpPr>
              <p:cNvPr id="12" name="TextBox 11">
                <a:extLst>
                  <a:ext uri="{FF2B5EF4-FFF2-40B4-BE49-F238E27FC236}">
                    <a16:creationId xmlns:a16="http://schemas.microsoft.com/office/drawing/2014/main" id="{D84C4DD5-3207-D465-CA5F-F4885593DFCC}"/>
                  </a:ext>
                </a:extLst>
              </p:cNvPr>
              <p:cNvSpPr txBox="1">
                <a:spLocks noRot="1" noChangeAspect="1" noMove="1" noResize="1" noEditPoints="1" noAdjustHandles="1" noChangeArrowheads="1" noChangeShapeType="1" noTextEdit="1"/>
              </p:cNvSpPr>
              <p:nvPr/>
            </p:nvSpPr>
            <p:spPr>
              <a:xfrm>
                <a:off x="10161556" y="6200379"/>
                <a:ext cx="53339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93AB519-CDA0-49E9-BECE-148BE2C7F84E}"/>
                  </a:ext>
                </a:extLst>
              </p:cNvPr>
              <p:cNvSpPr txBox="1"/>
              <p:nvPr/>
            </p:nvSpPr>
            <p:spPr>
              <a:xfrm>
                <a:off x="11123021" y="6139289"/>
                <a:ext cx="5333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3</m:t>
                          </m:r>
                        </m:sub>
                      </m:sSub>
                    </m:oMath>
                  </m:oMathPara>
                </a14:m>
                <a:endParaRPr lang="en-US" dirty="0"/>
              </a:p>
            </p:txBody>
          </p:sp>
        </mc:Choice>
        <mc:Fallback xmlns="">
          <p:sp>
            <p:nvSpPr>
              <p:cNvPr id="13" name="TextBox 12">
                <a:extLst>
                  <a:ext uri="{FF2B5EF4-FFF2-40B4-BE49-F238E27FC236}">
                    <a16:creationId xmlns:a16="http://schemas.microsoft.com/office/drawing/2014/main" id="{B93AB519-CDA0-49E9-BECE-148BE2C7F84E}"/>
                  </a:ext>
                </a:extLst>
              </p:cNvPr>
              <p:cNvSpPr txBox="1">
                <a:spLocks noRot="1" noChangeAspect="1" noMove="1" noResize="1" noEditPoints="1" noAdjustHandles="1" noChangeArrowheads="1" noChangeShapeType="1" noTextEdit="1"/>
              </p:cNvSpPr>
              <p:nvPr/>
            </p:nvSpPr>
            <p:spPr>
              <a:xfrm>
                <a:off x="11123021" y="6139289"/>
                <a:ext cx="53339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3821C20-8977-2165-C147-5A6869F5FCA8}"/>
                  </a:ext>
                </a:extLst>
              </p:cNvPr>
              <p:cNvSpPr txBox="1"/>
              <p:nvPr/>
            </p:nvSpPr>
            <p:spPr>
              <a:xfrm>
                <a:off x="9482049" y="5370362"/>
                <a:ext cx="5333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𝐸</m:t>
                      </m:r>
                    </m:oMath>
                  </m:oMathPara>
                </a14:m>
                <a:endParaRPr lang="en-US" dirty="0"/>
              </a:p>
            </p:txBody>
          </p:sp>
        </mc:Choice>
        <mc:Fallback xmlns="">
          <p:sp>
            <p:nvSpPr>
              <p:cNvPr id="14" name="TextBox 13">
                <a:extLst>
                  <a:ext uri="{FF2B5EF4-FFF2-40B4-BE49-F238E27FC236}">
                    <a16:creationId xmlns:a16="http://schemas.microsoft.com/office/drawing/2014/main" id="{F3821C20-8977-2165-C147-5A6869F5FCA8}"/>
                  </a:ext>
                </a:extLst>
              </p:cNvPr>
              <p:cNvSpPr txBox="1">
                <a:spLocks noRot="1" noChangeAspect="1" noMove="1" noResize="1" noEditPoints="1" noAdjustHandles="1" noChangeArrowheads="1" noChangeShapeType="1" noTextEdit="1"/>
              </p:cNvSpPr>
              <p:nvPr/>
            </p:nvSpPr>
            <p:spPr>
              <a:xfrm>
                <a:off x="9482049" y="5370362"/>
                <a:ext cx="53339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8B2945E-E6D0-EBCC-2A54-D59BE76C2646}"/>
                  </a:ext>
                </a:extLst>
              </p:cNvPr>
              <p:cNvSpPr txBox="1"/>
              <p:nvPr/>
            </p:nvSpPr>
            <p:spPr>
              <a:xfrm>
                <a:off x="8318871" y="4512268"/>
                <a:ext cx="3702424" cy="707886"/>
              </a:xfrm>
              <a:prstGeom prst="rect">
                <a:avLst/>
              </a:prstGeom>
              <a:noFill/>
            </p:spPr>
            <p:txBody>
              <a:bodyPr wrap="square" rtlCol="0">
                <a:spAutoFit/>
              </a:bodyPr>
              <a:lstStyle/>
              <a:p>
                <a14:m>
                  <m:oMath xmlns:m="http://schemas.openxmlformats.org/officeDocument/2006/math">
                    <m:r>
                      <m:rPr>
                        <m:sty m:val="p"/>
                      </m:rPr>
                      <a:rPr lang="en-US" sz="2000" b="0" i="0" smtClean="0">
                        <a:latin typeface="Cambria Math" panose="02040503050406030204" pitchFamily="18" charset="0"/>
                      </a:rPr>
                      <m:t>Ω</m:t>
                    </m:r>
                  </m:oMath>
                </a14:m>
                <a:r>
                  <a:rPr lang="en-US" sz="2000" dirty="0">
                    <a:latin typeface="Segoe UI Semilight" panose="020B0402040204020203" pitchFamily="34" charset="0"/>
                    <a:cs typeface="Segoe UI Semilight" panose="020B0402040204020203" pitchFamily="34" charset="0"/>
                  </a:rPr>
                  <a:t>, split into partition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3</m:t>
                        </m:r>
                      </m:sub>
                    </m:sSub>
                  </m:oMath>
                </a14:m>
                <a:r>
                  <a:rPr lang="en-US" sz="2000" dirty="0">
                    <a:latin typeface="Segoe UI Semilight" panose="020B0402040204020203" pitchFamily="34" charset="0"/>
                    <a:cs typeface="Segoe UI Semilight" panose="020B0402040204020203" pitchFamily="34" charset="0"/>
                  </a:rPr>
                  <a:t> with event </a:t>
                </a:r>
                <a14:m>
                  <m:oMath xmlns:m="http://schemas.openxmlformats.org/officeDocument/2006/math">
                    <m:r>
                      <a:rPr lang="en-US" sz="2000" b="0" i="1" smtClean="0">
                        <a:latin typeface="Cambria Math" panose="02040503050406030204" pitchFamily="18" charset="0"/>
                      </a:rPr>
                      <m:t>𝐸</m:t>
                    </m:r>
                  </m:oMath>
                </a14:m>
                <a:r>
                  <a:rPr lang="en-US" sz="2000" dirty="0">
                    <a:latin typeface="Segoe UI Semilight" panose="020B0402040204020203" pitchFamily="34" charset="0"/>
                    <a:cs typeface="Segoe UI Semilight" panose="020B0402040204020203" pitchFamily="34" charset="0"/>
                  </a:rPr>
                  <a:t> inside.</a:t>
                </a:r>
              </a:p>
            </p:txBody>
          </p:sp>
        </mc:Choice>
        <mc:Fallback xmlns="">
          <p:sp>
            <p:nvSpPr>
              <p:cNvPr id="15" name="TextBox 14">
                <a:extLst>
                  <a:ext uri="{FF2B5EF4-FFF2-40B4-BE49-F238E27FC236}">
                    <a16:creationId xmlns:a16="http://schemas.microsoft.com/office/drawing/2014/main" id="{38B2945E-E6D0-EBCC-2A54-D59BE76C2646}"/>
                  </a:ext>
                </a:extLst>
              </p:cNvPr>
              <p:cNvSpPr txBox="1">
                <a:spLocks noRot="1" noChangeAspect="1" noMove="1" noResize="1" noEditPoints="1" noAdjustHandles="1" noChangeArrowheads="1" noChangeShapeType="1" noTextEdit="1"/>
              </p:cNvSpPr>
              <p:nvPr/>
            </p:nvSpPr>
            <p:spPr>
              <a:xfrm>
                <a:off x="8318871" y="4512268"/>
                <a:ext cx="3702424" cy="707886"/>
              </a:xfrm>
              <a:prstGeom prst="rect">
                <a:avLst/>
              </a:prstGeom>
              <a:blipFill>
                <a:blip r:embed="rId8"/>
                <a:stretch>
                  <a:fillRect l="-1812" t="-3448" b="-15517"/>
                </a:stretch>
              </a:blipFill>
            </p:spPr>
            <p:txBody>
              <a:bodyPr/>
              <a:lstStyle/>
              <a:p>
                <a:r>
                  <a:rPr lang="en-US">
                    <a:noFill/>
                  </a:rPr>
                  <a:t> </a:t>
                </a:r>
              </a:p>
            </p:txBody>
          </p:sp>
        </mc:Fallback>
      </mc:AlternateContent>
    </p:spTree>
    <p:extLst>
      <p:ext uri="{BB962C8B-B14F-4D97-AF65-F5344CB8AC3E}">
        <p14:creationId xmlns:p14="http://schemas.microsoft.com/office/powerpoint/2010/main" val="29327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22F75-A722-4E96-8E58-25A87C335E78}"/>
              </a:ext>
            </a:extLst>
          </p:cNvPr>
          <p:cNvSpPr>
            <a:spLocks noGrp="1"/>
          </p:cNvSpPr>
          <p:nvPr>
            <p:ph type="title"/>
          </p:nvPr>
        </p:nvSpPr>
        <p:spPr/>
        <p:txBody>
          <a:bodyPr/>
          <a:lstStyle/>
          <a:p>
            <a:r>
              <a:rPr lang="en-US" dirty="0"/>
              <a:t>Why?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1AB035-09A4-4238-A6D5-DAD208788A74}"/>
                  </a:ext>
                </a:extLst>
              </p:cNvPr>
              <p:cNvSpPr>
                <a:spLocks noGrp="1"/>
              </p:cNvSpPr>
              <p:nvPr>
                <p:ph idx="1"/>
              </p:nvPr>
            </p:nvSpPr>
            <p:spPr/>
            <p:txBody>
              <a:bodyPr/>
              <a:lstStyle/>
              <a:p>
                <a:r>
                  <a:rPr lang="en-US" dirty="0"/>
                  <a:t>The Proof is actually pretty informative on what’s going on. </a:t>
                </a:r>
              </a:p>
              <a:p>
                <a14:m>
                  <m:oMath xmlns:m="http://schemas.openxmlformats.org/officeDocument/2006/math">
                    <m:nary>
                      <m:naryPr>
                        <m:chr m:val="∑"/>
                        <m:supHide m:val="on"/>
                        <m:ctrlPr>
                          <a:rPr lang="en-US" i="1">
                            <a:latin typeface="Cambria Math" panose="02040503050406030204" pitchFamily="18" charset="0"/>
                          </a:rPr>
                        </m:ctrlPr>
                      </m:naryPr>
                      <m:sub>
                        <m:r>
                          <m:rPr>
                            <m:sty m:val="p"/>
                            <m:brk m:alnAt="7"/>
                          </m:rPr>
                          <a:rPr lang="en-US" b="0" i="1">
                            <a:latin typeface="Cambria Math" panose="02040503050406030204" pitchFamily="18" charset="0"/>
                          </a:rPr>
                          <m:t>a</m:t>
                        </m:r>
                        <m:r>
                          <m:rPr>
                            <m:sty m:val="p"/>
                          </m:rPr>
                          <a:rPr lang="en-US" b="0" i="1">
                            <a:latin typeface="Cambria Math" panose="02040503050406030204" pitchFamily="18" charset="0"/>
                          </a:rPr>
                          <m:t>ll</m:t>
                        </m:r>
                        <m:r>
                          <m:rPr>
                            <m:brk m:alnAt="7"/>
                          </m:rPr>
                          <a:rPr lang="en-US" b="0" i="1">
                            <a:latin typeface="Cambria Math" panose="02040503050406030204" pitchFamily="18" charset="0"/>
                          </a:rPr>
                          <m:t> </m:t>
                        </m:r>
                        <m:r>
                          <a:rPr lang="en-US" b="0" i="1">
                            <a:latin typeface="Cambria Math" panose="02040503050406030204" pitchFamily="18" charset="0"/>
                          </a:rPr>
                          <m:t>𝑖</m:t>
                        </m:r>
                      </m:sub>
                      <m:sup/>
                      <m:e>
                        <m:r>
                          <a:rPr lang="en-US" b="0" i="1">
                            <a:latin typeface="Cambria Math" panose="02040503050406030204" pitchFamily="18" charset="0"/>
                          </a:rPr>
                          <m:t>ℙ</m:t>
                        </m:r>
                        <m:d>
                          <m:dPr>
                            <m:ctrlPr>
                              <a:rPr lang="en-US" i="1">
                                <a:latin typeface="Cambria Math" panose="02040503050406030204" pitchFamily="18" charset="0"/>
                              </a:rPr>
                            </m:ctrlPr>
                          </m:dPr>
                          <m:e>
                            <m:r>
                              <a:rPr lang="en-US" b="0" i="1">
                                <a:latin typeface="Cambria Math" panose="02040503050406030204" pitchFamily="18" charset="0"/>
                              </a:rPr>
                              <m:t>𝐸</m:t>
                            </m:r>
                            <m:r>
                              <a:rPr lang="en-US" b="0" i="1">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𝐴</m:t>
                                </m:r>
                              </m:e>
                              <m:sub>
                                <m:r>
                                  <a:rPr lang="en-US" b="0" i="1">
                                    <a:latin typeface="Cambria Math" panose="02040503050406030204" pitchFamily="18" charset="0"/>
                                  </a:rPr>
                                  <m:t>𝑖</m:t>
                                </m:r>
                              </m:sub>
                            </m:sSub>
                          </m:e>
                        </m:d>
                        <m:r>
                          <a:rPr lang="en-US" b="0" i="1">
                            <a:latin typeface="Cambria Math" panose="02040503050406030204" pitchFamily="18" charset="0"/>
                          </a:rPr>
                          <m:t>ℙ</m:t>
                        </m:r>
                        <m:r>
                          <a:rPr lang="en-US" b="0" i="1">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𝐴</m:t>
                            </m:r>
                          </m:e>
                          <m:sub>
                            <m:r>
                              <a:rPr lang="en-US" b="0" i="1">
                                <a:latin typeface="Cambria Math" panose="02040503050406030204" pitchFamily="18" charset="0"/>
                              </a:rPr>
                              <m:t>𝑖</m:t>
                            </m:r>
                          </m:sub>
                        </m:sSub>
                        <m:r>
                          <a:rPr lang="en-US" b="0" i="1">
                            <a:latin typeface="Cambria Math" panose="02040503050406030204" pitchFamily="18" charset="0"/>
                          </a:rPr>
                          <m:t>)</m:t>
                        </m:r>
                      </m:e>
                    </m:nary>
                  </m:oMath>
                </a14:m>
                <a:endParaRPr lang="en-US" dirty="0"/>
              </a:p>
              <a:p>
                <a14:m>
                  <m:oMath xmlns:m="http://schemas.openxmlformats.org/officeDocument/2006/math">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sty m:val="p"/>
                            <m:brk m:alnAt="7"/>
                          </m:rPr>
                          <a:rPr lang="en-US" i="1">
                            <a:latin typeface="Cambria Math" panose="02040503050406030204" pitchFamily="18" charset="0"/>
                          </a:rPr>
                          <m:t>a</m:t>
                        </m:r>
                        <m:r>
                          <m:rPr>
                            <m:sty m:val="p"/>
                          </m:rPr>
                          <a:rPr lang="en-US" i="1">
                            <a:latin typeface="Cambria Math" panose="02040503050406030204" pitchFamily="18" charset="0"/>
                          </a:rPr>
                          <m:t>ll</m:t>
                        </m:r>
                        <m:r>
                          <m:rPr>
                            <m:brk m:alnAt="7"/>
                          </m:rPr>
                          <a:rPr lang="en-US" i="1">
                            <a:latin typeface="Cambria Math" panose="02040503050406030204" pitchFamily="18" charset="0"/>
                          </a:rPr>
                          <m:t> </m:t>
                        </m:r>
                        <m:r>
                          <a:rPr lang="en-US" i="1">
                            <a:latin typeface="Cambria Math" panose="02040503050406030204" pitchFamily="18" charset="0"/>
                          </a:rPr>
                          <m:t>𝑖</m:t>
                        </m: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e>
                            </m:d>
                          </m:num>
                          <m:den>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e>
                            </m:d>
                          </m:den>
                        </m:f>
                        <m:r>
                          <a:rPr lang="en-US" b="0" i="1" smtClean="0">
                            <a:latin typeface="Cambria Math" panose="02040503050406030204" pitchFamily="18" charset="0"/>
                          </a:rPr>
                          <m:t>⋅</m:t>
                        </m:r>
                        <m:r>
                          <a:rPr lang="en-US" i="1">
                            <a:latin typeface="Cambria Math" panose="02040503050406030204" pitchFamily="18" charset="0"/>
                          </a:rPr>
                          <m:t>ℙ</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r>
                          <a:rPr lang="en-US" i="1">
                            <a:latin typeface="Cambria Math" panose="02040503050406030204" pitchFamily="18" charset="0"/>
                          </a:rPr>
                          <m:t>)</m:t>
                        </m:r>
                      </m:e>
                    </m:nary>
                  </m:oMath>
                </a14:m>
                <a:r>
                  <a:rPr lang="en-US" dirty="0"/>
                  <a:t> (definition of conditional probability)</a:t>
                </a:r>
              </a:p>
              <a:p>
                <a14:m>
                  <m:oMath xmlns:m="http://schemas.openxmlformats.org/officeDocument/2006/math">
                    <m:r>
                      <a:rPr lang="en-US" b="0" i="1" smtClean="0">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sty m:val="p"/>
                            <m:brk m:alnAt="7"/>
                          </m:rPr>
                          <a:rPr lang="en-US" i="1">
                            <a:latin typeface="Cambria Math" panose="02040503050406030204" pitchFamily="18" charset="0"/>
                          </a:rPr>
                          <m:t>a</m:t>
                        </m:r>
                        <m:r>
                          <m:rPr>
                            <m:sty m:val="p"/>
                          </m:rPr>
                          <a:rPr lang="en-US" i="1">
                            <a:latin typeface="Cambria Math" panose="02040503050406030204" pitchFamily="18" charset="0"/>
                          </a:rPr>
                          <m:t>ll</m:t>
                        </m:r>
                        <m:r>
                          <m:rPr>
                            <m:brk m:alnAt="7"/>
                          </m:rPr>
                          <a:rPr lang="en-US" i="1">
                            <a:latin typeface="Cambria Math" panose="02040503050406030204" pitchFamily="18" charset="0"/>
                          </a:rPr>
                          <m:t> </m:t>
                        </m:r>
                        <m:r>
                          <a:rPr lang="en-US" i="1">
                            <a:latin typeface="Cambria Math" panose="02040503050406030204" pitchFamily="18" charset="0"/>
                          </a:rPr>
                          <m:t>𝑖</m:t>
                        </m:r>
                      </m:sub>
                      <m:sup/>
                      <m:e>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e>
                        </m:d>
                      </m:e>
                    </m:nary>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endParaRPr lang="en-US" dirty="0"/>
              </a:p>
              <a:p>
                <a:r>
                  <a:rPr lang="en-US" dirty="0"/>
                  <a:t>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oMath>
                </a14:m>
                <a:r>
                  <a:rPr lang="en-US" dirty="0"/>
                  <a:t> partition </a:t>
                </a:r>
                <a14:m>
                  <m:oMath xmlns:m="http://schemas.openxmlformats.org/officeDocument/2006/math">
                    <m:r>
                      <m:rPr>
                        <m:sty m:val="p"/>
                      </m:rPr>
                      <a:rPr lang="en-US" b="0" i="0" smtClean="0">
                        <a:latin typeface="Cambria Math" panose="02040503050406030204" pitchFamily="18" charset="0"/>
                      </a:rPr>
                      <m:t>Ω</m:t>
                    </m:r>
                  </m:oMath>
                </a14:m>
                <a:r>
                  <a:rPr lang="en-US" dirty="0"/>
                  <a:t>, so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oMath>
                </a14:m>
                <a:r>
                  <a:rPr lang="en-US" dirty="0"/>
                  <a:t> partition </a:t>
                </a:r>
                <a14:m>
                  <m:oMath xmlns:m="http://schemas.openxmlformats.org/officeDocument/2006/math">
                    <m:r>
                      <a:rPr lang="en-US" b="0" i="1" smtClean="0">
                        <a:latin typeface="Cambria Math" panose="02040503050406030204" pitchFamily="18" charset="0"/>
                      </a:rPr>
                      <m:t>𝐸</m:t>
                    </m:r>
                  </m:oMath>
                </a14:m>
                <a:r>
                  <a:rPr lang="en-US" dirty="0"/>
                  <a:t>. Then we just add up those probabilities. </a:t>
                </a:r>
              </a:p>
              <a:p>
                <a:pPr lvl="1"/>
                <a:r>
                  <a:rPr lang="en-US" dirty="0"/>
                  <a:t>Ability to add follows from the “countable additivity” axiom.</a:t>
                </a:r>
              </a:p>
            </p:txBody>
          </p:sp>
        </mc:Choice>
        <mc:Fallback xmlns="">
          <p:sp>
            <p:nvSpPr>
              <p:cNvPr id="3" name="Content Placeholder 2">
                <a:extLst>
                  <a:ext uri="{FF2B5EF4-FFF2-40B4-BE49-F238E27FC236}">
                    <a16:creationId xmlns:a16="http://schemas.microsoft.com/office/drawing/2014/main" id="{371AB035-09A4-4238-A6D5-DAD208788A74}"/>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82014A8A-E25E-49CC-AF10-DF25EB3A746B}"/>
              </a:ext>
            </a:extLst>
          </p:cNvPr>
          <p:cNvSpPr/>
          <p:nvPr/>
        </p:nvSpPr>
        <p:spPr>
          <a:xfrm>
            <a:off x="8641976" y="125506"/>
            <a:ext cx="3285565" cy="133835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8445AE8-56D5-475A-8B33-05C63E3AAF92}"/>
              </a:ext>
            </a:extLst>
          </p:cNvPr>
          <p:cNvSpPr/>
          <p:nvPr/>
        </p:nvSpPr>
        <p:spPr>
          <a:xfrm>
            <a:off x="9568326" y="286920"/>
            <a:ext cx="2048435" cy="842682"/>
          </a:xfrm>
          <a:prstGeom prst="ellipse">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F5CB0B5-531B-49F2-9742-CF6D21738E36}"/>
              </a:ext>
            </a:extLst>
          </p:cNvPr>
          <p:cNvCxnSpPr>
            <a:cxnSpLocks/>
          </p:cNvCxnSpPr>
          <p:nvPr/>
        </p:nvCxnSpPr>
        <p:spPr>
          <a:xfrm>
            <a:off x="10284759" y="147918"/>
            <a:ext cx="0" cy="13383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C146598-D043-4944-B8FA-0CAF6930A0DE}"/>
              </a:ext>
            </a:extLst>
          </p:cNvPr>
          <p:cNvCxnSpPr/>
          <p:nvPr/>
        </p:nvCxnSpPr>
        <p:spPr>
          <a:xfrm>
            <a:off x="11113995" y="125506"/>
            <a:ext cx="0" cy="1338351"/>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7CC679A-FC06-43CE-B78F-53B014B63F5F}"/>
                  </a:ext>
                </a:extLst>
              </p:cNvPr>
              <p:cNvSpPr txBox="1"/>
              <p:nvPr/>
            </p:nvSpPr>
            <p:spPr>
              <a:xfrm>
                <a:off x="9156643" y="1037958"/>
                <a:ext cx="5333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oMath>
                  </m:oMathPara>
                </a14:m>
                <a:endParaRPr lang="en-US" dirty="0"/>
              </a:p>
            </p:txBody>
          </p:sp>
        </mc:Choice>
        <mc:Fallback xmlns="">
          <p:sp>
            <p:nvSpPr>
              <p:cNvPr id="9" name="TextBox 8">
                <a:extLst>
                  <a:ext uri="{FF2B5EF4-FFF2-40B4-BE49-F238E27FC236}">
                    <a16:creationId xmlns:a16="http://schemas.microsoft.com/office/drawing/2014/main" id="{67CC679A-FC06-43CE-B78F-53B014B63F5F}"/>
                  </a:ext>
                </a:extLst>
              </p:cNvPr>
              <p:cNvSpPr txBox="1">
                <a:spLocks noRot="1" noChangeAspect="1" noMove="1" noResize="1" noEditPoints="1" noAdjustHandles="1" noChangeArrowheads="1" noChangeShapeType="1" noTextEdit="1"/>
              </p:cNvSpPr>
              <p:nvPr/>
            </p:nvSpPr>
            <p:spPr>
              <a:xfrm>
                <a:off x="9156643" y="1037958"/>
                <a:ext cx="53339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28865FD-DDEE-40AE-BBC8-06EC49E5E8BE}"/>
                  </a:ext>
                </a:extLst>
              </p:cNvPr>
              <p:cNvSpPr txBox="1"/>
              <p:nvPr/>
            </p:nvSpPr>
            <p:spPr>
              <a:xfrm>
                <a:off x="10415556" y="1105731"/>
                <a:ext cx="5333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oMath>
                  </m:oMathPara>
                </a14:m>
                <a:endParaRPr lang="en-US" dirty="0"/>
              </a:p>
            </p:txBody>
          </p:sp>
        </mc:Choice>
        <mc:Fallback xmlns="">
          <p:sp>
            <p:nvSpPr>
              <p:cNvPr id="10" name="TextBox 9">
                <a:extLst>
                  <a:ext uri="{FF2B5EF4-FFF2-40B4-BE49-F238E27FC236}">
                    <a16:creationId xmlns:a16="http://schemas.microsoft.com/office/drawing/2014/main" id="{428865FD-DDEE-40AE-BBC8-06EC49E5E8BE}"/>
                  </a:ext>
                </a:extLst>
              </p:cNvPr>
              <p:cNvSpPr txBox="1">
                <a:spLocks noRot="1" noChangeAspect="1" noMove="1" noResize="1" noEditPoints="1" noAdjustHandles="1" noChangeArrowheads="1" noChangeShapeType="1" noTextEdit="1"/>
              </p:cNvSpPr>
              <p:nvPr/>
            </p:nvSpPr>
            <p:spPr>
              <a:xfrm>
                <a:off x="10415556" y="1105731"/>
                <a:ext cx="53339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C632FBD-1D14-4C57-A0A7-D42508DA6F55}"/>
                  </a:ext>
                </a:extLst>
              </p:cNvPr>
              <p:cNvSpPr txBox="1"/>
              <p:nvPr/>
            </p:nvSpPr>
            <p:spPr>
              <a:xfrm>
                <a:off x="11377021" y="1044641"/>
                <a:ext cx="5333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3</m:t>
                          </m:r>
                        </m:sub>
                      </m:sSub>
                    </m:oMath>
                  </m:oMathPara>
                </a14:m>
                <a:endParaRPr lang="en-US" dirty="0"/>
              </a:p>
            </p:txBody>
          </p:sp>
        </mc:Choice>
        <mc:Fallback xmlns="">
          <p:sp>
            <p:nvSpPr>
              <p:cNvPr id="11" name="TextBox 10">
                <a:extLst>
                  <a:ext uri="{FF2B5EF4-FFF2-40B4-BE49-F238E27FC236}">
                    <a16:creationId xmlns:a16="http://schemas.microsoft.com/office/drawing/2014/main" id="{2C632FBD-1D14-4C57-A0A7-D42508DA6F55}"/>
                  </a:ext>
                </a:extLst>
              </p:cNvPr>
              <p:cNvSpPr txBox="1">
                <a:spLocks noRot="1" noChangeAspect="1" noMove="1" noResize="1" noEditPoints="1" noAdjustHandles="1" noChangeArrowheads="1" noChangeShapeType="1" noTextEdit="1"/>
              </p:cNvSpPr>
              <p:nvPr/>
            </p:nvSpPr>
            <p:spPr>
              <a:xfrm>
                <a:off x="11377021" y="1044641"/>
                <a:ext cx="53339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D249075-93AE-4A46-B0A8-F837D63850C2}"/>
                  </a:ext>
                </a:extLst>
              </p:cNvPr>
              <p:cNvSpPr txBox="1"/>
              <p:nvPr/>
            </p:nvSpPr>
            <p:spPr>
              <a:xfrm>
                <a:off x="9736049" y="275714"/>
                <a:ext cx="5333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𝐸</m:t>
                      </m:r>
                    </m:oMath>
                  </m:oMathPara>
                </a14:m>
                <a:endParaRPr lang="en-US" dirty="0"/>
              </a:p>
            </p:txBody>
          </p:sp>
        </mc:Choice>
        <mc:Fallback xmlns="">
          <p:sp>
            <p:nvSpPr>
              <p:cNvPr id="12" name="TextBox 11">
                <a:extLst>
                  <a:ext uri="{FF2B5EF4-FFF2-40B4-BE49-F238E27FC236}">
                    <a16:creationId xmlns:a16="http://schemas.microsoft.com/office/drawing/2014/main" id="{6D249075-93AE-4A46-B0A8-F837D63850C2}"/>
                  </a:ext>
                </a:extLst>
              </p:cNvPr>
              <p:cNvSpPr txBox="1">
                <a:spLocks noRot="1" noChangeAspect="1" noMove="1" noResize="1" noEditPoints="1" noAdjustHandles="1" noChangeArrowheads="1" noChangeShapeType="1" noTextEdit="1"/>
              </p:cNvSpPr>
              <p:nvPr/>
            </p:nvSpPr>
            <p:spPr>
              <a:xfrm>
                <a:off x="9736049" y="275714"/>
                <a:ext cx="533396" cy="36933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6315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5868-CC24-4122-8B90-F67012C7ED77}"/>
              </a:ext>
            </a:extLst>
          </p:cNvPr>
          <p:cNvSpPr>
            <a:spLocks noGrp="1"/>
          </p:cNvSpPr>
          <p:nvPr>
            <p:ph type="title"/>
          </p:nvPr>
        </p:nvSpPr>
        <p:spPr/>
        <p:txBody>
          <a:bodyPr/>
          <a:lstStyle/>
          <a:p>
            <a:r>
              <a:rPr lang="en-US" dirty="0"/>
              <a:t>Bayes Rule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0B07FFA-E425-494A-8F0B-AC0E824BFAC8}"/>
                  </a:ext>
                </a:extLst>
              </p:cNvPr>
              <p:cNvSpPr txBox="1"/>
              <p:nvPr/>
            </p:nvSpPr>
            <p:spPr>
              <a:xfrm>
                <a:off x="575239" y="1562100"/>
                <a:ext cx="11187259" cy="3741024"/>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do we know about Wonka Bars?</a:t>
                </a:r>
              </a:p>
              <a:p>
                <a:endParaRPr lang="en-US" sz="28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cs typeface="Segoe UI Semilight" panose="020B0402040204020203" pitchFamily="34" charset="0"/>
                        </a:rPr>
                        <m:t>ℙ</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𝐺</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𝑆</m:t>
                      </m:r>
                      <m:r>
                        <a:rPr lang="en-US" sz="2800" i="1">
                          <a:latin typeface="Cambria Math" panose="02040503050406030204" pitchFamily="18" charset="0"/>
                          <a:cs typeface="Segoe UI Semilight" panose="020B0402040204020203" pitchFamily="34" charset="0"/>
                        </a:rPr>
                        <m:t>)=</m:t>
                      </m:r>
                      <m:f>
                        <m:fPr>
                          <m:ctrlPr>
                            <a:rPr lang="en-US" sz="2800" i="1">
                              <a:latin typeface="Cambria Math" panose="02040503050406030204" pitchFamily="18" charset="0"/>
                              <a:cs typeface="Segoe UI Semilight" panose="020B0402040204020203" pitchFamily="34" charset="0"/>
                            </a:rPr>
                          </m:ctrlPr>
                        </m:fPr>
                        <m:num>
                          <m:r>
                            <a:rPr lang="en-US" sz="2800" i="1">
                              <a:latin typeface="Cambria Math" panose="02040503050406030204" pitchFamily="18" charset="0"/>
                              <a:cs typeface="Segoe UI Semilight" panose="020B0402040204020203" pitchFamily="34" charset="0"/>
                            </a:rPr>
                            <m:t>.999⋅.001</m:t>
                          </m:r>
                        </m:num>
                        <m:den>
                          <m:r>
                            <a:rPr lang="en-US" sz="2800" i="1">
                              <a:latin typeface="Cambria Math" panose="02040503050406030204" pitchFamily="18" charset="0"/>
                            </a:rPr>
                            <m:t>.010989</m:t>
                          </m:r>
                        </m:den>
                      </m:f>
                    </m:oMath>
                  </m:oMathPara>
                </a14:m>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Solving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ℙ</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𝐺</m:t>
                        </m:r>
                      </m:e>
                      <m:e>
                        <m:r>
                          <a:rPr lang="en-US" sz="2800" b="0" i="1" smtClean="0">
                            <a:latin typeface="Cambria Math" panose="02040503050406030204" pitchFamily="18" charset="0"/>
                            <a:cs typeface="Segoe UI Semilight" panose="020B0402040204020203" pitchFamily="34" charset="0"/>
                          </a:rPr>
                          <m:t>𝑆</m:t>
                        </m:r>
                      </m:e>
                    </m:d>
                    <m:r>
                      <a:rPr lang="en-US" sz="2800" b="0" i="1" smtClean="0">
                        <a:latin typeface="Cambria Math" panose="02040503050406030204" pitchFamily="18" charset="0"/>
                        <a:cs typeface="Segoe UI Semilight" panose="020B0402040204020203" pitchFamily="34" charset="0"/>
                      </a:rPr>
                      <m:t>=</m:t>
                    </m:r>
                    <m:f>
                      <m:fPr>
                        <m:ctrlPr>
                          <a:rPr lang="en-US" sz="2800" b="0" i="1" smtClean="0">
                            <a:latin typeface="Cambria Math" panose="02040503050406030204" pitchFamily="18" charset="0"/>
                            <a:cs typeface="Segoe UI Semilight" panose="020B0402040204020203" pitchFamily="34" charset="0"/>
                          </a:rPr>
                        </m:ctrlPr>
                      </m:fPr>
                      <m:num>
                        <m:r>
                          <a:rPr lang="en-US" sz="2800" b="0" i="1" smtClean="0">
                            <a:latin typeface="Cambria Math" panose="02040503050406030204" pitchFamily="18" charset="0"/>
                            <a:cs typeface="Segoe UI Semilight" panose="020B0402040204020203" pitchFamily="34" charset="0"/>
                          </a:rPr>
                          <m:t>1</m:t>
                        </m:r>
                      </m:num>
                      <m:den>
                        <m:r>
                          <a:rPr lang="en-US" sz="2800" b="0" i="1" smtClean="0">
                            <a:latin typeface="Cambria Math" panose="02040503050406030204" pitchFamily="18" charset="0"/>
                            <a:cs typeface="Segoe UI Semilight" panose="020B0402040204020203" pitchFamily="34" charset="0"/>
                          </a:rPr>
                          <m:t>11</m:t>
                        </m:r>
                      </m:den>
                    </m:f>
                  </m:oMath>
                </a14:m>
                <a:r>
                  <a:rPr lang="en-US" sz="2800" dirty="0">
                    <a:latin typeface="Segoe UI Semilight" panose="020B0402040204020203" pitchFamily="34" charset="0"/>
                    <a:cs typeface="Segoe UI Semilight" panose="020B0402040204020203" pitchFamily="34" charset="0"/>
                  </a:rPr>
                  <a:t>, i.e. about 0.0909.</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Only about a 10% chance that the bar has the golden ticket!</a:t>
                </a:r>
              </a:p>
            </p:txBody>
          </p:sp>
        </mc:Choice>
        <mc:Fallback xmlns="">
          <p:sp>
            <p:nvSpPr>
              <p:cNvPr id="3" name="TextBox 2">
                <a:extLst>
                  <a:ext uri="{FF2B5EF4-FFF2-40B4-BE49-F238E27FC236}">
                    <a16:creationId xmlns:a16="http://schemas.microsoft.com/office/drawing/2014/main" id="{00B07FFA-E425-494A-8F0B-AC0E824BFAC8}"/>
                  </a:ext>
                </a:extLst>
              </p:cNvPr>
              <p:cNvSpPr txBox="1">
                <a:spLocks noRot="1" noChangeAspect="1" noMove="1" noResize="1" noEditPoints="1" noAdjustHandles="1" noChangeArrowheads="1" noChangeShapeType="1" noTextEdit="1"/>
              </p:cNvSpPr>
              <p:nvPr/>
            </p:nvSpPr>
            <p:spPr>
              <a:xfrm>
                <a:off x="575239" y="1562100"/>
                <a:ext cx="11187259" cy="3741024"/>
              </a:xfrm>
              <a:prstGeom prst="rect">
                <a:avLst/>
              </a:prstGeom>
              <a:blipFill>
                <a:blip r:embed="rId3"/>
                <a:stretch>
                  <a:fillRect l="-1089" t="-1629" b="-1466"/>
                </a:stretch>
              </a:blipFill>
            </p:spPr>
            <p:txBody>
              <a:bodyPr/>
              <a:lstStyle/>
              <a:p>
                <a:r>
                  <a:rPr lang="en-US">
                    <a:noFill/>
                  </a:rPr>
                  <a:t> </a:t>
                </a:r>
              </a:p>
            </p:txBody>
          </p:sp>
        </mc:Fallback>
      </mc:AlternateContent>
    </p:spTree>
    <p:extLst>
      <p:ext uri="{BB962C8B-B14F-4D97-AF65-F5344CB8AC3E}">
        <p14:creationId xmlns:p14="http://schemas.microsoft.com/office/powerpoint/2010/main" val="2793017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88006-3D75-4313-A0B6-FF84D02EE599}"/>
              </a:ext>
            </a:extLst>
          </p:cNvPr>
          <p:cNvSpPr>
            <a:spLocks noGrp="1"/>
          </p:cNvSpPr>
          <p:nvPr>
            <p:ph type="title"/>
          </p:nvPr>
        </p:nvSpPr>
        <p:spPr/>
        <p:txBody>
          <a:bodyPr/>
          <a:lstStyle/>
          <a:p>
            <a:r>
              <a:rPr lang="en-US" dirty="0"/>
              <a:t>Wait a minute…</a:t>
            </a:r>
          </a:p>
        </p:txBody>
      </p:sp>
      <p:sp>
        <p:nvSpPr>
          <p:cNvPr id="3" name="Content Placeholder 2">
            <a:extLst>
              <a:ext uri="{FF2B5EF4-FFF2-40B4-BE49-F238E27FC236}">
                <a16:creationId xmlns:a16="http://schemas.microsoft.com/office/drawing/2014/main" id="{D1A531AB-6BAC-4251-94BE-EE6FE5A6C144}"/>
              </a:ext>
            </a:extLst>
          </p:cNvPr>
          <p:cNvSpPr>
            <a:spLocks noGrp="1"/>
          </p:cNvSpPr>
          <p:nvPr>
            <p:ph idx="1"/>
          </p:nvPr>
        </p:nvSpPr>
        <p:spPr>
          <a:xfrm>
            <a:off x="359057" y="1615441"/>
            <a:ext cx="11473885" cy="4693920"/>
          </a:xfrm>
        </p:spPr>
        <p:txBody>
          <a:bodyPr>
            <a:normAutofit/>
          </a:bodyPr>
          <a:lstStyle/>
          <a:p>
            <a:r>
              <a:rPr lang="en-US" dirty="0"/>
              <a:t>That doesn’t fit with many of our guesses. What’s going on?</a:t>
            </a:r>
          </a:p>
          <a:p>
            <a:endParaRPr lang="en-US" dirty="0"/>
          </a:p>
          <a:p>
            <a:r>
              <a:rPr lang="en-US" dirty="0"/>
              <a:t>Instead of saying “we tested one and got a positive” imagine we tested 1000. </a:t>
            </a:r>
            <a:r>
              <a:rPr lang="en-US" b="1" dirty="0"/>
              <a:t>ABOUT </a:t>
            </a:r>
            <a:r>
              <a:rPr lang="en-US" dirty="0"/>
              <a:t>how many bars of each type are there?</a:t>
            </a:r>
          </a:p>
          <a:p>
            <a:r>
              <a:rPr lang="en-US" b="1" dirty="0"/>
              <a:t>(about) </a:t>
            </a:r>
            <a:r>
              <a:rPr lang="en-US" dirty="0"/>
              <a:t>1 with a golden ticket 999 without. Let’s say those are exactly right.</a:t>
            </a:r>
          </a:p>
          <a:p>
            <a:r>
              <a:rPr lang="en-US" dirty="0"/>
              <a:t>Let’s just say that one golden is truly found.</a:t>
            </a:r>
          </a:p>
          <a:p>
            <a:r>
              <a:rPr lang="en-US" b="1" dirty="0"/>
              <a:t>(about) </a:t>
            </a:r>
            <a:r>
              <a:rPr lang="en-US" dirty="0"/>
              <a:t>1% of the 999 without would be a positive. Let’s say it’s exactly 10.</a:t>
            </a:r>
          </a:p>
        </p:txBody>
      </p:sp>
      <p:sp>
        <p:nvSpPr>
          <p:cNvPr id="4" name="TextBox 3">
            <a:extLst>
              <a:ext uri="{FF2B5EF4-FFF2-40B4-BE49-F238E27FC236}">
                <a16:creationId xmlns:a16="http://schemas.microsoft.com/office/drawing/2014/main" id="{9699AE75-9970-4E0B-81ED-7A1DF67766CC}"/>
              </a:ext>
            </a:extLst>
          </p:cNvPr>
          <p:cNvSpPr txBox="1"/>
          <p:nvPr/>
        </p:nvSpPr>
        <p:spPr>
          <a:xfrm>
            <a:off x="4905375" y="138113"/>
            <a:ext cx="7143750" cy="1477328"/>
          </a:xfrm>
          <a:prstGeom prst="rect">
            <a:avLst/>
          </a:prstGeom>
          <a:noFill/>
          <a:ln w="28575">
            <a:solidFill>
              <a:schemeClr val="accent1"/>
            </a:solidFill>
          </a:ln>
        </p:spPr>
        <p:txBody>
          <a:bodyPr wrap="square" rtlCol="0">
            <a:spAutoFit/>
          </a:bodyPr>
          <a:lstStyle/>
          <a:p>
            <a:pPr lvl="1"/>
            <a:r>
              <a:rPr lang="en-US" dirty="0">
                <a:latin typeface="Segoe UI Semilight" panose="020B0402040204020203" pitchFamily="34" charset="0"/>
                <a:cs typeface="Segoe UI Semilight" panose="020B0402040204020203" pitchFamily="34" charset="0"/>
              </a:rPr>
              <a:t>Willy Wonka has placed golden tickets on 0.1% of his Wonka Bars.</a:t>
            </a:r>
          </a:p>
          <a:p>
            <a:pPr lvl="1"/>
            <a:r>
              <a:rPr lang="en-US" dirty="0">
                <a:latin typeface="Segoe UI Semilight" panose="020B0402040204020203" pitchFamily="34" charset="0"/>
                <a:cs typeface="Segoe UI Semilight" panose="020B0402040204020203" pitchFamily="34" charset="0"/>
              </a:rPr>
              <a:t>If the bar you weigh </a:t>
            </a:r>
            <a:r>
              <a:rPr lang="en-US" b="1" dirty="0">
                <a:latin typeface="Segoe UI Semilight" panose="020B0402040204020203" pitchFamily="34" charset="0"/>
                <a:cs typeface="Segoe UI Semilight" panose="020B0402040204020203" pitchFamily="34" charset="0"/>
              </a:rPr>
              <a:t>does </a:t>
            </a:r>
            <a:r>
              <a:rPr lang="en-US" dirty="0">
                <a:latin typeface="Segoe UI Semilight" panose="020B0402040204020203" pitchFamily="34" charset="0"/>
                <a:cs typeface="Segoe UI Semilight" panose="020B0402040204020203" pitchFamily="34" charset="0"/>
              </a:rPr>
              <a:t>have a golden ticket, the scale will alert you 99.9% of the time.</a:t>
            </a:r>
          </a:p>
          <a:p>
            <a:pPr lvl="1"/>
            <a:r>
              <a:rPr lang="en-US" dirty="0">
                <a:latin typeface="Segoe UI Semilight" panose="020B0402040204020203" pitchFamily="34" charset="0"/>
                <a:cs typeface="Segoe UI Semilight" panose="020B0402040204020203" pitchFamily="34" charset="0"/>
              </a:rPr>
              <a:t>If the bar you weigh does not have a golden ticket, the scale will (falsely) alert you only 1% of the time. </a:t>
            </a:r>
          </a:p>
        </p:txBody>
      </p:sp>
    </p:spTree>
    <p:extLst>
      <p:ext uri="{BB962C8B-B14F-4D97-AF65-F5344CB8AC3E}">
        <p14:creationId xmlns:p14="http://schemas.microsoft.com/office/powerpoint/2010/main" val="3383779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CF28B-5FDB-496A-B059-690F10C2965D}"/>
              </a:ext>
            </a:extLst>
          </p:cNvPr>
          <p:cNvSpPr>
            <a:spLocks noGrp="1"/>
          </p:cNvSpPr>
          <p:nvPr>
            <p:ph type="title"/>
          </p:nvPr>
        </p:nvSpPr>
        <p:spPr/>
        <p:txBody>
          <a:bodyPr/>
          <a:lstStyle/>
          <a:p>
            <a:r>
              <a:rPr lang="en-US" dirty="0"/>
              <a:t>Visually</a:t>
            </a:r>
          </a:p>
        </p:txBody>
      </p:sp>
      <p:graphicFrame>
        <p:nvGraphicFramePr>
          <p:cNvPr id="10" name="Content Placeholder 9">
            <a:hlinkClick r:id="" action="ppaction://ole?verb=0"/>
            <a:extLst>
              <a:ext uri="{FF2B5EF4-FFF2-40B4-BE49-F238E27FC236}">
                <a16:creationId xmlns:a16="http://schemas.microsoft.com/office/drawing/2014/main" id="{3F8CD0DF-19FD-4C35-B946-C5DC66C4C5A0}"/>
              </a:ext>
            </a:extLst>
          </p:cNvPr>
          <p:cNvGraphicFramePr>
            <a:graphicFrameLocks noGrp="1" noChangeAspect="1"/>
          </p:cNvGraphicFramePr>
          <p:nvPr>
            <p:ph idx="1"/>
          </p:nvPr>
        </p:nvGraphicFramePr>
        <p:xfrm>
          <a:off x="619125" y="1392237"/>
          <a:ext cx="5038725" cy="4845050"/>
        </p:xfrm>
        <a:graphic>
          <a:graphicData uri="http://schemas.openxmlformats.org/presentationml/2006/ole">
            <mc:AlternateContent xmlns:mc="http://schemas.openxmlformats.org/markup-compatibility/2006">
              <mc:Choice xmlns:v="urn:schemas-microsoft-com:vml" Requires="v">
                <p:oleObj name="Presentation" r:id="rId3" imgW="11887454" imgH="11430164" progId="PowerPoint.Show.12">
                  <p:embed/>
                </p:oleObj>
              </mc:Choice>
              <mc:Fallback>
                <p:oleObj name="Presentation" r:id="rId3" imgW="11887454" imgH="11430164" progId="PowerPoint.Show.12">
                  <p:embed/>
                  <p:pic>
                    <p:nvPicPr>
                      <p:cNvPr id="10" name="Content Placeholder 9">
                        <a:hlinkClick r:id="" action="ppaction://ole?verb=0"/>
                        <a:extLst>
                          <a:ext uri="{FF2B5EF4-FFF2-40B4-BE49-F238E27FC236}">
                            <a16:creationId xmlns:a16="http://schemas.microsoft.com/office/drawing/2014/main" id="{3F8CD0DF-19FD-4C35-B946-C5DC66C4C5A0}"/>
                          </a:ext>
                        </a:extLst>
                      </p:cNvPr>
                      <p:cNvPicPr/>
                      <p:nvPr/>
                    </p:nvPicPr>
                    <p:blipFill>
                      <a:blip r:embed="rId4"/>
                      <a:stretch>
                        <a:fillRect/>
                      </a:stretch>
                    </p:blipFill>
                    <p:spPr>
                      <a:xfrm>
                        <a:off x="619125" y="1392237"/>
                        <a:ext cx="5038725" cy="484505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07294AAB-72A9-45B7-B2AF-EA72D1D8F923}"/>
              </a:ext>
            </a:extLst>
          </p:cNvPr>
          <p:cNvSpPr txBox="1"/>
          <p:nvPr/>
        </p:nvSpPr>
        <p:spPr>
          <a:xfrm>
            <a:off x="5829300" y="1524000"/>
            <a:ext cx="5886450" cy="415498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Gold bar is the one (true) golden ticket bar.</a:t>
            </a:r>
          </a:p>
          <a:p>
            <a:r>
              <a:rPr lang="en-US" sz="2400" dirty="0">
                <a:latin typeface="Segoe UI Semilight" panose="020B0402040204020203" pitchFamily="34" charset="0"/>
                <a:cs typeface="Segoe UI Semilight" panose="020B0402040204020203" pitchFamily="34" charset="0"/>
              </a:rPr>
              <a:t>Purple bars don’t have a ticket and tested negative.</a:t>
            </a:r>
          </a:p>
          <a:p>
            <a:r>
              <a:rPr lang="en-US" sz="2400" dirty="0">
                <a:latin typeface="Segoe UI Semilight" panose="020B0402040204020203" pitchFamily="34" charset="0"/>
                <a:cs typeface="Segoe UI Semilight" panose="020B0402040204020203" pitchFamily="34" charset="0"/>
              </a:rPr>
              <a:t>Red bars don’t have a ticket, but tested positive.</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test is, in a sense, doing really well. </a:t>
            </a:r>
          </a:p>
          <a:p>
            <a:r>
              <a:rPr lang="en-US" sz="2400" dirty="0">
                <a:latin typeface="Segoe UI Semilight" panose="020B0402040204020203" pitchFamily="34" charset="0"/>
                <a:cs typeface="Segoe UI Semilight" panose="020B0402040204020203" pitchFamily="34" charset="0"/>
              </a:rPr>
              <a:t>It’s almost always right.</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problem is it’s also the case that the correct answer is almost always “no.”</a:t>
            </a:r>
          </a:p>
        </p:txBody>
      </p:sp>
    </p:spTree>
    <p:extLst>
      <p:ext uri="{BB962C8B-B14F-4D97-AF65-F5344CB8AC3E}">
        <p14:creationId xmlns:p14="http://schemas.microsoft.com/office/powerpoint/2010/main" val="712424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6E7D7-B782-4C86-A701-E8E4F4E8D29D}"/>
              </a:ext>
            </a:extLst>
          </p:cNvPr>
          <p:cNvSpPr>
            <a:spLocks noGrp="1"/>
          </p:cNvSpPr>
          <p:nvPr>
            <p:ph type="title"/>
          </p:nvPr>
        </p:nvSpPr>
        <p:spPr/>
        <p:txBody>
          <a:bodyPr/>
          <a:lstStyle/>
          <a:p>
            <a:r>
              <a:rPr lang="en-US" dirty="0"/>
              <a:t>Updating Your Intuition</a:t>
            </a:r>
          </a:p>
        </p:txBody>
      </p:sp>
      <p:sp>
        <p:nvSpPr>
          <p:cNvPr id="3" name="Content Placeholder 2">
            <a:extLst>
              <a:ext uri="{FF2B5EF4-FFF2-40B4-BE49-F238E27FC236}">
                <a16:creationId xmlns:a16="http://schemas.microsoft.com/office/drawing/2014/main" id="{70FCFC9E-71B5-4083-83FA-9DD91444D9FF}"/>
              </a:ext>
            </a:extLst>
          </p:cNvPr>
          <p:cNvSpPr>
            <a:spLocks noGrp="1"/>
          </p:cNvSpPr>
          <p:nvPr>
            <p:ph idx="1"/>
          </p:nvPr>
        </p:nvSpPr>
        <p:spPr>
          <a:xfrm>
            <a:off x="575240" y="1463857"/>
            <a:ext cx="11187258" cy="4845504"/>
          </a:xfrm>
        </p:spPr>
        <p:txBody>
          <a:bodyPr/>
          <a:lstStyle/>
          <a:p>
            <a:r>
              <a:rPr lang="en-US" dirty="0"/>
              <a:t>     Take 1: The test is </a:t>
            </a:r>
            <a:r>
              <a:rPr lang="en-US" b="1" dirty="0"/>
              <a:t>actually good </a:t>
            </a:r>
            <a:r>
              <a:rPr lang="en-US" dirty="0"/>
              <a:t>and has VASTLY increased our belief that there IS a golden ticket when you get a positive result.</a:t>
            </a:r>
          </a:p>
          <a:p>
            <a:endParaRPr lang="en-US" dirty="0"/>
          </a:p>
          <a:p>
            <a:r>
              <a:rPr lang="en-US" dirty="0"/>
              <a:t>If we told you “your job is to find a Wonka Bar with a golden ticket” without the test, you have 1/1000 chance, with the test, you have (about) a 1/11 chance. That’s (almost) 100 times better!</a:t>
            </a:r>
          </a:p>
          <a:p>
            <a:endParaRPr lang="en-US" dirty="0"/>
          </a:p>
          <a:p>
            <a:r>
              <a:rPr lang="en-US" dirty="0"/>
              <a:t>This is actually a huge improvement! </a:t>
            </a:r>
          </a:p>
        </p:txBody>
      </p:sp>
      <p:pic>
        <p:nvPicPr>
          <p:cNvPr id="2050" name="Picture 2" descr="Fire on Google Android 11.0 December 2020 Feature Drop">
            <a:extLst>
              <a:ext uri="{FF2B5EF4-FFF2-40B4-BE49-F238E27FC236}">
                <a16:creationId xmlns:a16="http://schemas.microsoft.com/office/drawing/2014/main" id="{F3E90D13-BAF4-4A5A-882C-529B4BB3B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547" y="1463857"/>
            <a:ext cx="460192" cy="46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415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56278-6205-4143-8C7D-730A361E00B4}"/>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683C0FB9-3DC2-41D1-9A12-CF02DC7050D4}"/>
              </a:ext>
            </a:extLst>
          </p:cNvPr>
          <p:cNvSpPr>
            <a:spLocks noGrp="1"/>
          </p:cNvSpPr>
          <p:nvPr>
            <p:ph idx="1"/>
          </p:nvPr>
        </p:nvSpPr>
        <p:spPr/>
        <p:txBody>
          <a:bodyPr/>
          <a:lstStyle/>
          <a:p>
            <a:r>
              <a:rPr lang="en-US" dirty="0"/>
              <a:t>Optional Quiz is available on Ed after lecture.</a:t>
            </a:r>
          </a:p>
          <a:p>
            <a:r>
              <a:rPr lang="en-US" dirty="0"/>
              <a:t>Quiz 2 will be on Friday.</a:t>
            </a:r>
          </a:p>
          <a:p>
            <a:r>
              <a:rPr lang="en-US" dirty="0"/>
              <a:t>Homework 1 solutions available after lecture.</a:t>
            </a:r>
          </a:p>
        </p:txBody>
      </p:sp>
    </p:spTree>
    <p:extLst>
      <p:ext uri="{BB962C8B-B14F-4D97-AF65-F5344CB8AC3E}">
        <p14:creationId xmlns:p14="http://schemas.microsoft.com/office/powerpoint/2010/main" val="31632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6E7D7-B782-4C86-A701-E8E4F4E8D29D}"/>
              </a:ext>
            </a:extLst>
          </p:cNvPr>
          <p:cNvSpPr>
            <a:spLocks noGrp="1"/>
          </p:cNvSpPr>
          <p:nvPr>
            <p:ph type="title"/>
          </p:nvPr>
        </p:nvSpPr>
        <p:spPr/>
        <p:txBody>
          <a:bodyPr/>
          <a:lstStyle/>
          <a:p>
            <a:r>
              <a:rPr lang="en-US" dirty="0"/>
              <a:t>Updating Your Intuition</a:t>
            </a:r>
          </a:p>
        </p:txBody>
      </p:sp>
      <p:sp>
        <p:nvSpPr>
          <p:cNvPr id="3" name="Content Placeholder 2">
            <a:extLst>
              <a:ext uri="{FF2B5EF4-FFF2-40B4-BE49-F238E27FC236}">
                <a16:creationId xmlns:a16="http://schemas.microsoft.com/office/drawing/2014/main" id="{70FCFC9E-71B5-4083-83FA-9DD91444D9FF}"/>
              </a:ext>
            </a:extLst>
          </p:cNvPr>
          <p:cNvSpPr>
            <a:spLocks noGrp="1"/>
          </p:cNvSpPr>
          <p:nvPr>
            <p:ph idx="1"/>
          </p:nvPr>
        </p:nvSpPr>
        <p:spPr>
          <a:xfrm>
            <a:off x="575240" y="1463857"/>
            <a:ext cx="11187258" cy="4845504"/>
          </a:xfrm>
        </p:spPr>
        <p:txBody>
          <a:bodyPr/>
          <a:lstStyle/>
          <a:p>
            <a:r>
              <a:rPr lang="en-US" dirty="0"/>
              <a:t>     Take 2: Humans are really bad at intuitively understanding very large or very small numbers.</a:t>
            </a:r>
          </a:p>
          <a:p>
            <a:endParaRPr lang="en-US" dirty="0"/>
          </a:p>
          <a:p>
            <a:r>
              <a:rPr lang="en-US" dirty="0"/>
              <a:t>When I hear “99% chance”, “99.9% chance”, “99.99% chance” they all go into my brain as “well that’s basically guaranteed” And then I forget how many 9’s there actually were.</a:t>
            </a:r>
          </a:p>
        </p:txBody>
      </p:sp>
      <p:pic>
        <p:nvPicPr>
          <p:cNvPr id="2050" name="Picture 2" descr="Fire on Google Android 11.0 December 2020 Feature Drop">
            <a:extLst>
              <a:ext uri="{FF2B5EF4-FFF2-40B4-BE49-F238E27FC236}">
                <a16:creationId xmlns:a16="http://schemas.microsoft.com/office/drawing/2014/main" id="{F3E90D13-BAF4-4A5A-882C-529B4BB3B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47" y="1463857"/>
            <a:ext cx="460192" cy="46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90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6E7D7-B782-4C86-A701-E8E4F4E8D29D}"/>
              </a:ext>
            </a:extLst>
          </p:cNvPr>
          <p:cNvSpPr>
            <a:spLocks noGrp="1"/>
          </p:cNvSpPr>
          <p:nvPr>
            <p:ph type="title"/>
          </p:nvPr>
        </p:nvSpPr>
        <p:spPr/>
        <p:txBody>
          <a:bodyPr/>
          <a:lstStyle/>
          <a:p>
            <a:r>
              <a:rPr lang="en-US" dirty="0"/>
              <a:t>Updating Your Intuition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FCFC9E-71B5-4083-83FA-9DD91444D9FF}"/>
                  </a:ext>
                </a:extLst>
              </p:cNvPr>
              <p:cNvSpPr>
                <a:spLocks noGrp="1"/>
              </p:cNvSpPr>
              <p:nvPr>
                <p:ph idx="1"/>
              </p:nvPr>
            </p:nvSpPr>
            <p:spPr>
              <a:xfrm>
                <a:off x="575240" y="1463857"/>
                <a:ext cx="11187258" cy="4845504"/>
              </a:xfrm>
            </p:spPr>
            <p:txBody>
              <a:bodyPr/>
              <a:lstStyle/>
              <a:p>
                <a:r>
                  <a:rPr lang="en-US" dirty="0"/>
                  <a:t>     Take 3: View tests as updating your beliefs, not as revealing the truth.</a:t>
                </a:r>
              </a:p>
              <a:p>
                <a:endParaRPr lang="en-US" dirty="0"/>
              </a:p>
              <a:p>
                <a:r>
                  <a:rPr lang="en-US" dirty="0"/>
                  <a:t>Bayes’ Rule says that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has a factor of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in it. You have to translate “The test says there’s a golden ticket” to “the test says you should increase your estimate of the chances that you have a golden ticket.”</a:t>
                </a:r>
              </a:p>
              <a:p>
                <a:r>
                  <a:rPr lang="en-US" dirty="0"/>
                  <a:t>A test takes you from your “prior” beliefs of the probability to your “posterior” beliefs.</a:t>
                </a:r>
              </a:p>
              <a:p>
                <a:endParaRPr lang="en-US" dirty="0"/>
              </a:p>
            </p:txBody>
          </p:sp>
        </mc:Choice>
        <mc:Fallback xmlns="">
          <p:sp>
            <p:nvSpPr>
              <p:cNvPr id="3" name="Content Placeholder 2">
                <a:extLst>
                  <a:ext uri="{FF2B5EF4-FFF2-40B4-BE49-F238E27FC236}">
                    <a16:creationId xmlns:a16="http://schemas.microsoft.com/office/drawing/2014/main" id="{70FCFC9E-71B5-4083-83FA-9DD91444D9FF}"/>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708" t="-2138" r="-1089"/>
                </a:stretch>
              </a:blipFill>
            </p:spPr>
            <p:txBody>
              <a:bodyPr/>
              <a:lstStyle/>
              <a:p>
                <a:r>
                  <a:rPr lang="en-US">
                    <a:noFill/>
                  </a:rPr>
                  <a:t> </a:t>
                </a:r>
              </a:p>
            </p:txBody>
          </p:sp>
        </mc:Fallback>
      </mc:AlternateContent>
      <p:pic>
        <p:nvPicPr>
          <p:cNvPr id="2050" name="Picture 2" descr="Fire on Google Android 11.0 December 2020 Feature Drop">
            <a:extLst>
              <a:ext uri="{FF2B5EF4-FFF2-40B4-BE49-F238E27FC236}">
                <a16:creationId xmlns:a16="http://schemas.microsoft.com/office/drawing/2014/main" id="{F3E90D13-BAF4-4A5A-882C-529B4BB3B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47" y="1463857"/>
            <a:ext cx="460192" cy="46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300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DBE76-FAEE-48B6-A473-98C759B0AF3B}"/>
              </a:ext>
            </a:extLst>
          </p:cNvPr>
          <p:cNvSpPr>
            <a:spLocks noGrp="1"/>
          </p:cNvSpPr>
          <p:nvPr>
            <p:ph type="title"/>
          </p:nvPr>
        </p:nvSpPr>
        <p:spPr/>
        <p:txBody>
          <a:bodyPr/>
          <a:lstStyle/>
          <a:p>
            <a:r>
              <a:rPr lang="en-US" dirty="0"/>
              <a:t>More Bayes Practice</a:t>
            </a:r>
          </a:p>
        </p:txBody>
      </p:sp>
      <p:sp>
        <p:nvSpPr>
          <p:cNvPr id="5" name="Text Placeholder 4">
            <a:extLst>
              <a:ext uri="{FF2B5EF4-FFF2-40B4-BE49-F238E27FC236}">
                <a16:creationId xmlns:a16="http://schemas.microsoft.com/office/drawing/2014/main" id="{57C092F3-40AC-4594-8D2B-6E7893A6E22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49995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5176F0-1DE6-4B91-A09A-EB6B2611FF9A}"/>
              </a:ext>
            </a:extLst>
          </p:cNvPr>
          <p:cNvSpPr>
            <a:spLocks noGrp="1"/>
          </p:cNvSpPr>
          <p:nvPr>
            <p:ph type="title"/>
          </p:nvPr>
        </p:nvSpPr>
        <p:spPr/>
        <p:txBody>
          <a:bodyPr/>
          <a:lstStyle/>
          <a:p>
            <a:r>
              <a:rPr lang="en-US" dirty="0"/>
              <a:t>A contrived example</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85797F2-C7D4-48AB-A70E-6B9EF3FDDBCB}"/>
                  </a:ext>
                </a:extLst>
              </p:cNvPr>
              <p:cNvSpPr>
                <a:spLocks noGrp="1"/>
              </p:cNvSpPr>
              <p:nvPr>
                <p:ph idx="1"/>
              </p:nvPr>
            </p:nvSpPr>
            <p:spPr/>
            <p:txBody>
              <a:bodyPr/>
              <a:lstStyle/>
              <a:p>
                <a:r>
                  <a:rPr lang="en-US" dirty="0"/>
                  <a:t>You have three red marbles and one blue marble in your left pocket, and one red marble and two blue marbles in your right pocket.</a:t>
                </a:r>
              </a:p>
              <a:p>
                <a:endParaRPr lang="en-US" dirty="0"/>
              </a:p>
              <a:p>
                <a:r>
                  <a:rPr lang="en-US" dirty="0"/>
                  <a:t>You will flip a fair coin; if it’s heads, you’ll draw a marble (uniformly) from your left pocket, if it’s tails, you’ll draw a marble (uniformly) from your right pocket.</a:t>
                </a:r>
              </a:p>
              <a:p>
                <a:endParaRPr lang="en-US" dirty="0"/>
              </a:p>
              <a:p>
                <a:r>
                  <a:rPr lang="en-US" dirty="0"/>
                  <a:t>Let </a:t>
                </a:r>
                <a14:m>
                  <m:oMath xmlns:m="http://schemas.openxmlformats.org/officeDocument/2006/math">
                    <m:r>
                      <a:rPr lang="en-US" b="0" i="1" smtClean="0">
                        <a:latin typeface="Cambria Math" panose="02040503050406030204" pitchFamily="18" charset="0"/>
                      </a:rPr>
                      <m:t>𝐵</m:t>
                    </m:r>
                  </m:oMath>
                </a14:m>
                <a:r>
                  <a:rPr lang="en-US" dirty="0"/>
                  <a:t> be you draw a blue marble. Let </a:t>
                </a:r>
                <a14:m>
                  <m:oMath xmlns:m="http://schemas.openxmlformats.org/officeDocument/2006/math">
                    <m:r>
                      <a:rPr lang="en-US" b="0" i="1" smtClean="0">
                        <a:latin typeface="Cambria Math" panose="02040503050406030204" pitchFamily="18" charset="0"/>
                      </a:rPr>
                      <m:t>𝑇</m:t>
                    </m:r>
                  </m:oMath>
                </a14:m>
                <a:r>
                  <a:rPr lang="en-US" dirty="0"/>
                  <a:t> be the coin is tails.</a:t>
                </a:r>
              </a:p>
              <a:p>
                <a:r>
                  <a:rPr lang="en-US" dirty="0"/>
                  <a:t>What is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what is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a:t>
                </a:r>
              </a:p>
            </p:txBody>
          </p:sp>
        </mc:Choice>
        <mc:Fallback xmlns="">
          <p:sp>
            <p:nvSpPr>
              <p:cNvPr id="5" name="Content Placeholder 4">
                <a:extLst>
                  <a:ext uri="{FF2B5EF4-FFF2-40B4-BE49-F238E27FC236}">
                    <a16:creationId xmlns:a16="http://schemas.microsoft.com/office/drawing/2014/main" id="{685797F2-C7D4-48AB-A70E-6B9EF3FDDBCB}"/>
                  </a:ext>
                </a:extLst>
              </p:cNvPr>
              <p:cNvSpPr>
                <a:spLocks noGrp="1" noRot="1" noChangeAspect="1" noMove="1" noResize="1" noEditPoints="1" noAdjustHandles="1" noChangeArrowheads="1" noChangeShapeType="1" noTextEdit="1"/>
              </p:cNvSpPr>
              <p:nvPr>
                <p:ph idx="1"/>
              </p:nvPr>
            </p:nvSpPr>
            <p:spPr>
              <a:blipFill>
                <a:blip r:embed="rId2"/>
                <a:stretch>
                  <a:fillRect l="-708" t="-2138" r="-2179"/>
                </a:stretch>
              </a:blipFill>
            </p:spPr>
            <p:txBody>
              <a:bodyPr/>
              <a:lstStyle/>
              <a:p>
                <a:r>
                  <a:rPr lang="en-US">
                    <a:noFill/>
                  </a:rPr>
                  <a:t> </a:t>
                </a:r>
              </a:p>
            </p:txBody>
          </p:sp>
        </mc:Fallback>
      </mc:AlternateContent>
    </p:spTree>
    <p:extLst>
      <p:ext uri="{BB962C8B-B14F-4D97-AF65-F5344CB8AC3E}">
        <p14:creationId xmlns:p14="http://schemas.microsoft.com/office/powerpoint/2010/main" val="2780418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3FAA8-4C9A-4472-83A5-806D49185882}"/>
              </a:ext>
            </a:extLst>
          </p:cNvPr>
          <p:cNvSpPr>
            <a:spLocks noGrp="1"/>
          </p:cNvSpPr>
          <p:nvPr>
            <p:ph type="title"/>
          </p:nvPr>
        </p:nvSpPr>
        <p:spPr/>
        <p:txBody>
          <a:bodyPr/>
          <a:lstStyle/>
          <a:p>
            <a:r>
              <a:rPr lang="en-US" dirty="0"/>
              <a:t>Flipping the conditioning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5DDA6A-1D24-42FA-8E14-946CAC24D365}"/>
                  </a:ext>
                </a:extLst>
              </p:cNvPr>
              <p:cNvSpPr>
                <a:spLocks noGrp="1"/>
              </p:cNvSpPr>
              <p:nvPr>
                <p:ph idx="1"/>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a:t>
                </a:r>
              </a:p>
              <a:p>
                <a:endParaRPr lang="en-US" dirty="0"/>
              </a:p>
              <a:p>
                <a:r>
                  <a:rPr lang="en-US" dirty="0"/>
                  <a:t>Pause, what’s your intuition?</a:t>
                </a:r>
              </a:p>
              <a:p>
                <a:r>
                  <a:rPr lang="en-US" dirty="0"/>
                  <a:t>Is this probability </a:t>
                </a:r>
              </a:p>
              <a:p>
                <a:r>
                  <a:rPr lang="en-US" dirty="0"/>
                  <a:t>A. less than </a:t>
                </a:r>
                <a14:m>
                  <m:oMath xmlns:m="http://schemas.openxmlformats.org/officeDocument/2006/math">
                    <m:r>
                      <a:rPr lang="en-US" b="0" i="1" smtClean="0">
                        <a:latin typeface="Cambria Math" panose="02040503050406030204" pitchFamily="18" charset="0"/>
                      </a:rPr>
                      <m:t>½</m:t>
                    </m:r>
                  </m:oMath>
                </a14:m>
                <a:endParaRPr lang="en-US" dirty="0"/>
              </a:p>
              <a:p>
                <a:r>
                  <a:rPr lang="en-US" dirty="0"/>
                  <a:t>B. equal to </a:t>
                </a:r>
                <a14:m>
                  <m:oMath xmlns:m="http://schemas.openxmlformats.org/officeDocument/2006/math">
                    <m:r>
                      <a:rPr lang="en-US" b="0" i="1" smtClean="0">
                        <a:latin typeface="Cambria Math" panose="02040503050406030204" pitchFamily="18" charset="0"/>
                      </a:rPr>
                      <m:t>½</m:t>
                    </m:r>
                  </m:oMath>
                </a14:m>
                <a:endParaRPr lang="en-US" dirty="0"/>
              </a:p>
              <a:p>
                <a:r>
                  <a:rPr lang="en-US" dirty="0"/>
                  <a:t>C. greater than </a:t>
                </a:r>
                <a14:m>
                  <m:oMath xmlns:m="http://schemas.openxmlformats.org/officeDocument/2006/math">
                    <m:r>
                      <a:rPr lang="en-US" b="0" i="1" smtClean="0">
                        <a:latin typeface="Cambria Math" panose="02040503050406030204" pitchFamily="18" charset="0"/>
                      </a:rPr>
                      <m:t>½</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EC5DDA6A-1D24-42FA-8E14-946CAC24D365}"/>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32EF1BCA-1F16-4422-A856-93F58E837070}"/>
              </a:ext>
            </a:extLst>
          </p:cNvPr>
          <p:cNvSpPr/>
          <p:nvPr/>
        </p:nvSpPr>
        <p:spPr>
          <a:xfrm>
            <a:off x="4438650" y="1201058"/>
            <a:ext cx="7675196" cy="1323439"/>
          </a:xfrm>
          <a:prstGeom prst="rect">
            <a:avLst/>
          </a:prstGeom>
          <a:ln w="28575">
            <a:solidFill>
              <a:srgbClr val="00B0F0"/>
            </a:solidFill>
          </a:ln>
        </p:spPr>
        <p:txBody>
          <a:bodyPr wrap="square">
            <a:spAutoFit/>
          </a:bodyPr>
          <a:lstStyle/>
          <a:p>
            <a:r>
              <a:rPr lang="en-US" sz="2000" dirty="0">
                <a:latin typeface="Segoe UI Semilight" panose="020B0402040204020203" pitchFamily="34" charset="0"/>
                <a:cs typeface="Segoe UI Semilight" panose="020B0402040204020203" pitchFamily="34" charset="0"/>
              </a:rPr>
              <a:t>You have three red marbles and one blue marble in your left pocket, and one red marble and two blue marbles in your right pocket.</a:t>
            </a:r>
          </a:p>
          <a:p>
            <a:r>
              <a:rPr lang="en-US" sz="2000" dirty="0">
                <a:latin typeface="Segoe UI Semilight" panose="020B0402040204020203" pitchFamily="34" charset="0"/>
                <a:cs typeface="Segoe UI Semilight" panose="020B0402040204020203" pitchFamily="34" charset="0"/>
              </a:rPr>
              <a:t>if it’s heads, you’ll draw a marble (uniformly) from your left pocket, </a:t>
            </a:r>
          </a:p>
          <a:p>
            <a:r>
              <a:rPr lang="en-US" sz="2000" dirty="0">
                <a:latin typeface="Segoe UI Semilight" panose="020B0402040204020203" pitchFamily="34" charset="0"/>
                <a:cs typeface="Segoe UI Semilight" panose="020B0402040204020203" pitchFamily="34" charset="0"/>
              </a:rPr>
              <a:t>if it’s tails, you’ll draw a marble (uniformly) from your right pocket.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E2DD4C4-2B8C-43BF-910E-B6013042CB02}"/>
                  </a:ext>
                </a:extLst>
              </p:cNvPr>
              <p:cNvSpPr txBox="1"/>
              <p:nvPr/>
            </p:nvSpPr>
            <p:spPr>
              <a:xfrm>
                <a:off x="885313" y="5591175"/>
                <a:ext cx="10421374" cy="830997"/>
              </a:xfrm>
              <a:prstGeom prst="rect">
                <a:avLst/>
              </a:prstGeom>
              <a:noFill/>
              <a:ln w="28575">
                <a:solidFill>
                  <a:schemeClr val="accent2"/>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 right (tails) pocket is far more likely to produce a blue marble if picked than the left (heads) pocket is. Seems like </a:t>
                </a:r>
                <a14:m>
                  <m:oMath xmlns:m="http://schemas.openxmlformats.org/officeDocument/2006/math">
                    <m:r>
                      <a:rPr lang="en-US" sz="2400" b="0" i="1" smtClean="0">
                        <a:latin typeface="Cambria Math" panose="02040503050406030204" pitchFamily="18" charset="0"/>
                      </a:rPr>
                      <m:t>ℙ</m:t>
                    </m:r>
                    <m:r>
                      <a:rPr lang="en-US" sz="2400" b="0" i="1" smtClean="0">
                        <a:latin typeface="Cambria Math" panose="02040503050406030204" pitchFamily="18" charset="0"/>
                      </a:rPr>
                      <m:t>(</m:t>
                    </m:r>
                    <m:r>
                      <a:rPr lang="en-US" sz="2400" b="0" i="1" smtClean="0">
                        <a:latin typeface="Cambria Math" panose="02040503050406030204" pitchFamily="18" charset="0"/>
                      </a:rPr>
                      <m:t>𝑇</m:t>
                    </m:r>
                    <m:r>
                      <a:rPr lang="en-US" sz="2400" b="0" i="1" smtClean="0">
                        <a:latin typeface="Cambria Math" panose="02040503050406030204" pitchFamily="18" charset="0"/>
                      </a:rPr>
                      <m:t>|</m:t>
                    </m:r>
                    <m:r>
                      <a:rPr lang="en-US" sz="2400" b="0" i="1" smtClean="0">
                        <a:latin typeface="Cambria Math" panose="02040503050406030204" pitchFamily="18" charset="0"/>
                      </a:rPr>
                      <m:t>𝐵</m:t>
                    </m:r>
                    <m:r>
                      <a:rPr lang="en-US" sz="2400" b="0" i="1" smtClean="0">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 should be greater than ½.</a:t>
                </a:r>
              </a:p>
            </p:txBody>
          </p:sp>
        </mc:Choice>
        <mc:Fallback xmlns="">
          <p:sp>
            <p:nvSpPr>
              <p:cNvPr id="5" name="TextBox 4">
                <a:extLst>
                  <a:ext uri="{FF2B5EF4-FFF2-40B4-BE49-F238E27FC236}">
                    <a16:creationId xmlns:a16="http://schemas.microsoft.com/office/drawing/2014/main" id="{EE2DD4C4-2B8C-43BF-910E-B6013042CB02}"/>
                  </a:ext>
                </a:extLst>
              </p:cNvPr>
              <p:cNvSpPr txBox="1">
                <a:spLocks noRot="1" noChangeAspect="1" noMove="1" noResize="1" noEditPoints="1" noAdjustHandles="1" noChangeArrowheads="1" noChangeShapeType="1" noTextEdit="1"/>
              </p:cNvSpPr>
              <p:nvPr/>
            </p:nvSpPr>
            <p:spPr>
              <a:xfrm>
                <a:off x="885313" y="5591175"/>
                <a:ext cx="10421374" cy="830997"/>
              </a:xfrm>
              <a:prstGeom prst="rect">
                <a:avLst/>
              </a:prstGeom>
              <a:blipFill>
                <a:blip r:embed="rId4"/>
                <a:stretch>
                  <a:fillRect l="-758" t="-3521" b="-13380"/>
                </a:stretch>
              </a:blipFill>
              <a:ln w="28575">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175281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C32C0-E964-4FEE-9DDA-332DB36BC66D}"/>
              </a:ext>
            </a:extLst>
          </p:cNvPr>
          <p:cNvSpPr>
            <a:spLocks noGrp="1"/>
          </p:cNvSpPr>
          <p:nvPr>
            <p:ph type="title"/>
          </p:nvPr>
        </p:nvSpPr>
        <p:spPr/>
        <p:txBody>
          <a:bodyPr/>
          <a:lstStyle/>
          <a:p>
            <a:r>
              <a:rPr lang="en-US" dirty="0"/>
              <a:t>Updated Sequential Processes</a:t>
            </a:r>
          </a:p>
        </p:txBody>
      </p:sp>
      <p:sp>
        <p:nvSpPr>
          <p:cNvPr id="4" name="Rectangle 3">
            <a:extLst>
              <a:ext uri="{FF2B5EF4-FFF2-40B4-BE49-F238E27FC236}">
                <a16:creationId xmlns:a16="http://schemas.microsoft.com/office/drawing/2014/main" id="{10DCC5AF-5FF2-4582-A09D-B07EF32B04B9}"/>
              </a:ext>
            </a:extLst>
          </p:cNvPr>
          <p:cNvSpPr/>
          <p:nvPr/>
        </p:nvSpPr>
        <p:spPr>
          <a:xfrm>
            <a:off x="4438650" y="1201058"/>
            <a:ext cx="7675196" cy="1323439"/>
          </a:xfrm>
          <a:prstGeom prst="rect">
            <a:avLst/>
          </a:prstGeom>
          <a:ln w="28575">
            <a:solidFill>
              <a:srgbClr val="00B0F0"/>
            </a:solidFill>
          </a:ln>
        </p:spPr>
        <p:txBody>
          <a:bodyPr wrap="square">
            <a:spAutoFit/>
          </a:bodyPr>
          <a:lstStyle/>
          <a:p>
            <a:r>
              <a:rPr lang="en-US" sz="2000" dirty="0">
                <a:latin typeface="Segoe UI Semilight" panose="020B0402040204020203" pitchFamily="34" charset="0"/>
                <a:cs typeface="Segoe UI Semilight" panose="020B0402040204020203" pitchFamily="34" charset="0"/>
              </a:rPr>
              <a:t>You have three red marbles and one blue marble in your left pocket, and one red marble and two blue marbles in your right pocket.</a:t>
            </a:r>
          </a:p>
          <a:p>
            <a:r>
              <a:rPr lang="en-US" sz="2000" dirty="0">
                <a:latin typeface="Segoe UI Semilight" panose="020B0402040204020203" pitchFamily="34" charset="0"/>
                <a:cs typeface="Segoe UI Semilight" panose="020B0402040204020203" pitchFamily="34" charset="0"/>
              </a:rPr>
              <a:t>if it’s heads, you’ll draw a marble (uniformly) from your left pocket, </a:t>
            </a:r>
          </a:p>
          <a:p>
            <a:r>
              <a:rPr lang="en-US" sz="2000" dirty="0">
                <a:latin typeface="Segoe UI Semilight" panose="020B0402040204020203" pitchFamily="34" charset="0"/>
                <a:cs typeface="Segoe UI Semilight" panose="020B0402040204020203" pitchFamily="34" charset="0"/>
              </a:rPr>
              <a:t>if it’s tails, you’ll draw a marble (uniformly) from your right pocket.</a:t>
            </a:r>
          </a:p>
        </p:txBody>
      </p:sp>
      <p:sp>
        <p:nvSpPr>
          <p:cNvPr id="6" name="Oval 5">
            <a:extLst>
              <a:ext uri="{FF2B5EF4-FFF2-40B4-BE49-F238E27FC236}">
                <a16:creationId xmlns:a16="http://schemas.microsoft.com/office/drawing/2014/main" id="{006DD743-582C-4899-B2CE-C130E245A5D5}"/>
              </a:ext>
            </a:extLst>
          </p:cNvPr>
          <p:cNvSpPr/>
          <p:nvPr/>
        </p:nvSpPr>
        <p:spPr>
          <a:xfrm>
            <a:off x="2221928" y="1487973"/>
            <a:ext cx="351692" cy="3516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51E52B9-F381-4A5D-8DDF-E8FD9B4583E5}"/>
              </a:ext>
            </a:extLst>
          </p:cNvPr>
          <p:cNvCxnSpPr>
            <a:stCxn id="6" idx="3"/>
          </p:cNvCxnSpPr>
          <p:nvPr/>
        </p:nvCxnSpPr>
        <p:spPr>
          <a:xfrm flipH="1">
            <a:off x="1609969" y="1788161"/>
            <a:ext cx="663463" cy="1486485"/>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7E261A9-9E49-4A40-8A6A-97962F67B875}"/>
              </a:ext>
            </a:extLst>
          </p:cNvPr>
          <p:cNvCxnSpPr>
            <a:cxnSpLocks/>
            <a:stCxn id="6" idx="5"/>
          </p:cNvCxnSpPr>
          <p:nvPr/>
        </p:nvCxnSpPr>
        <p:spPr>
          <a:xfrm>
            <a:off x="2522116" y="1788161"/>
            <a:ext cx="543046" cy="1486485"/>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5718B5F8-BE54-4CAD-8EE0-3167C3557936}"/>
              </a:ext>
            </a:extLst>
          </p:cNvPr>
          <p:cNvSpPr/>
          <p:nvPr/>
        </p:nvSpPr>
        <p:spPr>
          <a:xfrm>
            <a:off x="1361285" y="3253154"/>
            <a:ext cx="351692" cy="3516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a:t>
            </a:r>
          </a:p>
        </p:txBody>
      </p:sp>
      <p:sp>
        <p:nvSpPr>
          <p:cNvPr id="15" name="Oval 14">
            <a:extLst>
              <a:ext uri="{FF2B5EF4-FFF2-40B4-BE49-F238E27FC236}">
                <a16:creationId xmlns:a16="http://schemas.microsoft.com/office/drawing/2014/main" id="{1373F388-0DED-4CC8-86DF-DFDF18609FE7}"/>
              </a:ext>
            </a:extLst>
          </p:cNvPr>
          <p:cNvSpPr/>
          <p:nvPr/>
        </p:nvSpPr>
        <p:spPr>
          <a:xfrm>
            <a:off x="2889316" y="3253154"/>
            <a:ext cx="351692" cy="3516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a:t>
            </a:r>
          </a:p>
        </p:txBody>
      </p:sp>
      <p:cxnSp>
        <p:nvCxnSpPr>
          <p:cNvPr id="16" name="Straight Connector 15">
            <a:extLst>
              <a:ext uri="{FF2B5EF4-FFF2-40B4-BE49-F238E27FC236}">
                <a16:creationId xmlns:a16="http://schemas.microsoft.com/office/drawing/2014/main" id="{E0FC7BF9-B499-4753-8030-0FAA833E2FB9}"/>
              </a:ext>
            </a:extLst>
          </p:cNvPr>
          <p:cNvCxnSpPr/>
          <p:nvPr/>
        </p:nvCxnSpPr>
        <p:spPr>
          <a:xfrm flipH="1">
            <a:off x="772473" y="3583354"/>
            <a:ext cx="663463" cy="1486485"/>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7215BA-8361-4C8F-A43C-EBADA17B75B5}"/>
              </a:ext>
            </a:extLst>
          </p:cNvPr>
          <p:cNvCxnSpPr>
            <a:cxnSpLocks/>
            <a:stCxn id="14" idx="5"/>
            <a:endCxn id="33" idx="0"/>
          </p:cNvCxnSpPr>
          <p:nvPr/>
        </p:nvCxnSpPr>
        <p:spPr>
          <a:xfrm>
            <a:off x="1661473" y="3553342"/>
            <a:ext cx="26007" cy="1910976"/>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6BC20B2-93F9-46A8-B4E8-47852BE64EB0}"/>
              </a:ext>
            </a:extLst>
          </p:cNvPr>
          <p:cNvCxnSpPr>
            <a:cxnSpLocks/>
            <a:stCxn id="15" idx="3"/>
          </p:cNvCxnSpPr>
          <p:nvPr/>
        </p:nvCxnSpPr>
        <p:spPr>
          <a:xfrm flipH="1">
            <a:off x="2573620" y="3553342"/>
            <a:ext cx="367200" cy="1516497"/>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F0F81AA-D022-4F8D-9E06-7E5296DEFE09}"/>
              </a:ext>
            </a:extLst>
          </p:cNvPr>
          <p:cNvCxnSpPr>
            <a:cxnSpLocks/>
            <a:stCxn id="15" idx="5"/>
          </p:cNvCxnSpPr>
          <p:nvPr/>
        </p:nvCxnSpPr>
        <p:spPr>
          <a:xfrm>
            <a:off x="3189504" y="3553342"/>
            <a:ext cx="828578" cy="1905473"/>
          </a:xfrm>
          <a:prstGeom prst="line">
            <a:avLst/>
          </a:prstGeom>
          <a:ln w="3492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8D06382-FFA1-4374-89F6-F6EAD2308C24}"/>
                  </a:ext>
                </a:extLst>
              </p:cNvPr>
              <p:cNvSpPr txBox="1"/>
              <p:nvPr/>
            </p:nvSpPr>
            <p:spPr>
              <a:xfrm>
                <a:off x="642938" y="2033588"/>
                <a:ext cx="1300162"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m:oMathPara>
                </a14:m>
                <a:endParaRPr lang="en-US" dirty="0"/>
              </a:p>
            </p:txBody>
          </p:sp>
        </mc:Choice>
        <mc:Fallback xmlns="">
          <p:sp>
            <p:nvSpPr>
              <p:cNvPr id="26" name="TextBox 25">
                <a:extLst>
                  <a:ext uri="{FF2B5EF4-FFF2-40B4-BE49-F238E27FC236}">
                    <a16:creationId xmlns:a16="http://schemas.microsoft.com/office/drawing/2014/main" id="{18D06382-FFA1-4374-89F6-F6EAD2308C24}"/>
                  </a:ext>
                </a:extLst>
              </p:cNvPr>
              <p:cNvSpPr txBox="1">
                <a:spLocks noRot="1" noChangeAspect="1" noMove="1" noResize="1" noEditPoints="1" noAdjustHandles="1" noChangeArrowheads="1" noChangeShapeType="1" noTextEdit="1"/>
              </p:cNvSpPr>
              <p:nvPr/>
            </p:nvSpPr>
            <p:spPr>
              <a:xfrm>
                <a:off x="642938" y="2033588"/>
                <a:ext cx="1300162" cy="6109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D790F2B-B84A-428A-9048-AA9AB08AC06D}"/>
                  </a:ext>
                </a:extLst>
              </p:cNvPr>
              <p:cNvSpPr txBox="1"/>
              <p:nvPr/>
            </p:nvSpPr>
            <p:spPr>
              <a:xfrm>
                <a:off x="2732370" y="2033588"/>
                <a:ext cx="1300162"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m:oMathPara>
                </a14:m>
                <a:endParaRPr lang="en-US" dirty="0"/>
              </a:p>
            </p:txBody>
          </p:sp>
        </mc:Choice>
        <mc:Fallback xmlns="">
          <p:sp>
            <p:nvSpPr>
              <p:cNvPr id="27" name="TextBox 26">
                <a:extLst>
                  <a:ext uri="{FF2B5EF4-FFF2-40B4-BE49-F238E27FC236}">
                    <a16:creationId xmlns:a16="http://schemas.microsoft.com/office/drawing/2014/main" id="{3D790F2B-B84A-428A-9048-AA9AB08AC06D}"/>
                  </a:ext>
                </a:extLst>
              </p:cNvPr>
              <p:cNvSpPr txBox="1">
                <a:spLocks noRot="1" noChangeAspect="1" noMove="1" noResize="1" noEditPoints="1" noAdjustHandles="1" noChangeArrowheads="1" noChangeShapeType="1" noTextEdit="1"/>
              </p:cNvSpPr>
              <p:nvPr/>
            </p:nvSpPr>
            <p:spPr>
              <a:xfrm>
                <a:off x="2732370" y="2033588"/>
                <a:ext cx="1300162" cy="6109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562184B-E859-4E6C-9B1B-6A6993D0FB9A}"/>
                  </a:ext>
                </a:extLst>
              </p:cNvPr>
              <p:cNvSpPr txBox="1"/>
              <p:nvPr/>
            </p:nvSpPr>
            <p:spPr>
              <a:xfrm>
                <a:off x="3459479" y="4301467"/>
                <a:ext cx="1492917"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ℙ</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𝐵</m:t>
                          </m:r>
                          <m:r>
                            <a:rPr lang="en-US" sz="1400" b="0" i="1" smtClean="0">
                              <a:latin typeface="Cambria Math" panose="02040503050406030204" pitchFamily="18" charset="0"/>
                            </a:rPr>
                            <m:t>|</m:t>
                          </m:r>
                          <m:r>
                            <a:rPr lang="en-US" sz="1400" b="0" i="1" smtClean="0">
                              <a:latin typeface="Cambria Math" panose="02040503050406030204" pitchFamily="18" charset="0"/>
                            </a:rPr>
                            <m:t>𝑇</m:t>
                          </m:r>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3</m:t>
                          </m:r>
                        </m:den>
                      </m:f>
                    </m:oMath>
                  </m:oMathPara>
                </a14:m>
                <a:endParaRPr lang="en-US" sz="1400" dirty="0"/>
              </a:p>
            </p:txBody>
          </p:sp>
        </mc:Choice>
        <mc:Fallback xmlns="">
          <p:sp>
            <p:nvSpPr>
              <p:cNvPr id="28" name="TextBox 27">
                <a:extLst>
                  <a:ext uri="{FF2B5EF4-FFF2-40B4-BE49-F238E27FC236}">
                    <a16:creationId xmlns:a16="http://schemas.microsoft.com/office/drawing/2014/main" id="{8562184B-E859-4E6C-9B1B-6A6993D0FB9A}"/>
                  </a:ext>
                </a:extLst>
              </p:cNvPr>
              <p:cNvSpPr txBox="1">
                <a:spLocks noRot="1" noChangeAspect="1" noMove="1" noResize="1" noEditPoints="1" noAdjustHandles="1" noChangeArrowheads="1" noChangeShapeType="1" noTextEdit="1"/>
              </p:cNvSpPr>
              <p:nvPr/>
            </p:nvSpPr>
            <p:spPr>
              <a:xfrm>
                <a:off x="3459479" y="4301467"/>
                <a:ext cx="1492917" cy="497059"/>
              </a:xfrm>
              <a:prstGeom prst="rect">
                <a:avLst/>
              </a:prstGeom>
              <a:blipFill>
                <a:blip r:embed="rId5"/>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492EDB0-B884-4AC9-9A9A-E5DC4F118C7B}"/>
                  </a:ext>
                </a:extLst>
              </p:cNvPr>
              <p:cNvSpPr txBox="1"/>
              <p:nvPr/>
            </p:nvSpPr>
            <p:spPr>
              <a:xfrm>
                <a:off x="1861106" y="4183573"/>
                <a:ext cx="1492917"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ℙ</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𝑅</m:t>
                          </m:r>
                          <m:r>
                            <a:rPr lang="en-US" sz="1400" b="0" i="1" smtClean="0">
                              <a:latin typeface="Cambria Math" panose="02040503050406030204" pitchFamily="18" charset="0"/>
                            </a:rPr>
                            <m:t>|</m:t>
                          </m:r>
                          <m:r>
                            <a:rPr lang="en-US" sz="1400" b="0" i="1" smtClean="0">
                              <a:latin typeface="Cambria Math" panose="02040503050406030204" pitchFamily="18" charset="0"/>
                            </a:rPr>
                            <m:t>𝑇</m:t>
                          </m:r>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oMath>
                  </m:oMathPara>
                </a14:m>
                <a:endParaRPr lang="en-US" sz="1400" dirty="0"/>
              </a:p>
            </p:txBody>
          </p:sp>
        </mc:Choice>
        <mc:Fallback xmlns="">
          <p:sp>
            <p:nvSpPr>
              <p:cNvPr id="29" name="TextBox 28">
                <a:extLst>
                  <a:ext uri="{FF2B5EF4-FFF2-40B4-BE49-F238E27FC236}">
                    <a16:creationId xmlns:a16="http://schemas.microsoft.com/office/drawing/2014/main" id="{0492EDB0-B884-4AC9-9A9A-E5DC4F118C7B}"/>
                  </a:ext>
                </a:extLst>
              </p:cNvPr>
              <p:cNvSpPr txBox="1">
                <a:spLocks noRot="1" noChangeAspect="1" noMove="1" noResize="1" noEditPoints="1" noAdjustHandles="1" noChangeArrowheads="1" noChangeShapeType="1" noTextEdit="1"/>
              </p:cNvSpPr>
              <p:nvPr/>
            </p:nvSpPr>
            <p:spPr>
              <a:xfrm>
                <a:off x="1861106" y="4183573"/>
                <a:ext cx="1492917" cy="497059"/>
              </a:xfrm>
              <a:prstGeom prst="rect">
                <a:avLst/>
              </a:prstGeom>
              <a:blipFill>
                <a:blip r:embed="rId6"/>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A44A1BA-7D19-48EE-B81C-30F35A9146C8}"/>
                  </a:ext>
                </a:extLst>
              </p:cNvPr>
              <p:cNvSpPr txBox="1"/>
              <p:nvPr/>
            </p:nvSpPr>
            <p:spPr>
              <a:xfrm>
                <a:off x="1457032" y="3604845"/>
                <a:ext cx="1492917"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ℙ</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𝐵</m:t>
                          </m:r>
                          <m:r>
                            <a:rPr lang="en-US" sz="1400" b="0" i="1" smtClean="0">
                              <a:latin typeface="Cambria Math" panose="02040503050406030204" pitchFamily="18" charset="0"/>
                            </a:rPr>
                            <m:t>|</m:t>
                          </m:r>
                          <m:r>
                            <a:rPr lang="en-US" sz="1400" b="0" i="1" smtClean="0">
                              <a:latin typeface="Cambria Math" panose="02040503050406030204" pitchFamily="18" charset="0"/>
                            </a:rPr>
                            <m:t>𝐻</m:t>
                          </m:r>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oMath>
                  </m:oMathPara>
                </a14:m>
                <a:endParaRPr lang="en-US" sz="1400" dirty="0"/>
              </a:p>
            </p:txBody>
          </p:sp>
        </mc:Choice>
        <mc:Fallback xmlns="">
          <p:sp>
            <p:nvSpPr>
              <p:cNvPr id="30" name="TextBox 29">
                <a:extLst>
                  <a:ext uri="{FF2B5EF4-FFF2-40B4-BE49-F238E27FC236}">
                    <a16:creationId xmlns:a16="http://schemas.microsoft.com/office/drawing/2014/main" id="{1A44A1BA-7D19-48EE-B81C-30F35A9146C8}"/>
                  </a:ext>
                </a:extLst>
              </p:cNvPr>
              <p:cNvSpPr txBox="1">
                <a:spLocks noRot="1" noChangeAspect="1" noMove="1" noResize="1" noEditPoints="1" noAdjustHandles="1" noChangeArrowheads="1" noChangeShapeType="1" noTextEdit="1"/>
              </p:cNvSpPr>
              <p:nvPr/>
            </p:nvSpPr>
            <p:spPr>
              <a:xfrm>
                <a:off x="1457032" y="3604845"/>
                <a:ext cx="1492917" cy="49705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BA77B75-C6D8-48BE-9510-E59F2339D94D}"/>
                  </a:ext>
                </a:extLst>
              </p:cNvPr>
              <p:cNvSpPr txBox="1"/>
              <p:nvPr/>
            </p:nvSpPr>
            <p:spPr>
              <a:xfrm>
                <a:off x="-64381" y="3642715"/>
                <a:ext cx="1492917"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ℙ</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𝑅</m:t>
                          </m:r>
                          <m:r>
                            <a:rPr lang="en-US" sz="1400" b="0" i="1" smtClean="0">
                              <a:latin typeface="Cambria Math" panose="02040503050406030204" pitchFamily="18" charset="0"/>
                            </a:rPr>
                            <m:t>|</m:t>
                          </m:r>
                          <m:r>
                            <a:rPr lang="en-US" sz="1400" b="0" i="1" smtClean="0">
                              <a:latin typeface="Cambria Math" panose="02040503050406030204" pitchFamily="18" charset="0"/>
                            </a:rPr>
                            <m:t>𝐻</m:t>
                          </m:r>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oMath>
                  </m:oMathPara>
                </a14:m>
                <a:endParaRPr lang="en-US" sz="1400" dirty="0"/>
              </a:p>
            </p:txBody>
          </p:sp>
        </mc:Choice>
        <mc:Fallback xmlns="">
          <p:sp>
            <p:nvSpPr>
              <p:cNvPr id="31" name="TextBox 30">
                <a:extLst>
                  <a:ext uri="{FF2B5EF4-FFF2-40B4-BE49-F238E27FC236}">
                    <a16:creationId xmlns:a16="http://schemas.microsoft.com/office/drawing/2014/main" id="{FBA77B75-C6D8-48BE-9510-E59F2339D94D}"/>
                  </a:ext>
                </a:extLst>
              </p:cNvPr>
              <p:cNvSpPr txBox="1">
                <a:spLocks noRot="1" noChangeAspect="1" noMove="1" noResize="1" noEditPoints="1" noAdjustHandles="1" noChangeArrowheads="1" noChangeShapeType="1" noTextEdit="1"/>
              </p:cNvSpPr>
              <p:nvPr/>
            </p:nvSpPr>
            <p:spPr>
              <a:xfrm>
                <a:off x="-64381" y="3642715"/>
                <a:ext cx="1492917" cy="51424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ED12008-67C3-492B-B821-D85A075568BB}"/>
                  </a:ext>
                </a:extLst>
              </p:cNvPr>
              <p:cNvSpPr txBox="1"/>
              <p:nvPr/>
            </p:nvSpPr>
            <p:spPr>
              <a:xfrm>
                <a:off x="109538" y="5092158"/>
                <a:ext cx="1427593" cy="307777"/>
              </a:xfrm>
              <a:prstGeom prst="rect">
                <a:avLst/>
              </a:prstGeom>
              <a:noFill/>
              <a:ln>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ℙ</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𝑅</m:t>
                          </m:r>
                          <m:r>
                            <a:rPr lang="en-US" sz="1400" b="0" i="1" smtClean="0">
                              <a:latin typeface="Cambria Math" panose="02040503050406030204" pitchFamily="18" charset="0"/>
                            </a:rPr>
                            <m:t>∩</m:t>
                          </m:r>
                          <m:r>
                            <a:rPr lang="en-US" sz="1400" b="0" i="1" smtClean="0">
                              <a:latin typeface="Cambria Math" panose="02040503050406030204" pitchFamily="18" charset="0"/>
                            </a:rPr>
                            <m:t>𝐻</m:t>
                          </m:r>
                        </m:e>
                      </m:d>
                      <m:r>
                        <a:rPr lang="en-US" sz="1400" b="0" i="1" smtClean="0">
                          <a:latin typeface="Cambria Math" panose="02040503050406030204" pitchFamily="18" charset="0"/>
                        </a:rPr>
                        <m:t>=3/8</m:t>
                      </m:r>
                    </m:oMath>
                  </m:oMathPara>
                </a14:m>
                <a:endParaRPr lang="en-US" sz="1400" dirty="0"/>
              </a:p>
            </p:txBody>
          </p:sp>
        </mc:Choice>
        <mc:Fallback xmlns="">
          <p:sp>
            <p:nvSpPr>
              <p:cNvPr id="32" name="TextBox 31">
                <a:extLst>
                  <a:ext uri="{FF2B5EF4-FFF2-40B4-BE49-F238E27FC236}">
                    <a16:creationId xmlns:a16="http://schemas.microsoft.com/office/drawing/2014/main" id="{2ED12008-67C3-492B-B821-D85A075568BB}"/>
                  </a:ext>
                </a:extLst>
              </p:cNvPr>
              <p:cNvSpPr txBox="1">
                <a:spLocks noRot="1" noChangeAspect="1" noMove="1" noResize="1" noEditPoints="1" noAdjustHandles="1" noChangeArrowheads="1" noChangeShapeType="1" noTextEdit="1"/>
              </p:cNvSpPr>
              <p:nvPr/>
            </p:nvSpPr>
            <p:spPr>
              <a:xfrm>
                <a:off x="109538" y="5092158"/>
                <a:ext cx="1427593" cy="307777"/>
              </a:xfrm>
              <a:prstGeom prst="rect">
                <a:avLst/>
              </a:prstGeom>
              <a:blipFill>
                <a:blip r:embed="rId9"/>
                <a:stretch>
                  <a:fillRect b="-5660"/>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104C26B-E994-4472-ADC7-E8FE4E7E49C7}"/>
                  </a:ext>
                </a:extLst>
              </p:cNvPr>
              <p:cNvSpPr txBox="1"/>
              <p:nvPr/>
            </p:nvSpPr>
            <p:spPr>
              <a:xfrm>
                <a:off x="902158" y="5464318"/>
                <a:ext cx="1570643" cy="307777"/>
              </a:xfrm>
              <a:prstGeom prst="rect">
                <a:avLst/>
              </a:prstGeom>
              <a:no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ℙ</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𝐵</m:t>
                          </m:r>
                          <m:r>
                            <a:rPr lang="en-US" sz="1400" b="0" i="1" smtClean="0">
                              <a:latin typeface="Cambria Math" panose="02040503050406030204" pitchFamily="18" charset="0"/>
                            </a:rPr>
                            <m:t>∩</m:t>
                          </m:r>
                          <m:r>
                            <a:rPr lang="en-US" sz="1400" b="0" i="1" smtClean="0">
                              <a:latin typeface="Cambria Math" panose="02040503050406030204" pitchFamily="18" charset="0"/>
                            </a:rPr>
                            <m:t>𝐻</m:t>
                          </m:r>
                        </m:e>
                      </m:d>
                      <m:r>
                        <a:rPr lang="en-US" sz="1400" b="0" i="1" smtClean="0">
                          <a:latin typeface="Cambria Math" panose="02040503050406030204" pitchFamily="18" charset="0"/>
                        </a:rPr>
                        <m:t>=1/8</m:t>
                      </m:r>
                    </m:oMath>
                  </m:oMathPara>
                </a14:m>
                <a:endParaRPr lang="en-US" sz="1400" dirty="0"/>
              </a:p>
            </p:txBody>
          </p:sp>
        </mc:Choice>
        <mc:Fallback xmlns="">
          <p:sp>
            <p:nvSpPr>
              <p:cNvPr id="33" name="TextBox 32">
                <a:extLst>
                  <a:ext uri="{FF2B5EF4-FFF2-40B4-BE49-F238E27FC236}">
                    <a16:creationId xmlns:a16="http://schemas.microsoft.com/office/drawing/2014/main" id="{D104C26B-E994-4472-ADC7-E8FE4E7E49C7}"/>
                  </a:ext>
                </a:extLst>
              </p:cNvPr>
              <p:cNvSpPr txBox="1">
                <a:spLocks noRot="1" noChangeAspect="1" noMove="1" noResize="1" noEditPoints="1" noAdjustHandles="1" noChangeArrowheads="1" noChangeShapeType="1" noTextEdit="1"/>
              </p:cNvSpPr>
              <p:nvPr/>
            </p:nvSpPr>
            <p:spPr>
              <a:xfrm>
                <a:off x="902158" y="5464318"/>
                <a:ext cx="1570643" cy="307777"/>
              </a:xfrm>
              <a:prstGeom prst="rect">
                <a:avLst/>
              </a:prstGeom>
              <a:blipFill>
                <a:blip r:embed="rId10"/>
                <a:stretch>
                  <a:fillRect b="-5660"/>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4D4BFE6-FFCB-4CEF-B085-2C86DD41B000}"/>
                  </a:ext>
                </a:extLst>
              </p:cNvPr>
              <p:cNvSpPr txBox="1"/>
              <p:nvPr/>
            </p:nvSpPr>
            <p:spPr>
              <a:xfrm>
                <a:off x="1893769" y="5062095"/>
                <a:ext cx="1427593" cy="307777"/>
              </a:xfrm>
              <a:prstGeom prst="rect">
                <a:avLst/>
              </a:prstGeom>
              <a:noFill/>
              <a:ln>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ℙ</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𝑅</m:t>
                          </m:r>
                          <m:r>
                            <a:rPr lang="en-US" sz="1400" b="0" i="1" smtClean="0">
                              <a:latin typeface="Cambria Math" panose="02040503050406030204" pitchFamily="18" charset="0"/>
                            </a:rPr>
                            <m:t>∩</m:t>
                          </m:r>
                          <m:r>
                            <a:rPr lang="en-US" sz="1400" b="0" i="1" smtClean="0">
                              <a:latin typeface="Cambria Math" panose="02040503050406030204" pitchFamily="18" charset="0"/>
                            </a:rPr>
                            <m:t>𝑇</m:t>
                          </m:r>
                        </m:e>
                      </m:d>
                      <m:r>
                        <a:rPr lang="en-US" sz="1400" b="0" i="1" smtClean="0">
                          <a:latin typeface="Cambria Math" panose="02040503050406030204" pitchFamily="18" charset="0"/>
                        </a:rPr>
                        <m:t>=1/6</m:t>
                      </m:r>
                    </m:oMath>
                  </m:oMathPara>
                </a14:m>
                <a:endParaRPr lang="en-US" sz="1400" dirty="0"/>
              </a:p>
            </p:txBody>
          </p:sp>
        </mc:Choice>
        <mc:Fallback xmlns="">
          <p:sp>
            <p:nvSpPr>
              <p:cNvPr id="35" name="TextBox 34">
                <a:extLst>
                  <a:ext uri="{FF2B5EF4-FFF2-40B4-BE49-F238E27FC236}">
                    <a16:creationId xmlns:a16="http://schemas.microsoft.com/office/drawing/2014/main" id="{14D4BFE6-FFCB-4CEF-B085-2C86DD41B000}"/>
                  </a:ext>
                </a:extLst>
              </p:cNvPr>
              <p:cNvSpPr txBox="1">
                <a:spLocks noRot="1" noChangeAspect="1" noMove="1" noResize="1" noEditPoints="1" noAdjustHandles="1" noChangeArrowheads="1" noChangeShapeType="1" noTextEdit="1"/>
              </p:cNvSpPr>
              <p:nvPr/>
            </p:nvSpPr>
            <p:spPr>
              <a:xfrm>
                <a:off x="1893769" y="5062095"/>
                <a:ext cx="1427593" cy="307777"/>
              </a:xfrm>
              <a:prstGeom prst="rect">
                <a:avLst/>
              </a:prstGeom>
              <a:blipFill>
                <a:blip r:embed="rId11"/>
                <a:stretch>
                  <a:fillRect b="-5660"/>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65D4B23-70CF-4DAE-9AB8-5A8942E8D847}"/>
                  </a:ext>
                </a:extLst>
              </p:cNvPr>
              <p:cNvSpPr txBox="1"/>
              <p:nvPr/>
            </p:nvSpPr>
            <p:spPr>
              <a:xfrm>
                <a:off x="3399450" y="5458815"/>
                <a:ext cx="1570643" cy="307777"/>
              </a:xfrm>
              <a:prstGeom prst="rect">
                <a:avLst/>
              </a:prstGeom>
              <a:no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ℙ</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𝐵</m:t>
                          </m:r>
                          <m:r>
                            <a:rPr lang="en-US" sz="1400" b="0" i="1" smtClean="0">
                              <a:latin typeface="Cambria Math" panose="02040503050406030204" pitchFamily="18" charset="0"/>
                            </a:rPr>
                            <m:t>∩</m:t>
                          </m:r>
                          <m:r>
                            <a:rPr lang="en-US" sz="1400" b="0" i="1" smtClean="0">
                              <a:latin typeface="Cambria Math" panose="02040503050406030204" pitchFamily="18" charset="0"/>
                            </a:rPr>
                            <m:t>𝑇</m:t>
                          </m:r>
                        </m:e>
                      </m:d>
                      <m:r>
                        <a:rPr lang="en-US" sz="1400" b="0" i="1" smtClean="0">
                          <a:latin typeface="Cambria Math" panose="02040503050406030204" pitchFamily="18" charset="0"/>
                        </a:rPr>
                        <m:t>=1/3</m:t>
                      </m:r>
                    </m:oMath>
                  </m:oMathPara>
                </a14:m>
                <a:endParaRPr lang="en-US" sz="1400" dirty="0"/>
              </a:p>
            </p:txBody>
          </p:sp>
        </mc:Choice>
        <mc:Fallback xmlns="">
          <p:sp>
            <p:nvSpPr>
              <p:cNvPr id="37" name="TextBox 36">
                <a:extLst>
                  <a:ext uri="{FF2B5EF4-FFF2-40B4-BE49-F238E27FC236}">
                    <a16:creationId xmlns:a16="http://schemas.microsoft.com/office/drawing/2014/main" id="{765D4B23-70CF-4DAE-9AB8-5A8942E8D847}"/>
                  </a:ext>
                </a:extLst>
              </p:cNvPr>
              <p:cNvSpPr txBox="1">
                <a:spLocks noRot="1" noChangeAspect="1" noMove="1" noResize="1" noEditPoints="1" noAdjustHandles="1" noChangeArrowheads="1" noChangeShapeType="1" noTextEdit="1"/>
              </p:cNvSpPr>
              <p:nvPr/>
            </p:nvSpPr>
            <p:spPr>
              <a:xfrm>
                <a:off x="3399450" y="5458815"/>
                <a:ext cx="1570643" cy="307777"/>
              </a:xfrm>
              <a:prstGeom prst="rect">
                <a:avLst/>
              </a:prstGeom>
              <a:blipFill>
                <a:blip r:embed="rId12"/>
                <a:stretch>
                  <a:fillRect b="-5660"/>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36176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animBg="1"/>
      <p:bldP spid="33" grpId="0" animBg="1"/>
      <p:bldP spid="35" grpId="0"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C32C0-E964-4FEE-9DDA-332DB36BC66D}"/>
              </a:ext>
            </a:extLst>
          </p:cNvPr>
          <p:cNvSpPr>
            <a:spLocks noGrp="1"/>
          </p:cNvSpPr>
          <p:nvPr>
            <p:ph type="title"/>
          </p:nvPr>
        </p:nvSpPr>
        <p:spPr/>
        <p:txBody>
          <a:bodyPr/>
          <a:lstStyle/>
          <a:p>
            <a:r>
              <a:rPr lang="en-US" dirty="0"/>
              <a:t>Updated Sequential Processes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521AFE-45DC-4ADE-9A88-DB29E8E611A7}"/>
                  </a:ext>
                </a:extLst>
              </p:cNvPr>
              <p:cNvSpPr>
                <a:spLocks noGrp="1"/>
              </p:cNvSpPr>
              <p:nvPr>
                <p:ph idx="1"/>
              </p:nvPr>
            </p:nvSpPr>
            <p:spPr>
              <a:xfrm>
                <a:off x="5283200" y="3157415"/>
                <a:ext cx="6479298" cy="3151946"/>
              </a:xfrm>
            </p:spPr>
            <p:txBody>
              <a:bodyPr/>
              <a:lstStyle/>
              <a:p>
                <a:pPr marL="0" indent="0">
                  <a:buNone/>
                </a:pPr>
                <a:r>
                  <a:rPr lang="en-US" dirty="0"/>
                  <a:t>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e>
                        <m:r>
                          <a:rPr lang="en-US" b="0" i="1" smtClean="0">
                            <a:latin typeface="Cambria Math" panose="02040503050406030204" pitchFamily="18" charset="0"/>
                          </a:rPr>
                          <m:t>𝑇</m:t>
                        </m:r>
                      </m:e>
                    </m:d>
                    <m:r>
                      <a:rPr lang="en-US" b="0" i="1" smtClean="0">
                        <a:latin typeface="Cambria Math" panose="02040503050406030204" pitchFamily="18" charset="0"/>
                      </a:rPr>
                      <m:t>=2/3</m:t>
                    </m:r>
                  </m:oMath>
                </a14:m>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11</m:t>
                        </m:r>
                      </m:num>
                      <m:den>
                        <m:r>
                          <a:rPr lang="en-US" b="0" i="1" smtClean="0">
                            <a:latin typeface="Cambria Math" panose="02040503050406030204" pitchFamily="18" charset="0"/>
                          </a:rPr>
                          <m:t>24</m:t>
                        </m:r>
                      </m:den>
                    </m:f>
                  </m:oMath>
                </a14:m>
                <a:endParaRPr lang="en-US" dirty="0"/>
              </a:p>
            </p:txBody>
          </p:sp>
        </mc:Choice>
        <mc:Fallback xmlns="">
          <p:sp>
            <p:nvSpPr>
              <p:cNvPr id="3" name="Content Placeholder 2">
                <a:extLst>
                  <a:ext uri="{FF2B5EF4-FFF2-40B4-BE49-F238E27FC236}">
                    <a16:creationId xmlns:a16="http://schemas.microsoft.com/office/drawing/2014/main" id="{1C521AFE-45DC-4ADE-9A88-DB29E8E611A7}"/>
                  </a:ext>
                </a:extLst>
              </p:cNvPr>
              <p:cNvSpPr>
                <a:spLocks noGrp="1" noRot="1" noChangeAspect="1" noMove="1" noResize="1" noEditPoints="1" noAdjustHandles="1" noChangeArrowheads="1" noChangeShapeType="1" noTextEdit="1"/>
              </p:cNvSpPr>
              <p:nvPr>
                <p:ph idx="1"/>
              </p:nvPr>
            </p:nvSpPr>
            <p:spPr>
              <a:xfrm>
                <a:off x="5283200" y="3157415"/>
                <a:ext cx="6479298" cy="3151946"/>
              </a:xfrm>
              <a:blipFill>
                <a:blip r:embed="rId3"/>
                <a:stretch>
                  <a:fillRect l="-2740" t="-321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0DCC5AF-5FF2-4582-A09D-B07EF32B04B9}"/>
              </a:ext>
            </a:extLst>
          </p:cNvPr>
          <p:cNvSpPr/>
          <p:nvPr/>
        </p:nvSpPr>
        <p:spPr>
          <a:xfrm>
            <a:off x="4438650" y="1201058"/>
            <a:ext cx="7675196" cy="1323439"/>
          </a:xfrm>
          <a:prstGeom prst="rect">
            <a:avLst/>
          </a:prstGeom>
          <a:ln w="28575">
            <a:solidFill>
              <a:srgbClr val="00B0F0"/>
            </a:solidFill>
          </a:ln>
        </p:spPr>
        <p:txBody>
          <a:bodyPr wrap="square">
            <a:spAutoFit/>
          </a:bodyPr>
          <a:lstStyle/>
          <a:p>
            <a:r>
              <a:rPr lang="en-US" sz="2000" dirty="0">
                <a:latin typeface="Segoe UI Semilight" panose="020B0402040204020203" pitchFamily="34" charset="0"/>
                <a:cs typeface="Segoe UI Semilight" panose="020B0402040204020203" pitchFamily="34" charset="0"/>
              </a:rPr>
              <a:t>You have three red marbles and one blue marble in your left pocket, and one red marble and two blue marbles in your right pocket.</a:t>
            </a:r>
          </a:p>
          <a:p>
            <a:r>
              <a:rPr lang="en-US" sz="2000" dirty="0">
                <a:latin typeface="Segoe UI Semilight" panose="020B0402040204020203" pitchFamily="34" charset="0"/>
                <a:cs typeface="Segoe UI Semilight" panose="020B0402040204020203" pitchFamily="34" charset="0"/>
              </a:rPr>
              <a:t>if it’s heads, you’ll draw a marble (uniformly) from your left pocket, </a:t>
            </a:r>
          </a:p>
          <a:p>
            <a:r>
              <a:rPr lang="en-US" sz="2000" dirty="0">
                <a:latin typeface="Segoe UI Semilight" panose="020B0402040204020203" pitchFamily="34" charset="0"/>
                <a:cs typeface="Segoe UI Semilight" panose="020B0402040204020203" pitchFamily="34" charset="0"/>
              </a:rPr>
              <a:t>if it’s tails, you’ll draw a marble (uniformly) from your right pocket.</a:t>
            </a:r>
          </a:p>
        </p:txBody>
      </p:sp>
      <p:sp>
        <p:nvSpPr>
          <p:cNvPr id="6" name="Oval 5">
            <a:extLst>
              <a:ext uri="{FF2B5EF4-FFF2-40B4-BE49-F238E27FC236}">
                <a16:creationId xmlns:a16="http://schemas.microsoft.com/office/drawing/2014/main" id="{006DD743-582C-4899-B2CE-C130E245A5D5}"/>
              </a:ext>
            </a:extLst>
          </p:cNvPr>
          <p:cNvSpPr/>
          <p:nvPr/>
        </p:nvSpPr>
        <p:spPr>
          <a:xfrm>
            <a:off x="2221928" y="1487973"/>
            <a:ext cx="351692" cy="3516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51E52B9-F381-4A5D-8DDF-E8FD9B4583E5}"/>
              </a:ext>
            </a:extLst>
          </p:cNvPr>
          <p:cNvCxnSpPr>
            <a:stCxn id="6" idx="3"/>
          </p:cNvCxnSpPr>
          <p:nvPr/>
        </p:nvCxnSpPr>
        <p:spPr>
          <a:xfrm flipH="1">
            <a:off x="1609969" y="1788161"/>
            <a:ext cx="663463" cy="1486485"/>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7E261A9-9E49-4A40-8A6A-97962F67B875}"/>
              </a:ext>
            </a:extLst>
          </p:cNvPr>
          <p:cNvCxnSpPr>
            <a:cxnSpLocks/>
            <a:stCxn id="6" idx="5"/>
          </p:cNvCxnSpPr>
          <p:nvPr/>
        </p:nvCxnSpPr>
        <p:spPr>
          <a:xfrm>
            <a:off x="2522116" y="1788161"/>
            <a:ext cx="543046" cy="1486485"/>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5718B5F8-BE54-4CAD-8EE0-3167C3557936}"/>
              </a:ext>
            </a:extLst>
          </p:cNvPr>
          <p:cNvSpPr/>
          <p:nvPr/>
        </p:nvSpPr>
        <p:spPr>
          <a:xfrm>
            <a:off x="1361285" y="3253154"/>
            <a:ext cx="351692" cy="3516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a:t>
            </a:r>
          </a:p>
        </p:txBody>
      </p:sp>
      <p:sp>
        <p:nvSpPr>
          <p:cNvPr id="15" name="Oval 14">
            <a:extLst>
              <a:ext uri="{FF2B5EF4-FFF2-40B4-BE49-F238E27FC236}">
                <a16:creationId xmlns:a16="http://schemas.microsoft.com/office/drawing/2014/main" id="{1373F388-0DED-4CC8-86DF-DFDF18609FE7}"/>
              </a:ext>
            </a:extLst>
          </p:cNvPr>
          <p:cNvSpPr/>
          <p:nvPr/>
        </p:nvSpPr>
        <p:spPr>
          <a:xfrm>
            <a:off x="2889316" y="3253154"/>
            <a:ext cx="351692" cy="3516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a:t>
            </a:r>
          </a:p>
        </p:txBody>
      </p:sp>
      <p:cxnSp>
        <p:nvCxnSpPr>
          <p:cNvPr id="16" name="Straight Connector 15">
            <a:extLst>
              <a:ext uri="{FF2B5EF4-FFF2-40B4-BE49-F238E27FC236}">
                <a16:creationId xmlns:a16="http://schemas.microsoft.com/office/drawing/2014/main" id="{E0FC7BF9-B499-4753-8030-0FAA833E2FB9}"/>
              </a:ext>
            </a:extLst>
          </p:cNvPr>
          <p:cNvCxnSpPr/>
          <p:nvPr/>
        </p:nvCxnSpPr>
        <p:spPr>
          <a:xfrm flipH="1">
            <a:off x="772473" y="3583354"/>
            <a:ext cx="663463" cy="1486485"/>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7215BA-8361-4C8F-A43C-EBADA17B75B5}"/>
              </a:ext>
            </a:extLst>
          </p:cNvPr>
          <p:cNvCxnSpPr>
            <a:cxnSpLocks/>
            <a:stCxn id="14" idx="5"/>
            <a:endCxn id="33" idx="0"/>
          </p:cNvCxnSpPr>
          <p:nvPr/>
        </p:nvCxnSpPr>
        <p:spPr>
          <a:xfrm>
            <a:off x="1661473" y="3553342"/>
            <a:ext cx="26007" cy="1910976"/>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6BC20B2-93F9-46A8-B4E8-47852BE64EB0}"/>
              </a:ext>
            </a:extLst>
          </p:cNvPr>
          <p:cNvCxnSpPr>
            <a:cxnSpLocks/>
            <a:stCxn id="15" idx="3"/>
          </p:cNvCxnSpPr>
          <p:nvPr/>
        </p:nvCxnSpPr>
        <p:spPr>
          <a:xfrm flipH="1">
            <a:off x="2573620" y="3553342"/>
            <a:ext cx="367200" cy="1516497"/>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F0F81AA-D022-4F8D-9E06-7E5296DEFE09}"/>
              </a:ext>
            </a:extLst>
          </p:cNvPr>
          <p:cNvCxnSpPr>
            <a:cxnSpLocks/>
            <a:stCxn id="15" idx="5"/>
          </p:cNvCxnSpPr>
          <p:nvPr/>
        </p:nvCxnSpPr>
        <p:spPr>
          <a:xfrm>
            <a:off x="3189504" y="3553342"/>
            <a:ext cx="828578" cy="1905473"/>
          </a:xfrm>
          <a:prstGeom prst="line">
            <a:avLst/>
          </a:prstGeom>
          <a:ln w="3492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8D06382-FFA1-4374-89F6-F6EAD2308C24}"/>
                  </a:ext>
                </a:extLst>
              </p:cNvPr>
              <p:cNvSpPr txBox="1"/>
              <p:nvPr/>
            </p:nvSpPr>
            <p:spPr>
              <a:xfrm>
                <a:off x="642938" y="2033588"/>
                <a:ext cx="1300162"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m:oMathPara>
                </a14:m>
                <a:endParaRPr lang="en-US" dirty="0"/>
              </a:p>
            </p:txBody>
          </p:sp>
        </mc:Choice>
        <mc:Fallback xmlns="">
          <p:sp>
            <p:nvSpPr>
              <p:cNvPr id="26" name="TextBox 25">
                <a:extLst>
                  <a:ext uri="{FF2B5EF4-FFF2-40B4-BE49-F238E27FC236}">
                    <a16:creationId xmlns:a16="http://schemas.microsoft.com/office/drawing/2014/main" id="{18D06382-FFA1-4374-89F6-F6EAD2308C24}"/>
                  </a:ext>
                </a:extLst>
              </p:cNvPr>
              <p:cNvSpPr txBox="1">
                <a:spLocks noRot="1" noChangeAspect="1" noMove="1" noResize="1" noEditPoints="1" noAdjustHandles="1" noChangeArrowheads="1" noChangeShapeType="1" noTextEdit="1"/>
              </p:cNvSpPr>
              <p:nvPr/>
            </p:nvSpPr>
            <p:spPr>
              <a:xfrm>
                <a:off x="642938" y="2033588"/>
                <a:ext cx="1300162" cy="6109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D790F2B-B84A-428A-9048-AA9AB08AC06D}"/>
                  </a:ext>
                </a:extLst>
              </p:cNvPr>
              <p:cNvSpPr txBox="1"/>
              <p:nvPr/>
            </p:nvSpPr>
            <p:spPr>
              <a:xfrm>
                <a:off x="2732370" y="2033588"/>
                <a:ext cx="1300162"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m:oMathPara>
                </a14:m>
                <a:endParaRPr lang="en-US" dirty="0"/>
              </a:p>
            </p:txBody>
          </p:sp>
        </mc:Choice>
        <mc:Fallback xmlns="">
          <p:sp>
            <p:nvSpPr>
              <p:cNvPr id="27" name="TextBox 26">
                <a:extLst>
                  <a:ext uri="{FF2B5EF4-FFF2-40B4-BE49-F238E27FC236}">
                    <a16:creationId xmlns:a16="http://schemas.microsoft.com/office/drawing/2014/main" id="{3D790F2B-B84A-428A-9048-AA9AB08AC06D}"/>
                  </a:ext>
                </a:extLst>
              </p:cNvPr>
              <p:cNvSpPr txBox="1">
                <a:spLocks noRot="1" noChangeAspect="1" noMove="1" noResize="1" noEditPoints="1" noAdjustHandles="1" noChangeArrowheads="1" noChangeShapeType="1" noTextEdit="1"/>
              </p:cNvSpPr>
              <p:nvPr/>
            </p:nvSpPr>
            <p:spPr>
              <a:xfrm>
                <a:off x="2732370" y="2033588"/>
                <a:ext cx="1300162" cy="6109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562184B-E859-4E6C-9B1B-6A6993D0FB9A}"/>
                  </a:ext>
                </a:extLst>
              </p:cNvPr>
              <p:cNvSpPr txBox="1"/>
              <p:nvPr/>
            </p:nvSpPr>
            <p:spPr>
              <a:xfrm>
                <a:off x="3426411" y="4333504"/>
                <a:ext cx="1492917"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ℙ</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𝐵</m:t>
                          </m:r>
                          <m:r>
                            <a:rPr lang="en-US" sz="1400" b="0" i="1" smtClean="0">
                              <a:latin typeface="Cambria Math" panose="02040503050406030204" pitchFamily="18" charset="0"/>
                            </a:rPr>
                            <m:t>|</m:t>
                          </m:r>
                          <m:r>
                            <a:rPr lang="en-US" sz="1400" b="0" i="1" smtClean="0">
                              <a:latin typeface="Cambria Math" panose="02040503050406030204" pitchFamily="18" charset="0"/>
                            </a:rPr>
                            <m:t>𝑇</m:t>
                          </m:r>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3</m:t>
                          </m:r>
                        </m:den>
                      </m:f>
                    </m:oMath>
                  </m:oMathPara>
                </a14:m>
                <a:endParaRPr lang="en-US" sz="1400" dirty="0"/>
              </a:p>
            </p:txBody>
          </p:sp>
        </mc:Choice>
        <mc:Fallback xmlns="">
          <p:sp>
            <p:nvSpPr>
              <p:cNvPr id="28" name="TextBox 27">
                <a:extLst>
                  <a:ext uri="{FF2B5EF4-FFF2-40B4-BE49-F238E27FC236}">
                    <a16:creationId xmlns:a16="http://schemas.microsoft.com/office/drawing/2014/main" id="{8562184B-E859-4E6C-9B1B-6A6993D0FB9A}"/>
                  </a:ext>
                </a:extLst>
              </p:cNvPr>
              <p:cNvSpPr txBox="1">
                <a:spLocks noRot="1" noChangeAspect="1" noMove="1" noResize="1" noEditPoints="1" noAdjustHandles="1" noChangeArrowheads="1" noChangeShapeType="1" noTextEdit="1"/>
              </p:cNvSpPr>
              <p:nvPr/>
            </p:nvSpPr>
            <p:spPr>
              <a:xfrm>
                <a:off x="3426411" y="4333504"/>
                <a:ext cx="1492917" cy="497059"/>
              </a:xfrm>
              <a:prstGeom prst="rect">
                <a:avLst/>
              </a:prstGeom>
              <a:blipFill>
                <a:blip r:embed="rId6"/>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492EDB0-B884-4AC9-9A9A-E5DC4F118C7B}"/>
                  </a:ext>
                </a:extLst>
              </p:cNvPr>
              <p:cNvSpPr txBox="1"/>
              <p:nvPr/>
            </p:nvSpPr>
            <p:spPr>
              <a:xfrm>
                <a:off x="1810487" y="4354301"/>
                <a:ext cx="1492917"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ℙ</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𝑅</m:t>
                          </m:r>
                          <m:r>
                            <a:rPr lang="en-US" sz="1400" b="0" i="1" smtClean="0">
                              <a:latin typeface="Cambria Math" panose="02040503050406030204" pitchFamily="18" charset="0"/>
                            </a:rPr>
                            <m:t>|</m:t>
                          </m:r>
                          <m:r>
                            <a:rPr lang="en-US" sz="1400" b="0" i="1" smtClean="0">
                              <a:latin typeface="Cambria Math" panose="02040503050406030204" pitchFamily="18" charset="0"/>
                            </a:rPr>
                            <m:t>𝑇</m:t>
                          </m:r>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oMath>
                  </m:oMathPara>
                </a14:m>
                <a:endParaRPr lang="en-US" sz="1400" dirty="0"/>
              </a:p>
            </p:txBody>
          </p:sp>
        </mc:Choice>
        <mc:Fallback xmlns="">
          <p:sp>
            <p:nvSpPr>
              <p:cNvPr id="29" name="TextBox 28">
                <a:extLst>
                  <a:ext uri="{FF2B5EF4-FFF2-40B4-BE49-F238E27FC236}">
                    <a16:creationId xmlns:a16="http://schemas.microsoft.com/office/drawing/2014/main" id="{0492EDB0-B884-4AC9-9A9A-E5DC4F118C7B}"/>
                  </a:ext>
                </a:extLst>
              </p:cNvPr>
              <p:cNvSpPr txBox="1">
                <a:spLocks noRot="1" noChangeAspect="1" noMove="1" noResize="1" noEditPoints="1" noAdjustHandles="1" noChangeArrowheads="1" noChangeShapeType="1" noTextEdit="1"/>
              </p:cNvSpPr>
              <p:nvPr/>
            </p:nvSpPr>
            <p:spPr>
              <a:xfrm>
                <a:off x="1810487" y="4354301"/>
                <a:ext cx="1492917" cy="497059"/>
              </a:xfrm>
              <a:prstGeom prst="rect">
                <a:avLst/>
              </a:prstGeom>
              <a:blipFill>
                <a:blip r:embed="rId7"/>
                <a:stretch>
                  <a:fillRect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A44A1BA-7D19-48EE-B81C-30F35A9146C8}"/>
                  </a:ext>
                </a:extLst>
              </p:cNvPr>
              <p:cNvSpPr txBox="1"/>
              <p:nvPr/>
            </p:nvSpPr>
            <p:spPr>
              <a:xfrm>
                <a:off x="1441291" y="3665363"/>
                <a:ext cx="1492917"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ℙ</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𝐵</m:t>
                          </m:r>
                          <m:r>
                            <a:rPr lang="en-US" sz="1400" b="0" i="1" smtClean="0">
                              <a:latin typeface="Cambria Math" panose="02040503050406030204" pitchFamily="18" charset="0"/>
                            </a:rPr>
                            <m:t>|</m:t>
                          </m:r>
                          <m:r>
                            <a:rPr lang="en-US" sz="1400" b="0" i="1" smtClean="0">
                              <a:latin typeface="Cambria Math" panose="02040503050406030204" pitchFamily="18" charset="0"/>
                            </a:rPr>
                            <m:t>𝐻</m:t>
                          </m:r>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oMath>
                  </m:oMathPara>
                </a14:m>
                <a:endParaRPr lang="en-US" sz="1400" dirty="0"/>
              </a:p>
            </p:txBody>
          </p:sp>
        </mc:Choice>
        <mc:Fallback xmlns="">
          <p:sp>
            <p:nvSpPr>
              <p:cNvPr id="30" name="TextBox 29">
                <a:extLst>
                  <a:ext uri="{FF2B5EF4-FFF2-40B4-BE49-F238E27FC236}">
                    <a16:creationId xmlns:a16="http://schemas.microsoft.com/office/drawing/2014/main" id="{1A44A1BA-7D19-48EE-B81C-30F35A9146C8}"/>
                  </a:ext>
                </a:extLst>
              </p:cNvPr>
              <p:cNvSpPr txBox="1">
                <a:spLocks noRot="1" noChangeAspect="1" noMove="1" noResize="1" noEditPoints="1" noAdjustHandles="1" noChangeArrowheads="1" noChangeShapeType="1" noTextEdit="1"/>
              </p:cNvSpPr>
              <p:nvPr/>
            </p:nvSpPr>
            <p:spPr>
              <a:xfrm>
                <a:off x="1441291" y="3665363"/>
                <a:ext cx="1492917" cy="497059"/>
              </a:xfrm>
              <a:prstGeom prst="rect">
                <a:avLst/>
              </a:prstGeom>
              <a:blipFill>
                <a:blip r:embed="rId8"/>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BA77B75-C6D8-48BE-9510-E59F2339D94D}"/>
                  </a:ext>
                </a:extLst>
              </p:cNvPr>
              <p:cNvSpPr txBox="1"/>
              <p:nvPr/>
            </p:nvSpPr>
            <p:spPr>
              <a:xfrm>
                <a:off x="-77130" y="3684973"/>
                <a:ext cx="1492917"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ℙ</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𝑅</m:t>
                          </m:r>
                          <m:r>
                            <a:rPr lang="en-US" sz="1400" b="0" i="1" smtClean="0">
                              <a:latin typeface="Cambria Math" panose="02040503050406030204" pitchFamily="18" charset="0"/>
                            </a:rPr>
                            <m:t>|</m:t>
                          </m:r>
                          <m:r>
                            <a:rPr lang="en-US" sz="1400" b="0" i="1" smtClean="0">
                              <a:latin typeface="Cambria Math" panose="02040503050406030204" pitchFamily="18" charset="0"/>
                            </a:rPr>
                            <m:t>𝐻</m:t>
                          </m:r>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4</m:t>
                          </m:r>
                        </m:den>
                      </m:f>
                    </m:oMath>
                  </m:oMathPara>
                </a14:m>
                <a:endParaRPr lang="en-US" sz="1400" dirty="0"/>
              </a:p>
            </p:txBody>
          </p:sp>
        </mc:Choice>
        <mc:Fallback xmlns="">
          <p:sp>
            <p:nvSpPr>
              <p:cNvPr id="31" name="TextBox 30">
                <a:extLst>
                  <a:ext uri="{FF2B5EF4-FFF2-40B4-BE49-F238E27FC236}">
                    <a16:creationId xmlns:a16="http://schemas.microsoft.com/office/drawing/2014/main" id="{FBA77B75-C6D8-48BE-9510-E59F2339D94D}"/>
                  </a:ext>
                </a:extLst>
              </p:cNvPr>
              <p:cNvSpPr txBox="1">
                <a:spLocks noRot="1" noChangeAspect="1" noMove="1" noResize="1" noEditPoints="1" noAdjustHandles="1" noChangeArrowheads="1" noChangeShapeType="1" noTextEdit="1"/>
              </p:cNvSpPr>
              <p:nvPr/>
            </p:nvSpPr>
            <p:spPr>
              <a:xfrm>
                <a:off x="-77130" y="3684973"/>
                <a:ext cx="1492917" cy="51424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ED12008-67C3-492B-B821-D85A075568BB}"/>
                  </a:ext>
                </a:extLst>
              </p:cNvPr>
              <p:cNvSpPr txBox="1"/>
              <p:nvPr/>
            </p:nvSpPr>
            <p:spPr>
              <a:xfrm>
                <a:off x="109538" y="5092158"/>
                <a:ext cx="1427593" cy="307777"/>
              </a:xfrm>
              <a:prstGeom prst="rect">
                <a:avLst/>
              </a:prstGeom>
              <a:noFill/>
              <a:ln>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ℙ</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𝑅</m:t>
                          </m:r>
                          <m:r>
                            <a:rPr lang="en-US" sz="1400" b="0" i="1" smtClean="0">
                              <a:latin typeface="Cambria Math" panose="02040503050406030204" pitchFamily="18" charset="0"/>
                            </a:rPr>
                            <m:t>∩</m:t>
                          </m:r>
                          <m:r>
                            <a:rPr lang="en-US" sz="1400" b="0" i="1" smtClean="0">
                              <a:latin typeface="Cambria Math" panose="02040503050406030204" pitchFamily="18" charset="0"/>
                            </a:rPr>
                            <m:t>𝐻</m:t>
                          </m:r>
                        </m:e>
                      </m:d>
                      <m:r>
                        <a:rPr lang="en-US" sz="1400" b="0" i="1" smtClean="0">
                          <a:latin typeface="Cambria Math" panose="02040503050406030204" pitchFamily="18" charset="0"/>
                        </a:rPr>
                        <m:t>=3/8</m:t>
                      </m:r>
                    </m:oMath>
                  </m:oMathPara>
                </a14:m>
                <a:endParaRPr lang="en-US" sz="1400" dirty="0"/>
              </a:p>
            </p:txBody>
          </p:sp>
        </mc:Choice>
        <mc:Fallback xmlns="">
          <p:sp>
            <p:nvSpPr>
              <p:cNvPr id="32" name="TextBox 31">
                <a:extLst>
                  <a:ext uri="{FF2B5EF4-FFF2-40B4-BE49-F238E27FC236}">
                    <a16:creationId xmlns:a16="http://schemas.microsoft.com/office/drawing/2014/main" id="{2ED12008-67C3-492B-B821-D85A075568BB}"/>
                  </a:ext>
                </a:extLst>
              </p:cNvPr>
              <p:cNvSpPr txBox="1">
                <a:spLocks noRot="1" noChangeAspect="1" noMove="1" noResize="1" noEditPoints="1" noAdjustHandles="1" noChangeArrowheads="1" noChangeShapeType="1" noTextEdit="1"/>
              </p:cNvSpPr>
              <p:nvPr/>
            </p:nvSpPr>
            <p:spPr>
              <a:xfrm>
                <a:off x="109538" y="5092158"/>
                <a:ext cx="1427593" cy="307777"/>
              </a:xfrm>
              <a:prstGeom prst="rect">
                <a:avLst/>
              </a:prstGeom>
              <a:blipFill>
                <a:blip r:embed="rId10"/>
                <a:stretch>
                  <a:fillRect b="-5660"/>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104C26B-E994-4472-ADC7-E8FE4E7E49C7}"/>
                  </a:ext>
                </a:extLst>
              </p:cNvPr>
              <p:cNvSpPr txBox="1"/>
              <p:nvPr/>
            </p:nvSpPr>
            <p:spPr>
              <a:xfrm>
                <a:off x="902158" y="5464318"/>
                <a:ext cx="1570643" cy="307777"/>
              </a:xfrm>
              <a:prstGeom prst="rect">
                <a:avLst/>
              </a:prstGeom>
              <a:no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ℙ</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𝐵</m:t>
                          </m:r>
                          <m:r>
                            <a:rPr lang="en-US" sz="1400" b="0" i="1" smtClean="0">
                              <a:latin typeface="Cambria Math" panose="02040503050406030204" pitchFamily="18" charset="0"/>
                            </a:rPr>
                            <m:t>∩</m:t>
                          </m:r>
                          <m:r>
                            <a:rPr lang="en-US" sz="1400" b="0" i="1" smtClean="0">
                              <a:latin typeface="Cambria Math" panose="02040503050406030204" pitchFamily="18" charset="0"/>
                            </a:rPr>
                            <m:t>𝐻</m:t>
                          </m:r>
                        </m:e>
                      </m:d>
                      <m:r>
                        <a:rPr lang="en-US" sz="1400" b="0" i="1" smtClean="0">
                          <a:latin typeface="Cambria Math" panose="02040503050406030204" pitchFamily="18" charset="0"/>
                        </a:rPr>
                        <m:t>=1/8</m:t>
                      </m:r>
                    </m:oMath>
                  </m:oMathPara>
                </a14:m>
                <a:endParaRPr lang="en-US" sz="1400" dirty="0"/>
              </a:p>
            </p:txBody>
          </p:sp>
        </mc:Choice>
        <mc:Fallback xmlns="">
          <p:sp>
            <p:nvSpPr>
              <p:cNvPr id="33" name="TextBox 32">
                <a:extLst>
                  <a:ext uri="{FF2B5EF4-FFF2-40B4-BE49-F238E27FC236}">
                    <a16:creationId xmlns:a16="http://schemas.microsoft.com/office/drawing/2014/main" id="{D104C26B-E994-4472-ADC7-E8FE4E7E49C7}"/>
                  </a:ext>
                </a:extLst>
              </p:cNvPr>
              <p:cNvSpPr txBox="1">
                <a:spLocks noRot="1" noChangeAspect="1" noMove="1" noResize="1" noEditPoints="1" noAdjustHandles="1" noChangeArrowheads="1" noChangeShapeType="1" noTextEdit="1"/>
              </p:cNvSpPr>
              <p:nvPr/>
            </p:nvSpPr>
            <p:spPr>
              <a:xfrm>
                <a:off x="902158" y="5464318"/>
                <a:ext cx="1570643" cy="307777"/>
              </a:xfrm>
              <a:prstGeom prst="rect">
                <a:avLst/>
              </a:prstGeom>
              <a:blipFill>
                <a:blip r:embed="rId11"/>
                <a:stretch>
                  <a:fillRect b="-5660"/>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4D4BFE6-FFCB-4CEF-B085-2C86DD41B000}"/>
                  </a:ext>
                </a:extLst>
              </p:cNvPr>
              <p:cNvSpPr txBox="1"/>
              <p:nvPr/>
            </p:nvSpPr>
            <p:spPr>
              <a:xfrm>
                <a:off x="1893769" y="5062095"/>
                <a:ext cx="1427593" cy="307777"/>
              </a:xfrm>
              <a:prstGeom prst="rect">
                <a:avLst/>
              </a:prstGeom>
              <a:noFill/>
              <a:ln>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ℙ</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𝑅</m:t>
                          </m:r>
                          <m:r>
                            <a:rPr lang="en-US" sz="1400" b="0" i="1" smtClean="0">
                              <a:latin typeface="Cambria Math" panose="02040503050406030204" pitchFamily="18" charset="0"/>
                            </a:rPr>
                            <m:t>∩</m:t>
                          </m:r>
                          <m:r>
                            <a:rPr lang="en-US" sz="1400" b="0" i="1" smtClean="0">
                              <a:latin typeface="Cambria Math" panose="02040503050406030204" pitchFamily="18" charset="0"/>
                            </a:rPr>
                            <m:t>𝑇</m:t>
                          </m:r>
                        </m:e>
                      </m:d>
                      <m:r>
                        <a:rPr lang="en-US" sz="1400" b="0" i="1" smtClean="0">
                          <a:latin typeface="Cambria Math" panose="02040503050406030204" pitchFamily="18" charset="0"/>
                        </a:rPr>
                        <m:t>=1/6</m:t>
                      </m:r>
                    </m:oMath>
                  </m:oMathPara>
                </a14:m>
                <a:endParaRPr lang="en-US" sz="1400" dirty="0"/>
              </a:p>
            </p:txBody>
          </p:sp>
        </mc:Choice>
        <mc:Fallback xmlns="">
          <p:sp>
            <p:nvSpPr>
              <p:cNvPr id="35" name="TextBox 34">
                <a:extLst>
                  <a:ext uri="{FF2B5EF4-FFF2-40B4-BE49-F238E27FC236}">
                    <a16:creationId xmlns:a16="http://schemas.microsoft.com/office/drawing/2014/main" id="{14D4BFE6-FFCB-4CEF-B085-2C86DD41B000}"/>
                  </a:ext>
                </a:extLst>
              </p:cNvPr>
              <p:cNvSpPr txBox="1">
                <a:spLocks noRot="1" noChangeAspect="1" noMove="1" noResize="1" noEditPoints="1" noAdjustHandles="1" noChangeArrowheads="1" noChangeShapeType="1" noTextEdit="1"/>
              </p:cNvSpPr>
              <p:nvPr/>
            </p:nvSpPr>
            <p:spPr>
              <a:xfrm>
                <a:off x="1893769" y="5062095"/>
                <a:ext cx="1427593" cy="307777"/>
              </a:xfrm>
              <a:prstGeom prst="rect">
                <a:avLst/>
              </a:prstGeom>
              <a:blipFill>
                <a:blip r:embed="rId12"/>
                <a:stretch>
                  <a:fillRect b="-5660"/>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65D4B23-70CF-4DAE-9AB8-5A8942E8D847}"/>
                  </a:ext>
                </a:extLst>
              </p:cNvPr>
              <p:cNvSpPr txBox="1"/>
              <p:nvPr/>
            </p:nvSpPr>
            <p:spPr>
              <a:xfrm>
                <a:off x="3399450" y="5458815"/>
                <a:ext cx="1570643" cy="307777"/>
              </a:xfrm>
              <a:prstGeom prst="rect">
                <a:avLst/>
              </a:prstGeom>
              <a:no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ℙ</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𝐵</m:t>
                          </m:r>
                          <m:r>
                            <a:rPr lang="en-US" sz="1400" b="0" i="1" smtClean="0">
                              <a:latin typeface="Cambria Math" panose="02040503050406030204" pitchFamily="18" charset="0"/>
                            </a:rPr>
                            <m:t>∩</m:t>
                          </m:r>
                          <m:r>
                            <a:rPr lang="en-US" sz="1400" b="0" i="1" smtClean="0">
                              <a:latin typeface="Cambria Math" panose="02040503050406030204" pitchFamily="18" charset="0"/>
                            </a:rPr>
                            <m:t>𝑇</m:t>
                          </m:r>
                        </m:e>
                      </m:d>
                      <m:r>
                        <a:rPr lang="en-US" sz="1400" b="0" i="1" smtClean="0">
                          <a:latin typeface="Cambria Math" panose="02040503050406030204" pitchFamily="18" charset="0"/>
                        </a:rPr>
                        <m:t>=1/3</m:t>
                      </m:r>
                    </m:oMath>
                  </m:oMathPara>
                </a14:m>
                <a:endParaRPr lang="en-US" sz="1400" dirty="0"/>
              </a:p>
            </p:txBody>
          </p:sp>
        </mc:Choice>
        <mc:Fallback xmlns="">
          <p:sp>
            <p:nvSpPr>
              <p:cNvPr id="37" name="TextBox 36">
                <a:extLst>
                  <a:ext uri="{FF2B5EF4-FFF2-40B4-BE49-F238E27FC236}">
                    <a16:creationId xmlns:a16="http://schemas.microsoft.com/office/drawing/2014/main" id="{765D4B23-70CF-4DAE-9AB8-5A8942E8D847}"/>
                  </a:ext>
                </a:extLst>
              </p:cNvPr>
              <p:cNvSpPr txBox="1">
                <a:spLocks noRot="1" noChangeAspect="1" noMove="1" noResize="1" noEditPoints="1" noAdjustHandles="1" noChangeArrowheads="1" noChangeShapeType="1" noTextEdit="1"/>
              </p:cNvSpPr>
              <p:nvPr/>
            </p:nvSpPr>
            <p:spPr>
              <a:xfrm>
                <a:off x="3399450" y="5458815"/>
                <a:ext cx="1570643" cy="307777"/>
              </a:xfrm>
              <a:prstGeom prst="rect">
                <a:avLst/>
              </a:prstGeom>
              <a:blipFill>
                <a:blip r:embed="rId13"/>
                <a:stretch>
                  <a:fillRect b="-5660"/>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666702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3FAA8-4C9A-4472-83A5-806D49185882}"/>
              </a:ext>
            </a:extLst>
          </p:cNvPr>
          <p:cNvSpPr>
            <a:spLocks noGrp="1"/>
          </p:cNvSpPr>
          <p:nvPr>
            <p:ph type="title"/>
          </p:nvPr>
        </p:nvSpPr>
        <p:spPr/>
        <p:txBody>
          <a:bodyPr/>
          <a:lstStyle/>
          <a:p>
            <a:r>
              <a:rPr lang="en-US" dirty="0"/>
              <a:t>Flipping the conditioning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5DDA6A-1D24-42FA-8E14-946CAC24D365}"/>
                  </a:ext>
                </a:extLst>
              </p:cNvPr>
              <p:cNvSpPr>
                <a:spLocks noGrp="1"/>
              </p:cNvSpPr>
              <p:nvPr>
                <p:ph idx="1"/>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a:t>
                </a:r>
              </a:p>
              <a:p>
                <a:endParaRPr lang="en-US" dirty="0"/>
              </a:p>
              <a:p>
                <a:endParaRPr lang="en-US" dirty="0"/>
              </a:p>
              <a:p>
                <a:r>
                  <a:rPr lang="en-US" dirty="0"/>
                  <a:t>Bayes’ Rule says:</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e>
                        <m:r>
                          <a:rPr lang="en-US" b="0" i="1" smtClean="0">
                            <a:latin typeface="Cambria Math" panose="02040503050406030204" pitchFamily="18" charset="0"/>
                          </a:rPr>
                          <m:t>𝐵</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num>
                      <m:den>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den>
                    </m:f>
                  </m:oMath>
                </a14:m>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                =</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num>
                      <m:den>
                        <m:r>
                          <a:rPr lang="en-US" b="0" i="1" smtClean="0">
                            <a:latin typeface="Cambria Math" panose="02040503050406030204" pitchFamily="18" charset="0"/>
                          </a:rPr>
                          <m:t>11/24</m:t>
                        </m:r>
                      </m:den>
                    </m:f>
                  </m:oMath>
                </a14:m>
                <a:endParaRPr lang="en-US" b="0" i="1" dirty="0">
                  <a:latin typeface="Cambria Math" panose="02040503050406030204" pitchFamily="18" charset="0"/>
                </a:endParaRPr>
              </a:p>
              <a:p>
                <a:r>
                  <a:rPr lang="en-US" b="0" dirty="0"/>
                  <a:t>             </a:t>
                </a:r>
                <a14:m>
                  <m:oMath xmlns:m="http://schemas.openxmlformats.org/officeDocument/2006/math">
                    <m:r>
                      <a:rPr lang="en-US" b="0" i="1" smtClean="0">
                        <a:latin typeface="Cambria Math" panose="02040503050406030204" pitchFamily="18" charset="0"/>
                      </a:rPr>
                      <m:t>=8/11</m:t>
                    </m:r>
                  </m:oMath>
                </a14:m>
                <a:r>
                  <a:rPr lang="en-US" dirty="0"/>
                  <a:t> </a:t>
                </a:r>
              </a:p>
            </p:txBody>
          </p:sp>
        </mc:Choice>
        <mc:Fallback xmlns="">
          <p:sp>
            <p:nvSpPr>
              <p:cNvPr id="3" name="Content Placeholder 2">
                <a:extLst>
                  <a:ext uri="{FF2B5EF4-FFF2-40B4-BE49-F238E27FC236}">
                    <a16:creationId xmlns:a16="http://schemas.microsoft.com/office/drawing/2014/main" id="{EC5DDA6A-1D24-42FA-8E14-946CAC24D365}"/>
                  </a:ext>
                </a:extLst>
              </p:cNvPr>
              <p:cNvSpPr>
                <a:spLocks noGrp="1" noRot="1" noChangeAspect="1" noMove="1" noResize="1" noEditPoints="1" noAdjustHandles="1" noChangeArrowheads="1" noChangeShapeType="1" noTextEdit="1"/>
              </p:cNvSpPr>
              <p:nvPr>
                <p:ph idx="1"/>
              </p:nvPr>
            </p:nvSpPr>
            <p:spPr>
              <a:blipFill>
                <a:blip r:embed="rId3"/>
                <a:stretch>
                  <a:fillRect l="-1587" t="-2094"/>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32EF1BCA-1F16-4422-A856-93F58E837070}"/>
              </a:ext>
            </a:extLst>
          </p:cNvPr>
          <p:cNvSpPr/>
          <p:nvPr/>
        </p:nvSpPr>
        <p:spPr>
          <a:xfrm>
            <a:off x="4438650" y="1201058"/>
            <a:ext cx="7675196" cy="1323439"/>
          </a:xfrm>
          <a:prstGeom prst="rect">
            <a:avLst/>
          </a:prstGeom>
          <a:ln w="28575">
            <a:solidFill>
              <a:srgbClr val="00B0F0"/>
            </a:solidFill>
          </a:ln>
        </p:spPr>
        <p:txBody>
          <a:bodyPr wrap="square">
            <a:spAutoFit/>
          </a:bodyPr>
          <a:lstStyle/>
          <a:p>
            <a:r>
              <a:rPr lang="en-US" sz="2000" dirty="0">
                <a:latin typeface="Segoe UI Semilight" panose="020B0402040204020203" pitchFamily="34" charset="0"/>
                <a:cs typeface="Segoe UI Semilight" panose="020B0402040204020203" pitchFamily="34" charset="0"/>
              </a:rPr>
              <a:t>You have three red marbles and one blue marble in your left pocket, and one red marble and two blue marbles in your right pocket.</a:t>
            </a:r>
          </a:p>
          <a:p>
            <a:r>
              <a:rPr lang="en-US" sz="2000" dirty="0">
                <a:latin typeface="Segoe UI Semilight" panose="020B0402040204020203" pitchFamily="34" charset="0"/>
                <a:cs typeface="Segoe UI Semilight" panose="020B0402040204020203" pitchFamily="34" charset="0"/>
              </a:rPr>
              <a:t>if it’s heads, you’ll draw a marble (uniformly) from your left pocket, </a:t>
            </a:r>
          </a:p>
          <a:p>
            <a:r>
              <a:rPr lang="en-US" sz="2000" dirty="0">
                <a:latin typeface="Segoe UI Semilight" panose="020B0402040204020203" pitchFamily="34" charset="0"/>
                <a:cs typeface="Segoe UI Semilight" panose="020B0402040204020203" pitchFamily="34" charset="0"/>
              </a:rPr>
              <a:t>if it’s tails, you’ll draw a marble (uniformly) from your right pocket.</a:t>
            </a:r>
          </a:p>
        </p:txBody>
      </p:sp>
    </p:spTree>
    <p:extLst>
      <p:ext uri="{BB962C8B-B14F-4D97-AF65-F5344CB8AC3E}">
        <p14:creationId xmlns:p14="http://schemas.microsoft.com/office/powerpoint/2010/main" val="208719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AE3BF4-1B65-4699-AA57-F8C44FEE480D}"/>
              </a:ext>
            </a:extLst>
          </p:cNvPr>
          <p:cNvSpPr>
            <a:spLocks noGrp="1"/>
          </p:cNvSpPr>
          <p:nvPr>
            <p:ph type="title"/>
          </p:nvPr>
        </p:nvSpPr>
        <p:spPr/>
        <p:txBody>
          <a:bodyPr/>
          <a:lstStyle/>
          <a:p>
            <a:r>
              <a:rPr lang="en-US" dirty="0"/>
              <a:t>The Technical Stuff</a:t>
            </a:r>
          </a:p>
        </p:txBody>
      </p:sp>
      <p:sp>
        <p:nvSpPr>
          <p:cNvPr id="5" name="Text Placeholder 4">
            <a:extLst>
              <a:ext uri="{FF2B5EF4-FFF2-40B4-BE49-F238E27FC236}">
                <a16:creationId xmlns:a16="http://schemas.microsoft.com/office/drawing/2014/main" id="{D46D0D54-26A5-453F-B1E2-A4BF1B90E85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94320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3B0203-3BE7-47A6-B449-887B0F1D1BAD}"/>
              </a:ext>
            </a:extLst>
          </p:cNvPr>
          <p:cNvSpPr>
            <a:spLocks noGrp="1"/>
          </p:cNvSpPr>
          <p:nvPr>
            <p:ph type="title"/>
          </p:nvPr>
        </p:nvSpPr>
        <p:spPr/>
        <p:txBody>
          <a:bodyPr/>
          <a:lstStyle/>
          <a:p>
            <a:r>
              <a:rPr lang="en-US" dirty="0"/>
              <a:t>Proof of Bayes’ Rule</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A2938B7-1F2A-4E02-B587-2E78A4DF5824}"/>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𝐵</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num>
                      <m:den>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den>
                    </m:f>
                  </m:oMath>
                </a14:m>
                <a:r>
                  <a:rPr lang="en-US" dirty="0"/>
                  <a:t> by definition of conditional probability</a:t>
                </a:r>
              </a:p>
              <a:p>
                <a:r>
                  <a:rPr lang="en-US" dirty="0"/>
                  <a:t>Now, imagining we get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by conditioning on </a:t>
                </a:r>
                <a14:m>
                  <m:oMath xmlns:m="http://schemas.openxmlformats.org/officeDocument/2006/math">
                    <m:r>
                      <a:rPr lang="en-US" b="0" i="1" smtClean="0">
                        <a:latin typeface="Cambria Math" panose="02040503050406030204" pitchFamily="18" charset="0"/>
                      </a:rPr>
                      <m:t>𝐴</m:t>
                    </m:r>
                  </m:oMath>
                </a14:m>
                <a:r>
                  <a:rPr lang="en-US" dirty="0"/>
                  <a:t>, we should get a numerator of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num>
                      <m:den>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den>
                    </m:f>
                  </m:oMath>
                </a14:m>
                <a:endParaRPr lang="en-US" dirty="0"/>
              </a:p>
              <a:p>
                <a:r>
                  <a:rPr lang="en-US" dirty="0"/>
                  <a:t>As required. </a:t>
                </a:r>
              </a:p>
            </p:txBody>
          </p:sp>
        </mc:Choice>
        <mc:Fallback xmlns="">
          <p:sp>
            <p:nvSpPr>
              <p:cNvPr id="5" name="Content Placeholder 4">
                <a:extLst>
                  <a:ext uri="{FF2B5EF4-FFF2-40B4-BE49-F238E27FC236}">
                    <a16:creationId xmlns:a16="http://schemas.microsoft.com/office/drawing/2014/main" id="{CA2938B7-1F2A-4E02-B587-2E78A4DF5824}"/>
                  </a:ext>
                </a:extLst>
              </p:cNvPr>
              <p:cNvSpPr>
                <a:spLocks noGrp="1" noRot="1" noChangeAspect="1" noMove="1" noResize="1" noEditPoints="1" noAdjustHandles="1" noChangeArrowheads="1" noChangeShapeType="1" noTextEdit="1"/>
              </p:cNvSpPr>
              <p:nvPr>
                <p:ph idx="1"/>
              </p:nvPr>
            </p:nvSpPr>
            <p:spPr>
              <a:blipFill>
                <a:blip r:embed="rId2"/>
                <a:stretch>
                  <a:fillRect l="-708" t="-126"/>
                </a:stretch>
              </a:blipFill>
            </p:spPr>
            <p:txBody>
              <a:bodyPr/>
              <a:lstStyle/>
              <a:p>
                <a:r>
                  <a:rPr lang="en-US">
                    <a:noFill/>
                  </a:rPr>
                  <a:t> </a:t>
                </a:r>
              </a:p>
            </p:txBody>
          </p:sp>
        </mc:Fallback>
      </mc:AlternateContent>
    </p:spTree>
    <p:extLst>
      <p:ext uri="{BB962C8B-B14F-4D97-AF65-F5344CB8AC3E}">
        <p14:creationId xmlns:p14="http://schemas.microsoft.com/office/powerpoint/2010/main" val="6007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0157-869B-4D16-B288-B56769975E5A}"/>
              </a:ext>
            </a:extLst>
          </p:cNvPr>
          <p:cNvSpPr>
            <a:spLocks noGrp="1"/>
          </p:cNvSpPr>
          <p:nvPr>
            <p:ph type="title"/>
          </p:nvPr>
        </p:nvSpPr>
        <p:spPr/>
        <p:txBody>
          <a:bodyPr/>
          <a:lstStyle/>
          <a:p>
            <a:r>
              <a:rPr lang="en-US" dirty="0"/>
              <a:t>Last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A887AD-EF3F-2A17-B3CC-60B7A2EA08EF}"/>
                  </a:ext>
                </a:extLst>
              </p:cNvPr>
              <p:cNvSpPr>
                <a:spLocks noGrp="1"/>
              </p:cNvSpPr>
              <p:nvPr>
                <p:ph idx="1"/>
              </p:nvPr>
            </p:nvSpPr>
            <p:spPr>
              <a:xfrm>
                <a:off x="575240" y="4300715"/>
                <a:ext cx="11187258" cy="2008645"/>
              </a:xfrm>
            </p:spPr>
            <p:txBody>
              <a:bodyPr/>
              <a:lstStyle/>
              <a:p>
                <a:r>
                  <a:rPr lang="en-US" dirty="0"/>
                  <a:t>Roll a fair 6-sided die. Let </a:t>
                </a:r>
                <a14:m>
                  <m:oMath xmlns:m="http://schemas.openxmlformats.org/officeDocument/2006/math">
                    <m:r>
                      <a:rPr lang="en-US" b="0" i="1" smtClean="0">
                        <a:latin typeface="Cambria Math" panose="02040503050406030204" pitchFamily="18" charset="0"/>
                      </a:rPr>
                      <m:t>𝐴</m:t>
                    </m:r>
                  </m:oMath>
                </a14:m>
                <a:r>
                  <a:rPr lang="en-US" dirty="0"/>
                  <a:t> be “the die roll is a 4”, </a:t>
                </a:r>
                <a14:m>
                  <m:oMath xmlns:m="http://schemas.openxmlformats.org/officeDocument/2006/math">
                    <m:r>
                      <a:rPr lang="en-US" b="0" i="1" smtClean="0">
                        <a:latin typeface="Cambria Math" panose="02040503050406030204" pitchFamily="18" charset="0"/>
                      </a:rPr>
                      <m:t>𝐵</m:t>
                    </m:r>
                  </m:oMath>
                </a14:m>
                <a:r>
                  <a:rPr lang="en-US" dirty="0"/>
                  <a:t> be “the die roll is an even number.”</a:t>
                </a:r>
              </a:p>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𝐵</m:t>
                        </m:r>
                      </m:e>
                    </m:d>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e>
                        <m:r>
                          <a:rPr lang="en-US" b="0" i="1" smtClean="0">
                            <a:latin typeface="Cambria Math" panose="02040503050406030204" pitchFamily="18" charset="0"/>
                          </a:rPr>
                          <m:t>𝐴</m:t>
                        </m:r>
                      </m:e>
                    </m:d>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22A887AD-EF3F-2A17-B3CC-60B7A2EA08EF}"/>
                  </a:ext>
                </a:extLst>
              </p:cNvPr>
              <p:cNvSpPr>
                <a:spLocks noGrp="1" noRot="1" noChangeAspect="1" noMove="1" noResize="1" noEditPoints="1" noAdjustHandles="1" noChangeArrowheads="1" noChangeShapeType="1" noTextEdit="1"/>
              </p:cNvSpPr>
              <p:nvPr>
                <p:ph idx="1"/>
              </p:nvPr>
            </p:nvSpPr>
            <p:spPr>
              <a:xfrm>
                <a:off x="575240" y="4300715"/>
                <a:ext cx="11187258" cy="2008645"/>
              </a:xfrm>
              <a:blipFill>
                <a:blip r:embed="rId3"/>
                <a:stretch>
                  <a:fillRect l="-708" t="-5152"/>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EF6CA2B-005D-E0C2-7AFC-B4CB018D3CBC}"/>
              </a:ext>
            </a:extLst>
          </p:cNvPr>
          <p:cNvGrpSpPr/>
          <p:nvPr/>
        </p:nvGrpSpPr>
        <p:grpSpPr>
          <a:xfrm>
            <a:off x="575239" y="1463859"/>
            <a:ext cx="11187258" cy="2650941"/>
            <a:chOff x="1185842" y="3429000"/>
            <a:chExt cx="6111311" cy="2304733"/>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7214E44-077A-9FC1-C7D6-6D8F7AE10CF0}"/>
                    </a:ext>
                  </a:extLst>
                </p:cNvPr>
                <p:cNvSpPr/>
                <p:nvPr/>
              </p:nvSpPr>
              <p:spPr>
                <a:xfrm>
                  <a:off x="1185842" y="3429000"/>
                  <a:ext cx="6111311" cy="230473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For an event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𝐵</m:t>
                      </m:r>
                    </m:oMath>
                  </a14:m>
                  <a:r>
                    <a:rPr lang="en-US" sz="2800" dirty="0">
                      <a:latin typeface="Segoe UI Semibold" panose="020B0702040204020203" pitchFamily="34" charset="0"/>
                      <a:cs typeface="Segoe UI Semibold" panose="020B0702040204020203" pitchFamily="34" charset="0"/>
                    </a:rPr>
                    <a:t>, with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𝐵</m:t>
                          </m:r>
                        </m:e>
                      </m:d>
                      <m:r>
                        <a:rPr lang="en-US" sz="2800" b="0" i="1" smtClean="0">
                          <a:latin typeface="Cambria Math" panose="02040503050406030204" pitchFamily="18" charset="0"/>
                          <a:cs typeface="Segoe UI Semibold" panose="020B0702040204020203" pitchFamily="34" charset="0"/>
                        </a:rPr>
                        <m:t>&gt;0,</m:t>
                      </m:r>
                    </m:oMath>
                  </a14:m>
                  <a:endParaRPr lang="en-US" sz="2800" b="0" i="1" dirty="0">
                    <a:latin typeface="Cambria Math" panose="02040503050406030204" pitchFamily="18" charset="0"/>
                    <a:cs typeface="Segoe UI Semibold" panose="020B0702040204020203" pitchFamily="34" charset="0"/>
                  </a:endParaRPr>
                </a:p>
                <a:p>
                  <a:pPr algn="ctr"/>
                  <a14:m>
                    <m:oMath xmlns:m="http://schemas.openxmlformats.org/officeDocument/2006/math">
                      <m:r>
                        <m:rPr>
                          <m:sty m:val="p"/>
                        </m:rPr>
                        <a:rPr lang="en-US" sz="2800" b="0" i="0" smtClean="0">
                          <a:latin typeface="Cambria Math" panose="02040503050406030204" pitchFamily="18" charset="0"/>
                          <a:cs typeface="Segoe UI Semibold" panose="020B0702040204020203" pitchFamily="34" charset="0"/>
                        </a:rPr>
                        <m:t>t</m:t>
                      </m:r>
                    </m:oMath>
                  </a14:m>
                  <a:r>
                    <a:rPr lang="en-US" sz="2800" dirty="0">
                      <a:latin typeface="Segoe UI Semibold" panose="020B0702040204020203" pitchFamily="34" charset="0"/>
                      <a:cs typeface="Segoe UI Semibold" panose="020B0702040204020203" pitchFamily="34" charset="0"/>
                    </a:rPr>
                    <a:t>he “Probability of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𝐴</m:t>
                      </m:r>
                    </m:oMath>
                  </a14:m>
                  <a:r>
                    <a:rPr lang="en-US" sz="2800" b="1" dirty="0">
                      <a:latin typeface="Segoe UI Semibold" panose="020B0702040204020203" pitchFamily="34" charset="0"/>
                      <a:cs typeface="Segoe UI Semibold" panose="020B0702040204020203" pitchFamily="34" charset="0"/>
                    </a:rPr>
                    <a:t> conditioned 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is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𝑨</m:t>
                            </m:r>
                          </m:e>
                          <m:e>
                            <m:r>
                              <a:rPr lang="en-US" sz="2800" b="1" i="1" smtClean="0">
                                <a:latin typeface="Cambria Math" panose="02040503050406030204" pitchFamily="18" charset="0"/>
                                <a:cs typeface="Segoe UI Semibold" panose="020B0702040204020203" pitchFamily="34" charset="0"/>
                              </a:rPr>
                              <m:t>𝑩</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e>
                            </m:d>
                          </m:num>
                          <m:den>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𝑩</m:t>
                                </m:r>
                              </m:e>
                            </m:d>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AFE89D2B-2A5E-4224-A446-EF941B176CA7}"/>
                    </a:ext>
                  </a:extLst>
                </p:cNvPr>
                <p:cNvSpPr>
                  <a:spLocks noRot="1" noChangeAspect="1" noMove="1" noResize="1" noEditPoints="1" noAdjustHandles="1" noChangeArrowheads="1" noChangeShapeType="1" noTextEdit="1"/>
                </p:cNvSpPr>
                <p:nvPr/>
              </p:nvSpPr>
              <p:spPr>
                <a:xfrm>
                  <a:off x="1185842" y="3429000"/>
                  <a:ext cx="6111311" cy="2304733"/>
                </a:xfrm>
                <a:prstGeom prst="rect">
                  <a:avLst/>
                </a:prstGeom>
                <a:blipFill>
                  <a:blip r:embed="rId4"/>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13C9C7D0-4828-8075-8CBC-84642830B65B}"/>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Conditional Probability</a:t>
              </a:r>
            </a:p>
          </p:txBody>
        </p:sp>
      </p:grpSp>
    </p:spTree>
    <p:extLst>
      <p:ext uri="{BB962C8B-B14F-4D97-AF65-F5344CB8AC3E}">
        <p14:creationId xmlns:p14="http://schemas.microsoft.com/office/powerpoint/2010/main" val="2893914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74D3D-2DB5-4DA9-8B1F-125FB686A230}"/>
              </a:ext>
            </a:extLst>
          </p:cNvPr>
          <p:cNvSpPr>
            <a:spLocks noGrp="1"/>
          </p:cNvSpPr>
          <p:nvPr>
            <p:ph type="title"/>
          </p:nvPr>
        </p:nvSpPr>
        <p:spPr/>
        <p:txBody>
          <a:bodyPr/>
          <a:lstStyle/>
          <a:p>
            <a:r>
              <a:rPr lang="en-US" dirty="0"/>
              <a:t>A Technical Note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AE5629-3219-449B-904D-BE5DB83332A9}"/>
                  </a:ext>
                </a:extLst>
              </p:cNvPr>
              <p:cNvSpPr>
                <a:spLocks noGrp="1"/>
              </p:cNvSpPr>
              <p:nvPr>
                <p:ph idx="1"/>
              </p:nvPr>
            </p:nvSpPr>
            <p:spPr/>
            <p:txBody>
              <a:bodyPr/>
              <a:lstStyle/>
              <a:p>
                <a:r>
                  <a:rPr lang="en-US" dirty="0"/>
                  <a:t>After you condition on an event, what remains is a probability space.</a:t>
                </a:r>
              </a:p>
              <a:p>
                <a:endParaRPr lang="en-US" dirty="0"/>
              </a:p>
              <a:p>
                <a:r>
                  <a:rPr lang="en-US" dirty="0"/>
                  <a:t>With </a:t>
                </a:r>
                <a14:m>
                  <m:oMath xmlns:m="http://schemas.openxmlformats.org/officeDocument/2006/math">
                    <m:r>
                      <a:rPr lang="en-US" b="0" i="1" smtClean="0">
                        <a:latin typeface="Cambria Math" panose="02040503050406030204" pitchFamily="18" charset="0"/>
                      </a:rPr>
                      <m:t>𝐵</m:t>
                    </m:r>
                  </m:oMath>
                </a14:m>
                <a:r>
                  <a:rPr lang="en-US" dirty="0"/>
                  <a:t> playing the role of the sample space, </a:t>
                </a:r>
              </a:p>
              <a:p>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playing the role of the probability measure.</a:t>
                </a:r>
              </a:p>
              <a:p>
                <a:endParaRPr lang="en-US" dirty="0"/>
              </a:p>
              <a:p>
                <a:r>
                  <a:rPr lang="en-US" dirty="0"/>
                  <a:t>All the axioms are satisfied (it’s a good exercise to check)</a:t>
                </a:r>
              </a:p>
              <a:p>
                <a:r>
                  <a:rPr lang="en-US" dirty="0"/>
                  <a:t>That means any theorem we write down has a version where you condition everything on </a:t>
                </a:r>
                <a14:m>
                  <m:oMath xmlns:m="http://schemas.openxmlformats.org/officeDocument/2006/math">
                    <m:r>
                      <a:rPr lang="en-US" b="0" i="1" smtClean="0">
                        <a:latin typeface="Cambria Math" panose="02040503050406030204" pitchFamily="18" charset="0"/>
                      </a:rPr>
                      <m:t>𝐵</m:t>
                    </m:r>
                  </m:oMath>
                </a14:m>
                <a:r>
                  <a:rPr lang="en-US" dirty="0"/>
                  <a:t>. </a:t>
                </a:r>
              </a:p>
            </p:txBody>
          </p:sp>
        </mc:Choice>
        <mc:Fallback xmlns="">
          <p:sp>
            <p:nvSpPr>
              <p:cNvPr id="3" name="Content Placeholder 2">
                <a:extLst>
                  <a:ext uri="{FF2B5EF4-FFF2-40B4-BE49-F238E27FC236}">
                    <a16:creationId xmlns:a16="http://schemas.microsoft.com/office/drawing/2014/main" id="{80AE5629-3219-449B-904D-BE5DB83332A9}"/>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215814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ECAA-0CA3-4654-924F-030BD681DE5F}"/>
              </a:ext>
            </a:extLst>
          </p:cNvPr>
          <p:cNvSpPr>
            <a:spLocks noGrp="1"/>
          </p:cNvSpPr>
          <p:nvPr>
            <p:ph type="title"/>
          </p:nvPr>
        </p:nvSpPr>
        <p:spPr/>
        <p:txBody>
          <a:bodyPr/>
          <a:lstStyle/>
          <a:p>
            <a:r>
              <a:rPr lang="en-US" dirty="0"/>
              <a:t>An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BDF0B2-5D47-4B47-B7E9-5026B518256A}"/>
                  </a:ext>
                </a:extLst>
              </p:cNvPr>
              <p:cNvSpPr>
                <a:spLocks noGrp="1"/>
              </p:cNvSpPr>
              <p:nvPr>
                <p:ph idx="1"/>
              </p:nvPr>
            </p:nvSpPr>
            <p:spPr/>
            <p:txBody>
              <a:bodyPr/>
              <a:lstStyle/>
              <a:p>
                <a:r>
                  <a:rPr lang="en-US" dirty="0"/>
                  <a:t>Bayes Theorem still works in a probability space where we’ve already conditioned on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𝐵</m:t>
                            </m:r>
                          </m:e>
                          <m:e>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i="1">
                                <a:latin typeface="Cambria Math" panose="02040503050406030204" pitchFamily="18" charset="0"/>
                              </a:rPr>
                              <m:t>𝑆</m:t>
                            </m:r>
                            <m:r>
                              <a:rPr lang="en-US" b="0" i="1" smtClean="0">
                                <a:latin typeface="Cambria Math" panose="02040503050406030204" pitchFamily="18" charset="0"/>
                              </a:rPr>
                              <m:t>]</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𝑆</m:t>
                            </m:r>
                          </m:e>
                        </m:d>
                      </m:num>
                      <m:den>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den>
                    </m:f>
                  </m:oMath>
                </a14:m>
                <a:endParaRPr lang="en-US" dirty="0"/>
              </a:p>
              <a:p>
                <a:endParaRPr lang="en-US" dirty="0"/>
              </a:p>
              <a:p>
                <a:r>
                  <a:rPr lang="en-US" dirty="0"/>
                  <a:t>Complementary law still works in a probability space where we’ve already conditioned on </a:t>
                </a:r>
                <a14:m>
                  <m:oMath xmlns:m="http://schemas.openxmlformats.org/officeDocument/2006/math">
                    <m:r>
                      <a:rPr lang="en-US" b="0" i="1" smtClean="0">
                        <a:latin typeface="Cambria Math" panose="02040503050406030204" pitchFamily="18" charset="0"/>
                      </a:rPr>
                      <m:t>𝑆</m:t>
                    </m:r>
                  </m:oMath>
                </a14:m>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𝐶</m:t>
                        </m:r>
                      </m:e>
                    </m:d>
                    <m:r>
                      <a:rPr lang="en-US" b="0" i="1" smtClean="0">
                        <a:latin typeface="Cambria Math" panose="02040503050406030204" pitchFamily="18" charset="0"/>
                      </a:rPr>
                      <m:t>=1−</m:t>
                    </m:r>
                    <m:r>
                      <a:rPr lang="en-US" b="0" i="1" smtClean="0">
                        <a:latin typeface="Cambria Math" panose="02040503050406030204" pitchFamily="18" charset="0"/>
                      </a:rPr>
                      <m:t>ℙ</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e>
                      <m:e>
                        <m:r>
                          <a:rPr lang="en-US" b="0" i="1" smtClean="0">
                            <a:latin typeface="Cambria Math" panose="02040503050406030204" pitchFamily="18" charset="0"/>
                          </a:rPr>
                          <m:t>𝐶</m:t>
                        </m:r>
                      </m:e>
                    </m:d>
                  </m:oMath>
                </a14:m>
                <a:endParaRPr lang="en-US" dirty="0"/>
              </a:p>
            </p:txBody>
          </p:sp>
        </mc:Choice>
        <mc:Fallback xmlns="">
          <p:sp>
            <p:nvSpPr>
              <p:cNvPr id="3" name="Content Placeholder 2">
                <a:extLst>
                  <a:ext uri="{FF2B5EF4-FFF2-40B4-BE49-F238E27FC236}">
                    <a16:creationId xmlns:a16="http://schemas.microsoft.com/office/drawing/2014/main" id="{9ABDF0B2-5D47-4B47-B7E9-5026B518256A}"/>
                  </a:ext>
                </a:extLst>
              </p:cNvPr>
              <p:cNvSpPr>
                <a:spLocks noGrp="1" noRot="1" noChangeAspect="1" noMove="1" noResize="1" noEditPoints="1" noAdjustHandles="1" noChangeArrowheads="1" noChangeShapeType="1" noTextEdit="1"/>
              </p:cNvSpPr>
              <p:nvPr>
                <p:ph idx="1"/>
              </p:nvPr>
            </p:nvSpPr>
            <p:spPr>
              <a:blipFill>
                <a:blip r:embed="rId3"/>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1149760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BDAE-9455-425E-9B17-50D71F3621AD}"/>
              </a:ext>
            </a:extLst>
          </p:cNvPr>
          <p:cNvSpPr>
            <a:spLocks noGrp="1"/>
          </p:cNvSpPr>
          <p:nvPr>
            <p:ph type="title"/>
          </p:nvPr>
        </p:nvSpPr>
        <p:spPr/>
        <p:txBody>
          <a:bodyPr/>
          <a:lstStyle/>
          <a:p>
            <a:r>
              <a:rPr lang="en-US" dirty="0"/>
              <a:t>A Quick Technical Remark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540AB5-1EAC-457E-BB24-E46CDB190693}"/>
                  </a:ext>
                </a:extLst>
              </p:cNvPr>
              <p:cNvSpPr>
                <a:spLocks noGrp="1"/>
              </p:cNvSpPr>
              <p:nvPr>
                <p:ph idx="1"/>
              </p:nvPr>
            </p:nvSpPr>
            <p:spPr/>
            <p:txBody>
              <a:bodyPr/>
              <a:lstStyle/>
              <a:p>
                <a:r>
                  <a:rPr lang="en-US" dirty="0"/>
                  <a:t>Sometimes students write things like </a:t>
                </a:r>
              </a:p>
              <a:p>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e>
                    </m:d>
                    <m:r>
                      <a:rPr lang="en-US" b="0" i="1" smtClean="0">
                        <a:latin typeface="Cambria Math" panose="02040503050406030204" pitchFamily="18" charset="0"/>
                      </a:rPr>
                      <m:t>𝐶</m:t>
                    </m:r>
                    <m:r>
                      <a:rPr lang="en-US" b="0" i="1" smtClean="0">
                        <a:latin typeface="Cambria Math" panose="02040503050406030204" pitchFamily="18" charset="0"/>
                      </a:rPr>
                      <m:t>)</m:t>
                    </m:r>
                  </m:oMath>
                </a14:m>
                <a:r>
                  <a:rPr lang="en-US" dirty="0"/>
                  <a:t> </a:t>
                </a:r>
              </a:p>
              <a:p>
                <a:r>
                  <a:rPr lang="en-US" dirty="0"/>
                  <a:t>This is not a thing. </a:t>
                </a:r>
              </a:p>
              <a:p>
                <a:endParaRPr lang="en-US" dirty="0"/>
              </a:p>
              <a:p>
                <a:r>
                  <a:rPr lang="en-US" dirty="0"/>
                  <a:t>You probably want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isn’t an event – it’s describing an event </a:t>
                </a:r>
                <a:r>
                  <a:rPr lang="en-US" b="1" dirty="0"/>
                  <a:t>and </a:t>
                </a:r>
                <a:r>
                  <a:rPr lang="en-US" dirty="0"/>
                  <a:t>telling you to restrict the sample space. So you can’t ask for the probability of that conditioned on something else.</a:t>
                </a:r>
              </a:p>
            </p:txBody>
          </p:sp>
        </mc:Choice>
        <mc:Fallback xmlns="">
          <p:sp>
            <p:nvSpPr>
              <p:cNvPr id="3" name="Content Placeholder 2">
                <a:extLst>
                  <a:ext uri="{FF2B5EF4-FFF2-40B4-BE49-F238E27FC236}">
                    <a16:creationId xmlns:a16="http://schemas.microsoft.com/office/drawing/2014/main" id="{BB540AB5-1EAC-457E-BB24-E46CDB190693}"/>
                  </a:ext>
                </a:extLst>
              </p:cNvPr>
              <p:cNvSpPr>
                <a:spLocks noGrp="1" noRot="1" noChangeAspect="1" noMove="1" noResize="1" noEditPoints="1" noAdjustHandles="1" noChangeArrowheads="1" noChangeShapeType="1" noTextEdit="1"/>
              </p:cNvSpPr>
              <p:nvPr>
                <p:ph idx="1"/>
              </p:nvPr>
            </p:nvSpPr>
            <p:spPr>
              <a:blipFill>
                <a:blip r:embed="rId2"/>
                <a:stretch>
                  <a:fillRect l="-1587" t="-2094"/>
                </a:stretch>
              </a:blipFill>
            </p:spPr>
            <p:txBody>
              <a:bodyPr/>
              <a:lstStyle/>
              <a:p>
                <a:r>
                  <a:rPr lang="en-US">
                    <a:noFill/>
                  </a:rPr>
                  <a:t> </a:t>
                </a:r>
              </a:p>
            </p:txBody>
          </p:sp>
        </mc:Fallback>
      </mc:AlternateContent>
    </p:spTree>
    <p:extLst>
      <p:ext uri="{BB962C8B-B14F-4D97-AF65-F5344CB8AC3E}">
        <p14:creationId xmlns:p14="http://schemas.microsoft.com/office/powerpoint/2010/main" val="3767987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F9AF85-51F8-4AAD-9BCB-2281C66CBF04}"/>
              </a:ext>
            </a:extLst>
          </p:cNvPr>
          <p:cNvSpPr>
            <a:spLocks noGrp="1"/>
          </p:cNvSpPr>
          <p:nvPr>
            <p:ph type="title"/>
          </p:nvPr>
        </p:nvSpPr>
        <p:spPr/>
        <p:txBody>
          <a:bodyPr/>
          <a:lstStyle/>
          <a:p>
            <a:r>
              <a:rPr lang="en-US" dirty="0"/>
              <a:t>Bayes in the real world</a:t>
            </a:r>
          </a:p>
        </p:txBody>
      </p:sp>
      <p:sp>
        <p:nvSpPr>
          <p:cNvPr id="5" name="Text Placeholder 4">
            <a:extLst>
              <a:ext uri="{FF2B5EF4-FFF2-40B4-BE49-F238E27FC236}">
                <a16:creationId xmlns:a16="http://schemas.microsoft.com/office/drawing/2014/main" id="{9DB59088-9A58-4D6F-8CEC-44DFF245351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77244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7CD3-1F2D-4577-A815-D3F1B68B2E12}"/>
              </a:ext>
            </a:extLst>
          </p:cNvPr>
          <p:cNvSpPr>
            <a:spLocks noGrp="1"/>
          </p:cNvSpPr>
          <p:nvPr>
            <p:ph type="title"/>
          </p:nvPr>
        </p:nvSpPr>
        <p:spPr/>
        <p:txBody>
          <a:bodyPr/>
          <a:lstStyle/>
          <a:p>
            <a:r>
              <a:rPr lang="en-US" dirty="0"/>
              <a:t>Application 1: Medical Tests</a:t>
            </a:r>
          </a:p>
        </p:txBody>
      </p:sp>
      <p:sp>
        <p:nvSpPr>
          <p:cNvPr id="3" name="Content Placeholder 2">
            <a:extLst>
              <a:ext uri="{FF2B5EF4-FFF2-40B4-BE49-F238E27FC236}">
                <a16:creationId xmlns:a16="http://schemas.microsoft.com/office/drawing/2014/main" id="{847E1961-6F71-4D36-8613-682D65612B6B}"/>
              </a:ext>
            </a:extLst>
          </p:cNvPr>
          <p:cNvSpPr>
            <a:spLocks noGrp="1"/>
          </p:cNvSpPr>
          <p:nvPr>
            <p:ph idx="1"/>
          </p:nvPr>
        </p:nvSpPr>
        <p:spPr>
          <a:xfrm>
            <a:off x="465995" y="1372092"/>
            <a:ext cx="11405746" cy="4113816"/>
          </a:xfrm>
        </p:spPr>
        <p:txBody>
          <a:bodyPr>
            <a:normAutofit fontScale="85000" lnSpcReduction="10000"/>
          </a:bodyPr>
          <a:lstStyle/>
          <a:p>
            <a:r>
              <a:rPr lang="en-US" dirty="0">
                <a:hlinkClick r:id="rId2"/>
              </a:rPr>
              <a:t>Helping Doctors and Patients Make Sense of Health Statistics</a:t>
            </a:r>
            <a:endParaRPr lang="en-US" dirty="0"/>
          </a:p>
          <a:p>
            <a:r>
              <a:rPr lang="en-US" dirty="0"/>
              <a:t>A researcher posed the following scenario to a group of 160 doctors:</a:t>
            </a:r>
          </a:p>
          <a:p>
            <a:r>
              <a:rPr lang="en-US" dirty="0"/>
              <a:t>Assume you conduct a disease screening using a standard test in a certain region. You know the following information about the people in this region:  </a:t>
            </a:r>
          </a:p>
          <a:p>
            <a:r>
              <a:rPr lang="en-US" dirty="0"/>
              <a:t>The probability that a person has the disease is 1% (prevalence) </a:t>
            </a:r>
          </a:p>
          <a:p>
            <a:r>
              <a:rPr lang="en-US" dirty="0"/>
              <a:t>If a person has the disease, the probability that she tests positive is 90% (sensitivity) </a:t>
            </a:r>
          </a:p>
          <a:p>
            <a:r>
              <a:rPr lang="en-US" dirty="0"/>
              <a:t>If a person does not have the disease, the probability that she nevertheless tests positive is 9% (false-positive rate) </a:t>
            </a:r>
          </a:p>
          <a:p>
            <a:r>
              <a:rPr lang="en-US" dirty="0"/>
              <a:t>A person tests positive. She wants to know from you whether that means that she has the disease for sure, or what the chances are. What is the best answer? </a:t>
            </a:r>
          </a:p>
        </p:txBody>
      </p:sp>
      <p:sp>
        <p:nvSpPr>
          <p:cNvPr id="4" name="Rectangle 3">
            <a:extLst>
              <a:ext uri="{FF2B5EF4-FFF2-40B4-BE49-F238E27FC236}">
                <a16:creationId xmlns:a16="http://schemas.microsoft.com/office/drawing/2014/main" id="{1C413A8A-8D4E-460C-92B0-D28B061995A3}"/>
              </a:ext>
            </a:extLst>
          </p:cNvPr>
          <p:cNvSpPr/>
          <p:nvPr/>
        </p:nvSpPr>
        <p:spPr>
          <a:xfrm>
            <a:off x="6106517" y="5580057"/>
            <a:ext cx="5765224" cy="1323439"/>
          </a:xfrm>
          <a:prstGeom prst="rect">
            <a:avLst/>
          </a:prstGeom>
        </p:spPr>
        <p:txBody>
          <a:bodyPr wrap="square">
            <a:spAutoFit/>
          </a:bodyPr>
          <a:lstStyle/>
          <a:p>
            <a:r>
              <a:rPr lang="en-US" sz="2000" dirty="0">
                <a:latin typeface="Segoe UI Semilight" panose="020B0402040204020203" pitchFamily="34" charset="0"/>
                <a:cs typeface="Segoe UI Semilight" panose="020B0402040204020203" pitchFamily="34" charset="0"/>
              </a:rPr>
              <a:t>C. Out of 10 people with a positive test, about 1 have the disease. </a:t>
            </a:r>
          </a:p>
          <a:p>
            <a:r>
              <a:rPr lang="en-US" sz="2000" dirty="0">
                <a:latin typeface="Segoe UI Semilight" panose="020B0402040204020203" pitchFamily="34" charset="0"/>
                <a:cs typeface="Segoe UI Semilight" panose="020B0402040204020203" pitchFamily="34" charset="0"/>
              </a:rPr>
              <a:t>D. The probability that she has the disease is about 1%</a:t>
            </a:r>
          </a:p>
        </p:txBody>
      </p:sp>
      <p:sp>
        <p:nvSpPr>
          <p:cNvPr id="5" name="Rectangle 4">
            <a:extLst>
              <a:ext uri="{FF2B5EF4-FFF2-40B4-BE49-F238E27FC236}">
                <a16:creationId xmlns:a16="http://schemas.microsoft.com/office/drawing/2014/main" id="{EAAE88B8-4384-4F4B-AE6E-D910FDE7648C}"/>
              </a:ext>
            </a:extLst>
          </p:cNvPr>
          <p:cNvSpPr/>
          <p:nvPr/>
        </p:nvSpPr>
        <p:spPr>
          <a:xfrm>
            <a:off x="755164" y="5523524"/>
            <a:ext cx="5340836" cy="1323439"/>
          </a:xfrm>
          <a:prstGeom prst="rect">
            <a:avLst/>
          </a:prstGeom>
        </p:spPr>
        <p:txBody>
          <a:bodyPr wrap="square">
            <a:spAutoFit/>
          </a:bodyPr>
          <a:lstStyle/>
          <a:p>
            <a:r>
              <a:rPr lang="en-US" sz="2000" dirty="0">
                <a:latin typeface="Segoe UI Semilight" panose="020B0402040204020203" pitchFamily="34" charset="0"/>
                <a:cs typeface="Segoe UI Semilight" panose="020B0402040204020203" pitchFamily="34" charset="0"/>
              </a:rPr>
              <a:t>A. The probability that she has the disease is about 81%. </a:t>
            </a:r>
          </a:p>
          <a:p>
            <a:r>
              <a:rPr lang="en-US" sz="2000" dirty="0">
                <a:latin typeface="Segoe UI Semilight" panose="020B0402040204020203" pitchFamily="34" charset="0"/>
                <a:cs typeface="Segoe UI Semilight" panose="020B0402040204020203" pitchFamily="34" charset="0"/>
              </a:rPr>
              <a:t>B. Out of 10 people with a positive test, about 9 have the disease. </a:t>
            </a:r>
          </a:p>
        </p:txBody>
      </p:sp>
    </p:spTree>
    <p:extLst>
      <p:ext uri="{BB962C8B-B14F-4D97-AF65-F5344CB8AC3E}">
        <p14:creationId xmlns:p14="http://schemas.microsoft.com/office/powerpoint/2010/main" val="2972821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0BAB-59CE-4A16-B1D0-CA6475605E5F}"/>
              </a:ext>
            </a:extLst>
          </p:cNvPr>
          <p:cNvSpPr>
            <a:spLocks noGrp="1"/>
          </p:cNvSpPr>
          <p:nvPr>
            <p:ph type="title"/>
          </p:nvPr>
        </p:nvSpPr>
        <p:spPr/>
        <p:txBody>
          <a:bodyPr/>
          <a:lstStyle/>
          <a:p>
            <a:r>
              <a:rPr lang="en-US" dirty="0"/>
              <a:t>Let’s do the calculation!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16DAB6A-F2AE-46D8-9B4E-37F51463E433}"/>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𝐷</m:t>
                    </m:r>
                  </m:oMath>
                </a14:m>
                <a:r>
                  <a:rPr lang="en-US" dirty="0"/>
                  <a:t> be “the patient has the disease”, </a:t>
                </a:r>
                <a14:m>
                  <m:oMath xmlns:m="http://schemas.openxmlformats.org/officeDocument/2006/math">
                    <m:r>
                      <a:rPr lang="en-US" b="0" i="1" smtClean="0">
                        <a:latin typeface="Cambria Math" panose="02040503050406030204" pitchFamily="18" charset="0"/>
                      </a:rPr>
                      <m:t>𝑇</m:t>
                    </m:r>
                  </m:oMath>
                </a14:m>
                <a:r>
                  <a:rPr lang="en-US" dirty="0"/>
                  <a:t> be the test was positive.</a:t>
                </a:r>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e>
                      <m:e>
                        <m:r>
                          <a:rPr lang="en-US" b="0" i="1" smtClean="0">
                            <a:latin typeface="Cambria Math" panose="02040503050406030204" pitchFamily="18" charset="0"/>
                          </a:rPr>
                          <m:t>𝑇</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e>
                        <m:r>
                          <a:rPr lang="en-US" b="0" i="1" smtClean="0">
                            <a:latin typeface="Cambria Math" panose="02040503050406030204" pitchFamily="18" charset="0"/>
                          </a:rPr>
                          <m:t>𝐷</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dirty="0"/>
              </a:p>
              <a:p>
                <a:r>
                  <a:rPr lang="en-US" dirty="0"/>
                  <a:t>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.9⋅.01</m:t>
                        </m:r>
                      </m:num>
                      <m:den>
                        <m:r>
                          <a:rPr lang="en-US" b="0" i="1" smtClean="0">
                            <a:latin typeface="Cambria Math" panose="02040503050406030204" pitchFamily="18" charset="0"/>
                          </a:rPr>
                          <m:t>.99⋅.09+ .01⋅.9</m:t>
                        </m:r>
                      </m:den>
                    </m:f>
                    <m:r>
                      <a:rPr lang="en-US" b="0" i="1" smtClean="0">
                        <a:latin typeface="Cambria Math" panose="02040503050406030204" pitchFamily="18" charset="0"/>
                      </a:rPr>
                      <m:t>≈0.092</m:t>
                    </m:r>
                  </m:oMath>
                </a14:m>
                <a:endParaRPr lang="en-US" dirty="0"/>
              </a:p>
              <a:p>
                <a:endParaRPr lang="en-US" dirty="0"/>
              </a:p>
              <a:p>
                <a:r>
                  <a:rPr lang="en-US" dirty="0"/>
                  <a:t>Calculation tip: for Bayes’ Rule, you should see one of the terms on the bottom exactly match your numerator (if you’re using the LTP to calculate the probability on the bottom)</a:t>
                </a:r>
              </a:p>
            </p:txBody>
          </p:sp>
        </mc:Choice>
        <mc:Fallback xmlns="">
          <p:sp>
            <p:nvSpPr>
              <p:cNvPr id="3" name="Content Placeholder 2">
                <a:extLst>
                  <a:ext uri="{FF2B5EF4-FFF2-40B4-BE49-F238E27FC236}">
                    <a16:creationId xmlns:a16="http://schemas.microsoft.com/office/drawing/2014/main" id="{416DAB6A-F2AE-46D8-9B4E-37F51463E433}"/>
                  </a:ext>
                </a:extLst>
              </p:cNvPr>
              <p:cNvSpPr>
                <a:spLocks noGrp="1" noRot="1" noChangeAspect="1" noMove="1" noResize="1" noEditPoints="1" noAdjustHandles="1" noChangeArrowheads="1" noChangeShapeType="1" noTextEdit="1"/>
              </p:cNvSpPr>
              <p:nvPr>
                <p:ph idx="1"/>
              </p:nvPr>
            </p:nvSpPr>
            <p:spPr>
              <a:blipFill>
                <a:blip r:embed="rId2"/>
                <a:stretch>
                  <a:fillRect l="-708" t="-2138" r="-54"/>
                </a:stretch>
              </a:blipFill>
            </p:spPr>
            <p:txBody>
              <a:bodyPr/>
              <a:lstStyle/>
              <a:p>
                <a:r>
                  <a:rPr lang="en-US">
                    <a:noFill/>
                  </a:rPr>
                  <a:t> </a:t>
                </a:r>
              </a:p>
            </p:txBody>
          </p:sp>
        </mc:Fallback>
      </mc:AlternateContent>
    </p:spTree>
    <p:extLst>
      <p:ext uri="{BB962C8B-B14F-4D97-AF65-F5344CB8AC3E}">
        <p14:creationId xmlns:p14="http://schemas.microsoft.com/office/powerpoint/2010/main" val="372349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Pause for vocabulary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Physicians have words for just about everything</a:t>
                </a:r>
              </a:p>
              <a:p>
                <a:r>
                  <a:rPr lang="en-US" dirty="0"/>
                  <a:t>Let </a:t>
                </a:r>
                <a14:m>
                  <m:oMath xmlns:m="http://schemas.openxmlformats.org/officeDocument/2006/math">
                    <m:r>
                      <a:rPr lang="en-US" b="0" i="1" smtClean="0">
                        <a:latin typeface="Cambria Math" panose="02040503050406030204" pitchFamily="18" charset="0"/>
                      </a:rPr>
                      <m:t>𝐷</m:t>
                    </m:r>
                  </m:oMath>
                </a14:m>
                <a:r>
                  <a:rPr lang="en-US" dirty="0"/>
                  <a:t> be has the disease; </a:t>
                </a:r>
                <a14:m>
                  <m:oMath xmlns:m="http://schemas.openxmlformats.org/officeDocument/2006/math">
                    <m:r>
                      <a:rPr lang="en-US" b="0" i="1" smtClean="0">
                        <a:latin typeface="Cambria Math" panose="02040503050406030204" pitchFamily="18" charset="0"/>
                      </a:rPr>
                      <m:t>𝑇</m:t>
                    </m:r>
                  </m:oMath>
                </a14:m>
                <a:r>
                  <a:rPr lang="en-US" dirty="0"/>
                  <a:t> be test is positive</a:t>
                </a:r>
              </a:p>
              <a:p>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oMath>
                </a14:m>
                <a:r>
                  <a:rPr lang="en-US" dirty="0"/>
                  <a:t> is “prevalence”</a:t>
                </a:r>
              </a:p>
              <a:p>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oMath>
                </a14:m>
                <a:r>
                  <a:rPr lang="en-US" dirty="0"/>
                  <a:t> is “sensitivity”</a:t>
                </a:r>
              </a:p>
              <a:p>
                <a:pPr lvl="1"/>
                <a:r>
                  <a:rPr lang="en-US" dirty="0"/>
                  <a:t>A ‘sensitive’ test is one which picks up on the disease when it’s there </a:t>
                </a:r>
                <a:br>
                  <a:rPr lang="en-US" dirty="0"/>
                </a:br>
                <a:r>
                  <a:rPr lang="en-US" dirty="0"/>
                  <a:t>(high sensitivity -&gt; few false negatives)</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𝑇</m:t>
                            </m:r>
                          </m:e>
                        </m:bar>
                      </m:e>
                      <m:e>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𝐷</m:t>
                            </m:r>
                          </m:e>
                        </m:bar>
                      </m:e>
                    </m:d>
                  </m:oMath>
                </a14:m>
                <a:r>
                  <a:rPr lang="en-US" dirty="0"/>
                  <a:t> is “specificity”</a:t>
                </a:r>
              </a:p>
              <a:p>
                <a:pPr lvl="1"/>
                <a:r>
                  <a:rPr lang="en-US" dirty="0"/>
                  <a:t>A ‘specific’ test is one that is positive specifically because of the disease, and for </a:t>
                </a:r>
                <a:r>
                  <a:rPr lang="en-US"/>
                  <a:t>no other reason </a:t>
                </a:r>
                <a:r>
                  <a:rPr lang="en-US" dirty="0"/>
                  <a:t>(high specificity -&gt; few false positives)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r="-327"/>
                </a:stretch>
              </a:blipFill>
            </p:spPr>
            <p:txBody>
              <a:bodyPr/>
              <a:lstStyle/>
              <a:p>
                <a:r>
                  <a:rPr lang="en-US">
                    <a:noFill/>
                  </a:rPr>
                  <a:t> </a:t>
                </a:r>
              </a:p>
            </p:txBody>
          </p:sp>
        </mc:Fallback>
      </mc:AlternateContent>
    </p:spTree>
    <p:extLst>
      <p:ext uri="{BB962C8B-B14F-4D97-AF65-F5344CB8AC3E}">
        <p14:creationId xmlns:p14="http://schemas.microsoft.com/office/powerpoint/2010/main" val="3771505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243F-0623-4324-AC1F-7DD493BF0271}"/>
              </a:ext>
            </a:extLst>
          </p:cNvPr>
          <p:cNvSpPr>
            <a:spLocks noGrp="1"/>
          </p:cNvSpPr>
          <p:nvPr>
            <p:ph type="title"/>
          </p:nvPr>
        </p:nvSpPr>
        <p:spPr/>
        <p:txBody>
          <a:bodyPr/>
          <a:lstStyle/>
          <a:p>
            <a:r>
              <a:rPr lang="en-US" dirty="0"/>
              <a:t>How did the doctors do</a:t>
            </a:r>
          </a:p>
        </p:txBody>
      </p:sp>
      <p:sp>
        <p:nvSpPr>
          <p:cNvPr id="3" name="Content Placeholder 2">
            <a:extLst>
              <a:ext uri="{FF2B5EF4-FFF2-40B4-BE49-F238E27FC236}">
                <a16:creationId xmlns:a16="http://schemas.microsoft.com/office/drawing/2014/main" id="{39DC51B0-2E75-4EBF-AA2D-3CA2E4E218A0}"/>
              </a:ext>
            </a:extLst>
          </p:cNvPr>
          <p:cNvSpPr>
            <a:spLocks noGrp="1"/>
          </p:cNvSpPr>
          <p:nvPr>
            <p:ph idx="1"/>
          </p:nvPr>
        </p:nvSpPr>
        <p:spPr/>
        <p:txBody>
          <a:bodyPr/>
          <a:lstStyle/>
          <a:p>
            <a:r>
              <a:rPr lang="en-US" dirty="0"/>
              <a:t>C (about 1 in 10) was the correct answer.</a:t>
            </a:r>
          </a:p>
          <a:p>
            <a:endParaRPr lang="en-US" dirty="0"/>
          </a:p>
          <a:p>
            <a:r>
              <a:rPr lang="en-US" dirty="0"/>
              <a:t>Of the doctors surveyed, less than ¼ got it right (so worse than random guessing).</a:t>
            </a:r>
          </a:p>
          <a:p>
            <a:endParaRPr lang="en-US" dirty="0"/>
          </a:p>
          <a:p>
            <a:r>
              <a:rPr lang="en-US" dirty="0"/>
              <a:t>After the researcher taught them his calculation trick, more than 80% got it right.</a:t>
            </a:r>
          </a:p>
          <a:p>
            <a:pPr marL="0" indent="0">
              <a:buNone/>
            </a:pPr>
            <a:r>
              <a:rPr lang="en-US" dirty="0"/>
              <a:t> </a:t>
            </a:r>
          </a:p>
        </p:txBody>
      </p:sp>
    </p:spTree>
    <p:extLst>
      <p:ext uri="{BB962C8B-B14F-4D97-AF65-F5344CB8AC3E}">
        <p14:creationId xmlns:p14="http://schemas.microsoft.com/office/powerpoint/2010/main" val="1099979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3CCBE-644F-416D-81F7-306945BF9723}"/>
              </a:ext>
            </a:extLst>
          </p:cNvPr>
          <p:cNvSpPr>
            <a:spLocks noGrp="1"/>
          </p:cNvSpPr>
          <p:nvPr>
            <p:ph type="title"/>
          </p:nvPr>
        </p:nvSpPr>
        <p:spPr/>
        <p:txBody>
          <a:bodyPr/>
          <a:lstStyle/>
          <a:p>
            <a:r>
              <a:rPr lang="en-US" dirty="0"/>
              <a:t>One Weird Trick!</a:t>
            </a:r>
          </a:p>
        </p:txBody>
      </p:sp>
      <p:sp>
        <p:nvSpPr>
          <p:cNvPr id="3" name="Content Placeholder 2">
            <a:extLst>
              <a:ext uri="{FF2B5EF4-FFF2-40B4-BE49-F238E27FC236}">
                <a16:creationId xmlns:a16="http://schemas.microsoft.com/office/drawing/2014/main" id="{CB8AB8A8-8686-4E77-8298-CBD0703A9959}"/>
              </a:ext>
            </a:extLst>
          </p:cNvPr>
          <p:cNvSpPr>
            <a:spLocks noGrp="1"/>
          </p:cNvSpPr>
          <p:nvPr>
            <p:ph idx="1"/>
          </p:nvPr>
        </p:nvSpPr>
        <p:spPr>
          <a:xfrm>
            <a:off x="6244492" y="1463857"/>
            <a:ext cx="5518006" cy="4845504"/>
          </a:xfrm>
        </p:spPr>
        <p:txBody>
          <a:bodyPr/>
          <a:lstStyle/>
          <a:p>
            <a:r>
              <a:rPr lang="en-US" dirty="0"/>
              <a:t>Calculation Trick: imagine you have a large population (not one person) and ask how many there are of false/true positives/negatives.</a:t>
            </a:r>
          </a:p>
        </p:txBody>
      </p:sp>
      <p:pic>
        <p:nvPicPr>
          <p:cNvPr id="4" name="Picture 3">
            <a:extLst>
              <a:ext uri="{FF2B5EF4-FFF2-40B4-BE49-F238E27FC236}">
                <a16:creationId xmlns:a16="http://schemas.microsoft.com/office/drawing/2014/main" id="{D88AD03E-4844-42E2-8A6F-3E96E1711855}"/>
              </a:ext>
            </a:extLst>
          </p:cNvPr>
          <p:cNvPicPr>
            <a:picLocks noChangeAspect="1"/>
          </p:cNvPicPr>
          <p:nvPr/>
        </p:nvPicPr>
        <p:blipFill>
          <a:blip r:embed="rId2"/>
          <a:stretch>
            <a:fillRect/>
          </a:stretch>
        </p:blipFill>
        <p:spPr>
          <a:xfrm>
            <a:off x="311100" y="1055486"/>
            <a:ext cx="5706690" cy="5662246"/>
          </a:xfrm>
          <a:prstGeom prst="rect">
            <a:avLst/>
          </a:prstGeom>
        </p:spPr>
      </p:pic>
    </p:spTree>
    <p:extLst>
      <p:ext uri="{BB962C8B-B14F-4D97-AF65-F5344CB8AC3E}">
        <p14:creationId xmlns:p14="http://schemas.microsoft.com/office/powerpoint/2010/main" val="2822775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B340-EE6D-47B7-BFAE-54088C5B62AC}"/>
              </a:ext>
            </a:extLst>
          </p:cNvPr>
          <p:cNvSpPr>
            <a:spLocks noGrp="1"/>
          </p:cNvSpPr>
          <p:nvPr>
            <p:ph type="title"/>
          </p:nvPr>
        </p:nvSpPr>
        <p:spPr/>
        <p:txBody>
          <a:bodyPr/>
          <a:lstStyle/>
          <a:p>
            <a:r>
              <a:rPr lang="en-US" dirty="0"/>
              <a:t>What about the real world?</a:t>
            </a:r>
          </a:p>
        </p:txBody>
      </p:sp>
      <p:sp>
        <p:nvSpPr>
          <p:cNvPr id="3" name="Content Placeholder 2">
            <a:extLst>
              <a:ext uri="{FF2B5EF4-FFF2-40B4-BE49-F238E27FC236}">
                <a16:creationId xmlns:a16="http://schemas.microsoft.com/office/drawing/2014/main" id="{3FFF7157-39EB-4FB8-A098-D376F169DEEA}"/>
              </a:ext>
            </a:extLst>
          </p:cNvPr>
          <p:cNvSpPr>
            <a:spLocks noGrp="1"/>
          </p:cNvSpPr>
          <p:nvPr>
            <p:ph idx="1"/>
          </p:nvPr>
        </p:nvSpPr>
        <p:spPr/>
        <p:txBody>
          <a:bodyPr/>
          <a:lstStyle/>
          <a:p>
            <a:r>
              <a:rPr lang="en-US" dirty="0"/>
              <a:t>When you’re older and have to do more routine medical tests, don’t get concerned (yet) when they ask to run another test.*</a:t>
            </a:r>
          </a:p>
          <a:p>
            <a:r>
              <a:rPr lang="en-US" dirty="0"/>
              <a:t>It’s usually fine.* </a:t>
            </a:r>
          </a:p>
          <a:p>
            <a:endParaRPr lang="en-US" dirty="0"/>
          </a:p>
          <a:p>
            <a:r>
              <a:rPr lang="en-US" dirty="0"/>
              <a:t>*This is not medical advice, Anna is not a physician. </a:t>
            </a:r>
          </a:p>
        </p:txBody>
      </p:sp>
    </p:spTree>
    <p:extLst>
      <p:ext uri="{BB962C8B-B14F-4D97-AF65-F5344CB8AC3E}">
        <p14:creationId xmlns:p14="http://schemas.microsoft.com/office/powerpoint/2010/main" val="24467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FDAAC7-0D1E-D85D-DC53-BB2351CFAD44}"/>
              </a:ext>
            </a:extLst>
          </p:cNvPr>
          <p:cNvSpPr>
            <a:spLocks noGrp="1"/>
          </p:cNvSpPr>
          <p:nvPr>
            <p:ph type="title"/>
          </p:nvPr>
        </p:nvSpPr>
        <p:spPr/>
        <p:txBody>
          <a:bodyPr/>
          <a:lstStyle/>
          <a:p>
            <a:r>
              <a:rPr lang="en-US" dirty="0"/>
              <a:t>Bayes’ Rule</a:t>
            </a:r>
          </a:p>
        </p:txBody>
      </p:sp>
      <p:sp>
        <p:nvSpPr>
          <p:cNvPr id="5" name="Text Placeholder 4">
            <a:extLst>
              <a:ext uri="{FF2B5EF4-FFF2-40B4-BE49-F238E27FC236}">
                <a16:creationId xmlns:a16="http://schemas.microsoft.com/office/drawing/2014/main" id="{F9605CB8-CA87-AD12-EA88-089FEB4E3FC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57736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D7C9F5-B550-41F3-A46F-41B09CA31809}"/>
              </a:ext>
            </a:extLst>
          </p:cNvPr>
          <p:cNvSpPr>
            <a:spLocks noGrp="1"/>
          </p:cNvSpPr>
          <p:nvPr>
            <p:ph type="title"/>
          </p:nvPr>
        </p:nvSpPr>
        <p:spPr/>
        <p:txBody>
          <a:bodyPr/>
          <a:lstStyle/>
          <a:p>
            <a:r>
              <a:rPr lang="en-US" dirty="0"/>
              <a:t>Optional: Bayes Factor</a:t>
            </a:r>
          </a:p>
        </p:txBody>
      </p:sp>
      <p:sp>
        <p:nvSpPr>
          <p:cNvPr id="5" name="Text Placeholder 4">
            <a:extLst>
              <a:ext uri="{FF2B5EF4-FFF2-40B4-BE49-F238E27FC236}">
                <a16:creationId xmlns:a16="http://schemas.microsoft.com/office/drawing/2014/main" id="{C376B16E-F26A-4F45-A531-816A9528674B}"/>
              </a:ext>
            </a:extLst>
          </p:cNvPr>
          <p:cNvSpPr>
            <a:spLocks noGrp="1"/>
          </p:cNvSpPr>
          <p:nvPr>
            <p:ph type="body" idx="1"/>
          </p:nvPr>
        </p:nvSpPr>
        <p:spPr/>
        <p:txBody>
          <a:bodyPr/>
          <a:lstStyle/>
          <a:p>
            <a:r>
              <a:rPr lang="en-US" dirty="0"/>
              <a:t>A way to </a:t>
            </a:r>
            <a:r>
              <a:rPr lang="en-US" b="1" dirty="0"/>
              <a:t>estimate Bayes</a:t>
            </a:r>
            <a:r>
              <a:rPr lang="en-US" dirty="0"/>
              <a:t> calculations quickly</a:t>
            </a:r>
          </a:p>
        </p:txBody>
      </p:sp>
    </p:spTree>
    <p:extLst>
      <p:ext uri="{BB962C8B-B14F-4D97-AF65-F5344CB8AC3E}">
        <p14:creationId xmlns:p14="http://schemas.microsoft.com/office/powerpoint/2010/main" val="2852548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6F23-FAF8-4A7D-83B3-EF1E8FC01A6A}"/>
              </a:ext>
            </a:extLst>
          </p:cNvPr>
          <p:cNvSpPr>
            <a:spLocks noGrp="1"/>
          </p:cNvSpPr>
          <p:nvPr>
            <p:ph type="title"/>
          </p:nvPr>
        </p:nvSpPr>
        <p:spPr/>
        <p:txBody>
          <a:bodyPr/>
          <a:lstStyle/>
          <a:p>
            <a:r>
              <a:rPr lang="en-US" dirty="0"/>
              <a:t>Bayes Factor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420AD7-A04D-4FA6-B2C0-49838078B850}"/>
                  </a:ext>
                </a:extLst>
              </p:cNvPr>
              <p:cNvSpPr>
                <a:spLocks noGrp="1"/>
              </p:cNvSpPr>
              <p:nvPr>
                <p:ph idx="1"/>
              </p:nvPr>
            </p:nvSpPr>
            <p:spPr/>
            <p:txBody>
              <a:bodyPr/>
              <a:lstStyle/>
              <a:p>
                <a:r>
                  <a:rPr lang="en-US" dirty="0"/>
                  <a:t>Another Intuition Trick: </a:t>
                </a:r>
                <a:r>
                  <a:rPr lang="en-US" dirty="0">
                    <a:hlinkClick r:id="rId2"/>
                  </a:rPr>
                  <a:t>from 3Blue1Brown</a:t>
                </a:r>
                <a:endParaRPr lang="en-US" dirty="0"/>
              </a:p>
              <a:p>
                <a:endParaRPr lang="en-US" dirty="0"/>
              </a:p>
              <a:p>
                <a:r>
                  <a:rPr lang="en-US" dirty="0"/>
                  <a:t>When you test positive, you (</a:t>
                </a:r>
                <a:r>
                  <a:rPr lang="en-US" b="1" dirty="0"/>
                  <a:t>approximately</a:t>
                </a:r>
                <a:r>
                  <a:rPr lang="en-US" dirty="0"/>
                  <a:t>) multiply the prior by the “Bayes Factor” (aka likelihood ratio)</a:t>
                </a:r>
              </a:p>
              <a:p>
                <a:endParaRPr lang="en-US" dirty="0"/>
              </a:p>
              <a:p>
                <a14:m>
                  <m:oMath xmlns:m="http://schemas.openxmlformats.org/officeDocument/2006/math">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sensitivity</m:t>
                        </m:r>
                      </m:num>
                      <m:den>
                        <m:r>
                          <m:rPr>
                            <m:sty m:val="p"/>
                          </m:rPr>
                          <a:rPr lang="en-US" b="0" i="0" smtClean="0">
                            <a:latin typeface="Cambria Math" panose="02040503050406030204" pitchFamily="18" charset="0"/>
                          </a:rPr>
                          <m:t>false</m:t>
                        </m:r>
                        <m:r>
                          <a:rPr lang="en-US" b="0" i="0" smtClean="0">
                            <a:latin typeface="Cambria Math" panose="02040503050406030204" pitchFamily="18" charset="0"/>
                          </a:rPr>
                          <m:t> </m:t>
                        </m:r>
                        <m:r>
                          <m:rPr>
                            <m:sty m:val="p"/>
                          </m:rPr>
                          <a:rPr lang="en-US" b="0" i="0" smtClean="0">
                            <a:latin typeface="Cambria Math" panose="02040503050406030204" pitchFamily="18" charset="0"/>
                          </a:rPr>
                          <m:t>positive</m:t>
                        </m:r>
                        <m:r>
                          <a:rPr lang="en-US" b="0" i="0" smtClean="0">
                            <a:latin typeface="Cambria Math" panose="02040503050406030204" pitchFamily="18" charset="0"/>
                          </a:rPr>
                          <m:t> </m:t>
                        </m:r>
                        <m:r>
                          <m:rPr>
                            <m:sty m:val="p"/>
                          </m:rPr>
                          <a:rPr lang="en-US" b="0" i="0" smtClean="0">
                            <a:latin typeface="Cambria Math" panose="02040503050406030204" pitchFamily="18" charset="0"/>
                          </a:rPr>
                          <m:t>rate</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𝐹𝑁𝑅</m:t>
                        </m:r>
                      </m:num>
                      <m:den>
                        <m:r>
                          <a:rPr lang="en-US" b="0" i="1" smtClean="0">
                            <a:latin typeface="Cambria Math" panose="02040503050406030204" pitchFamily="18" charset="0"/>
                          </a:rPr>
                          <m:t>𝐹𝑃𝑅</m:t>
                        </m:r>
                      </m:den>
                    </m:f>
                  </m:oMath>
                </a14:m>
                <a:endParaRPr lang="en-US" dirty="0"/>
              </a:p>
              <a:p>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5F420AD7-A04D-4FA6-B2C0-49838078B850}"/>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382538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473D5-E3C5-43CC-9EB9-3368626B0C62}"/>
              </a:ext>
            </a:extLst>
          </p:cNvPr>
          <p:cNvSpPr>
            <a:spLocks noGrp="1"/>
          </p:cNvSpPr>
          <p:nvPr>
            <p:ph type="title"/>
          </p:nvPr>
        </p:nvSpPr>
        <p:spPr/>
        <p:txBody>
          <a:bodyPr/>
          <a:lstStyle/>
          <a:p>
            <a:r>
              <a:rPr lang="en-US" dirty="0"/>
              <a:t>Bayes Factor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B638EC6-9AA6-4CD5-9049-463BCEDB38A6}"/>
                  </a:ext>
                </a:extLst>
              </p:cNvPr>
              <p:cNvSpPr>
                <a:spLocks noGrp="1"/>
              </p:cNvSpPr>
              <p:nvPr>
                <p:ph idx="1"/>
              </p:nvPr>
            </p:nvSpPr>
            <p:spPr/>
            <p:txBody>
              <a:bodyPr/>
              <a:lstStyle/>
              <a:p>
                <a:r>
                  <a:rPr lang="en-US" dirty="0"/>
                  <a:t>Does it work?</a:t>
                </a:r>
              </a:p>
              <a:p>
                <a:endParaRPr lang="en-US" dirty="0"/>
              </a:p>
              <a:p>
                <a:r>
                  <a:rPr lang="en-US" dirty="0"/>
                  <a:t>Let’s try it…</a:t>
                </a:r>
              </a:p>
              <a:p>
                <a:endParaRPr lang="en-US" dirty="0"/>
              </a:p>
              <a:p>
                <a:r>
                  <a:rPr lang="en-US" dirty="0"/>
                  <a:t>Find </a:t>
                </a:r>
              </a:p>
              <a:p>
                <a14:m>
                  <m:oMath xmlns:m="http://schemas.openxmlformats.org/officeDocument/2006/math">
                    <m:r>
                      <m:rPr>
                        <m:sty m:val="p"/>
                      </m:rPr>
                      <a:rPr lang="en-US" b="0" i="0" smtClean="0">
                        <a:latin typeface="Cambria Math" panose="02040503050406030204" pitchFamily="18" charset="0"/>
                      </a:rPr>
                      <m:t>prior</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Sensitivity</m:t>
                        </m:r>
                      </m:num>
                      <m:den>
                        <m:r>
                          <a:rPr lang="en-US" b="0" i="1" smtClean="0">
                            <a:latin typeface="Cambria Math" panose="02040503050406030204" pitchFamily="18" charset="0"/>
                          </a:rPr>
                          <m:t>𝐹𝑃𝑅</m:t>
                        </m:r>
                      </m:den>
                    </m:f>
                  </m:oMath>
                </a14:m>
                <a:endParaRPr lang="en-US" dirty="0"/>
              </a:p>
            </p:txBody>
          </p:sp>
        </mc:Choice>
        <mc:Fallback xmlns="">
          <p:sp>
            <p:nvSpPr>
              <p:cNvPr id="3" name="Content Placeholder 2">
                <a:extLst>
                  <a:ext uri="{FF2B5EF4-FFF2-40B4-BE49-F238E27FC236}">
                    <a16:creationId xmlns:a16="http://schemas.microsoft.com/office/drawing/2014/main" id="{DB638EC6-9AA6-4CD5-9049-463BCEDB38A6}"/>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640519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8564C-61DD-4776-8883-57E4C204DB6A}"/>
              </a:ext>
            </a:extLst>
          </p:cNvPr>
          <p:cNvSpPr>
            <a:spLocks noGrp="1"/>
          </p:cNvSpPr>
          <p:nvPr>
            <p:ph type="title"/>
          </p:nvPr>
        </p:nvSpPr>
        <p:spPr/>
        <p:txBody>
          <a:bodyPr/>
          <a:lstStyle/>
          <a:p>
            <a:r>
              <a:rPr lang="en-US" dirty="0"/>
              <a:t>Wonka Bars</a:t>
            </a:r>
          </a:p>
        </p:txBody>
      </p:sp>
      <p:sp>
        <p:nvSpPr>
          <p:cNvPr id="3" name="Content Placeholder 2">
            <a:extLst>
              <a:ext uri="{FF2B5EF4-FFF2-40B4-BE49-F238E27FC236}">
                <a16:creationId xmlns:a16="http://schemas.microsoft.com/office/drawing/2014/main" id="{04399C92-BA27-46CD-A2BC-41E00CFE6722}"/>
              </a:ext>
            </a:extLst>
          </p:cNvPr>
          <p:cNvSpPr>
            <a:spLocks noGrp="1"/>
          </p:cNvSpPr>
          <p:nvPr>
            <p:ph idx="1"/>
          </p:nvPr>
        </p:nvSpPr>
        <p:spPr/>
        <p:txBody>
          <a:bodyPr/>
          <a:lstStyle/>
          <a:p>
            <a:r>
              <a:rPr lang="en-US" dirty="0"/>
              <a:t>Willy Wonka has placed golden tickets on 0.1% of his Wonka Bars.</a:t>
            </a:r>
          </a:p>
          <a:p>
            <a:r>
              <a:rPr lang="en-US" dirty="0"/>
              <a:t>You want to get a golden ticket. You could buy a 1000-or-so of the bars until you find one, but that’s expensive…you’ve got a better idea!</a:t>
            </a:r>
          </a:p>
          <a:p>
            <a:r>
              <a:rPr lang="en-US" dirty="0"/>
              <a:t>You have a test – a very precise scale you’ve bought. </a:t>
            </a:r>
          </a:p>
          <a:p>
            <a:pPr lvl="1"/>
            <a:r>
              <a:rPr lang="en-US" dirty="0"/>
              <a:t>If the bar you weigh </a:t>
            </a:r>
            <a:r>
              <a:rPr lang="en-US" b="1" dirty="0"/>
              <a:t>does </a:t>
            </a:r>
            <a:r>
              <a:rPr lang="en-US" dirty="0"/>
              <a:t>have a golden ticket, the scale will alert you 99.9% of the time.</a:t>
            </a:r>
          </a:p>
          <a:p>
            <a:pPr lvl="1"/>
            <a:r>
              <a:rPr lang="en-US" dirty="0"/>
              <a:t>If the bar you weigh does not have a golden ticket, the scale will (falsely) alert you only 1% of the time. </a:t>
            </a:r>
          </a:p>
          <a:p>
            <a:r>
              <a:rPr lang="en-US" dirty="0"/>
              <a:t>If you pick up a bar and it alerts, what is the probability you have a golden ticket?</a:t>
            </a:r>
          </a:p>
        </p:txBody>
      </p:sp>
    </p:spTree>
    <p:extLst>
      <p:ext uri="{BB962C8B-B14F-4D97-AF65-F5344CB8AC3E}">
        <p14:creationId xmlns:p14="http://schemas.microsoft.com/office/powerpoint/2010/main" val="3807104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9C12-FA5A-4621-998A-47CAD6513F7D}"/>
              </a:ext>
            </a:extLst>
          </p:cNvPr>
          <p:cNvSpPr>
            <a:spLocks noGrp="1"/>
          </p:cNvSpPr>
          <p:nvPr>
            <p:ph type="title"/>
          </p:nvPr>
        </p:nvSpPr>
        <p:spPr/>
        <p:txBody>
          <a:bodyPr/>
          <a:lstStyle/>
          <a:p>
            <a:r>
              <a:rPr lang="en-US" dirty="0"/>
              <a:t>Wonka Bars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342054-5376-41DB-B410-26986EAD0D37}"/>
                  </a:ext>
                </a:extLst>
              </p:cNvPr>
              <p:cNvSpPr>
                <a:spLocks noGrp="1"/>
              </p:cNvSpPr>
              <p:nvPr>
                <p:ph idx="1"/>
              </p:nvPr>
            </p:nvSpPr>
            <p:spPr/>
            <p:txBody>
              <a:bodyPr/>
              <a:lstStyle/>
              <a:p>
                <a:r>
                  <a:rPr lang="en-US" dirty="0"/>
                  <a:t>Bayes Factor</a:t>
                </a:r>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99.9</m:t>
                        </m:r>
                      </m:num>
                      <m:den>
                        <m:r>
                          <a:rPr lang="en-US" b="0" i="1" smtClean="0">
                            <a:latin typeface="Cambria Math" panose="02040503050406030204" pitchFamily="18" charset="0"/>
                          </a:rPr>
                          <m:t>1</m:t>
                        </m:r>
                      </m:den>
                    </m:f>
                  </m:oMath>
                </a14:m>
                <a:endParaRPr lang="en-US" dirty="0"/>
              </a:p>
              <a:p>
                <a:endParaRPr lang="en-US" dirty="0"/>
              </a:p>
              <a:p>
                <a:r>
                  <a:rPr lang="en-US" dirty="0"/>
                  <a:t>Prior: </a:t>
                </a:r>
                <a14:m>
                  <m:oMath xmlns:m="http://schemas.openxmlformats.org/officeDocument/2006/math">
                    <m:r>
                      <a:rPr lang="en-US" b="0" i="1" smtClean="0">
                        <a:latin typeface="Cambria Math" panose="02040503050406030204" pitchFamily="18" charset="0"/>
                      </a:rPr>
                      <m:t>.1%</m:t>
                    </m:r>
                  </m:oMath>
                </a14:m>
                <a:endParaRPr lang="en-US" dirty="0"/>
              </a:p>
              <a:p>
                <a:endParaRPr lang="en-US" dirty="0"/>
              </a:p>
              <a:p>
                <a:r>
                  <a:rPr lang="en-US" dirty="0"/>
                  <a:t>Product: </a:t>
                </a:r>
                <a14:m>
                  <m:oMath xmlns:m="http://schemas.openxmlformats.org/officeDocument/2006/math">
                    <m:r>
                      <a:rPr lang="en-US" b="0" i="1" smtClean="0">
                        <a:latin typeface="Cambria Math" panose="02040503050406030204" pitchFamily="18" charset="0"/>
                      </a:rPr>
                      <m:t>9.99</m:t>
                    </m:r>
                  </m:oMath>
                </a14:m>
                <a:r>
                  <a:rPr lang="en-US" dirty="0"/>
                  <a:t>, so about </a:t>
                </a:r>
                <a14:m>
                  <m:oMath xmlns:m="http://schemas.openxmlformats.org/officeDocument/2006/math">
                    <m:r>
                      <a:rPr lang="en-US" b="0" i="1" smtClean="0">
                        <a:latin typeface="Cambria Math" panose="02040503050406030204" pitchFamily="18" charset="0"/>
                      </a:rPr>
                      <m:t>10%</m:t>
                    </m:r>
                  </m:oMath>
                </a14:m>
                <a:r>
                  <a:rPr lang="en-US" dirty="0"/>
                  <a:t> </a:t>
                </a:r>
              </a:p>
              <a:p>
                <a:r>
                  <a:rPr lang="en-US" dirty="0"/>
                  <a:t>About what Bayes Rule gets!</a:t>
                </a:r>
              </a:p>
            </p:txBody>
          </p:sp>
        </mc:Choice>
        <mc:Fallback xmlns="">
          <p:sp>
            <p:nvSpPr>
              <p:cNvPr id="3" name="Content Placeholder 2">
                <a:extLst>
                  <a:ext uri="{FF2B5EF4-FFF2-40B4-BE49-F238E27FC236}">
                    <a16:creationId xmlns:a16="http://schemas.microsoft.com/office/drawing/2014/main" id="{F9342054-5376-41DB-B410-26986EAD0D37}"/>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146961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7CD3-1F2D-4577-A815-D3F1B68B2E12}"/>
              </a:ext>
            </a:extLst>
          </p:cNvPr>
          <p:cNvSpPr>
            <a:spLocks noGrp="1"/>
          </p:cNvSpPr>
          <p:nvPr>
            <p:ph type="title"/>
          </p:nvPr>
        </p:nvSpPr>
        <p:spPr/>
        <p:txBody>
          <a:bodyPr/>
          <a:lstStyle/>
          <a:p>
            <a:r>
              <a:rPr lang="en-US" dirty="0"/>
              <a:t>Application 1: Medical Tests</a:t>
            </a:r>
          </a:p>
        </p:txBody>
      </p:sp>
      <p:sp>
        <p:nvSpPr>
          <p:cNvPr id="3" name="Content Placeholder 2">
            <a:extLst>
              <a:ext uri="{FF2B5EF4-FFF2-40B4-BE49-F238E27FC236}">
                <a16:creationId xmlns:a16="http://schemas.microsoft.com/office/drawing/2014/main" id="{847E1961-6F71-4D36-8613-682D65612B6B}"/>
              </a:ext>
            </a:extLst>
          </p:cNvPr>
          <p:cNvSpPr>
            <a:spLocks noGrp="1"/>
          </p:cNvSpPr>
          <p:nvPr>
            <p:ph idx="1"/>
          </p:nvPr>
        </p:nvSpPr>
        <p:spPr>
          <a:xfrm>
            <a:off x="465995" y="1372092"/>
            <a:ext cx="11405746" cy="4113816"/>
          </a:xfrm>
        </p:spPr>
        <p:txBody>
          <a:bodyPr>
            <a:normAutofit fontScale="85000" lnSpcReduction="10000"/>
          </a:bodyPr>
          <a:lstStyle/>
          <a:p>
            <a:r>
              <a:rPr lang="en-US" dirty="0">
                <a:hlinkClick r:id="rId2"/>
              </a:rPr>
              <a:t>Helping Doctors and Patients Make Sense of Health Statistics</a:t>
            </a:r>
            <a:endParaRPr lang="en-US" dirty="0"/>
          </a:p>
          <a:p>
            <a:r>
              <a:rPr lang="en-US" dirty="0"/>
              <a:t>A researcher posed the following scenario to a group of 160 doctors:</a:t>
            </a:r>
          </a:p>
          <a:p>
            <a:r>
              <a:rPr lang="en-US" dirty="0"/>
              <a:t>Assume you conduct a disease screening using a standard test in a certain region. You know the following information about the people in this region:  </a:t>
            </a:r>
          </a:p>
          <a:p>
            <a:r>
              <a:rPr lang="en-US" dirty="0"/>
              <a:t>The probability that a person has the disease is 1% (prevalence) </a:t>
            </a:r>
          </a:p>
          <a:p>
            <a:r>
              <a:rPr lang="en-US" dirty="0"/>
              <a:t>If a person has the disease, the probability that she tests positive is 90% (sensitivity) </a:t>
            </a:r>
          </a:p>
          <a:p>
            <a:r>
              <a:rPr lang="en-US" dirty="0"/>
              <a:t>If a person does not have the disease, the probability that she nevertheless tests positive is 9% (false-positive rate) </a:t>
            </a:r>
          </a:p>
          <a:p>
            <a:r>
              <a:rPr lang="en-US" dirty="0"/>
              <a:t>A person tests positive. She wants to know from you whether that means that she has the disease for sure, or what the chances are. What is the best answer? </a:t>
            </a:r>
          </a:p>
        </p:txBody>
      </p:sp>
      <p:sp>
        <p:nvSpPr>
          <p:cNvPr id="4" name="Rectangle 3">
            <a:extLst>
              <a:ext uri="{FF2B5EF4-FFF2-40B4-BE49-F238E27FC236}">
                <a16:creationId xmlns:a16="http://schemas.microsoft.com/office/drawing/2014/main" id="{1C413A8A-8D4E-460C-92B0-D28B061995A3}"/>
              </a:ext>
            </a:extLst>
          </p:cNvPr>
          <p:cNvSpPr/>
          <p:nvPr/>
        </p:nvSpPr>
        <p:spPr>
          <a:xfrm>
            <a:off x="6106517" y="5580057"/>
            <a:ext cx="5765224" cy="1323439"/>
          </a:xfrm>
          <a:prstGeom prst="rect">
            <a:avLst/>
          </a:prstGeom>
        </p:spPr>
        <p:txBody>
          <a:bodyPr wrap="square">
            <a:spAutoFit/>
          </a:bodyPr>
          <a:lstStyle/>
          <a:p>
            <a:r>
              <a:rPr lang="en-US" sz="2000" dirty="0">
                <a:latin typeface="Segoe UI Semilight" panose="020B0402040204020203" pitchFamily="34" charset="0"/>
                <a:cs typeface="Segoe UI Semilight" panose="020B0402040204020203" pitchFamily="34" charset="0"/>
              </a:rPr>
              <a:t>C. Out of 10 people with a positive test, about 1 have the disease. </a:t>
            </a:r>
          </a:p>
          <a:p>
            <a:r>
              <a:rPr lang="en-US" sz="2000" dirty="0">
                <a:latin typeface="Segoe UI Semilight" panose="020B0402040204020203" pitchFamily="34" charset="0"/>
                <a:cs typeface="Segoe UI Semilight" panose="020B0402040204020203" pitchFamily="34" charset="0"/>
              </a:rPr>
              <a:t>D. The probability that she has the disease is about 1%</a:t>
            </a:r>
          </a:p>
        </p:txBody>
      </p:sp>
      <p:sp>
        <p:nvSpPr>
          <p:cNvPr id="5" name="Rectangle 4">
            <a:extLst>
              <a:ext uri="{FF2B5EF4-FFF2-40B4-BE49-F238E27FC236}">
                <a16:creationId xmlns:a16="http://schemas.microsoft.com/office/drawing/2014/main" id="{EAAE88B8-4384-4F4B-AE6E-D910FDE7648C}"/>
              </a:ext>
            </a:extLst>
          </p:cNvPr>
          <p:cNvSpPr/>
          <p:nvPr/>
        </p:nvSpPr>
        <p:spPr>
          <a:xfrm>
            <a:off x="755164" y="5523524"/>
            <a:ext cx="5340836" cy="1323439"/>
          </a:xfrm>
          <a:prstGeom prst="rect">
            <a:avLst/>
          </a:prstGeom>
        </p:spPr>
        <p:txBody>
          <a:bodyPr wrap="square">
            <a:spAutoFit/>
          </a:bodyPr>
          <a:lstStyle/>
          <a:p>
            <a:r>
              <a:rPr lang="en-US" sz="2000" dirty="0">
                <a:latin typeface="Segoe UI Semilight" panose="020B0402040204020203" pitchFamily="34" charset="0"/>
                <a:cs typeface="Segoe UI Semilight" panose="020B0402040204020203" pitchFamily="34" charset="0"/>
              </a:rPr>
              <a:t>A. The probability that she has the disease is about 81%. </a:t>
            </a:r>
          </a:p>
          <a:p>
            <a:r>
              <a:rPr lang="en-US" sz="2000" dirty="0">
                <a:latin typeface="Segoe UI Semilight" panose="020B0402040204020203" pitchFamily="34" charset="0"/>
                <a:cs typeface="Segoe UI Semilight" panose="020B0402040204020203" pitchFamily="34" charset="0"/>
              </a:rPr>
              <a:t>B. Out of 10 people with a positive test, about 9 have the disease. </a:t>
            </a:r>
          </a:p>
        </p:txBody>
      </p:sp>
    </p:spTree>
    <p:extLst>
      <p:ext uri="{BB962C8B-B14F-4D97-AF65-F5344CB8AC3E}">
        <p14:creationId xmlns:p14="http://schemas.microsoft.com/office/powerpoint/2010/main" val="3129052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2D369-17CB-43F4-AEE0-5E8A9102AACF}"/>
              </a:ext>
            </a:extLst>
          </p:cNvPr>
          <p:cNvSpPr>
            <a:spLocks noGrp="1"/>
          </p:cNvSpPr>
          <p:nvPr>
            <p:ph type="title"/>
          </p:nvPr>
        </p:nvSpPr>
        <p:spPr/>
        <p:txBody>
          <a:bodyPr/>
          <a:lstStyle/>
          <a:p>
            <a:r>
              <a:rPr lang="en-US" dirty="0"/>
              <a:t>Bayes Factor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964AAF-D54F-4341-BC89-E21527D34997}"/>
                  </a:ext>
                </a:extLst>
              </p:cNvPr>
              <p:cNvSpPr>
                <a:spLocks noGrp="1"/>
              </p:cNvSpPr>
              <p:nvPr>
                <p:ph idx="1"/>
              </p:nvPr>
            </p:nvSpPr>
            <p:spPr/>
            <p:txBody>
              <a:bodyPr/>
              <a:lstStyle/>
              <a:p>
                <a:r>
                  <a:rPr lang="en-US" dirty="0"/>
                  <a:t>What about with the doctors?</a:t>
                </a:r>
              </a:p>
              <a:p>
                <a:endParaRPr lang="en-US" dirty="0"/>
              </a:p>
              <a:p>
                <a14:m>
                  <m:oMath xmlns:m="http://schemas.openxmlformats.org/officeDocument/2006/math">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90%</m:t>
                        </m:r>
                      </m:num>
                      <m:den>
                        <m:r>
                          <a:rPr lang="en-US" b="0" i="1" smtClean="0">
                            <a:latin typeface="Cambria Math" panose="02040503050406030204" pitchFamily="18" charset="0"/>
                          </a:rPr>
                          <m:t>9%</m:t>
                        </m:r>
                      </m:den>
                    </m:f>
                    <m:r>
                      <a:rPr lang="en-US" b="0" i="1" smtClean="0">
                        <a:latin typeface="Cambria Math" panose="02040503050406030204" pitchFamily="18" charset="0"/>
                      </a:rPr>
                      <m:t>=10%</m:t>
                    </m:r>
                  </m:oMath>
                </a14:m>
                <a:endParaRPr lang="en-US" dirty="0"/>
              </a:p>
              <a:p>
                <a:endParaRPr lang="en-US" dirty="0"/>
              </a:p>
              <a:p>
                <a:r>
                  <a:rPr lang="en-US" dirty="0"/>
                  <a:t>Again about right!</a:t>
                </a:r>
              </a:p>
            </p:txBody>
          </p:sp>
        </mc:Choice>
        <mc:Fallback xmlns="">
          <p:sp>
            <p:nvSpPr>
              <p:cNvPr id="3" name="Content Placeholder 2">
                <a:extLst>
                  <a:ext uri="{FF2B5EF4-FFF2-40B4-BE49-F238E27FC236}">
                    <a16:creationId xmlns:a16="http://schemas.microsoft.com/office/drawing/2014/main" id="{52964AAF-D54F-4341-BC89-E21527D34997}"/>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54302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7F43-4E02-42C4-92B1-1C6ED5305610}"/>
              </a:ext>
            </a:extLst>
          </p:cNvPr>
          <p:cNvSpPr>
            <a:spLocks noGrp="1"/>
          </p:cNvSpPr>
          <p:nvPr>
            <p:ph type="title"/>
          </p:nvPr>
        </p:nvSpPr>
        <p:spPr/>
        <p:txBody>
          <a:bodyPr/>
          <a:lstStyle/>
          <a:p>
            <a:r>
              <a:rPr lang="en-US" dirty="0"/>
              <a:t>Caution</a:t>
            </a:r>
          </a:p>
        </p:txBody>
      </p:sp>
      <p:sp>
        <p:nvSpPr>
          <p:cNvPr id="3" name="Content Placeholder 2">
            <a:extLst>
              <a:ext uri="{FF2B5EF4-FFF2-40B4-BE49-F238E27FC236}">
                <a16:creationId xmlns:a16="http://schemas.microsoft.com/office/drawing/2014/main" id="{A49B8924-FD67-421B-A040-AA9DB2419DDA}"/>
              </a:ext>
            </a:extLst>
          </p:cNvPr>
          <p:cNvSpPr>
            <a:spLocks noGrp="1"/>
          </p:cNvSpPr>
          <p:nvPr>
            <p:ph idx="1"/>
          </p:nvPr>
        </p:nvSpPr>
        <p:spPr/>
        <p:txBody>
          <a:bodyPr/>
          <a:lstStyle/>
          <a:p>
            <a:r>
              <a:rPr lang="en-US" dirty="0"/>
              <a:t>Multiplying by the Bayes Factor is an </a:t>
            </a:r>
            <a:r>
              <a:rPr lang="en-US" b="1" dirty="0"/>
              <a:t>approximation</a:t>
            </a:r>
            <a:endParaRPr lang="en-US" dirty="0"/>
          </a:p>
          <a:p>
            <a:r>
              <a:rPr lang="en-US" dirty="0"/>
              <a:t>It gives you the exact numerator for Bayes, but the denominator is </a:t>
            </a:r>
            <a:br>
              <a:rPr lang="en-US" dirty="0"/>
            </a:br>
            <a:r>
              <a:rPr lang="en-US" dirty="0"/>
              <a:t>“the number of false positives if the prevalence (/prior) were 0”</a:t>
            </a:r>
          </a:p>
          <a:p>
            <a:endParaRPr lang="en-US" dirty="0"/>
          </a:p>
          <a:p>
            <a:r>
              <a:rPr lang="en-US" dirty="0"/>
              <a:t>When the prior is close to 0, this is a fine approximation!</a:t>
            </a:r>
          </a:p>
          <a:p>
            <a:r>
              <a:rPr lang="en-US" dirty="0"/>
              <a:t>But plug in a prior of 15% on the last slide, and we get 150% chance.</a:t>
            </a:r>
          </a:p>
        </p:txBody>
      </p:sp>
    </p:spTree>
    <p:extLst>
      <p:ext uri="{BB962C8B-B14F-4D97-AF65-F5344CB8AC3E}">
        <p14:creationId xmlns:p14="http://schemas.microsoft.com/office/powerpoint/2010/main" val="3368142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4CC9-E43D-439E-8DF8-9A752FBD021B}"/>
              </a:ext>
            </a:extLst>
          </p:cNvPr>
          <p:cNvSpPr>
            <a:spLocks noGrp="1"/>
          </p:cNvSpPr>
          <p:nvPr>
            <p:ph type="title"/>
          </p:nvPr>
        </p:nvSpPr>
        <p:spPr/>
        <p:txBody>
          <a:bodyPr/>
          <a:lstStyle/>
          <a:p>
            <a:r>
              <a:rPr lang="en-US" dirty="0"/>
              <a:t>What about negative tests?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66EEF5-EF78-4588-A901-DFC563518A3F}"/>
                  </a:ext>
                </a:extLst>
              </p:cNvPr>
              <p:cNvSpPr>
                <a:spLocks noGrp="1"/>
              </p:cNvSpPr>
              <p:nvPr>
                <p:ph idx="1"/>
              </p:nvPr>
            </p:nvSpPr>
            <p:spPr/>
            <p:txBody>
              <a:bodyPr/>
              <a:lstStyle/>
              <a:p>
                <a:r>
                  <a:rPr lang="en-US" dirty="0"/>
                  <a:t>For negative tests, the Bayes Factor is</a:t>
                </a:r>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𝐹𝑁𝑅</m:t>
                        </m:r>
                      </m:num>
                      <m:den>
                        <m:r>
                          <m:rPr>
                            <m:sty m:val="p"/>
                          </m:rPr>
                          <a:rPr lang="en-US" b="0" i="0" smtClean="0">
                            <a:latin typeface="Cambria Math" panose="02040503050406030204" pitchFamily="18" charset="0"/>
                          </a:rPr>
                          <m:t>specificity</m:t>
                        </m:r>
                        <m:r>
                          <a:rPr lang="en-US" b="0" i="0" smtClean="0">
                            <a:latin typeface="Cambria Math" panose="02040503050406030204" pitchFamily="18" charset="0"/>
                          </a:rPr>
                          <m:t> </m:t>
                        </m:r>
                      </m:den>
                    </m:f>
                  </m:oMath>
                </a14:m>
                <a:endParaRPr lang="en-US" dirty="0"/>
              </a:p>
              <a:p>
                <a:endParaRPr lang="en-US" dirty="0"/>
              </a:p>
              <a:p>
                <a:r>
                  <a:rPr lang="en-US" dirty="0"/>
                  <a:t>Specificity is </a:t>
                </a:r>
                <a14:m>
                  <m:oMath xmlns:m="http://schemas.openxmlformats.org/officeDocument/2006/math">
                    <m:r>
                      <a:rPr lang="en-US">
                        <a:latin typeface="Cambria Math" panose="02040503050406030204" pitchFamily="18" charset="0"/>
                      </a:rPr>
                      <m:t>(1−</m:t>
                    </m:r>
                    <m:r>
                      <m:rPr>
                        <m:sty m:val="p"/>
                      </m:rPr>
                      <a:rPr lang="en-US">
                        <a:latin typeface="Cambria Math" panose="02040503050406030204" pitchFamily="18" charset="0"/>
                      </a:rPr>
                      <m:t>false</m:t>
                    </m:r>
                    <m:r>
                      <a:rPr lang="en-US">
                        <a:latin typeface="Cambria Math" panose="02040503050406030204" pitchFamily="18" charset="0"/>
                      </a:rPr>
                      <m:t> </m:t>
                    </m:r>
                    <m:r>
                      <m:rPr>
                        <m:sty m:val="p"/>
                      </m:rPr>
                      <a:rPr lang="en-US">
                        <a:latin typeface="Cambria Math" panose="02040503050406030204" pitchFamily="18" charset="0"/>
                      </a:rPr>
                      <m:t>negative</m:t>
                    </m:r>
                    <m:r>
                      <a:rPr lang="en-US">
                        <a:latin typeface="Cambria Math" panose="02040503050406030204" pitchFamily="18" charset="0"/>
                      </a:rPr>
                      <m:t> </m:t>
                    </m:r>
                    <m:r>
                      <m:rPr>
                        <m:sty m:val="p"/>
                      </m:rPr>
                      <a:rPr lang="en-US">
                        <a:latin typeface="Cambria Math" panose="02040503050406030204" pitchFamily="18" charset="0"/>
                      </a:rPr>
                      <m:t>rate</m:t>
                    </m:r>
                    <m:r>
                      <a:rPr lang="en-US" i="1">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6F66EEF5-EF78-4588-A901-DFC563518A3F}"/>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0531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8564C-61DD-4776-8883-57E4C204DB6A}"/>
              </a:ext>
            </a:extLst>
          </p:cNvPr>
          <p:cNvSpPr>
            <a:spLocks noGrp="1"/>
          </p:cNvSpPr>
          <p:nvPr>
            <p:ph type="title"/>
          </p:nvPr>
        </p:nvSpPr>
        <p:spPr/>
        <p:txBody>
          <a:bodyPr/>
          <a:lstStyle/>
          <a:p>
            <a:r>
              <a:rPr lang="en-US" dirty="0"/>
              <a:t>Wonka Bars</a:t>
            </a:r>
          </a:p>
        </p:txBody>
      </p:sp>
      <p:sp>
        <p:nvSpPr>
          <p:cNvPr id="3" name="Content Placeholder 2">
            <a:extLst>
              <a:ext uri="{FF2B5EF4-FFF2-40B4-BE49-F238E27FC236}">
                <a16:creationId xmlns:a16="http://schemas.microsoft.com/office/drawing/2014/main" id="{04399C92-BA27-46CD-A2BC-41E00CFE6722}"/>
              </a:ext>
            </a:extLst>
          </p:cNvPr>
          <p:cNvSpPr>
            <a:spLocks noGrp="1"/>
          </p:cNvSpPr>
          <p:nvPr>
            <p:ph idx="1"/>
          </p:nvPr>
        </p:nvSpPr>
        <p:spPr/>
        <p:txBody>
          <a:bodyPr/>
          <a:lstStyle/>
          <a:p>
            <a:r>
              <a:rPr lang="en-US" dirty="0"/>
              <a:t>Willy Wonka has placed golden tickets on 0.1% of his Wonka Bars.</a:t>
            </a:r>
          </a:p>
          <a:p>
            <a:r>
              <a:rPr lang="en-US" dirty="0"/>
              <a:t>You want to get a golden ticket. You could buy a 1000-or-so of the bars until you find one, but that’s expensive…you’ve got a better idea!</a:t>
            </a:r>
          </a:p>
          <a:p>
            <a:r>
              <a:rPr lang="en-US" dirty="0"/>
              <a:t>You have a test – a very precise scale you’ve bought. </a:t>
            </a:r>
          </a:p>
          <a:p>
            <a:pPr lvl="2"/>
            <a:r>
              <a:rPr lang="en-US" dirty="0"/>
              <a:t>If the bar you weigh </a:t>
            </a:r>
            <a:r>
              <a:rPr lang="en-US" b="1" dirty="0"/>
              <a:t>does </a:t>
            </a:r>
            <a:r>
              <a:rPr lang="en-US" dirty="0"/>
              <a:t>have a golden ticket, the scale will alert you 99.9% of the time.</a:t>
            </a:r>
          </a:p>
          <a:p>
            <a:pPr lvl="2"/>
            <a:r>
              <a:rPr lang="en-US" dirty="0"/>
              <a:t>If the bar you weigh does not have a golden ticket, the scale will (falsely) alert you only 1% of the time. </a:t>
            </a:r>
          </a:p>
          <a:p>
            <a:r>
              <a:rPr lang="en-US" dirty="0"/>
              <a:t>If you pick up a bar and it alerts, what is the probability you have a golden ticket?</a:t>
            </a:r>
          </a:p>
        </p:txBody>
      </p:sp>
    </p:spTree>
    <p:extLst>
      <p:ext uri="{BB962C8B-B14F-4D97-AF65-F5344CB8AC3E}">
        <p14:creationId xmlns:p14="http://schemas.microsoft.com/office/powerpoint/2010/main" val="71177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90B82-7336-4B88-A505-EA21313FF335}"/>
              </a:ext>
            </a:extLst>
          </p:cNvPr>
          <p:cNvSpPr>
            <a:spLocks noGrp="1"/>
          </p:cNvSpPr>
          <p:nvPr>
            <p:ph type="title"/>
          </p:nvPr>
        </p:nvSpPr>
        <p:spPr/>
        <p:txBody>
          <a:bodyPr/>
          <a:lstStyle/>
          <a:p>
            <a:r>
              <a:rPr lang="en-US" dirty="0"/>
              <a:t>Willy Wonka</a:t>
            </a:r>
          </a:p>
        </p:txBody>
      </p:sp>
      <p:sp>
        <p:nvSpPr>
          <p:cNvPr id="3" name="Content Placeholder 2">
            <a:extLst>
              <a:ext uri="{FF2B5EF4-FFF2-40B4-BE49-F238E27FC236}">
                <a16:creationId xmlns:a16="http://schemas.microsoft.com/office/drawing/2014/main" id="{08EEE9A7-2107-4D81-A27A-FC7B3DD21F54}"/>
              </a:ext>
            </a:extLst>
          </p:cNvPr>
          <p:cNvSpPr>
            <a:spLocks noGrp="1"/>
          </p:cNvSpPr>
          <p:nvPr>
            <p:ph idx="1"/>
          </p:nvPr>
        </p:nvSpPr>
        <p:spPr/>
        <p:txBody>
          <a:bodyPr/>
          <a:lstStyle/>
          <a:p>
            <a:pPr lvl="1"/>
            <a:r>
              <a:rPr lang="en-US" dirty="0"/>
              <a:t>Willy Wonka has placed golden tickets on 0.1% of his Wonka Bars.</a:t>
            </a:r>
          </a:p>
          <a:p>
            <a:pPr lvl="2"/>
            <a:r>
              <a:rPr lang="en-US" dirty="0"/>
              <a:t>If the bar you weigh </a:t>
            </a:r>
            <a:r>
              <a:rPr lang="en-US" b="1" dirty="0"/>
              <a:t>does </a:t>
            </a:r>
            <a:r>
              <a:rPr lang="en-US" dirty="0"/>
              <a:t>have a golden ticket, the scale will alert you 99.9% of the time.</a:t>
            </a:r>
          </a:p>
          <a:p>
            <a:pPr lvl="2"/>
            <a:r>
              <a:rPr lang="en-US" dirty="0"/>
              <a:t>If the bar you weigh does not have a golden ticket, the scale will (falsely) alert you only 1% of the time. </a:t>
            </a:r>
          </a:p>
          <a:p>
            <a:r>
              <a:rPr lang="en-US" dirty="0"/>
              <a:t>You pick up a bar and it alerts, what is the probability you have a golden ticket?</a:t>
            </a:r>
          </a:p>
          <a:p>
            <a:r>
              <a:rPr lang="en-US" dirty="0"/>
              <a:t>Which of these is closest to the right answer?</a:t>
            </a:r>
          </a:p>
        </p:txBody>
      </p:sp>
      <p:sp>
        <p:nvSpPr>
          <p:cNvPr id="4" name="TextBox 3">
            <a:extLst>
              <a:ext uri="{FF2B5EF4-FFF2-40B4-BE49-F238E27FC236}">
                <a16:creationId xmlns:a16="http://schemas.microsoft.com/office/drawing/2014/main" id="{3CA484E5-784F-4BE5-B197-70435A165BC4}"/>
              </a:ext>
            </a:extLst>
          </p:cNvPr>
          <p:cNvSpPr txBox="1"/>
          <p:nvPr/>
        </p:nvSpPr>
        <p:spPr>
          <a:xfrm>
            <a:off x="9174480" y="4180344"/>
            <a:ext cx="3893820" cy="2677656"/>
          </a:xfrm>
          <a:prstGeom prst="rect">
            <a:avLst/>
          </a:prstGeom>
          <a:noFill/>
        </p:spPr>
        <p:txBody>
          <a:bodyPr wrap="square" rtlCol="0">
            <a:spAutoFit/>
          </a:bodyPr>
          <a:lstStyle/>
          <a:p>
            <a:pPr marL="342900" indent="-342900">
              <a:buAutoNum type="alphaUcPeriod"/>
            </a:pPr>
            <a:r>
              <a:rPr lang="en-US" sz="2400" b="0" dirty="0"/>
              <a:t>0.1%</a:t>
            </a:r>
          </a:p>
          <a:p>
            <a:pPr marL="342900" indent="-342900">
              <a:buAutoNum type="alphaUcPeriod"/>
            </a:pPr>
            <a:r>
              <a:rPr lang="en-US" sz="2400" b="0" dirty="0"/>
              <a:t>10%</a:t>
            </a:r>
          </a:p>
          <a:p>
            <a:pPr marL="342900" indent="-342900">
              <a:buAutoNum type="alphaUcPeriod"/>
            </a:pPr>
            <a:r>
              <a:rPr lang="en-US" sz="2400" dirty="0"/>
              <a:t>50%</a:t>
            </a:r>
          </a:p>
          <a:p>
            <a:pPr marL="342900" indent="-342900">
              <a:buAutoNum type="alphaUcPeriod"/>
            </a:pPr>
            <a:r>
              <a:rPr lang="en-US" sz="2400" b="0" dirty="0"/>
              <a:t>90%</a:t>
            </a:r>
          </a:p>
          <a:p>
            <a:pPr marL="342900" indent="-342900">
              <a:buAutoNum type="alphaUcPeriod"/>
            </a:pPr>
            <a:r>
              <a:rPr lang="en-US" sz="2400" dirty="0"/>
              <a:t>99%</a:t>
            </a:r>
          </a:p>
          <a:p>
            <a:pPr marL="342900" indent="-342900">
              <a:buAutoNum type="alphaUcPeriod"/>
            </a:pPr>
            <a:r>
              <a:rPr lang="en-US" sz="2400" b="0" dirty="0"/>
              <a:t>99.9%</a:t>
            </a:r>
          </a:p>
          <a:p>
            <a:endParaRPr lang="en-US" sz="2400" dirty="0"/>
          </a:p>
        </p:txBody>
      </p:sp>
      <p:sp>
        <p:nvSpPr>
          <p:cNvPr id="7" name="Rounded Rectangle 4">
            <a:extLst>
              <a:ext uri="{FF2B5EF4-FFF2-40B4-BE49-F238E27FC236}">
                <a16:creationId xmlns:a16="http://schemas.microsoft.com/office/drawing/2014/main" id="{ECEC2111-75EB-4BFA-9DB8-098B0C0B5A99}"/>
              </a:ext>
            </a:extLst>
          </p:cNvPr>
          <p:cNvSpPr/>
          <p:nvPr/>
        </p:nvSpPr>
        <p:spPr>
          <a:xfrm>
            <a:off x="8326804" y="43915"/>
            <a:ext cx="3810924" cy="1234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When you have an idea</a:t>
            </a:r>
          </a:p>
          <a:p>
            <a:pPr algn="ctr"/>
            <a:r>
              <a:rPr lang="en-US" sz="2000" dirty="0"/>
              <a:t>go to </a:t>
            </a:r>
            <a:r>
              <a:rPr lang="en-US" sz="2000" dirty="0" err="1"/>
              <a:t>pollev.com</a:t>
            </a:r>
            <a:r>
              <a:rPr lang="en-US" sz="2000" dirty="0"/>
              <a:t>/avk5</a:t>
            </a:r>
          </a:p>
        </p:txBody>
      </p:sp>
    </p:spTree>
    <p:extLst>
      <p:ext uri="{BB962C8B-B14F-4D97-AF65-F5344CB8AC3E}">
        <p14:creationId xmlns:p14="http://schemas.microsoft.com/office/powerpoint/2010/main" val="291293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27FE8-1C86-41EF-9449-C5CF84EAA48F}"/>
              </a:ext>
            </a:extLst>
          </p:cNvPr>
          <p:cNvSpPr>
            <a:spLocks noGrp="1"/>
          </p:cNvSpPr>
          <p:nvPr>
            <p:ph type="title"/>
          </p:nvPr>
        </p:nvSpPr>
        <p:spPr/>
        <p:txBody>
          <a:bodyPr/>
          <a:lstStyle/>
          <a:p>
            <a:r>
              <a:rPr lang="en-US" dirty="0"/>
              <a:t>Conditioning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A05A18D-7BA7-4FD2-B4CE-E8B9DD14BE92}"/>
                  </a:ext>
                </a:extLst>
              </p:cNvPr>
              <p:cNvSpPr>
                <a:spLocks noGrp="1"/>
              </p:cNvSpPr>
              <p:nvPr>
                <p:ph idx="1"/>
              </p:nvPr>
            </p:nvSpPr>
            <p:spPr>
              <a:xfrm>
                <a:off x="575240" y="1463857"/>
                <a:ext cx="8890493" cy="4845504"/>
              </a:xfrm>
            </p:spPr>
            <p:txBody>
              <a:bodyPr/>
              <a:lstStyle/>
              <a:p>
                <a:r>
                  <a:rPr lang="en-US" dirty="0"/>
                  <a:t>Let </a:t>
                </a:r>
                <a14:m>
                  <m:oMath xmlns:m="http://schemas.openxmlformats.org/officeDocument/2006/math">
                    <m:r>
                      <a:rPr lang="en-US" b="0" i="1" smtClean="0">
                        <a:latin typeface="Cambria Math" panose="02040503050406030204" pitchFamily="18" charset="0"/>
                      </a:rPr>
                      <m:t>𝑆</m:t>
                    </m:r>
                  </m:oMath>
                </a14:m>
                <a:r>
                  <a:rPr lang="en-US" dirty="0"/>
                  <a:t> be the event that the </a:t>
                </a:r>
                <a:r>
                  <a:rPr lang="en-US" b="1" dirty="0"/>
                  <a:t>S</a:t>
                </a:r>
                <a:r>
                  <a:rPr lang="en-US" dirty="0"/>
                  <a:t>cale alerts you</a:t>
                </a:r>
              </a:p>
              <a:p>
                <a:r>
                  <a:rPr lang="en-US" dirty="0"/>
                  <a:t>Let </a:t>
                </a:r>
                <a14:m>
                  <m:oMath xmlns:m="http://schemas.openxmlformats.org/officeDocument/2006/math">
                    <m:r>
                      <a:rPr lang="en-US" b="0" i="1" smtClean="0">
                        <a:latin typeface="Cambria Math" panose="02040503050406030204" pitchFamily="18" charset="0"/>
                      </a:rPr>
                      <m:t>𝐺</m:t>
                    </m:r>
                  </m:oMath>
                </a14:m>
                <a:r>
                  <a:rPr lang="en-US" dirty="0"/>
                  <a:t> be the event your bar has a </a:t>
                </a:r>
                <a:r>
                  <a:rPr lang="en-US" b="1" dirty="0"/>
                  <a:t>G</a:t>
                </a:r>
                <a:r>
                  <a:rPr lang="en-US" dirty="0"/>
                  <a:t>olden ticket. </a:t>
                </a:r>
              </a:p>
              <a:p>
                <a:r>
                  <a:rPr lang="en-US" dirty="0"/>
                  <a:t>What conditional probabilities are each of these? </a:t>
                </a:r>
              </a:p>
              <a:p>
                <a:pPr lvl="1"/>
                <a:endParaRPr lang="en-US" dirty="0"/>
              </a:p>
              <a:p>
                <a:pPr lvl="1"/>
                <a:r>
                  <a:rPr lang="en-US" dirty="0"/>
                  <a:t>Willy Wonka has placed golden tickets on 0.1% of his Wonka Bars.</a:t>
                </a:r>
              </a:p>
              <a:p>
                <a:pPr lvl="1"/>
                <a:r>
                  <a:rPr lang="en-US" dirty="0"/>
                  <a:t>If the bar you weigh </a:t>
                </a:r>
                <a:r>
                  <a:rPr lang="en-US" b="1" dirty="0"/>
                  <a:t>does </a:t>
                </a:r>
                <a:r>
                  <a:rPr lang="en-US" dirty="0"/>
                  <a:t>have a golden ticket, the scale will alert you 99.9% of the time.</a:t>
                </a:r>
              </a:p>
              <a:p>
                <a:pPr lvl="1"/>
                <a:r>
                  <a:rPr lang="en-US" dirty="0"/>
                  <a:t>If the bar you weigh does not have a golden ticket, the scale will (falsely) alert you only 1% of the time. </a:t>
                </a:r>
              </a:p>
              <a:p>
                <a:pPr lvl="1"/>
                <a:r>
                  <a:rPr lang="en-US" dirty="0"/>
                  <a:t>You pick up a bar and it alerts, what is the probability you have a golden ticket?</a:t>
                </a:r>
              </a:p>
            </p:txBody>
          </p:sp>
        </mc:Choice>
        <mc:Fallback xmlns="">
          <p:sp>
            <p:nvSpPr>
              <p:cNvPr id="3" name="Content Placeholder 2">
                <a:extLst>
                  <a:ext uri="{FF2B5EF4-FFF2-40B4-BE49-F238E27FC236}">
                    <a16:creationId xmlns:a16="http://schemas.microsoft.com/office/drawing/2014/main" id="{8A05A18D-7BA7-4FD2-B4CE-E8B9DD14BE92}"/>
                  </a:ext>
                </a:extLst>
              </p:cNvPr>
              <p:cNvSpPr>
                <a:spLocks noGrp="1" noRot="1" noChangeAspect="1" noMove="1" noResize="1" noEditPoints="1" noAdjustHandles="1" noChangeArrowheads="1" noChangeShapeType="1" noTextEdit="1"/>
              </p:cNvSpPr>
              <p:nvPr>
                <p:ph idx="1"/>
              </p:nvPr>
            </p:nvSpPr>
            <p:spPr>
              <a:xfrm>
                <a:off x="575240" y="1463857"/>
                <a:ext cx="8890493" cy="4845504"/>
              </a:xfrm>
              <a:blipFill>
                <a:blip r:embed="rId2"/>
                <a:stretch>
                  <a:fillRect l="-822" t="-2138" r="-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CC769B9-E5C6-45D1-A6DD-3988D7A547FE}"/>
                  </a:ext>
                </a:extLst>
              </p:cNvPr>
              <p:cNvSpPr txBox="1"/>
              <p:nvPr/>
            </p:nvSpPr>
            <p:spPr>
              <a:xfrm>
                <a:off x="9465733" y="3329940"/>
                <a:ext cx="899160" cy="461665"/>
              </a:xfrm>
              <a:prstGeom prst="rect">
                <a:avLst/>
              </a:prstGeom>
              <a:noFill/>
              <a:ln w="38100">
                <a:solidFill>
                  <a:schemeClr val="accent2"/>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ℙ</m:t>
                      </m:r>
                      <m:r>
                        <a:rPr lang="en-US" sz="2400" b="0" i="1" smtClean="0">
                          <a:latin typeface="Cambria Math" panose="02040503050406030204" pitchFamily="18" charset="0"/>
                        </a:rPr>
                        <m:t>(</m:t>
                      </m:r>
                      <m:r>
                        <a:rPr lang="en-US" sz="2400" b="0" i="1" smtClean="0">
                          <a:latin typeface="Cambria Math" panose="02040503050406030204" pitchFamily="18" charset="0"/>
                        </a:rPr>
                        <m:t>𝐺</m:t>
                      </m:r>
                      <m:r>
                        <a:rPr lang="en-US" sz="2400" b="0" i="1" smtClean="0">
                          <a:latin typeface="Cambria Math" panose="02040503050406030204" pitchFamily="18" charset="0"/>
                        </a:rPr>
                        <m:t>)</m:t>
                      </m:r>
                    </m:oMath>
                  </m:oMathPara>
                </a14:m>
                <a:endParaRPr lang="en-US" sz="2400" dirty="0"/>
              </a:p>
            </p:txBody>
          </p:sp>
        </mc:Choice>
        <mc:Fallback xmlns="">
          <p:sp>
            <p:nvSpPr>
              <p:cNvPr id="4" name="TextBox 3">
                <a:extLst>
                  <a:ext uri="{FF2B5EF4-FFF2-40B4-BE49-F238E27FC236}">
                    <a16:creationId xmlns:a16="http://schemas.microsoft.com/office/drawing/2014/main" id="{ECC769B9-E5C6-45D1-A6DD-3988D7A547FE}"/>
                  </a:ext>
                </a:extLst>
              </p:cNvPr>
              <p:cNvSpPr txBox="1">
                <a:spLocks noRot="1" noChangeAspect="1" noMove="1" noResize="1" noEditPoints="1" noAdjustHandles="1" noChangeArrowheads="1" noChangeShapeType="1" noTextEdit="1"/>
              </p:cNvSpPr>
              <p:nvPr/>
            </p:nvSpPr>
            <p:spPr>
              <a:xfrm>
                <a:off x="9465733" y="3329940"/>
                <a:ext cx="899160" cy="461665"/>
              </a:xfrm>
              <a:prstGeom prst="rect">
                <a:avLst/>
              </a:prstGeom>
              <a:blipFill>
                <a:blip r:embed="rId3"/>
                <a:stretch>
                  <a:fillRect r="-1307" b="-12195"/>
                </a:stretch>
              </a:blipFill>
              <a:ln w="38100">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2F54A02-DC7D-428D-94DF-9A56104A2754}"/>
                  </a:ext>
                </a:extLst>
              </p:cNvPr>
              <p:cNvSpPr txBox="1"/>
              <p:nvPr/>
            </p:nvSpPr>
            <p:spPr>
              <a:xfrm>
                <a:off x="9465732" y="3886609"/>
                <a:ext cx="1141307" cy="461665"/>
              </a:xfrm>
              <a:prstGeom prst="rect">
                <a:avLst/>
              </a:prstGeom>
              <a:noFill/>
              <a:ln w="38100">
                <a:solidFill>
                  <a:schemeClr val="accent2"/>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ℙ</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𝐺</m:t>
                      </m:r>
                      <m:r>
                        <a:rPr lang="en-US" sz="2400" b="0" i="1" smtClean="0">
                          <a:latin typeface="Cambria Math" panose="02040503050406030204" pitchFamily="18" charset="0"/>
                        </a:rPr>
                        <m:t>)</m:t>
                      </m:r>
                    </m:oMath>
                  </m:oMathPara>
                </a14:m>
                <a:endParaRPr lang="en-US" sz="2400" dirty="0"/>
              </a:p>
            </p:txBody>
          </p:sp>
        </mc:Choice>
        <mc:Fallback xmlns="">
          <p:sp>
            <p:nvSpPr>
              <p:cNvPr id="5" name="TextBox 4">
                <a:extLst>
                  <a:ext uri="{FF2B5EF4-FFF2-40B4-BE49-F238E27FC236}">
                    <a16:creationId xmlns:a16="http://schemas.microsoft.com/office/drawing/2014/main" id="{52F54A02-DC7D-428D-94DF-9A56104A2754}"/>
                  </a:ext>
                </a:extLst>
              </p:cNvPr>
              <p:cNvSpPr txBox="1">
                <a:spLocks noRot="1" noChangeAspect="1" noMove="1" noResize="1" noEditPoints="1" noAdjustHandles="1" noChangeArrowheads="1" noChangeShapeType="1" noTextEdit="1"/>
              </p:cNvSpPr>
              <p:nvPr/>
            </p:nvSpPr>
            <p:spPr>
              <a:xfrm>
                <a:off x="9465732" y="3886609"/>
                <a:ext cx="1141307" cy="461665"/>
              </a:xfrm>
              <a:prstGeom prst="rect">
                <a:avLst/>
              </a:prstGeom>
              <a:blipFill>
                <a:blip r:embed="rId4"/>
                <a:stretch>
                  <a:fillRect r="-1554" b="-13580"/>
                </a:stretch>
              </a:blipFill>
              <a:ln w="38100">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224B91E-6DEC-4085-8DE1-2F15C92ED874}"/>
                  </a:ext>
                </a:extLst>
              </p:cNvPr>
              <p:cNvSpPr txBox="1"/>
              <p:nvPr/>
            </p:nvSpPr>
            <p:spPr>
              <a:xfrm>
                <a:off x="9429325" y="4636320"/>
                <a:ext cx="1141307" cy="523926"/>
              </a:xfrm>
              <a:prstGeom prst="rect">
                <a:avLst/>
              </a:prstGeom>
              <a:noFill/>
              <a:ln w="38100">
                <a:solidFill>
                  <a:schemeClr val="accent2"/>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ℙ</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𝐺</m:t>
                              </m:r>
                            </m:e>
                          </m:acc>
                        </m:e>
                      </m:d>
                    </m:oMath>
                  </m:oMathPara>
                </a14:m>
                <a:endParaRPr lang="en-US" sz="2400" dirty="0"/>
              </a:p>
            </p:txBody>
          </p:sp>
        </mc:Choice>
        <mc:Fallback xmlns="">
          <p:sp>
            <p:nvSpPr>
              <p:cNvPr id="6" name="TextBox 5">
                <a:extLst>
                  <a:ext uri="{FF2B5EF4-FFF2-40B4-BE49-F238E27FC236}">
                    <a16:creationId xmlns:a16="http://schemas.microsoft.com/office/drawing/2014/main" id="{3224B91E-6DEC-4085-8DE1-2F15C92ED874}"/>
                  </a:ext>
                </a:extLst>
              </p:cNvPr>
              <p:cNvSpPr txBox="1">
                <a:spLocks noRot="1" noChangeAspect="1" noMove="1" noResize="1" noEditPoints="1" noAdjustHandles="1" noChangeArrowheads="1" noChangeShapeType="1" noTextEdit="1"/>
              </p:cNvSpPr>
              <p:nvPr/>
            </p:nvSpPr>
            <p:spPr>
              <a:xfrm>
                <a:off x="9429325" y="4636320"/>
                <a:ext cx="1141307" cy="523926"/>
              </a:xfrm>
              <a:prstGeom prst="rect">
                <a:avLst/>
              </a:prstGeom>
              <a:blipFill>
                <a:blip r:embed="rId5"/>
                <a:stretch>
                  <a:fillRect/>
                </a:stretch>
              </a:blipFill>
              <a:ln w="38100">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B0EFEC9-9698-4B24-8416-AE6B760B7DB1}"/>
                  </a:ext>
                </a:extLst>
              </p:cNvPr>
              <p:cNvSpPr txBox="1"/>
              <p:nvPr/>
            </p:nvSpPr>
            <p:spPr>
              <a:xfrm>
                <a:off x="9447529" y="5426855"/>
                <a:ext cx="1141307" cy="461665"/>
              </a:xfrm>
              <a:prstGeom prst="rect">
                <a:avLst/>
              </a:prstGeom>
              <a:noFill/>
              <a:ln w="38100">
                <a:solidFill>
                  <a:schemeClr val="accent2"/>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ℙ</m:t>
                      </m:r>
                      <m:r>
                        <a:rPr lang="en-US" sz="2400" b="0" i="1" smtClean="0">
                          <a:latin typeface="Cambria Math" panose="02040503050406030204" pitchFamily="18" charset="0"/>
                        </a:rPr>
                        <m:t>(</m:t>
                      </m:r>
                      <m:r>
                        <a:rPr lang="en-US" sz="2400" b="0" i="1" smtClean="0">
                          <a:latin typeface="Cambria Math" panose="02040503050406030204" pitchFamily="18" charset="0"/>
                        </a:rPr>
                        <m:t>𝐺</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oMath>
                  </m:oMathPara>
                </a14:m>
                <a:endParaRPr lang="en-US" sz="2400" dirty="0"/>
              </a:p>
            </p:txBody>
          </p:sp>
        </mc:Choice>
        <mc:Fallback xmlns="">
          <p:sp>
            <p:nvSpPr>
              <p:cNvPr id="7" name="TextBox 6">
                <a:extLst>
                  <a:ext uri="{FF2B5EF4-FFF2-40B4-BE49-F238E27FC236}">
                    <a16:creationId xmlns:a16="http://schemas.microsoft.com/office/drawing/2014/main" id="{2B0EFEC9-9698-4B24-8416-AE6B760B7DB1}"/>
                  </a:ext>
                </a:extLst>
              </p:cNvPr>
              <p:cNvSpPr txBox="1">
                <a:spLocks noRot="1" noChangeAspect="1" noMove="1" noResize="1" noEditPoints="1" noAdjustHandles="1" noChangeArrowheads="1" noChangeShapeType="1" noTextEdit="1"/>
              </p:cNvSpPr>
              <p:nvPr/>
            </p:nvSpPr>
            <p:spPr>
              <a:xfrm>
                <a:off x="9447529" y="5426855"/>
                <a:ext cx="1141307" cy="461665"/>
              </a:xfrm>
              <a:prstGeom prst="rect">
                <a:avLst/>
              </a:prstGeom>
              <a:blipFill>
                <a:blip r:embed="rId6"/>
                <a:stretch>
                  <a:fillRect r="-1554" b="-12195"/>
                </a:stretch>
              </a:blipFill>
              <a:ln w="38100">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276405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7F0B-39B0-45EA-A101-0F5DDC45D24F}"/>
              </a:ext>
            </a:extLst>
          </p:cNvPr>
          <p:cNvSpPr>
            <a:spLocks noGrp="1"/>
          </p:cNvSpPr>
          <p:nvPr>
            <p:ph type="title"/>
          </p:nvPr>
        </p:nvSpPr>
        <p:spPr/>
        <p:txBody>
          <a:bodyPr/>
          <a:lstStyle/>
          <a:p>
            <a:r>
              <a:rPr lang="en-US" dirty="0"/>
              <a:t>Reversing the Conditioning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28C8AD-313A-497B-9E15-99344058EA1D}"/>
                  </a:ext>
                </a:extLst>
              </p:cNvPr>
              <p:cNvSpPr>
                <a:spLocks noGrp="1"/>
              </p:cNvSpPr>
              <p:nvPr>
                <p:ph idx="1"/>
              </p:nvPr>
            </p:nvSpPr>
            <p:spPr/>
            <p:txBody>
              <a:bodyPr/>
              <a:lstStyle/>
              <a:p>
                <a:r>
                  <a:rPr lang="en-US" dirty="0"/>
                  <a:t>All of our information conditions on whether </a:t>
                </a:r>
                <a14:m>
                  <m:oMath xmlns:m="http://schemas.openxmlformats.org/officeDocument/2006/math">
                    <m:r>
                      <a:rPr lang="en-US" b="0" i="1" smtClean="0">
                        <a:latin typeface="Cambria Math" panose="02040503050406030204" pitchFamily="18" charset="0"/>
                      </a:rPr>
                      <m:t>𝐺</m:t>
                    </m:r>
                  </m:oMath>
                </a14:m>
                <a:r>
                  <a:rPr lang="en-US" dirty="0"/>
                  <a:t> happens or not – does your bar have a golden ticket or not?</a:t>
                </a:r>
              </a:p>
              <a:p>
                <a:endParaRPr lang="en-US" dirty="0"/>
              </a:p>
              <a:p>
                <a:r>
                  <a:rPr lang="en-US" dirty="0"/>
                  <a:t>But we’re interested in the “reverse” conditioning. We know the scale alerted us – we know the test is positive – but do we have a golden ticket?</a:t>
                </a:r>
              </a:p>
            </p:txBody>
          </p:sp>
        </mc:Choice>
        <mc:Fallback xmlns="">
          <p:sp>
            <p:nvSpPr>
              <p:cNvPr id="3" name="Content Placeholder 2">
                <a:extLst>
                  <a:ext uri="{FF2B5EF4-FFF2-40B4-BE49-F238E27FC236}">
                    <a16:creationId xmlns:a16="http://schemas.microsoft.com/office/drawing/2014/main" id="{6128C8AD-313A-497B-9E15-99344058EA1D}"/>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97878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5868-CC24-4122-8B90-F67012C7ED77}"/>
              </a:ext>
            </a:extLst>
          </p:cNvPr>
          <p:cNvSpPr>
            <a:spLocks noGrp="1"/>
          </p:cNvSpPr>
          <p:nvPr>
            <p:ph type="title"/>
          </p:nvPr>
        </p:nvSpPr>
        <p:spPr/>
        <p:txBody>
          <a:bodyPr/>
          <a:lstStyle/>
          <a:p>
            <a:r>
              <a:rPr lang="en-US" dirty="0"/>
              <a:t>Bayes’ Rule</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D02C61D-AE37-441F-973A-E6FE6F14709F}"/>
                  </a:ext>
                </a:extLst>
              </p:cNvPr>
              <p:cNvSpPr/>
              <p:nvPr/>
            </p:nvSpPr>
            <p:spPr>
              <a:xfrm>
                <a:off x="1987157" y="1523999"/>
                <a:ext cx="7768500" cy="21412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ℙ</m:t>
                      </m:r>
                      <m:d>
                        <m:dPr>
                          <m:ctrlPr>
                            <a:rPr lang="en-US" sz="3600" i="1">
                              <a:latin typeface="Cambria Math" panose="02040503050406030204" pitchFamily="18" charset="0"/>
                            </a:rPr>
                          </m:ctrlPr>
                        </m:dPr>
                        <m:e>
                          <m:r>
                            <a:rPr lang="en-US" sz="3600" i="1">
                              <a:latin typeface="Cambria Math" panose="02040503050406030204" pitchFamily="18" charset="0"/>
                            </a:rPr>
                            <m:t>𝐴</m:t>
                          </m:r>
                        </m:e>
                        <m:e>
                          <m:r>
                            <a:rPr lang="en-US" sz="3600" i="1">
                              <a:latin typeface="Cambria Math" panose="02040503050406030204" pitchFamily="18" charset="0"/>
                            </a:rPr>
                            <m:t>𝐵</m:t>
                          </m:r>
                        </m:e>
                      </m:d>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ℙ</m:t>
                          </m:r>
                          <m:r>
                            <a:rPr lang="en-US" sz="3600" i="1">
                              <a:latin typeface="Cambria Math" panose="02040503050406030204" pitchFamily="18" charset="0"/>
                            </a:rPr>
                            <m:t>(</m:t>
                          </m:r>
                          <m:r>
                            <a:rPr lang="en-US" sz="3600" i="1">
                              <a:latin typeface="Cambria Math" panose="02040503050406030204" pitchFamily="18" charset="0"/>
                            </a:rPr>
                            <m:t>𝐵</m:t>
                          </m:r>
                          <m:r>
                            <a:rPr lang="en-US" sz="3600" i="1">
                              <a:latin typeface="Cambria Math" panose="02040503050406030204" pitchFamily="18" charset="0"/>
                            </a:rPr>
                            <m:t>|</m:t>
                          </m:r>
                          <m:r>
                            <a:rPr lang="en-US" sz="3600" i="1">
                              <a:latin typeface="Cambria Math" panose="02040503050406030204" pitchFamily="18" charset="0"/>
                            </a:rPr>
                            <m:t>𝐴</m:t>
                          </m:r>
                          <m:r>
                            <a:rPr lang="en-US" sz="3600" i="1">
                              <a:latin typeface="Cambria Math" panose="02040503050406030204" pitchFamily="18" charset="0"/>
                            </a:rPr>
                            <m:t>)</m:t>
                          </m:r>
                          <m:r>
                            <a:rPr lang="en-US" sz="3600" i="1">
                              <a:latin typeface="Cambria Math" panose="02040503050406030204" pitchFamily="18" charset="0"/>
                            </a:rPr>
                            <m:t>ℙ</m:t>
                          </m:r>
                          <m:d>
                            <m:dPr>
                              <m:ctrlPr>
                                <a:rPr lang="en-US" sz="3600" i="1">
                                  <a:latin typeface="Cambria Math" panose="02040503050406030204" pitchFamily="18" charset="0"/>
                                </a:rPr>
                              </m:ctrlPr>
                            </m:dPr>
                            <m:e>
                              <m:r>
                                <a:rPr lang="en-US" sz="3600" i="1">
                                  <a:latin typeface="Cambria Math" panose="02040503050406030204" pitchFamily="18" charset="0"/>
                                </a:rPr>
                                <m:t>𝐴</m:t>
                              </m:r>
                            </m:e>
                          </m:d>
                        </m:num>
                        <m:den>
                          <m:r>
                            <a:rPr lang="en-US" sz="3600" i="1">
                              <a:latin typeface="Cambria Math" panose="02040503050406030204" pitchFamily="18" charset="0"/>
                            </a:rPr>
                            <m:t>ℙ</m:t>
                          </m:r>
                          <m:d>
                            <m:dPr>
                              <m:ctrlPr>
                                <a:rPr lang="en-US" sz="3600" i="1">
                                  <a:latin typeface="Cambria Math" panose="02040503050406030204" pitchFamily="18" charset="0"/>
                                </a:rPr>
                              </m:ctrlPr>
                            </m:dPr>
                            <m:e>
                              <m:r>
                                <a:rPr lang="en-US" sz="3600" i="1">
                                  <a:latin typeface="Cambria Math" panose="02040503050406030204" pitchFamily="18" charset="0"/>
                                </a:rPr>
                                <m:t>𝐵</m:t>
                              </m:r>
                            </m:e>
                          </m:d>
                        </m:den>
                      </m:f>
                    </m:oMath>
                  </m:oMathPara>
                </a14:m>
                <a:endParaRPr lang="en-US" sz="3600" dirty="0"/>
              </a:p>
            </p:txBody>
          </p:sp>
        </mc:Choice>
        <mc:Fallback xmlns="">
          <p:sp>
            <p:nvSpPr>
              <p:cNvPr id="4" name="Rectangle 3">
                <a:extLst>
                  <a:ext uri="{FF2B5EF4-FFF2-40B4-BE49-F238E27FC236}">
                    <a16:creationId xmlns:a16="http://schemas.microsoft.com/office/drawing/2014/main" id="{CD02C61D-AE37-441F-973A-E6FE6F14709F}"/>
                  </a:ext>
                </a:extLst>
              </p:cNvPr>
              <p:cNvSpPr>
                <a:spLocks noRot="1" noChangeAspect="1" noMove="1" noResize="1" noEditPoints="1" noAdjustHandles="1" noChangeArrowheads="1" noChangeShapeType="1" noTextEdit="1"/>
              </p:cNvSpPr>
              <p:nvPr/>
            </p:nvSpPr>
            <p:spPr>
              <a:xfrm>
                <a:off x="1987157" y="1523999"/>
                <a:ext cx="7768500" cy="2141221"/>
              </a:xfrm>
              <a:prstGeom prst="rect">
                <a:avLst/>
              </a:prstGeom>
              <a:blipFill>
                <a:blip r:embed="rId2"/>
                <a:stretch>
                  <a:fillRect/>
                </a:stretch>
              </a:blipFill>
              <a:ln>
                <a:no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12F03E6B-EC8F-55C2-4921-C138BAF0ED7D}"/>
              </a:ext>
            </a:extLst>
          </p:cNvPr>
          <p:cNvSpPr txBox="1"/>
          <p:nvPr/>
        </p:nvSpPr>
        <p:spPr>
          <a:xfrm>
            <a:off x="1987157" y="1523999"/>
            <a:ext cx="7768500" cy="584775"/>
          </a:xfrm>
          <a:prstGeom prst="rect">
            <a:avLst/>
          </a:prstGeom>
          <a:solidFill>
            <a:schemeClr val="accent3"/>
          </a:solidFill>
        </p:spPr>
        <p:txBody>
          <a:bodyPr wrap="square" rtlCol="0">
            <a:spAutoFit/>
          </a:bodyPr>
          <a:lstStyle/>
          <a:p>
            <a:r>
              <a:rPr lang="en-US" sz="3200" dirty="0">
                <a:solidFill>
                  <a:schemeClr val="bg1"/>
                </a:solidFill>
                <a:latin typeface="Segoe UI Semibold" panose="020B0702040204020203" pitchFamily="34" charset="0"/>
                <a:cs typeface="Segoe UI Semibold" panose="020B0702040204020203" pitchFamily="34" charset="0"/>
              </a:rPr>
              <a:t>Bayes’ Rule</a:t>
            </a:r>
          </a:p>
        </p:txBody>
      </p:sp>
    </p:spTree>
    <p:extLst>
      <p:ext uri="{BB962C8B-B14F-4D97-AF65-F5344CB8AC3E}">
        <p14:creationId xmlns:p14="http://schemas.microsoft.com/office/powerpoint/2010/main" val="1539736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312_template</Template>
  <TotalTime>3390</TotalTime>
  <Words>3645</Words>
  <Application>Microsoft Macintosh PowerPoint</Application>
  <PresentationFormat>Widescreen</PresentationFormat>
  <Paragraphs>387</Paragraphs>
  <Slides>48</Slides>
  <Notes>19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8" baseType="lpstr">
      <vt:lpstr>Aptos</vt:lpstr>
      <vt:lpstr>Cambria Math</vt:lpstr>
      <vt:lpstr>Segoe UI</vt:lpstr>
      <vt:lpstr>Segoe UI Light</vt:lpstr>
      <vt:lpstr>Segoe UI Semibold</vt:lpstr>
      <vt:lpstr>Segoe UI Semilight</vt:lpstr>
      <vt:lpstr>Tw Cen MT</vt:lpstr>
      <vt:lpstr>Wingdings 3</vt:lpstr>
      <vt:lpstr>Integral</vt:lpstr>
      <vt:lpstr>Presentation</vt:lpstr>
      <vt:lpstr>Bayes’ Rule</vt:lpstr>
      <vt:lpstr>Announcements</vt:lpstr>
      <vt:lpstr>Last Time</vt:lpstr>
      <vt:lpstr>Bayes’ Rule</vt:lpstr>
      <vt:lpstr>Wonka Bars</vt:lpstr>
      <vt:lpstr>Willy Wonka</vt:lpstr>
      <vt:lpstr>Conditioning</vt:lpstr>
      <vt:lpstr>Reversing the Conditioning</vt:lpstr>
      <vt:lpstr>Bayes’ Rule</vt:lpstr>
      <vt:lpstr>Bayes’ Rule</vt:lpstr>
      <vt:lpstr>Bayes’ Rule</vt:lpstr>
      <vt:lpstr>Filling In</vt:lpstr>
      <vt:lpstr>Law of Total Probability</vt:lpstr>
      <vt:lpstr>Law of Total Probability</vt:lpstr>
      <vt:lpstr>Why?</vt:lpstr>
      <vt:lpstr>Bayes Rule</vt:lpstr>
      <vt:lpstr>Wait a minute…</vt:lpstr>
      <vt:lpstr>Visually</vt:lpstr>
      <vt:lpstr>Updating Your Intuition</vt:lpstr>
      <vt:lpstr>Updating Your Intuition</vt:lpstr>
      <vt:lpstr>Updating Your Intuition</vt:lpstr>
      <vt:lpstr>More Bayes Practice</vt:lpstr>
      <vt:lpstr>A contrived example</vt:lpstr>
      <vt:lpstr>Flipping the conditioning</vt:lpstr>
      <vt:lpstr>Updated Sequential Processes</vt:lpstr>
      <vt:lpstr>Updated Sequential Processes</vt:lpstr>
      <vt:lpstr>Flipping the conditioning</vt:lpstr>
      <vt:lpstr>The Technical Stuff</vt:lpstr>
      <vt:lpstr>Proof of Bayes’ Rule</vt:lpstr>
      <vt:lpstr>A Technical Note</vt:lpstr>
      <vt:lpstr>An Example</vt:lpstr>
      <vt:lpstr>A Quick Technical Remark</vt:lpstr>
      <vt:lpstr>Bayes in the real world</vt:lpstr>
      <vt:lpstr>Application 1: Medical Tests</vt:lpstr>
      <vt:lpstr>Let’s do the calculation!</vt:lpstr>
      <vt:lpstr>Pause for vocabulary</vt:lpstr>
      <vt:lpstr>How did the doctors do</vt:lpstr>
      <vt:lpstr>One Weird Trick!</vt:lpstr>
      <vt:lpstr>What about the real world?</vt:lpstr>
      <vt:lpstr>Optional: Bayes Factor</vt:lpstr>
      <vt:lpstr>Bayes Factor</vt:lpstr>
      <vt:lpstr>Bayes Factor</vt:lpstr>
      <vt:lpstr>Wonka Bars</vt:lpstr>
      <vt:lpstr>Wonka Bars</vt:lpstr>
      <vt:lpstr>Application 1: Medical Tests</vt:lpstr>
      <vt:lpstr>Bayes Factor</vt:lpstr>
      <vt:lpstr>Caution</vt:lpstr>
      <vt:lpstr>What about negative tests?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Bayes’ Rule</dc:title>
  <dc:creator>rtweber2</dc:creator>
  <cp:lastModifiedBy>Anna Kuznetsova</cp:lastModifiedBy>
  <cp:revision>36</cp:revision>
  <cp:lastPrinted>2025-07-07T17:31:35Z</cp:lastPrinted>
  <dcterms:created xsi:type="dcterms:W3CDTF">2021-04-10T20:31:08Z</dcterms:created>
  <dcterms:modified xsi:type="dcterms:W3CDTF">2025-07-07T17:43:11Z</dcterms:modified>
</cp:coreProperties>
</file>