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45" r:id="rId3"/>
    <p:sldId id="342" r:id="rId4"/>
    <p:sldId id="325" r:id="rId5"/>
    <p:sldId id="326" r:id="rId6"/>
    <p:sldId id="280" r:id="rId7"/>
    <p:sldId id="340" r:id="rId8"/>
    <p:sldId id="288" r:id="rId9"/>
    <p:sldId id="335" r:id="rId10"/>
    <p:sldId id="336" r:id="rId11"/>
    <p:sldId id="337" r:id="rId12"/>
    <p:sldId id="338" r:id="rId13"/>
    <p:sldId id="299" r:id="rId14"/>
    <p:sldId id="286" r:id="rId15"/>
    <p:sldId id="277" r:id="rId16"/>
    <p:sldId id="300" r:id="rId17"/>
    <p:sldId id="287" r:id="rId18"/>
    <p:sldId id="339" r:id="rId19"/>
    <p:sldId id="329" r:id="rId20"/>
    <p:sldId id="294" r:id="rId21"/>
    <p:sldId id="267" r:id="rId22"/>
    <p:sldId id="298" r:id="rId23"/>
    <p:sldId id="257" r:id="rId24"/>
    <p:sldId id="295" r:id="rId25"/>
    <p:sldId id="268" r:id="rId26"/>
    <p:sldId id="269" r:id="rId27"/>
    <p:sldId id="270" r:id="rId28"/>
    <p:sldId id="273" r:id="rId29"/>
    <p:sldId id="303" r:id="rId30"/>
    <p:sldId id="275" r:id="rId31"/>
    <p:sldId id="274" r:id="rId32"/>
    <p:sldId id="272" r:id="rId33"/>
    <p:sldId id="301" r:id="rId34"/>
    <p:sldId id="307" r:id="rId35"/>
    <p:sldId id="308" r:id="rId36"/>
    <p:sldId id="289" r:id="rId37"/>
    <p:sldId id="297" r:id="rId38"/>
    <p:sldId id="27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2" autoAdjust="0"/>
    <p:restoredTop sz="91370"/>
  </p:normalViewPr>
  <p:slideViewPr>
    <p:cSldViewPr snapToGrid="0">
      <p:cViewPr varScale="1">
        <p:scale>
          <a:sx n="116" d="100"/>
          <a:sy n="116" d="100"/>
        </p:scale>
        <p:origin x="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0:12:43.103"/>
    </inkml:context>
    <inkml:brush xml:id="br0">
      <inkml:brushProperty name="width" value="0.05" units="cm"/>
      <inkml:brushProperty name="height" value="0.05" units="cm"/>
    </inkml:brush>
  </inkml:definitions>
  <inkml:trace contextRef="#ctx0" brushRef="#br0">2 11 16783 0 0,'0'0'0'0'0,"0"0"704"0"0,0 0 0 0 0,0 0-704 0 0,-1-8 0 0 0,1 8 912 0 0,0-2-8 0 0,0 2-904 0 0,0 4 0 0 0,0-4 208 0 0,0 6-8 0 0,0-6-200 0 0,16 18 0 0 0,-16-18 360 0 0,49 36 0 0 0,-16-14-360 0 0,-1-2 0 0 0,-32-20-15863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90F18-4745-0B46-BCD8-6FECAD6AE611}" type="datetimeFigureOut">
              <a:rPr lang="en-US" smtClean="0"/>
              <a:t>7/2/25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62E2C-0B8E-2A4E-97FA-FBD3484793F9}" type="slidenum">
              <a:rPr lang="en-US" smtClean="0"/>
              <a:t>‹#›</a:t>
            </a:fld>
            <a:endParaRPr lang="en-US"/>
          </a:p>
        </p:txBody>
      </p:sp>
    </p:spTree>
    <p:extLst>
      <p:ext uri="{BB962C8B-B14F-4D97-AF65-F5344CB8AC3E}">
        <p14:creationId xmlns:p14="http://schemas.microsoft.com/office/powerpoint/2010/main" val="3247870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haven’t said how to handle something like the event, what is the probability of seeing heads and the die roll being greater than 3. Form here on out we are going to assume that the way that we compute this probability is with our additivity condition.</a:t>
            </a:r>
          </a:p>
        </p:txBody>
      </p:sp>
      <p:sp>
        <p:nvSpPr>
          <p:cNvPr id="4" name="Slide Number Placeholder 3"/>
          <p:cNvSpPr>
            <a:spLocks noGrp="1"/>
          </p:cNvSpPr>
          <p:nvPr>
            <p:ph type="sldNum" sz="quarter" idx="5"/>
          </p:nvPr>
        </p:nvSpPr>
        <p:spPr/>
        <p:txBody>
          <a:bodyPr/>
          <a:lstStyle/>
          <a:p>
            <a:fld id="{C648A3C0-485E-1840-B323-CE366DEBBC40}" type="slidenum">
              <a:rPr lang="en-US" smtClean="0"/>
              <a:t>5</a:t>
            </a:fld>
            <a:endParaRPr lang="en-US"/>
          </a:p>
        </p:txBody>
      </p:sp>
    </p:spTree>
    <p:extLst>
      <p:ext uri="{BB962C8B-B14F-4D97-AF65-F5344CB8AC3E}">
        <p14:creationId xmlns:p14="http://schemas.microsoft.com/office/powerpoint/2010/main" val="232219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Axioms are our starting assumptions. Corollaries or </a:t>
            </a:r>
            <a:r>
              <a:rPr lang="en-US" b="0" i="0" u="none" strike="noStrike" dirty="0">
                <a:solidFill>
                  <a:srgbClr val="1D2A57"/>
                </a:solidFill>
                <a:effectLst/>
                <a:latin typeface="Arial" panose="020B0604020202020204" pitchFamily="34" charset="0"/>
              </a:rPr>
              <a:t>consequences</a:t>
            </a:r>
            <a:r>
              <a:rPr lang="en-US" dirty="0"/>
              <a:t> can then be derived from these axioms. We can treat these as facts, and you are welcome to reference them on your homework if they would be helpful.</a:t>
            </a:r>
          </a:p>
        </p:txBody>
      </p:sp>
      <p:sp>
        <p:nvSpPr>
          <p:cNvPr id="4" name="Slide Number Placeholder 3"/>
          <p:cNvSpPr>
            <a:spLocks noGrp="1"/>
          </p:cNvSpPr>
          <p:nvPr>
            <p:ph type="sldNum" sz="quarter" idx="5"/>
          </p:nvPr>
        </p:nvSpPr>
        <p:spPr/>
        <p:txBody>
          <a:bodyPr/>
          <a:lstStyle/>
          <a:p>
            <a:fld id="{EBC62E2C-0B8E-2A4E-97FA-FBD3484793F9}" type="slidenum">
              <a:rPr lang="en-US" smtClean="0"/>
              <a:t>19</a:t>
            </a:fld>
            <a:endParaRPr lang="en-US"/>
          </a:p>
        </p:txBody>
      </p:sp>
    </p:spTree>
    <p:extLst>
      <p:ext uri="{BB962C8B-B14F-4D97-AF65-F5344CB8AC3E}">
        <p14:creationId xmlns:p14="http://schemas.microsoft.com/office/powerpoint/2010/main" val="145548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Conditional probability is when we were given access to more information than we had originally.</a:t>
            </a:r>
          </a:p>
        </p:txBody>
      </p:sp>
      <p:sp>
        <p:nvSpPr>
          <p:cNvPr id="4" name="Slide Number Placeholder 3"/>
          <p:cNvSpPr>
            <a:spLocks noGrp="1"/>
          </p:cNvSpPr>
          <p:nvPr>
            <p:ph type="sldNum" sz="quarter" idx="5"/>
          </p:nvPr>
        </p:nvSpPr>
        <p:spPr/>
        <p:txBody>
          <a:bodyPr/>
          <a:lstStyle/>
          <a:p>
            <a:fld id="{EBC62E2C-0B8E-2A4E-97FA-FBD3484793F9}" type="slidenum">
              <a:rPr lang="en-US" smtClean="0"/>
              <a:t>23</a:t>
            </a:fld>
            <a:endParaRPr lang="en-US"/>
          </a:p>
        </p:txBody>
      </p:sp>
    </p:spTree>
    <p:extLst>
      <p:ext uri="{BB962C8B-B14F-4D97-AF65-F5344CB8AC3E}">
        <p14:creationId xmlns:p14="http://schemas.microsoft.com/office/powerpoint/2010/main" val="2997806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intuition for this formula. We are restricting out sample space, it is no longer our full sample space it is just outcomes in B, so we are in a way renormalizing by divining by the probability of B. Then the question is what is the probability of A happening in this new universe. For A to happen B must also happen, so we look for the probability of A intersect B.</a:t>
            </a:r>
          </a:p>
        </p:txBody>
      </p:sp>
      <p:sp>
        <p:nvSpPr>
          <p:cNvPr id="4" name="Slide Number Placeholder 3"/>
          <p:cNvSpPr>
            <a:spLocks noGrp="1"/>
          </p:cNvSpPr>
          <p:nvPr>
            <p:ph type="sldNum" sz="quarter" idx="5"/>
          </p:nvPr>
        </p:nvSpPr>
        <p:spPr/>
        <p:txBody>
          <a:bodyPr/>
          <a:lstStyle/>
          <a:p>
            <a:fld id="{EBC62E2C-0B8E-2A4E-97FA-FBD3484793F9}" type="slidenum">
              <a:rPr lang="en-US" smtClean="0"/>
              <a:t>26</a:t>
            </a:fld>
            <a:endParaRPr lang="en-US"/>
          </a:p>
        </p:txBody>
      </p:sp>
    </p:spTree>
    <p:extLst>
      <p:ext uri="{BB962C8B-B14F-4D97-AF65-F5344CB8AC3E}">
        <p14:creationId xmlns:p14="http://schemas.microsoft.com/office/powerpoint/2010/main" val="2877209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a:t>
            </a:r>
          </a:p>
        </p:txBody>
      </p:sp>
      <p:sp>
        <p:nvSpPr>
          <p:cNvPr id="4" name="Slide Number Placeholder 3"/>
          <p:cNvSpPr>
            <a:spLocks noGrp="1"/>
          </p:cNvSpPr>
          <p:nvPr>
            <p:ph type="sldNum" sz="quarter" idx="5"/>
          </p:nvPr>
        </p:nvSpPr>
        <p:spPr/>
        <p:txBody>
          <a:bodyPr/>
          <a:lstStyle/>
          <a:p>
            <a:fld id="{C648A3C0-485E-1840-B323-CE366DEBBC40}" type="slidenum">
              <a:rPr lang="en-US" smtClean="0"/>
              <a:t>6</a:t>
            </a:fld>
            <a:endParaRPr lang="en-US"/>
          </a:p>
        </p:txBody>
      </p:sp>
    </p:spTree>
    <p:extLst>
      <p:ext uri="{BB962C8B-B14F-4D97-AF65-F5344CB8AC3E}">
        <p14:creationId xmlns:p14="http://schemas.microsoft.com/office/powerpoint/2010/main" val="15405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example that we do will show why we prefer working with uniform probability space.</a:t>
            </a:r>
          </a:p>
        </p:txBody>
      </p:sp>
      <p:sp>
        <p:nvSpPr>
          <p:cNvPr id="4" name="Slide Number Placeholder 3"/>
          <p:cNvSpPr>
            <a:spLocks noGrp="1"/>
          </p:cNvSpPr>
          <p:nvPr>
            <p:ph type="sldNum" sz="quarter" idx="5"/>
          </p:nvPr>
        </p:nvSpPr>
        <p:spPr/>
        <p:txBody>
          <a:bodyPr/>
          <a:lstStyle/>
          <a:p>
            <a:fld id="{EBC62E2C-0B8E-2A4E-97FA-FBD3484793F9}" type="slidenum">
              <a:rPr lang="en-US" smtClean="0"/>
              <a:t>7</a:t>
            </a:fld>
            <a:endParaRPr lang="en-US"/>
          </a:p>
        </p:txBody>
      </p:sp>
    </p:spTree>
    <p:extLst>
      <p:ext uri="{BB962C8B-B14F-4D97-AF65-F5344CB8AC3E}">
        <p14:creationId xmlns:p14="http://schemas.microsoft.com/office/powerpoint/2010/main" val="188066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8A3C0-485E-1840-B323-CE366DEBBC40}" type="slidenum">
              <a:rPr lang="en-US" smtClean="0"/>
              <a:t>11</a:t>
            </a:fld>
            <a:endParaRPr lang="en-US"/>
          </a:p>
        </p:txBody>
      </p:sp>
    </p:spTree>
    <p:extLst>
      <p:ext uri="{BB962C8B-B14F-4D97-AF65-F5344CB8AC3E}">
        <p14:creationId xmlns:p14="http://schemas.microsoft.com/office/powerpoint/2010/main" val="1532405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define this with order not mattering, and that will lead to the same answer.</a:t>
            </a:r>
          </a:p>
        </p:txBody>
      </p:sp>
      <p:sp>
        <p:nvSpPr>
          <p:cNvPr id="4" name="Slide Number Placeholder 3"/>
          <p:cNvSpPr>
            <a:spLocks noGrp="1"/>
          </p:cNvSpPr>
          <p:nvPr>
            <p:ph type="sldNum" sz="quarter" idx="5"/>
          </p:nvPr>
        </p:nvSpPr>
        <p:spPr/>
        <p:txBody>
          <a:bodyPr/>
          <a:lstStyle/>
          <a:p>
            <a:fld id="{EBC62E2C-0B8E-2A4E-97FA-FBD3484793F9}" type="slidenum">
              <a:rPr lang="en-US" smtClean="0"/>
              <a:t>14</a:t>
            </a:fld>
            <a:endParaRPr lang="en-US"/>
          </a:p>
        </p:txBody>
      </p:sp>
    </p:spTree>
    <p:extLst>
      <p:ext uri="{BB962C8B-B14F-4D97-AF65-F5344CB8AC3E}">
        <p14:creationId xmlns:p14="http://schemas.microsoft.com/office/powerpoint/2010/main" val="3051030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to define it with order mattering, because we are using the entire deck of cards.</a:t>
            </a:r>
          </a:p>
        </p:txBody>
      </p:sp>
      <p:sp>
        <p:nvSpPr>
          <p:cNvPr id="4" name="Slide Number Placeholder 3"/>
          <p:cNvSpPr>
            <a:spLocks noGrp="1"/>
          </p:cNvSpPr>
          <p:nvPr>
            <p:ph type="sldNum" sz="quarter" idx="5"/>
          </p:nvPr>
        </p:nvSpPr>
        <p:spPr/>
        <p:txBody>
          <a:bodyPr/>
          <a:lstStyle/>
          <a:p>
            <a:fld id="{EBC62E2C-0B8E-2A4E-97FA-FBD3484793F9}" type="slidenum">
              <a:rPr lang="en-US" smtClean="0"/>
              <a:t>15</a:t>
            </a:fld>
            <a:endParaRPr lang="en-US"/>
          </a:p>
        </p:txBody>
      </p:sp>
    </p:spTree>
    <p:extLst>
      <p:ext uri="{BB962C8B-B14F-4D97-AF65-F5344CB8AC3E}">
        <p14:creationId xmlns:p14="http://schemas.microsoft.com/office/powerpoint/2010/main" val="115200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valid ways that you can define your sample space, just make sure that however you defined your sample space your elements in the event get counted in the same ways. If order mattered for the sample space, order should mater for the event.</a:t>
            </a:r>
          </a:p>
        </p:txBody>
      </p:sp>
      <p:sp>
        <p:nvSpPr>
          <p:cNvPr id="4" name="Slide Number Placeholder 3"/>
          <p:cNvSpPr>
            <a:spLocks noGrp="1"/>
          </p:cNvSpPr>
          <p:nvPr>
            <p:ph type="sldNum" sz="quarter" idx="5"/>
          </p:nvPr>
        </p:nvSpPr>
        <p:spPr/>
        <p:txBody>
          <a:bodyPr/>
          <a:lstStyle/>
          <a:p>
            <a:fld id="{EBC62E2C-0B8E-2A4E-97FA-FBD3484793F9}" type="slidenum">
              <a:rPr lang="en-US" smtClean="0"/>
              <a:t>16</a:t>
            </a:fld>
            <a:endParaRPr lang="en-US"/>
          </a:p>
        </p:txBody>
      </p:sp>
    </p:spTree>
    <p:extLst>
      <p:ext uri="{BB962C8B-B14F-4D97-AF65-F5344CB8AC3E}">
        <p14:creationId xmlns:p14="http://schemas.microsoft.com/office/powerpoint/2010/main" val="2305332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C62E2C-0B8E-2A4E-97FA-FBD3484793F9}" type="slidenum">
              <a:rPr lang="en-US" smtClean="0"/>
              <a:t>17</a:t>
            </a:fld>
            <a:endParaRPr lang="en-US"/>
          </a:p>
        </p:txBody>
      </p:sp>
    </p:spTree>
    <p:extLst>
      <p:ext uri="{BB962C8B-B14F-4D97-AF65-F5344CB8AC3E}">
        <p14:creationId xmlns:p14="http://schemas.microsoft.com/office/powerpoint/2010/main" val="3256853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say that we are using the uniform probability measure we are saying that each outcome is equally likely, not every event that we define.</a:t>
            </a:r>
          </a:p>
        </p:txBody>
      </p:sp>
      <p:sp>
        <p:nvSpPr>
          <p:cNvPr id="4" name="Slide Number Placeholder 3"/>
          <p:cNvSpPr>
            <a:spLocks noGrp="1"/>
          </p:cNvSpPr>
          <p:nvPr>
            <p:ph type="sldNum" sz="quarter" idx="5"/>
          </p:nvPr>
        </p:nvSpPr>
        <p:spPr/>
        <p:txBody>
          <a:bodyPr/>
          <a:lstStyle/>
          <a:p>
            <a:fld id="{EBC62E2C-0B8E-2A4E-97FA-FBD3484793F9}" type="slidenum">
              <a:rPr lang="en-US" smtClean="0"/>
              <a:t>18</a:t>
            </a:fld>
            <a:endParaRPr lang="en-US"/>
          </a:p>
        </p:txBody>
      </p:sp>
    </p:spTree>
    <p:extLst>
      <p:ext uri="{BB962C8B-B14F-4D97-AF65-F5344CB8AC3E}">
        <p14:creationId xmlns:p14="http://schemas.microsoft.com/office/powerpoint/2010/main" val="362004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7CDBB48-8836-4C5F-B61E-D943E678B74C}" type="datetimeFigureOut">
              <a:rPr lang="en-US" smtClean="0"/>
              <a:t>7/2/25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91DD4-E887-4AEB-AFD2-91063D69A41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4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C7CDBB48-8836-4C5F-B61E-D943E678B74C}" type="datetimeFigureOut">
              <a:rPr lang="en-US" smtClean="0"/>
              <a:t>7/2/25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01391DD4-E887-4AEB-AFD2-91063D69A41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22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C7CDBB48-8836-4C5F-B61E-D943E678B74C}" type="datetimeFigureOut">
              <a:rPr lang="en-US" smtClean="0"/>
              <a:t>7/2/25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01391DD4-E887-4AEB-AFD2-91063D69A41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9727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7443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CDBB48-8836-4C5F-B61E-D943E678B74C}" type="datetimeFigureOut">
              <a:rPr lang="en-US" smtClean="0"/>
              <a:t>7/2/25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91DD4-E887-4AEB-AFD2-91063D69A411}" type="slidenum">
              <a:rPr lang="en-US" smtClean="0"/>
              <a:t>‹#›</a:t>
            </a:fld>
            <a:endParaRPr lang="en-US"/>
          </a:p>
        </p:txBody>
      </p:sp>
    </p:spTree>
    <p:extLst>
      <p:ext uri="{BB962C8B-B14F-4D97-AF65-F5344CB8AC3E}">
        <p14:creationId xmlns:p14="http://schemas.microsoft.com/office/powerpoint/2010/main" val="209630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C7CDBB48-8836-4C5F-B61E-D943E678B74C}" type="datetimeFigureOut">
              <a:rPr lang="en-US" smtClean="0"/>
              <a:t>7/2/25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01391DD4-E887-4AEB-AFD2-91063D69A411}"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5101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C7CDBB48-8836-4C5F-B61E-D943E678B74C}" type="datetimeFigureOut">
              <a:rPr lang="en-US" smtClean="0"/>
              <a:t>7/2/25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391DD4-E887-4AEB-AFD2-91063D69A41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464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CDBB48-8836-4C5F-B61E-D943E678B74C}" type="datetimeFigureOut">
              <a:rPr lang="en-US" smtClean="0"/>
              <a:t>7/2/25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391DD4-E887-4AEB-AFD2-91063D69A411}" type="slidenum">
              <a:rPr lang="en-US" smtClean="0"/>
              <a:t>‹#›</a:t>
            </a:fld>
            <a:endParaRPr lang="en-US"/>
          </a:p>
        </p:txBody>
      </p:sp>
    </p:spTree>
    <p:extLst>
      <p:ext uri="{BB962C8B-B14F-4D97-AF65-F5344CB8AC3E}">
        <p14:creationId xmlns:p14="http://schemas.microsoft.com/office/powerpoint/2010/main" val="424987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CDBB48-8836-4C5F-B61E-D943E678B74C}" type="datetimeFigureOut">
              <a:rPr lang="en-US" smtClean="0"/>
              <a:t>7/2/25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91DD4-E887-4AEB-AFD2-91063D69A41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88467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CDBB48-8836-4C5F-B61E-D943E678B74C}" type="datetimeFigureOut">
              <a:rPr lang="en-US" smtClean="0"/>
              <a:t>7/2/25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91DD4-E887-4AEB-AFD2-91063D69A41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09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DBB48-8836-4C5F-B61E-D943E678B74C}" type="datetimeFigureOut">
              <a:rPr lang="en-US" smtClean="0"/>
              <a:t>7/2/25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391DD4-E887-4AEB-AFD2-91063D69A411}" type="slidenum">
              <a:rPr lang="en-US" smtClean="0"/>
              <a:t>‹#›</a:t>
            </a:fld>
            <a:endParaRPr lang="en-US"/>
          </a:p>
        </p:txBody>
      </p:sp>
    </p:spTree>
    <p:extLst>
      <p:ext uri="{BB962C8B-B14F-4D97-AF65-F5344CB8AC3E}">
        <p14:creationId xmlns:p14="http://schemas.microsoft.com/office/powerpoint/2010/main" val="355198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CDBB48-8836-4C5F-B61E-D943E678B74C}" type="datetimeFigureOut">
              <a:rPr lang="en-US" smtClean="0"/>
              <a:t>7/2/25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91DD4-E887-4AEB-AFD2-91063D69A41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4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C7CDBB48-8836-4C5F-B61E-D943E678B74C}" type="datetimeFigureOut">
              <a:rPr lang="en-US" smtClean="0"/>
              <a:t>7/2/25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1391DD4-E887-4AEB-AFD2-91063D69A41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42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0.xml.rels><?xml version="1.0" encoding="UTF-8" standalone="yes"?>
<Relationships xmlns="http://schemas.openxmlformats.org/package/2006/relationships"><Relationship Id="rId3" Type="http://schemas.openxmlformats.org/officeDocument/2006/relationships/image" Target="../media/image1000.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A549-3B0D-499E-BE6C-0162A55AE16A}"/>
              </a:ext>
            </a:extLst>
          </p:cNvPr>
          <p:cNvSpPr>
            <a:spLocks noGrp="1"/>
          </p:cNvSpPr>
          <p:nvPr>
            <p:ph type="ctrTitle"/>
          </p:nvPr>
        </p:nvSpPr>
        <p:spPr/>
        <p:txBody>
          <a:bodyPr/>
          <a:lstStyle/>
          <a:p>
            <a:r>
              <a:rPr lang="en-US" dirty="0"/>
              <a:t>Conditional Probability</a:t>
            </a:r>
          </a:p>
        </p:txBody>
      </p:sp>
      <p:sp>
        <p:nvSpPr>
          <p:cNvPr id="3" name="Subtitle 2">
            <a:extLst>
              <a:ext uri="{FF2B5EF4-FFF2-40B4-BE49-F238E27FC236}">
                <a16:creationId xmlns:a16="http://schemas.microsoft.com/office/drawing/2014/main" id="{D2DC1548-279D-40A9-941C-3534AAA3DD4F}"/>
              </a:ext>
            </a:extLst>
          </p:cNvPr>
          <p:cNvSpPr>
            <a:spLocks noGrp="1"/>
          </p:cNvSpPr>
          <p:nvPr>
            <p:ph type="subTitle" idx="1"/>
          </p:nvPr>
        </p:nvSpPr>
        <p:spPr/>
        <p:txBody>
          <a:bodyPr/>
          <a:lstStyle/>
          <a:p>
            <a:r>
              <a:rPr lang="en-US" dirty="0"/>
              <a:t>CSE 312 Summer 25</a:t>
            </a:r>
          </a:p>
          <a:p>
            <a:r>
              <a:rPr lang="en-US" dirty="0"/>
              <a:t>Lecture 5</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877473FC-8B07-400B-8333-704DC48D7B25}"/>
                  </a:ext>
                </a:extLst>
              </p14:cNvPr>
              <p14:cNvContentPartPr/>
              <p14:nvPr/>
            </p14:nvContentPartPr>
            <p14:xfrm>
              <a:off x="1544378" y="3269116"/>
              <a:ext cx="47160" cy="38880"/>
            </p14:xfrm>
          </p:contentPart>
        </mc:Choice>
        <mc:Fallback xmlns="">
          <p:pic>
            <p:nvPicPr>
              <p:cNvPr id="5" name="Ink 4">
                <a:extLst>
                  <a:ext uri="{FF2B5EF4-FFF2-40B4-BE49-F238E27FC236}">
                    <a16:creationId xmlns:a16="http://schemas.microsoft.com/office/drawing/2014/main" id="{877473FC-8B07-400B-8333-704DC48D7B25}"/>
                  </a:ext>
                </a:extLst>
              </p:cNvPr>
              <p:cNvPicPr/>
              <p:nvPr/>
            </p:nvPicPr>
            <p:blipFill>
              <a:blip r:embed="rId3"/>
              <a:stretch>
                <a:fillRect/>
              </a:stretch>
            </p:blipFill>
            <p:spPr>
              <a:xfrm>
                <a:off x="1535738" y="3260476"/>
                <a:ext cx="64800" cy="56520"/>
              </a:xfrm>
              <a:prstGeom prst="rect">
                <a:avLst/>
              </a:prstGeom>
            </p:spPr>
          </p:pic>
        </mc:Fallback>
      </mc:AlternateContent>
    </p:spTree>
    <p:extLst>
      <p:ext uri="{BB962C8B-B14F-4D97-AF65-F5344CB8AC3E}">
        <p14:creationId xmlns:p14="http://schemas.microsoft.com/office/powerpoint/2010/main" val="3114350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774B-8537-4ECD-8A89-D1E51A5DD2B7}"/>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0C82ED-306A-4ECF-BC47-7C51A85F4771}"/>
                  </a:ext>
                </a:extLst>
              </p:cNvPr>
              <p:cNvSpPr>
                <a:spLocks noGrp="1"/>
              </p:cNvSpPr>
              <p:nvPr>
                <p:ph idx="1"/>
              </p:nvPr>
            </p:nvSpPr>
            <p:spPr/>
            <p:txBody>
              <a:bodyPr/>
              <a:lstStyle/>
              <a:p>
                <a:r>
                  <a:rPr lang="en-US" dirty="0"/>
                  <a:t>Suppose you roll two dice. Each die is fair and they don’t affect each other. What is the probability of both dice being even?</a:t>
                </a:r>
              </a:p>
              <a:p>
                <a:endParaRPr lang="en-US" dirty="0"/>
              </a:p>
              <a:p>
                <a:r>
                  <a:rPr lang="en-US" dirty="0"/>
                  <a:t>What is your sample space?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1,2,3,4,5,6</m:t>
                        </m:r>
                      </m:e>
                    </m:d>
                    <m:r>
                      <a:rPr lang="en-US" b="0" i="1" smtClean="0">
                        <a:latin typeface="Cambria Math" panose="02040503050406030204" pitchFamily="18" charset="0"/>
                      </a:rPr>
                      <m:t>×{1,2,3,4,5,6}</m:t>
                    </m:r>
                  </m:oMath>
                </a14:m>
                <a:r>
                  <a:rPr lang="en-US" dirty="0"/>
                  <a:t> </a:t>
                </a:r>
              </a:p>
              <a:p>
                <a:r>
                  <a:rPr lang="en-US" dirty="0"/>
                  <a:t>What is your probability measure </a:t>
                </a:r>
                <a14:m>
                  <m:oMath xmlns:m="http://schemas.openxmlformats.org/officeDocument/2006/math">
                    <m:r>
                      <a:rPr lang="en-US" b="0" i="1" smtClean="0">
                        <a:latin typeface="Cambria Math" panose="02040503050406030204" pitchFamily="18" charset="0"/>
                      </a:rPr>
                      <m:t>ℙ</m:t>
                    </m:r>
                  </m:oMath>
                </a14:m>
                <a:r>
                  <a:rPr lang="en-US" dirty="0"/>
                  <a: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=1/36</m:t>
                    </m:r>
                  </m:oMath>
                </a14:m>
                <a:r>
                  <a:rPr lang="en-US" dirty="0"/>
                  <a:t> for all </a:t>
                </a:r>
                <a14:m>
                  <m:oMath xmlns:m="http://schemas.openxmlformats.org/officeDocument/2006/math">
                    <m:r>
                      <a:rPr lang="en-US" b="0" i="1" smtClean="0">
                        <a:latin typeface="Cambria Math" panose="02040503050406030204" pitchFamily="18" charset="0"/>
                      </a:rPr>
                      <m:t>𝜔</m:t>
                    </m:r>
                    <m:r>
                      <a:rPr lang="en-US" b="0" i="1" smtClean="0">
                        <a:latin typeface="Cambria Math" panose="02040503050406030204" pitchFamily="18" charset="0"/>
                      </a:rPr>
                      <m:t>∈</m:t>
                    </m:r>
                    <m:r>
                      <m:rPr>
                        <m:sty m:val="p"/>
                      </m:rPr>
                      <a:rPr lang="en-US" b="0" i="0" smtClean="0">
                        <a:latin typeface="Cambria Math" panose="02040503050406030204" pitchFamily="18" charset="0"/>
                      </a:rPr>
                      <m:t>Ω</m:t>
                    </m:r>
                  </m:oMath>
                </a14:m>
                <a:endParaRPr lang="en-US" dirty="0"/>
              </a:p>
              <a:p>
                <a:r>
                  <a:rPr lang="en-US" dirty="0"/>
                  <a:t>What is your event?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2,4,6</m:t>
                        </m:r>
                      </m:e>
                    </m:d>
                    <m:r>
                      <a:rPr lang="en-US" b="0" i="1" smtClean="0">
                        <a:latin typeface="Cambria Math" panose="02040503050406030204" pitchFamily="18" charset="0"/>
                      </a:rPr>
                      <m:t>×{2,4,6}</m:t>
                    </m:r>
                  </m:oMath>
                </a14:m>
                <a:endParaRPr lang="en-US" dirty="0"/>
              </a:p>
              <a:p>
                <a:r>
                  <a:rPr lang="en-US" dirty="0"/>
                  <a:t>What is the probability?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oMath>
                </a14:m>
                <a:endParaRPr lang="en-US" dirty="0"/>
              </a:p>
            </p:txBody>
          </p:sp>
        </mc:Choice>
        <mc:Fallback xmlns="">
          <p:sp>
            <p:nvSpPr>
              <p:cNvPr id="3" name="Content Placeholder 2">
                <a:extLst>
                  <a:ext uri="{FF2B5EF4-FFF2-40B4-BE49-F238E27FC236}">
                    <a16:creationId xmlns:a16="http://schemas.microsoft.com/office/drawing/2014/main" id="{BE0C82ED-306A-4ECF-BC47-7C51A85F477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65331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774B-8537-4ECD-8A89-D1E51A5DD2B7}"/>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0C82ED-306A-4ECF-BC47-7C51A85F4771}"/>
                  </a:ext>
                </a:extLst>
              </p:cNvPr>
              <p:cNvSpPr>
                <a:spLocks noGrp="1"/>
              </p:cNvSpPr>
              <p:nvPr>
                <p:ph idx="1"/>
              </p:nvPr>
            </p:nvSpPr>
            <p:spPr/>
            <p:txBody>
              <a:bodyPr>
                <a:normAutofit fontScale="85000" lnSpcReduction="20000"/>
              </a:bodyPr>
              <a:lstStyle/>
              <a:p>
                <a:r>
                  <a:rPr lang="en-US" dirty="0"/>
                  <a:t>Suppose you roll two dice. Each die is fair and they don’t affect each other. What is the probability of both dice being even?</a:t>
                </a:r>
              </a:p>
              <a:p>
                <a:r>
                  <a:rPr lang="en-US" dirty="0"/>
                  <a:t>What if we can’t tell the dice apart and always put the dice in increasing order by value.</a:t>
                </a:r>
              </a:p>
              <a:p>
                <a:r>
                  <a:rPr lang="en-US" dirty="0"/>
                  <a:t>What is your sample space?</a:t>
                </a:r>
              </a:p>
              <a:p>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1,3</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1,4</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1,5</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1,6</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2,2</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2,3</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2,4</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2,5</m:t>
                        </m:r>
                      </m:e>
                    </m:d>
                    <m:r>
                      <a:rPr lang="en-US" b="0" i="1" smtClean="0">
                        <a:latin typeface="Cambria Math" panose="02040503050406030204" pitchFamily="18" charset="0"/>
                      </a:rPr>
                      <m:t>, (2,6)</m:t>
                    </m:r>
                  </m:oMath>
                </a14:m>
                <a:endParaRPr lang="en-US" b="0" dirty="0"/>
              </a:p>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3,3</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3,4</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3,5</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3,6</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4,4</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4,5</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4,6</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5,5</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5,6</m:t>
                        </m:r>
                      </m:e>
                    </m:d>
                    <m:r>
                      <a:rPr lang="en-US" b="0" i="1" smtClean="0">
                        <a:latin typeface="Cambria Math" panose="02040503050406030204" pitchFamily="18" charset="0"/>
                      </a:rPr>
                      <m:t>, (6,6)}</m:t>
                    </m:r>
                  </m:oMath>
                </a14:m>
                <a:endParaRPr lang="en-US" dirty="0"/>
              </a:p>
              <a:p>
                <a:r>
                  <a:rPr lang="en-US" dirty="0"/>
                  <a:t>What is your probability measure </a:t>
                </a:r>
                <a14:m>
                  <m:oMath xmlns:m="http://schemas.openxmlformats.org/officeDocument/2006/math">
                    <m:r>
                      <a:rPr lang="en-US" b="0" i="1" smtClean="0">
                        <a:latin typeface="Cambria Math" panose="02040503050406030204" pitchFamily="18" charset="0"/>
                      </a:rPr>
                      <m:t>ℙ</m:t>
                    </m:r>
                  </m:oMath>
                </a14:m>
                <a:r>
                  <a:rPr lang="en-US" dirty="0"/>
                  <a:t>? </a:t>
                </a:r>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e>
                    </m:d>
                    <m:r>
                      <a:rPr lang="en-US" b="0" i="1" smtClean="0">
                        <a:latin typeface="Cambria Math" panose="02040503050406030204" pitchFamily="18" charset="0"/>
                      </a:rPr>
                      <m:t>=2/36</m:t>
                    </m:r>
                  </m:oMath>
                </a14:m>
                <a:r>
                  <a:rPr lang="en-US" dirty="0"/>
                  <a:t> if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=1/36</m:t>
                    </m:r>
                  </m:oMath>
                </a14:m>
                <a:endParaRPr lang="en-US" dirty="0"/>
              </a:p>
              <a:p>
                <a:r>
                  <a:rPr lang="en-US" dirty="0"/>
                  <a:t>What is your event?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2,2</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4,4</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6,6</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2,4</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2,6</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4,6</m:t>
                        </m:r>
                      </m:e>
                    </m:d>
                    <m:r>
                      <a:rPr lang="en-US" b="0" i="1" smtClean="0">
                        <a:latin typeface="Cambria Math" panose="02040503050406030204" pitchFamily="18" charset="0"/>
                      </a:rPr>
                      <m:t>}</m:t>
                    </m:r>
                  </m:oMath>
                </a14:m>
                <a:endParaRPr lang="en-US" dirty="0"/>
              </a:p>
              <a:p>
                <a:r>
                  <a:rPr lang="en-US" dirty="0"/>
                  <a:t>What is the probability? </a:t>
                </a:r>
                <a14:m>
                  <m:oMath xmlns:m="http://schemas.openxmlformats.org/officeDocument/2006/math">
                    <m:r>
                      <a:rPr lang="en-US" b="0" i="1" smtClean="0">
                        <a:latin typeface="Cambria Math" panose="02040503050406030204" pitchFamily="18" charset="0"/>
                      </a:rPr>
                      <m:t>3⋅</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36</m:t>
                        </m:r>
                      </m:den>
                    </m:f>
                    <m:r>
                      <a:rPr lang="en-US" b="0" i="1" smtClean="0">
                        <a:latin typeface="Cambria Math" panose="02040503050406030204" pitchFamily="18" charset="0"/>
                      </a:rPr>
                      <m:t>+3⋅</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36</m:t>
                        </m:r>
                      </m:den>
                    </m:f>
                  </m:oMath>
                </a14:m>
                <a:endParaRPr lang="en-US" dirty="0"/>
              </a:p>
            </p:txBody>
          </p:sp>
        </mc:Choice>
        <mc:Fallback xmlns="">
          <p:sp>
            <p:nvSpPr>
              <p:cNvPr id="3" name="Content Placeholder 2">
                <a:extLst>
                  <a:ext uri="{FF2B5EF4-FFF2-40B4-BE49-F238E27FC236}">
                    <a16:creationId xmlns:a16="http://schemas.microsoft.com/office/drawing/2014/main" id="{BE0C82ED-306A-4ECF-BC47-7C51A85F4771}"/>
                  </a:ext>
                </a:extLst>
              </p:cNvPr>
              <p:cNvSpPr>
                <a:spLocks noGrp="1" noRot="1" noChangeAspect="1" noMove="1" noResize="1" noEditPoints="1" noAdjustHandles="1" noChangeArrowheads="1" noChangeShapeType="1" noTextEdit="1"/>
              </p:cNvSpPr>
              <p:nvPr>
                <p:ph idx="1"/>
              </p:nvPr>
            </p:nvSpPr>
            <p:spPr>
              <a:blipFill>
                <a:blip r:embed="rId3"/>
                <a:stretch>
                  <a:fillRect l="-1253" t="-3019" r="-54"/>
                </a:stretch>
              </a:blipFill>
            </p:spPr>
            <p:txBody>
              <a:bodyPr/>
              <a:lstStyle/>
              <a:p>
                <a:r>
                  <a:rPr lang="en-US">
                    <a:noFill/>
                  </a:rPr>
                  <a:t> </a:t>
                </a:r>
              </a:p>
            </p:txBody>
          </p:sp>
        </mc:Fallback>
      </mc:AlternateContent>
    </p:spTree>
    <p:extLst>
      <p:ext uri="{BB962C8B-B14F-4D97-AF65-F5344CB8AC3E}">
        <p14:creationId xmlns:p14="http://schemas.microsoft.com/office/powerpoint/2010/main" val="237789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FDBE0-F17D-45C4-8D7F-CC595CB84BC8}"/>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02AEB151-ABA0-4E39-AF6B-9346FF4E0072}"/>
              </a:ext>
            </a:extLst>
          </p:cNvPr>
          <p:cNvSpPr>
            <a:spLocks noGrp="1"/>
          </p:cNvSpPr>
          <p:nvPr>
            <p:ph idx="1"/>
          </p:nvPr>
        </p:nvSpPr>
        <p:spPr/>
        <p:txBody>
          <a:bodyPr/>
          <a:lstStyle/>
          <a:p>
            <a:r>
              <a:rPr lang="en-US" dirty="0"/>
              <a:t>There is often more than one sample space possible! But one is probably easier than the others. </a:t>
            </a:r>
          </a:p>
          <a:p>
            <a:r>
              <a:rPr lang="en-US" dirty="0"/>
              <a:t>Finding a sample space that will make the uniform measure correct will usually make finding the probabilities easier to calculate.</a:t>
            </a:r>
          </a:p>
        </p:txBody>
      </p:sp>
    </p:spTree>
    <p:extLst>
      <p:ext uri="{BB962C8B-B14F-4D97-AF65-F5344CB8AC3E}">
        <p14:creationId xmlns:p14="http://schemas.microsoft.com/office/powerpoint/2010/main" val="364695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5F86-59A6-4A93-BD58-040568C70386}"/>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9F6D23FB-83D9-4EEA-8C35-ACC5E7FA89EA}"/>
              </a:ext>
            </a:extLst>
          </p:cNvPr>
          <p:cNvSpPr>
            <a:spLocks noGrp="1"/>
          </p:cNvSpPr>
          <p:nvPr>
            <p:ph idx="1"/>
          </p:nvPr>
        </p:nvSpPr>
        <p:spPr/>
        <p:txBody>
          <a:bodyPr/>
          <a:lstStyle/>
          <a:p>
            <a:r>
              <a:rPr lang="en-US" dirty="0"/>
              <a:t>Suppose you shuffle a deck of cards so any arrangement is equally likely. What is the probability that the top two cards have the same value?</a:t>
            </a:r>
          </a:p>
          <a:p>
            <a:endParaRPr lang="en-US" dirty="0"/>
          </a:p>
          <a:p>
            <a:r>
              <a:rPr lang="en-US" dirty="0"/>
              <a:t>Sample Space</a:t>
            </a:r>
          </a:p>
          <a:p>
            <a:r>
              <a:rPr lang="en-US" dirty="0"/>
              <a:t>Probability Measure</a:t>
            </a:r>
          </a:p>
          <a:p>
            <a:r>
              <a:rPr lang="en-US" dirty="0"/>
              <a:t>Event</a:t>
            </a:r>
          </a:p>
          <a:p>
            <a:r>
              <a:rPr lang="en-US" dirty="0"/>
              <a:t>Probability</a:t>
            </a:r>
          </a:p>
        </p:txBody>
      </p:sp>
    </p:spTree>
    <p:extLst>
      <p:ext uri="{BB962C8B-B14F-4D97-AF65-F5344CB8AC3E}">
        <p14:creationId xmlns:p14="http://schemas.microsoft.com/office/powerpoint/2010/main" val="1077349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5F86-59A6-4A93-BD58-040568C70386}"/>
              </a:ext>
            </a:extLst>
          </p:cNvPr>
          <p:cNvSpPr>
            <a:spLocks noGrp="1"/>
          </p:cNvSpPr>
          <p:nvPr>
            <p:ph type="title"/>
          </p:nvPr>
        </p:nvSpPr>
        <p:spPr/>
        <p:txBody>
          <a:bodyPr/>
          <a:lstStyle/>
          <a:p>
            <a:r>
              <a:rPr lang="en-US" dirty="0"/>
              <a:t>Another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6D23FB-83D9-4EEA-8C35-ACC5E7FA89EA}"/>
                  </a:ext>
                </a:extLst>
              </p:cNvPr>
              <p:cNvSpPr>
                <a:spLocks noGrp="1"/>
              </p:cNvSpPr>
              <p:nvPr>
                <p:ph idx="1"/>
              </p:nvPr>
            </p:nvSpPr>
            <p:spPr/>
            <p:txBody>
              <a:bodyPr/>
              <a:lstStyle/>
              <a:p>
                <a:r>
                  <a:rPr lang="en-US" dirty="0"/>
                  <a:t>Suppose you shuffle a deck of cards so any arrangement is equally likely. What is the probability that the top two cards have the same value?</a:t>
                </a:r>
              </a:p>
              <a:p>
                <a:endParaRPr lang="en-US" dirty="0"/>
              </a:p>
              <a:p>
                <a:r>
                  <a:rPr lang="en-US" dirty="0"/>
                  <a:t>Sample Space: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are different cards </a:t>
                </a:r>
                <a14:m>
                  <m:oMath xmlns:m="http://schemas.openxmlformats.org/officeDocument/2006/math">
                    <m:r>
                      <a:rPr lang="en-US" b="0" i="1" smtClean="0">
                        <a:latin typeface="Cambria Math" panose="02040503050406030204" pitchFamily="18" charset="0"/>
                      </a:rPr>
                      <m:t>}</m:t>
                    </m:r>
                  </m:oMath>
                </a14:m>
                <a:endParaRPr lang="en-US" dirty="0"/>
              </a:p>
              <a:p>
                <a:r>
                  <a:rPr lang="en-US" dirty="0"/>
                  <a:t>Probability Measure: uniform measure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52⋅51</m:t>
                        </m:r>
                      </m:den>
                    </m:f>
                  </m:oMath>
                </a14:m>
                <a:endParaRPr lang="en-US" dirty="0"/>
              </a:p>
              <a:p>
                <a:r>
                  <a:rPr lang="en-US" dirty="0"/>
                  <a:t>Event: all pairs with equal values</a:t>
                </a:r>
              </a:p>
              <a:p>
                <a:r>
                  <a:rPr lang="en-US" dirty="0"/>
                  <a:t>Probability: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13⋅</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4,2</m:t>
                            </m:r>
                          </m:e>
                        </m:d>
                      </m:num>
                      <m:den>
                        <m:r>
                          <a:rPr lang="en-US" b="0" i="1" smtClean="0">
                            <a:latin typeface="Cambria Math" panose="02040503050406030204" pitchFamily="18" charset="0"/>
                          </a:rPr>
                          <m:t>52⋅51</m:t>
                        </m:r>
                      </m:den>
                    </m:f>
                  </m:oMath>
                </a14:m>
                <a:endParaRPr lang="en-US" dirty="0"/>
              </a:p>
            </p:txBody>
          </p:sp>
        </mc:Choice>
        <mc:Fallback xmlns="">
          <p:sp>
            <p:nvSpPr>
              <p:cNvPr id="3" name="Content Placeholder 2">
                <a:extLst>
                  <a:ext uri="{FF2B5EF4-FFF2-40B4-BE49-F238E27FC236}">
                    <a16:creationId xmlns:a16="http://schemas.microsoft.com/office/drawing/2014/main" id="{9F6D23FB-83D9-4EEA-8C35-ACC5E7FA89EA}"/>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41448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5F86-59A6-4A93-BD58-040568C70386}"/>
              </a:ext>
            </a:extLst>
          </p:cNvPr>
          <p:cNvSpPr>
            <a:spLocks noGrp="1"/>
          </p:cNvSpPr>
          <p:nvPr>
            <p:ph type="title"/>
          </p:nvPr>
        </p:nvSpPr>
        <p:spPr/>
        <p:txBody>
          <a:bodyPr/>
          <a:lstStyle/>
          <a:p>
            <a:r>
              <a:rPr lang="en-US" dirty="0"/>
              <a:t>Another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6D23FB-83D9-4EEA-8C35-ACC5E7FA89EA}"/>
                  </a:ext>
                </a:extLst>
              </p:cNvPr>
              <p:cNvSpPr>
                <a:spLocks noGrp="1"/>
              </p:cNvSpPr>
              <p:nvPr>
                <p:ph idx="1"/>
              </p:nvPr>
            </p:nvSpPr>
            <p:spPr/>
            <p:txBody>
              <a:bodyPr/>
              <a:lstStyle/>
              <a:p>
                <a:r>
                  <a:rPr lang="en-US" dirty="0"/>
                  <a:t>Suppose you shuffle a deck of cards so any arrangement is equally likely. What is the probability that the top two cards have the same value?</a:t>
                </a:r>
              </a:p>
              <a:p>
                <a:endParaRPr lang="en-US" dirty="0"/>
              </a:p>
              <a:p>
                <a:r>
                  <a:rPr lang="en-US" dirty="0"/>
                  <a:t>Sample Space: Set of all orderings of all </a:t>
                </a:r>
                <a14:m>
                  <m:oMath xmlns:m="http://schemas.openxmlformats.org/officeDocument/2006/math">
                    <m:r>
                      <a:rPr lang="en-US" b="0" i="1" smtClean="0">
                        <a:latin typeface="Cambria Math" panose="02040503050406030204" pitchFamily="18" charset="0"/>
                      </a:rPr>
                      <m:t>52</m:t>
                    </m:r>
                  </m:oMath>
                </a14:m>
                <a:r>
                  <a:rPr lang="en-US" dirty="0"/>
                  <a:t> cards</a:t>
                </a:r>
              </a:p>
              <a:p>
                <a:r>
                  <a:rPr lang="en-US" dirty="0"/>
                  <a:t>Probability Measure: uniform measure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52!</m:t>
                        </m:r>
                      </m:den>
                    </m:f>
                  </m:oMath>
                </a14:m>
                <a:endParaRPr lang="en-US" dirty="0"/>
              </a:p>
              <a:p>
                <a:r>
                  <a:rPr lang="en-US" dirty="0"/>
                  <a:t>Event: all lists that start with two cards of the same value</a:t>
                </a:r>
              </a:p>
              <a:p>
                <a:r>
                  <a:rPr lang="en-US" dirty="0"/>
                  <a:t>Probability: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13⋅</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4,2</m:t>
                            </m:r>
                          </m:e>
                        </m:d>
                        <m:r>
                          <a:rPr lang="en-US" b="0" i="1" smtClean="0">
                            <a:latin typeface="Cambria Math" panose="02040503050406030204" pitchFamily="18" charset="0"/>
                          </a:rPr>
                          <m:t>⋅50!</m:t>
                        </m:r>
                      </m:num>
                      <m:den>
                        <m:r>
                          <a:rPr lang="en-US" b="0" i="1" smtClean="0">
                            <a:latin typeface="Cambria Math" panose="02040503050406030204" pitchFamily="18" charset="0"/>
                          </a:rPr>
                          <m:t>52!</m:t>
                        </m:r>
                      </m:den>
                    </m:f>
                  </m:oMath>
                </a14:m>
                <a:endParaRPr lang="en-US" dirty="0"/>
              </a:p>
            </p:txBody>
          </p:sp>
        </mc:Choice>
        <mc:Fallback xmlns="">
          <p:sp>
            <p:nvSpPr>
              <p:cNvPr id="3" name="Content Placeholder 2">
                <a:extLst>
                  <a:ext uri="{FF2B5EF4-FFF2-40B4-BE49-F238E27FC236}">
                    <a16:creationId xmlns:a16="http://schemas.microsoft.com/office/drawing/2014/main" id="{9F6D23FB-83D9-4EEA-8C35-ACC5E7FA89EA}"/>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815904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5F86-59A6-4A93-BD58-040568C70386}"/>
              </a:ext>
            </a:extLst>
          </p:cNvPr>
          <p:cNvSpPr>
            <a:spLocks noGrp="1"/>
          </p:cNvSpPr>
          <p:nvPr>
            <p:ph type="title"/>
          </p:nvPr>
        </p:nvSpPr>
        <p:spPr/>
        <p:txBody>
          <a:bodyPr/>
          <a:lstStyle/>
          <a:p>
            <a:r>
              <a:rPr lang="en-US" dirty="0"/>
              <a:t>Another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6D23FB-83D9-4EEA-8C35-ACC5E7FA89EA}"/>
                  </a:ext>
                </a:extLst>
              </p:cNvPr>
              <p:cNvSpPr>
                <a:spLocks noGrp="1"/>
              </p:cNvSpPr>
              <p:nvPr>
                <p:ph idx="1"/>
              </p:nvPr>
            </p:nvSpPr>
            <p:spPr/>
            <p:txBody>
              <a:bodyPr/>
              <a:lstStyle/>
              <a:p>
                <a:r>
                  <a:rPr lang="en-US" dirty="0"/>
                  <a:t>Suppose you shuffle a deck of cards so any arrangement is equally likely. What is the probability that the top two cards have the same value?</a:t>
                </a:r>
              </a:p>
              <a:p>
                <a:endParaRPr lang="en-US" dirty="0"/>
              </a:p>
              <a:p>
                <a:r>
                  <a:rPr lang="en-US" dirty="0"/>
                  <a:t>Sample Space: Set of all orderings of all </a:t>
                </a:r>
                <a14:m>
                  <m:oMath xmlns:m="http://schemas.openxmlformats.org/officeDocument/2006/math">
                    <m:r>
                      <a:rPr lang="en-US" b="0" i="1" smtClean="0">
                        <a:latin typeface="Cambria Math" panose="02040503050406030204" pitchFamily="18" charset="0"/>
                      </a:rPr>
                      <m:t>52</m:t>
                    </m:r>
                  </m:oMath>
                </a14:m>
                <a:r>
                  <a:rPr lang="en-US" dirty="0"/>
                  <a:t> cards</a:t>
                </a:r>
              </a:p>
              <a:p>
                <a:r>
                  <a:rPr lang="en-US" dirty="0"/>
                  <a:t>Probability Measure: uniform measure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52!</m:t>
                        </m:r>
                      </m:den>
                    </m:f>
                  </m:oMath>
                </a14:m>
                <a:endParaRPr lang="en-US" dirty="0"/>
              </a:p>
              <a:p>
                <a:r>
                  <a:rPr lang="en-US" dirty="0"/>
                  <a:t>Event: all lists that start with two cards of the same value</a:t>
                </a:r>
              </a:p>
              <a:p>
                <a:r>
                  <a:rPr lang="en-US" dirty="0"/>
                  <a:t>Probability: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13⋅</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4,2</m:t>
                            </m:r>
                          </m:e>
                        </m:d>
                        <m:r>
                          <a:rPr lang="en-US" b="0" i="1" smtClean="0">
                            <a:latin typeface="Cambria Math" panose="02040503050406030204" pitchFamily="18" charset="0"/>
                          </a:rPr>
                          <m:t>⋅50 ∗49 ∗48 ∗…. ∗2 ∗1</m:t>
                        </m:r>
                      </m:num>
                      <m:den>
                        <m:r>
                          <a:rPr lang="en-US" b="0" i="1" smtClean="0">
                            <a:latin typeface="Cambria Math" panose="02040503050406030204" pitchFamily="18" charset="0"/>
                          </a:rPr>
                          <m:t>52 ∗ 51 ∗ 50 ∗49 ∗48 ∗ …∗2∗1</m:t>
                        </m:r>
                      </m:den>
                    </m:f>
                  </m:oMath>
                </a14:m>
                <a:endParaRPr lang="en-US" dirty="0"/>
              </a:p>
            </p:txBody>
          </p:sp>
        </mc:Choice>
        <mc:Fallback xmlns="">
          <p:sp>
            <p:nvSpPr>
              <p:cNvPr id="3" name="Content Placeholder 2">
                <a:extLst>
                  <a:ext uri="{FF2B5EF4-FFF2-40B4-BE49-F238E27FC236}">
                    <a16:creationId xmlns:a16="http://schemas.microsoft.com/office/drawing/2014/main" id="{9F6D23FB-83D9-4EEA-8C35-ACC5E7FA89EA}"/>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11196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1B92-2A0B-4285-8E82-654082AA9685}"/>
              </a:ext>
            </a:extLst>
          </p:cNvPr>
          <p:cNvSpPr>
            <a:spLocks noGrp="1"/>
          </p:cNvSpPr>
          <p:nvPr>
            <p:ph type="title"/>
          </p:nvPr>
        </p:nvSpPr>
        <p:spPr/>
        <p:txBody>
          <a:bodyPr/>
          <a:lstStyle/>
          <a:p>
            <a:r>
              <a:rPr lang="en-US" dirty="0"/>
              <a:t>Takeaway</a:t>
            </a:r>
          </a:p>
        </p:txBody>
      </p:sp>
      <p:sp>
        <p:nvSpPr>
          <p:cNvPr id="3" name="Content Placeholder 2">
            <a:extLst>
              <a:ext uri="{FF2B5EF4-FFF2-40B4-BE49-F238E27FC236}">
                <a16:creationId xmlns:a16="http://schemas.microsoft.com/office/drawing/2014/main" id="{4DA5B5F0-D565-42AA-8236-83C6037E23B9}"/>
              </a:ext>
            </a:extLst>
          </p:cNvPr>
          <p:cNvSpPr>
            <a:spLocks noGrp="1"/>
          </p:cNvSpPr>
          <p:nvPr>
            <p:ph idx="1"/>
          </p:nvPr>
        </p:nvSpPr>
        <p:spPr/>
        <p:txBody>
          <a:bodyPr/>
          <a:lstStyle/>
          <a:p>
            <a:r>
              <a:rPr lang="en-US" dirty="0"/>
              <a:t>There’s often information you “don’t need” in your sample space.</a:t>
            </a:r>
          </a:p>
          <a:p>
            <a:r>
              <a:rPr lang="en-US" dirty="0"/>
              <a:t>It won’t give you the wrong answer.</a:t>
            </a:r>
          </a:p>
          <a:p>
            <a:r>
              <a:rPr lang="en-US" dirty="0"/>
              <a:t>But it sometimes makes for extra work/a harder counting problem,</a:t>
            </a:r>
          </a:p>
          <a:p>
            <a:endParaRPr lang="en-US" dirty="0"/>
          </a:p>
          <a:p>
            <a:r>
              <a:rPr lang="en-US" dirty="0"/>
              <a:t>Good indication: you cancelled A LOT of stuff that was common in the numerator and denominator.</a:t>
            </a:r>
          </a:p>
        </p:txBody>
      </p:sp>
    </p:spTree>
    <p:extLst>
      <p:ext uri="{BB962C8B-B14F-4D97-AF65-F5344CB8AC3E}">
        <p14:creationId xmlns:p14="http://schemas.microsoft.com/office/powerpoint/2010/main" val="1991008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6777A-2711-C6C8-A31F-95F3094B4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33F32-9A75-C3D1-1CBA-C937AF555432}"/>
              </a:ext>
            </a:extLst>
          </p:cNvPr>
          <p:cNvSpPr>
            <a:spLocks noGrp="1"/>
          </p:cNvSpPr>
          <p:nvPr>
            <p:ph type="title"/>
          </p:nvPr>
        </p:nvSpPr>
        <p:spPr/>
        <p:txBody>
          <a:bodyPr/>
          <a:lstStyle/>
          <a:p>
            <a:r>
              <a:rPr lang="en-US" dirty="0"/>
              <a:t>Uniform Probability Space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75F134B-68C7-347E-0A00-A5AA67C3F604}"/>
                  </a:ext>
                </a:extLst>
              </p:cNvPr>
              <p:cNvSpPr>
                <a:spLocks noGrp="1"/>
              </p:cNvSpPr>
              <p:nvPr>
                <p:ph idx="1"/>
              </p:nvPr>
            </p:nvSpPr>
            <p:spPr/>
            <p:txBody>
              <a:bodyPr>
                <a:normAutofit/>
              </a:bodyPr>
              <a:lstStyle/>
              <a:p>
                <a:r>
                  <a:rPr lang="en-US" dirty="0"/>
                  <a:t>Let your sample space be all possible outcomes of a sequence of 100 coin tosses. Assign the uniform measure to this sample space. What is the probability of the event “there are exactly 50 heads”?</a:t>
                </a:r>
              </a:p>
              <a:p>
                <a:r>
                  <a:rPr lang="en-US" dirty="0"/>
                  <a:t>A.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100</m:t>
                            </m:r>
                          </m:num>
                          <m:den>
                            <m:r>
                              <a:rPr lang="en-US" b="0" i="1" smtClean="0">
                                <a:latin typeface="Cambria Math" panose="02040503050406030204" pitchFamily="18" charset="0"/>
                              </a:rPr>
                              <m:t>50</m:t>
                            </m:r>
                          </m:den>
                        </m:f>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100</m:t>
                        </m:r>
                      </m:sup>
                    </m:sSup>
                  </m:oMath>
                </a14:m>
                <a:endParaRPr lang="en-US" dirty="0"/>
              </a:p>
              <a:p>
                <a:r>
                  <a:rPr lang="en-US" dirty="0"/>
                  <a:t>B. </a:t>
                </a:r>
                <a14:m>
                  <m:oMath xmlns:m="http://schemas.openxmlformats.org/officeDocument/2006/math">
                    <m:r>
                      <a:rPr lang="en-US" b="0" i="1" smtClean="0">
                        <a:latin typeface="Cambria Math" panose="02040503050406030204" pitchFamily="18" charset="0"/>
                      </a:rPr>
                      <m:t>1/101</m:t>
                    </m:r>
                  </m:oMath>
                </a14:m>
                <a:r>
                  <a:rPr lang="en-US" dirty="0"/>
                  <a:t> </a:t>
                </a:r>
              </a:p>
              <a:p>
                <a:r>
                  <a:rPr lang="en-US" dirty="0"/>
                  <a:t>C. </a:t>
                </a:r>
                <a14:m>
                  <m:oMath xmlns:m="http://schemas.openxmlformats.org/officeDocument/2006/math">
                    <m:r>
                      <a:rPr lang="en-US" b="0" i="1" smtClean="0">
                        <a:latin typeface="Cambria Math" panose="02040503050406030204" pitchFamily="18" charset="0"/>
                      </a:rPr>
                      <m:t>1/2</m:t>
                    </m:r>
                  </m:oMath>
                </a14:m>
                <a:endParaRPr lang="en-US" dirty="0"/>
              </a:p>
              <a:p>
                <a:r>
                  <a:rPr lang="en-US" dirty="0"/>
                  <a:t>D. </a:t>
                </a:r>
                <a14:m>
                  <m:oMath xmlns:m="http://schemas.openxmlformats.org/officeDocument/2006/math">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50</m:t>
                        </m:r>
                      </m:sup>
                    </m:sSup>
                  </m:oMath>
                </a14:m>
                <a:endParaRPr lang="en-US" dirty="0"/>
              </a:p>
              <a:p>
                <a:r>
                  <a:rPr lang="en-US" dirty="0"/>
                  <a:t>E. There is not enough information in this problem.</a:t>
                </a:r>
              </a:p>
              <a:p>
                <a:r>
                  <a:rPr lang="en-US" dirty="0"/>
                  <a:t>https://</a:t>
                </a:r>
                <a:r>
                  <a:rPr lang="en-US" dirty="0" err="1"/>
                  <a:t>pollev.com</a:t>
                </a:r>
                <a:r>
                  <a:rPr lang="en-US" dirty="0"/>
                  <a:t>/avk5</a:t>
                </a:r>
              </a:p>
            </p:txBody>
          </p:sp>
        </mc:Choice>
        <mc:Fallback>
          <p:sp>
            <p:nvSpPr>
              <p:cNvPr id="3" name="Content Placeholder 2">
                <a:extLst>
                  <a:ext uri="{FF2B5EF4-FFF2-40B4-BE49-F238E27FC236}">
                    <a16:creationId xmlns:a16="http://schemas.microsoft.com/office/drawing/2014/main" id="{A75F134B-68C7-347E-0A00-A5AA67C3F604}"/>
                  </a:ext>
                </a:extLst>
              </p:cNvPr>
              <p:cNvSpPr>
                <a:spLocks noGrp="1" noRot="1" noChangeAspect="1" noMove="1" noResize="1" noEditPoints="1" noAdjustHandles="1" noChangeArrowheads="1" noChangeShapeType="1" noTextEdit="1"/>
              </p:cNvSpPr>
              <p:nvPr>
                <p:ph idx="1"/>
              </p:nvPr>
            </p:nvSpPr>
            <p:spPr>
              <a:blipFill>
                <a:blip r:embed="rId3"/>
                <a:stretch>
                  <a:fillRect l="-794" t="-2094" b="-524"/>
                </a:stretch>
              </a:blipFill>
            </p:spPr>
            <p:txBody>
              <a:bodyPr/>
              <a:lstStyle/>
              <a:p>
                <a:r>
                  <a:rPr lang="en-US">
                    <a:noFill/>
                  </a:rPr>
                  <a:t> </a:t>
                </a:r>
              </a:p>
            </p:txBody>
          </p:sp>
        </mc:Fallback>
      </mc:AlternateContent>
    </p:spTree>
    <p:extLst>
      <p:ext uri="{BB962C8B-B14F-4D97-AF65-F5344CB8AC3E}">
        <p14:creationId xmlns:p14="http://schemas.microsoft.com/office/powerpoint/2010/main" val="40064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72A1-B958-402D-B17D-152CE5B414FA}"/>
              </a:ext>
            </a:extLst>
          </p:cNvPr>
          <p:cNvSpPr>
            <a:spLocks noGrp="1"/>
          </p:cNvSpPr>
          <p:nvPr>
            <p:ph type="title"/>
          </p:nvPr>
        </p:nvSpPr>
        <p:spPr/>
        <p:txBody>
          <a:bodyPr/>
          <a:lstStyle/>
          <a:p>
            <a:r>
              <a:rPr lang="en-US" dirty="0"/>
              <a:t>Axioms and Consequences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78294D-DE71-4E2B-A436-63B63B10A75D}"/>
                  </a:ext>
                </a:extLst>
              </p:cNvPr>
              <p:cNvSpPr>
                <a:spLocks noGrp="1"/>
              </p:cNvSpPr>
              <p:nvPr>
                <p:ph idx="1"/>
              </p:nvPr>
            </p:nvSpPr>
            <p:spPr/>
            <p:txBody>
              <a:bodyPr/>
              <a:lstStyle/>
              <a:p>
                <a:r>
                  <a:rPr lang="en-US" dirty="0"/>
                  <a:t>We wrote down 3 requirements (axioms) on probability measures</a:t>
                </a:r>
              </a:p>
              <a:p>
                <a:pPr marL="457200" indent="-457200">
                  <a:buFont typeface="Arial" panose="020B0604020202020204" pitchFamily="34" charset="0"/>
                  <a:buChar char="•"/>
                </a:pPr>
                <a14:m>
                  <m:oMath xmlns:m="http://schemas.openxmlformats.org/officeDocument/2006/math">
                    <m:r>
                      <a:rPr lang="en-US" b="0" i="1" smtClean="0">
                        <a:latin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b="0" i="1" smtClean="0">
                            <a:latin typeface="Cambria Math" panose="02040503050406030204" pitchFamily="18" charset="0"/>
                            <a:cs typeface="Segoe UI Semibold" panose="020B0702040204020203" pitchFamily="34" charset="0"/>
                          </a:rPr>
                          <m:t>𝑥</m:t>
                        </m:r>
                      </m:e>
                    </m:d>
                    <m:r>
                      <a:rPr lang="en-US" b="0" i="1" smtClean="0">
                        <a:latin typeface="Cambria Math" panose="02040503050406030204" pitchFamily="18" charset="0"/>
                        <a:cs typeface="Segoe UI Semibold" panose="020B0702040204020203" pitchFamily="34" charset="0"/>
                      </a:rPr>
                      <m:t>≥0</m:t>
                    </m:r>
                  </m:oMath>
                </a14:m>
                <a:r>
                  <a:rPr lang="en-US" dirty="0"/>
                  <a:t> for all </a:t>
                </a:r>
                <a14:m>
                  <m:oMath xmlns:m="http://schemas.openxmlformats.org/officeDocument/2006/math">
                    <m:r>
                      <a:rPr lang="en-US" b="0" i="1" smtClean="0">
                        <a:latin typeface="Cambria Math" panose="02040503050406030204" pitchFamily="18" charset="0"/>
                        <a:cs typeface="Segoe UI Semibold" panose="020B0702040204020203" pitchFamily="34" charset="0"/>
                      </a:rPr>
                      <m:t>𝑥</m:t>
                    </m:r>
                  </m:oMath>
                </a14:m>
                <a:r>
                  <a:rPr lang="en-US" dirty="0"/>
                  <a:t> (non-negativity)</a:t>
                </a:r>
              </a:p>
              <a:p>
                <a:pPr marL="457200" indent="-457200">
                  <a:buFont typeface="Arial" panose="020B0604020202020204" pitchFamily="34" charset="0"/>
                  <a:buChar char="•"/>
                </a:pPr>
                <a14:m>
                  <m:oMath xmlns:m="http://schemas.openxmlformats.org/officeDocument/2006/math">
                    <m:nary>
                      <m:naryPr>
                        <m:chr m:val="∑"/>
                        <m:supHide m:val="on"/>
                        <m:ctrlPr>
                          <a:rPr lang="en-US" i="1">
                            <a:latin typeface="Cambria Math" panose="02040503050406030204" pitchFamily="18" charset="0"/>
                            <a:cs typeface="Segoe UI Semibold" panose="020B0702040204020203" pitchFamily="34" charset="0"/>
                          </a:rPr>
                        </m:ctrlPr>
                      </m:naryPr>
                      <m:sub>
                        <m:r>
                          <m:rPr>
                            <m:brk m:alnAt="7"/>
                          </m:rPr>
                          <a:rPr lang="en-US" b="0" i="1" smtClean="0">
                            <a:latin typeface="Cambria Math" panose="02040503050406030204" pitchFamily="18" charset="0"/>
                            <a:cs typeface="Segoe UI Semibold" panose="020B0702040204020203" pitchFamily="34" charset="0"/>
                          </a:rPr>
                          <m:t>𝑥</m:t>
                        </m:r>
                        <m:r>
                          <a:rPr lang="en-US" b="0" i="1" smtClean="0">
                            <a:latin typeface="Cambria Math" panose="02040503050406030204" pitchFamily="18" charset="0"/>
                            <a:cs typeface="Segoe UI Semibold" panose="020B0702040204020203" pitchFamily="34" charset="0"/>
                          </a:rPr>
                          <m:t>∈</m:t>
                        </m:r>
                        <m:r>
                          <m:rPr>
                            <m:sty m:val="p"/>
                          </m:rPr>
                          <a:rPr lang="en-US" b="0" i="1" smtClean="0">
                            <a:latin typeface="Cambria Math" panose="02040503050406030204" pitchFamily="18" charset="0"/>
                            <a:cs typeface="Segoe UI Semibold" panose="020B0702040204020203" pitchFamily="34" charset="0"/>
                          </a:rPr>
                          <m:t>Ω</m:t>
                        </m:r>
                      </m:sub>
                      <m:sup/>
                      <m:e>
                        <m:r>
                          <a:rPr lang="en-US" b="0" i="1" smtClean="0">
                            <a:latin typeface="Cambria Math" panose="02040503050406030204" pitchFamily="18" charset="0"/>
                            <a:cs typeface="Segoe UI Semibold" panose="020B0702040204020203" pitchFamily="34" charset="0"/>
                          </a:rPr>
                          <m:t>ℙ</m:t>
                        </m:r>
                        <m:r>
                          <a:rPr lang="en-US" b="0" i="1" smtClean="0">
                            <a:latin typeface="Cambria Math" panose="02040503050406030204" pitchFamily="18" charset="0"/>
                            <a:cs typeface="Segoe UI Semibold" panose="020B0702040204020203" pitchFamily="34" charset="0"/>
                          </a:rPr>
                          <m:t>(</m:t>
                        </m:r>
                        <m:r>
                          <a:rPr lang="en-US" b="0" i="1" smtClean="0">
                            <a:latin typeface="Cambria Math" panose="02040503050406030204" pitchFamily="18" charset="0"/>
                            <a:cs typeface="Segoe UI Semibold" panose="020B0702040204020203" pitchFamily="34" charset="0"/>
                          </a:rPr>
                          <m:t>𝑥</m:t>
                        </m:r>
                        <m:r>
                          <a:rPr lang="en-US" b="0" i="1" smtClean="0">
                            <a:latin typeface="Cambria Math" panose="02040503050406030204" pitchFamily="18" charset="0"/>
                            <a:cs typeface="Segoe UI Semibold" panose="020B0702040204020203" pitchFamily="34" charset="0"/>
                          </a:rPr>
                          <m:t>)</m:t>
                        </m:r>
                      </m:e>
                    </m:nary>
                    <m:r>
                      <a:rPr lang="en-US" b="0" i="1" smtClean="0">
                        <a:latin typeface="Cambria Math" panose="02040503050406030204" pitchFamily="18" charset="0"/>
                        <a:cs typeface="Segoe UI Semibold" panose="020B0702040204020203" pitchFamily="34" charset="0"/>
                      </a:rPr>
                      <m:t> =1 </m:t>
                    </m:r>
                  </m:oMath>
                </a14:m>
                <a:r>
                  <a:rPr lang="en-US" dirty="0"/>
                  <a:t>(normalization)</a:t>
                </a:r>
              </a:p>
              <a:p>
                <a:pPr marL="457200" indent="-457200">
                  <a:buFont typeface="Arial" panose="020B0604020202020204" pitchFamily="34" charset="0"/>
                  <a:buChar char="•"/>
                </a:pPr>
                <a:r>
                  <a:rPr lang="en-US" dirty="0"/>
                  <a:t>If </a:t>
                </a:r>
                <a14:m>
                  <m:oMath xmlns:m="http://schemas.openxmlformats.org/officeDocument/2006/math">
                    <m:r>
                      <a:rPr lang="en-US" b="0" i="1" smtClean="0">
                        <a:latin typeface="Cambria Math" panose="02040503050406030204" pitchFamily="18" charset="0"/>
                        <a:cs typeface="Segoe UI Semibold" panose="020B0702040204020203" pitchFamily="34" charset="0"/>
                      </a:rPr>
                      <m:t>𝐸</m:t>
                    </m:r>
                  </m:oMath>
                </a14:m>
                <a:r>
                  <a:rPr lang="en-US" dirty="0"/>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𝐹</m:t>
                    </m:r>
                  </m:oMath>
                </a14:m>
                <a:r>
                  <a:rPr lang="en-US" dirty="0"/>
                  <a:t> are mutually exclusive then </a:t>
                </a:r>
                <a14:m>
                  <m:oMath xmlns:m="http://schemas.openxmlformats.org/officeDocument/2006/math">
                    <m:r>
                      <a:rPr lang="en-US" b="0" i="1" smtClean="0">
                        <a:latin typeface="Cambria Math" panose="02040503050406030204" pitchFamily="18" charset="0"/>
                        <a:cs typeface="Segoe UI Semibold" panose="020B0702040204020203" pitchFamily="34" charset="0"/>
                      </a:rPr>
                      <m:t>ℙ</m:t>
                    </m:r>
                    <m:d>
                      <m:dPr>
                        <m:ctrlPr>
                          <a:rPr lang="en-US" i="1" smtClean="0">
                            <a:latin typeface="Cambria Math" panose="02040503050406030204" pitchFamily="18" charset="0"/>
                            <a:cs typeface="Segoe UI Semibold" panose="020B0702040204020203" pitchFamily="34" charset="0"/>
                          </a:rPr>
                        </m:ctrlPr>
                      </m:dPr>
                      <m:e>
                        <m:r>
                          <a:rPr lang="en-US" b="0" i="1" smtClean="0">
                            <a:latin typeface="Cambria Math" panose="02040503050406030204" pitchFamily="18" charset="0"/>
                            <a:cs typeface="Segoe UI Semibold" panose="020B0702040204020203" pitchFamily="34" charset="0"/>
                          </a:rPr>
                          <m:t>𝐸</m:t>
                        </m:r>
                        <m:r>
                          <a:rPr lang="en-US" b="0" i="1" smtClean="0">
                            <a:latin typeface="Cambria Math" panose="02040503050406030204" pitchFamily="18" charset="0"/>
                            <a:cs typeface="Segoe UI Semibold" panose="020B0702040204020203" pitchFamily="34" charset="0"/>
                          </a:rPr>
                          <m:t>∪</m:t>
                        </m:r>
                        <m:r>
                          <a:rPr lang="en-US" b="0" i="1" smtClean="0">
                            <a:latin typeface="Cambria Math" panose="02040503050406030204" pitchFamily="18" charset="0"/>
                            <a:cs typeface="Segoe UI Semibold" panose="020B0702040204020203" pitchFamily="34" charset="0"/>
                          </a:rPr>
                          <m:t>𝐹</m:t>
                        </m:r>
                      </m:e>
                    </m:d>
                    <m:r>
                      <a:rPr lang="en-US" b="0" i="1" smtClean="0">
                        <a:latin typeface="Cambria Math" panose="02040503050406030204" pitchFamily="18" charset="0"/>
                        <a:cs typeface="Segoe UI Semibold" panose="020B0702040204020203" pitchFamily="34" charset="0"/>
                      </a:rPr>
                      <m:t>=</m:t>
                    </m:r>
                    <m:r>
                      <a:rPr lang="en-US" b="0" i="1" smtClean="0">
                        <a:latin typeface="Cambria Math" panose="02040503050406030204" pitchFamily="18" charset="0"/>
                        <a:cs typeface="Segoe UI Semibold" panose="020B0702040204020203" pitchFamily="34" charset="0"/>
                      </a:rPr>
                      <m:t>ℙ</m:t>
                    </m:r>
                    <m:d>
                      <m:dPr>
                        <m:ctrlPr>
                          <a:rPr lang="en-US" i="1" smtClean="0">
                            <a:latin typeface="Cambria Math" panose="02040503050406030204" pitchFamily="18" charset="0"/>
                            <a:cs typeface="Segoe UI Semibold" panose="020B0702040204020203" pitchFamily="34" charset="0"/>
                          </a:rPr>
                        </m:ctrlPr>
                      </m:dPr>
                      <m:e>
                        <m:r>
                          <a:rPr lang="en-US" b="0" i="1" smtClean="0">
                            <a:latin typeface="Cambria Math" panose="02040503050406030204" pitchFamily="18" charset="0"/>
                            <a:cs typeface="Segoe UI Semibold" panose="020B0702040204020203" pitchFamily="34" charset="0"/>
                          </a:rPr>
                          <m:t>𝐸</m:t>
                        </m:r>
                      </m:e>
                    </m:d>
                    <m:r>
                      <a:rPr lang="en-US" b="0" i="1" smtClean="0">
                        <a:latin typeface="Cambria Math" panose="02040503050406030204" pitchFamily="18" charset="0"/>
                        <a:cs typeface="Segoe UI Semibold" panose="020B0702040204020203" pitchFamily="34" charset="0"/>
                      </a:rPr>
                      <m:t>+</m:t>
                    </m:r>
                    <m:r>
                      <a:rPr lang="en-US" b="0" i="1" smtClean="0">
                        <a:latin typeface="Cambria Math" panose="02040503050406030204" pitchFamily="18" charset="0"/>
                        <a:cs typeface="Segoe UI Semibold" panose="020B0702040204020203" pitchFamily="34" charset="0"/>
                      </a:rPr>
                      <m:t>ℙ</m:t>
                    </m:r>
                    <m:r>
                      <a:rPr lang="en-US" b="0" i="1" smtClean="0">
                        <a:latin typeface="Cambria Math" panose="02040503050406030204" pitchFamily="18" charset="0"/>
                        <a:cs typeface="Segoe UI Semibold" panose="020B0702040204020203" pitchFamily="34" charset="0"/>
                      </a:rPr>
                      <m:t>(</m:t>
                    </m:r>
                    <m:r>
                      <a:rPr lang="en-US" b="0" i="1" smtClean="0">
                        <a:latin typeface="Cambria Math" panose="02040503050406030204" pitchFamily="18" charset="0"/>
                        <a:cs typeface="Segoe UI Semibold" panose="020B0702040204020203" pitchFamily="34" charset="0"/>
                      </a:rPr>
                      <m:t>𝐹</m:t>
                    </m:r>
                    <m:r>
                      <a:rPr lang="en-US" b="0" i="1" smtClean="0">
                        <a:latin typeface="Cambria Math" panose="02040503050406030204" pitchFamily="18" charset="0"/>
                        <a:cs typeface="Segoe UI Semibold" panose="020B0702040204020203" pitchFamily="34" charset="0"/>
                      </a:rPr>
                      <m:t>)</m:t>
                    </m:r>
                  </m:oMath>
                </a14:m>
                <a:r>
                  <a:rPr lang="en-US" dirty="0"/>
                  <a:t> (countable additivity)</a:t>
                </a:r>
              </a:p>
              <a:p>
                <a:r>
                  <a:rPr lang="en-US" dirty="0"/>
                  <a:t>These lead quickly to these three corollaries</a:t>
                </a:r>
              </a:p>
              <a:p>
                <a:pPr>
                  <a:buFont typeface="Arial" panose="020B0604020202020204" pitchFamily="34" charset="0"/>
                  <a:buChar char="•"/>
                </a:pP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e>
                    </m:d>
                    <m:r>
                      <a:rPr lang="en-US" b="0" i="1" smtClean="0">
                        <a:latin typeface="Cambria Math" panose="02040503050406030204" pitchFamily="18" charset="0"/>
                      </a:rPr>
                      <m:t>=1−</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(complementation)</a:t>
                </a:r>
              </a:p>
              <a:p>
                <a:pPr>
                  <a:buFont typeface="Arial" panose="020B0604020202020204" pitchFamily="34" charset="0"/>
                  <a:buChar char="•"/>
                </a:pPr>
                <a:r>
                  <a:rPr lang="en-US" dirty="0"/>
                  <a:t>If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oMath>
                </a14:m>
                <a:r>
                  <a:rPr lang="en-US" dirty="0"/>
                  <a:t>, then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oMath>
                </a14:m>
                <a:r>
                  <a:rPr lang="en-US" dirty="0"/>
                  <a:t> (monotonicity)</a:t>
                </a:r>
              </a:p>
              <a:p>
                <a:pPr>
                  <a:buFont typeface="Arial" panose="020B0604020202020204" pitchFamily="34" charset="0"/>
                  <a:buChar char="•"/>
                </a:pP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𝐹</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oMath>
                </a14:m>
                <a:r>
                  <a:rPr lang="en-US" dirty="0"/>
                  <a:t> (inclusion-exclusion)</a:t>
                </a:r>
              </a:p>
            </p:txBody>
          </p:sp>
        </mc:Choice>
        <mc:Fallback xmlns="">
          <p:sp>
            <p:nvSpPr>
              <p:cNvPr id="3" name="Content Placeholder 2">
                <a:extLst>
                  <a:ext uri="{FF2B5EF4-FFF2-40B4-BE49-F238E27FC236}">
                    <a16:creationId xmlns:a16="http://schemas.microsoft.com/office/drawing/2014/main" id="{4E78294D-DE71-4E2B-A436-63B63B10A75D}"/>
                  </a:ext>
                </a:extLst>
              </p:cNvPr>
              <p:cNvSpPr>
                <a:spLocks noGrp="1" noRot="1" noChangeAspect="1" noMove="1" noResize="1" noEditPoints="1" noAdjustHandles="1" noChangeArrowheads="1" noChangeShapeType="1" noTextEdit="1"/>
              </p:cNvSpPr>
              <p:nvPr>
                <p:ph idx="1"/>
              </p:nvPr>
            </p:nvSpPr>
            <p:spPr>
              <a:blipFill>
                <a:blip r:embed="rId3"/>
                <a:stretch>
                  <a:fillRect l="-1362" t="-2138" b="-3396"/>
                </a:stretch>
              </a:blipFill>
            </p:spPr>
            <p:txBody>
              <a:bodyPr/>
              <a:lstStyle/>
              <a:p>
                <a:r>
                  <a:rPr lang="en-US">
                    <a:noFill/>
                  </a:rPr>
                  <a:t> </a:t>
                </a:r>
              </a:p>
            </p:txBody>
          </p:sp>
        </mc:Fallback>
      </mc:AlternateContent>
    </p:spTree>
    <p:extLst>
      <p:ext uri="{BB962C8B-B14F-4D97-AF65-F5344CB8AC3E}">
        <p14:creationId xmlns:p14="http://schemas.microsoft.com/office/powerpoint/2010/main" val="367695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4A62-CEE8-4A24-8DA6-1424B7E5849A}"/>
              </a:ext>
            </a:extLst>
          </p:cNvPr>
          <p:cNvSpPr>
            <a:spLocks noGrp="1"/>
          </p:cNvSpPr>
          <p:nvPr>
            <p:ph type="title"/>
          </p:nvPr>
        </p:nvSpPr>
        <p:spPr/>
        <p:txBody>
          <a:bodyPr/>
          <a:lstStyle/>
          <a:p>
            <a:r>
              <a:rPr lang="en-US" dirty="0"/>
              <a:t>Announcements </a:t>
            </a:r>
          </a:p>
        </p:txBody>
      </p:sp>
      <p:sp>
        <p:nvSpPr>
          <p:cNvPr id="3" name="Content Placeholder 2">
            <a:extLst>
              <a:ext uri="{FF2B5EF4-FFF2-40B4-BE49-F238E27FC236}">
                <a16:creationId xmlns:a16="http://schemas.microsoft.com/office/drawing/2014/main" id="{ADF782FF-87E0-4233-96D4-A07AA0EE5E4B}"/>
              </a:ext>
            </a:extLst>
          </p:cNvPr>
          <p:cNvSpPr>
            <a:spLocks noGrp="1"/>
          </p:cNvSpPr>
          <p:nvPr>
            <p:ph idx="1"/>
          </p:nvPr>
        </p:nvSpPr>
        <p:spPr/>
        <p:txBody>
          <a:bodyPr/>
          <a:lstStyle/>
          <a:p>
            <a:r>
              <a:rPr lang="en-US" dirty="0"/>
              <a:t>Homework 1 is due tonight</a:t>
            </a:r>
          </a:p>
          <a:p>
            <a:r>
              <a:rPr lang="en-US" dirty="0"/>
              <a:t>Homework 2 will be released later today</a:t>
            </a:r>
          </a:p>
          <a:p>
            <a:r>
              <a:rPr lang="en-US" dirty="0"/>
              <a:t>Section Participation on </a:t>
            </a:r>
            <a:r>
              <a:rPr lang="en-US" dirty="0" err="1"/>
              <a:t>Gradescope</a:t>
            </a:r>
            <a:endParaRPr lang="en-US" dirty="0"/>
          </a:p>
        </p:txBody>
      </p:sp>
    </p:spTree>
    <p:extLst>
      <p:ext uri="{BB962C8B-B14F-4D97-AF65-F5344CB8AC3E}">
        <p14:creationId xmlns:p14="http://schemas.microsoft.com/office/powerpoint/2010/main" val="4221941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5EB8C-5D9C-4CB4-BC75-6D522A45C91F}"/>
              </a:ext>
            </a:extLst>
          </p:cNvPr>
          <p:cNvSpPr>
            <a:spLocks noGrp="1"/>
          </p:cNvSpPr>
          <p:nvPr>
            <p:ph type="title"/>
          </p:nvPr>
        </p:nvSpPr>
        <p:spPr/>
        <p:txBody>
          <a:bodyPr/>
          <a:lstStyle/>
          <a:p>
            <a:r>
              <a:rPr lang="en-US" dirty="0"/>
              <a:t>Some Quick Observations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167A92-3EA2-4BA1-8C9C-810909E48C18}"/>
                  </a:ext>
                </a:extLst>
              </p:cNvPr>
              <p:cNvSpPr>
                <a:spLocks noGrp="1"/>
              </p:cNvSpPr>
              <p:nvPr>
                <p:ph idx="1"/>
              </p:nvPr>
            </p:nvSpPr>
            <p:spPr/>
            <p:txBody>
              <a:bodyPr/>
              <a:lstStyle/>
              <a:p>
                <a:r>
                  <a:rPr lang="en-US" b="0" dirty="0"/>
                  <a:t>For discrete probability spaces (the kind we’ve seen so far)</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=0</m:t>
                    </m:r>
                  </m:oMath>
                </a14:m>
                <a:r>
                  <a:rPr lang="en-US" dirty="0"/>
                  <a:t> if and only if ?</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=1</m:t>
                    </m:r>
                  </m:oMath>
                </a14:m>
                <a:r>
                  <a:rPr lang="en-US" dirty="0"/>
                  <a:t> if and only if ?</a:t>
                </a:r>
              </a:p>
            </p:txBody>
          </p:sp>
        </mc:Choice>
        <mc:Fallback xmlns="">
          <p:sp>
            <p:nvSpPr>
              <p:cNvPr id="3" name="Content Placeholder 2">
                <a:extLst>
                  <a:ext uri="{FF2B5EF4-FFF2-40B4-BE49-F238E27FC236}">
                    <a16:creationId xmlns:a16="http://schemas.microsoft.com/office/drawing/2014/main" id="{69167A92-3EA2-4BA1-8C9C-810909E48C1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383112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5EB8C-5D9C-4CB4-BC75-6D522A45C91F}"/>
              </a:ext>
            </a:extLst>
          </p:cNvPr>
          <p:cNvSpPr>
            <a:spLocks noGrp="1"/>
          </p:cNvSpPr>
          <p:nvPr>
            <p:ph type="title"/>
          </p:nvPr>
        </p:nvSpPr>
        <p:spPr/>
        <p:txBody>
          <a:bodyPr/>
          <a:lstStyle/>
          <a:p>
            <a:r>
              <a:rPr lang="en-US" dirty="0"/>
              <a:t>Some Quick Observations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167A92-3EA2-4BA1-8C9C-810909E48C18}"/>
                  </a:ext>
                </a:extLst>
              </p:cNvPr>
              <p:cNvSpPr>
                <a:spLocks noGrp="1"/>
              </p:cNvSpPr>
              <p:nvPr>
                <p:ph idx="1"/>
              </p:nvPr>
            </p:nvSpPr>
            <p:spPr/>
            <p:txBody>
              <a:bodyPr/>
              <a:lstStyle/>
              <a:p>
                <a:r>
                  <a:rPr lang="en-US" b="0" dirty="0"/>
                  <a:t>For discrete probability spaces (the kind we’ve seen so far)</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=0</m:t>
                    </m:r>
                  </m:oMath>
                </a14:m>
                <a:r>
                  <a:rPr lang="en-US" dirty="0"/>
                  <a:t> if and only if an event can’t happen.</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=1</m:t>
                    </m:r>
                  </m:oMath>
                </a14:m>
                <a:r>
                  <a:rPr lang="en-US" dirty="0"/>
                  <a:t> if and only if an event is guaranteed (every outcome outside </a:t>
                </a:r>
                <a14:m>
                  <m:oMath xmlns:m="http://schemas.openxmlformats.org/officeDocument/2006/math">
                    <m:r>
                      <a:rPr lang="en-US" b="0" i="1" smtClean="0">
                        <a:latin typeface="Cambria Math" panose="02040503050406030204" pitchFamily="18" charset="0"/>
                      </a:rPr>
                      <m:t>𝐸</m:t>
                    </m:r>
                    <m:r>
                      <a:rPr lang="en-US" b="0" i="0" smtClean="0">
                        <a:latin typeface="Cambria Math" panose="02040503050406030204" pitchFamily="18" charset="0"/>
                      </a:rPr>
                      <m:t> </m:t>
                    </m:r>
                  </m:oMath>
                </a14:m>
                <a:r>
                  <a:rPr lang="en-US" dirty="0"/>
                  <a:t>has probability </a:t>
                </a:r>
                <a14:m>
                  <m:oMath xmlns:m="http://schemas.openxmlformats.org/officeDocument/2006/math">
                    <m:r>
                      <a:rPr lang="en-US" b="0" i="1" smtClean="0">
                        <a:latin typeface="Cambria Math" panose="02040503050406030204" pitchFamily="18" charset="0"/>
                      </a:rPr>
                      <m:t>0</m:t>
                    </m:r>
                  </m:oMath>
                </a14:m>
                <a:r>
                  <a:rPr lang="en-US" dirty="0"/>
                  <a:t>). </a:t>
                </a:r>
              </a:p>
            </p:txBody>
          </p:sp>
        </mc:Choice>
        <mc:Fallback xmlns="">
          <p:sp>
            <p:nvSpPr>
              <p:cNvPr id="3" name="Content Placeholder 2">
                <a:extLst>
                  <a:ext uri="{FF2B5EF4-FFF2-40B4-BE49-F238E27FC236}">
                    <a16:creationId xmlns:a16="http://schemas.microsoft.com/office/drawing/2014/main" id="{69167A92-3EA2-4BA1-8C9C-810909E48C1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436674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824398-E94D-4170-9161-036170DE974A}"/>
              </a:ext>
            </a:extLst>
          </p:cNvPr>
          <p:cNvSpPr>
            <a:spLocks noGrp="1"/>
          </p:cNvSpPr>
          <p:nvPr>
            <p:ph type="title"/>
          </p:nvPr>
        </p:nvSpPr>
        <p:spPr/>
        <p:txBody>
          <a:bodyPr/>
          <a:lstStyle/>
          <a:p>
            <a:r>
              <a:rPr lang="en-US" dirty="0"/>
              <a:t>Conditional Probabilities</a:t>
            </a:r>
          </a:p>
        </p:txBody>
      </p:sp>
      <p:sp>
        <p:nvSpPr>
          <p:cNvPr id="5" name="Text Placeholder 4">
            <a:extLst>
              <a:ext uri="{FF2B5EF4-FFF2-40B4-BE49-F238E27FC236}">
                <a16:creationId xmlns:a16="http://schemas.microsoft.com/office/drawing/2014/main" id="{9048C4A7-8059-4204-B278-7229AE59A4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23031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B12F-538D-4437-B633-84CC4DF20D22}"/>
              </a:ext>
            </a:extLst>
          </p:cNvPr>
          <p:cNvSpPr>
            <a:spLocks noGrp="1"/>
          </p:cNvSpPr>
          <p:nvPr>
            <p:ph type="title"/>
          </p:nvPr>
        </p:nvSpPr>
        <p:spPr>
          <a:xfrm>
            <a:off x="575239" y="263276"/>
            <a:ext cx="11187259" cy="1014667"/>
          </a:xfrm>
        </p:spPr>
        <p:txBody>
          <a:bodyPr/>
          <a:lstStyle/>
          <a:p>
            <a:r>
              <a:rPr lang="en-US" dirty="0"/>
              <a:t>Conditioning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51461D-98F6-440F-B5BD-D5D57B2D9D62}"/>
                  </a:ext>
                </a:extLst>
              </p:cNvPr>
              <p:cNvSpPr>
                <a:spLocks noGrp="1"/>
              </p:cNvSpPr>
              <p:nvPr>
                <p:ph idx="1"/>
              </p:nvPr>
            </p:nvSpPr>
            <p:spPr/>
            <p:txBody>
              <a:bodyPr/>
              <a:lstStyle/>
              <a:p>
                <a:r>
                  <a:rPr lang="en-US" dirty="0"/>
                  <a:t>You roll a fair </a:t>
                </a:r>
                <a:r>
                  <a:rPr lang="en-US" dirty="0">
                    <a:solidFill>
                      <a:srgbClr val="FF0000"/>
                    </a:solidFill>
                  </a:rPr>
                  <a:t>red </a:t>
                </a:r>
                <a:r>
                  <a:rPr lang="en-US" dirty="0"/>
                  <a:t>die and a fair </a:t>
                </a:r>
                <a:r>
                  <a:rPr lang="en-US" dirty="0">
                    <a:solidFill>
                      <a:schemeClr val="accent1"/>
                    </a:solidFill>
                  </a:rPr>
                  <a:t>blue</a:t>
                </a:r>
                <a:r>
                  <a:rPr lang="en-US" dirty="0"/>
                  <a:t> die (without letting the dice affect each other).</a:t>
                </a:r>
              </a:p>
              <a:p>
                <a:r>
                  <a:rPr lang="en-US" dirty="0"/>
                  <a:t>But they fell off the table and you can’t see the results.</a:t>
                </a:r>
              </a:p>
              <a:p>
                <a:endParaRPr lang="en-US" dirty="0"/>
              </a:p>
              <a:p>
                <a:r>
                  <a:rPr lang="en-US" dirty="0"/>
                  <a:t>I can see the results – I tell you the sum of the two dice is </a:t>
                </a:r>
                <a14:m>
                  <m:oMath xmlns:m="http://schemas.openxmlformats.org/officeDocument/2006/math">
                    <m:r>
                      <a:rPr lang="en-US" b="0" i="1" smtClean="0">
                        <a:latin typeface="Cambria Math" panose="02040503050406030204" pitchFamily="18" charset="0"/>
                      </a:rPr>
                      <m:t>4</m:t>
                    </m:r>
                  </m:oMath>
                </a14:m>
                <a:r>
                  <a:rPr lang="en-US" dirty="0"/>
                  <a:t>. </a:t>
                </a:r>
              </a:p>
              <a:p>
                <a:r>
                  <a:rPr lang="en-US" dirty="0"/>
                  <a:t>What’s the probability that the red die shows a 5, </a:t>
                </a:r>
                <a:r>
                  <a:rPr lang="en-US" b="1" dirty="0"/>
                  <a:t>conditioned </a:t>
                </a:r>
                <a:r>
                  <a:rPr lang="en-US" dirty="0"/>
                  <a:t>on knowing the sum is </a:t>
                </a:r>
                <a14:m>
                  <m:oMath xmlns:m="http://schemas.openxmlformats.org/officeDocument/2006/math">
                    <m:r>
                      <a:rPr lang="en-US" i="1">
                        <a:latin typeface="Cambria Math" panose="02040503050406030204" pitchFamily="18" charset="0"/>
                      </a:rPr>
                      <m:t>4</m:t>
                    </m:r>
                    <m:r>
                      <a:rPr lang="en-US" b="1" i="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CB51461D-98F6-440F-B5BD-D5D57B2D9D62}"/>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273184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B12F-538D-4437-B633-84CC4DF20D22}"/>
              </a:ext>
            </a:extLst>
          </p:cNvPr>
          <p:cNvSpPr>
            <a:spLocks noGrp="1"/>
          </p:cNvSpPr>
          <p:nvPr>
            <p:ph type="title"/>
          </p:nvPr>
        </p:nvSpPr>
        <p:spPr>
          <a:xfrm>
            <a:off x="575239" y="263276"/>
            <a:ext cx="11187259" cy="1014667"/>
          </a:xfrm>
        </p:spPr>
        <p:txBody>
          <a:bodyPr/>
          <a:lstStyle/>
          <a:p>
            <a:r>
              <a:rPr lang="en-US" dirty="0"/>
              <a:t>Conditioning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51461D-98F6-440F-B5BD-D5D57B2D9D62}"/>
                  </a:ext>
                </a:extLst>
              </p:cNvPr>
              <p:cNvSpPr>
                <a:spLocks noGrp="1"/>
              </p:cNvSpPr>
              <p:nvPr>
                <p:ph idx="1"/>
              </p:nvPr>
            </p:nvSpPr>
            <p:spPr>
              <a:xfrm>
                <a:off x="575240" y="1463857"/>
                <a:ext cx="11187258" cy="4845504"/>
              </a:xfrm>
            </p:spPr>
            <p:txBody>
              <a:bodyPr/>
              <a:lstStyle/>
              <a:p>
                <a:r>
                  <a:rPr lang="en-US" dirty="0"/>
                  <a:t>You roll a fair </a:t>
                </a:r>
                <a:r>
                  <a:rPr lang="en-US" dirty="0">
                    <a:solidFill>
                      <a:srgbClr val="FF0000"/>
                    </a:solidFill>
                  </a:rPr>
                  <a:t>red </a:t>
                </a:r>
                <a:r>
                  <a:rPr lang="en-US" dirty="0"/>
                  <a:t>die and a fair </a:t>
                </a:r>
                <a:r>
                  <a:rPr lang="en-US" dirty="0">
                    <a:solidFill>
                      <a:schemeClr val="accent1"/>
                    </a:solidFill>
                  </a:rPr>
                  <a:t>blue</a:t>
                </a:r>
                <a:r>
                  <a:rPr lang="en-US" dirty="0"/>
                  <a:t> die (without letting the dice affect each other).</a:t>
                </a:r>
              </a:p>
              <a:p>
                <a:r>
                  <a:rPr lang="en-US" dirty="0"/>
                  <a:t>But they fell off the table and you can’t see the results.</a:t>
                </a:r>
              </a:p>
              <a:p>
                <a:endParaRPr lang="en-US" dirty="0"/>
              </a:p>
              <a:p>
                <a:r>
                  <a:rPr lang="en-US" dirty="0"/>
                  <a:t>I can see the results – I tell you the sum of the two dice is </a:t>
                </a:r>
                <a14:m>
                  <m:oMath xmlns:m="http://schemas.openxmlformats.org/officeDocument/2006/math">
                    <m:r>
                      <a:rPr lang="en-US" b="0" i="1" smtClean="0">
                        <a:latin typeface="Cambria Math" panose="02040503050406030204" pitchFamily="18" charset="0"/>
                      </a:rPr>
                      <m:t>4</m:t>
                    </m:r>
                  </m:oMath>
                </a14:m>
                <a:r>
                  <a:rPr lang="en-US" dirty="0"/>
                  <a:t>. </a:t>
                </a:r>
              </a:p>
              <a:p>
                <a:r>
                  <a:rPr lang="en-US" dirty="0"/>
                  <a:t>What’s the probability that the red die shows a 5, </a:t>
                </a:r>
                <a:r>
                  <a:rPr lang="en-US" b="1" dirty="0"/>
                  <a:t>conditioned </a:t>
                </a:r>
                <a:r>
                  <a:rPr lang="en-US" dirty="0"/>
                  <a:t>on knowing the sum is </a:t>
                </a:r>
                <a14:m>
                  <m:oMath xmlns:m="http://schemas.openxmlformats.org/officeDocument/2006/math">
                    <m:r>
                      <a:rPr lang="en-US" i="1">
                        <a:latin typeface="Cambria Math" panose="02040503050406030204" pitchFamily="18" charset="0"/>
                      </a:rPr>
                      <m:t>4</m:t>
                    </m:r>
                    <m:r>
                      <a:rPr lang="en-US" b="1" i="0" smtClean="0">
                        <a:latin typeface="Cambria Math" panose="02040503050406030204" pitchFamily="18" charset="0"/>
                      </a:rPr>
                      <m:t>?</m:t>
                    </m:r>
                  </m:oMath>
                </a14:m>
                <a:endParaRPr lang="en-US" dirty="0"/>
              </a:p>
              <a:p>
                <a:r>
                  <a:rPr lang="en-US" dirty="0"/>
                  <a:t>It’s 0. </a:t>
                </a:r>
              </a:p>
              <a:p>
                <a:r>
                  <a:rPr lang="en-US" dirty="0"/>
                  <a:t>Without the conditioning it was </a:t>
                </a:r>
                <a14:m>
                  <m:oMath xmlns:m="http://schemas.openxmlformats.org/officeDocument/2006/math">
                    <m:r>
                      <a:rPr lang="en-US" b="0" i="1" smtClean="0">
                        <a:latin typeface="Cambria Math" panose="02040503050406030204" pitchFamily="18" charset="0"/>
                      </a:rPr>
                      <m:t>1/6</m:t>
                    </m:r>
                  </m:oMath>
                </a14:m>
                <a:r>
                  <a:rPr lang="en-US" dirty="0"/>
                  <a:t>.</a:t>
                </a:r>
              </a:p>
            </p:txBody>
          </p:sp>
        </mc:Choice>
        <mc:Fallback xmlns="">
          <p:sp>
            <p:nvSpPr>
              <p:cNvPr id="3" name="Content Placeholder 2">
                <a:extLst>
                  <a:ext uri="{FF2B5EF4-FFF2-40B4-BE49-F238E27FC236}">
                    <a16:creationId xmlns:a16="http://schemas.microsoft.com/office/drawing/2014/main" id="{CB51461D-98F6-440F-B5BD-D5D57B2D9D62}"/>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9415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95999-BAED-4DDD-8DA7-70CE2CC8C283}"/>
              </a:ext>
            </a:extLst>
          </p:cNvPr>
          <p:cNvSpPr>
            <a:spLocks noGrp="1"/>
          </p:cNvSpPr>
          <p:nvPr>
            <p:ph type="title"/>
          </p:nvPr>
        </p:nvSpPr>
        <p:spPr/>
        <p:txBody>
          <a:bodyPr/>
          <a:lstStyle/>
          <a:p>
            <a:r>
              <a:rPr lang="en-US" dirty="0"/>
              <a:t>Conditioning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EA18FBB-BAA1-4D1E-AD19-99F820731D39}"/>
                  </a:ext>
                </a:extLst>
              </p:cNvPr>
              <p:cNvSpPr>
                <a:spLocks noGrp="1"/>
              </p:cNvSpPr>
              <p:nvPr>
                <p:ph idx="1"/>
              </p:nvPr>
            </p:nvSpPr>
            <p:spPr/>
            <p:txBody>
              <a:bodyPr/>
              <a:lstStyle/>
              <a:p>
                <a:r>
                  <a:rPr lang="en-US" dirty="0"/>
                  <a:t>When I told you “the sum of the dice is </a:t>
                </a:r>
                <a14:m>
                  <m:oMath xmlns:m="http://schemas.openxmlformats.org/officeDocument/2006/math">
                    <m:r>
                      <a:rPr lang="en-US" b="0" i="1" smtClean="0">
                        <a:latin typeface="Cambria Math" panose="02040503050406030204" pitchFamily="18" charset="0"/>
                      </a:rPr>
                      <m:t>4</m:t>
                    </m:r>
                  </m:oMath>
                </a14:m>
                <a:r>
                  <a:rPr lang="en-US" dirty="0"/>
                  <a:t>” we restricted the sample space. </a:t>
                </a:r>
              </a:p>
              <a:p>
                <a:endParaRPr lang="en-US" dirty="0"/>
              </a:p>
              <a:p>
                <a:r>
                  <a:rPr lang="en-US" dirty="0"/>
                  <a:t>The only remaining outcomes are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1,3</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2,2</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3,1</m:t>
                        </m:r>
                      </m:e>
                    </m:d>
                    <m:r>
                      <a:rPr lang="en-US" b="0" i="1" smtClean="0">
                        <a:latin typeface="Cambria Math" panose="02040503050406030204" pitchFamily="18" charset="0"/>
                      </a:rPr>
                      <m:t>}</m:t>
                    </m:r>
                  </m:oMath>
                </a14:m>
                <a:r>
                  <a:rPr lang="en-US" dirty="0"/>
                  <a:t> out of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1,2,3,4,5,6</m:t>
                        </m:r>
                      </m:e>
                    </m:d>
                    <m:r>
                      <a:rPr lang="en-US" b="0" i="1" smtClean="0">
                        <a:latin typeface="Cambria Math" panose="02040503050406030204" pitchFamily="18" charset="0"/>
                      </a:rPr>
                      <m:t>×{1,2,3,4,5,6}</m:t>
                    </m:r>
                  </m:oMath>
                </a14:m>
                <a:r>
                  <a:rPr lang="en-US" dirty="0"/>
                  <a:t>.</a:t>
                </a:r>
              </a:p>
              <a:p>
                <a:pPr marL="0" indent="0">
                  <a:buNone/>
                </a:pPr>
                <a:endParaRPr lang="en-US" dirty="0"/>
              </a:p>
              <a:p>
                <a:r>
                  <a:rPr lang="en-US" dirty="0"/>
                  <a:t>Outside the (restricted) sample space, the probability is going to become 0. What about the probabilities inside?</a:t>
                </a:r>
              </a:p>
            </p:txBody>
          </p:sp>
        </mc:Choice>
        <mc:Fallback xmlns="">
          <p:sp>
            <p:nvSpPr>
              <p:cNvPr id="3" name="Content Placeholder 2">
                <a:extLst>
                  <a:ext uri="{FF2B5EF4-FFF2-40B4-BE49-F238E27FC236}">
                    <a16:creationId xmlns:a16="http://schemas.microsoft.com/office/drawing/2014/main" id="{3EA18FBB-BAA1-4D1E-AD19-99F820731D39}"/>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27294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F7EA-23F2-4A78-93E8-8C9A12459F8D}"/>
              </a:ext>
            </a:extLst>
          </p:cNvPr>
          <p:cNvSpPr>
            <a:spLocks noGrp="1"/>
          </p:cNvSpPr>
          <p:nvPr>
            <p:ph type="title"/>
          </p:nvPr>
        </p:nvSpPr>
        <p:spPr/>
        <p:txBody>
          <a:bodyPr/>
          <a:lstStyle/>
          <a:p>
            <a:r>
              <a:rPr lang="en-US" dirty="0"/>
              <a:t>Conditional Probability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501C99-0ED0-4CA0-AADA-C14EB76453F9}"/>
                  </a:ext>
                </a:extLst>
              </p:cNvPr>
              <p:cNvSpPr>
                <a:spLocks noGrp="1"/>
              </p:cNvSpPr>
              <p:nvPr>
                <p:ph idx="1"/>
              </p:nvPr>
            </p:nvSpPr>
            <p:spPr>
              <a:xfrm>
                <a:off x="575240" y="4168185"/>
                <a:ext cx="11187258" cy="2164987"/>
              </a:xfrm>
            </p:spPr>
            <p:txBody>
              <a:bodyPr>
                <a:normAutofit lnSpcReduction="10000"/>
              </a:bodyPr>
              <a:lstStyle/>
              <a:p>
                <a:r>
                  <a:rPr lang="en-US" dirty="0"/>
                  <a:t>Just like with the formal definition of probability, this is pretty abstract.</a:t>
                </a:r>
              </a:p>
              <a:p>
                <a:pPr lvl="1"/>
                <a:r>
                  <a:rPr lang="en-US" dirty="0"/>
                  <a:t>It does accurately reflect what happens in the real world.</a:t>
                </a:r>
              </a:p>
              <a:p>
                <a:r>
                  <a:rPr lang="en-US" dirty="0"/>
                  <a:t>If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=0</m:t>
                    </m:r>
                    <m:r>
                      <a:rPr lang="en-US" b="0" i="0" smtClean="0">
                        <a:latin typeface="Cambria Math" panose="02040503050406030204" pitchFamily="18" charset="0"/>
                      </a:rPr>
                      <m:t>,</m:t>
                    </m:r>
                  </m:oMath>
                </a14:m>
                <a:r>
                  <a:rPr lang="en-US" dirty="0"/>
                  <a:t> we can’t condition on it (it can’t happen! There’s no point in defining probabilities where we know </a:t>
                </a:r>
                <a14:m>
                  <m:oMath xmlns:m="http://schemas.openxmlformats.org/officeDocument/2006/math">
                    <m:r>
                      <a:rPr lang="en-US" b="0" i="1" smtClean="0">
                        <a:latin typeface="Cambria Math" panose="02040503050406030204" pitchFamily="18" charset="0"/>
                      </a:rPr>
                      <m:t>𝐵</m:t>
                    </m:r>
                  </m:oMath>
                </a14:m>
                <a:r>
                  <a:rPr lang="en-US" dirty="0"/>
                  <a:t> has not happened) –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t>
                </a:r>
                <a:r>
                  <a:rPr lang="en-US" b="1" dirty="0"/>
                  <a:t>undefined </a:t>
                </a:r>
                <a:r>
                  <a:rPr lang="en-US" dirty="0"/>
                  <a:t>when </a:t>
                </a:r>
                <a14:m>
                  <m:oMath xmlns:m="http://schemas.openxmlformats.org/officeDocument/2006/math">
                    <m:r>
                      <a:rPr lang="en-US" b="0" i="1" smtClean="0">
                        <a:latin typeface="Cambria Math" panose="02040503050406030204" pitchFamily="18" charset="0"/>
                      </a:rPr>
                      <m:t>ℙ</m:t>
                    </m:r>
                    <m:d>
                      <m:dPr>
                        <m:ctrlPr>
                          <a:rPr lang="en-US"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=0</m:t>
                    </m:r>
                  </m:oMath>
                </a14:m>
                <a:r>
                  <a:rPr lang="en-US" b="1" dirty="0"/>
                  <a:t>.</a:t>
                </a:r>
              </a:p>
            </p:txBody>
          </p:sp>
        </mc:Choice>
        <mc:Fallback xmlns="">
          <p:sp>
            <p:nvSpPr>
              <p:cNvPr id="3" name="Content Placeholder 2">
                <a:extLst>
                  <a:ext uri="{FF2B5EF4-FFF2-40B4-BE49-F238E27FC236}">
                    <a16:creationId xmlns:a16="http://schemas.microsoft.com/office/drawing/2014/main" id="{CF501C99-0ED0-4CA0-AADA-C14EB76453F9}"/>
                  </a:ext>
                </a:extLst>
              </p:cNvPr>
              <p:cNvSpPr>
                <a:spLocks noGrp="1" noRot="1" noChangeAspect="1" noMove="1" noResize="1" noEditPoints="1" noAdjustHandles="1" noChangeArrowheads="1" noChangeShapeType="1" noTextEdit="1"/>
              </p:cNvSpPr>
              <p:nvPr>
                <p:ph idx="1"/>
              </p:nvPr>
            </p:nvSpPr>
            <p:spPr>
              <a:xfrm>
                <a:off x="575240" y="4168185"/>
                <a:ext cx="11187258" cy="2164987"/>
              </a:xfrm>
              <a:blipFill>
                <a:blip r:embed="rId3"/>
                <a:stretch>
                  <a:fillRect l="-708" t="-7042" r="-2015" b="-282"/>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DF8EBA30-3DB7-40D5-94BD-E8AA1D601AD3}"/>
              </a:ext>
            </a:extLst>
          </p:cNvPr>
          <p:cNvGrpSpPr/>
          <p:nvPr/>
        </p:nvGrpSpPr>
        <p:grpSpPr>
          <a:xfrm>
            <a:off x="575239" y="1463859"/>
            <a:ext cx="11187258" cy="2650941"/>
            <a:chOff x="1185842" y="3429000"/>
            <a:chExt cx="6111311" cy="2304733"/>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FE89D2B-2A5E-4224-A446-EF941B176CA7}"/>
                    </a:ext>
                  </a:extLst>
                </p:cNvPr>
                <p:cNvSpPr/>
                <p:nvPr/>
              </p:nvSpPr>
              <p:spPr>
                <a:xfrm>
                  <a:off x="1185842" y="3429000"/>
                  <a:ext cx="6111311" cy="230473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 event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𝐵</m:t>
                      </m:r>
                    </m:oMath>
                  </a14:m>
                  <a:r>
                    <a:rPr lang="en-US" sz="2800" dirty="0">
                      <a:latin typeface="Segoe UI Semibold" panose="020B0702040204020203" pitchFamily="34" charset="0"/>
                      <a:cs typeface="Segoe UI Semibold" panose="020B0702040204020203" pitchFamily="34" charset="0"/>
                    </a:rPr>
                    <a:t>, with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𝐵</m:t>
                          </m:r>
                        </m:e>
                      </m:d>
                      <m:r>
                        <a:rPr lang="en-US" sz="2800" b="0" i="1" smtClean="0">
                          <a:latin typeface="Cambria Math" panose="02040503050406030204" pitchFamily="18" charset="0"/>
                          <a:cs typeface="Segoe UI Semibold" panose="020B0702040204020203" pitchFamily="34" charset="0"/>
                        </a:rPr>
                        <m:t>&gt;0,</m:t>
                      </m:r>
                    </m:oMath>
                  </a14:m>
                  <a:endParaRPr lang="en-US" sz="2800" b="0" i="1" dirty="0">
                    <a:latin typeface="Cambria Math" panose="02040503050406030204" pitchFamily="18" charset="0"/>
                    <a:cs typeface="Segoe UI Semibold" panose="020B0702040204020203" pitchFamily="34" charset="0"/>
                  </a:endParaRPr>
                </a:p>
                <a:p>
                  <a:pPr algn="ctr"/>
                  <a14:m>
                    <m:oMath xmlns:m="http://schemas.openxmlformats.org/officeDocument/2006/math">
                      <m:r>
                        <m:rPr>
                          <m:sty m:val="p"/>
                        </m:rPr>
                        <a:rPr lang="en-US" sz="2800" b="0" i="0" smtClean="0">
                          <a:latin typeface="Cambria Math" panose="02040503050406030204" pitchFamily="18" charset="0"/>
                          <a:cs typeface="Segoe UI Semibold" panose="020B0702040204020203" pitchFamily="34" charset="0"/>
                        </a:rPr>
                        <m:t>t</m:t>
                      </m:r>
                    </m:oMath>
                  </a14:m>
                  <a:r>
                    <a:rPr lang="en-US" sz="2800" dirty="0">
                      <a:latin typeface="Segoe UI Semibold" panose="020B0702040204020203" pitchFamily="34" charset="0"/>
                      <a:cs typeface="Segoe UI Semibold" panose="020B0702040204020203" pitchFamily="34" charset="0"/>
                    </a:rPr>
                    <a:t>he “Probability of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𝐴</m:t>
                      </m:r>
                    </m:oMath>
                  </a14:m>
                  <a:r>
                    <a:rPr lang="en-US" sz="2800" b="1" dirty="0">
                      <a:latin typeface="Segoe UI Semibold" panose="020B0702040204020203" pitchFamily="34" charset="0"/>
                      <a:cs typeface="Segoe UI Semibold" panose="020B0702040204020203" pitchFamily="34" charset="0"/>
                    </a:rPr>
                    <a:t> conditioned 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𝑨</m:t>
                            </m:r>
                          </m:e>
                          <m:e>
                            <m:r>
                              <a:rPr lang="en-US" sz="2800" b="1" i="1" smtClean="0">
                                <a:latin typeface="Cambria Math" panose="02040503050406030204" pitchFamily="18" charset="0"/>
                                <a:cs typeface="Segoe UI Semibold" panose="020B0702040204020203" pitchFamily="34" charset="0"/>
                              </a:rPr>
                              <m:t>𝑩</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e>
                            </m:d>
                          </m:num>
                          <m:den>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𝑩</m:t>
                                </m:r>
                              </m:e>
                            </m:d>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AFE89D2B-2A5E-4224-A446-EF941B176CA7}"/>
                    </a:ext>
                  </a:extLst>
                </p:cNvPr>
                <p:cNvSpPr>
                  <a:spLocks noRot="1" noChangeAspect="1" noMove="1" noResize="1" noEditPoints="1" noAdjustHandles="1" noChangeArrowheads="1" noChangeShapeType="1" noTextEdit="1"/>
                </p:cNvSpPr>
                <p:nvPr/>
              </p:nvSpPr>
              <p:spPr>
                <a:xfrm>
                  <a:off x="1185842" y="3429000"/>
                  <a:ext cx="6111311" cy="2304733"/>
                </a:xfrm>
                <a:prstGeom prst="rect">
                  <a:avLst/>
                </a:prstGeom>
                <a:blipFill>
                  <a:blip r:embed="rId4"/>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88F3C2F9-6EF8-41E6-BF37-5B901A3A5EF8}"/>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Conditional Probability</a:t>
              </a:r>
            </a:p>
          </p:txBody>
        </p:sp>
      </p:grpSp>
    </p:spTree>
    <p:extLst>
      <p:ext uri="{BB962C8B-B14F-4D97-AF65-F5344CB8AC3E}">
        <p14:creationId xmlns:p14="http://schemas.microsoft.com/office/powerpoint/2010/main" val="3946342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D865C-0411-4DAB-BCA2-E7299AFB41C6}"/>
              </a:ext>
            </a:extLst>
          </p:cNvPr>
          <p:cNvSpPr>
            <a:spLocks noGrp="1"/>
          </p:cNvSpPr>
          <p:nvPr>
            <p:ph type="title"/>
          </p:nvPr>
        </p:nvSpPr>
        <p:spPr/>
        <p:txBody>
          <a:bodyPr/>
          <a:lstStyle/>
          <a:p>
            <a:r>
              <a:rPr lang="en-US" dirty="0"/>
              <a:t>Conditioning…</a:t>
            </a:r>
          </a:p>
        </p:txBody>
      </p:sp>
      <p:graphicFrame>
        <p:nvGraphicFramePr>
          <p:cNvPr id="4" name="Content Placeholder 3">
            <a:extLst>
              <a:ext uri="{FF2B5EF4-FFF2-40B4-BE49-F238E27FC236}">
                <a16:creationId xmlns:a16="http://schemas.microsoft.com/office/drawing/2014/main" id="{D5B9CD65-2B77-4564-8684-E4853FFFD3BB}"/>
              </a:ext>
            </a:extLst>
          </p:cNvPr>
          <p:cNvGraphicFramePr>
            <a:graphicFrameLocks noGrp="1"/>
          </p:cNvGraphicFramePr>
          <p:nvPr>
            <p:ph idx="1"/>
            <p:extLst>
              <p:ext uri="{D42A27DB-BD31-4B8C-83A1-F6EECF244321}">
                <p14:modId xmlns:p14="http://schemas.microsoft.com/office/powerpoint/2010/main" val="2445390002"/>
              </p:ext>
            </p:extLst>
          </p:nvPr>
        </p:nvGraphicFramePr>
        <p:xfrm>
          <a:off x="3954780" y="1463674"/>
          <a:ext cx="7807009" cy="4670428"/>
        </p:xfrm>
        <a:graphic>
          <a:graphicData uri="http://schemas.openxmlformats.org/drawingml/2006/table">
            <a:tbl>
              <a:tblPr firstRow="1" bandRow="1">
                <a:tableStyleId>{5C22544A-7EE6-4342-B048-85BDC9FD1C3A}</a:tableStyleId>
              </a:tblPr>
              <a:tblGrid>
                <a:gridCol w="1115287">
                  <a:extLst>
                    <a:ext uri="{9D8B030D-6E8A-4147-A177-3AD203B41FA5}">
                      <a16:colId xmlns:a16="http://schemas.microsoft.com/office/drawing/2014/main" val="4170074656"/>
                    </a:ext>
                  </a:extLst>
                </a:gridCol>
                <a:gridCol w="1115287">
                  <a:extLst>
                    <a:ext uri="{9D8B030D-6E8A-4147-A177-3AD203B41FA5}">
                      <a16:colId xmlns:a16="http://schemas.microsoft.com/office/drawing/2014/main" val="4131577563"/>
                    </a:ext>
                  </a:extLst>
                </a:gridCol>
                <a:gridCol w="1115287">
                  <a:extLst>
                    <a:ext uri="{9D8B030D-6E8A-4147-A177-3AD203B41FA5}">
                      <a16:colId xmlns:a16="http://schemas.microsoft.com/office/drawing/2014/main" val="4232336030"/>
                    </a:ext>
                  </a:extLst>
                </a:gridCol>
                <a:gridCol w="1115287">
                  <a:extLst>
                    <a:ext uri="{9D8B030D-6E8A-4147-A177-3AD203B41FA5}">
                      <a16:colId xmlns:a16="http://schemas.microsoft.com/office/drawing/2014/main" val="1289260618"/>
                    </a:ext>
                  </a:extLst>
                </a:gridCol>
                <a:gridCol w="1115287">
                  <a:extLst>
                    <a:ext uri="{9D8B030D-6E8A-4147-A177-3AD203B41FA5}">
                      <a16:colId xmlns:a16="http://schemas.microsoft.com/office/drawing/2014/main" val="3600827561"/>
                    </a:ext>
                  </a:extLst>
                </a:gridCol>
                <a:gridCol w="1115287">
                  <a:extLst>
                    <a:ext uri="{9D8B030D-6E8A-4147-A177-3AD203B41FA5}">
                      <a16:colId xmlns:a16="http://schemas.microsoft.com/office/drawing/2014/main" val="989168930"/>
                    </a:ext>
                  </a:extLst>
                </a:gridCol>
                <a:gridCol w="1115287">
                  <a:extLst>
                    <a:ext uri="{9D8B030D-6E8A-4147-A177-3AD203B41FA5}">
                      <a16:colId xmlns:a16="http://schemas.microsoft.com/office/drawing/2014/main" val="1932049036"/>
                    </a:ext>
                  </a:extLst>
                </a:gridCol>
              </a:tblGrid>
              <a:tr h="667204">
                <a:tc>
                  <a:txBody>
                    <a:bodyPr/>
                    <a:lstStyle/>
                    <a:p>
                      <a:endParaRPr lang="en-US" dirty="0"/>
                    </a:p>
                  </a:txBody>
                  <a:tcPr/>
                </a:tc>
                <a:tc>
                  <a:txBody>
                    <a:bodyPr/>
                    <a:lstStyle/>
                    <a:p>
                      <a:r>
                        <a:rPr lang="en-US" sz="3000" b="0" dirty="0"/>
                        <a:t>D2=1</a:t>
                      </a:r>
                    </a:p>
                  </a:txBody>
                  <a:tcPr/>
                </a:tc>
                <a:tc>
                  <a:txBody>
                    <a:bodyPr/>
                    <a:lstStyle/>
                    <a:p>
                      <a:r>
                        <a:rPr lang="en-US" sz="3000" b="0" dirty="0"/>
                        <a:t>D2=2</a:t>
                      </a:r>
                    </a:p>
                  </a:txBody>
                  <a:tcPr/>
                </a:tc>
                <a:tc>
                  <a:txBody>
                    <a:bodyPr/>
                    <a:lstStyle/>
                    <a:p>
                      <a:r>
                        <a:rPr lang="en-US" sz="3000" b="0" dirty="0"/>
                        <a:t>D2=3</a:t>
                      </a:r>
                    </a:p>
                  </a:txBody>
                  <a:tcPr/>
                </a:tc>
                <a:tc>
                  <a:txBody>
                    <a:bodyPr/>
                    <a:lstStyle/>
                    <a:p>
                      <a:r>
                        <a:rPr lang="en-US" sz="3000" b="0" dirty="0"/>
                        <a:t>D2=4</a:t>
                      </a:r>
                    </a:p>
                  </a:txBody>
                  <a:tcPr/>
                </a:tc>
                <a:tc>
                  <a:txBody>
                    <a:bodyPr/>
                    <a:lstStyle/>
                    <a:p>
                      <a:r>
                        <a:rPr lang="en-US" sz="3000" b="0" dirty="0"/>
                        <a:t>D2=5</a:t>
                      </a:r>
                    </a:p>
                  </a:txBody>
                  <a:tcPr/>
                </a:tc>
                <a:tc>
                  <a:txBody>
                    <a:bodyPr/>
                    <a:lstStyle/>
                    <a:p>
                      <a:r>
                        <a:rPr lang="en-US" sz="3000" b="0" dirty="0"/>
                        <a:t>D2=6</a:t>
                      </a:r>
                    </a:p>
                  </a:txBody>
                  <a:tcPr/>
                </a:tc>
                <a:extLst>
                  <a:ext uri="{0D108BD9-81ED-4DB2-BD59-A6C34878D82A}">
                    <a16:rowId xmlns:a16="http://schemas.microsoft.com/office/drawing/2014/main" val="3904444049"/>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D1=1</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(1,1)</a:t>
                      </a:r>
                    </a:p>
                  </a:txBody>
                  <a:tcPr/>
                </a:tc>
                <a:tc>
                  <a:txBody>
                    <a:bodyPr/>
                    <a:lstStyle/>
                    <a:p>
                      <a:pPr algn="ctr"/>
                      <a:r>
                        <a:rPr lang="en-US" sz="3000" dirty="0">
                          <a:latin typeface="Segoe UI Semilight" panose="020B0402040204020203" pitchFamily="34" charset="0"/>
                          <a:cs typeface="Segoe UI Semilight" panose="020B0402040204020203" pitchFamily="34" charset="0"/>
                        </a:rPr>
                        <a:t>(1,2)</a:t>
                      </a:r>
                    </a:p>
                  </a:txBody>
                  <a:tcPr/>
                </a:tc>
                <a:tc>
                  <a:txBody>
                    <a:bodyPr/>
                    <a:lstStyle/>
                    <a:p>
                      <a:pPr algn="ctr"/>
                      <a:r>
                        <a:rPr lang="en-US" sz="3000" dirty="0">
                          <a:latin typeface="Segoe UI Semilight" panose="020B0402040204020203" pitchFamily="34" charset="0"/>
                          <a:cs typeface="Segoe UI Semilight" panose="020B0402040204020203" pitchFamily="34" charset="0"/>
                        </a:rPr>
                        <a:t>(1,3)</a:t>
                      </a:r>
                    </a:p>
                  </a:txBody>
                  <a:tcPr/>
                </a:tc>
                <a:tc>
                  <a:txBody>
                    <a:bodyPr/>
                    <a:lstStyle/>
                    <a:p>
                      <a:pPr algn="ctr"/>
                      <a:r>
                        <a:rPr lang="en-US" sz="3000" dirty="0">
                          <a:latin typeface="Segoe UI Semilight" panose="020B0402040204020203" pitchFamily="34" charset="0"/>
                          <a:cs typeface="Segoe UI Semilight" panose="020B0402040204020203" pitchFamily="34" charset="0"/>
                        </a:rPr>
                        <a:t>(1,4)</a:t>
                      </a:r>
                    </a:p>
                  </a:txBody>
                  <a:tcPr/>
                </a:tc>
                <a:tc>
                  <a:txBody>
                    <a:bodyPr/>
                    <a:lstStyle/>
                    <a:p>
                      <a:pPr algn="ctr"/>
                      <a:r>
                        <a:rPr lang="en-US" sz="3000" dirty="0">
                          <a:latin typeface="Segoe UI Semilight" panose="020B0402040204020203" pitchFamily="34" charset="0"/>
                          <a:cs typeface="Segoe UI Semilight" panose="020B0402040204020203" pitchFamily="34" charset="0"/>
                        </a:rPr>
                        <a:t>(1,5)</a:t>
                      </a:r>
                    </a:p>
                  </a:txBody>
                  <a:tcPr/>
                </a:tc>
                <a:tc>
                  <a:txBody>
                    <a:bodyPr/>
                    <a:lstStyle/>
                    <a:p>
                      <a:pPr algn="ctr"/>
                      <a:r>
                        <a:rPr lang="en-US" sz="3000" dirty="0">
                          <a:latin typeface="Segoe UI Semilight" panose="020B0402040204020203" pitchFamily="34" charset="0"/>
                          <a:cs typeface="Segoe UI Semilight" panose="020B0402040204020203" pitchFamily="34" charset="0"/>
                        </a:rPr>
                        <a:t>(1.6)</a:t>
                      </a:r>
                    </a:p>
                  </a:txBody>
                  <a:tcPr/>
                </a:tc>
                <a:extLst>
                  <a:ext uri="{0D108BD9-81ED-4DB2-BD59-A6C34878D82A}">
                    <a16:rowId xmlns:a16="http://schemas.microsoft.com/office/drawing/2014/main" val="1596345985"/>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D1=2</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(2,1)</a:t>
                      </a:r>
                    </a:p>
                  </a:txBody>
                  <a:tcPr/>
                </a:tc>
                <a:tc>
                  <a:txBody>
                    <a:bodyPr/>
                    <a:lstStyle/>
                    <a:p>
                      <a:pPr algn="ctr"/>
                      <a:r>
                        <a:rPr lang="en-US" sz="3000" dirty="0">
                          <a:latin typeface="Segoe UI Semilight" panose="020B0402040204020203" pitchFamily="34" charset="0"/>
                          <a:cs typeface="Segoe UI Semilight" panose="020B0402040204020203" pitchFamily="34" charset="0"/>
                        </a:rPr>
                        <a:t>(2,2)</a:t>
                      </a:r>
                    </a:p>
                  </a:txBody>
                  <a:tcPr/>
                </a:tc>
                <a:tc>
                  <a:txBody>
                    <a:bodyPr/>
                    <a:lstStyle/>
                    <a:p>
                      <a:pPr algn="ctr"/>
                      <a:r>
                        <a:rPr lang="en-US" sz="3000" dirty="0">
                          <a:latin typeface="Segoe UI Semilight" panose="020B0402040204020203" pitchFamily="34" charset="0"/>
                          <a:cs typeface="Segoe UI Semilight" panose="020B0402040204020203" pitchFamily="34" charset="0"/>
                        </a:rPr>
                        <a:t>(2,3)</a:t>
                      </a:r>
                    </a:p>
                  </a:txBody>
                  <a:tcPr/>
                </a:tc>
                <a:tc>
                  <a:txBody>
                    <a:bodyPr/>
                    <a:lstStyle/>
                    <a:p>
                      <a:pPr algn="ctr"/>
                      <a:r>
                        <a:rPr lang="en-US" sz="3000" dirty="0">
                          <a:latin typeface="Segoe UI Semilight" panose="020B0402040204020203" pitchFamily="34" charset="0"/>
                          <a:cs typeface="Segoe UI Semilight" panose="020B0402040204020203" pitchFamily="34" charset="0"/>
                        </a:rPr>
                        <a:t>(2,4)</a:t>
                      </a:r>
                    </a:p>
                  </a:txBody>
                  <a:tcPr/>
                </a:tc>
                <a:tc>
                  <a:txBody>
                    <a:bodyPr/>
                    <a:lstStyle/>
                    <a:p>
                      <a:pPr algn="ctr"/>
                      <a:r>
                        <a:rPr lang="en-US" sz="3000" dirty="0">
                          <a:latin typeface="Segoe UI Semilight" panose="020B0402040204020203" pitchFamily="34" charset="0"/>
                          <a:cs typeface="Segoe UI Semilight" panose="020B0402040204020203" pitchFamily="34" charset="0"/>
                        </a:rPr>
                        <a:t>(2,5)</a:t>
                      </a:r>
                    </a:p>
                  </a:txBody>
                  <a:tcPr/>
                </a:tc>
                <a:tc>
                  <a:txBody>
                    <a:bodyPr/>
                    <a:lstStyle/>
                    <a:p>
                      <a:pPr algn="ctr"/>
                      <a:r>
                        <a:rPr lang="en-US" sz="3000" dirty="0">
                          <a:latin typeface="Segoe UI Semilight" panose="020B0402040204020203" pitchFamily="34" charset="0"/>
                          <a:cs typeface="Segoe UI Semilight" panose="020B0402040204020203" pitchFamily="34" charset="0"/>
                        </a:rPr>
                        <a:t>(2,6)</a:t>
                      </a:r>
                    </a:p>
                  </a:txBody>
                  <a:tcPr/>
                </a:tc>
                <a:extLst>
                  <a:ext uri="{0D108BD9-81ED-4DB2-BD59-A6C34878D82A}">
                    <a16:rowId xmlns:a16="http://schemas.microsoft.com/office/drawing/2014/main" val="44661408"/>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D1=3</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(3,1)</a:t>
                      </a:r>
                    </a:p>
                  </a:txBody>
                  <a:tcPr/>
                </a:tc>
                <a:tc>
                  <a:txBody>
                    <a:bodyPr/>
                    <a:lstStyle/>
                    <a:p>
                      <a:pPr algn="ctr"/>
                      <a:r>
                        <a:rPr lang="en-US" sz="3000" dirty="0">
                          <a:latin typeface="Segoe UI Semilight" panose="020B0402040204020203" pitchFamily="34" charset="0"/>
                          <a:cs typeface="Segoe UI Semilight" panose="020B0402040204020203" pitchFamily="34" charset="0"/>
                        </a:rPr>
                        <a:t>(3,2)</a:t>
                      </a:r>
                    </a:p>
                  </a:txBody>
                  <a:tcPr/>
                </a:tc>
                <a:tc>
                  <a:txBody>
                    <a:bodyPr/>
                    <a:lstStyle/>
                    <a:p>
                      <a:pPr algn="ctr"/>
                      <a:r>
                        <a:rPr lang="en-US" sz="3000" dirty="0">
                          <a:latin typeface="Segoe UI Semilight" panose="020B0402040204020203" pitchFamily="34" charset="0"/>
                          <a:cs typeface="Segoe UI Semilight" panose="020B0402040204020203" pitchFamily="34" charset="0"/>
                        </a:rPr>
                        <a:t>(3,3)</a:t>
                      </a:r>
                    </a:p>
                  </a:txBody>
                  <a:tcPr/>
                </a:tc>
                <a:tc>
                  <a:txBody>
                    <a:bodyPr/>
                    <a:lstStyle/>
                    <a:p>
                      <a:pPr algn="ctr"/>
                      <a:r>
                        <a:rPr lang="en-US" sz="3000" dirty="0">
                          <a:latin typeface="Segoe UI Semilight" panose="020B0402040204020203" pitchFamily="34" charset="0"/>
                          <a:cs typeface="Segoe UI Semilight" panose="020B0402040204020203" pitchFamily="34" charset="0"/>
                        </a:rPr>
                        <a:t>(3,4)</a:t>
                      </a:r>
                    </a:p>
                  </a:txBody>
                  <a:tcPr/>
                </a:tc>
                <a:tc>
                  <a:txBody>
                    <a:bodyPr/>
                    <a:lstStyle/>
                    <a:p>
                      <a:pPr algn="ctr"/>
                      <a:r>
                        <a:rPr lang="en-US" sz="3000" dirty="0">
                          <a:latin typeface="Segoe UI Semilight" panose="020B0402040204020203" pitchFamily="34" charset="0"/>
                          <a:cs typeface="Segoe UI Semilight" panose="020B0402040204020203" pitchFamily="34" charset="0"/>
                        </a:rPr>
                        <a:t>(3,5)</a:t>
                      </a:r>
                    </a:p>
                  </a:txBody>
                  <a:tcPr/>
                </a:tc>
                <a:tc>
                  <a:txBody>
                    <a:bodyPr/>
                    <a:lstStyle/>
                    <a:p>
                      <a:pPr algn="ctr"/>
                      <a:r>
                        <a:rPr lang="en-US" sz="3000" dirty="0">
                          <a:latin typeface="Segoe UI Semilight" panose="020B0402040204020203" pitchFamily="34" charset="0"/>
                          <a:cs typeface="Segoe UI Semilight" panose="020B0402040204020203" pitchFamily="34" charset="0"/>
                        </a:rPr>
                        <a:t>(3,6)</a:t>
                      </a:r>
                    </a:p>
                  </a:txBody>
                  <a:tcPr/>
                </a:tc>
                <a:extLst>
                  <a:ext uri="{0D108BD9-81ED-4DB2-BD59-A6C34878D82A}">
                    <a16:rowId xmlns:a16="http://schemas.microsoft.com/office/drawing/2014/main" val="268806217"/>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D1=4</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(4,1)</a:t>
                      </a:r>
                    </a:p>
                  </a:txBody>
                  <a:tcPr/>
                </a:tc>
                <a:tc>
                  <a:txBody>
                    <a:bodyPr/>
                    <a:lstStyle/>
                    <a:p>
                      <a:pPr algn="ctr"/>
                      <a:r>
                        <a:rPr lang="en-US" sz="3000" dirty="0">
                          <a:latin typeface="Segoe UI Semilight" panose="020B0402040204020203" pitchFamily="34" charset="0"/>
                          <a:cs typeface="Segoe UI Semilight" panose="020B0402040204020203" pitchFamily="34" charset="0"/>
                        </a:rPr>
                        <a:t>(4,2)</a:t>
                      </a:r>
                    </a:p>
                  </a:txBody>
                  <a:tcPr/>
                </a:tc>
                <a:tc>
                  <a:txBody>
                    <a:bodyPr/>
                    <a:lstStyle/>
                    <a:p>
                      <a:pPr algn="ctr"/>
                      <a:r>
                        <a:rPr lang="en-US" sz="3000" dirty="0">
                          <a:latin typeface="Segoe UI Semilight" panose="020B0402040204020203" pitchFamily="34" charset="0"/>
                          <a:cs typeface="Segoe UI Semilight" panose="020B0402040204020203" pitchFamily="34" charset="0"/>
                        </a:rPr>
                        <a:t>(4,3)</a:t>
                      </a:r>
                    </a:p>
                  </a:txBody>
                  <a:tcPr/>
                </a:tc>
                <a:tc>
                  <a:txBody>
                    <a:bodyPr/>
                    <a:lstStyle/>
                    <a:p>
                      <a:pPr algn="ctr"/>
                      <a:r>
                        <a:rPr lang="en-US" sz="3000" dirty="0">
                          <a:latin typeface="Segoe UI Semilight" panose="020B0402040204020203" pitchFamily="34" charset="0"/>
                          <a:cs typeface="Segoe UI Semilight" panose="020B0402040204020203" pitchFamily="34" charset="0"/>
                        </a:rPr>
                        <a:t>(4,4)</a:t>
                      </a:r>
                    </a:p>
                  </a:txBody>
                  <a:tcPr/>
                </a:tc>
                <a:tc>
                  <a:txBody>
                    <a:bodyPr/>
                    <a:lstStyle/>
                    <a:p>
                      <a:pPr algn="ctr"/>
                      <a:r>
                        <a:rPr lang="en-US" sz="3000" dirty="0">
                          <a:latin typeface="Segoe UI Semilight" panose="020B0402040204020203" pitchFamily="34" charset="0"/>
                          <a:cs typeface="Segoe UI Semilight" panose="020B0402040204020203" pitchFamily="34" charset="0"/>
                        </a:rPr>
                        <a:t>(4,5)</a:t>
                      </a:r>
                    </a:p>
                  </a:txBody>
                  <a:tcPr/>
                </a:tc>
                <a:tc>
                  <a:txBody>
                    <a:bodyPr/>
                    <a:lstStyle/>
                    <a:p>
                      <a:pPr algn="ctr"/>
                      <a:r>
                        <a:rPr lang="en-US" sz="3000" dirty="0">
                          <a:latin typeface="Segoe UI Semilight" panose="020B0402040204020203" pitchFamily="34" charset="0"/>
                          <a:cs typeface="Segoe UI Semilight" panose="020B0402040204020203" pitchFamily="34" charset="0"/>
                        </a:rPr>
                        <a:t>(4,6)</a:t>
                      </a:r>
                    </a:p>
                  </a:txBody>
                  <a:tcPr/>
                </a:tc>
                <a:extLst>
                  <a:ext uri="{0D108BD9-81ED-4DB2-BD59-A6C34878D82A}">
                    <a16:rowId xmlns:a16="http://schemas.microsoft.com/office/drawing/2014/main" val="654456811"/>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D1=5</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(5,1)</a:t>
                      </a:r>
                    </a:p>
                  </a:txBody>
                  <a:tcPr/>
                </a:tc>
                <a:tc>
                  <a:txBody>
                    <a:bodyPr/>
                    <a:lstStyle/>
                    <a:p>
                      <a:pPr algn="ctr"/>
                      <a:r>
                        <a:rPr lang="en-US" sz="3000" dirty="0">
                          <a:latin typeface="Segoe UI Semilight" panose="020B0402040204020203" pitchFamily="34" charset="0"/>
                          <a:cs typeface="Segoe UI Semilight" panose="020B0402040204020203" pitchFamily="34" charset="0"/>
                        </a:rPr>
                        <a:t>(5,2)</a:t>
                      </a:r>
                    </a:p>
                  </a:txBody>
                  <a:tcPr/>
                </a:tc>
                <a:tc>
                  <a:txBody>
                    <a:bodyPr/>
                    <a:lstStyle/>
                    <a:p>
                      <a:pPr algn="ctr"/>
                      <a:r>
                        <a:rPr lang="en-US" sz="3000" dirty="0">
                          <a:latin typeface="Segoe UI Semilight" panose="020B0402040204020203" pitchFamily="34" charset="0"/>
                          <a:cs typeface="Segoe UI Semilight" panose="020B0402040204020203" pitchFamily="34" charset="0"/>
                        </a:rPr>
                        <a:t>(5,3)</a:t>
                      </a:r>
                    </a:p>
                  </a:txBody>
                  <a:tcPr/>
                </a:tc>
                <a:tc>
                  <a:txBody>
                    <a:bodyPr/>
                    <a:lstStyle/>
                    <a:p>
                      <a:pPr algn="ctr"/>
                      <a:r>
                        <a:rPr lang="en-US" sz="3000" dirty="0">
                          <a:latin typeface="Segoe UI Semilight" panose="020B0402040204020203" pitchFamily="34" charset="0"/>
                          <a:cs typeface="Segoe UI Semilight" panose="020B0402040204020203" pitchFamily="34" charset="0"/>
                        </a:rPr>
                        <a:t>(5,4)</a:t>
                      </a:r>
                    </a:p>
                  </a:txBody>
                  <a:tcPr/>
                </a:tc>
                <a:tc>
                  <a:txBody>
                    <a:bodyPr/>
                    <a:lstStyle/>
                    <a:p>
                      <a:pPr algn="ctr"/>
                      <a:r>
                        <a:rPr lang="en-US" sz="3000" dirty="0">
                          <a:latin typeface="Segoe UI Semilight" panose="020B0402040204020203" pitchFamily="34" charset="0"/>
                          <a:cs typeface="Segoe UI Semilight" panose="020B0402040204020203" pitchFamily="34" charset="0"/>
                        </a:rPr>
                        <a:t>(5,5)</a:t>
                      </a:r>
                    </a:p>
                  </a:txBody>
                  <a:tcPr/>
                </a:tc>
                <a:tc>
                  <a:txBody>
                    <a:bodyPr/>
                    <a:lstStyle/>
                    <a:p>
                      <a:pPr algn="ctr"/>
                      <a:r>
                        <a:rPr lang="en-US" sz="3000" dirty="0">
                          <a:latin typeface="Segoe UI Semilight" panose="020B0402040204020203" pitchFamily="34" charset="0"/>
                          <a:cs typeface="Segoe UI Semilight" panose="020B0402040204020203" pitchFamily="34" charset="0"/>
                        </a:rPr>
                        <a:t>(5,6)</a:t>
                      </a:r>
                    </a:p>
                  </a:txBody>
                  <a:tcPr/>
                </a:tc>
                <a:extLst>
                  <a:ext uri="{0D108BD9-81ED-4DB2-BD59-A6C34878D82A}">
                    <a16:rowId xmlns:a16="http://schemas.microsoft.com/office/drawing/2014/main" val="2993591620"/>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D1=6</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(6,1)</a:t>
                      </a:r>
                    </a:p>
                  </a:txBody>
                  <a:tcPr/>
                </a:tc>
                <a:tc>
                  <a:txBody>
                    <a:bodyPr/>
                    <a:lstStyle/>
                    <a:p>
                      <a:pPr algn="ctr"/>
                      <a:r>
                        <a:rPr lang="en-US" sz="3000" dirty="0">
                          <a:latin typeface="Segoe UI Semilight" panose="020B0402040204020203" pitchFamily="34" charset="0"/>
                          <a:cs typeface="Segoe UI Semilight" panose="020B0402040204020203" pitchFamily="34" charset="0"/>
                        </a:rPr>
                        <a:t>(6,2)</a:t>
                      </a:r>
                    </a:p>
                  </a:txBody>
                  <a:tcPr/>
                </a:tc>
                <a:tc>
                  <a:txBody>
                    <a:bodyPr/>
                    <a:lstStyle/>
                    <a:p>
                      <a:pPr algn="ctr"/>
                      <a:r>
                        <a:rPr lang="en-US" sz="3000" dirty="0">
                          <a:latin typeface="Segoe UI Semilight" panose="020B0402040204020203" pitchFamily="34" charset="0"/>
                          <a:cs typeface="Segoe UI Semilight" panose="020B0402040204020203" pitchFamily="34" charset="0"/>
                        </a:rPr>
                        <a:t>(6,3)</a:t>
                      </a:r>
                    </a:p>
                  </a:txBody>
                  <a:tcPr/>
                </a:tc>
                <a:tc>
                  <a:txBody>
                    <a:bodyPr/>
                    <a:lstStyle/>
                    <a:p>
                      <a:pPr algn="ctr"/>
                      <a:r>
                        <a:rPr lang="en-US" sz="3000" dirty="0">
                          <a:latin typeface="Segoe UI Semilight" panose="020B0402040204020203" pitchFamily="34" charset="0"/>
                          <a:cs typeface="Segoe UI Semilight" panose="020B0402040204020203" pitchFamily="34" charset="0"/>
                        </a:rPr>
                        <a:t>(6,4)</a:t>
                      </a:r>
                    </a:p>
                  </a:txBody>
                  <a:tcPr/>
                </a:tc>
                <a:tc>
                  <a:txBody>
                    <a:bodyPr/>
                    <a:lstStyle/>
                    <a:p>
                      <a:pPr algn="ctr"/>
                      <a:r>
                        <a:rPr lang="en-US" sz="3000" dirty="0">
                          <a:latin typeface="Segoe UI Semilight" panose="020B0402040204020203" pitchFamily="34" charset="0"/>
                          <a:cs typeface="Segoe UI Semilight" panose="020B0402040204020203" pitchFamily="34" charset="0"/>
                        </a:rPr>
                        <a:t>(6,5)</a:t>
                      </a:r>
                    </a:p>
                  </a:txBody>
                  <a:tcPr/>
                </a:tc>
                <a:tc>
                  <a:txBody>
                    <a:bodyPr/>
                    <a:lstStyle/>
                    <a:p>
                      <a:pPr algn="ctr"/>
                      <a:r>
                        <a:rPr lang="en-US" sz="3000" dirty="0">
                          <a:latin typeface="Segoe UI Semilight" panose="020B0402040204020203" pitchFamily="34" charset="0"/>
                          <a:cs typeface="Segoe UI Semilight" panose="020B0402040204020203" pitchFamily="34" charset="0"/>
                        </a:rPr>
                        <a:t>(6,6)</a:t>
                      </a:r>
                    </a:p>
                  </a:txBody>
                  <a:tcPr/>
                </a:tc>
                <a:extLst>
                  <a:ext uri="{0D108BD9-81ED-4DB2-BD59-A6C34878D82A}">
                    <a16:rowId xmlns:a16="http://schemas.microsoft.com/office/drawing/2014/main" val="3900536419"/>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584C79B-75DA-4CA6-A426-E69F0BD57B2C}"/>
                  </a:ext>
                </a:extLst>
              </p:cNvPr>
              <p:cNvSpPr txBox="1"/>
              <p:nvPr/>
            </p:nvSpPr>
            <p:spPr>
              <a:xfrm>
                <a:off x="175260" y="1729740"/>
                <a:ext cx="3779520"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Let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 </m:t>
                    </m:r>
                  </m:oMath>
                </a14:m>
                <a:r>
                  <a:rPr lang="en-US" sz="2400" dirty="0">
                    <a:latin typeface="Segoe UI Semilight" panose="020B0402040204020203" pitchFamily="34" charset="0"/>
                    <a:cs typeface="Segoe UI Semilight" panose="020B0402040204020203" pitchFamily="34" charset="0"/>
                  </a:rPr>
                  <a:t>be “the red die is 5”</a:t>
                </a:r>
              </a:p>
              <a:p>
                <a:r>
                  <a:rPr lang="en-US" sz="2400" dirty="0">
                    <a:latin typeface="Segoe UI Semilight" panose="020B0402040204020203" pitchFamily="34" charset="0"/>
                    <a:cs typeface="Segoe UI Semilight" panose="020B0402040204020203" pitchFamily="34" charset="0"/>
                  </a:rPr>
                  <a:t>Let </a:t>
                </a:r>
                <a14:m>
                  <m:oMath xmlns:m="http://schemas.openxmlformats.org/officeDocument/2006/math">
                    <m:r>
                      <a:rPr lang="en-US" sz="2400" b="0" i="1" smtClean="0">
                        <a:latin typeface="Cambria Math" panose="02040503050406030204" pitchFamily="18" charset="0"/>
                      </a:rPr>
                      <m:t>𝐵</m:t>
                    </m:r>
                  </m:oMath>
                </a14:m>
                <a:r>
                  <a:rPr lang="en-US" sz="2400" dirty="0">
                    <a:latin typeface="Segoe UI Semilight" panose="020B0402040204020203" pitchFamily="34" charset="0"/>
                    <a:cs typeface="Segoe UI Semilight" panose="020B0402040204020203" pitchFamily="34" charset="0"/>
                  </a:rPr>
                  <a:t> be “the sum is 4”</a:t>
                </a:r>
              </a:p>
              <a:p>
                <a:r>
                  <a:rPr lang="en-US" sz="2400" dirty="0">
                    <a:latin typeface="Segoe UI Semilight" panose="020B0402040204020203" pitchFamily="34" charset="0"/>
                    <a:cs typeface="Segoe UI Semilight" panose="020B0402040204020203" pitchFamily="34" charset="0"/>
                  </a:rPr>
                  <a:t>Let </a:t>
                </a:r>
                <a14:m>
                  <m:oMath xmlns:m="http://schemas.openxmlformats.org/officeDocument/2006/math">
                    <m:r>
                      <a:rPr lang="en-US" sz="2400" b="0" i="1" smtClean="0">
                        <a:latin typeface="Cambria Math" panose="02040503050406030204" pitchFamily="18" charset="0"/>
                      </a:rPr>
                      <m:t>𝐶</m:t>
                    </m:r>
                  </m:oMath>
                </a14:m>
                <a:r>
                  <a:rPr lang="en-US" sz="2400" dirty="0">
                    <a:latin typeface="Segoe UI Semilight" panose="020B0402040204020203" pitchFamily="34" charset="0"/>
                    <a:cs typeface="Segoe UI Semilight" panose="020B0402040204020203" pitchFamily="34" charset="0"/>
                  </a:rPr>
                  <a:t> be “the  blue die is 3”</a:t>
                </a:r>
              </a:p>
            </p:txBody>
          </p:sp>
        </mc:Choice>
        <mc:Fallback xmlns="">
          <p:sp>
            <p:nvSpPr>
              <p:cNvPr id="5" name="TextBox 4">
                <a:extLst>
                  <a:ext uri="{FF2B5EF4-FFF2-40B4-BE49-F238E27FC236}">
                    <a16:creationId xmlns:a16="http://schemas.microsoft.com/office/drawing/2014/main" id="{B584C79B-75DA-4CA6-A426-E69F0BD57B2C}"/>
                  </a:ext>
                </a:extLst>
              </p:cNvPr>
              <p:cNvSpPr txBox="1">
                <a:spLocks noRot="1" noChangeAspect="1" noMove="1" noResize="1" noEditPoints="1" noAdjustHandles="1" noChangeArrowheads="1" noChangeShapeType="1" noTextEdit="1"/>
              </p:cNvSpPr>
              <p:nvPr/>
            </p:nvSpPr>
            <p:spPr>
              <a:xfrm>
                <a:off x="175260" y="1729740"/>
                <a:ext cx="3779520" cy="1200329"/>
              </a:xfrm>
              <a:prstGeom prst="rect">
                <a:avLst/>
              </a:prstGeom>
              <a:blipFill>
                <a:blip r:embed="rId2"/>
                <a:stretch>
                  <a:fillRect l="-2581" t="-3553" r="-1290" b="-11168"/>
                </a:stretch>
              </a:blipFill>
            </p:spPr>
            <p:txBody>
              <a:bodyPr/>
              <a:lstStyle/>
              <a:p>
                <a:r>
                  <a:rPr lang="en-US">
                    <a:noFill/>
                  </a:rPr>
                  <a:t> </a:t>
                </a:r>
              </a:p>
            </p:txBody>
          </p:sp>
        </mc:Fallback>
      </mc:AlternateContent>
    </p:spTree>
    <p:extLst>
      <p:ext uri="{BB962C8B-B14F-4D97-AF65-F5344CB8AC3E}">
        <p14:creationId xmlns:p14="http://schemas.microsoft.com/office/powerpoint/2010/main" val="3336914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D865C-0411-4DAB-BCA2-E7299AFB41C6}"/>
              </a:ext>
            </a:extLst>
          </p:cNvPr>
          <p:cNvSpPr>
            <a:spLocks noGrp="1"/>
          </p:cNvSpPr>
          <p:nvPr>
            <p:ph type="title"/>
          </p:nvPr>
        </p:nvSpPr>
        <p:spPr/>
        <p:txBody>
          <a:bodyPr/>
          <a:lstStyle/>
          <a:p>
            <a:r>
              <a:rPr lang="en-US" dirty="0"/>
              <a:t>Conditioning…</a:t>
            </a:r>
          </a:p>
        </p:txBody>
      </p:sp>
      <p:graphicFrame>
        <p:nvGraphicFramePr>
          <p:cNvPr id="4" name="Content Placeholder 3">
            <a:extLst>
              <a:ext uri="{FF2B5EF4-FFF2-40B4-BE49-F238E27FC236}">
                <a16:creationId xmlns:a16="http://schemas.microsoft.com/office/drawing/2014/main" id="{D5B9CD65-2B77-4564-8684-E4853FFFD3BB}"/>
              </a:ext>
            </a:extLst>
          </p:cNvPr>
          <p:cNvGraphicFramePr>
            <a:graphicFrameLocks noGrp="1"/>
          </p:cNvGraphicFramePr>
          <p:nvPr>
            <p:ph idx="1"/>
          </p:nvPr>
        </p:nvGraphicFramePr>
        <p:xfrm>
          <a:off x="3954780" y="1463674"/>
          <a:ext cx="7807009" cy="4670428"/>
        </p:xfrm>
        <a:graphic>
          <a:graphicData uri="http://schemas.openxmlformats.org/drawingml/2006/table">
            <a:tbl>
              <a:tblPr firstRow="1" bandRow="1">
                <a:tableStyleId>{5C22544A-7EE6-4342-B048-85BDC9FD1C3A}</a:tableStyleId>
              </a:tblPr>
              <a:tblGrid>
                <a:gridCol w="1115287">
                  <a:extLst>
                    <a:ext uri="{9D8B030D-6E8A-4147-A177-3AD203B41FA5}">
                      <a16:colId xmlns:a16="http://schemas.microsoft.com/office/drawing/2014/main" val="4170074656"/>
                    </a:ext>
                  </a:extLst>
                </a:gridCol>
                <a:gridCol w="1115287">
                  <a:extLst>
                    <a:ext uri="{9D8B030D-6E8A-4147-A177-3AD203B41FA5}">
                      <a16:colId xmlns:a16="http://schemas.microsoft.com/office/drawing/2014/main" val="4131577563"/>
                    </a:ext>
                  </a:extLst>
                </a:gridCol>
                <a:gridCol w="1115287">
                  <a:extLst>
                    <a:ext uri="{9D8B030D-6E8A-4147-A177-3AD203B41FA5}">
                      <a16:colId xmlns:a16="http://schemas.microsoft.com/office/drawing/2014/main" val="4232336030"/>
                    </a:ext>
                  </a:extLst>
                </a:gridCol>
                <a:gridCol w="1115287">
                  <a:extLst>
                    <a:ext uri="{9D8B030D-6E8A-4147-A177-3AD203B41FA5}">
                      <a16:colId xmlns:a16="http://schemas.microsoft.com/office/drawing/2014/main" val="1289260618"/>
                    </a:ext>
                  </a:extLst>
                </a:gridCol>
                <a:gridCol w="1115287">
                  <a:extLst>
                    <a:ext uri="{9D8B030D-6E8A-4147-A177-3AD203B41FA5}">
                      <a16:colId xmlns:a16="http://schemas.microsoft.com/office/drawing/2014/main" val="3600827561"/>
                    </a:ext>
                  </a:extLst>
                </a:gridCol>
                <a:gridCol w="1115287">
                  <a:extLst>
                    <a:ext uri="{9D8B030D-6E8A-4147-A177-3AD203B41FA5}">
                      <a16:colId xmlns:a16="http://schemas.microsoft.com/office/drawing/2014/main" val="989168930"/>
                    </a:ext>
                  </a:extLst>
                </a:gridCol>
                <a:gridCol w="1115287">
                  <a:extLst>
                    <a:ext uri="{9D8B030D-6E8A-4147-A177-3AD203B41FA5}">
                      <a16:colId xmlns:a16="http://schemas.microsoft.com/office/drawing/2014/main" val="1932049036"/>
                    </a:ext>
                  </a:extLst>
                </a:gridCol>
              </a:tblGrid>
              <a:tr h="667204">
                <a:tc>
                  <a:txBody>
                    <a:bodyPr/>
                    <a:lstStyle/>
                    <a:p>
                      <a:endParaRPr lang="en-US" dirty="0"/>
                    </a:p>
                  </a:txBody>
                  <a:tcPr/>
                </a:tc>
                <a:tc>
                  <a:txBody>
                    <a:bodyPr/>
                    <a:lstStyle/>
                    <a:p>
                      <a:r>
                        <a:rPr lang="en-US" sz="3000" b="0" dirty="0"/>
                        <a:t>D2=1</a:t>
                      </a:r>
                    </a:p>
                  </a:txBody>
                  <a:tcPr/>
                </a:tc>
                <a:tc>
                  <a:txBody>
                    <a:bodyPr/>
                    <a:lstStyle/>
                    <a:p>
                      <a:r>
                        <a:rPr lang="en-US" sz="3000" b="0" dirty="0"/>
                        <a:t>D2=2</a:t>
                      </a:r>
                    </a:p>
                  </a:txBody>
                  <a:tcPr/>
                </a:tc>
                <a:tc>
                  <a:txBody>
                    <a:bodyPr/>
                    <a:lstStyle/>
                    <a:p>
                      <a:r>
                        <a:rPr lang="en-US" sz="3000" b="0" dirty="0"/>
                        <a:t>D2=3</a:t>
                      </a:r>
                    </a:p>
                  </a:txBody>
                  <a:tcPr/>
                </a:tc>
                <a:tc>
                  <a:txBody>
                    <a:bodyPr/>
                    <a:lstStyle/>
                    <a:p>
                      <a:r>
                        <a:rPr lang="en-US" sz="3000" b="0" dirty="0"/>
                        <a:t>D2=4</a:t>
                      </a:r>
                    </a:p>
                  </a:txBody>
                  <a:tcPr/>
                </a:tc>
                <a:tc>
                  <a:txBody>
                    <a:bodyPr/>
                    <a:lstStyle/>
                    <a:p>
                      <a:r>
                        <a:rPr lang="en-US" sz="3000" b="0" dirty="0"/>
                        <a:t>D2=5</a:t>
                      </a:r>
                    </a:p>
                  </a:txBody>
                  <a:tcPr/>
                </a:tc>
                <a:tc>
                  <a:txBody>
                    <a:bodyPr/>
                    <a:lstStyle/>
                    <a:p>
                      <a:r>
                        <a:rPr lang="en-US" sz="3000" b="0" dirty="0"/>
                        <a:t>D2=6</a:t>
                      </a:r>
                    </a:p>
                  </a:txBody>
                  <a:tcPr/>
                </a:tc>
                <a:extLst>
                  <a:ext uri="{0D108BD9-81ED-4DB2-BD59-A6C34878D82A}">
                    <a16:rowId xmlns:a16="http://schemas.microsoft.com/office/drawing/2014/main" val="3904444049"/>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D1=1</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(1,1)</a:t>
                      </a:r>
                    </a:p>
                  </a:txBody>
                  <a:tcPr/>
                </a:tc>
                <a:tc>
                  <a:txBody>
                    <a:bodyPr/>
                    <a:lstStyle/>
                    <a:p>
                      <a:pPr algn="ctr"/>
                      <a:r>
                        <a:rPr lang="en-US" sz="3000" dirty="0">
                          <a:latin typeface="Segoe UI Semilight" panose="020B0402040204020203" pitchFamily="34" charset="0"/>
                          <a:cs typeface="Segoe UI Semilight" panose="020B0402040204020203" pitchFamily="34" charset="0"/>
                        </a:rPr>
                        <a:t>(1,2)</a:t>
                      </a:r>
                    </a:p>
                  </a:txBody>
                  <a:tcPr/>
                </a:tc>
                <a:tc>
                  <a:txBody>
                    <a:bodyPr/>
                    <a:lstStyle/>
                    <a:p>
                      <a:pPr algn="ctr"/>
                      <a:r>
                        <a:rPr lang="en-US" sz="3000" dirty="0">
                          <a:latin typeface="Segoe UI Semilight" panose="020B0402040204020203" pitchFamily="34" charset="0"/>
                          <a:cs typeface="Segoe UI Semilight" panose="020B0402040204020203" pitchFamily="34" charset="0"/>
                        </a:rPr>
                        <a:t>(1,3)</a:t>
                      </a:r>
                    </a:p>
                  </a:txBody>
                  <a:tcPr/>
                </a:tc>
                <a:tc>
                  <a:txBody>
                    <a:bodyPr/>
                    <a:lstStyle/>
                    <a:p>
                      <a:pPr algn="ctr"/>
                      <a:r>
                        <a:rPr lang="en-US" sz="3000" dirty="0">
                          <a:latin typeface="Segoe UI Semilight" panose="020B0402040204020203" pitchFamily="34" charset="0"/>
                          <a:cs typeface="Segoe UI Semilight" panose="020B0402040204020203" pitchFamily="34" charset="0"/>
                        </a:rPr>
                        <a:t>(1,4)</a:t>
                      </a:r>
                    </a:p>
                  </a:txBody>
                  <a:tcPr/>
                </a:tc>
                <a:tc>
                  <a:txBody>
                    <a:bodyPr/>
                    <a:lstStyle/>
                    <a:p>
                      <a:pPr algn="ctr"/>
                      <a:r>
                        <a:rPr lang="en-US" sz="3000" dirty="0">
                          <a:latin typeface="Segoe UI Semilight" panose="020B0402040204020203" pitchFamily="34" charset="0"/>
                          <a:cs typeface="Segoe UI Semilight" panose="020B0402040204020203" pitchFamily="34" charset="0"/>
                        </a:rPr>
                        <a:t>(1,5)</a:t>
                      </a:r>
                    </a:p>
                  </a:txBody>
                  <a:tcPr/>
                </a:tc>
                <a:tc>
                  <a:txBody>
                    <a:bodyPr/>
                    <a:lstStyle/>
                    <a:p>
                      <a:pPr algn="ctr"/>
                      <a:r>
                        <a:rPr lang="en-US" sz="3000" dirty="0">
                          <a:latin typeface="Segoe UI Semilight" panose="020B0402040204020203" pitchFamily="34" charset="0"/>
                          <a:cs typeface="Segoe UI Semilight" panose="020B0402040204020203" pitchFamily="34" charset="0"/>
                        </a:rPr>
                        <a:t>(1.6)</a:t>
                      </a:r>
                    </a:p>
                  </a:txBody>
                  <a:tcPr/>
                </a:tc>
                <a:extLst>
                  <a:ext uri="{0D108BD9-81ED-4DB2-BD59-A6C34878D82A}">
                    <a16:rowId xmlns:a16="http://schemas.microsoft.com/office/drawing/2014/main" val="1596345985"/>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D1=2</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(2,1)</a:t>
                      </a:r>
                    </a:p>
                  </a:txBody>
                  <a:tcPr/>
                </a:tc>
                <a:tc>
                  <a:txBody>
                    <a:bodyPr/>
                    <a:lstStyle/>
                    <a:p>
                      <a:pPr algn="ctr"/>
                      <a:r>
                        <a:rPr lang="en-US" sz="3000" dirty="0">
                          <a:latin typeface="Segoe UI Semilight" panose="020B0402040204020203" pitchFamily="34" charset="0"/>
                          <a:cs typeface="Segoe UI Semilight" panose="020B0402040204020203" pitchFamily="34" charset="0"/>
                        </a:rPr>
                        <a:t>(2,2)</a:t>
                      </a:r>
                    </a:p>
                  </a:txBody>
                  <a:tcPr/>
                </a:tc>
                <a:tc>
                  <a:txBody>
                    <a:bodyPr/>
                    <a:lstStyle/>
                    <a:p>
                      <a:pPr algn="ctr"/>
                      <a:r>
                        <a:rPr lang="en-US" sz="3000" dirty="0">
                          <a:latin typeface="Segoe UI Semilight" panose="020B0402040204020203" pitchFamily="34" charset="0"/>
                          <a:cs typeface="Segoe UI Semilight" panose="020B0402040204020203" pitchFamily="34" charset="0"/>
                        </a:rPr>
                        <a:t>(2,3)</a:t>
                      </a:r>
                    </a:p>
                  </a:txBody>
                  <a:tcPr/>
                </a:tc>
                <a:tc>
                  <a:txBody>
                    <a:bodyPr/>
                    <a:lstStyle/>
                    <a:p>
                      <a:pPr algn="ctr"/>
                      <a:r>
                        <a:rPr lang="en-US" sz="3000" dirty="0">
                          <a:latin typeface="Segoe UI Semilight" panose="020B0402040204020203" pitchFamily="34" charset="0"/>
                          <a:cs typeface="Segoe UI Semilight" panose="020B0402040204020203" pitchFamily="34" charset="0"/>
                        </a:rPr>
                        <a:t>(2,4)</a:t>
                      </a:r>
                    </a:p>
                  </a:txBody>
                  <a:tcPr/>
                </a:tc>
                <a:tc>
                  <a:txBody>
                    <a:bodyPr/>
                    <a:lstStyle/>
                    <a:p>
                      <a:pPr algn="ctr"/>
                      <a:r>
                        <a:rPr lang="en-US" sz="3000" dirty="0">
                          <a:latin typeface="Segoe UI Semilight" panose="020B0402040204020203" pitchFamily="34" charset="0"/>
                          <a:cs typeface="Segoe UI Semilight" panose="020B0402040204020203" pitchFamily="34" charset="0"/>
                        </a:rPr>
                        <a:t>(2,5)</a:t>
                      </a:r>
                    </a:p>
                  </a:txBody>
                  <a:tcPr/>
                </a:tc>
                <a:tc>
                  <a:txBody>
                    <a:bodyPr/>
                    <a:lstStyle/>
                    <a:p>
                      <a:pPr algn="ctr"/>
                      <a:r>
                        <a:rPr lang="en-US" sz="3000" dirty="0">
                          <a:latin typeface="Segoe UI Semilight" panose="020B0402040204020203" pitchFamily="34" charset="0"/>
                          <a:cs typeface="Segoe UI Semilight" panose="020B0402040204020203" pitchFamily="34" charset="0"/>
                        </a:rPr>
                        <a:t>(2,6)</a:t>
                      </a:r>
                    </a:p>
                  </a:txBody>
                  <a:tcPr/>
                </a:tc>
                <a:extLst>
                  <a:ext uri="{0D108BD9-81ED-4DB2-BD59-A6C34878D82A}">
                    <a16:rowId xmlns:a16="http://schemas.microsoft.com/office/drawing/2014/main" val="44661408"/>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D1=3</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(3,1)</a:t>
                      </a:r>
                    </a:p>
                  </a:txBody>
                  <a:tcPr/>
                </a:tc>
                <a:tc>
                  <a:txBody>
                    <a:bodyPr/>
                    <a:lstStyle/>
                    <a:p>
                      <a:pPr algn="ctr"/>
                      <a:r>
                        <a:rPr lang="en-US" sz="3000" dirty="0">
                          <a:latin typeface="Segoe UI Semilight" panose="020B0402040204020203" pitchFamily="34" charset="0"/>
                          <a:cs typeface="Segoe UI Semilight" panose="020B0402040204020203" pitchFamily="34" charset="0"/>
                        </a:rPr>
                        <a:t>(3,2)</a:t>
                      </a:r>
                    </a:p>
                  </a:txBody>
                  <a:tcPr/>
                </a:tc>
                <a:tc>
                  <a:txBody>
                    <a:bodyPr/>
                    <a:lstStyle/>
                    <a:p>
                      <a:pPr algn="ctr"/>
                      <a:r>
                        <a:rPr lang="en-US" sz="3000" dirty="0">
                          <a:latin typeface="Segoe UI Semilight" panose="020B0402040204020203" pitchFamily="34" charset="0"/>
                          <a:cs typeface="Segoe UI Semilight" panose="020B0402040204020203" pitchFamily="34" charset="0"/>
                        </a:rPr>
                        <a:t>(3,3)</a:t>
                      </a:r>
                    </a:p>
                  </a:txBody>
                  <a:tcPr/>
                </a:tc>
                <a:tc>
                  <a:txBody>
                    <a:bodyPr/>
                    <a:lstStyle/>
                    <a:p>
                      <a:pPr algn="ctr"/>
                      <a:r>
                        <a:rPr lang="en-US" sz="3000" dirty="0">
                          <a:latin typeface="Segoe UI Semilight" panose="020B0402040204020203" pitchFamily="34" charset="0"/>
                          <a:cs typeface="Segoe UI Semilight" panose="020B0402040204020203" pitchFamily="34" charset="0"/>
                        </a:rPr>
                        <a:t>(3,4)</a:t>
                      </a:r>
                    </a:p>
                  </a:txBody>
                  <a:tcPr/>
                </a:tc>
                <a:tc>
                  <a:txBody>
                    <a:bodyPr/>
                    <a:lstStyle/>
                    <a:p>
                      <a:pPr algn="ctr"/>
                      <a:r>
                        <a:rPr lang="en-US" sz="3000" dirty="0">
                          <a:latin typeface="Segoe UI Semilight" panose="020B0402040204020203" pitchFamily="34" charset="0"/>
                          <a:cs typeface="Segoe UI Semilight" panose="020B0402040204020203" pitchFamily="34" charset="0"/>
                        </a:rPr>
                        <a:t>(3,5)</a:t>
                      </a:r>
                    </a:p>
                  </a:txBody>
                  <a:tcPr/>
                </a:tc>
                <a:tc>
                  <a:txBody>
                    <a:bodyPr/>
                    <a:lstStyle/>
                    <a:p>
                      <a:pPr algn="ctr"/>
                      <a:r>
                        <a:rPr lang="en-US" sz="3000" dirty="0">
                          <a:latin typeface="Segoe UI Semilight" panose="020B0402040204020203" pitchFamily="34" charset="0"/>
                          <a:cs typeface="Segoe UI Semilight" panose="020B0402040204020203" pitchFamily="34" charset="0"/>
                        </a:rPr>
                        <a:t>(3,6)</a:t>
                      </a:r>
                    </a:p>
                  </a:txBody>
                  <a:tcPr/>
                </a:tc>
                <a:extLst>
                  <a:ext uri="{0D108BD9-81ED-4DB2-BD59-A6C34878D82A}">
                    <a16:rowId xmlns:a16="http://schemas.microsoft.com/office/drawing/2014/main" val="268806217"/>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D1=4</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(4,1)</a:t>
                      </a:r>
                    </a:p>
                  </a:txBody>
                  <a:tcPr/>
                </a:tc>
                <a:tc>
                  <a:txBody>
                    <a:bodyPr/>
                    <a:lstStyle/>
                    <a:p>
                      <a:pPr algn="ctr"/>
                      <a:r>
                        <a:rPr lang="en-US" sz="3000" dirty="0">
                          <a:latin typeface="Segoe UI Semilight" panose="020B0402040204020203" pitchFamily="34" charset="0"/>
                          <a:cs typeface="Segoe UI Semilight" panose="020B0402040204020203" pitchFamily="34" charset="0"/>
                        </a:rPr>
                        <a:t>(4,2)</a:t>
                      </a:r>
                    </a:p>
                  </a:txBody>
                  <a:tcPr/>
                </a:tc>
                <a:tc>
                  <a:txBody>
                    <a:bodyPr/>
                    <a:lstStyle/>
                    <a:p>
                      <a:pPr algn="ctr"/>
                      <a:r>
                        <a:rPr lang="en-US" sz="3000" dirty="0">
                          <a:latin typeface="Segoe UI Semilight" panose="020B0402040204020203" pitchFamily="34" charset="0"/>
                          <a:cs typeface="Segoe UI Semilight" panose="020B0402040204020203" pitchFamily="34" charset="0"/>
                        </a:rPr>
                        <a:t>(4,3)</a:t>
                      </a:r>
                    </a:p>
                  </a:txBody>
                  <a:tcPr/>
                </a:tc>
                <a:tc>
                  <a:txBody>
                    <a:bodyPr/>
                    <a:lstStyle/>
                    <a:p>
                      <a:pPr algn="ctr"/>
                      <a:r>
                        <a:rPr lang="en-US" sz="3000" dirty="0">
                          <a:latin typeface="Segoe UI Semilight" panose="020B0402040204020203" pitchFamily="34" charset="0"/>
                          <a:cs typeface="Segoe UI Semilight" panose="020B0402040204020203" pitchFamily="34" charset="0"/>
                        </a:rPr>
                        <a:t>(4,4)</a:t>
                      </a:r>
                    </a:p>
                  </a:txBody>
                  <a:tcPr/>
                </a:tc>
                <a:tc>
                  <a:txBody>
                    <a:bodyPr/>
                    <a:lstStyle/>
                    <a:p>
                      <a:pPr algn="ctr"/>
                      <a:r>
                        <a:rPr lang="en-US" sz="3000" dirty="0">
                          <a:latin typeface="Segoe UI Semilight" panose="020B0402040204020203" pitchFamily="34" charset="0"/>
                          <a:cs typeface="Segoe UI Semilight" panose="020B0402040204020203" pitchFamily="34" charset="0"/>
                        </a:rPr>
                        <a:t>(4,5)</a:t>
                      </a:r>
                    </a:p>
                  </a:txBody>
                  <a:tcPr/>
                </a:tc>
                <a:tc>
                  <a:txBody>
                    <a:bodyPr/>
                    <a:lstStyle/>
                    <a:p>
                      <a:pPr algn="ctr"/>
                      <a:r>
                        <a:rPr lang="en-US" sz="3000" dirty="0">
                          <a:latin typeface="Segoe UI Semilight" panose="020B0402040204020203" pitchFamily="34" charset="0"/>
                          <a:cs typeface="Segoe UI Semilight" panose="020B0402040204020203" pitchFamily="34" charset="0"/>
                        </a:rPr>
                        <a:t>(4,6)</a:t>
                      </a:r>
                    </a:p>
                  </a:txBody>
                  <a:tcPr/>
                </a:tc>
                <a:extLst>
                  <a:ext uri="{0D108BD9-81ED-4DB2-BD59-A6C34878D82A}">
                    <a16:rowId xmlns:a16="http://schemas.microsoft.com/office/drawing/2014/main" val="654456811"/>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D1=5</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(5,1)</a:t>
                      </a:r>
                    </a:p>
                  </a:txBody>
                  <a:tcPr/>
                </a:tc>
                <a:tc>
                  <a:txBody>
                    <a:bodyPr/>
                    <a:lstStyle/>
                    <a:p>
                      <a:pPr algn="ctr"/>
                      <a:r>
                        <a:rPr lang="en-US" sz="3000" dirty="0">
                          <a:latin typeface="Segoe UI Semilight" panose="020B0402040204020203" pitchFamily="34" charset="0"/>
                          <a:cs typeface="Segoe UI Semilight" panose="020B0402040204020203" pitchFamily="34" charset="0"/>
                        </a:rPr>
                        <a:t>(5,2)</a:t>
                      </a:r>
                    </a:p>
                  </a:txBody>
                  <a:tcPr/>
                </a:tc>
                <a:tc>
                  <a:txBody>
                    <a:bodyPr/>
                    <a:lstStyle/>
                    <a:p>
                      <a:pPr algn="ctr"/>
                      <a:r>
                        <a:rPr lang="en-US" sz="3000" dirty="0">
                          <a:latin typeface="Segoe UI Semilight" panose="020B0402040204020203" pitchFamily="34" charset="0"/>
                          <a:cs typeface="Segoe UI Semilight" panose="020B0402040204020203" pitchFamily="34" charset="0"/>
                        </a:rPr>
                        <a:t>(5,3)</a:t>
                      </a:r>
                    </a:p>
                  </a:txBody>
                  <a:tcPr/>
                </a:tc>
                <a:tc>
                  <a:txBody>
                    <a:bodyPr/>
                    <a:lstStyle/>
                    <a:p>
                      <a:pPr algn="ctr"/>
                      <a:r>
                        <a:rPr lang="en-US" sz="3000" dirty="0">
                          <a:latin typeface="Segoe UI Semilight" panose="020B0402040204020203" pitchFamily="34" charset="0"/>
                          <a:cs typeface="Segoe UI Semilight" panose="020B0402040204020203" pitchFamily="34" charset="0"/>
                        </a:rPr>
                        <a:t>(5,4)</a:t>
                      </a:r>
                    </a:p>
                  </a:txBody>
                  <a:tcPr/>
                </a:tc>
                <a:tc>
                  <a:txBody>
                    <a:bodyPr/>
                    <a:lstStyle/>
                    <a:p>
                      <a:pPr algn="ctr"/>
                      <a:r>
                        <a:rPr lang="en-US" sz="3000" dirty="0">
                          <a:latin typeface="Segoe UI Semilight" panose="020B0402040204020203" pitchFamily="34" charset="0"/>
                          <a:cs typeface="Segoe UI Semilight" panose="020B0402040204020203" pitchFamily="34" charset="0"/>
                        </a:rPr>
                        <a:t>(5,5)</a:t>
                      </a:r>
                    </a:p>
                  </a:txBody>
                  <a:tcPr/>
                </a:tc>
                <a:tc>
                  <a:txBody>
                    <a:bodyPr/>
                    <a:lstStyle/>
                    <a:p>
                      <a:pPr algn="ctr"/>
                      <a:r>
                        <a:rPr lang="en-US" sz="3000" dirty="0">
                          <a:latin typeface="Segoe UI Semilight" panose="020B0402040204020203" pitchFamily="34" charset="0"/>
                          <a:cs typeface="Segoe UI Semilight" panose="020B0402040204020203" pitchFamily="34" charset="0"/>
                        </a:rPr>
                        <a:t>(5,6)</a:t>
                      </a:r>
                    </a:p>
                  </a:txBody>
                  <a:tcPr/>
                </a:tc>
                <a:extLst>
                  <a:ext uri="{0D108BD9-81ED-4DB2-BD59-A6C34878D82A}">
                    <a16:rowId xmlns:a16="http://schemas.microsoft.com/office/drawing/2014/main" val="2993591620"/>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D1=6</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(6,1)</a:t>
                      </a:r>
                    </a:p>
                  </a:txBody>
                  <a:tcPr/>
                </a:tc>
                <a:tc>
                  <a:txBody>
                    <a:bodyPr/>
                    <a:lstStyle/>
                    <a:p>
                      <a:pPr algn="ctr"/>
                      <a:r>
                        <a:rPr lang="en-US" sz="3000" dirty="0">
                          <a:latin typeface="Segoe UI Semilight" panose="020B0402040204020203" pitchFamily="34" charset="0"/>
                          <a:cs typeface="Segoe UI Semilight" panose="020B0402040204020203" pitchFamily="34" charset="0"/>
                        </a:rPr>
                        <a:t>(6,2)</a:t>
                      </a:r>
                    </a:p>
                  </a:txBody>
                  <a:tcPr/>
                </a:tc>
                <a:tc>
                  <a:txBody>
                    <a:bodyPr/>
                    <a:lstStyle/>
                    <a:p>
                      <a:pPr algn="ctr"/>
                      <a:r>
                        <a:rPr lang="en-US" sz="3000" dirty="0">
                          <a:latin typeface="Segoe UI Semilight" panose="020B0402040204020203" pitchFamily="34" charset="0"/>
                          <a:cs typeface="Segoe UI Semilight" panose="020B0402040204020203" pitchFamily="34" charset="0"/>
                        </a:rPr>
                        <a:t>(6,3)</a:t>
                      </a:r>
                    </a:p>
                  </a:txBody>
                  <a:tcPr/>
                </a:tc>
                <a:tc>
                  <a:txBody>
                    <a:bodyPr/>
                    <a:lstStyle/>
                    <a:p>
                      <a:pPr algn="ctr"/>
                      <a:r>
                        <a:rPr lang="en-US" sz="3000" dirty="0">
                          <a:latin typeface="Segoe UI Semilight" panose="020B0402040204020203" pitchFamily="34" charset="0"/>
                          <a:cs typeface="Segoe UI Semilight" panose="020B0402040204020203" pitchFamily="34" charset="0"/>
                        </a:rPr>
                        <a:t>(6,4)</a:t>
                      </a:r>
                    </a:p>
                  </a:txBody>
                  <a:tcPr/>
                </a:tc>
                <a:tc>
                  <a:txBody>
                    <a:bodyPr/>
                    <a:lstStyle/>
                    <a:p>
                      <a:pPr algn="ctr"/>
                      <a:r>
                        <a:rPr lang="en-US" sz="3000" dirty="0">
                          <a:latin typeface="Segoe UI Semilight" panose="020B0402040204020203" pitchFamily="34" charset="0"/>
                          <a:cs typeface="Segoe UI Semilight" panose="020B0402040204020203" pitchFamily="34" charset="0"/>
                        </a:rPr>
                        <a:t>(6,5)</a:t>
                      </a:r>
                    </a:p>
                  </a:txBody>
                  <a:tcPr/>
                </a:tc>
                <a:tc>
                  <a:txBody>
                    <a:bodyPr/>
                    <a:lstStyle/>
                    <a:p>
                      <a:pPr algn="ctr"/>
                      <a:r>
                        <a:rPr lang="en-US" sz="3000" dirty="0">
                          <a:latin typeface="Segoe UI Semilight" panose="020B0402040204020203" pitchFamily="34" charset="0"/>
                          <a:cs typeface="Segoe UI Semilight" panose="020B0402040204020203" pitchFamily="34" charset="0"/>
                        </a:rPr>
                        <a:t>(6,6)</a:t>
                      </a:r>
                    </a:p>
                  </a:txBody>
                  <a:tcPr/>
                </a:tc>
                <a:extLst>
                  <a:ext uri="{0D108BD9-81ED-4DB2-BD59-A6C34878D82A}">
                    <a16:rowId xmlns:a16="http://schemas.microsoft.com/office/drawing/2014/main" val="3900536419"/>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584C79B-75DA-4CA6-A426-E69F0BD57B2C}"/>
                  </a:ext>
                </a:extLst>
              </p:cNvPr>
              <p:cNvSpPr txBox="1"/>
              <p:nvPr/>
            </p:nvSpPr>
            <p:spPr>
              <a:xfrm>
                <a:off x="175260" y="1729740"/>
                <a:ext cx="3779520"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Let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 </m:t>
                    </m:r>
                  </m:oMath>
                </a14:m>
                <a:r>
                  <a:rPr lang="en-US" sz="2400" dirty="0">
                    <a:latin typeface="Segoe UI Semilight" panose="020B0402040204020203" pitchFamily="34" charset="0"/>
                    <a:cs typeface="Segoe UI Semilight" panose="020B0402040204020203" pitchFamily="34" charset="0"/>
                  </a:rPr>
                  <a:t>be “the red die is 5”</a:t>
                </a:r>
              </a:p>
              <a:p>
                <a:r>
                  <a:rPr lang="en-US" sz="2400" dirty="0">
                    <a:latin typeface="Segoe UI Semilight" panose="020B0402040204020203" pitchFamily="34" charset="0"/>
                    <a:cs typeface="Segoe UI Semilight" panose="020B0402040204020203" pitchFamily="34" charset="0"/>
                  </a:rPr>
                  <a:t>Let </a:t>
                </a:r>
                <a14:m>
                  <m:oMath xmlns:m="http://schemas.openxmlformats.org/officeDocument/2006/math">
                    <m:r>
                      <a:rPr lang="en-US" sz="2400" b="0" i="1" smtClean="0">
                        <a:latin typeface="Cambria Math" panose="02040503050406030204" pitchFamily="18" charset="0"/>
                      </a:rPr>
                      <m:t>𝐵</m:t>
                    </m:r>
                  </m:oMath>
                </a14:m>
                <a:r>
                  <a:rPr lang="en-US" sz="2400" dirty="0">
                    <a:latin typeface="Segoe UI Semilight" panose="020B0402040204020203" pitchFamily="34" charset="0"/>
                    <a:cs typeface="Segoe UI Semilight" panose="020B0402040204020203" pitchFamily="34" charset="0"/>
                  </a:rPr>
                  <a:t> be “the sum is 4”</a:t>
                </a:r>
              </a:p>
              <a:p>
                <a:r>
                  <a:rPr lang="en-US" sz="2400" dirty="0">
                    <a:latin typeface="Segoe UI Semilight" panose="020B0402040204020203" pitchFamily="34" charset="0"/>
                    <a:cs typeface="Segoe UI Semilight" panose="020B0402040204020203" pitchFamily="34" charset="0"/>
                  </a:rPr>
                  <a:t>Let </a:t>
                </a:r>
                <a14:m>
                  <m:oMath xmlns:m="http://schemas.openxmlformats.org/officeDocument/2006/math">
                    <m:r>
                      <a:rPr lang="en-US" sz="2400" b="0" i="1" smtClean="0">
                        <a:latin typeface="Cambria Math" panose="02040503050406030204" pitchFamily="18" charset="0"/>
                      </a:rPr>
                      <m:t>𝐶</m:t>
                    </m:r>
                  </m:oMath>
                </a14:m>
                <a:r>
                  <a:rPr lang="en-US" sz="2400" dirty="0">
                    <a:latin typeface="Segoe UI Semilight" panose="020B0402040204020203" pitchFamily="34" charset="0"/>
                    <a:cs typeface="Segoe UI Semilight" panose="020B0402040204020203" pitchFamily="34" charset="0"/>
                  </a:rPr>
                  <a:t> be “the  blue die is 3”</a:t>
                </a:r>
              </a:p>
            </p:txBody>
          </p:sp>
        </mc:Choice>
        <mc:Fallback xmlns="">
          <p:sp>
            <p:nvSpPr>
              <p:cNvPr id="5" name="TextBox 4">
                <a:extLst>
                  <a:ext uri="{FF2B5EF4-FFF2-40B4-BE49-F238E27FC236}">
                    <a16:creationId xmlns:a16="http://schemas.microsoft.com/office/drawing/2014/main" id="{B584C79B-75DA-4CA6-A426-E69F0BD57B2C}"/>
                  </a:ext>
                </a:extLst>
              </p:cNvPr>
              <p:cNvSpPr txBox="1">
                <a:spLocks noRot="1" noChangeAspect="1" noMove="1" noResize="1" noEditPoints="1" noAdjustHandles="1" noChangeArrowheads="1" noChangeShapeType="1" noTextEdit="1"/>
              </p:cNvSpPr>
              <p:nvPr/>
            </p:nvSpPr>
            <p:spPr>
              <a:xfrm>
                <a:off x="175260" y="1729740"/>
                <a:ext cx="3779520" cy="1200329"/>
              </a:xfrm>
              <a:prstGeom prst="rect">
                <a:avLst/>
              </a:prstGeom>
              <a:blipFill>
                <a:blip r:embed="rId2"/>
                <a:stretch>
                  <a:fillRect l="-2581" t="-3553" r="-1290" b="-11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6707B44-F8B1-4B3C-A260-01B65086AE76}"/>
                  </a:ext>
                </a:extLst>
              </p:cNvPr>
              <p:cNvSpPr txBox="1"/>
              <p:nvPr/>
            </p:nvSpPr>
            <p:spPr>
              <a:xfrm>
                <a:off x="175260" y="3200400"/>
                <a:ext cx="3528060" cy="9541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ℙ</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𝐴</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𝐵</m:t>
                      </m:r>
                      <m:r>
                        <a:rPr lang="en-US" sz="2800" b="0" i="1" smtClean="0">
                          <a:latin typeface="Cambria Math" panose="02040503050406030204" pitchFamily="18" charset="0"/>
                          <a:cs typeface="Segoe UI Semilight" panose="020B0402040204020203" pitchFamily="34" charset="0"/>
                        </a:rPr>
                        <m:t>)</m:t>
                      </m:r>
                    </m:oMath>
                  </m:oMathPara>
                </a14:m>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76707B44-F8B1-4B3C-A260-01B65086AE76}"/>
                  </a:ext>
                </a:extLst>
              </p:cNvPr>
              <p:cNvSpPr txBox="1">
                <a:spLocks noRot="1" noChangeAspect="1" noMove="1" noResize="1" noEditPoints="1" noAdjustHandles="1" noChangeArrowheads="1" noChangeShapeType="1" noTextEdit="1"/>
              </p:cNvSpPr>
              <p:nvPr/>
            </p:nvSpPr>
            <p:spPr>
              <a:xfrm>
                <a:off x="175260" y="3200400"/>
                <a:ext cx="3528060" cy="954107"/>
              </a:xfrm>
              <a:prstGeom prst="rect">
                <a:avLst/>
              </a:prstGeom>
              <a:blipFill>
                <a:blip r:embed="rId3"/>
                <a:stretch>
                  <a:fillRect/>
                </a:stretch>
              </a:blipFill>
            </p:spPr>
            <p:txBody>
              <a:bodyPr/>
              <a:lstStyle/>
              <a:p>
                <a:r>
                  <a:rPr lang="en-US">
                    <a:noFill/>
                  </a:rPr>
                  <a:t> </a:t>
                </a:r>
              </a:p>
            </p:txBody>
          </p:sp>
        </mc:Fallback>
      </mc:AlternateContent>
      <p:sp>
        <p:nvSpPr>
          <p:cNvPr id="6" name="Frame 5">
            <a:extLst>
              <a:ext uri="{FF2B5EF4-FFF2-40B4-BE49-F238E27FC236}">
                <a16:creationId xmlns:a16="http://schemas.microsoft.com/office/drawing/2014/main" id="{2F3B66E8-ADE6-403A-8212-B61199148E48}"/>
              </a:ext>
            </a:extLst>
          </p:cNvPr>
          <p:cNvSpPr/>
          <p:nvPr/>
        </p:nvSpPr>
        <p:spPr>
          <a:xfrm>
            <a:off x="5052060" y="3482340"/>
            <a:ext cx="1188720" cy="563880"/>
          </a:xfrm>
          <a:prstGeom prst="fram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9D4C464-D4E3-4922-8135-2D27E27D777A}"/>
              </a:ext>
            </a:extLst>
          </p:cNvPr>
          <p:cNvSpPr/>
          <p:nvPr/>
        </p:nvSpPr>
        <p:spPr>
          <a:xfrm>
            <a:off x="6168868" y="2825595"/>
            <a:ext cx="1188720" cy="563880"/>
          </a:xfrm>
          <a:prstGeom prst="fram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6DDC3D35-49CF-4693-B660-D3D747499B59}"/>
              </a:ext>
            </a:extLst>
          </p:cNvPr>
          <p:cNvSpPr/>
          <p:nvPr/>
        </p:nvSpPr>
        <p:spPr>
          <a:xfrm>
            <a:off x="7263924" y="2130750"/>
            <a:ext cx="1188720" cy="563880"/>
          </a:xfrm>
          <a:prstGeom prst="fram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564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D865C-0411-4DAB-BCA2-E7299AFB41C6}"/>
              </a:ext>
            </a:extLst>
          </p:cNvPr>
          <p:cNvSpPr>
            <a:spLocks noGrp="1"/>
          </p:cNvSpPr>
          <p:nvPr>
            <p:ph type="title"/>
          </p:nvPr>
        </p:nvSpPr>
        <p:spPr/>
        <p:txBody>
          <a:bodyPr/>
          <a:lstStyle/>
          <a:p>
            <a:r>
              <a:rPr lang="en-US" dirty="0"/>
              <a:t>Conditioning…</a:t>
            </a:r>
          </a:p>
        </p:txBody>
      </p:sp>
      <p:graphicFrame>
        <p:nvGraphicFramePr>
          <p:cNvPr id="4" name="Content Placeholder 3">
            <a:extLst>
              <a:ext uri="{FF2B5EF4-FFF2-40B4-BE49-F238E27FC236}">
                <a16:creationId xmlns:a16="http://schemas.microsoft.com/office/drawing/2014/main" id="{D5B9CD65-2B77-4564-8684-E4853FFFD3BB}"/>
              </a:ext>
            </a:extLst>
          </p:cNvPr>
          <p:cNvGraphicFramePr>
            <a:graphicFrameLocks noGrp="1"/>
          </p:cNvGraphicFramePr>
          <p:nvPr>
            <p:ph idx="1"/>
          </p:nvPr>
        </p:nvGraphicFramePr>
        <p:xfrm>
          <a:off x="3954780" y="1463674"/>
          <a:ext cx="7807009" cy="4670428"/>
        </p:xfrm>
        <a:graphic>
          <a:graphicData uri="http://schemas.openxmlformats.org/drawingml/2006/table">
            <a:tbl>
              <a:tblPr firstRow="1" bandRow="1">
                <a:tableStyleId>{5C22544A-7EE6-4342-B048-85BDC9FD1C3A}</a:tableStyleId>
              </a:tblPr>
              <a:tblGrid>
                <a:gridCol w="1115287">
                  <a:extLst>
                    <a:ext uri="{9D8B030D-6E8A-4147-A177-3AD203B41FA5}">
                      <a16:colId xmlns:a16="http://schemas.microsoft.com/office/drawing/2014/main" val="4170074656"/>
                    </a:ext>
                  </a:extLst>
                </a:gridCol>
                <a:gridCol w="1115287">
                  <a:extLst>
                    <a:ext uri="{9D8B030D-6E8A-4147-A177-3AD203B41FA5}">
                      <a16:colId xmlns:a16="http://schemas.microsoft.com/office/drawing/2014/main" val="4131577563"/>
                    </a:ext>
                  </a:extLst>
                </a:gridCol>
                <a:gridCol w="1115287">
                  <a:extLst>
                    <a:ext uri="{9D8B030D-6E8A-4147-A177-3AD203B41FA5}">
                      <a16:colId xmlns:a16="http://schemas.microsoft.com/office/drawing/2014/main" val="4232336030"/>
                    </a:ext>
                  </a:extLst>
                </a:gridCol>
                <a:gridCol w="1115287">
                  <a:extLst>
                    <a:ext uri="{9D8B030D-6E8A-4147-A177-3AD203B41FA5}">
                      <a16:colId xmlns:a16="http://schemas.microsoft.com/office/drawing/2014/main" val="1289260618"/>
                    </a:ext>
                  </a:extLst>
                </a:gridCol>
                <a:gridCol w="1115287">
                  <a:extLst>
                    <a:ext uri="{9D8B030D-6E8A-4147-A177-3AD203B41FA5}">
                      <a16:colId xmlns:a16="http://schemas.microsoft.com/office/drawing/2014/main" val="3600827561"/>
                    </a:ext>
                  </a:extLst>
                </a:gridCol>
                <a:gridCol w="1115287">
                  <a:extLst>
                    <a:ext uri="{9D8B030D-6E8A-4147-A177-3AD203B41FA5}">
                      <a16:colId xmlns:a16="http://schemas.microsoft.com/office/drawing/2014/main" val="989168930"/>
                    </a:ext>
                  </a:extLst>
                </a:gridCol>
                <a:gridCol w="1115287">
                  <a:extLst>
                    <a:ext uri="{9D8B030D-6E8A-4147-A177-3AD203B41FA5}">
                      <a16:colId xmlns:a16="http://schemas.microsoft.com/office/drawing/2014/main" val="1932049036"/>
                    </a:ext>
                  </a:extLst>
                </a:gridCol>
              </a:tblGrid>
              <a:tr h="667204">
                <a:tc>
                  <a:txBody>
                    <a:bodyPr/>
                    <a:lstStyle/>
                    <a:p>
                      <a:endParaRPr lang="en-US" dirty="0"/>
                    </a:p>
                  </a:txBody>
                  <a:tcPr/>
                </a:tc>
                <a:tc>
                  <a:txBody>
                    <a:bodyPr/>
                    <a:lstStyle/>
                    <a:p>
                      <a:r>
                        <a:rPr lang="en-US" sz="3000" b="0" dirty="0"/>
                        <a:t>D2=1</a:t>
                      </a:r>
                    </a:p>
                  </a:txBody>
                  <a:tcPr/>
                </a:tc>
                <a:tc>
                  <a:txBody>
                    <a:bodyPr/>
                    <a:lstStyle/>
                    <a:p>
                      <a:r>
                        <a:rPr lang="en-US" sz="3000" b="0" dirty="0"/>
                        <a:t>D2=2</a:t>
                      </a:r>
                    </a:p>
                  </a:txBody>
                  <a:tcPr/>
                </a:tc>
                <a:tc>
                  <a:txBody>
                    <a:bodyPr/>
                    <a:lstStyle/>
                    <a:p>
                      <a:r>
                        <a:rPr lang="en-US" sz="3000" b="0" dirty="0"/>
                        <a:t>D2=3</a:t>
                      </a:r>
                    </a:p>
                  </a:txBody>
                  <a:tcPr/>
                </a:tc>
                <a:tc>
                  <a:txBody>
                    <a:bodyPr/>
                    <a:lstStyle/>
                    <a:p>
                      <a:r>
                        <a:rPr lang="en-US" sz="3000" b="0" dirty="0"/>
                        <a:t>D2=4</a:t>
                      </a:r>
                    </a:p>
                  </a:txBody>
                  <a:tcPr/>
                </a:tc>
                <a:tc>
                  <a:txBody>
                    <a:bodyPr/>
                    <a:lstStyle/>
                    <a:p>
                      <a:r>
                        <a:rPr lang="en-US" sz="3000" b="0" dirty="0"/>
                        <a:t>D2=5</a:t>
                      </a:r>
                    </a:p>
                  </a:txBody>
                  <a:tcPr/>
                </a:tc>
                <a:tc>
                  <a:txBody>
                    <a:bodyPr/>
                    <a:lstStyle/>
                    <a:p>
                      <a:r>
                        <a:rPr lang="en-US" sz="3000" b="0" dirty="0"/>
                        <a:t>D2=6</a:t>
                      </a:r>
                    </a:p>
                  </a:txBody>
                  <a:tcPr/>
                </a:tc>
                <a:extLst>
                  <a:ext uri="{0D108BD9-81ED-4DB2-BD59-A6C34878D82A}">
                    <a16:rowId xmlns:a16="http://schemas.microsoft.com/office/drawing/2014/main" val="3904444049"/>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D1=1</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(1,1)</a:t>
                      </a:r>
                    </a:p>
                  </a:txBody>
                  <a:tcPr/>
                </a:tc>
                <a:tc>
                  <a:txBody>
                    <a:bodyPr/>
                    <a:lstStyle/>
                    <a:p>
                      <a:pPr algn="ctr"/>
                      <a:r>
                        <a:rPr lang="en-US" sz="3000" dirty="0">
                          <a:latin typeface="Segoe UI Semilight" panose="020B0402040204020203" pitchFamily="34" charset="0"/>
                          <a:cs typeface="Segoe UI Semilight" panose="020B0402040204020203" pitchFamily="34" charset="0"/>
                        </a:rPr>
                        <a:t>(1,2)</a:t>
                      </a:r>
                    </a:p>
                  </a:txBody>
                  <a:tcPr/>
                </a:tc>
                <a:tc>
                  <a:txBody>
                    <a:bodyPr/>
                    <a:lstStyle/>
                    <a:p>
                      <a:pPr algn="ctr"/>
                      <a:r>
                        <a:rPr lang="en-US" sz="3000" dirty="0">
                          <a:latin typeface="Segoe UI Semilight" panose="020B0402040204020203" pitchFamily="34" charset="0"/>
                          <a:cs typeface="Segoe UI Semilight" panose="020B0402040204020203" pitchFamily="34" charset="0"/>
                        </a:rPr>
                        <a:t>(1,3)</a:t>
                      </a:r>
                    </a:p>
                  </a:txBody>
                  <a:tcPr/>
                </a:tc>
                <a:tc>
                  <a:txBody>
                    <a:bodyPr/>
                    <a:lstStyle/>
                    <a:p>
                      <a:pPr algn="ctr"/>
                      <a:r>
                        <a:rPr lang="en-US" sz="3000" dirty="0">
                          <a:latin typeface="Segoe UI Semilight" panose="020B0402040204020203" pitchFamily="34" charset="0"/>
                          <a:cs typeface="Segoe UI Semilight" panose="020B0402040204020203" pitchFamily="34" charset="0"/>
                        </a:rPr>
                        <a:t>(1,4)</a:t>
                      </a:r>
                    </a:p>
                  </a:txBody>
                  <a:tcPr/>
                </a:tc>
                <a:tc>
                  <a:txBody>
                    <a:bodyPr/>
                    <a:lstStyle/>
                    <a:p>
                      <a:pPr algn="ctr"/>
                      <a:r>
                        <a:rPr lang="en-US" sz="3000" dirty="0">
                          <a:latin typeface="Segoe UI Semilight" panose="020B0402040204020203" pitchFamily="34" charset="0"/>
                          <a:cs typeface="Segoe UI Semilight" panose="020B0402040204020203" pitchFamily="34" charset="0"/>
                        </a:rPr>
                        <a:t>(1,5)</a:t>
                      </a:r>
                    </a:p>
                  </a:txBody>
                  <a:tcPr/>
                </a:tc>
                <a:tc>
                  <a:txBody>
                    <a:bodyPr/>
                    <a:lstStyle/>
                    <a:p>
                      <a:pPr algn="ctr"/>
                      <a:r>
                        <a:rPr lang="en-US" sz="3000" dirty="0">
                          <a:latin typeface="Segoe UI Semilight" panose="020B0402040204020203" pitchFamily="34" charset="0"/>
                          <a:cs typeface="Segoe UI Semilight" panose="020B0402040204020203" pitchFamily="34" charset="0"/>
                        </a:rPr>
                        <a:t>(1.6)</a:t>
                      </a:r>
                    </a:p>
                  </a:txBody>
                  <a:tcPr/>
                </a:tc>
                <a:extLst>
                  <a:ext uri="{0D108BD9-81ED-4DB2-BD59-A6C34878D82A}">
                    <a16:rowId xmlns:a16="http://schemas.microsoft.com/office/drawing/2014/main" val="1596345985"/>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D1=2</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(2,1)</a:t>
                      </a:r>
                    </a:p>
                  </a:txBody>
                  <a:tcPr/>
                </a:tc>
                <a:tc>
                  <a:txBody>
                    <a:bodyPr/>
                    <a:lstStyle/>
                    <a:p>
                      <a:pPr algn="ctr"/>
                      <a:r>
                        <a:rPr lang="en-US" sz="3000" dirty="0">
                          <a:latin typeface="Segoe UI Semilight" panose="020B0402040204020203" pitchFamily="34" charset="0"/>
                          <a:cs typeface="Segoe UI Semilight" panose="020B0402040204020203" pitchFamily="34" charset="0"/>
                        </a:rPr>
                        <a:t>(2,2)</a:t>
                      </a:r>
                    </a:p>
                  </a:txBody>
                  <a:tcPr/>
                </a:tc>
                <a:tc>
                  <a:txBody>
                    <a:bodyPr/>
                    <a:lstStyle/>
                    <a:p>
                      <a:pPr algn="ctr"/>
                      <a:r>
                        <a:rPr lang="en-US" sz="3000" dirty="0">
                          <a:latin typeface="Segoe UI Semilight" panose="020B0402040204020203" pitchFamily="34" charset="0"/>
                          <a:cs typeface="Segoe UI Semilight" panose="020B0402040204020203" pitchFamily="34" charset="0"/>
                        </a:rPr>
                        <a:t>(2,3)</a:t>
                      </a:r>
                    </a:p>
                  </a:txBody>
                  <a:tcPr/>
                </a:tc>
                <a:tc>
                  <a:txBody>
                    <a:bodyPr/>
                    <a:lstStyle/>
                    <a:p>
                      <a:pPr algn="ctr"/>
                      <a:r>
                        <a:rPr lang="en-US" sz="3000" dirty="0">
                          <a:latin typeface="Segoe UI Semilight" panose="020B0402040204020203" pitchFamily="34" charset="0"/>
                          <a:cs typeface="Segoe UI Semilight" panose="020B0402040204020203" pitchFamily="34" charset="0"/>
                        </a:rPr>
                        <a:t>(2,4)</a:t>
                      </a:r>
                    </a:p>
                  </a:txBody>
                  <a:tcPr/>
                </a:tc>
                <a:tc>
                  <a:txBody>
                    <a:bodyPr/>
                    <a:lstStyle/>
                    <a:p>
                      <a:pPr algn="ctr"/>
                      <a:r>
                        <a:rPr lang="en-US" sz="3000" dirty="0">
                          <a:latin typeface="Segoe UI Semilight" panose="020B0402040204020203" pitchFamily="34" charset="0"/>
                          <a:cs typeface="Segoe UI Semilight" panose="020B0402040204020203" pitchFamily="34" charset="0"/>
                        </a:rPr>
                        <a:t>(2,5)</a:t>
                      </a:r>
                    </a:p>
                  </a:txBody>
                  <a:tcPr/>
                </a:tc>
                <a:tc>
                  <a:txBody>
                    <a:bodyPr/>
                    <a:lstStyle/>
                    <a:p>
                      <a:pPr algn="ctr"/>
                      <a:r>
                        <a:rPr lang="en-US" sz="3000" dirty="0">
                          <a:latin typeface="Segoe UI Semilight" panose="020B0402040204020203" pitchFamily="34" charset="0"/>
                          <a:cs typeface="Segoe UI Semilight" panose="020B0402040204020203" pitchFamily="34" charset="0"/>
                        </a:rPr>
                        <a:t>(2,6)</a:t>
                      </a:r>
                    </a:p>
                  </a:txBody>
                  <a:tcPr/>
                </a:tc>
                <a:extLst>
                  <a:ext uri="{0D108BD9-81ED-4DB2-BD59-A6C34878D82A}">
                    <a16:rowId xmlns:a16="http://schemas.microsoft.com/office/drawing/2014/main" val="44661408"/>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D1=3</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(3,1)</a:t>
                      </a:r>
                    </a:p>
                  </a:txBody>
                  <a:tcPr/>
                </a:tc>
                <a:tc>
                  <a:txBody>
                    <a:bodyPr/>
                    <a:lstStyle/>
                    <a:p>
                      <a:pPr algn="ctr"/>
                      <a:r>
                        <a:rPr lang="en-US" sz="3000" dirty="0">
                          <a:latin typeface="Segoe UI Semilight" panose="020B0402040204020203" pitchFamily="34" charset="0"/>
                          <a:cs typeface="Segoe UI Semilight" panose="020B0402040204020203" pitchFamily="34" charset="0"/>
                        </a:rPr>
                        <a:t>(3,2)</a:t>
                      </a:r>
                    </a:p>
                  </a:txBody>
                  <a:tcPr/>
                </a:tc>
                <a:tc>
                  <a:txBody>
                    <a:bodyPr/>
                    <a:lstStyle/>
                    <a:p>
                      <a:pPr algn="ctr"/>
                      <a:r>
                        <a:rPr lang="en-US" sz="3000" dirty="0">
                          <a:latin typeface="Segoe UI Semilight" panose="020B0402040204020203" pitchFamily="34" charset="0"/>
                          <a:cs typeface="Segoe UI Semilight" panose="020B0402040204020203" pitchFamily="34" charset="0"/>
                        </a:rPr>
                        <a:t>(3,3)</a:t>
                      </a:r>
                    </a:p>
                  </a:txBody>
                  <a:tcPr/>
                </a:tc>
                <a:tc>
                  <a:txBody>
                    <a:bodyPr/>
                    <a:lstStyle/>
                    <a:p>
                      <a:pPr algn="ctr"/>
                      <a:r>
                        <a:rPr lang="en-US" sz="3000" dirty="0">
                          <a:latin typeface="Segoe UI Semilight" panose="020B0402040204020203" pitchFamily="34" charset="0"/>
                          <a:cs typeface="Segoe UI Semilight" panose="020B0402040204020203" pitchFamily="34" charset="0"/>
                        </a:rPr>
                        <a:t>(3,4)</a:t>
                      </a:r>
                    </a:p>
                  </a:txBody>
                  <a:tcPr/>
                </a:tc>
                <a:tc>
                  <a:txBody>
                    <a:bodyPr/>
                    <a:lstStyle/>
                    <a:p>
                      <a:pPr algn="ctr"/>
                      <a:r>
                        <a:rPr lang="en-US" sz="3000" dirty="0">
                          <a:latin typeface="Segoe UI Semilight" panose="020B0402040204020203" pitchFamily="34" charset="0"/>
                          <a:cs typeface="Segoe UI Semilight" panose="020B0402040204020203" pitchFamily="34" charset="0"/>
                        </a:rPr>
                        <a:t>(3,5)</a:t>
                      </a:r>
                    </a:p>
                  </a:txBody>
                  <a:tcPr/>
                </a:tc>
                <a:tc>
                  <a:txBody>
                    <a:bodyPr/>
                    <a:lstStyle/>
                    <a:p>
                      <a:pPr algn="ctr"/>
                      <a:r>
                        <a:rPr lang="en-US" sz="3000" dirty="0">
                          <a:latin typeface="Segoe UI Semilight" panose="020B0402040204020203" pitchFamily="34" charset="0"/>
                          <a:cs typeface="Segoe UI Semilight" panose="020B0402040204020203" pitchFamily="34" charset="0"/>
                        </a:rPr>
                        <a:t>(3,6)</a:t>
                      </a:r>
                    </a:p>
                  </a:txBody>
                  <a:tcPr/>
                </a:tc>
                <a:extLst>
                  <a:ext uri="{0D108BD9-81ED-4DB2-BD59-A6C34878D82A}">
                    <a16:rowId xmlns:a16="http://schemas.microsoft.com/office/drawing/2014/main" val="268806217"/>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D1=4</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(4,1)</a:t>
                      </a:r>
                    </a:p>
                  </a:txBody>
                  <a:tcPr/>
                </a:tc>
                <a:tc>
                  <a:txBody>
                    <a:bodyPr/>
                    <a:lstStyle/>
                    <a:p>
                      <a:pPr algn="ctr"/>
                      <a:r>
                        <a:rPr lang="en-US" sz="3000" dirty="0">
                          <a:latin typeface="Segoe UI Semilight" panose="020B0402040204020203" pitchFamily="34" charset="0"/>
                          <a:cs typeface="Segoe UI Semilight" panose="020B0402040204020203" pitchFamily="34" charset="0"/>
                        </a:rPr>
                        <a:t>(4,2)</a:t>
                      </a:r>
                    </a:p>
                  </a:txBody>
                  <a:tcPr/>
                </a:tc>
                <a:tc>
                  <a:txBody>
                    <a:bodyPr/>
                    <a:lstStyle/>
                    <a:p>
                      <a:pPr algn="ctr"/>
                      <a:r>
                        <a:rPr lang="en-US" sz="3000" dirty="0">
                          <a:latin typeface="Segoe UI Semilight" panose="020B0402040204020203" pitchFamily="34" charset="0"/>
                          <a:cs typeface="Segoe UI Semilight" panose="020B0402040204020203" pitchFamily="34" charset="0"/>
                        </a:rPr>
                        <a:t>(4,3)</a:t>
                      </a:r>
                    </a:p>
                  </a:txBody>
                  <a:tcPr/>
                </a:tc>
                <a:tc>
                  <a:txBody>
                    <a:bodyPr/>
                    <a:lstStyle/>
                    <a:p>
                      <a:pPr algn="ctr"/>
                      <a:r>
                        <a:rPr lang="en-US" sz="3000" dirty="0">
                          <a:latin typeface="Segoe UI Semilight" panose="020B0402040204020203" pitchFamily="34" charset="0"/>
                          <a:cs typeface="Segoe UI Semilight" panose="020B0402040204020203" pitchFamily="34" charset="0"/>
                        </a:rPr>
                        <a:t>(4,4)</a:t>
                      </a:r>
                    </a:p>
                  </a:txBody>
                  <a:tcPr/>
                </a:tc>
                <a:tc>
                  <a:txBody>
                    <a:bodyPr/>
                    <a:lstStyle/>
                    <a:p>
                      <a:pPr algn="ctr"/>
                      <a:r>
                        <a:rPr lang="en-US" sz="3000" dirty="0">
                          <a:latin typeface="Segoe UI Semilight" panose="020B0402040204020203" pitchFamily="34" charset="0"/>
                          <a:cs typeface="Segoe UI Semilight" panose="020B0402040204020203" pitchFamily="34" charset="0"/>
                        </a:rPr>
                        <a:t>(4,5)</a:t>
                      </a:r>
                    </a:p>
                  </a:txBody>
                  <a:tcPr/>
                </a:tc>
                <a:tc>
                  <a:txBody>
                    <a:bodyPr/>
                    <a:lstStyle/>
                    <a:p>
                      <a:pPr algn="ctr"/>
                      <a:r>
                        <a:rPr lang="en-US" sz="3000" dirty="0">
                          <a:latin typeface="Segoe UI Semilight" panose="020B0402040204020203" pitchFamily="34" charset="0"/>
                          <a:cs typeface="Segoe UI Semilight" panose="020B0402040204020203" pitchFamily="34" charset="0"/>
                        </a:rPr>
                        <a:t>(4,6)</a:t>
                      </a:r>
                    </a:p>
                  </a:txBody>
                  <a:tcPr/>
                </a:tc>
                <a:extLst>
                  <a:ext uri="{0D108BD9-81ED-4DB2-BD59-A6C34878D82A}">
                    <a16:rowId xmlns:a16="http://schemas.microsoft.com/office/drawing/2014/main" val="654456811"/>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D1=5</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(5,1)</a:t>
                      </a:r>
                    </a:p>
                  </a:txBody>
                  <a:tcPr/>
                </a:tc>
                <a:tc>
                  <a:txBody>
                    <a:bodyPr/>
                    <a:lstStyle/>
                    <a:p>
                      <a:pPr algn="ctr"/>
                      <a:r>
                        <a:rPr lang="en-US" sz="3000" dirty="0">
                          <a:latin typeface="Segoe UI Semilight" panose="020B0402040204020203" pitchFamily="34" charset="0"/>
                          <a:cs typeface="Segoe UI Semilight" panose="020B0402040204020203" pitchFamily="34" charset="0"/>
                        </a:rPr>
                        <a:t>(5,2)</a:t>
                      </a:r>
                    </a:p>
                  </a:txBody>
                  <a:tcPr/>
                </a:tc>
                <a:tc>
                  <a:txBody>
                    <a:bodyPr/>
                    <a:lstStyle/>
                    <a:p>
                      <a:pPr algn="ctr"/>
                      <a:r>
                        <a:rPr lang="en-US" sz="3000" dirty="0">
                          <a:latin typeface="Segoe UI Semilight" panose="020B0402040204020203" pitchFamily="34" charset="0"/>
                          <a:cs typeface="Segoe UI Semilight" panose="020B0402040204020203" pitchFamily="34" charset="0"/>
                        </a:rPr>
                        <a:t>(5,3)</a:t>
                      </a:r>
                    </a:p>
                  </a:txBody>
                  <a:tcPr/>
                </a:tc>
                <a:tc>
                  <a:txBody>
                    <a:bodyPr/>
                    <a:lstStyle/>
                    <a:p>
                      <a:pPr algn="ctr"/>
                      <a:r>
                        <a:rPr lang="en-US" sz="3000" dirty="0">
                          <a:latin typeface="Segoe UI Semilight" panose="020B0402040204020203" pitchFamily="34" charset="0"/>
                          <a:cs typeface="Segoe UI Semilight" panose="020B0402040204020203" pitchFamily="34" charset="0"/>
                        </a:rPr>
                        <a:t>(5,4)</a:t>
                      </a:r>
                    </a:p>
                  </a:txBody>
                  <a:tcPr/>
                </a:tc>
                <a:tc>
                  <a:txBody>
                    <a:bodyPr/>
                    <a:lstStyle/>
                    <a:p>
                      <a:pPr algn="ctr"/>
                      <a:r>
                        <a:rPr lang="en-US" sz="3000" dirty="0">
                          <a:latin typeface="Segoe UI Semilight" panose="020B0402040204020203" pitchFamily="34" charset="0"/>
                          <a:cs typeface="Segoe UI Semilight" panose="020B0402040204020203" pitchFamily="34" charset="0"/>
                        </a:rPr>
                        <a:t>(5,5)</a:t>
                      </a:r>
                    </a:p>
                  </a:txBody>
                  <a:tcPr/>
                </a:tc>
                <a:tc>
                  <a:txBody>
                    <a:bodyPr/>
                    <a:lstStyle/>
                    <a:p>
                      <a:pPr algn="ctr"/>
                      <a:r>
                        <a:rPr lang="en-US" sz="3000" dirty="0">
                          <a:latin typeface="Segoe UI Semilight" panose="020B0402040204020203" pitchFamily="34" charset="0"/>
                          <a:cs typeface="Segoe UI Semilight" panose="020B0402040204020203" pitchFamily="34" charset="0"/>
                        </a:rPr>
                        <a:t>(5,6)</a:t>
                      </a:r>
                    </a:p>
                  </a:txBody>
                  <a:tcPr/>
                </a:tc>
                <a:extLst>
                  <a:ext uri="{0D108BD9-81ED-4DB2-BD59-A6C34878D82A}">
                    <a16:rowId xmlns:a16="http://schemas.microsoft.com/office/drawing/2014/main" val="2993591620"/>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D1=6</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(6,1)</a:t>
                      </a:r>
                    </a:p>
                  </a:txBody>
                  <a:tcPr/>
                </a:tc>
                <a:tc>
                  <a:txBody>
                    <a:bodyPr/>
                    <a:lstStyle/>
                    <a:p>
                      <a:pPr algn="ctr"/>
                      <a:r>
                        <a:rPr lang="en-US" sz="3000" dirty="0">
                          <a:latin typeface="Segoe UI Semilight" panose="020B0402040204020203" pitchFamily="34" charset="0"/>
                          <a:cs typeface="Segoe UI Semilight" panose="020B0402040204020203" pitchFamily="34" charset="0"/>
                        </a:rPr>
                        <a:t>(6,2)</a:t>
                      </a:r>
                    </a:p>
                  </a:txBody>
                  <a:tcPr/>
                </a:tc>
                <a:tc>
                  <a:txBody>
                    <a:bodyPr/>
                    <a:lstStyle/>
                    <a:p>
                      <a:pPr algn="ctr"/>
                      <a:r>
                        <a:rPr lang="en-US" sz="3000" dirty="0">
                          <a:latin typeface="Segoe UI Semilight" panose="020B0402040204020203" pitchFamily="34" charset="0"/>
                          <a:cs typeface="Segoe UI Semilight" panose="020B0402040204020203" pitchFamily="34" charset="0"/>
                        </a:rPr>
                        <a:t>(6,3)</a:t>
                      </a:r>
                    </a:p>
                  </a:txBody>
                  <a:tcPr/>
                </a:tc>
                <a:tc>
                  <a:txBody>
                    <a:bodyPr/>
                    <a:lstStyle/>
                    <a:p>
                      <a:pPr algn="ctr"/>
                      <a:r>
                        <a:rPr lang="en-US" sz="3000" dirty="0">
                          <a:latin typeface="Segoe UI Semilight" panose="020B0402040204020203" pitchFamily="34" charset="0"/>
                          <a:cs typeface="Segoe UI Semilight" panose="020B0402040204020203" pitchFamily="34" charset="0"/>
                        </a:rPr>
                        <a:t>(6,4)</a:t>
                      </a:r>
                    </a:p>
                  </a:txBody>
                  <a:tcPr/>
                </a:tc>
                <a:tc>
                  <a:txBody>
                    <a:bodyPr/>
                    <a:lstStyle/>
                    <a:p>
                      <a:pPr algn="ctr"/>
                      <a:r>
                        <a:rPr lang="en-US" sz="3000" dirty="0">
                          <a:latin typeface="Segoe UI Semilight" panose="020B0402040204020203" pitchFamily="34" charset="0"/>
                          <a:cs typeface="Segoe UI Semilight" panose="020B0402040204020203" pitchFamily="34" charset="0"/>
                        </a:rPr>
                        <a:t>(6,5)</a:t>
                      </a:r>
                    </a:p>
                  </a:txBody>
                  <a:tcPr/>
                </a:tc>
                <a:tc>
                  <a:txBody>
                    <a:bodyPr/>
                    <a:lstStyle/>
                    <a:p>
                      <a:pPr algn="ctr"/>
                      <a:r>
                        <a:rPr lang="en-US" sz="3000" dirty="0">
                          <a:latin typeface="Segoe UI Semilight" panose="020B0402040204020203" pitchFamily="34" charset="0"/>
                          <a:cs typeface="Segoe UI Semilight" panose="020B0402040204020203" pitchFamily="34" charset="0"/>
                        </a:rPr>
                        <a:t>(6,6)</a:t>
                      </a:r>
                    </a:p>
                  </a:txBody>
                  <a:tcPr/>
                </a:tc>
                <a:extLst>
                  <a:ext uri="{0D108BD9-81ED-4DB2-BD59-A6C34878D82A}">
                    <a16:rowId xmlns:a16="http://schemas.microsoft.com/office/drawing/2014/main" val="3900536419"/>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584C79B-75DA-4CA6-A426-E69F0BD57B2C}"/>
                  </a:ext>
                </a:extLst>
              </p:cNvPr>
              <p:cNvSpPr txBox="1"/>
              <p:nvPr/>
            </p:nvSpPr>
            <p:spPr>
              <a:xfrm>
                <a:off x="175260" y="1729740"/>
                <a:ext cx="3779520"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Let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 </m:t>
                    </m:r>
                  </m:oMath>
                </a14:m>
                <a:r>
                  <a:rPr lang="en-US" sz="2400" dirty="0">
                    <a:latin typeface="Segoe UI Semilight" panose="020B0402040204020203" pitchFamily="34" charset="0"/>
                    <a:cs typeface="Segoe UI Semilight" panose="020B0402040204020203" pitchFamily="34" charset="0"/>
                  </a:rPr>
                  <a:t>be “the red die is 5”</a:t>
                </a:r>
              </a:p>
              <a:p>
                <a:r>
                  <a:rPr lang="en-US" sz="2400" dirty="0">
                    <a:latin typeface="Segoe UI Semilight" panose="020B0402040204020203" pitchFamily="34" charset="0"/>
                    <a:cs typeface="Segoe UI Semilight" panose="020B0402040204020203" pitchFamily="34" charset="0"/>
                  </a:rPr>
                  <a:t>Let </a:t>
                </a:r>
                <a14:m>
                  <m:oMath xmlns:m="http://schemas.openxmlformats.org/officeDocument/2006/math">
                    <m:r>
                      <a:rPr lang="en-US" sz="2400" b="0" i="1" smtClean="0">
                        <a:latin typeface="Cambria Math" panose="02040503050406030204" pitchFamily="18" charset="0"/>
                      </a:rPr>
                      <m:t>𝐵</m:t>
                    </m:r>
                  </m:oMath>
                </a14:m>
                <a:r>
                  <a:rPr lang="en-US" sz="2400" dirty="0">
                    <a:latin typeface="Segoe UI Semilight" panose="020B0402040204020203" pitchFamily="34" charset="0"/>
                    <a:cs typeface="Segoe UI Semilight" panose="020B0402040204020203" pitchFamily="34" charset="0"/>
                  </a:rPr>
                  <a:t> be “the sum is 4”</a:t>
                </a:r>
              </a:p>
              <a:p>
                <a:r>
                  <a:rPr lang="en-US" sz="2400" dirty="0">
                    <a:latin typeface="Segoe UI Semilight" panose="020B0402040204020203" pitchFamily="34" charset="0"/>
                    <a:cs typeface="Segoe UI Semilight" panose="020B0402040204020203" pitchFamily="34" charset="0"/>
                  </a:rPr>
                  <a:t>Let </a:t>
                </a:r>
                <a14:m>
                  <m:oMath xmlns:m="http://schemas.openxmlformats.org/officeDocument/2006/math">
                    <m:r>
                      <a:rPr lang="en-US" sz="2400" b="0" i="1" smtClean="0">
                        <a:latin typeface="Cambria Math" panose="02040503050406030204" pitchFamily="18" charset="0"/>
                      </a:rPr>
                      <m:t>𝐶</m:t>
                    </m:r>
                  </m:oMath>
                </a14:m>
                <a:r>
                  <a:rPr lang="en-US" sz="2400" dirty="0">
                    <a:latin typeface="Segoe UI Semilight" panose="020B0402040204020203" pitchFamily="34" charset="0"/>
                    <a:cs typeface="Segoe UI Semilight" panose="020B0402040204020203" pitchFamily="34" charset="0"/>
                  </a:rPr>
                  <a:t> be “the  blue die is 3”</a:t>
                </a:r>
              </a:p>
            </p:txBody>
          </p:sp>
        </mc:Choice>
        <mc:Fallback xmlns="">
          <p:sp>
            <p:nvSpPr>
              <p:cNvPr id="5" name="TextBox 4">
                <a:extLst>
                  <a:ext uri="{FF2B5EF4-FFF2-40B4-BE49-F238E27FC236}">
                    <a16:creationId xmlns:a16="http://schemas.microsoft.com/office/drawing/2014/main" id="{B584C79B-75DA-4CA6-A426-E69F0BD57B2C}"/>
                  </a:ext>
                </a:extLst>
              </p:cNvPr>
              <p:cNvSpPr txBox="1">
                <a:spLocks noRot="1" noChangeAspect="1" noMove="1" noResize="1" noEditPoints="1" noAdjustHandles="1" noChangeArrowheads="1" noChangeShapeType="1" noTextEdit="1"/>
              </p:cNvSpPr>
              <p:nvPr/>
            </p:nvSpPr>
            <p:spPr>
              <a:xfrm>
                <a:off x="175260" y="1729740"/>
                <a:ext cx="3779520" cy="1200329"/>
              </a:xfrm>
              <a:prstGeom prst="rect">
                <a:avLst/>
              </a:prstGeom>
              <a:blipFill>
                <a:blip r:embed="rId2"/>
                <a:stretch>
                  <a:fillRect l="-2581" t="-3553" r="-1290" b="-11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6707B44-F8B1-4B3C-A260-01B65086AE76}"/>
                  </a:ext>
                </a:extLst>
              </p:cNvPr>
              <p:cNvSpPr txBox="1"/>
              <p:nvPr/>
            </p:nvSpPr>
            <p:spPr>
              <a:xfrm>
                <a:off x="175260" y="3200400"/>
                <a:ext cx="3528060" cy="26979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ℙ</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𝐴</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𝐵</m:t>
                      </m:r>
                      <m:r>
                        <a:rPr lang="en-US" sz="2800" b="0" i="1" smtClean="0">
                          <a:latin typeface="Cambria Math" panose="02040503050406030204" pitchFamily="18" charset="0"/>
                          <a:cs typeface="Segoe UI Semilight" panose="020B0402040204020203" pitchFamily="34" charset="0"/>
                        </a:rPr>
                        <m:t>)</m:t>
                      </m:r>
                    </m:oMath>
                  </m:oMathPara>
                </a14:m>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ℙ</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𝐴</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𝐵</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ℙ</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e>
                      </m:d>
                      <m:r>
                        <a:rPr lang="en-US" sz="2800" b="0" i="1" smtClean="0">
                          <a:latin typeface="Cambria Math" panose="02040503050406030204" pitchFamily="18" charset="0"/>
                          <a:cs typeface="Segoe UI Semilight" panose="020B0402040204020203" pitchFamily="34" charset="0"/>
                        </a:rPr>
                        <m:t>=0</m:t>
                      </m:r>
                    </m:oMath>
                  </m:oMathPara>
                </a14:m>
                <a:endParaRPr lang="en-US" sz="28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ℙ</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𝐵</m:t>
                          </m:r>
                        </m:e>
                      </m:d>
                      <m:r>
                        <a:rPr lang="en-US" sz="2800" b="0" i="1" smtClean="0">
                          <a:latin typeface="Cambria Math" panose="02040503050406030204" pitchFamily="18" charset="0"/>
                          <a:cs typeface="Segoe UI Semilight" panose="020B0402040204020203" pitchFamily="34" charset="0"/>
                        </a:rPr>
                        <m:t>=3/36</m:t>
                      </m:r>
                    </m:oMath>
                  </m:oMathPara>
                </a14:m>
                <a:endParaRPr lang="en-US" sz="28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𝑃</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𝐴</m:t>
                          </m:r>
                        </m:e>
                        <m:e>
                          <m:r>
                            <a:rPr lang="en-US" sz="2800" b="0" i="1" smtClean="0">
                              <a:latin typeface="Cambria Math" panose="02040503050406030204" pitchFamily="18" charset="0"/>
                              <a:cs typeface="Segoe UI Semilight" panose="020B0402040204020203" pitchFamily="34" charset="0"/>
                            </a:rPr>
                            <m:t>𝐵</m:t>
                          </m:r>
                        </m:e>
                      </m:d>
                      <m:r>
                        <a:rPr lang="en-US" sz="2800" b="0" i="1" smtClean="0">
                          <a:latin typeface="Cambria Math" panose="02040503050406030204" pitchFamily="18" charset="0"/>
                          <a:cs typeface="Segoe UI Semilight" panose="020B0402040204020203" pitchFamily="34" charset="0"/>
                        </a:rPr>
                        <m:t>=</m:t>
                      </m:r>
                      <m:f>
                        <m:fPr>
                          <m:ctrlPr>
                            <a:rPr lang="en-US" sz="2800" b="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0</m:t>
                          </m:r>
                        </m:num>
                        <m:den>
                          <m:r>
                            <a:rPr lang="en-US" sz="2800" b="0" i="1" smtClean="0">
                              <a:latin typeface="Cambria Math" panose="02040503050406030204" pitchFamily="18" charset="0"/>
                              <a:cs typeface="Segoe UI Semilight" panose="020B0402040204020203" pitchFamily="34" charset="0"/>
                            </a:rPr>
                            <m:t>3/36</m:t>
                          </m:r>
                        </m:den>
                      </m:f>
                    </m:oMath>
                  </m:oMathPara>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76707B44-F8B1-4B3C-A260-01B65086AE76}"/>
                  </a:ext>
                </a:extLst>
              </p:cNvPr>
              <p:cNvSpPr txBox="1">
                <a:spLocks noRot="1" noChangeAspect="1" noMove="1" noResize="1" noEditPoints="1" noAdjustHandles="1" noChangeArrowheads="1" noChangeShapeType="1" noTextEdit="1"/>
              </p:cNvSpPr>
              <p:nvPr/>
            </p:nvSpPr>
            <p:spPr>
              <a:xfrm>
                <a:off x="175260" y="3200400"/>
                <a:ext cx="3528060" cy="2697918"/>
              </a:xfrm>
              <a:prstGeom prst="rect">
                <a:avLst/>
              </a:prstGeom>
              <a:blipFill>
                <a:blip r:embed="rId3"/>
                <a:stretch>
                  <a:fillRect/>
                </a:stretch>
              </a:blipFill>
            </p:spPr>
            <p:txBody>
              <a:bodyPr/>
              <a:lstStyle/>
              <a:p>
                <a:r>
                  <a:rPr lang="en-US">
                    <a:noFill/>
                  </a:rPr>
                  <a:t> </a:t>
                </a:r>
              </a:p>
            </p:txBody>
          </p:sp>
        </mc:Fallback>
      </mc:AlternateContent>
      <p:sp>
        <p:nvSpPr>
          <p:cNvPr id="6" name="Frame 5">
            <a:extLst>
              <a:ext uri="{FF2B5EF4-FFF2-40B4-BE49-F238E27FC236}">
                <a16:creationId xmlns:a16="http://schemas.microsoft.com/office/drawing/2014/main" id="{2F3B66E8-ADE6-403A-8212-B61199148E48}"/>
              </a:ext>
            </a:extLst>
          </p:cNvPr>
          <p:cNvSpPr/>
          <p:nvPr/>
        </p:nvSpPr>
        <p:spPr>
          <a:xfrm>
            <a:off x="5052060" y="3482340"/>
            <a:ext cx="1188720" cy="563880"/>
          </a:xfrm>
          <a:prstGeom prst="fram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9D4C464-D4E3-4922-8135-2D27E27D777A}"/>
              </a:ext>
            </a:extLst>
          </p:cNvPr>
          <p:cNvSpPr/>
          <p:nvPr/>
        </p:nvSpPr>
        <p:spPr>
          <a:xfrm>
            <a:off x="6168868" y="2825595"/>
            <a:ext cx="1188720" cy="563880"/>
          </a:xfrm>
          <a:prstGeom prst="fram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6DDC3D35-49CF-4693-B660-D3D747499B59}"/>
              </a:ext>
            </a:extLst>
          </p:cNvPr>
          <p:cNvSpPr/>
          <p:nvPr/>
        </p:nvSpPr>
        <p:spPr>
          <a:xfrm>
            <a:off x="7263924" y="2130750"/>
            <a:ext cx="1188720" cy="563880"/>
          </a:xfrm>
          <a:prstGeom prst="fram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9450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A18DA-9619-A187-2607-567B8AB33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C82D6-27BD-FC33-94E8-57323DADCF72}"/>
              </a:ext>
            </a:extLst>
          </p:cNvPr>
          <p:cNvSpPr>
            <a:spLocks noGrp="1"/>
          </p:cNvSpPr>
          <p:nvPr>
            <p:ph type="title"/>
          </p:nvPr>
        </p:nvSpPr>
        <p:spPr/>
        <p:txBody>
          <a:bodyPr/>
          <a:lstStyle/>
          <a:p>
            <a:r>
              <a:rPr lang="en-US" dirty="0"/>
              <a:t>Last Time</a:t>
            </a:r>
          </a:p>
        </p:txBody>
      </p:sp>
      <p:sp>
        <p:nvSpPr>
          <p:cNvPr id="3" name="Content Placeholder 2">
            <a:extLst>
              <a:ext uri="{FF2B5EF4-FFF2-40B4-BE49-F238E27FC236}">
                <a16:creationId xmlns:a16="http://schemas.microsoft.com/office/drawing/2014/main" id="{260F8D5E-DFC1-19B0-7226-523D7E7783F6}"/>
              </a:ext>
            </a:extLst>
          </p:cNvPr>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id="{533DE816-2A7E-CEA3-451A-6E06C91740A5}"/>
              </a:ext>
            </a:extLst>
          </p:cNvPr>
          <p:cNvGrpSpPr/>
          <p:nvPr/>
        </p:nvGrpSpPr>
        <p:grpSpPr>
          <a:xfrm>
            <a:off x="575239" y="1552292"/>
            <a:ext cx="7768500" cy="1636386"/>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819D19C-6E4F-87C0-DA20-78C34A256772}"/>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sample space </a:t>
                  </a:r>
                  <a14:m>
                    <m:oMath xmlns:m="http://schemas.openxmlformats.org/officeDocument/2006/math">
                      <m:r>
                        <m:rPr>
                          <m:sty m:val="p"/>
                        </m:rPr>
                        <a:rPr lang="en-US" sz="2800" b="0" i="0" smtClean="0">
                          <a:latin typeface="Cambria Math" panose="02040503050406030204" pitchFamily="18" charset="0"/>
                          <a:cs typeface="Segoe UI Semibold" panose="020B0702040204020203" pitchFamily="34" charset="0"/>
                        </a:rPr>
                        <m:t>Ω</m:t>
                      </m:r>
                    </m:oMath>
                  </a14:m>
                  <a:r>
                    <a:rPr lang="en-US" sz="2800" b="1" dirty="0">
                      <a:latin typeface="Segoe UI Semibold" panose="020B0702040204020203" pitchFamily="34" charset="0"/>
                      <a:cs typeface="Segoe UI Semibold" panose="020B0702040204020203" pitchFamily="34" charset="0"/>
                    </a:rPr>
                    <a:t> is the set of all possible outcomes of an experiment.</a:t>
                  </a:r>
                </a:p>
              </p:txBody>
            </p:sp>
          </mc:Choice>
          <mc:Fallback xmlns="">
            <p:sp>
              <p:nvSpPr>
                <p:cNvPr id="5" name="Rectangle 4">
                  <a:extLst>
                    <a:ext uri="{FF2B5EF4-FFF2-40B4-BE49-F238E27FC236}">
                      <a16:creationId xmlns:a16="http://schemas.microsoft.com/office/drawing/2014/main" id="{018F3D42-0856-41E1-8927-FF71511C013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b="-2239"/>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43A7425C-6C7F-93E8-1498-91F0667EC92C}"/>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Sample Space</a:t>
              </a:r>
            </a:p>
          </p:txBody>
        </p:sp>
      </p:grpSp>
      <p:grpSp>
        <p:nvGrpSpPr>
          <p:cNvPr id="7" name="Group 6">
            <a:extLst>
              <a:ext uri="{FF2B5EF4-FFF2-40B4-BE49-F238E27FC236}">
                <a16:creationId xmlns:a16="http://schemas.microsoft.com/office/drawing/2014/main" id="{41F06759-2AEF-3170-68D1-F5D612CEEE28}"/>
              </a:ext>
            </a:extLst>
          </p:cNvPr>
          <p:cNvGrpSpPr/>
          <p:nvPr/>
        </p:nvGrpSpPr>
        <p:grpSpPr>
          <a:xfrm>
            <a:off x="575239" y="3429000"/>
            <a:ext cx="7768500" cy="1636386"/>
            <a:chOff x="1185842" y="3429000"/>
            <a:chExt cx="6111311" cy="192784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25ADDEA-9135-23C9-01CE-4C9B1744ED52}"/>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An event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𝐸</m:t>
                      </m:r>
                      <m:r>
                        <a:rPr lang="en-US" sz="2800" b="0" i="1" smtClean="0">
                          <a:latin typeface="Cambria Math" panose="02040503050406030204" pitchFamily="18" charset="0"/>
                          <a:cs typeface="Segoe UI Semibold" panose="020B0702040204020203" pitchFamily="34" charset="0"/>
                        </a:rPr>
                        <m:t>⊆</m:t>
                      </m:r>
                      <m:r>
                        <m:rPr>
                          <m:sty m:val="p"/>
                        </m:rPr>
                        <a:rPr lang="en-US" sz="2800" b="0" i="0" smtClean="0">
                          <a:latin typeface="Cambria Math" panose="02040503050406030204" pitchFamily="18" charset="0"/>
                          <a:cs typeface="Segoe UI Semibold" panose="020B0702040204020203" pitchFamily="34" charset="0"/>
                        </a:rPr>
                        <m:t>Ω</m:t>
                      </m:r>
                    </m:oMath>
                  </a14:m>
                  <a:r>
                    <a:rPr lang="en-US" sz="2800" b="1" dirty="0">
                      <a:latin typeface="Segoe UI Semibold" panose="020B0702040204020203" pitchFamily="34" charset="0"/>
                      <a:cs typeface="Segoe UI Semibold" panose="020B0702040204020203" pitchFamily="34" charset="0"/>
                    </a:rPr>
                    <a:t> is a subset of possible outcomes (i.e. a subset of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𝛀</m:t>
                      </m:r>
                    </m:oMath>
                  </a14:m>
                  <a:r>
                    <a:rPr lang="en-US" sz="2800" b="1"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018F3D42-0856-41E1-8927-FF71511C013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4"/>
                  <a:stretch>
                    <a:fillRect b="-2239"/>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04B76773-ADA6-FBE5-6928-D74C491555F8}"/>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Event</a:t>
              </a:r>
            </a:p>
          </p:txBody>
        </p:sp>
      </p:grpSp>
      <p:grpSp>
        <p:nvGrpSpPr>
          <p:cNvPr id="19" name="Group 18">
            <a:extLst>
              <a:ext uri="{FF2B5EF4-FFF2-40B4-BE49-F238E27FC236}">
                <a16:creationId xmlns:a16="http://schemas.microsoft.com/office/drawing/2014/main" id="{7B44E55B-E079-E61E-EB05-CB93AC154B03}"/>
              </a:ext>
            </a:extLst>
          </p:cNvPr>
          <p:cNvGrpSpPr/>
          <p:nvPr/>
        </p:nvGrpSpPr>
        <p:grpSpPr>
          <a:xfrm>
            <a:off x="515836" y="5221614"/>
            <a:ext cx="9373094" cy="1636386"/>
            <a:chOff x="1185842" y="3429000"/>
            <a:chExt cx="6111311" cy="1927846"/>
          </a:xfrm>
        </p:grpSpPr>
        <p:sp>
          <p:nvSpPr>
            <p:cNvPr id="20" name="Rectangle 19">
              <a:extLst>
                <a:ext uri="{FF2B5EF4-FFF2-40B4-BE49-F238E27FC236}">
                  <a16:creationId xmlns:a16="http://schemas.microsoft.com/office/drawing/2014/main" id="{4A7643B6-0D35-7A67-49CE-97C56B0E65E2}"/>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probability is a number between 0 and 1 describing how likely a particular outcome is.</a:t>
              </a:r>
            </a:p>
          </p:txBody>
        </p:sp>
        <p:sp>
          <p:nvSpPr>
            <p:cNvPr id="21" name="Rectangle 20">
              <a:extLst>
                <a:ext uri="{FF2B5EF4-FFF2-40B4-BE49-F238E27FC236}">
                  <a16:creationId xmlns:a16="http://schemas.microsoft.com/office/drawing/2014/main" id="{F5BD1C8D-6B8B-FE7F-98E9-AF2834D685D4}"/>
                </a:ext>
              </a:extLst>
            </p:cNvPr>
            <p:cNvSpPr/>
            <p:nvPr/>
          </p:nvSpPr>
          <p:spPr>
            <a:xfrm>
              <a:off x="1195367" y="3429000"/>
              <a:ext cx="6101786" cy="59906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Probability</a:t>
              </a:r>
            </a:p>
          </p:txBody>
        </p:sp>
      </p:grpSp>
    </p:spTree>
    <p:extLst>
      <p:ext uri="{BB962C8B-B14F-4D97-AF65-F5344CB8AC3E}">
        <p14:creationId xmlns:p14="http://schemas.microsoft.com/office/powerpoint/2010/main" val="1633255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D865C-0411-4DAB-BCA2-E7299AFB41C6}"/>
              </a:ext>
            </a:extLst>
          </p:cNvPr>
          <p:cNvSpPr>
            <a:spLocks noGrp="1"/>
          </p:cNvSpPr>
          <p:nvPr>
            <p:ph type="title"/>
          </p:nvPr>
        </p:nvSpPr>
        <p:spPr/>
        <p:txBody>
          <a:bodyPr/>
          <a:lstStyle/>
          <a:p>
            <a:r>
              <a:rPr lang="en-US" dirty="0"/>
              <a:t>Conditioning…</a:t>
            </a:r>
          </a:p>
        </p:txBody>
      </p:sp>
      <p:graphicFrame>
        <p:nvGraphicFramePr>
          <p:cNvPr id="4" name="Content Placeholder 3">
            <a:extLst>
              <a:ext uri="{FF2B5EF4-FFF2-40B4-BE49-F238E27FC236}">
                <a16:creationId xmlns:a16="http://schemas.microsoft.com/office/drawing/2014/main" id="{D5B9CD65-2B77-4564-8684-E4853FFFD3BB}"/>
              </a:ext>
            </a:extLst>
          </p:cNvPr>
          <p:cNvGraphicFramePr>
            <a:graphicFrameLocks noGrp="1"/>
          </p:cNvGraphicFramePr>
          <p:nvPr>
            <p:ph idx="1"/>
          </p:nvPr>
        </p:nvGraphicFramePr>
        <p:xfrm>
          <a:off x="3954780" y="1463674"/>
          <a:ext cx="7807009" cy="4670428"/>
        </p:xfrm>
        <a:graphic>
          <a:graphicData uri="http://schemas.openxmlformats.org/drawingml/2006/table">
            <a:tbl>
              <a:tblPr firstRow="1" bandRow="1">
                <a:tableStyleId>{5C22544A-7EE6-4342-B048-85BDC9FD1C3A}</a:tableStyleId>
              </a:tblPr>
              <a:tblGrid>
                <a:gridCol w="1115287">
                  <a:extLst>
                    <a:ext uri="{9D8B030D-6E8A-4147-A177-3AD203B41FA5}">
                      <a16:colId xmlns:a16="http://schemas.microsoft.com/office/drawing/2014/main" val="4170074656"/>
                    </a:ext>
                  </a:extLst>
                </a:gridCol>
                <a:gridCol w="1115287">
                  <a:extLst>
                    <a:ext uri="{9D8B030D-6E8A-4147-A177-3AD203B41FA5}">
                      <a16:colId xmlns:a16="http://schemas.microsoft.com/office/drawing/2014/main" val="4131577563"/>
                    </a:ext>
                  </a:extLst>
                </a:gridCol>
                <a:gridCol w="1115287">
                  <a:extLst>
                    <a:ext uri="{9D8B030D-6E8A-4147-A177-3AD203B41FA5}">
                      <a16:colId xmlns:a16="http://schemas.microsoft.com/office/drawing/2014/main" val="4232336030"/>
                    </a:ext>
                  </a:extLst>
                </a:gridCol>
                <a:gridCol w="1115287">
                  <a:extLst>
                    <a:ext uri="{9D8B030D-6E8A-4147-A177-3AD203B41FA5}">
                      <a16:colId xmlns:a16="http://schemas.microsoft.com/office/drawing/2014/main" val="1289260618"/>
                    </a:ext>
                  </a:extLst>
                </a:gridCol>
                <a:gridCol w="1115287">
                  <a:extLst>
                    <a:ext uri="{9D8B030D-6E8A-4147-A177-3AD203B41FA5}">
                      <a16:colId xmlns:a16="http://schemas.microsoft.com/office/drawing/2014/main" val="3600827561"/>
                    </a:ext>
                  </a:extLst>
                </a:gridCol>
                <a:gridCol w="1115287">
                  <a:extLst>
                    <a:ext uri="{9D8B030D-6E8A-4147-A177-3AD203B41FA5}">
                      <a16:colId xmlns:a16="http://schemas.microsoft.com/office/drawing/2014/main" val="989168930"/>
                    </a:ext>
                  </a:extLst>
                </a:gridCol>
                <a:gridCol w="1115287">
                  <a:extLst>
                    <a:ext uri="{9D8B030D-6E8A-4147-A177-3AD203B41FA5}">
                      <a16:colId xmlns:a16="http://schemas.microsoft.com/office/drawing/2014/main" val="1932049036"/>
                    </a:ext>
                  </a:extLst>
                </a:gridCol>
              </a:tblGrid>
              <a:tr h="667204">
                <a:tc>
                  <a:txBody>
                    <a:bodyPr/>
                    <a:lstStyle/>
                    <a:p>
                      <a:endParaRPr lang="en-US" dirty="0"/>
                    </a:p>
                  </a:txBody>
                  <a:tcPr/>
                </a:tc>
                <a:tc>
                  <a:txBody>
                    <a:bodyPr/>
                    <a:lstStyle/>
                    <a:p>
                      <a:r>
                        <a:rPr lang="en-US" sz="3000" b="0" dirty="0"/>
                        <a:t>D2=1</a:t>
                      </a:r>
                    </a:p>
                  </a:txBody>
                  <a:tcPr/>
                </a:tc>
                <a:tc>
                  <a:txBody>
                    <a:bodyPr/>
                    <a:lstStyle/>
                    <a:p>
                      <a:r>
                        <a:rPr lang="en-US" sz="3000" b="0" dirty="0"/>
                        <a:t>D2=2</a:t>
                      </a:r>
                    </a:p>
                  </a:txBody>
                  <a:tcPr/>
                </a:tc>
                <a:tc>
                  <a:txBody>
                    <a:bodyPr/>
                    <a:lstStyle/>
                    <a:p>
                      <a:r>
                        <a:rPr lang="en-US" sz="3000" b="0" dirty="0"/>
                        <a:t>D2=3</a:t>
                      </a:r>
                    </a:p>
                  </a:txBody>
                  <a:tcPr/>
                </a:tc>
                <a:tc>
                  <a:txBody>
                    <a:bodyPr/>
                    <a:lstStyle/>
                    <a:p>
                      <a:r>
                        <a:rPr lang="en-US" sz="3000" b="0" dirty="0"/>
                        <a:t>D2=4</a:t>
                      </a:r>
                    </a:p>
                  </a:txBody>
                  <a:tcPr/>
                </a:tc>
                <a:tc>
                  <a:txBody>
                    <a:bodyPr/>
                    <a:lstStyle/>
                    <a:p>
                      <a:r>
                        <a:rPr lang="en-US" sz="3000" b="0" dirty="0"/>
                        <a:t>D2=5</a:t>
                      </a:r>
                    </a:p>
                  </a:txBody>
                  <a:tcPr/>
                </a:tc>
                <a:tc>
                  <a:txBody>
                    <a:bodyPr/>
                    <a:lstStyle/>
                    <a:p>
                      <a:r>
                        <a:rPr lang="en-US" sz="3000" b="0" dirty="0"/>
                        <a:t>D2=6</a:t>
                      </a:r>
                    </a:p>
                  </a:txBody>
                  <a:tcPr/>
                </a:tc>
                <a:extLst>
                  <a:ext uri="{0D108BD9-81ED-4DB2-BD59-A6C34878D82A}">
                    <a16:rowId xmlns:a16="http://schemas.microsoft.com/office/drawing/2014/main" val="3904444049"/>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D1=1</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(1,1)</a:t>
                      </a:r>
                    </a:p>
                  </a:txBody>
                  <a:tcPr/>
                </a:tc>
                <a:tc>
                  <a:txBody>
                    <a:bodyPr/>
                    <a:lstStyle/>
                    <a:p>
                      <a:pPr algn="ctr"/>
                      <a:r>
                        <a:rPr lang="en-US" sz="3000" dirty="0">
                          <a:latin typeface="Segoe UI Semilight" panose="020B0402040204020203" pitchFamily="34" charset="0"/>
                          <a:cs typeface="Segoe UI Semilight" panose="020B0402040204020203" pitchFamily="34" charset="0"/>
                        </a:rPr>
                        <a:t>(1,2)</a:t>
                      </a:r>
                    </a:p>
                  </a:txBody>
                  <a:tcPr/>
                </a:tc>
                <a:tc>
                  <a:txBody>
                    <a:bodyPr/>
                    <a:lstStyle/>
                    <a:p>
                      <a:pPr algn="ctr"/>
                      <a:r>
                        <a:rPr lang="en-US" sz="3000" dirty="0">
                          <a:latin typeface="Segoe UI Semilight" panose="020B0402040204020203" pitchFamily="34" charset="0"/>
                          <a:cs typeface="Segoe UI Semilight" panose="020B0402040204020203" pitchFamily="34" charset="0"/>
                        </a:rPr>
                        <a:t>(1,3)</a:t>
                      </a:r>
                    </a:p>
                  </a:txBody>
                  <a:tcPr/>
                </a:tc>
                <a:tc>
                  <a:txBody>
                    <a:bodyPr/>
                    <a:lstStyle/>
                    <a:p>
                      <a:pPr algn="ctr"/>
                      <a:r>
                        <a:rPr lang="en-US" sz="3000" dirty="0">
                          <a:latin typeface="Segoe UI Semilight" panose="020B0402040204020203" pitchFamily="34" charset="0"/>
                          <a:cs typeface="Segoe UI Semilight" panose="020B0402040204020203" pitchFamily="34" charset="0"/>
                        </a:rPr>
                        <a:t>(1,4)</a:t>
                      </a:r>
                    </a:p>
                  </a:txBody>
                  <a:tcPr/>
                </a:tc>
                <a:tc>
                  <a:txBody>
                    <a:bodyPr/>
                    <a:lstStyle/>
                    <a:p>
                      <a:pPr algn="ctr"/>
                      <a:r>
                        <a:rPr lang="en-US" sz="3000" dirty="0">
                          <a:latin typeface="Segoe UI Semilight" panose="020B0402040204020203" pitchFamily="34" charset="0"/>
                          <a:cs typeface="Segoe UI Semilight" panose="020B0402040204020203" pitchFamily="34" charset="0"/>
                        </a:rPr>
                        <a:t>(1,5)</a:t>
                      </a:r>
                    </a:p>
                  </a:txBody>
                  <a:tcPr/>
                </a:tc>
                <a:tc>
                  <a:txBody>
                    <a:bodyPr/>
                    <a:lstStyle/>
                    <a:p>
                      <a:pPr algn="ctr"/>
                      <a:r>
                        <a:rPr lang="en-US" sz="3000" dirty="0">
                          <a:latin typeface="Segoe UI Semilight" panose="020B0402040204020203" pitchFamily="34" charset="0"/>
                          <a:cs typeface="Segoe UI Semilight" panose="020B0402040204020203" pitchFamily="34" charset="0"/>
                        </a:rPr>
                        <a:t>(1.6)</a:t>
                      </a:r>
                    </a:p>
                  </a:txBody>
                  <a:tcPr/>
                </a:tc>
                <a:extLst>
                  <a:ext uri="{0D108BD9-81ED-4DB2-BD59-A6C34878D82A}">
                    <a16:rowId xmlns:a16="http://schemas.microsoft.com/office/drawing/2014/main" val="1596345985"/>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D1=2</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(2,1)</a:t>
                      </a:r>
                    </a:p>
                  </a:txBody>
                  <a:tcPr/>
                </a:tc>
                <a:tc>
                  <a:txBody>
                    <a:bodyPr/>
                    <a:lstStyle/>
                    <a:p>
                      <a:pPr algn="ctr"/>
                      <a:r>
                        <a:rPr lang="en-US" sz="3000" dirty="0">
                          <a:latin typeface="Segoe UI Semilight" panose="020B0402040204020203" pitchFamily="34" charset="0"/>
                          <a:cs typeface="Segoe UI Semilight" panose="020B0402040204020203" pitchFamily="34" charset="0"/>
                        </a:rPr>
                        <a:t>(2,2)</a:t>
                      </a:r>
                    </a:p>
                  </a:txBody>
                  <a:tcPr/>
                </a:tc>
                <a:tc>
                  <a:txBody>
                    <a:bodyPr/>
                    <a:lstStyle/>
                    <a:p>
                      <a:pPr algn="ctr"/>
                      <a:r>
                        <a:rPr lang="en-US" sz="3000" dirty="0">
                          <a:latin typeface="Segoe UI Semilight" panose="020B0402040204020203" pitchFamily="34" charset="0"/>
                          <a:cs typeface="Segoe UI Semilight" panose="020B0402040204020203" pitchFamily="34" charset="0"/>
                        </a:rPr>
                        <a:t>(2,3)</a:t>
                      </a:r>
                    </a:p>
                  </a:txBody>
                  <a:tcPr/>
                </a:tc>
                <a:tc>
                  <a:txBody>
                    <a:bodyPr/>
                    <a:lstStyle/>
                    <a:p>
                      <a:pPr algn="ctr"/>
                      <a:r>
                        <a:rPr lang="en-US" sz="3000" dirty="0">
                          <a:latin typeface="Segoe UI Semilight" panose="020B0402040204020203" pitchFamily="34" charset="0"/>
                          <a:cs typeface="Segoe UI Semilight" panose="020B0402040204020203" pitchFamily="34" charset="0"/>
                        </a:rPr>
                        <a:t>(2,4)</a:t>
                      </a:r>
                    </a:p>
                  </a:txBody>
                  <a:tcPr/>
                </a:tc>
                <a:tc>
                  <a:txBody>
                    <a:bodyPr/>
                    <a:lstStyle/>
                    <a:p>
                      <a:pPr algn="ctr"/>
                      <a:r>
                        <a:rPr lang="en-US" sz="3000" dirty="0">
                          <a:latin typeface="Segoe UI Semilight" panose="020B0402040204020203" pitchFamily="34" charset="0"/>
                          <a:cs typeface="Segoe UI Semilight" panose="020B0402040204020203" pitchFamily="34" charset="0"/>
                        </a:rPr>
                        <a:t>(2,5)</a:t>
                      </a:r>
                    </a:p>
                  </a:txBody>
                  <a:tcPr/>
                </a:tc>
                <a:tc>
                  <a:txBody>
                    <a:bodyPr/>
                    <a:lstStyle/>
                    <a:p>
                      <a:pPr algn="ctr"/>
                      <a:r>
                        <a:rPr lang="en-US" sz="3000" dirty="0">
                          <a:latin typeface="Segoe UI Semilight" panose="020B0402040204020203" pitchFamily="34" charset="0"/>
                          <a:cs typeface="Segoe UI Semilight" panose="020B0402040204020203" pitchFamily="34" charset="0"/>
                        </a:rPr>
                        <a:t>(2,6)</a:t>
                      </a:r>
                    </a:p>
                  </a:txBody>
                  <a:tcPr/>
                </a:tc>
                <a:extLst>
                  <a:ext uri="{0D108BD9-81ED-4DB2-BD59-A6C34878D82A}">
                    <a16:rowId xmlns:a16="http://schemas.microsoft.com/office/drawing/2014/main" val="44661408"/>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D1=3</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(3,1)</a:t>
                      </a:r>
                    </a:p>
                  </a:txBody>
                  <a:tcPr/>
                </a:tc>
                <a:tc>
                  <a:txBody>
                    <a:bodyPr/>
                    <a:lstStyle/>
                    <a:p>
                      <a:pPr algn="ctr"/>
                      <a:r>
                        <a:rPr lang="en-US" sz="3000" dirty="0">
                          <a:latin typeface="Segoe UI Semilight" panose="020B0402040204020203" pitchFamily="34" charset="0"/>
                          <a:cs typeface="Segoe UI Semilight" panose="020B0402040204020203" pitchFamily="34" charset="0"/>
                        </a:rPr>
                        <a:t>(3,2)</a:t>
                      </a:r>
                    </a:p>
                  </a:txBody>
                  <a:tcPr/>
                </a:tc>
                <a:tc>
                  <a:txBody>
                    <a:bodyPr/>
                    <a:lstStyle/>
                    <a:p>
                      <a:pPr algn="ctr"/>
                      <a:r>
                        <a:rPr lang="en-US" sz="3000" dirty="0">
                          <a:latin typeface="Segoe UI Semilight" panose="020B0402040204020203" pitchFamily="34" charset="0"/>
                          <a:cs typeface="Segoe UI Semilight" panose="020B0402040204020203" pitchFamily="34" charset="0"/>
                        </a:rPr>
                        <a:t>(3,3)</a:t>
                      </a:r>
                    </a:p>
                  </a:txBody>
                  <a:tcPr/>
                </a:tc>
                <a:tc>
                  <a:txBody>
                    <a:bodyPr/>
                    <a:lstStyle/>
                    <a:p>
                      <a:pPr algn="ctr"/>
                      <a:r>
                        <a:rPr lang="en-US" sz="3000" dirty="0">
                          <a:latin typeface="Segoe UI Semilight" panose="020B0402040204020203" pitchFamily="34" charset="0"/>
                          <a:cs typeface="Segoe UI Semilight" panose="020B0402040204020203" pitchFamily="34" charset="0"/>
                        </a:rPr>
                        <a:t>(3,4)</a:t>
                      </a:r>
                    </a:p>
                  </a:txBody>
                  <a:tcPr/>
                </a:tc>
                <a:tc>
                  <a:txBody>
                    <a:bodyPr/>
                    <a:lstStyle/>
                    <a:p>
                      <a:pPr algn="ctr"/>
                      <a:r>
                        <a:rPr lang="en-US" sz="3000" dirty="0">
                          <a:latin typeface="Segoe UI Semilight" panose="020B0402040204020203" pitchFamily="34" charset="0"/>
                          <a:cs typeface="Segoe UI Semilight" panose="020B0402040204020203" pitchFamily="34" charset="0"/>
                        </a:rPr>
                        <a:t>(3,5)</a:t>
                      </a:r>
                    </a:p>
                  </a:txBody>
                  <a:tcPr/>
                </a:tc>
                <a:tc>
                  <a:txBody>
                    <a:bodyPr/>
                    <a:lstStyle/>
                    <a:p>
                      <a:pPr algn="ctr"/>
                      <a:r>
                        <a:rPr lang="en-US" sz="3000" dirty="0">
                          <a:latin typeface="Segoe UI Semilight" panose="020B0402040204020203" pitchFamily="34" charset="0"/>
                          <a:cs typeface="Segoe UI Semilight" panose="020B0402040204020203" pitchFamily="34" charset="0"/>
                        </a:rPr>
                        <a:t>(3,6)</a:t>
                      </a:r>
                    </a:p>
                  </a:txBody>
                  <a:tcPr/>
                </a:tc>
                <a:extLst>
                  <a:ext uri="{0D108BD9-81ED-4DB2-BD59-A6C34878D82A}">
                    <a16:rowId xmlns:a16="http://schemas.microsoft.com/office/drawing/2014/main" val="268806217"/>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D1=4</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(4,1)</a:t>
                      </a:r>
                    </a:p>
                  </a:txBody>
                  <a:tcPr/>
                </a:tc>
                <a:tc>
                  <a:txBody>
                    <a:bodyPr/>
                    <a:lstStyle/>
                    <a:p>
                      <a:pPr algn="ctr"/>
                      <a:r>
                        <a:rPr lang="en-US" sz="3000" dirty="0">
                          <a:latin typeface="Segoe UI Semilight" panose="020B0402040204020203" pitchFamily="34" charset="0"/>
                          <a:cs typeface="Segoe UI Semilight" panose="020B0402040204020203" pitchFamily="34" charset="0"/>
                        </a:rPr>
                        <a:t>(4,2)</a:t>
                      </a:r>
                    </a:p>
                  </a:txBody>
                  <a:tcPr/>
                </a:tc>
                <a:tc>
                  <a:txBody>
                    <a:bodyPr/>
                    <a:lstStyle/>
                    <a:p>
                      <a:pPr algn="ctr"/>
                      <a:r>
                        <a:rPr lang="en-US" sz="3000" dirty="0">
                          <a:latin typeface="Segoe UI Semilight" panose="020B0402040204020203" pitchFamily="34" charset="0"/>
                          <a:cs typeface="Segoe UI Semilight" panose="020B0402040204020203" pitchFamily="34" charset="0"/>
                        </a:rPr>
                        <a:t>(4,3)</a:t>
                      </a:r>
                    </a:p>
                  </a:txBody>
                  <a:tcPr/>
                </a:tc>
                <a:tc>
                  <a:txBody>
                    <a:bodyPr/>
                    <a:lstStyle/>
                    <a:p>
                      <a:pPr algn="ctr"/>
                      <a:r>
                        <a:rPr lang="en-US" sz="3000" dirty="0">
                          <a:latin typeface="Segoe UI Semilight" panose="020B0402040204020203" pitchFamily="34" charset="0"/>
                          <a:cs typeface="Segoe UI Semilight" panose="020B0402040204020203" pitchFamily="34" charset="0"/>
                        </a:rPr>
                        <a:t>(4,4)</a:t>
                      </a:r>
                    </a:p>
                  </a:txBody>
                  <a:tcPr/>
                </a:tc>
                <a:tc>
                  <a:txBody>
                    <a:bodyPr/>
                    <a:lstStyle/>
                    <a:p>
                      <a:pPr algn="ctr"/>
                      <a:r>
                        <a:rPr lang="en-US" sz="3000" dirty="0">
                          <a:latin typeface="Segoe UI Semilight" panose="020B0402040204020203" pitchFamily="34" charset="0"/>
                          <a:cs typeface="Segoe UI Semilight" panose="020B0402040204020203" pitchFamily="34" charset="0"/>
                        </a:rPr>
                        <a:t>(4,5)</a:t>
                      </a:r>
                    </a:p>
                  </a:txBody>
                  <a:tcPr/>
                </a:tc>
                <a:tc>
                  <a:txBody>
                    <a:bodyPr/>
                    <a:lstStyle/>
                    <a:p>
                      <a:pPr algn="ctr"/>
                      <a:r>
                        <a:rPr lang="en-US" sz="3000" dirty="0">
                          <a:latin typeface="Segoe UI Semilight" panose="020B0402040204020203" pitchFamily="34" charset="0"/>
                          <a:cs typeface="Segoe UI Semilight" panose="020B0402040204020203" pitchFamily="34" charset="0"/>
                        </a:rPr>
                        <a:t>(4,6)</a:t>
                      </a:r>
                    </a:p>
                  </a:txBody>
                  <a:tcPr/>
                </a:tc>
                <a:extLst>
                  <a:ext uri="{0D108BD9-81ED-4DB2-BD59-A6C34878D82A}">
                    <a16:rowId xmlns:a16="http://schemas.microsoft.com/office/drawing/2014/main" val="654456811"/>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D1=5</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(5,1)</a:t>
                      </a:r>
                    </a:p>
                  </a:txBody>
                  <a:tcPr/>
                </a:tc>
                <a:tc>
                  <a:txBody>
                    <a:bodyPr/>
                    <a:lstStyle/>
                    <a:p>
                      <a:pPr algn="ctr"/>
                      <a:r>
                        <a:rPr lang="en-US" sz="3000" dirty="0">
                          <a:latin typeface="Segoe UI Semilight" panose="020B0402040204020203" pitchFamily="34" charset="0"/>
                          <a:cs typeface="Segoe UI Semilight" panose="020B0402040204020203" pitchFamily="34" charset="0"/>
                        </a:rPr>
                        <a:t>(5,2)</a:t>
                      </a:r>
                    </a:p>
                  </a:txBody>
                  <a:tcPr/>
                </a:tc>
                <a:tc>
                  <a:txBody>
                    <a:bodyPr/>
                    <a:lstStyle/>
                    <a:p>
                      <a:pPr algn="ctr"/>
                      <a:r>
                        <a:rPr lang="en-US" sz="3000" dirty="0">
                          <a:latin typeface="Segoe UI Semilight" panose="020B0402040204020203" pitchFamily="34" charset="0"/>
                          <a:cs typeface="Segoe UI Semilight" panose="020B0402040204020203" pitchFamily="34" charset="0"/>
                        </a:rPr>
                        <a:t>(5,3)</a:t>
                      </a:r>
                    </a:p>
                  </a:txBody>
                  <a:tcPr/>
                </a:tc>
                <a:tc>
                  <a:txBody>
                    <a:bodyPr/>
                    <a:lstStyle/>
                    <a:p>
                      <a:pPr algn="ctr"/>
                      <a:r>
                        <a:rPr lang="en-US" sz="3000" dirty="0">
                          <a:latin typeface="Segoe UI Semilight" panose="020B0402040204020203" pitchFamily="34" charset="0"/>
                          <a:cs typeface="Segoe UI Semilight" panose="020B0402040204020203" pitchFamily="34" charset="0"/>
                        </a:rPr>
                        <a:t>(5,4)</a:t>
                      </a:r>
                    </a:p>
                  </a:txBody>
                  <a:tcPr/>
                </a:tc>
                <a:tc>
                  <a:txBody>
                    <a:bodyPr/>
                    <a:lstStyle/>
                    <a:p>
                      <a:pPr algn="ctr"/>
                      <a:r>
                        <a:rPr lang="en-US" sz="3000" dirty="0">
                          <a:latin typeface="Segoe UI Semilight" panose="020B0402040204020203" pitchFamily="34" charset="0"/>
                          <a:cs typeface="Segoe UI Semilight" panose="020B0402040204020203" pitchFamily="34" charset="0"/>
                        </a:rPr>
                        <a:t>(5,5)</a:t>
                      </a:r>
                    </a:p>
                  </a:txBody>
                  <a:tcPr/>
                </a:tc>
                <a:tc>
                  <a:txBody>
                    <a:bodyPr/>
                    <a:lstStyle/>
                    <a:p>
                      <a:pPr algn="ctr"/>
                      <a:r>
                        <a:rPr lang="en-US" sz="3000" dirty="0">
                          <a:latin typeface="Segoe UI Semilight" panose="020B0402040204020203" pitchFamily="34" charset="0"/>
                          <a:cs typeface="Segoe UI Semilight" panose="020B0402040204020203" pitchFamily="34" charset="0"/>
                        </a:rPr>
                        <a:t>(5,6)</a:t>
                      </a:r>
                    </a:p>
                  </a:txBody>
                  <a:tcPr/>
                </a:tc>
                <a:extLst>
                  <a:ext uri="{0D108BD9-81ED-4DB2-BD59-A6C34878D82A}">
                    <a16:rowId xmlns:a16="http://schemas.microsoft.com/office/drawing/2014/main" val="2993591620"/>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D1=6</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(6,1)</a:t>
                      </a:r>
                    </a:p>
                  </a:txBody>
                  <a:tcPr/>
                </a:tc>
                <a:tc>
                  <a:txBody>
                    <a:bodyPr/>
                    <a:lstStyle/>
                    <a:p>
                      <a:pPr algn="ctr"/>
                      <a:r>
                        <a:rPr lang="en-US" sz="3000" dirty="0">
                          <a:latin typeface="Segoe UI Semilight" panose="020B0402040204020203" pitchFamily="34" charset="0"/>
                          <a:cs typeface="Segoe UI Semilight" panose="020B0402040204020203" pitchFamily="34" charset="0"/>
                        </a:rPr>
                        <a:t>(6,2)</a:t>
                      </a:r>
                    </a:p>
                  </a:txBody>
                  <a:tcPr/>
                </a:tc>
                <a:tc>
                  <a:txBody>
                    <a:bodyPr/>
                    <a:lstStyle/>
                    <a:p>
                      <a:pPr algn="ctr"/>
                      <a:r>
                        <a:rPr lang="en-US" sz="3000" dirty="0">
                          <a:latin typeface="Segoe UI Semilight" panose="020B0402040204020203" pitchFamily="34" charset="0"/>
                          <a:cs typeface="Segoe UI Semilight" panose="020B0402040204020203" pitchFamily="34" charset="0"/>
                        </a:rPr>
                        <a:t>(6,3)</a:t>
                      </a:r>
                    </a:p>
                  </a:txBody>
                  <a:tcPr/>
                </a:tc>
                <a:tc>
                  <a:txBody>
                    <a:bodyPr/>
                    <a:lstStyle/>
                    <a:p>
                      <a:pPr algn="ctr"/>
                      <a:r>
                        <a:rPr lang="en-US" sz="3000" dirty="0">
                          <a:latin typeface="Segoe UI Semilight" panose="020B0402040204020203" pitchFamily="34" charset="0"/>
                          <a:cs typeface="Segoe UI Semilight" panose="020B0402040204020203" pitchFamily="34" charset="0"/>
                        </a:rPr>
                        <a:t>(6,4)</a:t>
                      </a:r>
                    </a:p>
                  </a:txBody>
                  <a:tcPr/>
                </a:tc>
                <a:tc>
                  <a:txBody>
                    <a:bodyPr/>
                    <a:lstStyle/>
                    <a:p>
                      <a:pPr algn="ctr"/>
                      <a:r>
                        <a:rPr lang="en-US" sz="3000" dirty="0">
                          <a:latin typeface="Segoe UI Semilight" panose="020B0402040204020203" pitchFamily="34" charset="0"/>
                          <a:cs typeface="Segoe UI Semilight" panose="020B0402040204020203" pitchFamily="34" charset="0"/>
                        </a:rPr>
                        <a:t>(6,5)</a:t>
                      </a:r>
                    </a:p>
                  </a:txBody>
                  <a:tcPr/>
                </a:tc>
                <a:tc>
                  <a:txBody>
                    <a:bodyPr/>
                    <a:lstStyle/>
                    <a:p>
                      <a:pPr algn="ctr"/>
                      <a:r>
                        <a:rPr lang="en-US" sz="3000" dirty="0">
                          <a:latin typeface="Segoe UI Semilight" panose="020B0402040204020203" pitchFamily="34" charset="0"/>
                          <a:cs typeface="Segoe UI Semilight" panose="020B0402040204020203" pitchFamily="34" charset="0"/>
                        </a:rPr>
                        <a:t>(6,6)</a:t>
                      </a:r>
                    </a:p>
                  </a:txBody>
                  <a:tcPr/>
                </a:tc>
                <a:extLst>
                  <a:ext uri="{0D108BD9-81ED-4DB2-BD59-A6C34878D82A}">
                    <a16:rowId xmlns:a16="http://schemas.microsoft.com/office/drawing/2014/main" val="3900536419"/>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584C79B-75DA-4CA6-A426-E69F0BD57B2C}"/>
                  </a:ext>
                </a:extLst>
              </p:cNvPr>
              <p:cNvSpPr txBox="1"/>
              <p:nvPr/>
            </p:nvSpPr>
            <p:spPr>
              <a:xfrm>
                <a:off x="175260" y="1729740"/>
                <a:ext cx="3779520"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Let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 </m:t>
                    </m:r>
                  </m:oMath>
                </a14:m>
                <a:r>
                  <a:rPr lang="en-US" sz="2400" dirty="0">
                    <a:latin typeface="Segoe UI Semilight" panose="020B0402040204020203" pitchFamily="34" charset="0"/>
                    <a:cs typeface="Segoe UI Semilight" panose="020B0402040204020203" pitchFamily="34" charset="0"/>
                  </a:rPr>
                  <a:t>be “the red die is 5”</a:t>
                </a:r>
              </a:p>
              <a:p>
                <a:r>
                  <a:rPr lang="en-US" sz="2400" dirty="0">
                    <a:latin typeface="Segoe UI Semilight" panose="020B0402040204020203" pitchFamily="34" charset="0"/>
                    <a:cs typeface="Segoe UI Semilight" panose="020B0402040204020203" pitchFamily="34" charset="0"/>
                  </a:rPr>
                  <a:t>Let </a:t>
                </a:r>
                <a14:m>
                  <m:oMath xmlns:m="http://schemas.openxmlformats.org/officeDocument/2006/math">
                    <m:r>
                      <a:rPr lang="en-US" sz="2400" b="0" i="1" smtClean="0">
                        <a:latin typeface="Cambria Math" panose="02040503050406030204" pitchFamily="18" charset="0"/>
                      </a:rPr>
                      <m:t>𝐵</m:t>
                    </m:r>
                  </m:oMath>
                </a14:m>
                <a:r>
                  <a:rPr lang="en-US" sz="2400" dirty="0">
                    <a:latin typeface="Segoe UI Semilight" panose="020B0402040204020203" pitchFamily="34" charset="0"/>
                    <a:cs typeface="Segoe UI Semilight" panose="020B0402040204020203" pitchFamily="34" charset="0"/>
                  </a:rPr>
                  <a:t> be “the sum is 4”</a:t>
                </a:r>
              </a:p>
              <a:p>
                <a:r>
                  <a:rPr lang="en-US" sz="2400" dirty="0">
                    <a:latin typeface="Segoe UI Semilight" panose="020B0402040204020203" pitchFamily="34" charset="0"/>
                    <a:cs typeface="Segoe UI Semilight" panose="020B0402040204020203" pitchFamily="34" charset="0"/>
                  </a:rPr>
                  <a:t>Let </a:t>
                </a:r>
                <a14:m>
                  <m:oMath xmlns:m="http://schemas.openxmlformats.org/officeDocument/2006/math">
                    <m:r>
                      <a:rPr lang="en-US" sz="2400" b="0" i="1" smtClean="0">
                        <a:latin typeface="Cambria Math" panose="02040503050406030204" pitchFamily="18" charset="0"/>
                      </a:rPr>
                      <m:t>𝐶</m:t>
                    </m:r>
                  </m:oMath>
                </a14:m>
                <a:r>
                  <a:rPr lang="en-US" sz="2400" dirty="0">
                    <a:latin typeface="Segoe UI Semilight" panose="020B0402040204020203" pitchFamily="34" charset="0"/>
                    <a:cs typeface="Segoe UI Semilight" panose="020B0402040204020203" pitchFamily="34" charset="0"/>
                  </a:rPr>
                  <a:t> be “the  blue die is 3”</a:t>
                </a:r>
              </a:p>
            </p:txBody>
          </p:sp>
        </mc:Choice>
        <mc:Fallback xmlns="">
          <p:sp>
            <p:nvSpPr>
              <p:cNvPr id="5" name="TextBox 4">
                <a:extLst>
                  <a:ext uri="{FF2B5EF4-FFF2-40B4-BE49-F238E27FC236}">
                    <a16:creationId xmlns:a16="http://schemas.microsoft.com/office/drawing/2014/main" id="{B584C79B-75DA-4CA6-A426-E69F0BD57B2C}"/>
                  </a:ext>
                </a:extLst>
              </p:cNvPr>
              <p:cNvSpPr txBox="1">
                <a:spLocks noRot="1" noChangeAspect="1" noMove="1" noResize="1" noEditPoints="1" noAdjustHandles="1" noChangeArrowheads="1" noChangeShapeType="1" noTextEdit="1"/>
              </p:cNvSpPr>
              <p:nvPr/>
            </p:nvSpPr>
            <p:spPr>
              <a:xfrm>
                <a:off x="175260" y="1729740"/>
                <a:ext cx="3779520" cy="1200329"/>
              </a:xfrm>
              <a:prstGeom prst="rect">
                <a:avLst/>
              </a:prstGeom>
              <a:blipFill>
                <a:blip r:embed="rId2"/>
                <a:stretch>
                  <a:fillRect l="-2581" t="-3553" r="-1290" b="-11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12E781C-5F08-444A-AD0B-BDAD7EE88CB6}"/>
                  </a:ext>
                </a:extLst>
              </p:cNvPr>
              <p:cNvSpPr txBox="1"/>
              <p:nvPr/>
            </p:nvSpPr>
            <p:spPr>
              <a:xfrm>
                <a:off x="175260" y="3200400"/>
                <a:ext cx="3528060" cy="9541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ℙ</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𝐴</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𝐶</m:t>
                      </m:r>
                      <m:r>
                        <a:rPr lang="en-US" sz="2800" b="0" i="1" smtClean="0">
                          <a:latin typeface="Cambria Math" panose="02040503050406030204" pitchFamily="18" charset="0"/>
                          <a:cs typeface="Segoe UI Semilight" panose="020B0402040204020203" pitchFamily="34" charset="0"/>
                        </a:rPr>
                        <m:t>)</m:t>
                      </m:r>
                    </m:oMath>
                  </m:oMathPara>
                </a14:m>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712E781C-5F08-444A-AD0B-BDAD7EE88CB6}"/>
                  </a:ext>
                </a:extLst>
              </p:cNvPr>
              <p:cNvSpPr txBox="1">
                <a:spLocks noRot="1" noChangeAspect="1" noMove="1" noResize="1" noEditPoints="1" noAdjustHandles="1" noChangeArrowheads="1" noChangeShapeType="1" noTextEdit="1"/>
              </p:cNvSpPr>
              <p:nvPr/>
            </p:nvSpPr>
            <p:spPr>
              <a:xfrm>
                <a:off x="175260" y="3200400"/>
                <a:ext cx="3528060" cy="95410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3271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D865C-0411-4DAB-BCA2-E7299AFB41C6}"/>
              </a:ext>
            </a:extLst>
          </p:cNvPr>
          <p:cNvSpPr>
            <a:spLocks noGrp="1"/>
          </p:cNvSpPr>
          <p:nvPr>
            <p:ph type="title"/>
          </p:nvPr>
        </p:nvSpPr>
        <p:spPr/>
        <p:txBody>
          <a:bodyPr/>
          <a:lstStyle/>
          <a:p>
            <a:r>
              <a:rPr lang="en-US" dirty="0"/>
              <a:t>Conditioning…</a:t>
            </a:r>
          </a:p>
        </p:txBody>
      </p:sp>
      <p:graphicFrame>
        <p:nvGraphicFramePr>
          <p:cNvPr id="4" name="Content Placeholder 3">
            <a:extLst>
              <a:ext uri="{FF2B5EF4-FFF2-40B4-BE49-F238E27FC236}">
                <a16:creationId xmlns:a16="http://schemas.microsoft.com/office/drawing/2014/main" id="{D5B9CD65-2B77-4564-8684-E4853FFFD3BB}"/>
              </a:ext>
            </a:extLst>
          </p:cNvPr>
          <p:cNvGraphicFramePr>
            <a:graphicFrameLocks noGrp="1"/>
          </p:cNvGraphicFramePr>
          <p:nvPr>
            <p:ph idx="1"/>
          </p:nvPr>
        </p:nvGraphicFramePr>
        <p:xfrm>
          <a:off x="3954780" y="1463674"/>
          <a:ext cx="7807009" cy="4670428"/>
        </p:xfrm>
        <a:graphic>
          <a:graphicData uri="http://schemas.openxmlformats.org/drawingml/2006/table">
            <a:tbl>
              <a:tblPr firstRow="1" bandRow="1">
                <a:tableStyleId>{5C22544A-7EE6-4342-B048-85BDC9FD1C3A}</a:tableStyleId>
              </a:tblPr>
              <a:tblGrid>
                <a:gridCol w="1115287">
                  <a:extLst>
                    <a:ext uri="{9D8B030D-6E8A-4147-A177-3AD203B41FA5}">
                      <a16:colId xmlns:a16="http://schemas.microsoft.com/office/drawing/2014/main" val="4170074656"/>
                    </a:ext>
                  </a:extLst>
                </a:gridCol>
                <a:gridCol w="1115287">
                  <a:extLst>
                    <a:ext uri="{9D8B030D-6E8A-4147-A177-3AD203B41FA5}">
                      <a16:colId xmlns:a16="http://schemas.microsoft.com/office/drawing/2014/main" val="4131577563"/>
                    </a:ext>
                  </a:extLst>
                </a:gridCol>
                <a:gridCol w="1115287">
                  <a:extLst>
                    <a:ext uri="{9D8B030D-6E8A-4147-A177-3AD203B41FA5}">
                      <a16:colId xmlns:a16="http://schemas.microsoft.com/office/drawing/2014/main" val="4232336030"/>
                    </a:ext>
                  </a:extLst>
                </a:gridCol>
                <a:gridCol w="1115287">
                  <a:extLst>
                    <a:ext uri="{9D8B030D-6E8A-4147-A177-3AD203B41FA5}">
                      <a16:colId xmlns:a16="http://schemas.microsoft.com/office/drawing/2014/main" val="1289260618"/>
                    </a:ext>
                  </a:extLst>
                </a:gridCol>
                <a:gridCol w="1115287">
                  <a:extLst>
                    <a:ext uri="{9D8B030D-6E8A-4147-A177-3AD203B41FA5}">
                      <a16:colId xmlns:a16="http://schemas.microsoft.com/office/drawing/2014/main" val="3600827561"/>
                    </a:ext>
                  </a:extLst>
                </a:gridCol>
                <a:gridCol w="1115287">
                  <a:extLst>
                    <a:ext uri="{9D8B030D-6E8A-4147-A177-3AD203B41FA5}">
                      <a16:colId xmlns:a16="http://schemas.microsoft.com/office/drawing/2014/main" val="989168930"/>
                    </a:ext>
                  </a:extLst>
                </a:gridCol>
                <a:gridCol w="1115287">
                  <a:extLst>
                    <a:ext uri="{9D8B030D-6E8A-4147-A177-3AD203B41FA5}">
                      <a16:colId xmlns:a16="http://schemas.microsoft.com/office/drawing/2014/main" val="1932049036"/>
                    </a:ext>
                  </a:extLst>
                </a:gridCol>
              </a:tblGrid>
              <a:tr h="667204">
                <a:tc>
                  <a:txBody>
                    <a:bodyPr/>
                    <a:lstStyle/>
                    <a:p>
                      <a:endParaRPr lang="en-US" dirty="0"/>
                    </a:p>
                  </a:txBody>
                  <a:tcPr/>
                </a:tc>
                <a:tc>
                  <a:txBody>
                    <a:bodyPr/>
                    <a:lstStyle/>
                    <a:p>
                      <a:r>
                        <a:rPr lang="en-US" sz="3000" b="0" dirty="0"/>
                        <a:t>D2=1</a:t>
                      </a:r>
                    </a:p>
                  </a:txBody>
                  <a:tcPr/>
                </a:tc>
                <a:tc>
                  <a:txBody>
                    <a:bodyPr/>
                    <a:lstStyle/>
                    <a:p>
                      <a:r>
                        <a:rPr lang="en-US" sz="3000" b="0" dirty="0"/>
                        <a:t>D2=2</a:t>
                      </a:r>
                    </a:p>
                  </a:txBody>
                  <a:tcPr/>
                </a:tc>
                <a:tc>
                  <a:txBody>
                    <a:bodyPr/>
                    <a:lstStyle/>
                    <a:p>
                      <a:r>
                        <a:rPr lang="en-US" sz="3000" b="0" dirty="0"/>
                        <a:t>D2=3</a:t>
                      </a:r>
                    </a:p>
                  </a:txBody>
                  <a:tcPr/>
                </a:tc>
                <a:tc>
                  <a:txBody>
                    <a:bodyPr/>
                    <a:lstStyle/>
                    <a:p>
                      <a:r>
                        <a:rPr lang="en-US" sz="3000" b="0" dirty="0"/>
                        <a:t>D2=4</a:t>
                      </a:r>
                    </a:p>
                  </a:txBody>
                  <a:tcPr/>
                </a:tc>
                <a:tc>
                  <a:txBody>
                    <a:bodyPr/>
                    <a:lstStyle/>
                    <a:p>
                      <a:r>
                        <a:rPr lang="en-US" sz="3000" b="0" dirty="0"/>
                        <a:t>D2=5</a:t>
                      </a:r>
                    </a:p>
                  </a:txBody>
                  <a:tcPr/>
                </a:tc>
                <a:tc>
                  <a:txBody>
                    <a:bodyPr/>
                    <a:lstStyle/>
                    <a:p>
                      <a:r>
                        <a:rPr lang="en-US" sz="3000" b="0" dirty="0"/>
                        <a:t>D2=6</a:t>
                      </a:r>
                    </a:p>
                  </a:txBody>
                  <a:tcPr/>
                </a:tc>
                <a:extLst>
                  <a:ext uri="{0D108BD9-81ED-4DB2-BD59-A6C34878D82A}">
                    <a16:rowId xmlns:a16="http://schemas.microsoft.com/office/drawing/2014/main" val="3904444049"/>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D1=1</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(1,1)</a:t>
                      </a:r>
                    </a:p>
                  </a:txBody>
                  <a:tcPr/>
                </a:tc>
                <a:tc>
                  <a:txBody>
                    <a:bodyPr/>
                    <a:lstStyle/>
                    <a:p>
                      <a:pPr algn="ctr"/>
                      <a:r>
                        <a:rPr lang="en-US" sz="3000" dirty="0">
                          <a:latin typeface="Segoe UI Semilight" panose="020B0402040204020203" pitchFamily="34" charset="0"/>
                          <a:cs typeface="Segoe UI Semilight" panose="020B0402040204020203" pitchFamily="34" charset="0"/>
                        </a:rPr>
                        <a:t>(1,2)</a:t>
                      </a:r>
                    </a:p>
                  </a:txBody>
                  <a:tcPr/>
                </a:tc>
                <a:tc>
                  <a:txBody>
                    <a:bodyPr/>
                    <a:lstStyle/>
                    <a:p>
                      <a:pPr algn="ctr"/>
                      <a:r>
                        <a:rPr lang="en-US" sz="3000" dirty="0">
                          <a:latin typeface="Segoe UI Semilight" panose="020B0402040204020203" pitchFamily="34" charset="0"/>
                          <a:cs typeface="Segoe UI Semilight" panose="020B0402040204020203" pitchFamily="34" charset="0"/>
                        </a:rPr>
                        <a:t>(1,3)</a:t>
                      </a:r>
                    </a:p>
                  </a:txBody>
                  <a:tcPr/>
                </a:tc>
                <a:tc>
                  <a:txBody>
                    <a:bodyPr/>
                    <a:lstStyle/>
                    <a:p>
                      <a:pPr algn="ctr"/>
                      <a:r>
                        <a:rPr lang="en-US" sz="3000" dirty="0">
                          <a:latin typeface="Segoe UI Semilight" panose="020B0402040204020203" pitchFamily="34" charset="0"/>
                          <a:cs typeface="Segoe UI Semilight" panose="020B0402040204020203" pitchFamily="34" charset="0"/>
                        </a:rPr>
                        <a:t>(1,4)</a:t>
                      </a:r>
                    </a:p>
                  </a:txBody>
                  <a:tcPr/>
                </a:tc>
                <a:tc>
                  <a:txBody>
                    <a:bodyPr/>
                    <a:lstStyle/>
                    <a:p>
                      <a:pPr algn="ctr"/>
                      <a:r>
                        <a:rPr lang="en-US" sz="3000" dirty="0">
                          <a:latin typeface="Segoe UI Semilight" panose="020B0402040204020203" pitchFamily="34" charset="0"/>
                          <a:cs typeface="Segoe UI Semilight" panose="020B0402040204020203" pitchFamily="34" charset="0"/>
                        </a:rPr>
                        <a:t>(1,5)</a:t>
                      </a:r>
                    </a:p>
                  </a:txBody>
                  <a:tcPr/>
                </a:tc>
                <a:tc>
                  <a:txBody>
                    <a:bodyPr/>
                    <a:lstStyle/>
                    <a:p>
                      <a:pPr algn="ctr"/>
                      <a:r>
                        <a:rPr lang="en-US" sz="3000" dirty="0">
                          <a:latin typeface="Segoe UI Semilight" panose="020B0402040204020203" pitchFamily="34" charset="0"/>
                          <a:cs typeface="Segoe UI Semilight" panose="020B0402040204020203" pitchFamily="34" charset="0"/>
                        </a:rPr>
                        <a:t>(1.6)</a:t>
                      </a:r>
                    </a:p>
                  </a:txBody>
                  <a:tcPr/>
                </a:tc>
                <a:extLst>
                  <a:ext uri="{0D108BD9-81ED-4DB2-BD59-A6C34878D82A}">
                    <a16:rowId xmlns:a16="http://schemas.microsoft.com/office/drawing/2014/main" val="1596345985"/>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D1=2</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(2,1)</a:t>
                      </a:r>
                    </a:p>
                  </a:txBody>
                  <a:tcPr/>
                </a:tc>
                <a:tc>
                  <a:txBody>
                    <a:bodyPr/>
                    <a:lstStyle/>
                    <a:p>
                      <a:pPr algn="ctr"/>
                      <a:r>
                        <a:rPr lang="en-US" sz="3000" dirty="0">
                          <a:latin typeface="Segoe UI Semilight" panose="020B0402040204020203" pitchFamily="34" charset="0"/>
                          <a:cs typeface="Segoe UI Semilight" panose="020B0402040204020203" pitchFamily="34" charset="0"/>
                        </a:rPr>
                        <a:t>(2,2)</a:t>
                      </a:r>
                    </a:p>
                  </a:txBody>
                  <a:tcPr/>
                </a:tc>
                <a:tc>
                  <a:txBody>
                    <a:bodyPr/>
                    <a:lstStyle/>
                    <a:p>
                      <a:pPr algn="ctr"/>
                      <a:r>
                        <a:rPr lang="en-US" sz="3000" dirty="0">
                          <a:latin typeface="Segoe UI Semilight" panose="020B0402040204020203" pitchFamily="34" charset="0"/>
                          <a:cs typeface="Segoe UI Semilight" panose="020B0402040204020203" pitchFamily="34" charset="0"/>
                        </a:rPr>
                        <a:t>(2,3)</a:t>
                      </a:r>
                    </a:p>
                  </a:txBody>
                  <a:tcPr/>
                </a:tc>
                <a:tc>
                  <a:txBody>
                    <a:bodyPr/>
                    <a:lstStyle/>
                    <a:p>
                      <a:pPr algn="ctr"/>
                      <a:r>
                        <a:rPr lang="en-US" sz="3000" dirty="0">
                          <a:latin typeface="Segoe UI Semilight" panose="020B0402040204020203" pitchFamily="34" charset="0"/>
                          <a:cs typeface="Segoe UI Semilight" panose="020B0402040204020203" pitchFamily="34" charset="0"/>
                        </a:rPr>
                        <a:t>(2,4)</a:t>
                      </a:r>
                    </a:p>
                  </a:txBody>
                  <a:tcPr/>
                </a:tc>
                <a:tc>
                  <a:txBody>
                    <a:bodyPr/>
                    <a:lstStyle/>
                    <a:p>
                      <a:pPr algn="ctr"/>
                      <a:r>
                        <a:rPr lang="en-US" sz="3000" dirty="0">
                          <a:latin typeface="Segoe UI Semilight" panose="020B0402040204020203" pitchFamily="34" charset="0"/>
                          <a:cs typeface="Segoe UI Semilight" panose="020B0402040204020203" pitchFamily="34" charset="0"/>
                        </a:rPr>
                        <a:t>(2,5)</a:t>
                      </a:r>
                    </a:p>
                  </a:txBody>
                  <a:tcPr/>
                </a:tc>
                <a:tc>
                  <a:txBody>
                    <a:bodyPr/>
                    <a:lstStyle/>
                    <a:p>
                      <a:pPr algn="ctr"/>
                      <a:r>
                        <a:rPr lang="en-US" sz="3000" dirty="0">
                          <a:latin typeface="Segoe UI Semilight" panose="020B0402040204020203" pitchFamily="34" charset="0"/>
                          <a:cs typeface="Segoe UI Semilight" panose="020B0402040204020203" pitchFamily="34" charset="0"/>
                        </a:rPr>
                        <a:t>(2,6)</a:t>
                      </a:r>
                    </a:p>
                  </a:txBody>
                  <a:tcPr/>
                </a:tc>
                <a:extLst>
                  <a:ext uri="{0D108BD9-81ED-4DB2-BD59-A6C34878D82A}">
                    <a16:rowId xmlns:a16="http://schemas.microsoft.com/office/drawing/2014/main" val="44661408"/>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D1=3</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(3,1)</a:t>
                      </a:r>
                    </a:p>
                  </a:txBody>
                  <a:tcPr/>
                </a:tc>
                <a:tc>
                  <a:txBody>
                    <a:bodyPr/>
                    <a:lstStyle/>
                    <a:p>
                      <a:pPr algn="ctr"/>
                      <a:r>
                        <a:rPr lang="en-US" sz="3000" dirty="0">
                          <a:latin typeface="Segoe UI Semilight" panose="020B0402040204020203" pitchFamily="34" charset="0"/>
                          <a:cs typeface="Segoe UI Semilight" panose="020B0402040204020203" pitchFamily="34" charset="0"/>
                        </a:rPr>
                        <a:t>(3,2)</a:t>
                      </a:r>
                    </a:p>
                  </a:txBody>
                  <a:tcPr/>
                </a:tc>
                <a:tc>
                  <a:txBody>
                    <a:bodyPr/>
                    <a:lstStyle/>
                    <a:p>
                      <a:pPr algn="ctr"/>
                      <a:r>
                        <a:rPr lang="en-US" sz="3000" dirty="0">
                          <a:latin typeface="Segoe UI Semilight" panose="020B0402040204020203" pitchFamily="34" charset="0"/>
                          <a:cs typeface="Segoe UI Semilight" panose="020B0402040204020203" pitchFamily="34" charset="0"/>
                        </a:rPr>
                        <a:t>(3,3)</a:t>
                      </a:r>
                    </a:p>
                  </a:txBody>
                  <a:tcPr/>
                </a:tc>
                <a:tc>
                  <a:txBody>
                    <a:bodyPr/>
                    <a:lstStyle/>
                    <a:p>
                      <a:pPr algn="ctr"/>
                      <a:r>
                        <a:rPr lang="en-US" sz="3000" dirty="0">
                          <a:latin typeface="Segoe UI Semilight" panose="020B0402040204020203" pitchFamily="34" charset="0"/>
                          <a:cs typeface="Segoe UI Semilight" panose="020B0402040204020203" pitchFamily="34" charset="0"/>
                        </a:rPr>
                        <a:t>(3,4)</a:t>
                      </a:r>
                    </a:p>
                  </a:txBody>
                  <a:tcPr/>
                </a:tc>
                <a:tc>
                  <a:txBody>
                    <a:bodyPr/>
                    <a:lstStyle/>
                    <a:p>
                      <a:pPr algn="ctr"/>
                      <a:r>
                        <a:rPr lang="en-US" sz="3000" dirty="0">
                          <a:latin typeface="Segoe UI Semilight" panose="020B0402040204020203" pitchFamily="34" charset="0"/>
                          <a:cs typeface="Segoe UI Semilight" panose="020B0402040204020203" pitchFamily="34" charset="0"/>
                        </a:rPr>
                        <a:t>(3,5)</a:t>
                      </a:r>
                    </a:p>
                  </a:txBody>
                  <a:tcPr/>
                </a:tc>
                <a:tc>
                  <a:txBody>
                    <a:bodyPr/>
                    <a:lstStyle/>
                    <a:p>
                      <a:pPr algn="ctr"/>
                      <a:r>
                        <a:rPr lang="en-US" sz="3000" dirty="0">
                          <a:latin typeface="Segoe UI Semilight" panose="020B0402040204020203" pitchFamily="34" charset="0"/>
                          <a:cs typeface="Segoe UI Semilight" panose="020B0402040204020203" pitchFamily="34" charset="0"/>
                        </a:rPr>
                        <a:t>(3,6)</a:t>
                      </a:r>
                    </a:p>
                  </a:txBody>
                  <a:tcPr/>
                </a:tc>
                <a:extLst>
                  <a:ext uri="{0D108BD9-81ED-4DB2-BD59-A6C34878D82A}">
                    <a16:rowId xmlns:a16="http://schemas.microsoft.com/office/drawing/2014/main" val="268806217"/>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D1=4</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(4,1)</a:t>
                      </a:r>
                    </a:p>
                  </a:txBody>
                  <a:tcPr/>
                </a:tc>
                <a:tc>
                  <a:txBody>
                    <a:bodyPr/>
                    <a:lstStyle/>
                    <a:p>
                      <a:pPr algn="ctr"/>
                      <a:r>
                        <a:rPr lang="en-US" sz="3000" dirty="0">
                          <a:latin typeface="Segoe UI Semilight" panose="020B0402040204020203" pitchFamily="34" charset="0"/>
                          <a:cs typeface="Segoe UI Semilight" panose="020B0402040204020203" pitchFamily="34" charset="0"/>
                        </a:rPr>
                        <a:t>(4,2)</a:t>
                      </a:r>
                    </a:p>
                  </a:txBody>
                  <a:tcPr/>
                </a:tc>
                <a:tc>
                  <a:txBody>
                    <a:bodyPr/>
                    <a:lstStyle/>
                    <a:p>
                      <a:pPr algn="ctr"/>
                      <a:r>
                        <a:rPr lang="en-US" sz="3000" dirty="0">
                          <a:latin typeface="Segoe UI Semilight" panose="020B0402040204020203" pitchFamily="34" charset="0"/>
                          <a:cs typeface="Segoe UI Semilight" panose="020B0402040204020203" pitchFamily="34" charset="0"/>
                        </a:rPr>
                        <a:t>(4,3)</a:t>
                      </a:r>
                    </a:p>
                  </a:txBody>
                  <a:tcPr/>
                </a:tc>
                <a:tc>
                  <a:txBody>
                    <a:bodyPr/>
                    <a:lstStyle/>
                    <a:p>
                      <a:pPr algn="ctr"/>
                      <a:r>
                        <a:rPr lang="en-US" sz="3000" dirty="0">
                          <a:latin typeface="Segoe UI Semilight" panose="020B0402040204020203" pitchFamily="34" charset="0"/>
                          <a:cs typeface="Segoe UI Semilight" panose="020B0402040204020203" pitchFamily="34" charset="0"/>
                        </a:rPr>
                        <a:t>(4,4)</a:t>
                      </a:r>
                    </a:p>
                  </a:txBody>
                  <a:tcPr/>
                </a:tc>
                <a:tc>
                  <a:txBody>
                    <a:bodyPr/>
                    <a:lstStyle/>
                    <a:p>
                      <a:pPr algn="ctr"/>
                      <a:r>
                        <a:rPr lang="en-US" sz="3000" dirty="0">
                          <a:latin typeface="Segoe UI Semilight" panose="020B0402040204020203" pitchFamily="34" charset="0"/>
                          <a:cs typeface="Segoe UI Semilight" panose="020B0402040204020203" pitchFamily="34" charset="0"/>
                        </a:rPr>
                        <a:t>(4,5)</a:t>
                      </a:r>
                    </a:p>
                  </a:txBody>
                  <a:tcPr/>
                </a:tc>
                <a:tc>
                  <a:txBody>
                    <a:bodyPr/>
                    <a:lstStyle/>
                    <a:p>
                      <a:pPr algn="ctr"/>
                      <a:r>
                        <a:rPr lang="en-US" sz="3000" dirty="0">
                          <a:latin typeface="Segoe UI Semilight" panose="020B0402040204020203" pitchFamily="34" charset="0"/>
                          <a:cs typeface="Segoe UI Semilight" panose="020B0402040204020203" pitchFamily="34" charset="0"/>
                        </a:rPr>
                        <a:t>(4,6)</a:t>
                      </a:r>
                    </a:p>
                  </a:txBody>
                  <a:tcPr/>
                </a:tc>
                <a:extLst>
                  <a:ext uri="{0D108BD9-81ED-4DB2-BD59-A6C34878D82A}">
                    <a16:rowId xmlns:a16="http://schemas.microsoft.com/office/drawing/2014/main" val="654456811"/>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D1=5</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(5,1)</a:t>
                      </a:r>
                    </a:p>
                  </a:txBody>
                  <a:tcPr/>
                </a:tc>
                <a:tc>
                  <a:txBody>
                    <a:bodyPr/>
                    <a:lstStyle/>
                    <a:p>
                      <a:pPr algn="ctr"/>
                      <a:r>
                        <a:rPr lang="en-US" sz="3000" dirty="0">
                          <a:latin typeface="Segoe UI Semilight" panose="020B0402040204020203" pitchFamily="34" charset="0"/>
                          <a:cs typeface="Segoe UI Semilight" panose="020B0402040204020203" pitchFamily="34" charset="0"/>
                        </a:rPr>
                        <a:t>(5,2)</a:t>
                      </a:r>
                    </a:p>
                  </a:txBody>
                  <a:tcPr/>
                </a:tc>
                <a:tc>
                  <a:txBody>
                    <a:bodyPr/>
                    <a:lstStyle/>
                    <a:p>
                      <a:pPr algn="ctr"/>
                      <a:r>
                        <a:rPr lang="en-US" sz="3000" dirty="0">
                          <a:latin typeface="Segoe UI Semilight" panose="020B0402040204020203" pitchFamily="34" charset="0"/>
                          <a:cs typeface="Segoe UI Semilight" panose="020B0402040204020203" pitchFamily="34" charset="0"/>
                        </a:rPr>
                        <a:t>(5,3)</a:t>
                      </a:r>
                    </a:p>
                  </a:txBody>
                  <a:tcPr/>
                </a:tc>
                <a:tc>
                  <a:txBody>
                    <a:bodyPr/>
                    <a:lstStyle/>
                    <a:p>
                      <a:pPr algn="ctr"/>
                      <a:r>
                        <a:rPr lang="en-US" sz="3000" dirty="0">
                          <a:latin typeface="Segoe UI Semilight" panose="020B0402040204020203" pitchFamily="34" charset="0"/>
                          <a:cs typeface="Segoe UI Semilight" panose="020B0402040204020203" pitchFamily="34" charset="0"/>
                        </a:rPr>
                        <a:t>(5,4)</a:t>
                      </a:r>
                    </a:p>
                  </a:txBody>
                  <a:tcPr/>
                </a:tc>
                <a:tc>
                  <a:txBody>
                    <a:bodyPr/>
                    <a:lstStyle/>
                    <a:p>
                      <a:pPr algn="ctr"/>
                      <a:r>
                        <a:rPr lang="en-US" sz="3000" dirty="0">
                          <a:latin typeface="Segoe UI Semilight" panose="020B0402040204020203" pitchFamily="34" charset="0"/>
                          <a:cs typeface="Segoe UI Semilight" panose="020B0402040204020203" pitchFamily="34" charset="0"/>
                        </a:rPr>
                        <a:t>(5,5)</a:t>
                      </a:r>
                    </a:p>
                  </a:txBody>
                  <a:tcPr/>
                </a:tc>
                <a:tc>
                  <a:txBody>
                    <a:bodyPr/>
                    <a:lstStyle/>
                    <a:p>
                      <a:pPr algn="ctr"/>
                      <a:r>
                        <a:rPr lang="en-US" sz="3000" dirty="0">
                          <a:latin typeface="Segoe UI Semilight" panose="020B0402040204020203" pitchFamily="34" charset="0"/>
                          <a:cs typeface="Segoe UI Semilight" panose="020B0402040204020203" pitchFamily="34" charset="0"/>
                        </a:rPr>
                        <a:t>(5,6)</a:t>
                      </a:r>
                    </a:p>
                  </a:txBody>
                  <a:tcPr/>
                </a:tc>
                <a:extLst>
                  <a:ext uri="{0D108BD9-81ED-4DB2-BD59-A6C34878D82A}">
                    <a16:rowId xmlns:a16="http://schemas.microsoft.com/office/drawing/2014/main" val="2993591620"/>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D1=6</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(6,1)</a:t>
                      </a:r>
                    </a:p>
                  </a:txBody>
                  <a:tcPr/>
                </a:tc>
                <a:tc>
                  <a:txBody>
                    <a:bodyPr/>
                    <a:lstStyle/>
                    <a:p>
                      <a:pPr algn="ctr"/>
                      <a:r>
                        <a:rPr lang="en-US" sz="3000" dirty="0">
                          <a:latin typeface="Segoe UI Semilight" panose="020B0402040204020203" pitchFamily="34" charset="0"/>
                          <a:cs typeface="Segoe UI Semilight" panose="020B0402040204020203" pitchFamily="34" charset="0"/>
                        </a:rPr>
                        <a:t>(6,2)</a:t>
                      </a:r>
                    </a:p>
                  </a:txBody>
                  <a:tcPr/>
                </a:tc>
                <a:tc>
                  <a:txBody>
                    <a:bodyPr/>
                    <a:lstStyle/>
                    <a:p>
                      <a:pPr algn="ctr"/>
                      <a:r>
                        <a:rPr lang="en-US" sz="3000" dirty="0">
                          <a:latin typeface="Segoe UI Semilight" panose="020B0402040204020203" pitchFamily="34" charset="0"/>
                          <a:cs typeface="Segoe UI Semilight" panose="020B0402040204020203" pitchFamily="34" charset="0"/>
                        </a:rPr>
                        <a:t>(6,3)</a:t>
                      </a:r>
                    </a:p>
                  </a:txBody>
                  <a:tcPr/>
                </a:tc>
                <a:tc>
                  <a:txBody>
                    <a:bodyPr/>
                    <a:lstStyle/>
                    <a:p>
                      <a:pPr algn="ctr"/>
                      <a:r>
                        <a:rPr lang="en-US" sz="3000" dirty="0">
                          <a:latin typeface="Segoe UI Semilight" panose="020B0402040204020203" pitchFamily="34" charset="0"/>
                          <a:cs typeface="Segoe UI Semilight" panose="020B0402040204020203" pitchFamily="34" charset="0"/>
                        </a:rPr>
                        <a:t>(6,4)</a:t>
                      </a:r>
                    </a:p>
                  </a:txBody>
                  <a:tcPr/>
                </a:tc>
                <a:tc>
                  <a:txBody>
                    <a:bodyPr/>
                    <a:lstStyle/>
                    <a:p>
                      <a:pPr algn="ctr"/>
                      <a:r>
                        <a:rPr lang="en-US" sz="3000" dirty="0">
                          <a:latin typeface="Segoe UI Semilight" panose="020B0402040204020203" pitchFamily="34" charset="0"/>
                          <a:cs typeface="Segoe UI Semilight" panose="020B0402040204020203" pitchFamily="34" charset="0"/>
                        </a:rPr>
                        <a:t>(6,5)</a:t>
                      </a:r>
                    </a:p>
                  </a:txBody>
                  <a:tcPr/>
                </a:tc>
                <a:tc>
                  <a:txBody>
                    <a:bodyPr/>
                    <a:lstStyle/>
                    <a:p>
                      <a:pPr algn="ctr"/>
                      <a:r>
                        <a:rPr lang="en-US" sz="3000" dirty="0">
                          <a:latin typeface="Segoe UI Semilight" panose="020B0402040204020203" pitchFamily="34" charset="0"/>
                          <a:cs typeface="Segoe UI Semilight" panose="020B0402040204020203" pitchFamily="34" charset="0"/>
                        </a:rPr>
                        <a:t>(6,6)</a:t>
                      </a:r>
                    </a:p>
                  </a:txBody>
                  <a:tcPr/>
                </a:tc>
                <a:extLst>
                  <a:ext uri="{0D108BD9-81ED-4DB2-BD59-A6C34878D82A}">
                    <a16:rowId xmlns:a16="http://schemas.microsoft.com/office/drawing/2014/main" val="3900536419"/>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584C79B-75DA-4CA6-A426-E69F0BD57B2C}"/>
                  </a:ext>
                </a:extLst>
              </p:cNvPr>
              <p:cNvSpPr txBox="1"/>
              <p:nvPr/>
            </p:nvSpPr>
            <p:spPr>
              <a:xfrm>
                <a:off x="175260" y="1729740"/>
                <a:ext cx="3779520"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Let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 </m:t>
                    </m:r>
                  </m:oMath>
                </a14:m>
                <a:r>
                  <a:rPr lang="en-US" sz="2400" dirty="0">
                    <a:latin typeface="Segoe UI Semilight" panose="020B0402040204020203" pitchFamily="34" charset="0"/>
                    <a:cs typeface="Segoe UI Semilight" panose="020B0402040204020203" pitchFamily="34" charset="0"/>
                  </a:rPr>
                  <a:t>be “the red die is 5”</a:t>
                </a:r>
              </a:p>
              <a:p>
                <a:r>
                  <a:rPr lang="en-US" sz="2400" dirty="0">
                    <a:latin typeface="Segoe UI Semilight" panose="020B0402040204020203" pitchFamily="34" charset="0"/>
                    <a:cs typeface="Segoe UI Semilight" panose="020B0402040204020203" pitchFamily="34" charset="0"/>
                  </a:rPr>
                  <a:t>Let </a:t>
                </a:r>
                <a14:m>
                  <m:oMath xmlns:m="http://schemas.openxmlformats.org/officeDocument/2006/math">
                    <m:r>
                      <a:rPr lang="en-US" sz="2400" b="0" i="1" smtClean="0">
                        <a:latin typeface="Cambria Math" panose="02040503050406030204" pitchFamily="18" charset="0"/>
                      </a:rPr>
                      <m:t>𝐵</m:t>
                    </m:r>
                  </m:oMath>
                </a14:m>
                <a:r>
                  <a:rPr lang="en-US" sz="2400" dirty="0">
                    <a:latin typeface="Segoe UI Semilight" panose="020B0402040204020203" pitchFamily="34" charset="0"/>
                    <a:cs typeface="Segoe UI Semilight" panose="020B0402040204020203" pitchFamily="34" charset="0"/>
                  </a:rPr>
                  <a:t> be “the sum is 4”</a:t>
                </a:r>
              </a:p>
              <a:p>
                <a:r>
                  <a:rPr lang="en-US" sz="2400" dirty="0">
                    <a:latin typeface="Segoe UI Semilight" panose="020B0402040204020203" pitchFamily="34" charset="0"/>
                    <a:cs typeface="Segoe UI Semilight" panose="020B0402040204020203" pitchFamily="34" charset="0"/>
                  </a:rPr>
                  <a:t>Let </a:t>
                </a:r>
                <a14:m>
                  <m:oMath xmlns:m="http://schemas.openxmlformats.org/officeDocument/2006/math">
                    <m:r>
                      <a:rPr lang="en-US" sz="2400" b="0" i="1" smtClean="0">
                        <a:latin typeface="Cambria Math" panose="02040503050406030204" pitchFamily="18" charset="0"/>
                      </a:rPr>
                      <m:t>𝐶</m:t>
                    </m:r>
                  </m:oMath>
                </a14:m>
                <a:r>
                  <a:rPr lang="en-US" sz="2400" dirty="0">
                    <a:latin typeface="Segoe UI Semilight" panose="020B0402040204020203" pitchFamily="34" charset="0"/>
                    <a:cs typeface="Segoe UI Semilight" panose="020B0402040204020203" pitchFamily="34" charset="0"/>
                  </a:rPr>
                  <a:t> be “the  blue die is 3”</a:t>
                </a:r>
              </a:p>
            </p:txBody>
          </p:sp>
        </mc:Choice>
        <mc:Fallback xmlns="">
          <p:sp>
            <p:nvSpPr>
              <p:cNvPr id="5" name="TextBox 4">
                <a:extLst>
                  <a:ext uri="{FF2B5EF4-FFF2-40B4-BE49-F238E27FC236}">
                    <a16:creationId xmlns:a16="http://schemas.microsoft.com/office/drawing/2014/main" id="{B584C79B-75DA-4CA6-A426-E69F0BD57B2C}"/>
                  </a:ext>
                </a:extLst>
              </p:cNvPr>
              <p:cNvSpPr txBox="1">
                <a:spLocks noRot="1" noChangeAspect="1" noMove="1" noResize="1" noEditPoints="1" noAdjustHandles="1" noChangeArrowheads="1" noChangeShapeType="1" noTextEdit="1"/>
              </p:cNvSpPr>
              <p:nvPr/>
            </p:nvSpPr>
            <p:spPr>
              <a:xfrm>
                <a:off x="175260" y="1729740"/>
                <a:ext cx="3779520" cy="1200329"/>
              </a:xfrm>
              <a:prstGeom prst="rect">
                <a:avLst/>
              </a:prstGeom>
              <a:blipFill>
                <a:blip r:embed="rId2"/>
                <a:stretch>
                  <a:fillRect l="-2581" t="-3553" r="-1290" b="-11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6707B44-F8B1-4B3C-A260-01B65086AE76}"/>
                  </a:ext>
                </a:extLst>
              </p:cNvPr>
              <p:cNvSpPr txBox="1"/>
              <p:nvPr/>
            </p:nvSpPr>
            <p:spPr>
              <a:xfrm>
                <a:off x="175260" y="3200400"/>
                <a:ext cx="3528060" cy="273510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ℙ</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𝐴</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𝐶</m:t>
                      </m:r>
                      <m:r>
                        <a:rPr lang="en-US" sz="2800" b="0" i="1" smtClean="0">
                          <a:latin typeface="Cambria Math" panose="02040503050406030204" pitchFamily="18" charset="0"/>
                          <a:cs typeface="Segoe UI Semilight" panose="020B0402040204020203" pitchFamily="34" charset="0"/>
                        </a:rPr>
                        <m:t>)</m:t>
                      </m:r>
                    </m:oMath>
                  </m:oMathPara>
                </a14:m>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ℙ</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𝐴</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𝐶</m:t>
                          </m:r>
                        </m:e>
                      </m:d>
                      <m:r>
                        <a:rPr lang="en-US" sz="2800" b="0" i="1" smtClean="0">
                          <a:latin typeface="Cambria Math" panose="02040503050406030204" pitchFamily="18" charset="0"/>
                          <a:cs typeface="Segoe UI Semilight" panose="020B0402040204020203" pitchFamily="34" charset="0"/>
                        </a:rPr>
                        <m:t>=1/36</m:t>
                      </m:r>
                    </m:oMath>
                  </m:oMathPara>
                </a14:m>
                <a:endParaRPr lang="en-US" sz="28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ℙ</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𝐶</m:t>
                          </m:r>
                        </m:e>
                      </m:d>
                      <m:r>
                        <a:rPr lang="en-US" sz="2800" b="0" i="1" smtClean="0">
                          <a:latin typeface="Cambria Math" panose="02040503050406030204" pitchFamily="18" charset="0"/>
                          <a:cs typeface="Segoe UI Semilight" panose="020B0402040204020203" pitchFamily="34" charset="0"/>
                        </a:rPr>
                        <m:t>=6/36</m:t>
                      </m:r>
                    </m:oMath>
                  </m:oMathPara>
                </a14:m>
                <a:endParaRPr lang="en-US" sz="28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𝑃</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𝐴</m:t>
                          </m:r>
                        </m:e>
                        <m:e>
                          <m:r>
                            <a:rPr lang="en-US" sz="2800" b="0" i="1" smtClean="0">
                              <a:latin typeface="Cambria Math" panose="02040503050406030204" pitchFamily="18" charset="0"/>
                              <a:cs typeface="Segoe UI Semilight" panose="020B0402040204020203" pitchFamily="34" charset="0"/>
                            </a:rPr>
                            <m:t>𝐶</m:t>
                          </m:r>
                        </m:e>
                      </m:d>
                      <m:r>
                        <a:rPr lang="en-US" sz="2800" b="0" i="1" smtClean="0">
                          <a:latin typeface="Cambria Math" panose="02040503050406030204" pitchFamily="18" charset="0"/>
                          <a:cs typeface="Segoe UI Semilight" panose="020B0402040204020203" pitchFamily="34" charset="0"/>
                        </a:rPr>
                        <m:t>=</m:t>
                      </m:r>
                      <m:f>
                        <m:fPr>
                          <m:ctrlPr>
                            <a:rPr lang="en-US" sz="2800" b="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1/36</m:t>
                          </m:r>
                        </m:num>
                        <m:den>
                          <m:r>
                            <a:rPr lang="en-US" sz="2800" b="0" i="1" smtClean="0">
                              <a:latin typeface="Cambria Math" panose="02040503050406030204" pitchFamily="18" charset="0"/>
                              <a:cs typeface="Segoe UI Semilight" panose="020B0402040204020203" pitchFamily="34" charset="0"/>
                            </a:rPr>
                            <m:t>6/36</m:t>
                          </m:r>
                        </m:den>
                      </m:f>
                    </m:oMath>
                  </m:oMathPara>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76707B44-F8B1-4B3C-A260-01B65086AE76}"/>
                  </a:ext>
                </a:extLst>
              </p:cNvPr>
              <p:cNvSpPr txBox="1">
                <a:spLocks noRot="1" noChangeAspect="1" noMove="1" noResize="1" noEditPoints="1" noAdjustHandles="1" noChangeArrowheads="1" noChangeShapeType="1" noTextEdit="1"/>
              </p:cNvSpPr>
              <p:nvPr/>
            </p:nvSpPr>
            <p:spPr>
              <a:xfrm>
                <a:off x="175260" y="3200400"/>
                <a:ext cx="3528060" cy="2735108"/>
              </a:xfrm>
              <a:prstGeom prst="rect">
                <a:avLst/>
              </a:prstGeom>
              <a:blipFill>
                <a:blip r:embed="rId3"/>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04219A18-697C-4554-89CB-662E152F7EDC}"/>
              </a:ext>
            </a:extLst>
          </p:cNvPr>
          <p:cNvSpPr/>
          <p:nvPr/>
        </p:nvSpPr>
        <p:spPr>
          <a:xfrm>
            <a:off x="5021580" y="4815840"/>
            <a:ext cx="6740209" cy="647700"/>
          </a:xfrm>
          <a:prstGeom prst="rect">
            <a:avLst/>
          </a:prstGeom>
          <a:solidFill>
            <a:schemeClr val="accent4">
              <a:alpha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E03AAF2-18A1-4E45-87FF-43DCEB264E37}"/>
              </a:ext>
            </a:extLst>
          </p:cNvPr>
          <p:cNvSpPr/>
          <p:nvPr/>
        </p:nvSpPr>
        <p:spPr>
          <a:xfrm>
            <a:off x="7336314" y="2042160"/>
            <a:ext cx="1043940" cy="4180008"/>
          </a:xfrm>
          <a:prstGeom prst="rect">
            <a:avLst/>
          </a:prstGeom>
          <a:solidFill>
            <a:schemeClr val="accent3">
              <a:alpha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712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7CF9-3017-4323-B324-7A92DBAD2A9E}"/>
              </a:ext>
            </a:extLst>
          </p:cNvPr>
          <p:cNvSpPr>
            <a:spLocks noGrp="1"/>
          </p:cNvSpPr>
          <p:nvPr>
            <p:ph type="title"/>
          </p:nvPr>
        </p:nvSpPr>
        <p:spPr/>
        <p:txBody>
          <a:bodyPr/>
          <a:lstStyle/>
          <a:p>
            <a:r>
              <a:rPr lang="en-US" dirty="0"/>
              <a:t>Conditioning Practice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7C74016-E470-4978-9484-E043911B387E}"/>
                  </a:ext>
                </a:extLst>
              </p:cNvPr>
              <p:cNvSpPr>
                <a:spLocks noGrp="1"/>
              </p:cNvSpPr>
              <p:nvPr>
                <p:ph idx="1"/>
              </p:nvPr>
            </p:nvSpPr>
            <p:spPr>
              <a:xfrm>
                <a:off x="575240" y="1463857"/>
                <a:ext cx="3150940" cy="4845504"/>
              </a:xfrm>
            </p:spPr>
            <p:txBody>
              <a:bodyPr/>
              <a:lstStyle/>
              <a:p>
                <a:r>
                  <a:rPr lang="en-US" dirty="0"/>
                  <a:t>Red die </a:t>
                </a:r>
                <a14:m>
                  <m:oMath xmlns:m="http://schemas.openxmlformats.org/officeDocument/2006/math">
                    <m:r>
                      <a:rPr lang="en-US" b="0" i="1" smtClean="0">
                        <a:latin typeface="Cambria Math" panose="02040503050406030204" pitchFamily="18" charset="0"/>
                      </a:rPr>
                      <m:t>6</m:t>
                    </m:r>
                  </m:oMath>
                </a14:m>
                <a:r>
                  <a:rPr lang="en-US" dirty="0"/>
                  <a:t> conditioned on sum 7</a:t>
                </a:r>
              </a:p>
              <a:p>
                <a:r>
                  <a:rPr lang="en-US" dirty="0"/>
                  <a:t>Red die 6 conditioned on sum 9</a:t>
                </a:r>
              </a:p>
              <a:p>
                <a:r>
                  <a:rPr lang="en-US" dirty="0"/>
                  <a:t>Sum 7 conditioned on red die 6</a:t>
                </a:r>
              </a:p>
              <a:p>
                <a:endParaRPr lang="en-US" dirty="0"/>
              </a:p>
            </p:txBody>
          </p:sp>
        </mc:Choice>
        <mc:Fallback>
          <p:sp>
            <p:nvSpPr>
              <p:cNvPr id="3" name="Content Placeholder 2">
                <a:extLst>
                  <a:ext uri="{FF2B5EF4-FFF2-40B4-BE49-F238E27FC236}">
                    <a16:creationId xmlns:a16="http://schemas.microsoft.com/office/drawing/2014/main" id="{77C74016-E470-4978-9484-E043911B387E}"/>
                  </a:ext>
                </a:extLst>
              </p:cNvPr>
              <p:cNvSpPr>
                <a:spLocks noGrp="1" noRot="1" noChangeAspect="1" noMove="1" noResize="1" noEditPoints="1" noAdjustHandles="1" noChangeArrowheads="1" noChangeShapeType="1" noTextEdit="1"/>
              </p:cNvSpPr>
              <p:nvPr>
                <p:ph idx="1"/>
              </p:nvPr>
            </p:nvSpPr>
            <p:spPr>
              <a:xfrm>
                <a:off x="575240" y="1463857"/>
                <a:ext cx="3150940" cy="4845504"/>
              </a:xfrm>
              <a:blipFill>
                <a:blip r:embed="rId2"/>
                <a:stretch>
                  <a:fillRect l="-2811" t="-2094" r="-5622"/>
                </a:stretch>
              </a:blipFill>
            </p:spPr>
            <p:txBody>
              <a:bodyPr/>
              <a:lstStyle/>
              <a:p>
                <a:r>
                  <a:rPr lang="en-US">
                    <a:noFill/>
                  </a:rPr>
                  <a:t> </a:t>
                </a:r>
              </a:p>
            </p:txBody>
          </p:sp>
        </mc:Fallback>
      </mc:AlternateContent>
      <p:graphicFrame>
        <p:nvGraphicFramePr>
          <p:cNvPr id="5" name="Content Placeholder 3">
            <a:extLst>
              <a:ext uri="{FF2B5EF4-FFF2-40B4-BE49-F238E27FC236}">
                <a16:creationId xmlns:a16="http://schemas.microsoft.com/office/drawing/2014/main" id="{E68739F6-0F05-4FFE-8930-E114A5F7C8BF}"/>
              </a:ext>
            </a:extLst>
          </p:cNvPr>
          <p:cNvGraphicFramePr>
            <a:graphicFrameLocks/>
          </p:cNvGraphicFramePr>
          <p:nvPr/>
        </p:nvGraphicFramePr>
        <p:xfrm>
          <a:off x="3954780" y="1463674"/>
          <a:ext cx="7807009" cy="4670428"/>
        </p:xfrm>
        <a:graphic>
          <a:graphicData uri="http://schemas.openxmlformats.org/drawingml/2006/table">
            <a:tbl>
              <a:tblPr firstRow="1" bandRow="1">
                <a:tableStyleId>{5C22544A-7EE6-4342-B048-85BDC9FD1C3A}</a:tableStyleId>
              </a:tblPr>
              <a:tblGrid>
                <a:gridCol w="1115287">
                  <a:extLst>
                    <a:ext uri="{9D8B030D-6E8A-4147-A177-3AD203B41FA5}">
                      <a16:colId xmlns:a16="http://schemas.microsoft.com/office/drawing/2014/main" val="4170074656"/>
                    </a:ext>
                  </a:extLst>
                </a:gridCol>
                <a:gridCol w="1115287">
                  <a:extLst>
                    <a:ext uri="{9D8B030D-6E8A-4147-A177-3AD203B41FA5}">
                      <a16:colId xmlns:a16="http://schemas.microsoft.com/office/drawing/2014/main" val="4131577563"/>
                    </a:ext>
                  </a:extLst>
                </a:gridCol>
                <a:gridCol w="1115287">
                  <a:extLst>
                    <a:ext uri="{9D8B030D-6E8A-4147-A177-3AD203B41FA5}">
                      <a16:colId xmlns:a16="http://schemas.microsoft.com/office/drawing/2014/main" val="4232336030"/>
                    </a:ext>
                  </a:extLst>
                </a:gridCol>
                <a:gridCol w="1115287">
                  <a:extLst>
                    <a:ext uri="{9D8B030D-6E8A-4147-A177-3AD203B41FA5}">
                      <a16:colId xmlns:a16="http://schemas.microsoft.com/office/drawing/2014/main" val="1289260618"/>
                    </a:ext>
                  </a:extLst>
                </a:gridCol>
                <a:gridCol w="1115287">
                  <a:extLst>
                    <a:ext uri="{9D8B030D-6E8A-4147-A177-3AD203B41FA5}">
                      <a16:colId xmlns:a16="http://schemas.microsoft.com/office/drawing/2014/main" val="3600827561"/>
                    </a:ext>
                  </a:extLst>
                </a:gridCol>
                <a:gridCol w="1115287">
                  <a:extLst>
                    <a:ext uri="{9D8B030D-6E8A-4147-A177-3AD203B41FA5}">
                      <a16:colId xmlns:a16="http://schemas.microsoft.com/office/drawing/2014/main" val="989168930"/>
                    </a:ext>
                  </a:extLst>
                </a:gridCol>
                <a:gridCol w="1115287">
                  <a:extLst>
                    <a:ext uri="{9D8B030D-6E8A-4147-A177-3AD203B41FA5}">
                      <a16:colId xmlns:a16="http://schemas.microsoft.com/office/drawing/2014/main" val="1932049036"/>
                    </a:ext>
                  </a:extLst>
                </a:gridCol>
              </a:tblGrid>
              <a:tr h="667204">
                <a:tc>
                  <a:txBody>
                    <a:bodyPr/>
                    <a:lstStyle/>
                    <a:p>
                      <a:endParaRPr lang="en-US" dirty="0"/>
                    </a:p>
                  </a:txBody>
                  <a:tcPr/>
                </a:tc>
                <a:tc>
                  <a:txBody>
                    <a:bodyPr/>
                    <a:lstStyle/>
                    <a:p>
                      <a:r>
                        <a:rPr lang="en-US" sz="3000" b="0" dirty="0"/>
                        <a:t>D2=1</a:t>
                      </a:r>
                    </a:p>
                  </a:txBody>
                  <a:tcPr/>
                </a:tc>
                <a:tc>
                  <a:txBody>
                    <a:bodyPr/>
                    <a:lstStyle/>
                    <a:p>
                      <a:r>
                        <a:rPr lang="en-US" sz="3000" b="0" dirty="0"/>
                        <a:t>D2=2</a:t>
                      </a:r>
                    </a:p>
                  </a:txBody>
                  <a:tcPr/>
                </a:tc>
                <a:tc>
                  <a:txBody>
                    <a:bodyPr/>
                    <a:lstStyle/>
                    <a:p>
                      <a:r>
                        <a:rPr lang="en-US" sz="3000" b="0" dirty="0"/>
                        <a:t>D2=3</a:t>
                      </a:r>
                    </a:p>
                  </a:txBody>
                  <a:tcPr/>
                </a:tc>
                <a:tc>
                  <a:txBody>
                    <a:bodyPr/>
                    <a:lstStyle/>
                    <a:p>
                      <a:r>
                        <a:rPr lang="en-US" sz="3000" b="0" dirty="0"/>
                        <a:t>D2=4</a:t>
                      </a:r>
                    </a:p>
                  </a:txBody>
                  <a:tcPr/>
                </a:tc>
                <a:tc>
                  <a:txBody>
                    <a:bodyPr/>
                    <a:lstStyle/>
                    <a:p>
                      <a:r>
                        <a:rPr lang="en-US" sz="3000" b="0" dirty="0"/>
                        <a:t>D2=5</a:t>
                      </a:r>
                    </a:p>
                  </a:txBody>
                  <a:tcPr/>
                </a:tc>
                <a:tc>
                  <a:txBody>
                    <a:bodyPr/>
                    <a:lstStyle/>
                    <a:p>
                      <a:r>
                        <a:rPr lang="en-US" sz="3000" b="0" dirty="0"/>
                        <a:t>D2=6</a:t>
                      </a:r>
                    </a:p>
                  </a:txBody>
                  <a:tcPr/>
                </a:tc>
                <a:extLst>
                  <a:ext uri="{0D108BD9-81ED-4DB2-BD59-A6C34878D82A}">
                    <a16:rowId xmlns:a16="http://schemas.microsoft.com/office/drawing/2014/main" val="3904444049"/>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D1=1</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(1,1)</a:t>
                      </a:r>
                    </a:p>
                  </a:txBody>
                  <a:tcPr/>
                </a:tc>
                <a:tc>
                  <a:txBody>
                    <a:bodyPr/>
                    <a:lstStyle/>
                    <a:p>
                      <a:pPr algn="ctr"/>
                      <a:r>
                        <a:rPr lang="en-US" sz="3000" dirty="0">
                          <a:latin typeface="Segoe UI Semilight" panose="020B0402040204020203" pitchFamily="34" charset="0"/>
                          <a:cs typeface="Segoe UI Semilight" panose="020B0402040204020203" pitchFamily="34" charset="0"/>
                        </a:rPr>
                        <a:t>(1,2)</a:t>
                      </a:r>
                    </a:p>
                  </a:txBody>
                  <a:tcPr/>
                </a:tc>
                <a:tc>
                  <a:txBody>
                    <a:bodyPr/>
                    <a:lstStyle/>
                    <a:p>
                      <a:pPr algn="ctr"/>
                      <a:r>
                        <a:rPr lang="en-US" sz="3000" dirty="0">
                          <a:latin typeface="Segoe UI Semilight" panose="020B0402040204020203" pitchFamily="34" charset="0"/>
                          <a:cs typeface="Segoe UI Semilight" panose="020B0402040204020203" pitchFamily="34" charset="0"/>
                        </a:rPr>
                        <a:t>(1,3)</a:t>
                      </a:r>
                    </a:p>
                  </a:txBody>
                  <a:tcPr/>
                </a:tc>
                <a:tc>
                  <a:txBody>
                    <a:bodyPr/>
                    <a:lstStyle/>
                    <a:p>
                      <a:pPr algn="ctr"/>
                      <a:r>
                        <a:rPr lang="en-US" sz="3000" dirty="0">
                          <a:latin typeface="Segoe UI Semilight" panose="020B0402040204020203" pitchFamily="34" charset="0"/>
                          <a:cs typeface="Segoe UI Semilight" panose="020B0402040204020203" pitchFamily="34" charset="0"/>
                        </a:rPr>
                        <a:t>(1,4)</a:t>
                      </a:r>
                    </a:p>
                  </a:txBody>
                  <a:tcPr/>
                </a:tc>
                <a:tc>
                  <a:txBody>
                    <a:bodyPr/>
                    <a:lstStyle/>
                    <a:p>
                      <a:pPr algn="ctr"/>
                      <a:r>
                        <a:rPr lang="en-US" sz="3000" dirty="0">
                          <a:latin typeface="Segoe UI Semilight" panose="020B0402040204020203" pitchFamily="34" charset="0"/>
                          <a:cs typeface="Segoe UI Semilight" panose="020B0402040204020203" pitchFamily="34" charset="0"/>
                        </a:rPr>
                        <a:t>(1,5)</a:t>
                      </a:r>
                    </a:p>
                  </a:txBody>
                  <a:tcPr/>
                </a:tc>
                <a:tc>
                  <a:txBody>
                    <a:bodyPr/>
                    <a:lstStyle/>
                    <a:p>
                      <a:pPr algn="ctr"/>
                      <a:r>
                        <a:rPr lang="en-US" sz="3000" dirty="0">
                          <a:latin typeface="Segoe UI Semilight" panose="020B0402040204020203" pitchFamily="34" charset="0"/>
                          <a:cs typeface="Segoe UI Semilight" panose="020B0402040204020203" pitchFamily="34" charset="0"/>
                        </a:rPr>
                        <a:t>(1.6)</a:t>
                      </a:r>
                    </a:p>
                  </a:txBody>
                  <a:tcPr/>
                </a:tc>
                <a:extLst>
                  <a:ext uri="{0D108BD9-81ED-4DB2-BD59-A6C34878D82A}">
                    <a16:rowId xmlns:a16="http://schemas.microsoft.com/office/drawing/2014/main" val="1596345985"/>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D1=2</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(2,1)</a:t>
                      </a:r>
                    </a:p>
                  </a:txBody>
                  <a:tcPr/>
                </a:tc>
                <a:tc>
                  <a:txBody>
                    <a:bodyPr/>
                    <a:lstStyle/>
                    <a:p>
                      <a:pPr algn="ctr"/>
                      <a:r>
                        <a:rPr lang="en-US" sz="3000" dirty="0">
                          <a:latin typeface="Segoe UI Semilight" panose="020B0402040204020203" pitchFamily="34" charset="0"/>
                          <a:cs typeface="Segoe UI Semilight" panose="020B0402040204020203" pitchFamily="34" charset="0"/>
                        </a:rPr>
                        <a:t>(2,2)</a:t>
                      </a:r>
                    </a:p>
                  </a:txBody>
                  <a:tcPr/>
                </a:tc>
                <a:tc>
                  <a:txBody>
                    <a:bodyPr/>
                    <a:lstStyle/>
                    <a:p>
                      <a:pPr algn="ctr"/>
                      <a:r>
                        <a:rPr lang="en-US" sz="3000" dirty="0">
                          <a:latin typeface="Segoe UI Semilight" panose="020B0402040204020203" pitchFamily="34" charset="0"/>
                          <a:cs typeface="Segoe UI Semilight" panose="020B0402040204020203" pitchFamily="34" charset="0"/>
                        </a:rPr>
                        <a:t>(2,3)</a:t>
                      </a:r>
                    </a:p>
                  </a:txBody>
                  <a:tcPr/>
                </a:tc>
                <a:tc>
                  <a:txBody>
                    <a:bodyPr/>
                    <a:lstStyle/>
                    <a:p>
                      <a:pPr algn="ctr"/>
                      <a:r>
                        <a:rPr lang="en-US" sz="3000" dirty="0">
                          <a:latin typeface="Segoe UI Semilight" panose="020B0402040204020203" pitchFamily="34" charset="0"/>
                          <a:cs typeface="Segoe UI Semilight" panose="020B0402040204020203" pitchFamily="34" charset="0"/>
                        </a:rPr>
                        <a:t>(2,4)</a:t>
                      </a:r>
                    </a:p>
                  </a:txBody>
                  <a:tcPr/>
                </a:tc>
                <a:tc>
                  <a:txBody>
                    <a:bodyPr/>
                    <a:lstStyle/>
                    <a:p>
                      <a:pPr algn="ctr"/>
                      <a:r>
                        <a:rPr lang="en-US" sz="3000" dirty="0">
                          <a:latin typeface="Segoe UI Semilight" panose="020B0402040204020203" pitchFamily="34" charset="0"/>
                          <a:cs typeface="Segoe UI Semilight" panose="020B0402040204020203" pitchFamily="34" charset="0"/>
                        </a:rPr>
                        <a:t>(2,5)</a:t>
                      </a:r>
                    </a:p>
                  </a:txBody>
                  <a:tcPr/>
                </a:tc>
                <a:tc>
                  <a:txBody>
                    <a:bodyPr/>
                    <a:lstStyle/>
                    <a:p>
                      <a:pPr algn="ctr"/>
                      <a:r>
                        <a:rPr lang="en-US" sz="3000" dirty="0">
                          <a:latin typeface="Segoe UI Semilight" panose="020B0402040204020203" pitchFamily="34" charset="0"/>
                          <a:cs typeface="Segoe UI Semilight" panose="020B0402040204020203" pitchFamily="34" charset="0"/>
                        </a:rPr>
                        <a:t>(2,6)</a:t>
                      </a:r>
                    </a:p>
                  </a:txBody>
                  <a:tcPr/>
                </a:tc>
                <a:extLst>
                  <a:ext uri="{0D108BD9-81ED-4DB2-BD59-A6C34878D82A}">
                    <a16:rowId xmlns:a16="http://schemas.microsoft.com/office/drawing/2014/main" val="44661408"/>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D1=3</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(3,1)</a:t>
                      </a:r>
                    </a:p>
                  </a:txBody>
                  <a:tcPr/>
                </a:tc>
                <a:tc>
                  <a:txBody>
                    <a:bodyPr/>
                    <a:lstStyle/>
                    <a:p>
                      <a:pPr algn="ctr"/>
                      <a:r>
                        <a:rPr lang="en-US" sz="3000" dirty="0">
                          <a:latin typeface="Segoe UI Semilight" panose="020B0402040204020203" pitchFamily="34" charset="0"/>
                          <a:cs typeface="Segoe UI Semilight" panose="020B0402040204020203" pitchFamily="34" charset="0"/>
                        </a:rPr>
                        <a:t>(3,2)</a:t>
                      </a:r>
                    </a:p>
                  </a:txBody>
                  <a:tcPr/>
                </a:tc>
                <a:tc>
                  <a:txBody>
                    <a:bodyPr/>
                    <a:lstStyle/>
                    <a:p>
                      <a:pPr algn="ctr"/>
                      <a:r>
                        <a:rPr lang="en-US" sz="3000" dirty="0">
                          <a:latin typeface="Segoe UI Semilight" panose="020B0402040204020203" pitchFamily="34" charset="0"/>
                          <a:cs typeface="Segoe UI Semilight" panose="020B0402040204020203" pitchFamily="34" charset="0"/>
                        </a:rPr>
                        <a:t>(3,3)</a:t>
                      </a:r>
                    </a:p>
                  </a:txBody>
                  <a:tcPr/>
                </a:tc>
                <a:tc>
                  <a:txBody>
                    <a:bodyPr/>
                    <a:lstStyle/>
                    <a:p>
                      <a:pPr algn="ctr"/>
                      <a:r>
                        <a:rPr lang="en-US" sz="3000" dirty="0">
                          <a:latin typeface="Segoe UI Semilight" panose="020B0402040204020203" pitchFamily="34" charset="0"/>
                          <a:cs typeface="Segoe UI Semilight" panose="020B0402040204020203" pitchFamily="34" charset="0"/>
                        </a:rPr>
                        <a:t>(3,4)</a:t>
                      </a:r>
                    </a:p>
                  </a:txBody>
                  <a:tcPr/>
                </a:tc>
                <a:tc>
                  <a:txBody>
                    <a:bodyPr/>
                    <a:lstStyle/>
                    <a:p>
                      <a:pPr algn="ctr"/>
                      <a:r>
                        <a:rPr lang="en-US" sz="3000" dirty="0">
                          <a:latin typeface="Segoe UI Semilight" panose="020B0402040204020203" pitchFamily="34" charset="0"/>
                          <a:cs typeface="Segoe UI Semilight" panose="020B0402040204020203" pitchFamily="34" charset="0"/>
                        </a:rPr>
                        <a:t>(3,5)</a:t>
                      </a:r>
                    </a:p>
                  </a:txBody>
                  <a:tcPr/>
                </a:tc>
                <a:tc>
                  <a:txBody>
                    <a:bodyPr/>
                    <a:lstStyle/>
                    <a:p>
                      <a:pPr algn="ctr"/>
                      <a:r>
                        <a:rPr lang="en-US" sz="3000" dirty="0">
                          <a:latin typeface="Segoe UI Semilight" panose="020B0402040204020203" pitchFamily="34" charset="0"/>
                          <a:cs typeface="Segoe UI Semilight" panose="020B0402040204020203" pitchFamily="34" charset="0"/>
                        </a:rPr>
                        <a:t>(3,6)</a:t>
                      </a:r>
                    </a:p>
                  </a:txBody>
                  <a:tcPr/>
                </a:tc>
                <a:extLst>
                  <a:ext uri="{0D108BD9-81ED-4DB2-BD59-A6C34878D82A}">
                    <a16:rowId xmlns:a16="http://schemas.microsoft.com/office/drawing/2014/main" val="268806217"/>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D1=4</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(4,1)</a:t>
                      </a:r>
                    </a:p>
                  </a:txBody>
                  <a:tcPr/>
                </a:tc>
                <a:tc>
                  <a:txBody>
                    <a:bodyPr/>
                    <a:lstStyle/>
                    <a:p>
                      <a:pPr algn="ctr"/>
                      <a:r>
                        <a:rPr lang="en-US" sz="3000" dirty="0">
                          <a:latin typeface="Segoe UI Semilight" panose="020B0402040204020203" pitchFamily="34" charset="0"/>
                          <a:cs typeface="Segoe UI Semilight" panose="020B0402040204020203" pitchFamily="34" charset="0"/>
                        </a:rPr>
                        <a:t>(4,2)</a:t>
                      </a:r>
                    </a:p>
                  </a:txBody>
                  <a:tcPr/>
                </a:tc>
                <a:tc>
                  <a:txBody>
                    <a:bodyPr/>
                    <a:lstStyle/>
                    <a:p>
                      <a:pPr algn="ctr"/>
                      <a:r>
                        <a:rPr lang="en-US" sz="3000" dirty="0">
                          <a:latin typeface="Segoe UI Semilight" panose="020B0402040204020203" pitchFamily="34" charset="0"/>
                          <a:cs typeface="Segoe UI Semilight" panose="020B0402040204020203" pitchFamily="34" charset="0"/>
                        </a:rPr>
                        <a:t>(4,3)</a:t>
                      </a:r>
                    </a:p>
                  </a:txBody>
                  <a:tcPr/>
                </a:tc>
                <a:tc>
                  <a:txBody>
                    <a:bodyPr/>
                    <a:lstStyle/>
                    <a:p>
                      <a:pPr algn="ctr"/>
                      <a:r>
                        <a:rPr lang="en-US" sz="3000" dirty="0">
                          <a:latin typeface="Segoe UI Semilight" panose="020B0402040204020203" pitchFamily="34" charset="0"/>
                          <a:cs typeface="Segoe UI Semilight" panose="020B0402040204020203" pitchFamily="34" charset="0"/>
                        </a:rPr>
                        <a:t>(4,4)</a:t>
                      </a:r>
                    </a:p>
                  </a:txBody>
                  <a:tcPr/>
                </a:tc>
                <a:tc>
                  <a:txBody>
                    <a:bodyPr/>
                    <a:lstStyle/>
                    <a:p>
                      <a:pPr algn="ctr"/>
                      <a:r>
                        <a:rPr lang="en-US" sz="3000" dirty="0">
                          <a:latin typeface="Segoe UI Semilight" panose="020B0402040204020203" pitchFamily="34" charset="0"/>
                          <a:cs typeface="Segoe UI Semilight" panose="020B0402040204020203" pitchFamily="34" charset="0"/>
                        </a:rPr>
                        <a:t>(4,5)</a:t>
                      </a:r>
                    </a:p>
                  </a:txBody>
                  <a:tcPr/>
                </a:tc>
                <a:tc>
                  <a:txBody>
                    <a:bodyPr/>
                    <a:lstStyle/>
                    <a:p>
                      <a:pPr algn="ctr"/>
                      <a:r>
                        <a:rPr lang="en-US" sz="3000" dirty="0">
                          <a:latin typeface="Segoe UI Semilight" panose="020B0402040204020203" pitchFamily="34" charset="0"/>
                          <a:cs typeface="Segoe UI Semilight" panose="020B0402040204020203" pitchFamily="34" charset="0"/>
                        </a:rPr>
                        <a:t>(4,6)</a:t>
                      </a:r>
                    </a:p>
                  </a:txBody>
                  <a:tcPr/>
                </a:tc>
                <a:extLst>
                  <a:ext uri="{0D108BD9-81ED-4DB2-BD59-A6C34878D82A}">
                    <a16:rowId xmlns:a16="http://schemas.microsoft.com/office/drawing/2014/main" val="654456811"/>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D1=5</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(5,1)</a:t>
                      </a:r>
                    </a:p>
                  </a:txBody>
                  <a:tcPr/>
                </a:tc>
                <a:tc>
                  <a:txBody>
                    <a:bodyPr/>
                    <a:lstStyle/>
                    <a:p>
                      <a:pPr algn="ctr"/>
                      <a:r>
                        <a:rPr lang="en-US" sz="3000" dirty="0">
                          <a:latin typeface="Segoe UI Semilight" panose="020B0402040204020203" pitchFamily="34" charset="0"/>
                          <a:cs typeface="Segoe UI Semilight" panose="020B0402040204020203" pitchFamily="34" charset="0"/>
                        </a:rPr>
                        <a:t>(5,2)</a:t>
                      </a:r>
                    </a:p>
                  </a:txBody>
                  <a:tcPr/>
                </a:tc>
                <a:tc>
                  <a:txBody>
                    <a:bodyPr/>
                    <a:lstStyle/>
                    <a:p>
                      <a:pPr algn="ctr"/>
                      <a:r>
                        <a:rPr lang="en-US" sz="3000" dirty="0">
                          <a:latin typeface="Segoe UI Semilight" panose="020B0402040204020203" pitchFamily="34" charset="0"/>
                          <a:cs typeface="Segoe UI Semilight" panose="020B0402040204020203" pitchFamily="34" charset="0"/>
                        </a:rPr>
                        <a:t>(5,3)</a:t>
                      </a:r>
                    </a:p>
                  </a:txBody>
                  <a:tcPr/>
                </a:tc>
                <a:tc>
                  <a:txBody>
                    <a:bodyPr/>
                    <a:lstStyle/>
                    <a:p>
                      <a:pPr algn="ctr"/>
                      <a:r>
                        <a:rPr lang="en-US" sz="3000" dirty="0">
                          <a:latin typeface="Segoe UI Semilight" panose="020B0402040204020203" pitchFamily="34" charset="0"/>
                          <a:cs typeface="Segoe UI Semilight" panose="020B0402040204020203" pitchFamily="34" charset="0"/>
                        </a:rPr>
                        <a:t>(5,4)</a:t>
                      </a:r>
                    </a:p>
                  </a:txBody>
                  <a:tcPr/>
                </a:tc>
                <a:tc>
                  <a:txBody>
                    <a:bodyPr/>
                    <a:lstStyle/>
                    <a:p>
                      <a:pPr algn="ctr"/>
                      <a:r>
                        <a:rPr lang="en-US" sz="3000" dirty="0">
                          <a:latin typeface="Segoe UI Semilight" panose="020B0402040204020203" pitchFamily="34" charset="0"/>
                          <a:cs typeface="Segoe UI Semilight" panose="020B0402040204020203" pitchFamily="34" charset="0"/>
                        </a:rPr>
                        <a:t>(5,5)</a:t>
                      </a:r>
                    </a:p>
                  </a:txBody>
                  <a:tcPr/>
                </a:tc>
                <a:tc>
                  <a:txBody>
                    <a:bodyPr/>
                    <a:lstStyle/>
                    <a:p>
                      <a:pPr algn="ctr"/>
                      <a:r>
                        <a:rPr lang="en-US" sz="3000" dirty="0">
                          <a:latin typeface="Segoe UI Semilight" panose="020B0402040204020203" pitchFamily="34" charset="0"/>
                          <a:cs typeface="Segoe UI Semilight" panose="020B0402040204020203" pitchFamily="34" charset="0"/>
                        </a:rPr>
                        <a:t>(5,6)</a:t>
                      </a:r>
                    </a:p>
                  </a:txBody>
                  <a:tcPr/>
                </a:tc>
                <a:extLst>
                  <a:ext uri="{0D108BD9-81ED-4DB2-BD59-A6C34878D82A}">
                    <a16:rowId xmlns:a16="http://schemas.microsoft.com/office/drawing/2014/main" val="2993591620"/>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D1=6</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(6,1)</a:t>
                      </a:r>
                    </a:p>
                  </a:txBody>
                  <a:tcPr/>
                </a:tc>
                <a:tc>
                  <a:txBody>
                    <a:bodyPr/>
                    <a:lstStyle/>
                    <a:p>
                      <a:pPr algn="ctr"/>
                      <a:r>
                        <a:rPr lang="en-US" sz="3000" dirty="0">
                          <a:latin typeface="Segoe UI Semilight" panose="020B0402040204020203" pitchFamily="34" charset="0"/>
                          <a:cs typeface="Segoe UI Semilight" panose="020B0402040204020203" pitchFamily="34" charset="0"/>
                        </a:rPr>
                        <a:t>(6,2)</a:t>
                      </a:r>
                    </a:p>
                  </a:txBody>
                  <a:tcPr/>
                </a:tc>
                <a:tc>
                  <a:txBody>
                    <a:bodyPr/>
                    <a:lstStyle/>
                    <a:p>
                      <a:pPr algn="ctr"/>
                      <a:r>
                        <a:rPr lang="en-US" sz="3000" dirty="0">
                          <a:latin typeface="Segoe UI Semilight" panose="020B0402040204020203" pitchFamily="34" charset="0"/>
                          <a:cs typeface="Segoe UI Semilight" panose="020B0402040204020203" pitchFamily="34" charset="0"/>
                        </a:rPr>
                        <a:t>(6,3)</a:t>
                      </a:r>
                    </a:p>
                  </a:txBody>
                  <a:tcPr/>
                </a:tc>
                <a:tc>
                  <a:txBody>
                    <a:bodyPr/>
                    <a:lstStyle/>
                    <a:p>
                      <a:pPr algn="ctr"/>
                      <a:r>
                        <a:rPr lang="en-US" sz="3000" dirty="0">
                          <a:latin typeface="Segoe UI Semilight" panose="020B0402040204020203" pitchFamily="34" charset="0"/>
                          <a:cs typeface="Segoe UI Semilight" panose="020B0402040204020203" pitchFamily="34" charset="0"/>
                        </a:rPr>
                        <a:t>(6,4)</a:t>
                      </a:r>
                    </a:p>
                  </a:txBody>
                  <a:tcPr/>
                </a:tc>
                <a:tc>
                  <a:txBody>
                    <a:bodyPr/>
                    <a:lstStyle/>
                    <a:p>
                      <a:pPr algn="ctr"/>
                      <a:r>
                        <a:rPr lang="en-US" sz="3000" dirty="0">
                          <a:latin typeface="Segoe UI Semilight" panose="020B0402040204020203" pitchFamily="34" charset="0"/>
                          <a:cs typeface="Segoe UI Semilight" panose="020B0402040204020203" pitchFamily="34" charset="0"/>
                        </a:rPr>
                        <a:t>(6,5)</a:t>
                      </a:r>
                    </a:p>
                  </a:txBody>
                  <a:tcPr/>
                </a:tc>
                <a:tc>
                  <a:txBody>
                    <a:bodyPr/>
                    <a:lstStyle/>
                    <a:p>
                      <a:pPr algn="ctr"/>
                      <a:r>
                        <a:rPr lang="en-US" sz="3000" dirty="0">
                          <a:latin typeface="Segoe UI Semilight" panose="020B0402040204020203" pitchFamily="34" charset="0"/>
                          <a:cs typeface="Segoe UI Semilight" panose="020B0402040204020203" pitchFamily="34" charset="0"/>
                        </a:rPr>
                        <a:t>(6,6)</a:t>
                      </a:r>
                    </a:p>
                  </a:txBody>
                  <a:tcPr/>
                </a:tc>
                <a:extLst>
                  <a:ext uri="{0D108BD9-81ED-4DB2-BD59-A6C34878D82A}">
                    <a16:rowId xmlns:a16="http://schemas.microsoft.com/office/drawing/2014/main" val="3900536419"/>
                  </a:ext>
                </a:extLst>
              </a:tr>
            </a:tbl>
          </a:graphicData>
        </a:graphic>
      </p:graphicFrame>
    </p:spTree>
    <p:extLst>
      <p:ext uri="{BB962C8B-B14F-4D97-AF65-F5344CB8AC3E}">
        <p14:creationId xmlns:p14="http://schemas.microsoft.com/office/powerpoint/2010/main" val="21185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7CF9-3017-4323-B324-7A92DBAD2A9E}"/>
              </a:ext>
            </a:extLst>
          </p:cNvPr>
          <p:cNvSpPr>
            <a:spLocks noGrp="1"/>
          </p:cNvSpPr>
          <p:nvPr>
            <p:ph type="title"/>
          </p:nvPr>
        </p:nvSpPr>
        <p:spPr/>
        <p:txBody>
          <a:bodyPr/>
          <a:lstStyle/>
          <a:p>
            <a:r>
              <a:rPr lang="en-US" dirty="0"/>
              <a:t>Conditioning Practice</a:t>
            </a:r>
          </a:p>
        </p:txBody>
      </p:sp>
      <p:graphicFrame>
        <p:nvGraphicFramePr>
          <p:cNvPr id="5" name="Content Placeholder 3">
            <a:extLst>
              <a:ext uri="{FF2B5EF4-FFF2-40B4-BE49-F238E27FC236}">
                <a16:creationId xmlns:a16="http://schemas.microsoft.com/office/drawing/2014/main" id="{E68739F6-0F05-4FFE-8930-E114A5F7C8BF}"/>
              </a:ext>
            </a:extLst>
          </p:cNvPr>
          <p:cNvGraphicFramePr>
            <a:graphicFrameLocks/>
          </p:cNvGraphicFramePr>
          <p:nvPr/>
        </p:nvGraphicFramePr>
        <p:xfrm>
          <a:off x="3954780" y="1463674"/>
          <a:ext cx="7807009" cy="4670428"/>
        </p:xfrm>
        <a:graphic>
          <a:graphicData uri="http://schemas.openxmlformats.org/drawingml/2006/table">
            <a:tbl>
              <a:tblPr firstRow="1" bandRow="1">
                <a:tableStyleId>{5C22544A-7EE6-4342-B048-85BDC9FD1C3A}</a:tableStyleId>
              </a:tblPr>
              <a:tblGrid>
                <a:gridCol w="1115287">
                  <a:extLst>
                    <a:ext uri="{9D8B030D-6E8A-4147-A177-3AD203B41FA5}">
                      <a16:colId xmlns:a16="http://schemas.microsoft.com/office/drawing/2014/main" val="4170074656"/>
                    </a:ext>
                  </a:extLst>
                </a:gridCol>
                <a:gridCol w="1115287">
                  <a:extLst>
                    <a:ext uri="{9D8B030D-6E8A-4147-A177-3AD203B41FA5}">
                      <a16:colId xmlns:a16="http://schemas.microsoft.com/office/drawing/2014/main" val="4131577563"/>
                    </a:ext>
                  </a:extLst>
                </a:gridCol>
                <a:gridCol w="1115287">
                  <a:extLst>
                    <a:ext uri="{9D8B030D-6E8A-4147-A177-3AD203B41FA5}">
                      <a16:colId xmlns:a16="http://schemas.microsoft.com/office/drawing/2014/main" val="4232336030"/>
                    </a:ext>
                  </a:extLst>
                </a:gridCol>
                <a:gridCol w="1115287">
                  <a:extLst>
                    <a:ext uri="{9D8B030D-6E8A-4147-A177-3AD203B41FA5}">
                      <a16:colId xmlns:a16="http://schemas.microsoft.com/office/drawing/2014/main" val="1289260618"/>
                    </a:ext>
                  </a:extLst>
                </a:gridCol>
                <a:gridCol w="1115287">
                  <a:extLst>
                    <a:ext uri="{9D8B030D-6E8A-4147-A177-3AD203B41FA5}">
                      <a16:colId xmlns:a16="http://schemas.microsoft.com/office/drawing/2014/main" val="3600827561"/>
                    </a:ext>
                  </a:extLst>
                </a:gridCol>
                <a:gridCol w="1115287">
                  <a:extLst>
                    <a:ext uri="{9D8B030D-6E8A-4147-A177-3AD203B41FA5}">
                      <a16:colId xmlns:a16="http://schemas.microsoft.com/office/drawing/2014/main" val="989168930"/>
                    </a:ext>
                  </a:extLst>
                </a:gridCol>
                <a:gridCol w="1115287">
                  <a:extLst>
                    <a:ext uri="{9D8B030D-6E8A-4147-A177-3AD203B41FA5}">
                      <a16:colId xmlns:a16="http://schemas.microsoft.com/office/drawing/2014/main" val="1932049036"/>
                    </a:ext>
                  </a:extLst>
                </a:gridCol>
              </a:tblGrid>
              <a:tr h="667204">
                <a:tc>
                  <a:txBody>
                    <a:bodyPr/>
                    <a:lstStyle/>
                    <a:p>
                      <a:endParaRPr lang="en-US" dirty="0"/>
                    </a:p>
                  </a:txBody>
                  <a:tcPr/>
                </a:tc>
                <a:tc>
                  <a:txBody>
                    <a:bodyPr/>
                    <a:lstStyle/>
                    <a:p>
                      <a:r>
                        <a:rPr lang="en-US" sz="3000" b="0" dirty="0"/>
                        <a:t>D2=1</a:t>
                      </a:r>
                    </a:p>
                  </a:txBody>
                  <a:tcPr/>
                </a:tc>
                <a:tc>
                  <a:txBody>
                    <a:bodyPr/>
                    <a:lstStyle/>
                    <a:p>
                      <a:r>
                        <a:rPr lang="en-US" sz="3000" b="0" dirty="0"/>
                        <a:t>D2=2</a:t>
                      </a:r>
                    </a:p>
                  </a:txBody>
                  <a:tcPr/>
                </a:tc>
                <a:tc>
                  <a:txBody>
                    <a:bodyPr/>
                    <a:lstStyle/>
                    <a:p>
                      <a:r>
                        <a:rPr lang="en-US" sz="3000" b="0" dirty="0"/>
                        <a:t>D2=3</a:t>
                      </a:r>
                    </a:p>
                  </a:txBody>
                  <a:tcPr/>
                </a:tc>
                <a:tc>
                  <a:txBody>
                    <a:bodyPr/>
                    <a:lstStyle/>
                    <a:p>
                      <a:r>
                        <a:rPr lang="en-US" sz="3000" b="0" dirty="0"/>
                        <a:t>D2=4</a:t>
                      </a:r>
                    </a:p>
                  </a:txBody>
                  <a:tcPr/>
                </a:tc>
                <a:tc>
                  <a:txBody>
                    <a:bodyPr/>
                    <a:lstStyle/>
                    <a:p>
                      <a:r>
                        <a:rPr lang="en-US" sz="3000" b="0" dirty="0"/>
                        <a:t>D2=5</a:t>
                      </a:r>
                    </a:p>
                  </a:txBody>
                  <a:tcPr/>
                </a:tc>
                <a:tc>
                  <a:txBody>
                    <a:bodyPr/>
                    <a:lstStyle/>
                    <a:p>
                      <a:r>
                        <a:rPr lang="en-US" sz="3000" b="0" dirty="0"/>
                        <a:t>D2=6</a:t>
                      </a:r>
                    </a:p>
                  </a:txBody>
                  <a:tcPr/>
                </a:tc>
                <a:extLst>
                  <a:ext uri="{0D108BD9-81ED-4DB2-BD59-A6C34878D82A}">
                    <a16:rowId xmlns:a16="http://schemas.microsoft.com/office/drawing/2014/main" val="3904444049"/>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D1=1</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(1,1)</a:t>
                      </a:r>
                    </a:p>
                  </a:txBody>
                  <a:tcPr/>
                </a:tc>
                <a:tc>
                  <a:txBody>
                    <a:bodyPr/>
                    <a:lstStyle/>
                    <a:p>
                      <a:pPr algn="ctr"/>
                      <a:r>
                        <a:rPr lang="en-US" sz="3000" dirty="0">
                          <a:latin typeface="Segoe UI Semilight" panose="020B0402040204020203" pitchFamily="34" charset="0"/>
                          <a:cs typeface="Segoe UI Semilight" panose="020B0402040204020203" pitchFamily="34" charset="0"/>
                        </a:rPr>
                        <a:t>(1,2)</a:t>
                      </a:r>
                    </a:p>
                  </a:txBody>
                  <a:tcPr/>
                </a:tc>
                <a:tc>
                  <a:txBody>
                    <a:bodyPr/>
                    <a:lstStyle/>
                    <a:p>
                      <a:pPr algn="ctr"/>
                      <a:r>
                        <a:rPr lang="en-US" sz="3000" dirty="0">
                          <a:latin typeface="Segoe UI Semilight" panose="020B0402040204020203" pitchFamily="34" charset="0"/>
                          <a:cs typeface="Segoe UI Semilight" panose="020B0402040204020203" pitchFamily="34" charset="0"/>
                        </a:rPr>
                        <a:t>(1,3)</a:t>
                      </a:r>
                    </a:p>
                  </a:txBody>
                  <a:tcPr/>
                </a:tc>
                <a:tc>
                  <a:txBody>
                    <a:bodyPr/>
                    <a:lstStyle/>
                    <a:p>
                      <a:pPr algn="ctr"/>
                      <a:r>
                        <a:rPr lang="en-US" sz="3000" dirty="0">
                          <a:latin typeface="Segoe UI Semilight" panose="020B0402040204020203" pitchFamily="34" charset="0"/>
                          <a:cs typeface="Segoe UI Semilight" panose="020B0402040204020203" pitchFamily="34" charset="0"/>
                        </a:rPr>
                        <a:t>(1,4)</a:t>
                      </a:r>
                    </a:p>
                  </a:txBody>
                  <a:tcPr/>
                </a:tc>
                <a:tc>
                  <a:txBody>
                    <a:bodyPr/>
                    <a:lstStyle/>
                    <a:p>
                      <a:pPr algn="ctr"/>
                      <a:r>
                        <a:rPr lang="en-US" sz="3000" dirty="0">
                          <a:latin typeface="Segoe UI Semilight" panose="020B0402040204020203" pitchFamily="34" charset="0"/>
                          <a:cs typeface="Segoe UI Semilight" panose="020B0402040204020203" pitchFamily="34" charset="0"/>
                        </a:rPr>
                        <a:t>(1,5)</a:t>
                      </a:r>
                    </a:p>
                  </a:txBody>
                  <a:tcPr/>
                </a:tc>
                <a:tc>
                  <a:txBody>
                    <a:bodyPr/>
                    <a:lstStyle/>
                    <a:p>
                      <a:pPr algn="ctr"/>
                      <a:r>
                        <a:rPr lang="en-US" sz="3000" dirty="0">
                          <a:latin typeface="Segoe UI Semilight" panose="020B0402040204020203" pitchFamily="34" charset="0"/>
                          <a:cs typeface="Segoe UI Semilight" panose="020B0402040204020203" pitchFamily="34" charset="0"/>
                        </a:rPr>
                        <a:t>(1.6)</a:t>
                      </a:r>
                    </a:p>
                  </a:txBody>
                  <a:tcPr/>
                </a:tc>
                <a:extLst>
                  <a:ext uri="{0D108BD9-81ED-4DB2-BD59-A6C34878D82A}">
                    <a16:rowId xmlns:a16="http://schemas.microsoft.com/office/drawing/2014/main" val="1596345985"/>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D1=2</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(2,1)</a:t>
                      </a:r>
                    </a:p>
                  </a:txBody>
                  <a:tcPr/>
                </a:tc>
                <a:tc>
                  <a:txBody>
                    <a:bodyPr/>
                    <a:lstStyle/>
                    <a:p>
                      <a:pPr algn="ctr"/>
                      <a:r>
                        <a:rPr lang="en-US" sz="3000" dirty="0">
                          <a:latin typeface="Segoe UI Semilight" panose="020B0402040204020203" pitchFamily="34" charset="0"/>
                          <a:cs typeface="Segoe UI Semilight" panose="020B0402040204020203" pitchFamily="34" charset="0"/>
                        </a:rPr>
                        <a:t>(2,2)</a:t>
                      </a:r>
                    </a:p>
                  </a:txBody>
                  <a:tcPr/>
                </a:tc>
                <a:tc>
                  <a:txBody>
                    <a:bodyPr/>
                    <a:lstStyle/>
                    <a:p>
                      <a:pPr algn="ctr"/>
                      <a:r>
                        <a:rPr lang="en-US" sz="3000" dirty="0">
                          <a:latin typeface="Segoe UI Semilight" panose="020B0402040204020203" pitchFamily="34" charset="0"/>
                          <a:cs typeface="Segoe UI Semilight" panose="020B0402040204020203" pitchFamily="34" charset="0"/>
                        </a:rPr>
                        <a:t>(2,3)</a:t>
                      </a:r>
                    </a:p>
                  </a:txBody>
                  <a:tcPr/>
                </a:tc>
                <a:tc>
                  <a:txBody>
                    <a:bodyPr/>
                    <a:lstStyle/>
                    <a:p>
                      <a:pPr algn="ctr"/>
                      <a:r>
                        <a:rPr lang="en-US" sz="3000" dirty="0">
                          <a:latin typeface="Segoe UI Semilight" panose="020B0402040204020203" pitchFamily="34" charset="0"/>
                          <a:cs typeface="Segoe UI Semilight" panose="020B0402040204020203" pitchFamily="34" charset="0"/>
                        </a:rPr>
                        <a:t>(2,4)</a:t>
                      </a:r>
                    </a:p>
                  </a:txBody>
                  <a:tcPr/>
                </a:tc>
                <a:tc>
                  <a:txBody>
                    <a:bodyPr/>
                    <a:lstStyle/>
                    <a:p>
                      <a:pPr algn="ctr"/>
                      <a:r>
                        <a:rPr lang="en-US" sz="3000" dirty="0">
                          <a:latin typeface="Segoe UI Semilight" panose="020B0402040204020203" pitchFamily="34" charset="0"/>
                          <a:cs typeface="Segoe UI Semilight" panose="020B0402040204020203" pitchFamily="34" charset="0"/>
                        </a:rPr>
                        <a:t>(2,5)</a:t>
                      </a:r>
                    </a:p>
                  </a:txBody>
                  <a:tcPr/>
                </a:tc>
                <a:tc>
                  <a:txBody>
                    <a:bodyPr/>
                    <a:lstStyle/>
                    <a:p>
                      <a:pPr algn="ctr"/>
                      <a:r>
                        <a:rPr lang="en-US" sz="3000" dirty="0">
                          <a:latin typeface="Segoe UI Semilight" panose="020B0402040204020203" pitchFamily="34" charset="0"/>
                          <a:cs typeface="Segoe UI Semilight" panose="020B0402040204020203" pitchFamily="34" charset="0"/>
                        </a:rPr>
                        <a:t>(2,6)</a:t>
                      </a:r>
                    </a:p>
                  </a:txBody>
                  <a:tcPr/>
                </a:tc>
                <a:extLst>
                  <a:ext uri="{0D108BD9-81ED-4DB2-BD59-A6C34878D82A}">
                    <a16:rowId xmlns:a16="http://schemas.microsoft.com/office/drawing/2014/main" val="44661408"/>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D1=3</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(3,1)</a:t>
                      </a:r>
                    </a:p>
                  </a:txBody>
                  <a:tcPr/>
                </a:tc>
                <a:tc>
                  <a:txBody>
                    <a:bodyPr/>
                    <a:lstStyle/>
                    <a:p>
                      <a:pPr algn="ctr"/>
                      <a:r>
                        <a:rPr lang="en-US" sz="3000" dirty="0">
                          <a:latin typeface="Segoe UI Semilight" panose="020B0402040204020203" pitchFamily="34" charset="0"/>
                          <a:cs typeface="Segoe UI Semilight" panose="020B0402040204020203" pitchFamily="34" charset="0"/>
                        </a:rPr>
                        <a:t>(3,2)</a:t>
                      </a:r>
                    </a:p>
                  </a:txBody>
                  <a:tcPr/>
                </a:tc>
                <a:tc>
                  <a:txBody>
                    <a:bodyPr/>
                    <a:lstStyle/>
                    <a:p>
                      <a:pPr algn="ctr"/>
                      <a:r>
                        <a:rPr lang="en-US" sz="3000" dirty="0">
                          <a:latin typeface="Segoe UI Semilight" panose="020B0402040204020203" pitchFamily="34" charset="0"/>
                          <a:cs typeface="Segoe UI Semilight" panose="020B0402040204020203" pitchFamily="34" charset="0"/>
                        </a:rPr>
                        <a:t>(3,3)</a:t>
                      </a:r>
                    </a:p>
                  </a:txBody>
                  <a:tcPr/>
                </a:tc>
                <a:tc>
                  <a:txBody>
                    <a:bodyPr/>
                    <a:lstStyle/>
                    <a:p>
                      <a:pPr algn="ctr"/>
                      <a:r>
                        <a:rPr lang="en-US" sz="3000" dirty="0">
                          <a:latin typeface="Segoe UI Semilight" panose="020B0402040204020203" pitchFamily="34" charset="0"/>
                          <a:cs typeface="Segoe UI Semilight" panose="020B0402040204020203" pitchFamily="34" charset="0"/>
                        </a:rPr>
                        <a:t>(3,4)</a:t>
                      </a:r>
                    </a:p>
                  </a:txBody>
                  <a:tcPr/>
                </a:tc>
                <a:tc>
                  <a:txBody>
                    <a:bodyPr/>
                    <a:lstStyle/>
                    <a:p>
                      <a:pPr algn="ctr"/>
                      <a:r>
                        <a:rPr lang="en-US" sz="3000" dirty="0">
                          <a:latin typeface="Segoe UI Semilight" panose="020B0402040204020203" pitchFamily="34" charset="0"/>
                          <a:cs typeface="Segoe UI Semilight" panose="020B0402040204020203" pitchFamily="34" charset="0"/>
                        </a:rPr>
                        <a:t>(3,5)</a:t>
                      </a:r>
                    </a:p>
                  </a:txBody>
                  <a:tcPr/>
                </a:tc>
                <a:tc>
                  <a:txBody>
                    <a:bodyPr/>
                    <a:lstStyle/>
                    <a:p>
                      <a:pPr algn="ctr"/>
                      <a:r>
                        <a:rPr lang="en-US" sz="3000" dirty="0">
                          <a:latin typeface="Segoe UI Semilight" panose="020B0402040204020203" pitchFamily="34" charset="0"/>
                          <a:cs typeface="Segoe UI Semilight" panose="020B0402040204020203" pitchFamily="34" charset="0"/>
                        </a:rPr>
                        <a:t>(3,6)</a:t>
                      </a:r>
                    </a:p>
                  </a:txBody>
                  <a:tcPr/>
                </a:tc>
                <a:extLst>
                  <a:ext uri="{0D108BD9-81ED-4DB2-BD59-A6C34878D82A}">
                    <a16:rowId xmlns:a16="http://schemas.microsoft.com/office/drawing/2014/main" val="268806217"/>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D1=4</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(4,1)</a:t>
                      </a:r>
                    </a:p>
                  </a:txBody>
                  <a:tcPr/>
                </a:tc>
                <a:tc>
                  <a:txBody>
                    <a:bodyPr/>
                    <a:lstStyle/>
                    <a:p>
                      <a:pPr algn="ctr"/>
                      <a:r>
                        <a:rPr lang="en-US" sz="3000" dirty="0">
                          <a:latin typeface="Segoe UI Semilight" panose="020B0402040204020203" pitchFamily="34" charset="0"/>
                          <a:cs typeface="Segoe UI Semilight" panose="020B0402040204020203" pitchFamily="34" charset="0"/>
                        </a:rPr>
                        <a:t>(4,2)</a:t>
                      </a:r>
                    </a:p>
                  </a:txBody>
                  <a:tcPr/>
                </a:tc>
                <a:tc>
                  <a:txBody>
                    <a:bodyPr/>
                    <a:lstStyle/>
                    <a:p>
                      <a:pPr algn="ctr"/>
                      <a:r>
                        <a:rPr lang="en-US" sz="3000" dirty="0">
                          <a:latin typeface="Segoe UI Semilight" panose="020B0402040204020203" pitchFamily="34" charset="0"/>
                          <a:cs typeface="Segoe UI Semilight" panose="020B0402040204020203" pitchFamily="34" charset="0"/>
                        </a:rPr>
                        <a:t>(4,3)</a:t>
                      </a:r>
                    </a:p>
                  </a:txBody>
                  <a:tcPr/>
                </a:tc>
                <a:tc>
                  <a:txBody>
                    <a:bodyPr/>
                    <a:lstStyle/>
                    <a:p>
                      <a:pPr algn="ctr"/>
                      <a:r>
                        <a:rPr lang="en-US" sz="3000" dirty="0">
                          <a:latin typeface="Segoe UI Semilight" panose="020B0402040204020203" pitchFamily="34" charset="0"/>
                          <a:cs typeface="Segoe UI Semilight" panose="020B0402040204020203" pitchFamily="34" charset="0"/>
                        </a:rPr>
                        <a:t>(4,4)</a:t>
                      </a:r>
                    </a:p>
                  </a:txBody>
                  <a:tcPr/>
                </a:tc>
                <a:tc>
                  <a:txBody>
                    <a:bodyPr/>
                    <a:lstStyle/>
                    <a:p>
                      <a:pPr algn="ctr"/>
                      <a:r>
                        <a:rPr lang="en-US" sz="3000" dirty="0">
                          <a:latin typeface="Segoe UI Semilight" panose="020B0402040204020203" pitchFamily="34" charset="0"/>
                          <a:cs typeface="Segoe UI Semilight" panose="020B0402040204020203" pitchFamily="34" charset="0"/>
                        </a:rPr>
                        <a:t>(4,5)</a:t>
                      </a:r>
                    </a:p>
                  </a:txBody>
                  <a:tcPr/>
                </a:tc>
                <a:tc>
                  <a:txBody>
                    <a:bodyPr/>
                    <a:lstStyle/>
                    <a:p>
                      <a:pPr algn="ctr"/>
                      <a:r>
                        <a:rPr lang="en-US" sz="3000" dirty="0">
                          <a:latin typeface="Segoe UI Semilight" panose="020B0402040204020203" pitchFamily="34" charset="0"/>
                          <a:cs typeface="Segoe UI Semilight" panose="020B0402040204020203" pitchFamily="34" charset="0"/>
                        </a:rPr>
                        <a:t>(4,6)</a:t>
                      </a:r>
                    </a:p>
                  </a:txBody>
                  <a:tcPr/>
                </a:tc>
                <a:extLst>
                  <a:ext uri="{0D108BD9-81ED-4DB2-BD59-A6C34878D82A}">
                    <a16:rowId xmlns:a16="http://schemas.microsoft.com/office/drawing/2014/main" val="654456811"/>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D1=5</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(5,1)</a:t>
                      </a:r>
                    </a:p>
                  </a:txBody>
                  <a:tcPr/>
                </a:tc>
                <a:tc>
                  <a:txBody>
                    <a:bodyPr/>
                    <a:lstStyle/>
                    <a:p>
                      <a:pPr algn="ctr"/>
                      <a:r>
                        <a:rPr lang="en-US" sz="3000" dirty="0">
                          <a:latin typeface="Segoe UI Semilight" panose="020B0402040204020203" pitchFamily="34" charset="0"/>
                          <a:cs typeface="Segoe UI Semilight" panose="020B0402040204020203" pitchFamily="34" charset="0"/>
                        </a:rPr>
                        <a:t>(5,2)</a:t>
                      </a:r>
                    </a:p>
                  </a:txBody>
                  <a:tcPr/>
                </a:tc>
                <a:tc>
                  <a:txBody>
                    <a:bodyPr/>
                    <a:lstStyle/>
                    <a:p>
                      <a:pPr algn="ctr"/>
                      <a:r>
                        <a:rPr lang="en-US" sz="3000" dirty="0">
                          <a:latin typeface="Segoe UI Semilight" panose="020B0402040204020203" pitchFamily="34" charset="0"/>
                          <a:cs typeface="Segoe UI Semilight" panose="020B0402040204020203" pitchFamily="34" charset="0"/>
                        </a:rPr>
                        <a:t>(5,3)</a:t>
                      </a:r>
                    </a:p>
                  </a:txBody>
                  <a:tcPr/>
                </a:tc>
                <a:tc>
                  <a:txBody>
                    <a:bodyPr/>
                    <a:lstStyle/>
                    <a:p>
                      <a:pPr algn="ctr"/>
                      <a:r>
                        <a:rPr lang="en-US" sz="3000" dirty="0">
                          <a:latin typeface="Segoe UI Semilight" panose="020B0402040204020203" pitchFamily="34" charset="0"/>
                          <a:cs typeface="Segoe UI Semilight" panose="020B0402040204020203" pitchFamily="34" charset="0"/>
                        </a:rPr>
                        <a:t>(5,4)</a:t>
                      </a:r>
                    </a:p>
                  </a:txBody>
                  <a:tcPr/>
                </a:tc>
                <a:tc>
                  <a:txBody>
                    <a:bodyPr/>
                    <a:lstStyle/>
                    <a:p>
                      <a:pPr algn="ctr"/>
                      <a:r>
                        <a:rPr lang="en-US" sz="3000" dirty="0">
                          <a:latin typeface="Segoe UI Semilight" panose="020B0402040204020203" pitchFamily="34" charset="0"/>
                          <a:cs typeface="Segoe UI Semilight" panose="020B0402040204020203" pitchFamily="34" charset="0"/>
                        </a:rPr>
                        <a:t>(5,5)</a:t>
                      </a:r>
                    </a:p>
                  </a:txBody>
                  <a:tcPr/>
                </a:tc>
                <a:tc>
                  <a:txBody>
                    <a:bodyPr/>
                    <a:lstStyle/>
                    <a:p>
                      <a:pPr algn="ctr"/>
                      <a:r>
                        <a:rPr lang="en-US" sz="3000" dirty="0">
                          <a:latin typeface="Segoe UI Semilight" panose="020B0402040204020203" pitchFamily="34" charset="0"/>
                          <a:cs typeface="Segoe UI Semilight" panose="020B0402040204020203" pitchFamily="34" charset="0"/>
                        </a:rPr>
                        <a:t>(5,6)</a:t>
                      </a:r>
                    </a:p>
                  </a:txBody>
                  <a:tcPr/>
                </a:tc>
                <a:extLst>
                  <a:ext uri="{0D108BD9-81ED-4DB2-BD59-A6C34878D82A}">
                    <a16:rowId xmlns:a16="http://schemas.microsoft.com/office/drawing/2014/main" val="2993591620"/>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D1=6</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(6,1)</a:t>
                      </a:r>
                    </a:p>
                  </a:txBody>
                  <a:tcPr/>
                </a:tc>
                <a:tc>
                  <a:txBody>
                    <a:bodyPr/>
                    <a:lstStyle/>
                    <a:p>
                      <a:pPr algn="ctr"/>
                      <a:r>
                        <a:rPr lang="en-US" sz="3000" dirty="0">
                          <a:latin typeface="Segoe UI Semilight" panose="020B0402040204020203" pitchFamily="34" charset="0"/>
                          <a:cs typeface="Segoe UI Semilight" panose="020B0402040204020203" pitchFamily="34" charset="0"/>
                        </a:rPr>
                        <a:t>(6,2)</a:t>
                      </a:r>
                    </a:p>
                  </a:txBody>
                  <a:tcPr/>
                </a:tc>
                <a:tc>
                  <a:txBody>
                    <a:bodyPr/>
                    <a:lstStyle/>
                    <a:p>
                      <a:pPr algn="ctr"/>
                      <a:r>
                        <a:rPr lang="en-US" sz="3000" dirty="0">
                          <a:latin typeface="Segoe UI Semilight" panose="020B0402040204020203" pitchFamily="34" charset="0"/>
                          <a:cs typeface="Segoe UI Semilight" panose="020B0402040204020203" pitchFamily="34" charset="0"/>
                        </a:rPr>
                        <a:t>(6,3)</a:t>
                      </a:r>
                    </a:p>
                  </a:txBody>
                  <a:tcPr/>
                </a:tc>
                <a:tc>
                  <a:txBody>
                    <a:bodyPr/>
                    <a:lstStyle/>
                    <a:p>
                      <a:pPr algn="ctr"/>
                      <a:r>
                        <a:rPr lang="en-US" sz="3000" dirty="0">
                          <a:latin typeface="Segoe UI Semilight" panose="020B0402040204020203" pitchFamily="34" charset="0"/>
                          <a:cs typeface="Segoe UI Semilight" panose="020B0402040204020203" pitchFamily="34" charset="0"/>
                        </a:rPr>
                        <a:t>(6,4)</a:t>
                      </a:r>
                    </a:p>
                  </a:txBody>
                  <a:tcPr/>
                </a:tc>
                <a:tc>
                  <a:txBody>
                    <a:bodyPr/>
                    <a:lstStyle/>
                    <a:p>
                      <a:pPr algn="ctr"/>
                      <a:r>
                        <a:rPr lang="en-US" sz="3000" dirty="0">
                          <a:latin typeface="Segoe UI Semilight" panose="020B0402040204020203" pitchFamily="34" charset="0"/>
                          <a:cs typeface="Segoe UI Semilight" panose="020B0402040204020203" pitchFamily="34" charset="0"/>
                        </a:rPr>
                        <a:t>(6,5)</a:t>
                      </a:r>
                    </a:p>
                  </a:txBody>
                  <a:tcPr/>
                </a:tc>
                <a:tc>
                  <a:txBody>
                    <a:bodyPr/>
                    <a:lstStyle/>
                    <a:p>
                      <a:pPr algn="ctr"/>
                      <a:r>
                        <a:rPr lang="en-US" sz="3000" dirty="0">
                          <a:latin typeface="Segoe UI Semilight" panose="020B0402040204020203" pitchFamily="34" charset="0"/>
                          <a:cs typeface="Segoe UI Semilight" panose="020B0402040204020203" pitchFamily="34" charset="0"/>
                        </a:rPr>
                        <a:t>(6,6)</a:t>
                      </a:r>
                    </a:p>
                  </a:txBody>
                  <a:tcPr/>
                </a:tc>
                <a:extLst>
                  <a:ext uri="{0D108BD9-81ED-4DB2-BD59-A6C34878D82A}">
                    <a16:rowId xmlns:a16="http://schemas.microsoft.com/office/drawing/2014/main" val="3900536419"/>
                  </a:ext>
                </a:extLst>
              </a:tr>
            </a:tbl>
          </a:graphicData>
        </a:graphic>
      </p:graphicFrame>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B057932-F2FA-1314-6CDD-749F34B7B874}"/>
                  </a:ext>
                </a:extLst>
              </p:cNvPr>
              <p:cNvSpPr>
                <a:spLocks noGrp="1"/>
              </p:cNvSpPr>
              <p:nvPr>
                <p:ph idx="1"/>
              </p:nvPr>
            </p:nvSpPr>
            <p:spPr>
              <a:xfrm>
                <a:off x="575240" y="1463857"/>
                <a:ext cx="3150940" cy="4845504"/>
              </a:xfrm>
            </p:spPr>
            <p:txBody>
              <a:bodyPr/>
              <a:lstStyle/>
              <a:p>
                <a:r>
                  <a:rPr lang="en-US" dirty="0"/>
                  <a:t>A ~ Red die </a:t>
                </a:r>
                <a14:m>
                  <m:oMath xmlns:m="http://schemas.openxmlformats.org/officeDocument/2006/math">
                    <m:r>
                      <a:rPr lang="en-US" b="0" i="1" smtClean="0">
                        <a:latin typeface="Cambria Math" panose="02040503050406030204" pitchFamily="18" charset="0"/>
                      </a:rPr>
                      <m:t>6</m:t>
                    </m:r>
                  </m:oMath>
                </a14:m>
                <a:r>
                  <a:rPr lang="en-US" dirty="0"/>
                  <a:t> </a:t>
                </a:r>
              </a:p>
              <a:p>
                <a:r>
                  <a:rPr lang="en-US" dirty="0"/>
                  <a:t>B ~ Sum is 7</a:t>
                </a:r>
              </a:p>
              <a:p>
                <a:endParaRPr lang="en-US" dirty="0"/>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ℙ</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𝐴</m:t>
                        </m:r>
                      </m:e>
                      <m:e>
                        <m:r>
                          <a:rPr lang="en-US" sz="2800" b="0" i="1" smtClean="0">
                            <a:latin typeface="Cambria Math" panose="02040503050406030204" pitchFamily="18" charset="0"/>
                            <a:cs typeface="Segoe UI Semilight" panose="020B0402040204020203" pitchFamily="34" charset="0"/>
                          </a:rPr>
                          <m:t>𝐵</m:t>
                        </m:r>
                      </m:e>
                    </m:d>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ℙ</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𝐴</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𝐵</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𝑃</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𝐵</m:t>
                    </m:r>
                    <m:r>
                      <a:rPr lang="en-US" sz="2800" b="0" i="1" smtClean="0">
                        <a:latin typeface="Cambria Math" panose="02040503050406030204" pitchFamily="18" charset="0"/>
                        <a:cs typeface="Segoe UI Semilight" panose="020B0402040204020203" pitchFamily="34" charset="0"/>
                      </a:rPr>
                      <m: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endParaRPr lang="en-US" sz="2800" dirty="0">
                  <a:latin typeface="Segoe UI Semilight" panose="020B0402040204020203" pitchFamily="34" charset="0"/>
                  <a:cs typeface="Segoe UI Semilight" panose="020B0402040204020203" pitchFamily="34" charset="0"/>
                </a:endParaRPr>
              </a:p>
              <a:p>
                <a14:m>
                  <m:oMath xmlns:m="http://schemas.openxmlformats.org/officeDocument/2006/math">
                    <m:r>
                      <a:rPr lang="en-US" i="1">
                        <a:latin typeface="Cambria Math" panose="02040503050406030204" pitchFamily="18"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0" smtClean="0">
                        <a:latin typeface="Cambria Math" panose="02040503050406030204" pitchFamily="18" charset="0"/>
                        <a:cs typeface="Segoe UI Semilight" panose="020B0402040204020203" pitchFamily="34" charset="0"/>
                      </a:rPr>
                      <m:t>1/6</m:t>
                    </m:r>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8" name="Content Placeholder 2">
                <a:extLst>
                  <a:ext uri="{FF2B5EF4-FFF2-40B4-BE49-F238E27FC236}">
                    <a16:creationId xmlns:a16="http://schemas.microsoft.com/office/drawing/2014/main" id="{DB057932-F2FA-1314-6CDD-749F34B7B874}"/>
                  </a:ext>
                </a:extLst>
              </p:cNvPr>
              <p:cNvSpPr>
                <a:spLocks noGrp="1" noRot="1" noChangeAspect="1" noMove="1" noResize="1" noEditPoints="1" noAdjustHandles="1" noChangeArrowheads="1" noChangeShapeType="1" noTextEdit="1"/>
              </p:cNvSpPr>
              <p:nvPr>
                <p:ph idx="1"/>
              </p:nvPr>
            </p:nvSpPr>
            <p:spPr>
              <a:xfrm>
                <a:off x="575240" y="1463857"/>
                <a:ext cx="3150940" cy="4845504"/>
              </a:xfrm>
              <a:blipFill>
                <a:blip r:embed="rId2"/>
                <a:stretch>
                  <a:fillRect l="-2321" t="-2138"/>
                </a:stretch>
              </a:blipFill>
            </p:spPr>
            <p:txBody>
              <a:bodyPr/>
              <a:lstStyle/>
              <a:p>
                <a:r>
                  <a:rPr lang="en-US">
                    <a:noFill/>
                  </a:rPr>
                  <a:t> </a:t>
                </a:r>
              </a:p>
            </p:txBody>
          </p:sp>
        </mc:Fallback>
      </mc:AlternateContent>
    </p:spTree>
    <p:extLst>
      <p:ext uri="{BB962C8B-B14F-4D97-AF65-F5344CB8AC3E}">
        <p14:creationId xmlns:p14="http://schemas.microsoft.com/office/powerpoint/2010/main" val="1635781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7CF9-3017-4323-B324-7A92DBAD2A9E}"/>
              </a:ext>
            </a:extLst>
          </p:cNvPr>
          <p:cNvSpPr>
            <a:spLocks noGrp="1"/>
          </p:cNvSpPr>
          <p:nvPr>
            <p:ph type="title"/>
          </p:nvPr>
        </p:nvSpPr>
        <p:spPr/>
        <p:txBody>
          <a:bodyPr/>
          <a:lstStyle/>
          <a:p>
            <a:r>
              <a:rPr lang="en-US" dirty="0"/>
              <a:t>Conditioning Practice</a:t>
            </a:r>
          </a:p>
        </p:txBody>
      </p:sp>
      <p:graphicFrame>
        <p:nvGraphicFramePr>
          <p:cNvPr id="5" name="Content Placeholder 3">
            <a:extLst>
              <a:ext uri="{FF2B5EF4-FFF2-40B4-BE49-F238E27FC236}">
                <a16:creationId xmlns:a16="http://schemas.microsoft.com/office/drawing/2014/main" id="{E68739F6-0F05-4FFE-8930-E114A5F7C8BF}"/>
              </a:ext>
            </a:extLst>
          </p:cNvPr>
          <p:cNvGraphicFramePr>
            <a:graphicFrameLocks/>
          </p:cNvGraphicFramePr>
          <p:nvPr/>
        </p:nvGraphicFramePr>
        <p:xfrm>
          <a:off x="3954780" y="1463674"/>
          <a:ext cx="7807009" cy="4670428"/>
        </p:xfrm>
        <a:graphic>
          <a:graphicData uri="http://schemas.openxmlformats.org/drawingml/2006/table">
            <a:tbl>
              <a:tblPr firstRow="1" bandRow="1">
                <a:tableStyleId>{5C22544A-7EE6-4342-B048-85BDC9FD1C3A}</a:tableStyleId>
              </a:tblPr>
              <a:tblGrid>
                <a:gridCol w="1115287">
                  <a:extLst>
                    <a:ext uri="{9D8B030D-6E8A-4147-A177-3AD203B41FA5}">
                      <a16:colId xmlns:a16="http://schemas.microsoft.com/office/drawing/2014/main" val="4170074656"/>
                    </a:ext>
                  </a:extLst>
                </a:gridCol>
                <a:gridCol w="1115287">
                  <a:extLst>
                    <a:ext uri="{9D8B030D-6E8A-4147-A177-3AD203B41FA5}">
                      <a16:colId xmlns:a16="http://schemas.microsoft.com/office/drawing/2014/main" val="4131577563"/>
                    </a:ext>
                  </a:extLst>
                </a:gridCol>
                <a:gridCol w="1115287">
                  <a:extLst>
                    <a:ext uri="{9D8B030D-6E8A-4147-A177-3AD203B41FA5}">
                      <a16:colId xmlns:a16="http://schemas.microsoft.com/office/drawing/2014/main" val="4232336030"/>
                    </a:ext>
                  </a:extLst>
                </a:gridCol>
                <a:gridCol w="1115287">
                  <a:extLst>
                    <a:ext uri="{9D8B030D-6E8A-4147-A177-3AD203B41FA5}">
                      <a16:colId xmlns:a16="http://schemas.microsoft.com/office/drawing/2014/main" val="1289260618"/>
                    </a:ext>
                  </a:extLst>
                </a:gridCol>
                <a:gridCol w="1115287">
                  <a:extLst>
                    <a:ext uri="{9D8B030D-6E8A-4147-A177-3AD203B41FA5}">
                      <a16:colId xmlns:a16="http://schemas.microsoft.com/office/drawing/2014/main" val="3600827561"/>
                    </a:ext>
                  </a:extLst>
                </a:gridCol>
                <a:gridCol w="1115287">
                  <a:extLst>
                    <a:ext uri="{9D8B030D-6E8A-4147-A177-3AD203B41FA5}">
                      <a16:colId xmlns:a16="http://schemas.microsoft.com/office/drawing/2014/main" val="989168930"/>
                    </a:ext>
                  </a:extLst>
                </a:gridCol>
                <a:gridCol w="1115287">
                  <a:extLst>
                    <a:ext uri="{9D8B030D-6E8A-4147-A177-3AD203B41FA5}">
                      <a16:colId xmlns:a16="http://schemas.microsoft.com/office/drawing/2014/main" val="1932049036"/>
                    </a:ext>
                  </a:extLst>
                </a:gridCol>
              </a:tblGrid>
              <a:tr h="667204">
                <a:tc>
                  <a:txBody>
                    <a:bodyPr/>
                    <a:lstStyle/>
                    <a:p>
                      <a:endParaRPr lang="en-US" dirty="0"/>
                    </a:p>
                  </a:txBody>
                  <a:tcPr/>
                </a:tc>
                <a:tc>
                  <a:txBody>
                    <a:bodyPr/>
                    <a:lstStyle/>
                    <a:p>
                      <a:r>
                        <a:rPr lang="en-US" sz="3000" b="0" dirty="0"/>
                        <a:t>D2=1</a:t>
                      </a:r>
                    </a:p>
                  </a:txBody>
                  <a:tcPr/>
                </a:tc>
                <a:tc>
                  <a:txBody>
                    <a:bodyPr/>
                    <a:lstStyle/>
                    <a:p>
                      <a:r>
                        <a:rPr lang="en-US" sz="3000" b="0" dirty="0"/>
                        <a:t>D2=2</a:t>
                      </a:r>
                    </a:p>
                  </a:txBody>
                  <a:tcPr/>
                </a:tc>
                <a:tc>
                  <a:txBody>
                    <a:bodyPr/>
                    <a:lstStyle/>
                    <a:p>
                      <a:r>
                        <a:rPr lang="en-US" sz="3000" b="0" dirty="0"/>
                        <a:t>D2=3</a:t>
                      </a:r>
                    </a:p>
                  </a:txBody>
                  <a:tcPr/>
                </a:tc>
                <a:tc>
                  <a:txBody>
                    <a:bodyPr/>
                    <a:lstStyle/>
                    <a:p>
                      <a:r>
                        <a:rPr lang="en-US" sz="3000" b="0" dirty="0"/>
                        <a:t>D2=4</a:t>
                      </a:r>
                    </a:p>
                  </a:txBody>
                  <a:tcPr/>
                </a:tc>
                <a:tc>
                  <a:txBody>
                    <a:bodyPr/>
                    <a:lstStyle/>
                    <a:p>
                      <a:r>
                        <a:rPr lang="en-US" sz="3000" b="0" dirty="0"/>
                        <a:t>D2=5</a:t>
                      </a:r>
                    </a:p>
                  </a:txBody>
                  <a:tcPr/>
                </a:tc>
                <a:tc>
                  <a:txBody>
                    <a:bodyPr/>
                    <a:lstStyle/>
                    <a:p>
                      <a:r>
                        <a:rPr lang="en-US" sz="3000" b="0" dirty="0"/>
                        <a:t>D2=6</a:t>
                      </a:r>
                    </a:p>
                  </a:txBody>
                  <a:tcPr/>
                </a:tc>
                <a:extLst>
                  <a:ext uri="{0D108BD9-81ED-4DB2-BD59-A6C34878D82A}">
                    <a16:rowId xmlns:a16="http://schemas.microsoft.com/office/drawing/2014/main" val="3904444049"/>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D1=1</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(1,1)</a:t>
                      </a:r>
                    </a:p>
                  </a:txBody>
                  <a:tcPr/>
                </a:tc>
                <a:tc>
                  <a:txBody>
                    <a:bodyPr/>
                    <a:lstStyle/>
                    <a:p>
                      <a:pPr algn="ctr"/>
                      <a:r>
                        <a:rPr lang="en-US" sz="3000" dirty="0">
                          <a:latin typeface="Segoe UI Semilight" panose="020B0402040204020203" pitchFamily="34" charset="0"/>
                          <a:cs typeface="Segoe UI Semilight" panose="020B0402040204020203" pitchFamily="34" charset="0"/>
                        </a:rPr>
                        <a:t>(1,2)</a:t>
                      </a:r>
                    </a:p>
                  </a:txBody>
                  <a:tcPr/>
                </a:tc>
                <a:tc>
                  <a:txBody>
                    <a:bodyPr/>
                    <a:lstStyle/>
                    <a:p>
                      <a:pPr algn="ctr"/>
                      <a:r>
                        <a:rPr lang="en-US" sz="3000" dirty="0">
                          <a:latin typeface="Segoe UI Semilight" panose="020B0402040204020203" pitchFamily="34" charset="0"/>
                          <a:cs typeface="Segoe UI Semilight" panose="020B0402040204020203" pitchFamily="34" charset="0"/>
                        </a:rPr>
                        <a:t>(1,3)</a:t>
                      </a:r>
                    </a:p>
                  </a:txBody>
                  <a:tcPr/>
                </a:tc>
                <a:tc>
                  <a:txBody>
                    <a:bodyPr/>
                    <a:lstStyle/>
                    <a:p>
                      <a:pPr algn="ctr"/>
                      <a:r>
                        <a:rPr lang="en-US" sz="3000" dirty="0">
                          <a:latin typeface="Segoe UI Semilight" panose="020B0402040204020203" pitchFamily="34" charset="0"/>
                          <a:cs typeface="Segoe UI Semilight" panose="020B0402040204020203" pitchFamily="34" charset="0"/>
                        </a:rPr>
                        <a:t>(1,4)</a:t>
                      </a:r>
                    </a:p>
                  </a:txBody>
                  <a:tcPr/>
                </a:tc>
                <a:tc>
                  <a:txBody>
                    <a:bodyPr/>
                    <a:lstStyle/>
                    <a:p>
                      <a:pPr algn="ctr"/>
                      <a:r>
                        <a:rPr lang="en-US" sz="3000" dirty="0">
                          <a:latin typeface="Segoe UI Semilight" panose="020B0402040204020203" pitchFamily="34" charset="0"/>
                          <a:cs typeface="Segoe UI Semilight" panose="020B0402040204020203" pitchFamily="34" charset="0"/>
                        </a:rPr>
                        <a:t>(1,5)</a:t>
                      </a:r>
                    </a:p>
                  </a:txBody>
                  <a:tcPr/>
                </a:tc>
                <a:tc>
                  <a:txBody>
                    <a:bodyPr/>
                    <a:lstStyle/>
                    <a:p>
                      <a:pPr algn="ctr"/>
                      <a:r>
                        <a:rPr lang="en-US" sz="3000" dirty="0">
                          <a:latin typeface="Segoe UI Semilight" panose="020B0402040204020203" pitchFamily="34" charset="0"/>
                          <a:cs typeface="Segoe UI Semilight" panose="020B0402040204020203" pitchFamily="34" charset="0"/>
                        </a:rPr>
                        <a:t>(1.6)</a:t>
                      </a:r>
                    </a:p>
                  </a:txBody>
                  <a:tcPr/>
                </a:tc>
                <a:extLst>
                  <a:ext uri="{0D108BD9-81ED-4DB2-BD59-A6C34878D82A}">
                    <a16:rowId xmlns:a16="http://schemas.microsoft.com/office/drawing/2014/main" val="1596345985"/>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D1=2</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(2,1)</a:t>
                      </a:r>
                    </a:p>
                  </a:txBody>
                  <a:tcPr/>
                </a:tc>
                <a:tc>
                  <a:txBody>
                    <a:bodyPr/>
                    <a:lstStyle/>
                    <a:p>
                      <a:pPr algn="ctr"/>
                      <a:r>
                        <a:rPr lang="en-US" sz="3000" dirty="0">
                          <a:latin typeface="Segoe UI Semilight" panose="020B0402040204020203" pitchFamily="34" charset="0"/>
                          <a:cs typeface="Segoe UI Semilight" panose="020B0402040204020203" pitchFamily="34" charset="0"/>
                        </a:rPr>
                        <a:t>(2,2)</a:t>
                      </a:r>
                    </a:p>
                  </a:txBody>
                  <a:tcPr/>
                </a:tc>
                <a:tc>
                  <a:txBody>
                    <a:bodyPr/>
                    <a:lstStyle/>
                    <a:p>
                      <a:pPr algn="ctr"/>
                      <a:r>
                        <a:rPr lang="en-US" sz="3000" dirty="0">
                          <a:latin typeface="Segoe UI Semilight" panose="020B0402040204020203" pitchFamily="34" charset="0"/>
                          <a:cs typeface="Segoe UI Semilight" panose="020B0402040204020203" pitchFamily="34" charset="0"/>
                        </a:rPr>
                        <a:t>(2,3)</a:t>
                      </a:r>
                    </a:p>
                  </a:txBody>
                  <a:tcPr/>
                </a:tc>
                <a:tc>
                  <a:txBody>
                    <a:bodyPr/>
                    <a:lstStyle/>
                    <a:p>
                      <a:pPr algn="ctr"/>
                      <a:r>
                        <a:rPr lang="en-US" sz="3000" dirty="0">
                          <a:latin typeface="Segoe UI Semilight" panose="020B0402040204020203" pitchFamily="34" charset="0"/>
                          <a:cs typeface="Segoe UI Semilight" panose="020B0402040204020203" pitchFamily="34" charset="0"/>
                        </a:rPr>
                        <a:t>(2,4)</a:t>
                      </a:r>
                    </a:p>
                  </a:txBody>
                  <a:tcPr/>
                </a:tc>
                <a:tc>
                  <a:txBody>
                    <a:bodyPr/>
                    <a:lstStyle/>
                    <a:p>
                      <a:pPr algn="ctr"/>
                      <a:r>
                        <a:rPr lang="en-US" sz="3000" dirty="0">
                          <a:latin typeface="Segoe UI Semilight" panose="020B0402040204020203" pitchFamily="34" charset="0"/>
                          <a:cs typeface="Segoe UI Semilight" panose="020B0402040204020203" pitchFamily="34" charset="0"/>
                        </a:rPr>
                        <a:t>(2,5)</a:t>
                      </a:r>
                    </a:p>
                  </a:txBody>
                  <a:tcPr/>
                </a:tc>
                <a:tc>
                  <a:txBody>
                    <a:bodyPr/>
                    <a:lstStyle/>
                    <a:p>
                      <a:pPr algn="ctr"/>
                      <a:r>
                        <a:rPr lang="en-US" sz="3000" dirty="0">
                          <a:latin typeface="Segoe UI Semilight" panose="020B0402040204020203" pitchFamily="34" charset="0"/>
                          <a:cs typeface="Segoe UI Semilight" panose="020B0402040204020203" pitchFamily="34" charset="0"/>
                        </a:rPr>
                        <a:t>(2,6)</a:t>
                      </a:r>
                    </a:p>
                  </a:txBody>
                  <a:tcPr/>
                </a:tc>
                <a:extLst>
                  <a:ext uri="{0D108BD9-81ED-4DB2-BD59-A6C34878D82A}">
                    <a16:rowId xmlns:a16="http://schemas.microsoft.com/office/drawing/2014/main" val="44661408"/>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D1=3</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(3,1)</a:t>
                      </a:r>
                    </a:p>
                  </a:txBody>
                  <a:tcPr/>
                </a:tc>
                <a:tc>
                  <a:txBody>
                    <a:bodyPr/>
                    <a:lstStyle/>
                    <a:p>
                      <a:pPr algn="ctr"/>
                      <a:r>
                        <a:rPr lang="en-US" sz="3000" dirty="0">
                          <a:latin typeface="Segoe UI Semilight" panose="020B0402040204020203" pitchFamily="34" charset="0"/>
                          <a:cs typeface="Segoe UI Semilight" panose="020B0402040204020203" pitchFamily="34" charset="0"/>
                        </a:rPr>
                        <a:t>(3,2)</a:t>
                      </a:r>
                    </a:p>
                  </a:txBody>
                  <a:tcPr/>
                </a:tc>
                <a:tc>
                  <a:txBody>
                    <a:bodyPr/>
                    <a:lstStyle/>
                    <a:p>
                      <a:pPr algn="ctr"/>
                      <a:r>
                        <a:rPr lang="en-US" sz="3000" dirty="0">
                          <a:latin typeface="Segoe UI Semilight" panose="020B0402040204020203" pitchFamily="34" charset="0"/>
                          <a:cs typeface="Segoe UI Semilight" panose="020B0402040204020203" pitchFamily="34" charset="0"/>
                        </a:rPr>
                        <a:t>(3,3)</a:t>
                      </a:r>
                    </a:p>
                  </a:txBody>
                  <a:tcPr/>
                </a:tc>
                <a:tc>
                  <a:txBody>
                    <a:bodyPr/>
                    <a:lstStyle/>
                    <a:p>
                      <a:pPr algn="ctr"/>
                      <a:r>
                        <a:rPr lang="en-US" sz="3000" dirty="0">
                          <a:latin typeface="Segoe UI Semilight" panose="020B0402040204020203" pitchFamily="34" charset="0"/>
                          <a:cs typeface="Segoe UI Semilight" panose="020B0402040204020203" pitchFamily="34" charset="0"/>
                        </a:rPr>
                        <a:t>(3,4)</a:t>
                      </a:r>
                    </a:p>
                  </a:txBody>
                  <a:tcPr/>
                </a:tc>
                <a:tc>
                  <a:txBody>
                    <a:bodyPr/>
                    <a:lstStyle/>
                    <a:p>
                      <a:pPr algn="ctr"/>
                      <a:r>
                        <a:rPr lang="en-US" sz="3000" dirty="0">
                          <a:latin typeface="Segoe UI Semilight" panose="020B0402040204020203" pitchFamily="34" charset="0"/>
                          <a:cs typeface="Segoe UI Semilight" panose="020B0402040204020203" pitchFamily="34" charset="0"/>
                        </a:rPr>
                        <a:t>(3,5)</a:t>
                      </a:r>
                    </a:p>
                  </a:txBody>
                  <a:tcPr/>
                </a:tc>
                <a:tc>
                  <a:txBody>
                    <a:bodyPr/>
                    <a:lstStyle/>
                    <a:p>
                      <a:pPr algn="ctr"/>
                      <a:r>
                        <a:rPr lang="en-US" sz="3000" dirty="0">
                          <a:latin typeface="Segoe UI Semilight" panose="020B0402040204020203" pitchFamily="34" charset="0"/>
                          <a:cs typeface="Segoe UI Semilight" panose="020B0402040204020203" pitchFamily="34" charset="0"/>
                        </a:rPr>
                        <a:t>(3,6)</a:t>
                      </a:r>
                    </a:p>
                  </a:txBody>
                  <a:tcPr/>
                </a:tc>
                <a:extLst>
                  <a:ext uri="{0D108BD9-81ED-4DB2-BD59-A6C34878D82A}">
                    <a16:rowId xmlns:a16="http://schemas.microsoft.com/office/drawing/2014/main" val="268806217"/>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D1=4</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(4,1)</a:t>
                      </a:r>
                    </a:p>
                  </a:txBody>
                  <a:tcPr/>
                </a:tc>
                <a:tc>
                  <a:txBody>
                    <a:bodyPr/>
                    <a:lstStyle/>
                    <a:p>
                      <a:pPr algn="ctr"/>
                      <a:r>
                        <a:rPr lang="en-US" sz="3000" dirty="0">
                          <a:latin typeface="Segoe UI Semilight" panose="020B0402040204020203" pitchFamily="34" charset="0"/>
                          <a:cs typeface="Segoe UI Semilight" panose="020B0402040204020203" pitchFamily="34" charset="0"/>
                        </a:rPr>
                        <a:t>(4,2)</a:t>
                      </a:r>
                    </a:p>
                  </a:txBody>
                  <a:tcPr/>
                </a:tc>
                <a:tc>
                  <a:txBody>
                    <a:bodyPr/>
                    <a:lstStyle/>
                    <a:p>
                      <a:pPr algn="ctr"/>
                      <a:r>
                        <a:rPr lang="en-US" sz="3000" dirty="0">
                          <a:latin typeface="Segoe UI Semilight" panose="020B0402040204020203" pitchFamily="34" charset="0"/>
                          <a:cs typeface="Segoe UI Semilight" panose="020B0402040204020203" pitchFamily="34" charset="0"/>
                        </a:rPr>
                        <a:t>(4,3)</a:t>
                      </a:r>
                    </a:p>
                  </a:txBody>
                  <a:tcPr/>
                </a:tc>
                <a:tc>
                  <a:txBody>
                    <a:bodyPr/>
                    <a:lstStyle/>
                    <a:p>
                      <a:pPr algn="ctr"/>
                      <a:r>
                        <a:rPr lang="en-US" sz="3000" dirty="0">
                          <a:latin typeface="Segoe UI Semilight" panose="020B0402040204020203" pitchFamily="34" charset="0"/>
                          <a:cs typeface="Segoe UI Semilight" panose="020B0402040204020203" pitchFamily="34" charset="0"/>
                        </a:rPr>
                        <a:t>(4,4)</a:t>
                      </a:r>
                    </a:p>
                  </a:txBody>
                  <a:tcPr/>
                </a:tc>
                <a:tc>
                  <a:txBody>
                    <a:bodyPr/>
                    <a:lstStyle/>
                    <a:p>
                      <a:pPr algn="ctr"/>
                      <a:r>
                        <a:rPr lang="en-US" sz="3000" dirty="0">
                          <a:latin typeface="Segoe UI Semilight" panose="020B0402040204020203" pitchFamily="34" charset="0"/>
                          <a:cs typeface="Segoe UI Semilight" panose="020B0402040204020203" pitchFamily="34" charset="0"/>
                        </a:rPr>
                        <a:t>(4,5)</a:t>
                      </a:r>
                    </a:p>
                  </a:txBody>
                  <a:tcPr/>
                </a:tc>
                <a:tc>
                  <a:txBody>
                    <a:bodyPr/>
                    <a:lstStyle/>
                    <a:p>
                      <a:pPr algn="ctr"/>
                      <a:r>
                        <a:rPr lang="en-US" sz="3000" dirty="0">
                          <a:latin typeface="Segoe UI Semilight" panose="020B0402040204020203" pitchFamily="34" charset="0"/>
                          <a:cs typeface="Segoe UI Semilight" panose="020B0402040204020203" pitchFamily="34" charset="0"/>
                        </a:rPr>
                        <a:t>(4,6)</a:t>
                      </a:r>
                    </a:p>
                  </a:txBody>
                  <a:tcPr/>
                </a:tc>
                <a:extLst>
                  <a:ext uri="{0D108BD9-81ED-4DB2-BD59-A6C34878D82A}">
                    <a16:rowId xmlns:a16="http://schemas.microsoft.com/office/drawing/2014/main" val="654456811"/>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D1=5</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(5,1)</a:t>
                      </a:r>
                    </a:p>
                  </a:txBody>
                  <a:tcPr/>
                </a:tc>
                <a:tc>
                  <a:txBody>
                    <a:bodyPr/>
                    <a:lstStyle/>
                    <a:p>
                      <a:pPr algn="ctr"/>
                      <a:r>
                        <a:rPr lang="en-US" sz="3000" dirty="0">
                          <a:latin typeface="Segoe UI Semilight" panose="020B0402040204020203" pitchFamily="34" charset="0"/>
                          <a:cs typeface="Segoe UI Semilight" panose="020B0402040204020203" pitchFamily="34" charset="0"/>
                        </a:rPr>
                        <a:t>(5,2)</a:t>
                      </a:r>
                    </a:p>
                  </a:txBody>
                  <a:tcPr/>
                </a:tc>
                <a:tc>
                  <a:txBody>
                    <a:bodyPr/>
                    <a:lstStyle/>
                    <a:p>
                      <a:pPr algn="ctr"/>
                      <a:r>
                        <a:rPr lang="en-US" sz="3000" dirty="0">
                          <a:latin typeface="Segoe UI Semilight" panose="020B0402040204020203" pitchFamily="34" charset="0"/>
                          <a:cs typeface="Segoe UI Semilight" panose="020B0402040204020203" pitchFamily="34" charset="0"/>
                        </a:rPr>
                        <a:t>(5,3)</a:t>
                      </a:r>
                    </a:p>
                  </a:txBody>
                  <a:tcPr/>
                </a:tc>
                <a:tc>
                  <a:txBody>
                    <a:bodyPr/>
                    <a:lstStyle/>
                    <a:p>
                      <a:pPr algn="ctr"/>
                      <a:r>
                        <a:rPr lang="en-US" sz="3000" dirty="0">
                          <a:latin typeface="Segoe UI Semilight" panose="020B0402040204020203" pitchFamily="34" charset="0"/>
                          <a:cs typeface="Segoe UI Semilight" panose="020B0402040204020203" pitchFamily="34" charset="0"/>
                        </a:rPr>
                        <a:t>(5,4)</a:t>
                      </a:r>
                    </a:p>
                  </a:txBody>
                  <a:tcPr/>
                </a:tc>
                <a:tc>
                  <a:txBody>
                    <a:bodyPr/>
                    <a:lstStyle/>
                    <a:p>
                      <a:pPr algn="ctr"/>
                      <a:r>
                        <a:rPr lang="en-US" sz="3000" dirty="0">
                          <a:latin typeface="Segoe UI Semilight" panose="020B0402040204020203" pitchFamily="34" charset="0"/>
                          <a:cs typeface="Segoe UI Semilight" panose="020B0402040204020203" pitchFamily="34" charset="0"/>
                        </a:rPr>
                        <a:t>(5,5)</a:t>
                      </a:r>
                    </a:p>
                  </a:txBody>
                  <a:tcPr/>
                </a:tc>
                <a:tc>
                  <a:txBody>
                    <a:bodyPr/>
                    <a:lstStyle/>
                    <a:p>
                      <a:pPr algn="ctr"/>
                      <a:r>
                        <a:rPr lang="en-US" sz="3000" dirty="0">
                          <a:latin typeface="Segoe UI Semilight" panose="020B0402040204020203" pitchFamily="34" charset="0"/>
                          <a:cs typeface="Segoe UI Semilight" panose="020B0402040204020203" pitchFamily="34" charset="0"/>
                        </a:rPr>
                        <a:t>(5,6)</a:t>
                      </a:r>
                    </a:p>
                  </a:txBody>
                  <a:tcPr/>
                </a:tc>
                <a:extLst>
                  <a:ext uri="{0D108BD9-81ED-4DB2-BD59-A6C34878D82A}">
                    <a16:rowId xmlns:a16="http://schemas.microsoft.com/office/drawing/2014/main" val="2993591620"/>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D1=6</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(6,1)</a:t>
                      </a:r>
                    </a:p>
                  </a:txBody>
                  <a:tcPr/>
                </a:tc>
                <a:tc>
                  <a:txBody>
                    <a:bodyPr/>
                    <a:lstStyle/>
                    <a:p>
                      <a:pPr algn="ctr"/>
                      <a:r>
                        <a:rPr lang="en-US" sz="3000" dirty="0">
                          <a:latin typeface="Segoe UI Semilight" panose="020B0402040204020203" pitchFamily="34" charset="0"/>
                          <a:cs typeface="Segoe UI Semilight" panose="020B0402040204020203" pitchFamily="34" charset="0"/>
                        </a:rPr>
                        <a:t>(6,2)</a:t>
                      </a:r>
                    </a:p>
                  </a:txBody>
                  <a:tcPr/>
                </a:tc>
                <a:tc>
                  <a:txBody>
                    <a:bodyPr/>
                    <a:lstStyle/>
                    <a:p>
                      <a:pPr algn="ctr"/>
                      <a:r>
                        <a:rPr lang="en-US" sz="3000" dirty="0">
                          <a:latin typeface="Segoe UI Semilight" panose="020B0402040204020203" pitchFamily="34" charset="0"/>
                          <a:cs typeface="Segoe UI Semilight" panose="020B0402040204020203" pitchFamily="34" charset="0"/>
                        </a:rPr>
                        <a:t>(6,3)</a:t>
                      </a:r>
                    </a:p>
                  </a:txBody>
                  <a:tcPr/>
                </a:tc>
                <a:tc>
                  <a:txBody>
                    <a:bodyPr/>
                    <a:lstStyle/>
                    <a:p>
                      <a:pPr algn="ctr"/>
                      <a:r>
                        <a:rPr lang="en-US" sz="3000" dirty="0">
                          <a:latin typeface="Segoe UI Semilight" panose="020B0402040204020203" pitchFamily="34" charset="0"/>
                          <a:cs typeface="Segoe UI Semilight" panose="020B0402040204020203" pitchFamily="34" charset="0"/>
                        </a:rPr>
                        <a:t>(6,4)</a:t>
                      </a:r>
                    </a:p>
                  </a:txBody>
                  <a:tcPr/>
                </a:tc>
                <a:tc>
                  <a:txBody>
                    <a:bodyPr/>
                    <a:lstStyle/>
                    <a:p>
                      <a:pPr algn="ctr"/>
                      <a:r>
                        <a:rPr lang="en-US" sz="3000" dirty="0">
                          <a:latin typeface="Segoe UI Semilight" panose="020B0402040204020203" pitchFamily="34" charset="0"/>
                          <a:cs typeface="Segoe UI Semilight" panose="020B0402040204020203" pitchFamily="34" charset="0"/>
                        </a:rPr>
                        <a:t>(6,5)</a:t>
                      </a:r>
                    </a:p>
                  </a:txBody>
                  <a:tcPr/>
                </a:tc>
                <a:tc>
                  <a:txBody>
                    <a:bodyPr/>
                    <a:lstStyle/>
                    <a:p>
                      <a:pPr algn="ctr"/>
                      <a:r>
                        <a:rPr lang="en-US" sz="3000" dirty="0">
                          <a:latin typeface="Segoe UI Semilight" panose="020B0402040204020203" pitchFamily="34" charset="0"/>
                          <a:cs typeface="Segoe UI Semilight" panose="020B0402040204020203" pitchFamily="34" charset="0"/>
                        </a:rPr>
                        <a:t>(6,6)</a:t>
                      </a:r>
                    </a:p>
                  </a:txBody>
                  <a:tcPr/>
                </a:tc>
                <a:extLst>
                  <a:ext uri="{0D108BD9-81ED-4DB2-BD59-A6C34878D82A}">
                    <a16:rowId xmlns:a16="http://schemas.microsoft.com/office/drawing/2014/main" val="3900536419"/>
                  </a:ext>
                </a:extLst>
              </a:tr>
            </a:tbl>
          </a:graphicData>
        </a:graphic>
      </p:graphicFrame>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B057932-F2FA-1314-6CDD-749F34B7B874}"/>
                  </a:ext>
                </a:extLst>
              </p:cNvPr>
              <p:cNvSpPr>
                <a:spLocks noGrp="1"/>
              </p:cNvSpPr>
              <p:nvPr>
                <p:ph idx="1"/>
              </p:nvPr>
            </p:nvSpPr>
            <p:spPr>
              <a:xfrm>
                <a:off x="575240" y="1463857"/>
                <a:ext cx="3150940" cy="4845504"/>
              </a:xfrm>
            </p:spPr>
            <p:txBody>
              <a:bodyPr/>
              <a:lstStyle/>
              <a:p>
                <a:r>
                  <a:rPr lang="en-US" dirty="0"/>
                  <a:t>A ~ Red die </a:t>
                </a:r>
                <a14:m>
                  <m:oMath xmlns:m="http://schemas.openxmlformats.org/officeDocument/2006/math">
                    <m:r>
                      <a:rPr lang="en-US" b="0" i="1" smtClean="0">
                        <a:latin typeface="Cambria Math" panose="02040503050406030204" pitchFamily="18" charset="0"/>
                      </a:rPr>
                      <m:t>6</m:t>
                    </m:r>
                  </m:oMath>
                </a14:m>
                <a:r>
                  <a:rPr lang="en-US" dirty="0"/>
                  <a:t> </a:t>
                </a:r>
              </a:p>
              <a:p>
                <a:r>
                  <a:rPr lang="en-US" dirty="0"/>
                  <a:t>C ~ Sum is 9</a:t>
                </a:r>
              </a:p>
              <a:p>
                <a:endParaRPr lang="en-US" dirty="0"/>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ℙ</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𝐴</m:t>
                        </m:r>
                      </m:e>
                      <m:e>
                        <m:r>
                          <a:rPr lang="en-US" sz="2800" b="0" i="1" smtClean="0">
                            <a:latin typeface="Cambria Math" panose="02040503050406030204" pitchFamily="18" charset="0"/>
                            <a:cs typeface="Segoe UI Semilight" panose="020B0402040204020203" pitchFamily="34" charset="0"/>
                          </a:rPr>
                          <m:t>𝐶</m:t>
                        </m:r>
                      </m:e>
                    </m:d>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ℙ</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𝐴</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𝐶</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𝑃</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𝐶</m:t>
                    </m:r>
                    <m:r>
                      <a:rPr lang="en-US" sz="2800" b="0" i="1" smtClean="0">
                        <a:latin typeface="Cambria Math" panose="02040503050406030204" pitchFamily="18" charset="0"/>
                        <a:cs typeface="Segoe UI Semilight" panose="020B0402040204020203" pitchFamily="34" charset="0"/>
                      </a:rPr>
                      <m: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endParaRPr lang="en-US" sz="2800" dirty="0">
                  <a:latin typeface="Segoe UI Semilight" panose="020B0402040204020203" pitchFamily="34" charset="0"/>
                  <a:cs typeface="Segoe UI Semilight" panose="020B0402040204020203" pitchFamily="34" charset="0"/>
                </a:endParaRPr>
              </a:p>
              <a:p>
                <a14:m>
                  <m:oMath xmlns:m="http://schemas.openxmlformats.org/officeDocument/2006/math">
                    <m:r>
                      <a:rPr lang="en-US" i="1">
                        <a:latin typeface="Cambria Math" panose="02040503050406030204" pitchFamily="18"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0" smtClean="0">
                        <a:latin typeface="Cambria Math" panose="02040503050406030204" pitchFamily="18" charset="0"/>
                        <a:cs typeface="Segoe UI Semilight" panose="020B0402040204020203" pitchFamily="34" charset="0"/>
                      </a:rPr>
                      <m:t>1/4</m:t>
                    </m:r>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8" name="Content Placeholder 2">
                <a:extLst>
                  <a:ext uri="{FF2B5EF4-FFF2-40B4-BE49-F238E27FC236}">
                    <a16:creationId xmlns:a16="http://schemas.microsoft.com/office/drawing/2014/main" id="{DB057932-F2FA-1314-6CDD-749F34B7B874}"/>
                  </a:ext>
                </a:extLst>
              </p:cNvPr>
              <p:cNvSpPr>
                <a:spLocks noGrp="1" noRot="1" noChangeAspect="1" noMove="1" noResize="1" noEditPoints="1" noAdjustHandles="1" noChangeArrowheads="1" noChangeShapeType="1" noTextEdit="1"/>
              </p:cNvSpPr>
              <p:nvPr>
                <p:ph idx="1"/>
              </p:nvPr>
            </p:nvSpPr>
            <p:spPr>
              <a:xfrm>
                <a:off x="575240" y="1463857"/>
                <a:ext cx="3150940" cy="4845504"/>
              </a:xfrm>
              <a:blipFill>
                <a:blip r:embed="rId2"/>
                <a:stretch>
                  <a:fillRect l="-2321" t="-2138"/>
                </a:stretch>
              </a:blipFill>
            </p:spPr>
            <p:txBody>
              <a:bodyPr/>
              <a:lstStyle/>
              <a:p>
                <a:r>
                  <a:rPr lang="en-US">
                    <a:noFill/>
                  </a:rPr>
                  <a:t> </a:t>
                </a:r>
              </a:p>
            </p:txBody>
          </p:sp>
        </mc:Fallback>
      </mc:AlternateContent>
    </p:spTree>
    <p:extLst>
      <p:ext uri="{BB962C8B-B14F-4D97-AF65-F5344CB8AC3E}">
        <p14:creationId xmlns:p14="http://schemas.microsoft.com/office/powerpoint/2010/main" val="4222817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7CF9-3017-4323-B324-7A92DBAD2A9E}"/>
              </a:ext>
            </a:extLst>
          </p:cNvPr>
          <p:cNvSpPr>
            <a:spLocks noGrp="1"/>
          </p:cNvSpPr>
          <p:nvPr>
            <p:ph type="title"/>
          </p:nvPr>
        </p:nvSpPr>
        <p:spPr/>
        <p:txBody>
          <a:bodyPr/>
          <a:lstStyle/>
          <a:p>
            <a:r>
              <a:rPr lang="en-US" dirty="0"/>
              <a:t>Conditioning Practice</a:t>
            </a:r>
          </a:p>
        </p:txBody>
      </p:sp>
      <p:graphicFrame>
        <p:nvGraphicFramePr>
          <p:cNvPr id="5" name="Content Placeholder 3">
            <a:extLst>
              <a:ext uri="{FF2B5EF4-FFF2-40B4-BE49-F238E27FC236}">
                <a16:creationId xmlns:a16="http://schemas.microsoft.com/office/drawing/2014/main" id="{E68739F6-0F05-4FFE-8930-E114A5F7C8BF}"/>
              </a:ext>
            </a:extLst>
          </p:cNvPr>
          <p:cNvGraphicFramePr>
            <a:graphicFrameLocks/>
          </p:cNvGraphicFramePr>
          <p:nvPr/>
        </p:nvGraphicFramePr>
        <p:xfrm>
          <a:off x="3954780" y="1463674"/>
          <a:ext cx="7807009" cy="4670428"/>
        </p:xfrm>
        <a:graphic>
          <a:graphicData uri="http://schemas.openxmlformats.org/drawingml/2006/table">
            <a:tbl>
              <a:tblPr firstRow="1" bandRow="1">
                <a:tableStyleId>{5C22544A-7EE6-4342-B048-85BDC9FD1C3A}</a:tableStyleId>
              </a:tblPr>
              <a:tblGrid>
                <a:gridCol w="1115287">
                  <a:extLst>
                    <a:ext uri="{9D8B030D-6E8A-4147-A177-3AD203B41FA5}">
                      <a16:colId xmlns:a16="http://schemas.microsoft.com/office/drawing/2014/main" val="4170074656"/>
                    </a:ext>
                  </a:extLst>
                </a:gridCol>
                <a:gridCol w="1115287">
                  <a:extLst>
                    <a:ext uri="{9D8B030D-6E8A-4147-A177-3AD203B41FA5}">
                      <a16:colId xmlns:a16="http://schemas.microsoft.com/office/drawing/2014/main" val="4131577563"/>
                    </a:ext>
                  </a:extLst>
                </a:gridCol>
                <a:gridCol w="1115287">
                  <a:extLst>
                    <a:ext uri="{9D8B030D-6E8A-4147-A177-3AD203B41FA5}">
                      <a16:colId xmlns:a16="http://schemas.microsoft.com/office/drawing/2014/main" val="4232336030"/>
                    </a:ext>
                  </a:extLst>
                </a:gridCol>
                <a:gridCol w="1115287">
                  <a:extLst>
                    <a:ext uri="{9D8B030D-6E8A-4147-A177-3AD203B41FA5}">
                      <a16:colId xmlns:a16="http://schemas.microsoft.com/office/drawing/2014/main" val="1289260618"/>
                    </a:ext>
                  </a:extLst>
                </a:gridCol>
                <a:gridCol w="1115287">
                  <a:extLst>
                    <a:ext uri="{9D8B030D-6E8A-4147-A177-3AD203B41FA5}">
                      <a16:colId xmlns:a16="http://schemas.microsoft.com/office/drawing/2014/main" val="3600827561"/>
                    </a:ext>
                  </a:extLst>
                </a:gridCol>
                <a:gridCol w="1115287">
                  <a:extLst>
                    <a:ext uri="{9D8B030D-6E8A-4147-A177-3AD203B41FA5}">
                      <a16:colId xmlns:a16="http://schemas.microsoft.com/office/drawing/2014/main" val="989168930"/>
                    </a:ext>
                  </a:extLst>
                </a:gridCol>
                <a:gridCol w="1115287">
                  <a:extLst>
                    <a:ext uri="{9D8B030D-6E8A-4147-A177-3AD203B41FA5}">
                      <a16:colId xmlns:a16="http://schemas.microsoft.com/office/drawing/2014/main" val="1932049036"/>
                    </a:ext>
                  </a:extLst>
                </a:gridCol>
              </a:tblGrid>
              <a:tr h="667204">
                <a:tc>
                  <a:txBody>
                    <a:bodyPr/>
                    <a:lstStyle/>
                    <a:p>
                      <a:endParaRPr lang="en-US" dirty="0"/>
                    </a:p>
                  </a:txBody>
                  <a:tcPr/>
                </a:tc>
                <a:tc>
                  <a:txBody>
                    <a:bodyPr/>
                    <a:lstStyle/>
                    <a:p>
                      <a:r>
                        <a:rPr lang="en-US" sz="3000" b="0" dirty="0"/>
                        <a:t>D2=1</a:t>
                      </a:r>
                    </a:p>
                  </a:txBody>
                  <a:tcPr/>
                </a:tc>
                <a:tc>
                  <a:txBody>
                    <a:bodyPr/>
                    <a:lstStyle/>
                    <a:p>
                      <a:r>
                        <a:rPr lang="en-US" sz="3000" b="0" dirty="0"/>
                        <a:t>D2=2</a:t>
                      </a:r>
                    </a:p>
                  </a:txBody>
                  <a:tcPr/>
                </a:tc>
                <a:tc>
                  <a:txBody>
                    <a:bodyPr/>
                    <a:lstStyle/>
                    <a:p>
                      <a:r>
                        <a:rPr lang="en-US" sz="3000" b="0" dirty="0"/>
                        <a:t>D2=3</a:t>
                      </a:r>
                    </a:p>
                  </a:txBody>
                  <a:tcPr/>
                </a:tc>
                <a:tc>
                  <a:txBody>
                    <a:bodyPr/>
                    <a:lstStyle/>
                    <a:p>
                      <a:r>
                        <a:rPr lang="en-US" sz="3000" b="0" dirty="0"/>
                        <a:t>D2=4</a:t>
                      </a:r>
                    </a:p>
                  </a:txBody>
                  <a:tcPr/>
                </a:tc>
                <a:tc>
                  <a:txBody>
                    <a:bodyPr/>
                    <a:lstStyle/>
                    <a:p>
                      <a:r>
                        <a:rPr lang="en-US" sz="3000" b="0" dirty="0"/>
                        <a:t>D2=5</a:t>
                      </a:r>
                    </a:p>
                  </a:txBody>
                  <a:tcPr/>
                </a:tc>
                <a:tc>
                  <a:txBody>
                    <a:bodyPr/>
                    <a:lstStyle/>
                    <a:p>
                      <a:r>
                        <a:rPr lang="en-US" sz="3000" b="0" dirty="0"/>
                        <a:t>D2=6</a:t>
                      </a:r>
                    </a:p>
                  </a:txBody>
                  <a:tcPr/>
                </a:tc>
                <a:extLst>
                  <a:ext uri="{0D108BD9-81ED-4DB2-BD59-A6C34878D82A}">
                    <a16:rowId xmlns:a16="http://schemas.microsoft.com/office/drawing/2014/main" val="3904444049"/>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D1=1</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(1,1)</a:t>
                      </a:r>
                    </a:p>
                  </a:txBody>
                  <a:tcPr/>
                </a:tc>
                <a:tc>
                  <a:txBody>
                    <a:bodyPr/>
                    <a:lstStyle/>
                    <a:p>
                      <a:pPr algn="ctr"/>
                      <a:r>
                        <a:rPr lang="en-US" sz="3000" dirty="0">
                          <a:latin typeface="Segoe UI Semilight" panose="020B0402040204020203" pitchFamily="34" charset="0"/>
                          <a:cs typeface="Segoe UI Semilight" panose="020B0402040204020203" pitchFamily="34" charset="0"/>
                        </a:rPr>
                        <a:t>(1,2)</a:t>
                      </a:r>
                    </a:p>
                  </a:txBody>
                  <a:tcPr/>
                </a:tc>
                <a:tc>
                  <a:txBody>
                    <a:bodyPr/>
                    <a:lstStyle/>
                    <a:p>
                      <a:pPr algn="ctr"/>
                      <a:r>
                        <a:rPr lang="en-US" sz="3000" dirty="0">
                          <a:latin typeface="Segoe UI Semilight" panose="020B0402040204020203" pitchFamily="34" charset="0"/>
                          <a:cs typeface="Segoe UI Semilight" panose="020B0402040204020203" pitchFamily="34" charset="0"/>
                        </a:rPr>
                        <a:t>(1,3)</a:t>
                      </a:r>
                    </a:p>
                  </a:txBody>
                  <a:tcPr/>
                </a:tc>
                <a:tc>
                  <a:txBody>
                    <a:bodyPr/>
                    <a:lstStyle/>
                    <a:p>
                      <a:pPr algn="ctr"/>
                      <a:r>
                        <a:rPr lang="en-US" sz="3000" dirty="0">
                          <a:latin typeface="Segoe UI Semilight" panose="020B0402040204020203" pitchFamily="34" charset="0"/>
                          <a:cs typeface="Segoe UI Semilight" panose="020B0402040204020203" pitchFamily="34" charset="0"/>
                        </a:rPr>
                        <a:t>(1,4)</a:t>
                      </a:r>
                    </a:p>
                  </a:txBody>
                  <a:tcPr/>
                </a:tc>
                <a:tc>
                  <a:txBody>
                    <a:bodyPr/>
                    <a:lstStyle/>
                    <a:p>
                      <a:pPr algn="ctr"/>
                      <a:r>
                        <a:rPr lang="en-US" sz="3000" dirty="0">
                          <a:latin typeface="Segoe UI Semilight" panose="020B0402040204020203" pitchFamily="34" charset="0"/>
                          <a:cs typeface="Segoe UI Semilight" panose="020B0402040204020203" pitchFamily="34" charset="0"/>
                        </a:rPr>
                        <a:t>(1,5)</a:t>
                      </a:r>
                    </a:p>
                  </a:txBody>
                  <a:tcPr/>
                </a:tc>
                <a:tc>
                  <a:txBody>
                    <a:bodyPr/>
                    <a:lstStyle/>
                    <a:p>
                      <a:pPr algn="ctr"/>
                      <a:r>
                        <a:rPr lang="en-US" sz="3000" dirty="0">
                          <a:latin typeface="Segoe UI Semilight" panose="020B0402040204020203" pitchFamily="34" charset="0"/>
                          <a:cs typeface="Segoe UI Semilight" panose="020B0402040204020203" pitchFamily="34" charset="0"/>
                        </a:rPr>
                        <a:t>(1.6)</a:t>
                      </a:r>
                    </a:p>
                  </a:txBody>
                  <a:tcPr/>
                </a:tc>
                <a:extLst>
                  <a:ext uri="{0D108BD9-81ED-4DB2-BD59-A6C34878D82A}">
                    <a16:rowId xmlns:a16="http://schemas.microsoft.com/office/drawing/2014/main" val="1596345985"/>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D1=2</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(2,1)</a:t>
                      </a:r>
                    </a:p>
                  </a:txBody>
                  <a:tcPr/>
                </a:tc>
                <a:tc>
                  <a:txBody>
                    <a:bodyPr/>
                    <a:lstStyle/>
                    <a:p>
                      <a:pPr algn="ctr"/>
                      <a:r>
                        <a:rPr lang="en-US" sz="3000" dirty="0">
                          <a:latin typeface="Segoe UI Semilight" panose="020B0402040204020203" pitchFamily="34" charset="0"/>
                          <a:cs typeface="Segoe UI Semilight" panose="020B0402040204020203" pitchFamily="34" charset="0"/>
                        </a:rPr>
                        <a:t>(2,2)</a:t>
                      </a:r>
                    </a:p>
                  </a:txBody>
                  <a:tcPr/>
                </a:tc>
                <a:tc>
                  <a:txBody>
                    <a:bodyPr/>
                    <a:lstStyle/>
                    <a:p>
                      <a:pPr algn="ctr"/>
                      <a:r>
                        <a:rPr lang="en-US" sz="3000" dirty="0">
                          <a:latin typeface="Segoe UI Semilight" panose="020B0402040204020203" pitchFamily="34" charset="0"/>
                          <a:cs typeface="Segoe UI Semilight" panose="020B0402040204020203" pitchFamily="34" charset="0"/>
                        </a:rPr>
                        <a:t>(2,3)</a:t>
                      </a:r>
                    </a:p>
                  </a:txBody>
                  <a:tcPr/>
                </a:tc>
                <a:tc>
                  <a:txBody>
                    <a:bodyPr/>
                    <a:lstStyle/>
                    <a:p>
                      <a:pPr algn="ctr"/>
                      <a:r>
                        <a:rPr lang="en-US" sz="3000" dirty="0">
                          <a:latin typeface="Segoe UI Semilight" panose="020B0402040204020203" pitchFamily="34" charset="0"/>
                          <a:cs typeface="Segoe UI Semilight" panose="020B0402040204020203" pitchFamily="34" charset="0"/>
                        </a:rPr>
                        <a:t>(2,4)</a:t>
                      </a:r>
                    </a:p>
                  </a:txBody>
                  <a:tcPr/>
                </a:tc>
                <a:tc>
                  <a:txBody>
                    <a:bodyPr/>
                    <a:lstStyle/>
                    <a:p>
                      <a:pPr algn="ctr"/>
                      <a:r>
                        <a:rPr lang="en-US" sz="3000" dirty="0">
                          <a:latin typeface="Segoe UI Semilight" panose="020B0402040204020203" pitchFamily="34" charset="0"/>
                          <a:cs typeface="Segoe UI Semilight" panose="020B0402040204020203" pitchFamily="34" charset="0"/>
                        </a:rPr>
                        <a:t>(2,5)</a:t>
                      </a:r>
                    </a:p>
                  </a:txBody>
                  <a:tcPr/>
                </a:tc>
                <a:tc>
                  <a:txBody>
                    <a:bodyPr/>
                    <a:lstStyle/>
                    <a:p>
                      <a:pPr algn="ctr"/>
                      <a:r>
                        <a:rPr lang="en-US" sz="3000" dirty="0">
                          <a:latin typeface="Segoe UI Semilight" panose="020B0402040204020203" pitchFamily="34" charset="0"/>
                          <a:cs typeface="Segoe UI Semilight" panose="020B0402040204020203" pitchFamily="34" charset="0"/>
                        </a:rPr>
                        <a:t>(2,6)</a:t>
                      </a:r>
                    </a:p>
                  </a:txBody>
                  <a:tcPr/>
                </a:tc>
                <a:extLst>
                  <a:ext uri="{0D108BD9-81ED-4DB2-BD59-A6C34878D82A}">
                    <a16:rowId xmlns:a16="http://schemas.microsoft.com/office/drawing/2014/main" val="44661408"/>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D1=3</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(3,1)</a:t>
                      </a:r>
                    </a:p>
                  </a:txBody>
                  <a:tcPr/>
                </a:tc>
                <a:tc>
                  <a:txBody>
                    <a:bodyPr/>
                    <a:lstStyle/>
                    <a:p>
                      <a:pPr algn="ctr"/>
                      <a:r>
                        <a:rPr lang="en-US" sz="3000" dirty="0">
                          <a:latin typeface="Segoe UI Semilight" panose="020B0402040204020203" pitchFamily="34" charset="0"/>
                          <a:cs typeface="Segoe UI Semilight" panose="020B0402040204020203" pitchFamily="34" charset="0"/>
                        </a:rPr>
                        <a:t>(3,2)</a:t>
                      </a:r>
                    </a:p>
                  </a:txBody>
                  <a:tcPr/>
                </a:tc>
                <a:tc>
                  <a:txBody>
                    <a:bodyPr/>
                    <a:lstStyle/>
                    <a:p>
                      <a:pPr algn="ctr"/>
                      <a:r>
                        <a:rPr lang="en-US" sz="3000" dirty="0">
                          <a:latin typeface="Segoe UI Semilight" panose="020B0402040204020203" pitchFamily="34" charset="0"/>
                          <a:cs typeface="Segoe UI Semilight" panose="020B0402040204020203" pitchFamily="34" charset="0"/>
                        </a:rPr>
                        <a:t>(3,3)</a:t>
                      </a:r>
                    </a:p>
                  </a:txBody>
                  <a:tcPr/>
                </a:tc>
                <a:tc>
                  <a:txBody>
                    <a:bodyPr/>
                    <a:lstStyle/>
                    <a:p>
                      <a:pPr algn="ctr"/>
                      <a:r>
                        <a:rPr lang="en-US" sz="3000" dirty="0">
                          <a:latin typeface="Segoe UI Semilight" panose="020B0402040204020203" pitchFamily="34" charset="0"/>
                          <a:cs typeface="Segoe UI Semilight" panose="020B0402040204020203" pitchFamily="34" charset="0"/>
                        </a:rPr>
                        <a:t>(3,4)</a:t>
                      </a:r>
                    </a:p>
                  </a:txBody>
                  <a:tcPr/>
                </a:tc>
                <a:tc>
                  <a:txBody>
                    <a:bodyPr/>
                    <a:lstStyle/>
                    <a:p>
                      <a:pPr algn="ctr"/>
                      <a:r>
                        <a:rPr lang="en-US" sz="3000" dirty="0">
                          <a:latin typeface="Segoe UI Semilight" panose="020B0402040204020203" pitchFamily="34" charset="0"/>
                          <a:cs typeface="Segoe UI Semilight" panose="020B0402040204020203" pitchFamily="34" charset="0"/>
                        </a:rPr>
                        <a:t>(3,5)</a:t>
                      </a:r>
                    </a:p>
                  </a:txBody>
                  <a:tcPr/>
                </a:tc>
                <a:tc>
                  <a:txBody>
                    <a:bodyPr/>
                    <a:lstStyle/>
                    <a:p>
                      <a:pPr algn="ctr"/>
                      <a:r>
                        <a:rPr lang="en-US" sz="3000" dirty="0">
                          <a:latin typeface="Segoe UI Semilight" panose="020B0402040204020203" pitchFamily="34" charset="0"/>
                          <a:cs typeface="Segoe UI Semilight" panose="020B0402040204020203" pitchFamily="34" charset="0"/>
                        </a:rPr>
                        <a:t>(3,6)</a:t>
                      </a:r>
                    </a:p>
                  </a:txBody>
                  <a:tcPr/>
                </a:tc>
                <a:extLst>
                  <a:ext uri="{0D108BD9-81ED-4DB2-BD59-A6C34878D82A}">
                    <a16:rowId xmlns:a16="http://schemas.microsoft.com/office/drawing/2014/main" val="268806217"/>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D1=4</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(4,1)</a:t>
                      </a:r>
                    </a:p>
                  </a:txBody>
                  <a:tcPr/>
                </a:tc>
                <a:tc>
                  <a:txBody>
                    <a:bodyPr/>
                    <a:lstStyle/>
                    <a:p>
                      <a:pPr algn="ctr"/>
                      <a:r>
                        <a:rPr lang="en-US" sz="3000" dirty="0">
                          <a:latin typeface="Segoe UI Semilight" panose="020B0402040204020203" pitchFamily="34" charset="0"/>
                          <a:cs typeface="Segoe UI Semilight" panose="020B0402040204020203" pitchFamily="34" charset="0"/>
                        </a:rPr>
                        <a:t>(4,2)</a:t>
                      </a:r>
                    </a:p>
                  </a:txBody>
                  <a:tcPr/>
                </a:tc>
                <a:tc>
                  <a:txBody>
                    <a:bodyPr/>
                    <a:lstStyle/>
                    <a:p>
                      <a:pPr algn="ctr"/>
                      <a:r>
                        <a:rPr lang="en-US" sz="3000" dirty="0">
                          <a:latin typeface="Segoe UI Semilight" panose="020B0402040204020203" pitchFamily="34" charset="0"/>
                          <a:cs typeface="Segoe UI Semilight" panose="020B0402040204020203" pitchFamily="34" charset="0"/>
                        </a:rPr>
                        <a:t>(4,3)</a:t>
                      </a:r>
                    </a:p>
                  </a:txBody>
                  <a:tcPr/>
                </a:tc>
                <a:tc>
                  <a:txBody>
                    <a:bodyPr/>
                    <a:lstStyle/>
                    <a:p>
                      <a:pPr algn="ctr"/>
                      <a:r>
                        <a:rPr lang="en-US" sz="3000" dirty="0">
                          <a:latin typeface="Segoe UI Semilight" panose="020B0402040204020203" pitchFamily="34" charset="0"/>
                          <a:cs typeface="Segoe UI Semilight" panose="020B0402040204020203" pitchFamily="34" charset="0"/>
                        </a:rPr>
                        <a:t>(4,4)</a:t>
                      </a:r>
                    </a:p>
                  </a:txBody>
                  <a:tcPr/>
                </a:tc>
                <a:tc>
                  <a:txBody>
                    <a:bodyPr/>
                    <a:lstStyle/>
                    <a:p>
                      <a:pPr algn="ctr"/>
                      <a:r>
                        <a:rPr lang="en-US" sz="3000" dirty="0">
                          <a:latin typeface="Segoe UI Semilight" panose="020B0402040204020203" pitchFamily="34" charset="0"/>
                          <a:cs typeface="Segoe UI Semilight" panose="020B0402040204020203" pitchFamily="34" charset="0"/>
                        </a:rPr>
                        <a:t>(4,5)</a:t>
                      </a:r>
                    </a:p>
                  </a:txBody>
                  <a:tcPr/>
                </a:tc>
                <a:tc>
                  <a:txBody>
                    <a:bodyPr/>
                    <a:lstStyle/>
                    <a:p>
                      <a:pPr algn="ctr"/>
                      <a:r>
                        <a:rPr lang="en-US" sz="3000" dirty="0">
                          <a:latin typeface="Segoe UI Semilight" panose="020B0402040204020203" pitchFamily="34" charset="0"/>
                          <a:cs typeface="Segoe UI Semilight" panose="020B0402040204020203" pitchFamily="34" charset="0"/>
                        </a:rPr>
                        <a:t>(4,6)</a:t>
                      </a:r>
                    </a:p>
                  </a:txBody>
                  <a:tcPr/>
                </a:tc>
                <a:extLst>
                  <a:ext uri="{0D108BD9-81ED-4DB2-BD59-A6C34878D82A}">
                    <a16:rowId xmlns:a16="http://schemas.microsoft.com/office/drawing/2014/main" val="654456811"/>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D1=5</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(5,1)</a:t>
                      </a:r>
                    </a:p>
                  </a:txBody>
                  <a:tcPr/>
                </a:tc>
                <a:tc>
                  <a:txBody>
                    <a:bodyPr/>
                    <a:lstStyle/>
                    <a:p>
                      <a:pPr algn="ctr"/>
                      <a:r>
                        <a:rPr lang="en-US" sz="3000" dirty="0">
                          <a:latin typeface="Segoe UI Semilight" panose="020B0402040204020203" pitchFamily="34" charset="0"/>
                          <a:cs typeface="Segoe UI Semilight" panose="020B0402040204020203" pitchFamily="34" charset="0"/>
                        </a:rPr>
                        <a:t>(5,2)</a:t>
                      </a:r>
                    </a:p>
                  </a:txBody>
                  <a:tcPr/>
                </a:tc>
                <a:tc>
                  <a:txBody>
                    <a:bodyPr/>
                    <a:lstStyle/>
                    <a:p>
                      <a:pPr algn="ctr"/>
                      <a:r>
                        <a:rPr lang="en-US" sz="3000" dirty="0">
                          <a:latin typeface="Segoe UI Semilight" panose="020B0402040204020203" pitchFamily="34" charset="0"/>
                          <a:cs typeface="Segoe UI Semilight" panose="020B0402040204020203" pitchFamily="34" charset="0"/>
                        </a:rPr>
                        <a:t>(5,3)</a:t>
                      </a:r>
                    </a:p>
                  </a:txBody>
                  <a:tcPr/>
                </a:tc>
                <a:tc>
                  <a:txBody>
                    <a:bodyPr/>
                    <a:lstStyle/>
                    <a:p>
                      <a:pPr algn="ctr"/>
                      <a:r>
                        <a:rPr lang="en-US" sz="3000" dirty="0">
                          <a:latin typeface="Segoe UI Semilight" panose="020B0402040204020203" pitchFamily="34" charset="0"/>
                          <a:cs typeface="Segoe UI Semilight" panose="020B0402040204020203" pitchFamily="34" charset="0"/>
                        </a:rPr>
                        <a:t>(5,4)</a:t>
                      </a:r>
                    </a:p>
                  </a:txBody>
                  <a:tcPr/>
                </a:tc>
                <a:tc>
                  <a:txBody>
                    <a:bodyPr/>
                    <a:lstStyle/>
                    <a:p>
                      <a:pPr algn="ctr"/>
                      <a:r>
                        <a:rPr lang="en-US" sz="3000" dirty="0">
                          <a:latin typeface="Segoe UI Semilight" panose="020B0402040204020203" pitchFamily="34" charset="0"/>
                          <a:cs typeface="Segoe UI Semilight" panose="020B0402040204020203" pitchFamily="34" charset="0"/>
                        </a:rPr>
                        <a:t>(5,5)</a:t>
                      </a:r>
                    </a:p>
                  </a:txBody>
                  <a:tcPr/>
                </a:tc>
                <a:tc>
                  <a:txBody>
                    <a:bodyPr/>
                    <a:lstStyle/>
                    <a:p>
                      <a:pPr algn="ctr"/>
                      <a:r>
                        <a:rPr lang="en-US" sz="3000" dirty="0">
                          <a:latin typeface="Segoe UI Semilight" panose="020B0402040204020203" pitchFamily="34" charset="0"/>
                          <a:cs typeface="Segoe UI Semilight" panose="020B0402040204020203" pitchFamily="34" charset="0"/>
                        </a:rPr>
                        <a:t>(5,6)</a:t>
                      </a:r>
                    </a:p>
                  </a:txBody>
                  <a:tcPr/>
                </a:tc>
                <a:extLst>
                  <a:ext uri="{0D108BD9-81ED-4DB2-BD59-A6C34878D82A}">
                    <a16:rowId xmlns:a16="http://schemas.microsoft.com/office/drawing/2014/main" val="2993591620"/>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D1=6</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(6,1)</a:t>
                      </a:r>
                    </a:p>
                  </a:txBody>
                  <a:tcPr/>
                </a:tc>
                <a:tc>
                  <a:txBody>
                    <a:bodyPr/>
                    <a:lstStyle/>
                    <a:p>
                      <a:pPr algn="ctr"/>
                      <a:r>
                        <a:rPr lang="en-US" sz="3000" dirty="0">
                          <a:latin typeface="Segoe UI Semilight" panose="020B0402040204020203" pitchFamily="34" charset="0"/>
                          <a:cs typeface="Segoe UI Semilight" panose="020B0402040204020203" pitchFamily="34" charset="0"/>
                        </a:rPr>
                        <a:t>(6,2)</a:t>
                      </a:r>
                    </a:p>
                  </a:txBody>
                  <a:tcPr/>
                </a:tc>
                <a:tc>
                  <a:txBody>
                    <a:bodyPr/>
                    <a:lstStyle/>
                    <a:p>
                      <a:pPr algn="ctr"/>
                      <a:r>
                        <a:rPr lang="en-US" sz="3000" dirty="0">
                          <a:latin typeface="Segoe UI Semilight" panose="020B0402040204020203" pitchFamily="34" charset="0"/>
                          <a:cs typeface="Segoe UI Semilight" panose="020B0402040204020203" pitchFamily="34" charset="0"/>
                        </a:rPr>
                        <a:t>(6,3)</a:t>
                      </a:r>
                    </a:p>
                  </a:txBody>
                  <a:tcPr/>
                </a:tc>
                <a:tc>
                  <a:txBody>
                    <a:bodyPr/>
                    <a:lstStyle/>
                    <a:p>
                      <a:pPr algn="ctr"/>
                      <a:r>
                        <a:rPr lang="en-US" sz="3000" dirty="0">
                          <a:latin typeface="Segoe UI Semilight" panose="020B0402040204020203" pitchFamily="34" charset="0"/>
                          <a:cs typeface="Segoe UI Semilight" panose="020B0402040204020203" pitchFamily="34" charset="0"/>
                        </a:rPr>
                        <a:t>(6,4)</a:t>
                      </a:r>
                    </a:p>
                  </a:txBody>
                  <a:tcPr/>
                </a:tc>
                <a:tc>
                  <a:txBody>
                    <a:bodyPr/>
                    <a:lstStyle/>
                    <a:p>
                      <a:pPr algn="ctr"/>
                      <a:r>
                        <a:rPr lang="en-US" sz="3000" dirty="0">
                          <a:latin typeface="Segoe UI Semilight" panose="020B0402040204020203" pitchFamily="34" charset="0"/>
                          <a:cs typeface="Segoe UI Semilight" panose="020B0402040204020203" pitchFamily="34" charset="0"/>
                        </a:rPr>
                        <a:t>(6,5)</a:t>
                      </a:r>
                    </a:p>
                  </a:txBody>
                  <a:tcPr/>
                </a:tc>
                <a:tc>
                  <a:txBody>
                    <a:bodyPr/>
                    <a:lstStyle/>
                    <a:p>
                      <a:pPr algn="ctr"/>
                      <a:r>
                        <a:rPr lang="en-US" sz="3000" dirty="0">
                          <a:latin typeface="Segoe UI Semilight" panose="020B0402040204020203" pitchFamily="34" charset="0"/>
                          <a:cs typeface="Segoe UI Semilight" panose="020B0402040204020203" pitchFamily="34" charset="0"/>
                        </a:rPr>
                        <a:t>(6,6)</a:t>
                      </a:r>
                    </a:p>
                  </a:txBody>
                  <a:tcPr/>
                </a:tc>
                <a:extLst>
                  <a:ext uri="{0D108BD9-81ED-4DB2-BD59-A6C34878D82A}">
                    <a16:rowId xmlns:a16="http://schemas.microsoft.com/office/drawing/2014/main" val="3900536419"/>
                  </a:ext>
                </a:extLst>
              </a:tr>
            </a:tbl>
          </a:graphicData>
        </a:graphic>
      </p:graphicFrame>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B057932-F2FA-1314-6CDD-749F34B7B874}"/>
                  </a:ext>
                </a:extLst>
              </p:cNvPr>
              <p:cNvSpPr>
                <a:spLocks noGrp="1"/>
              </p:cNvSpPr>
              <p:nvPr>
                <p:ph idx="1"/>
              </p:nvPr>
            </p:nvSpPr>
            <p:spPr>
              <a:xfrm>
                <a:off x="575240" y="1463857"/>
                <a:ext cx="3150940" cy="4845504"/>
              </a:xfrm>
            </p:spPr>
            <p:txBody>
              <a:bodyPr/>
              <a:lstStyle/>
              <a:p>
                <a:r>
                  <a:rPr lang="en-US" dirty="0"/>
                  <a:t>B ~ Sum is </a:t>
                </a:r>
                <a14:m>
                  <m:oMath xmlns:m="http://schemas.openxmlformats.org/officeDocument/2006/math">
                    <m:r>
                      <a:rPr lang="en-US" b="0" i="1" smtClean="0">
                        <a:latin typeface="Cambria Math" panose="02040503050406030204" pitchFamily="18" charset="0"/>
                      </a:rPr>
                      <m:t>7</m:t>
                    </m:r>
                  </m:oMath>
                </a14:m>
                <a:r>
                  <a:rPr lang="en-US" dirty="0"/>
                  <a:t> </a:t>
                </a:r>
              </a:p>
              <a:p>
                <a:r>
                  <a:rPr lang="en-US" dirty="0"/>
                  <a:t>A ~ Red die is 6</a:t>
                </a:r>
              </a:p>
              <a:p>
                <a:endParaRPr lang="en-US" dirty="0"/>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ℙ</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𝐵</m:t>
                        </m:r>
                      </m:e>
                      <m:e>
                        <m:r>
                          <a:rPr lang="en-US" sz="2800" b="0" i="1" smtClean="0">
                            <a:latin typeface="Cambria Math" panose="02040503050406030204" pitchFamily="18" charset="0"/>
                            <a:cs typeface="Segoe UI Semilight" panose="020B0402040204020203" pitchFamily="34" charset="0"/>
                          </a:rPr>
                          <m:t>𝐴</m:t>
                        </m:r>
                      </m:e>
                    </m:d>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ℙ</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𝐵</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𝐴</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𝑃</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𝐴</m:t>
                    </m:r>
                    <m:r>
                      <a:rPr lang="en-US" sz="2800" b="0" i="1" smtClean="0">
                        <a:latin typeface="Cambria Math" panose="02040503050406030204" pitchFamily="18" charset="0"/>
                        <a:cs typeface="Segoe UI Semilight" panose="020B0402040204020203" pitchFamily="34" charset="0"/>
                      </a:rPr>
                      <m: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endParaRPr lang="en-US" sz="2800" dirty="0">
                  <a:latin typeface="Segoe UI Semilight" panose="020B0402040204020203" pitchFamily="34" charset="0"/>
                  <a:cs typeface="Segoe UI Semilight" panose="020B0402040204020203" pitchFamily="34" charset="0"/>
                </a:endParaRPr>
              </a:p>
              <a:p>
                <a14:m>
                  <m:oMath xmlns:m="http://schemas.openxmlformats.org/officeDocument/2006/math">
                    <m:r>
                      <a:rPr lang="en-US" i="1">
                        <a:latin typeface="Cambria Math" panose="02040503050406030204" pitchFamily="18"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0" smtClean="0">
                        <a:latin typeface="Cambria Math" panose="02040503050406030204" pitchFamily="18" charset="0"/>
                        <a:cs typeface="Segoe UI Semilight" panose="020B0402040204020203" pitchFamily="34" charset="0"/>
                      </a:rPr>
                      <m:t>1/6</m:t>
                    </m:r>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8" name="Content Placeholder 2">
                <a:extLst>
                  <a:ext uri="{FF2B5EF4-FFF2-40B4-BE49-F238E27FC236}">
                    <a16:creationId xmlns:a16="http://schemas.microsoft.com/office/drawing/2014/main" id="{DB057932-F2FA-1314-6CDD-749F34B7B874}"/>
                  </a:ext>
                </a:extLst>
              </p:cNvPr>
              <p:cNvSpPr>
                <a:spLocks noGrp="1" noRot="1" noChangeAspect="1" noMove="1" noResize="1" noEditPoints="1" noAdjustHandles="1" noChangeArrowheads="1" noChangeShapeType="1" noTextEdit="1"/>
              </p:cNvSpPr>
              <p:nvPr>
                <p:ph idx="1"/>
              </p:nvPr>
            </p:nvSpPr>
            <p:spPr>
              <a:xfrm>
                <a:off x="575240" y="1463857"/>
                <a:ext cx="3150940" cy="4845504"/>
              </a:xfrm>
              <a:blipFill>
                <a:blip r:embed="rId2"/>
                <a:stretch>
                  <a:fillRect l="-2321" t="-2138"/>
                </a:stretch>
              </a:blipFill>
            </p:spPr>
            <p:txBody>
              <a:bodyPr/>
              <a:lstStyle/>
              <a:p>
                <a:r>
                  <a:rPr lang="en-US">
                    <a:noFill/>
                  </a:rPr>
                  <a:t> </a:t>
                </a:r>
              </a:p>
            </p:txBody>
          </p:sp>
        </mc:Fallback>
      </mc:AlternateContent>
    </p:spTree>
    <p:extLst>
      <p:ext uri="{BB962C8B-B14F-4D97-AF65-F5344CB8AC3E}">
        <p14:creationId xmlns:p14="http://schemas.microsoft.com/office/powerpoint/2010/main" val="3277533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7CF9-3017-4323-B324-7A92DBAD2A9E}"/>
              </a:ext>
            </a:extLst>
          </p:cNvPr>
          <p:cNvSpPr>
            <a:spLocks noGrp="1"/>
          </p:cNvSpPr>
          <p:nvPr>
            <p:ph type="title"/>
          </p:nvPr>
        </p:nvSpPr>
        <p:spPr/>
        <p:txBody>
          <a:bodyPr/>
          <a:lstStyle/>
          <a:p>
            <a:r>
              <a:rPr lang="en-US" dirty="0"/>
              <a:t>Conditioning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C74016-E470-4978-9484-E043911B387E}"/>
                  </a:ext>
                </a:extLst>
              </p:cNvPr>
              <p:cNvSpPr>
                <a:spLocks noGrp="1"/>
              </p:cNvSpPr>
              <p:nvPr>
                <p:ph idx="1"/>
              </p:nvPr>
            </p:nvSpPr>
            <p:spPr>
              <a:xfrm>
                <a:off x="575240" y="1463857"/>
                <a:ext cx="3150940" cy="4845504"/>
              </a:xfrm>
            </p:spPr>
            <p:txBody>
              <a:bodyPr/>
              <a:lstStyle/>
              <a:p>
                <a:r>
                  <a:rPr lang="en-US" dirty="0"/>
                  <a:t>Red die </a:t>
                </a:r>
                <a14:m>
                  <m:oMath xmlns:m="http://schemas.openxmlformats.org/officeDocument/2006/math">
                    <m:r>
                      <a:rPr lang="en-US" b="0" i="1" smtClean="0">
                        <a:latin typeface="Cambria Math" panose="02040503050406030204" pitchFamily="18" charset="0"/>
                      </a:rPr>
                      <m:t>6</m:t>
                    </m:r>
                  </m:oMath>
                </a14:m>
                <a:r>
                  <a:rPr lang="en-US" dirty="0"/>
                  <a:t> conditioned on sum 7 </a:t>
                </a:r>
                <a14:m>
                  <m:oMath xmlns:m="http://schemas.openxmlformats.org/officeDocument/2006/math">
                    <m:r>
                      <a:rPr lang="en-US" b="0" i="1" smtClean="0">
                        <a:solidFill>
                          <a:schemeClr val="accent2"/>
                        </a:solidFill>
                        <a:latin typeface="Cambria Math" panose="02040503050406030204" pitchFamily="18" charset="0"/>
                      </a:rPr>
                      <m:t>1/6</m:t>
                    </m:r>
                  </m:oMath>
                </a14:m>
                <a:endParaRPr lang="en-US" dirty="0"/>
              </a:p>
              <a:p>
                <a:r>
                  <a:rPr lang="en-US" dirty="0"/>
                  <a:t>Red die 6 conditioned on sum 9 </a:t>
                </a:r>
                <a14:m>
                  <m:oMath xmlns:m="http://schemas.openxmlformats.org/officeDocument/2006/math">
                    <m:r>
                      <a:rPr lang="en-US" b="0" i="1" smtClean="0">
                        <a:solidFill>
                          <a:schemeClr val="accent2"/>
                        </a:solidFill>
                        <a:latin typeface="Cambria Math" panose="02040503050406030204" pitchFamily="18" charset="0"/>
                      </a:rPr>
                      <m:t>1/4</m:t>
                    </m:r>
                  </m:oMath>
                </a14:m>
                <a:endParaRPr lang="en-US" dirty="0"/>
              </a:p>
              <a:p>
                <a:r>
                  <a:rPr lang="en-US" dirty="0"/>
                  <a:t>Sum 7 conditioned on red die 6 </a:t>
                </a:r>
                <a14:m>
                  <m:oMath xmlns:m="http://schemas.openxmlformats.org/officeDocument/2006/math">
                    <m:r>
                      <a:rPr lang="en-US" b="0" i="1" smtClean="0">
                        <a:solidFill>
                          <a:schemeClr val="accent2"/>
                        </a:solidFill>
                        <a:latin typeface="Cambria Math" panose="02040503050406030204" pitchFamily="18" charset="0"/>
                      </a:rPr>
                      <m:t>1/6</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77C74016-E470-4978-9484-E043911B387E}"/>
                  </a:ext>
                </a:extLst>
              </p:cNvPr>
              <p:cNvSpPr>
                <a:spLocks noGrp="1" noRot="1" noChangeAspect="1" noMove="1" noResize="1" noEditPoints="1" noAdjustHandles="1" noChangeArrowheads="1" noChangeShapeType="1" noTextEdit="1"/>
              </p:cNvSpPr>
              <p:nvPr>
                <p:ph idx="1"/>
              </p:nvPr>
            </p:nvSpPr>
            <p:spPr>
              <a:xfrm>
                <a:off x="575240" y="1463857"/>
                <a:ext cx="3150940" cy="4845504"/>
              </a:xfrm>
              <a:blipFill>
                <a:blip r:embed="rId2"/>
                <a:stretch>
                  <a:fillRect l="-2515" t="-2138" r="-5609"/>
                </a:stretch>
              </a:blipFill>
            </p:spPr>
            <p:txBody>
              <a:bodyPr/>
              <a:lstStyle/>
              <a:p>
                <a:r>
                  <a:rPr lang="en-US">
                    <a:noFill/>
                  </a:rPr>
                  <a:t> </a:t>
                </a:r>
              </a:p>
            </p:txBody>
          </p:sp>
        </mc:Fallback>
      </mc:AlternateContent>
      <p:graphicFrame>
        <p:nvGraphicFramePr>
          <p:cNvPr id="5" name="Content Placeholder 3">
            <a:extLst>
              <a:ext uri="{FF2B5EF4-FFF2-40B4-BE49-F238E27FC236}">
                <a16:creationId xmlns:a16="http://schemas.microsoft.com/office/drawing/2014/main" id="{E68739F6-0F05-4FFE-8930-E114A5F7C8BF}"/>
              </a:ext>
            </a:extLst>
          </p:cNvPr>
          <p:cNvGraphicFramePr>
            <a:graphicFrameLocks/>
          </p:cNvGraphicFramePr>
          <p:nvPr/>
        </p:nvGraphicFramePr>
        <p:xfrm>
          <a:off x="3954780" y="1463674"/>
          <a:ext cx="7807009" cy="4670428"/>
        </p:xfrm>
        <a:graphic>
          <a:graphicData uri="http://schemas.openxmlformats.org/drawingml/2006/table">
            <a:tbl>
              <a:tblPr firstRow="1" bandRow="1">
                <a:tableStyleId>{5C22544A-7EE6-4342-B048-85BDC9FD1C3A}</a:tableStyleId>
              </a:tblPr>
              <a:tblGrid>
                <a:gridCol w="1115287">
                  <a:extLst>
                    <a:ext uri="{9D8B030D-6E8A-4147-A177-3AD203B41FA5}">
                      <a16:colId xmlns:a16="http://schemas.microsoft.com/office/drawing/2014/main" val="4170074656"/>
                    </a:ext>
                  </a:extLst>
                </a:gridCol>
                <a:gridCol w="1115287">
                  <a:extLst>
                    <a:ext uri="{9D8B030D-6E8A-4147-A177-3AD203B41FA5}">
                      <a16:colId xmlns:a16="http://schemas.microsoft.com/office/drawing/2014/main" val="4131577563"/>
                    </a:ext>
                  </a:extLst>
                </a:gridCol>
                <a:gridCol w="1115287">
                  <a:extLst>
                    <a:ext uri="{9D8B030D-6E8A-4147-A177-3AD203B41FA5}">
                      <a16:colId xmlns:a16="http://schemas.microsoft.com/office/drawing/2014/main" val="4232336030"/>
                    </a:ext>
                  </a:extLst>
                </a:gridCol>
                <a:gridCol w="1115287">
                  <a:extLst>
                    <a:ext uri="{9D8B030D-6E8A-4147-A177-3AD203B41FA5}">
                      <a16:colId xmlns:a16="http://schemas.microsoft.com/office/drawing/2014/main" val="1289260618"/>
                    </a:ext>
                  </a:extLst>
                </a:gridCol>
                <a:gridCol w="1115287">
                  <a:extLst>
                    <a:ext uri="{9D8B030D-6E8A-4147-A177-3AD203B41FA5}">
                      <a16:colId xmlns:a16="http://schemas.microsoft.com/office/drawing/2014/main" val="3600827561"/>
                    </a:ext>
                  </a:extLst>
                </a:gridCol>
                <a:gridCol w="1115287">
                  <a:extLst>
                    <a:ext uri="{9D8B030D-6E8A-4147-A177-3AD203B41FA5}">
                      <a16:colId xmlns:a16="http://schemas.microsoft.com/office/drawing/2014/main" val="989168930"/>
                    </a:ext>
                  </a:extLst>
                </a:gridCol>
                <a:gridCol w="1115287">
                  <a:extLst>
                    <a:ext uri="{9D8B030D-6E8A-4147-A177-3AD203B41FA5}">
                      <a16:colId xmlns:a16="http://schemas.microsoft.com/office/drawing/2014/main" val="1932049036"/>
                    </a:ext>
                  </a:extLst>
                </a:gridCol>
              </a:tblGrid>
              <a:tr h="667204">
                <a:tc>
                  <a:txBody>
                    <a:bodyPr/>
                    <a:lstStyle/>
                    <a:p>
                      <a:endParaRPr lang="en-US" dirty="0"/>
                    </a:p>
                  </a:txBody>
                  <a:tcPr/>
                </a:tc>
                <a:tc>
                  <a:txBody>
                    <a:bodyPr/>
                    <a:lstStyle/>
                    <a:p>
                      <a:r>
                        <a:rPr lang="en-US" sz="3000" b="0" dirty="0"/>
                        <a:t>D2=1</a:t>
                      </a:r>
                    </a:p>
                  </a:txBody>
                  <a:tcPr/>
                </a:tc>
                <a:tc>
                  <a:txBody>
                    <a:bodyPr/>
                    <a:lstStyle/>
                    <a:p>
                      <a:r>
                        <a:rPr lang="en-US" sz="3000" b="0" dirty="0"/>
                        <a:t>D2=2</a:t>
                      </a:r>
                    </a:p>
                  </a:txBody>
                  <a:tcPr/>
                </a:tc>
                <a:tc>
                  <a:txBody>
                    <a:bodyPr/>
                    <a:lstStyle/>
                    <a:p>
                      <a:r>
                        <a:rPr lang="en-US" sz="3000" b="0" dirty="0"/>
                        <a:t>D2=3</a:t>
                      </a:r>
                    </a:p>
                  </a:txBody>
                  <a:tcPr/>
                </a:tc>
                <a:tc>
                  <a:txBody>
                    <a:bodyPr/>
                    <a:lstStyle/>
                    <a:p>
                      <a:r>
                        <a:rPr lang="en-US" sz="3000" b="0" dirty="0"/>
                        <a:t>D2=4</a:t>
                      </a:r>
                    </a:p>
                  </a:txBody>
                  <a:tcPr/>
                </a:tc>
                <a:tc>
                  <a:txBody>
                    <a:bodyPr/>
                    <a:lstStyle/>
                    <a:p>
                      <a:r>
                        <a:rPr lang="en-US" sz="3000" b="0" dirty="0"/>
                        <a:t>D2=5</a:t>
                      </a:r>
                    </a:p>
                  </a:txBody>
                  <a:tcPr/>
                </a:tc>
                <a:tc>
                  <a:txBody>
                    <a:bodyPr/>
                    <a:lstStyle/>
                    <a:p>
                      <a:r>
                        <a:rPr lang="en-US" sz="3000" b="0" dirty="0"/>
                        <a:t>D2=6</a:t>
                      </a:r>
                    </a:p>
                  </a:txBody>
                  <a:tcPr/>
                </a:tc>
                <a:extLst>
                  <a:ext uri="{0D108BD9-81ED-4DB2-BD59-A6C34878D82A}">
                    <a16:rowId xmlns:a16="http://schemas.microsoft.com/office/drawing/2014/main" val="3904444049"/>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D1=1</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(1,1)</a:t>
                      </a:r>
                    </a:p>
                  </a:txBody>
                  <a:tcPr/>
                </a:tc>
                <a:tc>
                  <a:txBody>
                    <a:bodyPr/>
                    <a:lstStyle/>
                    <a:p>
                      <a:pPr algn="ctr"/>
                      <a:r>
                        <a:rPr lang="en-US" sz="3000" dirty="0">
                          <a:latin typeface="Segoe UI Semilight" panose="020B0402040204020203" pitchFamily="34" charset="0"/>
                          <a:cs typeface="Segoe UI Semilight" panose="020B0402040204020203" pitchFamily="34" charset="0"/>
                        </a:rPr>
                        <a:t>(1,2)</a:t>
                      </a:r>
                    </a:p>
                  </a:txBody>
                  <a:tcPr/>
                </a:tc>
                <a:tc>
                  <a:txBody>
                    <a:bodyPr/>
                    <a:lstStyle/>
                    <a:p>
                      <a:pPr algn="ctr"/>
                      <a:r>
                        <a:rPr lang="en-US" sz="3000" dirty="0">
                          <a:latin typeface="Segoe UI Semilight" panose="020B0402040204020203" pitchFamily="34" charset="0"/>
                          <a:cs typeface="Segoe UI Semilight" panose="020B0402040204020203" pitchFamily="34" charset="0"/>
                        </a:rPr>
                        <a:t>(1,3)</a:t>
                      </a:r>
                    </a:p>
                  </a:txBody>
                  <a:tcPr/>
                </a:tc>
                <a:tc>
                  <a:txBody>
                    <a:bodyPr/>
                    <a:lstStyle/>
                    <a:p>
                      <a:pPr algn="ctr"/>
                      <a:r>
                        <a:rPr lang="en-US" sz="3000" dirty="0">
                          <a:latin typeface="Segoe UI Semilight" panose="020B0402040204020203" pitchFamily="34" charset="0"/>
                          <a:cs typeface="Segoe UI Semilight" panose="020B0402040204020203" pitchFamily="34" charset="0"/>
                        </a:rPr>
                        <a:t>(1,4)</a:t>
                      </a:r>
                    </a:p>
                  </a:txBody>
                  <a:tcPr/>
                </a:tc>
                <a:tc>
                  <a:txBody>
                    <a:bodyPr/>
                    <a:lstStyle/>
                    <a:p>
                      <a:pPr algn="ctr"/>
                      <a:r>
                        <a:rPr lang="en-US" sz="3000" dirty="0">
                          <a:latin typeface="Segoe UI Semilight" panose="020B0402040204020203" pitchFamily="34" charset="0"/>
                          <a:cs typeface="Segoe UI Semilight" panose="020B0402040204020203" pitchFamily="34" charset="0"/>
                        </a:rPr>
                        <a:t>(1,5)</a:t>
                      </a:r>
                    </a:p>
                  </a:txBody>
                  <a:tcPr/>
                </a:tc>
                <a:tc>
                  <a:txBody>
                    <a:bodyPr/>
                    <a:lstStyle/>
                    <a:p>
                      <a:pPr algn="ctr"/>
                      <a:r>
                        <a:rPr lang="en-US" sz="3000" dirty="0">
                          <a:latin typeface="Segoe UI Semilight" panose="020B0402040204020203" pitchFamily="34" charset="0"/>
                          <a:cs typeface="Segoe UI Semilight" panose="020B0402040204020203" pitchFamily="34" charset="0"/>
                        </a:rPr>
                        <a:t>(1.6)</a:t>
                      </a:r>
                    </a:p>
                  </a:txBody>
                  <a:tcPr/>
                </a:tc>
                <a:extLst>
                  <a:ext uri="{0D108BD9-81ED-4DB2-BD59-A6C34878D82A}">
                    <a16:rowId xmlns:a16="http://schemas.microsoft.com/office/drawing/2014/main" val="1596345985"/>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D1=2</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(2,1)</a:t>
                      </a:r>
                    </a:p>
                  </a:txBody>
                  <a:tcPr/>
                </a:tc>
                <a:tc>
                  <a:txBody>
                    <a:bodyPr/>
                    <a:lstStyle/>
                    <a:p>
                      <a:pPr algn="ctr"/>
                      <a:r>
                        <a:rPr lang="en-US" sz="3000" dirty="0">
                          <a:latin typeface="Segoe UI Semilight" panose="020B0402040204020203" pitchFamily="34" charset="0"/>
                          <a:cs typeface="Segoe UI Semilight" panose="020B0402040204020203" pitchFamily="34" charset="0"/>
                        </a:rPr>
                        <a:t>(2,2)</a:t>
                      </a:r>
                    </a:p>
                  </a:txBody>
                  <a:tcPr/>
                </a:tc>
                <a:tc>
                  <a:txBody>
                    <a:bodyPr/>
                    <a:lstStyle/>
                    <a:p>
                      <a:pPr algn="ctr"/>
                      <a:r>
                        <a:rPr lang="en-US" sz="3000" dirty="0">
                          <a:latin typeface="Segoe UI Semilight" panose="020B0402040204020203" pitchFamily="34" charset="0"/>
                          <a:cs typeface="Segoe UI Semilight" panose="020B0402040204020203" pitchFamily="34" charset="0"/>
                        </a:rPr>
                        <a:t>(2,3)</a:t>
                      </a:r>
                    </a:p>
                  </a:txBody>
                  <a:tcPr/>
                </a:tc>
                <a:tc>
                  <a:txBody>
                    <a:bodyPr/>
                    <a:lstStyle/>
                    <a:p>
                      <a:pPr algn="ctr"/>
                      <a:r>
                        <a:rPr lang="en-US" sz="3000" dirty="0">
                          <a:latin typeface="Segoe UI Semilight" panose="020B0402040204020203" pitchFamily="34" charset="0"/>
                          <a:cs typeface="Segoe UI Semilight" panose="020B0402040204020203" pitchFamily="34" charset="0"/>
                        </a:rPr>
                        <a:t>(2,4)</a:t>
                      </a:r>
                    </a:p>
                  </a:txBody>
                  <a:tcPr/>
                </a:tc>
                <a:tc>
                  <a:txBody>
                    <a:bodyPr/>
                    <a:lstStyle/>
                    <a:p>
                      <a:pPr algn="ctr"/>
                      <a:r>
                        <a:rPr lang="en-US" sz="3000" dirty="0">
                          <a:latin typeface="Segoe UI Semilight" panose="020B0402040204020203" pitchFamily="34" charset="0"/>
                          <a:cs typeface="Segoe UI Semilight" panose="020B0402040204020203" pitchFamily="34" charset="0"/>
                        </a:rPr>
                        <a:t>(2,5)</a:t>
                      </a:r>
                    </a:p>
                  </a:txBody>
                  <a:tcPr/>
                </a:tc>
                <a:tc>
                  <a:txBody>
                    <a:bodyPr/>
                    <a:lstStyle/>
                    <a:p>
                      <a:pPr algn="ctr"/>
                      <a:r>
                        <a:rPr lang="en-US" sz="3000" dirty="0">
                          <a:latin typeface="Segoe UI Semilight" panose="020B0402040204020203" pitchFamily="34" charset="0"/>
                          <a:cs typeface="Segoe UI Semilight" panose="020B0402040204020203" pitchFamily="34" charset="0"/>
                        </a:rPr>
                        <a:t>(2,6)</a:t>
                      </a:r>
                    </a:p>
                  </a:txBody>
                  <a:tcPr/>
                </a:tc>
                <a:extLst>
                  <a:ext uri="{0D108BD9-81ED-4DB2-BD59-A6C34878D82A}">
                    <a16:rowId xmlns:a16="http://schemas.microsoft.com/office/drawing/2014/main" val="44661408"/>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D1=3</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(3,1)</a:t>
                      </a:r>
                    </a:p>
                  </a:txBody>
                  <a:tcPr/>
                </a:tc>
                <a:tc>
                  <a:txBody>
                    <a:bodyPr/>
                    <a:lstStyle/>
                    <a:p>
                      <a:pPr algn="ctr"/>
                      <a:r>
                        <a:rPr lang="en-US" sz="3000" dirty="0">
                          <a:latin typeface="Segoe UI Semilight" panose="020B0402040204020203" pitchFamily="34" charset="0"/>
                          <a:cs typeface="Segoe UI Semilight" panose="020B0402040204020203" pitchFamily="34" charset="0"/>
                        </a:rPr>
                        <a:t>(3,2)</a:t>
                      </a:r>
                    </a:p>
                  </a:txBody>
                  <a:tcPr/>
                </a:tc>
                <a:tc>
                  <a:txBody>
                    <a:bodyPr/>
                    <a:lstStyle/>
                    <a:p>
                      <a:pPr algn="ctr"/>
                      <a:r>
                        <a:rPr lang="en-US" sz="3000" dirty="0">
                          <a:latin typeface="Segoe UI Semilight" panose="020B0402040204020203" pitchFamily="34" charset="0"/>
                          <a:cs typeface="Segoe UI Semilight" panose="020B0402040204020203" pitchFamily="34" charset="0"/>
                        </a:rPr>
                        <a:t>(3,3)</a:t>
                      </a:r>
                    </a:p>
                  </a:txBody>
                  <a:tcPr/>
                </a:tc>
                <a:tc>
                  <a:txBody>
                    <a:bodyPr/>
                    <a:lstStyle/>
                    <a:p>
                      <a:pPr algn="ctr"/>
                      <a:r>
                        <a:rPr lang="en-US" sz="3000" dirty="0">
                          <a:latin typeface="Segoe UI Semilight" panose="020B0402040204020203" pitchFamily="34" charset="0"/>
                          <a:cs typeface="Segoe UI Semilight" panose="020B0402040204020203" pitchFamily="34" charset="0"/>
                        </a:rPr>
                        <a:t>(3,4)</a:t>
                      </a:r>
                    </a:p>
                  </a:txBody>
                  <a:tcPr/>
                </a:tc>
                <a:tc>
                  <a:txBody>
                    <a:bodyPr/>
                    <a:lstStyle/>
                    <a:p>
                      <a:pPr algn="ctr"/>
                      <a:r>
                        <a:rPr lang="en-US" sz="3000" dirty="0">
                          <a:latin typeface="Segoe UI Semilight" panose="020B0402040204020203" pitchFamily="34" charset="0"/>
                          <a:cs typeface="Segoe UI Semilight" panose="020B0402040204020203" pitchFamily="34" charset="0"/>
                        </a:rPr>
                        <a:t>(3,5)</a:t>
                      </a:r>
                    </a:p>
                  </a:txBody>
                  <a:tcPr/>
                </a:tc>
                <a:tc>
                  <a:txBody>
                    <a:bodyPr/>
                    <a:lstStyle/>
                    <a:p>
                      <a:pPr algn="ctr"/>
                      <a:r>
                        <a:rPr lang="en-US" sz="3000" dirty="0">
                          <a:latin typeface="Segoe UI Semilight" panose="020B0402040204020203" pitchFamily="34" charset="0"/>
                          <a:cs typeface="Segoe UI Semilight" panose="020B0402040204020203" pitchFamily="34" charset="0"/>
                        </a:rPr>
                        <a:t>(3,6)</a:t>
                      </a:r>
                    </a:p>
                  </a:txBody>
                  <a:tcPr/>
                </a:tc>
                <a:extLst>
                  <a:ext uri="{0D108BD9-81ED-4DB2-BD59-A6C34878D82A}">
                    <a16:rowId xmlns:a16="http://schemas.microsoft.com/office/drawing/2014/main" val="268806217"/>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D1=4</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(4,1)</a:t>
                      </a:r>
                    </a:p>
                  </a:txBody>
                  <a:tcPr/>
                </a:tc>
                <a:tc>
                  <a:txBody>
                    <a:bodyPr/>
                    <a:lstStyle/>
                    <a:p>
                      <a:pPr algn="ctr"/>
                      <a:r>
                        <a:rPr lang="en-US" sz="3000" dirty="0">
                          <a:latin typeface="Segoe UI Semilight" panose="020B0402040204020203" pitchFamily="34" charset="0"/>
                          <a:cs typeface="Segoe UI Semilight" panose="020B0402040204020203" pitchFamily="34" charset="0"/>
                        </a:rPr>
                        <a:t>(4,2)</a:t>
                      </a:r>
                    </a:p>
                  </a:txBody>
                  <a:tcPr/>
                </a:tc>
                <a:tc>
                  <a:txBody>
                    <a:bodyPr/>
                    <a:lstStyle/>
                    <a:p>
                      <a:pPr algn="ctr"/>
                      <a:r>
                        <a:rPr lang="en-US" sz="3000" dirty="0">
                          <a:latin typeface="Segoe UI Semilight" panose="020B0402040204020203" pitchFamily="34" charset="0"/>
                          <a:cs typeface="Segoe UI Semilight" panose="020B0402040204020203" pitchFamily="34" charset="0"/>
                        </a:rPr>
                        <a:t>(4,3)</a:t>
                      </a:r>
                    </a:p>
                  </a:txBody>
                  <a:tcPr/>
                </a:tc>
                <a:tc>
                  <a:txBody>
                    <a:bodyPr/>
                    <a:lstStyle/>
                    <a:p>
                      <a:pPr algn="ctr"/>
                      <a:r>
                        <a:rPr lang="en-US" sz="3000" dirty="0">
                          <a:latin typeface="Segoe UI Semilight" panose="020B0402040204020203" pitchFamily="34" charset="0"/>
                          <a:cs typeface="Segoe UI Semilight" panose="020B0402040204020203" pitchFamily="34" charset="0"/>
                        </a:rPr>
                        <a:t>(4,4)</a:t>
                      </a:r>
                    </a:p>
                  </a:txBody>
                  <a:tcPr/>
                </a:tc>
                <a:tc>
                  <a:txBody>
                    <a:bodyPr/>
                    <a:lstStyle/>
                    <a:p>
                      <a:pPr algn="ctr"/>
                      <a:r>
                        <a:rPr lang="en-US" sz="3000" dirty="0">
                          <a:latin typeface="Segoe UI Semilight" panose="020B0402040204020203" pitchFamily="34" charset="0"/>
                          <a:cs typeface="Segoe UI Semilight" panose="020B0402040204020203" pitchFamily="34" charset="0"/>
                        </a:rPr>
                        <a:t>(4,5)</a:t>
                      </a:r>
                    </a:p>
                  </a:txBody>
                  <a:tcPr/>
                </a:tc>
                <a:tc>
                  <a:txBody>
                    <a:bodyPr/>
                    <a:lstStyle/>
                    <a:p>
                      <a:pPr algn="ctr"/>
                      <a:r>
                        <a:rPr lang="en-US" sz="3000" dirty="0">
                          <a:latin typeface="Segoe UI Semilight" panose="020B0402040204020203" pitchFamily="34" charset="0"/>
                          <a:cs typeface="Segoe UI Semilight" panose="020B0402040204020203" pitchFamily="34" charset="0"/>
                        </a:rPr>
                        <a:t>(4,6)</a:t>
                      </a:r>
                    </a:p>
                  </a:txBody>
                  <a:tcPr/>
                </a:tc>
                <a:extLst>
                  <a:ext uri="{0D108BD9-81ED-4DB2-BD59-A6C34878D82A}">
                    <a16:rowId xmlns:a16="http://schemas.microsoft.com/office/drawing/2014/main" val="654456811"/>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D1=5</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(5,1)</a:t>
                      </a:r>
                    </a:p>
                  </a:txBody>
                  <a:tcPr/>
                </a:tc>
                <a:tc>
                  <a:txBody>
                    <a:bodyPr/>
                    <a:lstStyle/>
                    <a:p>
                      <a:pPr algn="ctr"/>
                      <a:r>
                        <a:rPr lang="en-US" sz="3000" dirty="0">
                          <a:latin typeface="Segoe UI Semilight" panose="020B0402040204020203" pitchFamily="34" charset="0"/>
                          <a:cs typeface="Segoe UI Semilight" panose="020B0402040204020203" pitchFamily="34" charset="0"/>
                        </a:rPr>
                        <a:t>(5,2)</a:t>
                      </a:r>
                    </a:p>
                  </a:txBody>
                  <a:tcPr/>
                </a:tc>
                <a:tc>
                  <a:txBody>
                    <a:bodyPr/>
                    <a:lstStyle/>
                    <a:p>
                      <a:pPr algn="ctr"/>
                      <a:r>
                        <a:rPr lang="en-US" sz="3000" dirty="0">
                          <a:latin typeface="Segoe UI Semilight" panose="020B0402040204020203" pitchFamily="34" charset="0"/>
                          <a:cs typeface="Segoe UI Semilight" panose="020B0402040204020203" pitchFamily="34" charset="0"/>
                        </a:rPr>
                        <a:t>(5,3)</a:t>
                      </a:r>
                    </a:p>
                  </a:txBody>
                  <a:tcPr/>
                </a:tc>
                <a:tc>
                  <a:txBody>
                    <a:bodyPr/>
                    <a:lstStyle/>
                    <a:p>
                      <a:pPr algn="ctr"/>
                      <a:r>
                        <a:rPr lang="en-US" sz="3000" dirty="0">
                          <a:latin typeface="Segoe UI Semilight" panose="020B0402040204020203" pitchFamily="34" charset="0"/>
                          <a:cs typeface="Segoe UI Semilight" panose="020B0402040204020203" pitchFamily="34" charset="0"/>
                        </a:rPr>
                        <a:t>(5,4)</a:t>
                      </a:r>
                    </a:p>
                  </a:txBody>
                  <a:tcPr/>
                </a:tc>
                <a:tc>
                  <a:txBody>
                    <a:bodyPr/>
                    <a:lstStyle/>
                    <a:p>
                      <a:pPr algn="ctr"/>
                      <a:r>
                        <a:rPr lang="en-US" sz="3000" dirty="0">
                          <a:latin typeface="Segoe UI Semilight" panose="020B0402040204020203" pitchFamily="34" charset="0"/>
                          <a:cs typeface="Segoe UI Semilight" panose="020B0402040204020203" pitchFamily="34" charset="0"/>
                        </a:rPr>
                        <a:t>(5,5)</a:t>
                      </a:r>
                    </a:p>
                  </a:txBody>
                  <a:tcPr/>
                </a:tc>
                <a:tc>
                  <a:txBody>
                    <a:bodyPr/>
                    <a:lstStyle/>
                    <a:p>
                      <a:pPr algn="ctr"/>
                      <a:r>
                        <a:rPr lang="en-US" sz="3000" dirty="0">
                          <a:latin typeface="Segoe UI Semilight" panose="020B0402040204020203" pitchFamily="34" charset="0"/>
                          <a:cs typeface="Segoe UI Semilight" panose="020B0402040204020203" pitchFamily="34" charset="0"/>
                        </a:rPr>
                        <a:t>(5,6)</a:t>
                      </a:r>
                    </a:p>
                  </a:txBody>
                  <a:tcPr/>
                </a:tc>
                <a:extLst>
                  <a:ext uri="{0D108BD9-81ED-4DB2-BD59-A6C34878D82A}">
                    <a16:rowId xmlns:a16="http://schemas.microsoft.com/office/drawing/2014/main" val="2993591620"/>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D1=6</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(6,1)</a:t>
                      </a:r>
                    </a:p>
                  </a:txBody>
                  <a:tcPr/>
                </a:tc>
                <a:tc>
                  <a:txBody>
                    <a:bodyPr/>
                    <a:lstStyle/>
                    <a:p>
                      <a:pPr algn="ctr"/>
                      <a:r>
                        <a:rPr lang="en-US" sz="3000" dirty="0">
                          <a:latin typeface="Segoe UI Semilight" panose="020B0402040204020203" pitchFamily="34" charset="0"/>
                          <a:cs typeface="Segoe UI Semilight" panose="020B0402040204020203" pitchFamily="34" charset="0"/>
                        </a:rPr>
                        <a:t>(6,2)</a:t>
                      </a:r>
                    </a:p>
                  </a:txBody>
                  <a:tcPr/>
                </a:tc>
                <a:tc>
                  <a:txBody>
                    <a:bodyPr/>
                    <a:lstStyle/>
                    <a:p>
                      <a:pPr algn="ctr"/>
                      <a:r>
                        <a:rPr lang="en-US" sz="3000" dirty="0">
                          <a:latin typeface="Segoe UI Semilight" panose="020B0402040204020203" pitchFamily="34" charset="0"/>
                          <a:cs typeface="Segoe UI Semilight" panose="020B0402040204020203" pitchFamily="34" charset="0"/>
                        </a:rPr>
                        <a:t>(6,3)</a:t>
                      </a:r>
                    </a:p>
                  </a:txBody>
                  <a:tcPr/>
                </a:tc>
                <a:tc>
                  <a:txBody>
                    <a:bodyPr/>
                    <a:lstStyle/>
                    <a:p>
                      <a:pPr algn="ctr"/>
                      <a:r>
                        <a:rPr lang="en-US" sz="3000" dirty="0">
                          <a:latin typeface="Segoe UI Semilight" panose="020B0402040204020203" pitchFamily="34" charset="0"/>
                          <a:cs typeface="Segoe UI Semilight" panose="020B0402040204020203" pitchFamily="34" charset="0"/>
                        </a:rPr>
                        <a:t>(6,4)</a:t>
                      </a:r>
                    </a:p>
                  </a:txBody>
                  <a:tcPr/>
                </a:tc>
                <a:tc>
                  <a:txBody>
                    <a:bodyPr/>
                    <a:lstStyle/>
                    <a:p>
                      <a:pPr algn="ctr"/>
                      <a:r>
                        <a:rPr lang="en-US" sz="3000" dirty="0">
                          <a:latin typeface="Segoe UI Semilight" panose="020B0402040204020203" pitchFamily="34" charset="0"/>
                          <a:cs typeface="Segoe UI Semilight" panose="020B0402040204020203" pitchFamily="34" charset="0"/>
                        </a:rPr>
                        <a:t>(6,5)</a:t>
                      </a:r>
                    </a:p>
                  </a:txBody>
                  <a:tcPr/>
                </a:tc>
                <a:tc>
                  <a:txBody>
                    <a:bodyPr/>
                    <a:lstStyle/>
                    <a:p>
                      <a:pPr algn="ctr"/>
                      <a:r>
                        <a:rPr lang="en-US" sz="3000" dirty="0">
                          <a:latin typeface="Segoe UI Semilight" panose="020B0402040204020203" pitchFamily="34" charset="0"/>
                          <a:cs typeface="Segoe UI Semilight" panose="020B0402040204020203" pitchFamily="34" charset="0"/>
                        </a:rPr>
                        <a:t>(6,6)</a:t>
                      </a:r>
                    </a:p>
                  </a:txBody>
                  <a:tcPr/>
                </a:tc>
                <a:extLst>
                  <a:ext uri="{0D108BD9-81ED-4DB2-BD59-A6C34878D82A}">
                    <a16:rowId xmlns:a16="http://schemas.microsoft.com/office/drawing/2014/main" val="3900536419"/>
                  </a:ext>
                </a:extLst>
              </a:tr>
            </a:tbl>
          </a:graphicData>
        </a:graphic>
      </p:graphicFrame>
    </p:spTree>
    <p:extLst>
      <p:ext uri="{BB962C8B-B14F-4D97-AF65-F5344CB8AC3E}">
        <p14:creationId xmlns:p14="http://schemas.microsoft.com/office/powerpoint/2010/main" val="3796249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4883-408D-4DF5-8BAF-F0876ABC33B2}"/>
              </a:ext>
            </a:extLst>
          </p:cNvPr>
          <p:cNvSpPr>
            <a:spLocks noGrp="1"/>
          </p:cNvSpPr>
          <p:nvPr>
            <p:ph type="title"/>
          </p:nvPr>
        </p:nvSpPr>
        <p:spPr/>
        <p:txBody>
          <a:bodyPr/>
          <a:lstStyle/>
          <a:p>
            <a:r>
              <a:rPr lang="en-US" dirty="0"/>
              <a:t>Direction Matters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666E68-41C5-4D46-A2E6-59CB2503D523}"/>
                  </a:ext>
                </a:extLst>
              </p:cNvPr>
              <p:cNvSpPr>
                <a:spLocks noGrp="1"/>
              </p:cNvSpPr>
              <p:nvPr>
                <p:ph idx="1"/>
              </p:nvPr>
            </p:nvSpPr>
            <p:spPr/>
            <p:txBody>
              <a:bodyPr>
                <a:normAutofit/>
              </a:bodyPr>
              <a:lstStyle/>
              <a:p>
                <a:r>
                  <a:rPr lang="en-US" b="0" dirty="0"/>
                  <a:t>Are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the same?</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62666E68-41C5-4D46-A2E6-59CB2503D52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905460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4883-408D-4DF5-8BAF-F0876ABC33B2}"/>
              </a:ext>
            </a:extLst>
          </p:cNvPr>
          <p:cNvSpPr>
            <a:spLocks noGrp="1"/>
          </p:cNvSpPr>
          <p:nvPr>
            <p:ph type="title"/>
          </p:nvPr>
        </p:nvSpPr>
        <p:spPr/>
        <p:txBody>
          <a:bodyPr/>
          <a:lstStyle/>
          <a:p>
            <a:r>
              <a:rPr lang="en-US" dirty="0"/>
              <a:t>Direction Matters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666E68-41C5-4D46-A2E6-59CB2503D523}"/>
                  </a:ext>
                </a:extLst>
              </p:cNvPr>
              <p:cNvSpPr>
                <a:spLocks noGrp="1"/>
              </p:cNvSpPr>
              <p:nvPr>
                <p:ph idx="1"/>
              </p:nvPr>
            </p:nvSpPr>
            <p:spPr>
              <a:xfrm>
                <a:off x="575239" y="1463857"/>
                <a:ext cx="11422130" cy="4845504"/>
              </a:xfrm>
            </p:spPr>
            <p:txBody>
              <a:bodyPr>
                <a:normAutofit/>
              </a:bodyPr>
              <a:lstStyle/>
              <a:p>
                <a:r>
                  <a:rPr lang="en-US" b="0" dirty="0"/>
                  <a:t>No!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are different quantities.</a:t>
                </a:r>
              </a:p>
              <a:p>
                <a:endParaRPr lang="en-US" dirty="0"/>
              </a:p>
              <a:p>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oMath>
                </a14:m>
                <a:r>
                  <a:rPr lang="en-US" dirty="0"/>
                  <a:t>“traffic on the highway” </a:t>
                </a:r>
                <a14:m>
                  <m:oMath xmlns:m="http://schemas.openxmlformats.org/officeDocument/2006/math">
                    <m:r>
                      <a:rPr lang="en-US" b="0" i="1" smtClean="0">
                        <a:latin typeface="Cambria Math" panose="02040503050406030204" pitchFamily="18" charset="0"/>
                      </a:rPr>
                      <m:t>|</m:t>
                    </m:r>
                  </m:oMath>
                </a14:m>
                <a:r>
                  <a:rPr lang="en-US" dirty="0"/>
                  <a:t> “it’s snowing”</a:t>
                </a:r>
                <a14:m>
                  <m:oMath xmlns:m="http://schemas.openxmlformats.org/officeDocument/2006/math">
                    <m:r>
                      <a:rPr lang="en-US" b="0" i="1" smtClean="0">
                        <a:latin typeface="Cambria Math" panose="02040503050406030204" pitchFamily="18" charset="0"/>
                      </a:rPr>
                      <m:t>)</m:t>
                    </m:r>
                  </m:oMath>
                </a14:m>
                <a:r>
                  <a:rPr lang="en-US" dirty="0"/>
                  <a:t> is close to </a:t>
                </a:r>
                <a14:m>
                  <m:oMath xmlns:m="http://schemas.openxmlformats.org/officeDocument/2006/math">
                    <m:r>
                      <a:rPr lang="en-US" i="1" dirty="0">
                        <a:latin typeface="Cambria Math" panose="02040503050406030204" pitchFamily="18" charset="0"/>
                      </a:rPr>
                      <m:t>1</m:t>
                    </m:r>
                  </m:oMath>
                </a14:m>
                <a:endParaRPr lang="en-US" dirty="0"/>
              </a:p>
              <a:p>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oMath>
                </a14:m>
                <a:r>
                  <a:rPr lang="en-US" dirty="0"/>
                  <a:t>“it’s snowing” </a:t>
                </a:r>
                <a14:m>
                  <m:oMath xmlns:m="http://schemas.openxmlformats.org/officeDocument/2006/math">
                    <m:r>
                      <a:rPr lang="en-US" b="0" i="1" smtClean="0">
                        <a:latin typeface="Cambria Math" panose="02040503050406030204" pitchFamily="18" charset="0"/>
                      </a:rPr>
                      <m:t>|</m:t>
                    </m:r>
                  </m:oMath>
                </a14:m>
                <a:r>
                  <a:rPr lang="en-US" dirty="0"/>
                  <a:t> “traffic on the highway”</a:t>
                </a:r>
                <a14:m>
                  <m:oMath xmlns:m="http://schemas.openxmlformats.org/officeDocument/2006/math">
                    <m:r>
                      <a:rPr lang="en-US" b="0" i="1" smtClean="0">
                        <a:latin typeface="Cambria Math" panose="02040503050406030204" pitchFamily="18" charset="0"/>
                      </a:rPr>
                      <m:t>)</m:t>
                    </m:r>
                  </m:oMath>
                </a14:m>
                <a:r>
                  <a:rPr lang="en-US" dirty="0"/>
                  <a:t> is much smaller; there many 	other times when there is traffic on the highway</a:t>
                </a:r>
              </a:p>
              <a:p>
                <a:r>
                  <a:rPr lang="en-US" dirty="0"/>
                  <a:t>It’s a lot like implications – order can matter a lot!</a:t>
                </a:r>
              </a:p>
              <a:p>
                <a:r>
                  <a:rPr lang="en-US" dirty="0"/>
                  <a:t>(but there are some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where the conditioning doesn’t make a difference)</a:t>
                </a:r>
              </a:p>
            </p:txBody>
          </p:sp>
        </mc:Choice>
        <mc:Fallback xmlns="">
          <p:sp>
            <p:nvSpPr>
              <p:cNvPr id="3" name="Content Placeholder 2">
                <a:extLst>
                  <a:ext uri="{FF2B5EF4-FFF2-40B4-BE49-F238E27FC236}">
                    <a16:creationId xmlns:a16="http://schemas.microsoft.com/office/drawing/2014/main" id="{62666E68-41C5-4D46-A2E6-59CB2503D523}"/>
                  </a:ext>
                </a:extLst>
              </p:cNvPr>
              <p:cNvSpPr>
                <a:spLocks noGrp="1" noRot="1" noChangeAspect="1" noMove="1" noResize="1" noEditPoints="1" noAdjustHandles="1" noChangeArrowheads="1" noChangeShapeType="1" noTextEdit="1"/>
              </p:cNvSpPr>
              <p:nvPr>
                <p:ph idx="1"/>
              </p:nvPr>
            </p:nvSpPr>
            <p:spPr>
              <a:xfrm>
                <a:off x="575239" y="1463857"/>
                <a:ext cx="11422130" cy="4845504"/>
              </a:xfrm>
              <a:blipFill>
                <a:blip r:embed="rId2"/>
                <a:stretch>
                  <a:fillRect l="-694" t="-2138"/>
                </a:stretch>
              </a:blipFill>
            </p:spPr>
            <p:txBody>
              <a:bodyPr/>
              <a:lstStyle/>
              <a:p>
                <a:r>
                  <a:rPr lang="en-US">
                    <a:noFill/>
                  </a:rPr>
                  <a:t> </a:t>
                </a:r>
              </a:p>
            </p:txBody>
          </p:sp>
        </mc:Fallback>
      </mc:AlternateContent>
    </p:spTree>
    <p:extLst>
      <p:ext uri="{BB962C8B-B14F-4D97-AF65-F5344CB8AC3E}">
        <p14:creationId xmlns:p14="http://schemas.microsoft.com/office/powerpoint/2010/main" val="53128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EE9B-0944-4A36-99D6-1EF41DE92A8C}"/>
              </a:ext>
            </a:extLst>
          </p:cNvPr>
          <p:cNvSpPr>
            <a:spLocks noGrp="1"/>
          </p:cNvSpPr>
          <p:nvPr>
            <p:ph type="title"/>
          </p:nvPr>
        </p:nvSpPr>
        <p:spPr/>
        <p:txBody>
          <a:bodyPr/>
          <a:lstStyle/>
          <a:p>
            <a:r>
              <a:rPr lang="en-US" dirty="0"/>
              <a:t>Probability Space</a:t>
            </a:r>
          </a:p>
        </p:txBody>
      </p:sp>
      <p:sp>
        <p:nvSpPr>
          <p:cNvPr id="3" name="Content Placeholder 2">
            <a:extLst>
              <a:ext uri="{FF2B5EF4-FFF2-40B4-BE49-F238E27FC236}">
                <a16:creationId xmlns:a16="http://schemas.microsoft.com/office/drawing/2014/main" id="{EEF7DE1B-2B67-40EF-9FEE-49514F4A781D}"/>
              </a:ext>
            </a:extLst>
          </p:cNvPr>
          <p:cNvSpPr>
            <a:spLocks noGrp="1"/>
          </p:cNvSpPr>
          <p:nvPr>
            <p:ph idx="1"/>
          </p:nvPr>
        </p:nvSpPr>
        <p:spPr/>
        <p:txBody>
          <a:bodyPr/>
          <a:lstStyle/>
          <a:p>
            <a:endParaRPr lang="en-US" dirty="0"/>
          </a:p>
        </p:txBody>
      </p:sp>
      <p:grpSp>
        <p:nvGrpSpPr>
          <p:cNvPr id="4" name="Group 3">
            <a:extLst>
              <a:ext uri="{FF2B5EF4-FFF2-40B4-BE49-F238E27FC236}">
                <a16:creationId xmlns:a16="http://schemas.microsoft.com/office/drawing/2014/main" id="{D655FA5C-3962-4C26-A6A2-B291BF4EFC66}"/>
              </a:ext>
            </a:extLst>
          </p:cNvPr>
          <p:cNvGrpSpPr/>
          <p:nvPr/>
        </p:nvGrpSpPr>
        <p:grpSpPr>
          <a:xfrm>
            <a:off x="575239" y="1501496"/>
            <a:ext cx="10397560" cy="3892645"/>
            <a:chOff x="1185842" y="3404583"/>
            <a:chExt cx="6116291" cy="1871283"/>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AE52EB5-8742-43A0-83D5-1883A8E80BA0}"/>
                    </a:ext>
                  </a:extLst>
                </p:cNvPr>
                <p:cNvSpPr/>
                <p:nvPr/>
              </p:nvSpPr>
              <p:spPr>
                <a:xfrm>
                  <a:off x="1185842" y="3429000"/>
                  <a:ext cx="6111311" cy="184686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(discrete) probability space is a pair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𝛀</m:t>
                      </m:r>
                      <m:r>
                        <a:rPr lang="en-US" sz="2800" b="1" i="0"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where:</a:t>
                  </a:r>
                </a:p>
                <a:p>
                  <a14:m>
                    <m:oMath xmlns:m="http://schemas.openxmlformats.org/officeDocument/2006/math">
                      <m:r>
                        <a:rPr lang="en-US" sz="2800" b="1" i="0" smtClean="0">
                          <a:latin typeface="Cambria Math" panose="02040503050406030204" pitchFamily="18" charset="0"/>
                          <a:cs typeface="Segoe UI Semibold" panose="020B0702040204020203" pitchFamily="34" charset="0"/>
                        </a:rPr>
                        <m:t>𝛀</m:t>
                      </m:r>
                    </m:oMath>
                  </a14:m>
                  <a:r>
                    <a:rPr lang="en-US" sz="2800" b="1" dirty="0">
                      <a:latin typeface="Segoe UI Semibold" panose="020B0702040204020203" pitchFamily="34" charset="0"/>
                      <a:cs typeface="Segoe UI Semibold" panose="020B0702040204020203" pitchFamily="34" charset="0"/>
                    </a:rPr>
                    <a:t> is the sample space</a:t>
                  </a:r>
                </a:p>
                <a:p>
                  <a14:m>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𝛀</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𝟎</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r>
                        <a:rPr lang="en-US" sz="2800" b="1"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is the probability measure.</a:t>
                  </a:r>
                </a:p>
                <a:p>
                  <a14:m>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oMath>
                  </a14:m>
                  <a:r>
                    <a:rPr lang="en-US" sz="2800" b="1" dirty="0">
                      <a:latin typeface="Segoe UI Semibold" panose="020B0702040204020203" pitchFamily="34" charset="0"/>
                      <a:cs typeface="Segoe UI Semibold" panose="020B0702040204020203" pitchFamily="34" charset="0"/>
                    </a:rPr>
                    <a:t> satisfies:</a:t>
                  </a:r>
                </a:p>
                <a:p>
                  <a:pPr marL="457200" indent="-457200">
                    <a:buFont typeface="Arial" panose="020B0604020202020204" pitchFamily="34" charset="0"/>
                    <a:buChar char="•"/>
                  </a:pPr>
                  <a14:m>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𝒙</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𝟎</m:t>
                      </m:r>
                    </m:oMath>
                  </a14:m>
                  <a:r>
                    <a:rPr lang="en-US" sz="2800" b="1" dirty="0">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𝒙</m:t>
                      </m:r>
                    </m:oMath>
                  </a14:m>
                  <a:endParaRPr lang="en-US" sz="2800" b="1" dirty="0">
                    <a:latin typeface="Segoe UI Semibold" panose="020B0702040204020203" pitchFamily="34" charset="0"/>
                    <a:cs typeface="Segoe UI Semibold" panose="020B0702040204020203" pitchFamily="34" charset="0"/>
                  </a:endParaRPr>
                </a:p>
                <a:p>
                  <a:pPr marL="457200" indent="-457200">
                    <a:buFont typeface="Arial" panose="020B0604020202020204" pitchFamily="34" charset="0"/>
                    <a:buChar char="•"/>
                  </a:pPr>
                  <a14:m>
                    <m:oMath xmlns:m="http://schemas.openxmlformats.org/officeDocument/2006/math">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𝛀</m:t>
                          </m:r>
                        </m:sub>
                        <m:sup/>
                        <m:e>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e>
                      </m:nary>
                      <m:r>
                        <a:rPr lang="en-US" sz="2800" b="1" i="1" smtClean="0">
                          <a:latin typeface="Cambria Math" panose="02040503050406030204" pitchFamily="18" charset="0"/>
                          <a:cs typeface="Segoe UI Semibold" panose="020B0702040204020203" pitchFamily="34" charset="0"/>
                        </a:rPr>
                        <m:t> =</m:t>
                      </m:r>
                      <m:r>
                        <a:rPr lang="en-US" sz="2800" b="1" i="1" smtClean="0">
                          <a:latin typeface="Cambria Math" panose="02040503050406030204" pitchFamily="18" charset="0"/>
                          <a:cs typeface="Segoe UI Semibold" panose="020B0702040204020203" pitchFamily="34" charset="0"/>
                        </a:rPr>
                        <m:t>𝟏</m:t>
                      </m:r>
                    </m:oMath>
                  </a14:m>
                  <a:endParaRPr lang="en-US" sz="2800" b="1" dirty="0">
                    <a:latin typeface="Segoe UI Semibold" panose="020B0702040204020203" pitchFamily="34" charset="0"/>
                    <a:cs typeface="Segoe UI Semibold" panose="020B0702040204020203" pitchFamily="34" charset="0"/>
                  </a:endParaRP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DAE52EB5-8742-43A0-83D5-1883A8E80BA0}"/>
                    </a:ext>
                  </a:extLst>
                </p:cNvPr>
                <p:cNvSpPr>
                  <a:spLocks noRot="1" noChangeAspect="1" noMove="1" noResize="1" noEditPoints="1" noAdjustHandles="1" noChangeArrowheads="1" noChangeShapeType="1" noTextEdit="1"/>
                </p:cNvSpPr>
                <p:nvPr/>
              </p:nvSpPr>
              <p:spPr>
                <a:xfrm>
                  <a:off x="1185842" y="3429000"/>
                  <a:ext cx="6111311" cy="1846866"/>
                </a:xfrm>
                <a:prstGeom prst="rect">
                  <a:avLst/>
                </a:prstGeom>
                <a:blipFill>
                  <a:blip r:embed="rId2"/>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B06F6B13-6D6F-42EB-B4D0-C26DA3D34853}"/>
                </a:ext>
              </a:extLst>
            </p:cNvPr>
            <p:cNvSpPr/>
            <p:nvPr/>
          </p:nvSpPr>
          <p:spPr>
            <a:xfrm>
              <a:off x="1200347" y="3404583"/>
              <a:ext cx="6101786" cy="39341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Probability Space</a:t>
              </a:r>
            </a:p>
          </p:txBody>
        </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8D3096B-4F41-4FDE-85F2-E41DE9281619}"/>
                  </a:ext>
                </a:extLst>
              </p:cNvPr>
              <p:cNvSpPr/>
              <p:nvPr/>
            </p:nvSpPr>
            <p:spPr>
              <a:xfrm>
                <a:off x="591431" y="5083217"/>
                <a:ext cx="10372902" cy="76853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b="1" dirty="0">
                    <a:latin typeface="Segoe UI Semibold" panose="020B0702040204020203" pitchFamily="34" charset="0"/>
                    <a:cs typeface="Segoe UI Semibold" panose="020B0702040204020203" pitchFamily="34" charset="0"/>
                  </a:rPr>
                  <a:t>If </a:t>
                </a:r>
                <a14:m>
                  <m:oMath xmlns:m="http://schemas.openxmlformats.org/officeDocument/2006/math">
                    <m:r>
                      <a:rPr lang="en-US" sz="2800" b="1" i="1">
                        <a:latin typeface="Cambria Math" panose="02040503050406030204" pitchFamily="18" charset="0"/>
                        <a:cs typeface="Segoe UI Semibold" panose="020B0702040204020203" pitchFamily="34" charset="0"/>
                      </a:rPr>
                      <m:t>𝑬</m:t>
                    </m:r>
                    <m:r>
                      <a:rPr lang="en-US" sz="2800" b="1" i="1">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𝑭</m:t>
                    </m:r>
                    <m:r>
                      <a:rPr lang="en-US" sz="2800" b="1" i="1">
                        <a:latin typeface="Cambria Math" panose="02040503050406030204" pitchFamily="18" charset="0"/>
                        <a:cs typeface="Segoe UI Semibold" panose="020B0702040204020203" pitchFamily="34" charset="0"/>
                      </a:rPr>
                      <m:t>⊆</m:t>
                    </m:r>
                    <m:r>
                      <a:rPr lang="en-US" sz="2800" b="1">
                        <a:latin typeface="Cambria Math" panose="02040503050406030204" pitchFamily="18" charset="0"/>
                        <a:cs typeface="Segoe UI Semibold" panose="020B0702040204020203" pitchFamily="34" charset="0"/>
                      </a:rPr>
                      <m:t>𝛀</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1" i="1">
                        <a:latin typeface="Cambria Math" panose="02040503050406030204" pitchFamily="18" charset="0"/>
                        <a:cs typeface="Segoe UI Semibold" panose="020B0702040204020203" pitchFamily="34" charset="0"/>
                      </a:rPr>
                      <m:t>𝑬</m:t>
                    </m:r>
                    <m:r>
                      <a:rPr lang="en-US" sz="2800" b="1" i="1">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𝑭</m:t>
                    </m:r>
                    <m:r>
                      <a:rPr lang="en-US" sz="2800" b="1" i="1">
                        <a:latin typeface="Cambria Math" panose="02040503050406030204" pitchFamily="18" charset="0"/>
                        <a:cs typeface="Segoe UI Semibold" panose="020B0702040204020203" pitchFamily="34" charset="0"/>
                      </a:rPr>
                      <m:t>=∅ </m:t>
                    </m:r>
                  </m:oMath>
                </a14:m>
                <a:r>
                  <a:rPr lang="en-US" sz="2800" b="1" dirty="0">
                    <a:latin typeface="Segoe UI Semibold" panose="020B0702040204020203" pitchFamily="34" charset="0"/>
                    <a:cs typeface="Segoe UI Semibold" panose="020B0702040204020203" pitchFamily="34" charset="0"/>
                  </a:rPr>
                  <a:t>then </a:t>
                </a:r>
                <a14:m>
                  <m:oMath xmlns:m="http://schemas.openxmlformats.org/officeDocument/2006/math">
                    <m:r>
                      <a:rPr lang="en-US" sz="2800" b="1" i="1">
                        <a:latin typeface="Cambria Math" panose="02040503050406030204" pitchFamily="18" charset="0"/>
                        <a:cs typeface="Segoe UI Semibold" panose="020B0702040204020203" pitchFamily="34" charset="0"/>
                      </a:rPr>
                      <m:t>ℙ</m:t>
                    </m:r>
                    <m:d>
                      <m:dPr>
                        <m:ctrlPr>
                          <a:rPr lang="en-US" sz="2800" b="1" i="1">
                            <a:latin typeface="Cambria Math" panose="02040503050406030204" pitchFamily="18" charset="0"/>
                            <a:cs typeface="Segoe UI Semibold" panose="020B0702040204020203" pitchFamily="34" charset="0"/>
                          </a:rPr>
                        </m:ctrlPr>
                      </m:dPr>
                      <m:e>
                        <m:r>
                          <a:rPr lang="en-US" sz="2800" b="1" i="1">
                            <a:latin typeface="Cambria Math" panose="02040503050406030204" pitchFamily="18" charset="0"/>
                            <a:cs typeface="Segoe UI Semibold" panose="020B0702040204020203" pitchFamily="34" charset="0"/>
                          </a:rPr>
                          <m:t>𝑬</m:t>
                        </m:r>
                        <m:r>
                          <a:rPr lang="en-US" sz="2800" b="1" i="1">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𝑭</m:t>
                        </m:r>
                      </m:e>
                    </m:d>
                    <m:r>
                      <a:rPr lang="en-US" sz="2800" b="1" i="1">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ℙ</m:t>
                    </m:r>
                    <m:d>
                      <m:dPr>
                        <m:ctrlPr>
                          <a:rPr lang="en-US" sz="2800" b="1" i="1">
                            <a:latin typeface="Cambria Math" panose="02040503050406030204" pitchFamily="18" charset="0"/>
                            <a:cs typeface="Segoe UI Semibold" panose="020B0702040204020203" pitchFamily="34" charset="0"/>
                          </a:rPr>
                        </m:ctrlPr>
                      </m:dPr>
                      <m:e>
                        <m:r>
                          <a:rPr lang="en-US" sz="2800" b="1" i="1">
                            <a:latin typeface="Cambria Math" panose="02040503050406030204" pitchFamily="18" charset="0"/>
                            <a:cs typeface="Segoe UI Semibold" panose="020B0702040204020203" pitchFamily="34" charset="0"/>
                          </a:rPr>
                          <m:t>𝑬</m:t>
                        </m:r>
                      </m:e>
                    </m:d>
                    <m:r>
                      <a:rPr lang="en-US" sz="2800" b="1" i="1">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ℙ</m:t>
                    </m:r>
                    <m:r>
                      <a:rPr lang="en-US" sz="2800" b="1" i="1">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𝑭</m:t>
                    </m:r>
                    <m:r>
                      <a:rPr lang="en-US" sz="2800" b="1" i="1">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a:t>
                </a:r>
              </a:p>
            </p:txBody>
          </p:sp>
        </mc:Choice>
        <mc:Fallback xmlns="">
          <p:sp>
            <p:nvSpPr>
              <p:cNvPr id="7" name="Rectangle 6">
                <a:extLst>
                  <a:ext uri="{FF2B5EF4-FFF2-40B4-BE49-F238E27FC236}">
                    <a16:creationId xmlns:a16="http://schemas.microsoft.com/office/drawing/2014/main" id="{48D3096B-4F41-4FDE-85F2-E41DE9281619}"/>
                  </a:ext>
                </a:extLst>
              </p:cNvPr>
              <p:cNvSpPr>
                <a:spLocks noRot="1" noChangeAspect="1" noMove="1" noResize="1" noEditPoints="1" noAdjustHandles="1" noChangeArrowheads="1" noChangeShapeType="1" noTextEdit="1"/>
              </p:cNvSpPr>
              <p:nvPr/>
            </p:nvSpPr>
            <p:spPr>
              <a:xfrm>
                <a:off x="591431" y="5083217"/>
                <a:ext cx="10372902" cy="768533"/>
              </a:xfrm>
              <a:prstGeom prst="rect">
                <a:avLst/>
              </a:prstGeom>
              <a:blipFill>
                <a:blip r:embed="rId3"/>
                <a:stretch>
                  <a:fillRect l="-997" b="-3876"/>
                </a:stretch>
              </a:blipFill>
              <a:ln>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956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AA2D-BEC0-48A8-AC4E-13D8EB9010D7}"/>
              </a:ext>
            </a:extLst>
          </p:cNvPr>
          <p:cNvSpPr>
            <a:spLocks noGrp="1"/>
          </p:cNvSpPr>
          <p:nvPr>
            <p:ph type="title"/>
          </p:nvPr>
        </p:nvSpPr>
        <p:spPr/>
        <p:txBody>
          <a:bodyPr/>
          <a:lstStyle/>
          <a:p>
            <a:r>
              <a:rPr lang="en-US" dirty="0"/>
              <a:t>Probability Space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307441-BCF8-4433-AFE5-EDC823C40B7C}"/>
                  </a:ext>
                </a:extLst>
              </p:cNvPr>
              <p:cNvSpPr>
                <a:spLocks noGrp="1"/>
              </p:cNvSpPr>
              <p:nvPr>
                <p:ph idx="1"/>
              </p:nvPr>
            </p:nvSpPr>
            <p:spPr/>
            <p:txBody>
              <a:bodyPr/>
              <a:lstStyle/>
              <a:p>
                <a:r>
                  <a:rPr lang="en-US" dirty="0"/>
                  <a:t>Flip a fair coin and roll a fair (6-sided) die.</a:t>
                </a:r>
              </a:p>
              <a:p>
                <a:endParaRPr lang="en-US" dirty="0"/>
              </a:p>
              <a:p>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rPr>
                      <m:t>×{1,2,3,4,5,6}</m:t>
                    </m:r>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12</m:t>
                        </m:r>
                      </m:den>
                    </m:f>
                  </m:oMath>
                </a14:m>
                <a:r>
                  <a:rPr lang="en-US" dirty="0"/>
                  <a:t> for every </a:t>
                </a:r>
                <a14:m>
                  <m:oMath xmlns:m="http://schemas.openxmlformats.org/officeDocument/2006/math">
                    <m:r>
                      <a:rPr lang="en-US" b="0" i="1" smtClean="0">
                        <a:latin typeface="Cambria Math" panose="02040503050406030204" pitchFamily="18" charset="0"/>
                      </a:rPr>
                      <m:t>𝜔</m:t>
                    </m:r>
                    <m:r>
                      <a:rPr lang="en-US" b="0" i="1" smtClean="0">
                        <a:latin typeface="Cambria Math" panose="02040503050406030204" pitchFamily="18" charset="0"/>
                      </a:rPr>
                      <m:t>∈</m:t>
                    </m:r>
                    <m:r>
                      <m:rPr>
                        <m:sty m:val="p"/>
                      </m:rPr>
                      <a:rPr lang="en-US" b="0" i="0" smtClean="0">
                        <a:latin typeface="Cambria Math" panose="02040503050406030204" pitchFamily="18" charset="0"/>
                      </a:rPr>
                      <m:t>Ω</m:t>
                    </m:r>
                  </m:oMath>
                </a14:m>
                <a:endParaRPr lang="en-US" dirty="0"/>
              </a:p>
              <a:p>
                <a:endParaRPr lang="en-US" dirty="0"/>
              </a:p>
              <a:p>
                <a:r>
                  <a:rPr lang="en-US" dirty="0"/>
                  <a:t>Is this a valid probability space?</a:t>
                </a:r>
              </a:p>
              <a:p>
                <a14:m>
                  <m:oMath xmlns:m="http://schemas.openxmlformats.org/officeDocument/2006/math">
                    <m:r>
                      <a:rPr lang="en-US" b="0" i="1" smtClean="0">
                        <a:latin typeface="Cambria Math" panose="02040503050406030204" pitchFamily="18" charset="0"/>
                      </a:rPr>
                      <m:t>ℙ</m:t>
                    </m:r>
                  </m:oMath>
                </a14:m>
                <a:r>
                  <a:rPr lang="en-US" dirty="0"/>
                  <a:t> takes in elements of </a:t>
                </a:r>
                <a14:m>
                  <m:oMath xmlns:m="http://schemas.openxmlformats.org/officeDocument/2006/math">
                    <m:r>
                      <m:rPr>
                        <m:sty m:val="p"/>
                      </m:rPr>
                      <a:rPr lang="en-US" b="0" i="0" smtClean="0">
                        <a:latin typeface="Cambria Math" panose="02040503050406030204" pitchFamily="18" charset="0"/>
                      </a:rPr>
                      <m:t>Ω</m:t>
                    </m:r>
                  </m:oMath>
                </a14:m>
                <a:r>
                  <a:rPr lang="en-US" dirty="0"/>
                  <a:t> and outputs numbers between </a:t>
                </a:r>
                <a14:m>
                  <m:oMath xmlns:m="http://schemas.openxmlformats.org/officeDocument/2006/math">
                    <m:r>
                      <a:rPr lang="en-US" b="0" i="1" smtClean="0">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1</m:t>
                    </m:r>
                  </m:oMath>
                </a14:m>
                <a:endParaRPr lang="en-US" dirty="0"/>
              </a:p>
              <a:p>
                <a14:m>
                  <m:oMath xmlns:m="http://schemas.openxmlformats.org/officeDocument/2006/math">
                    <m:nary>
                      <m:naryPr>
                        <m:chr m:val="∑"/>
                        <m:supHide m:val="on"/>
                        <m:ctrlPr>
                          <a:rPr lang="en-US" i="1" smtClean="0">
                            <a:latin typeface="Cambria Math" panose="02040503050406030204" pitchFamily="18" charset="0"/>
                          </a:rPr>
                        </m:ctrlPr>
                      </m:naryPr>
                      <m:sub>
                        <m:r>
                          <a:rPr lang="en-US" b="0" i="1" smtClean="0">
                            <a:latin typeface="Cambria Math" panose="02040503050406030204" pitchFamily="18" charset="0"/>
                          </a:rPr>
                          <m:t>𝜔</m:t>
                        </m:r>
                        <m:r>
                          <a:rPr lang="en-US" b="0" i="1" smtClean="0">
                            <a:latin typeface="Cambria Math" panose="02040503050406030204" pitchFamily="18" charset="0"/>
                          </a:rPr>
                          <m:t>∈</m:t>
                        </m:r>
                        <m:r>
                          <m:rPr>
                            <m:sty m:val="p"/>
                          </m:rPr>
                          <a:rPr lang="en-US" b="0" i="0" smtClean="0">
                            <a:latin typeface="Cambria Math" panose="02040503050406030204" pitchFamily="18" charset="0"/>
                          </a:rPr>
                          <m:t>Ω</m:t>
                        </m:r>
                      </m:sub>
                      <m:sup/>
                      <m:e>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e>
                    </m:nary>
                    <m:r>
                      <a:rPr lang="en-US" b="0" i="1" smtClean="0">
                        <a:latin typeface="Cambria Math" panose="02040503050406030204" pitchFamily="18" charset="0"/>
                      </a:rPr>
                      <m:t>=1</m:t>
                    </m:r>
                  </m:oMath>
                </a14:m>
                <a:r>
                  <a:rPr lang="en-US" dirty="0"/>
                  <a:t>. </a:t>
                </a:r>
              </a:p>
            </p:txBody>
          </p:sp>
        </mc:Choice>
        <mc:Fallback xmlns="">
          <p:sp>
            <p:nvSpPr>
              <p:cNvPr id="3" name="Content Placeholder 2">
                <a:extLst>
                  <a:ext uri="{FF2B5EF4-FFF2-40B4-BE49-F238E27FC236}">
                    <a16:creationId xmlns:a16="http://schemas.microsoft.com/office/drawing/2014/main" id="{14307441-BCF8-4433-AFE5-EDC823C40B7C}"/>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4446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14AB-886E-47D4-B63B-085BB52685AD}"/>
              </a:ext>
            </a:extLst>
          </p:cNvPr>
          <p:cNvSpPr>
            <a:spLocks noGrp="1"/>
          </p:cNvSpPr>
          <p:nvPr>
            <p:ph type="title"/>
          </p:nvPr>
        </p:nvSpPr>
        <p:spPr/>
        <p:txBody>
          <a:bodyPr/>
          <a:lstStyle/>
          <a:p>
            <a:r>
              <a:rPr lang="en-US" dirty="0"/>
              <a:t>Measure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D4D509-A71A-464E-984E-8F8DDC2F24E2}"/>
                  </a:ext>
                </a:extLst>
              </p:cNvPr>
              <p:cNvSpPr>
                <a:spLocks noGrp="1"/>
              </p:cNvSpPr>
              <p:nvPr>
                <p:ph idx="1"/>
              </p:nvPr>
            </p:nvSpPr>
            <p:spPr/>
            <p:txBody>
              <a:bodyPr/>
              <a:lstStyle/>
              <a:p>
                <a14:m>
                  <m:oMath xmlns:m="http://schemas.openxmlformats.org/officeDocument/2006/math">
                    <m:r>
                      <m:rPr>
                        <m:sty m:val="p"/>
                      </m:rPr>
                      <a:rPr lang="en-US" smtClean="0">
                        <a:latin typeface="Cambria Math" panose="02040503050406030204" pitchFamily="18" charset="0"/>
                      </a:rPr>
                      <m:t>Ω</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𝑇</m:t>
                        </m:r>
                      </m:e>
                    </m:d>
                    <m:r>
                      <a:rPr lang="en-US" i="1">
                        <a:latin typeface="Cambria Math" panose="02040503050406030204" pitchFamily="18" charset="0"/>
                      </a:rPr>
                      <m:t>×{1,2,3,4,5,6}</m:t>
                    </m:r>
                  </m:oMath>
                </a14:m>
                <a:endParaRPr lang="en-US" dirty="0"/>
              </a:p>
              <a:p>
                <a14:m>
                  <m:oMath xmlns:m="http://schemas.openxmlformats.org/officeDocument/2006/math">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𝜔</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12</m:t>
                        </m:r>
                      </m:den>
                    </m:f>
                  </m:oMath>
                </a14:m>
                <a:r>
                  <a:rPr lang="en-US" dirty="0"/>
                  <a:t> for every </a:t>
                </a:r>
                <a14:m>
                  <m:oMath xmlns:m="http://schemas.openxmlformats.org/officeDocument/2006/math">
                    <m:r>
                      <a:rPr lang="en-US" i="1">
                        <a:latin typeface="Cambria Math" panose="02040503050406030204" pitchFamily="18" charset="0"/>
                      </a:rPr>
                      <m:t>𝜔</m:t>
                    </m:r>
                    <m:r>
                      <a:rPr lang="en-US" i="1">
                        <a:latin typeface="Cambria Math" panose="02040503050406030204" pitchFamily="18" charset="0"/>
                      </a:rPr>
                      <m:t>∈</m:t>
                    </m:r>
                    <m:r>
                      <m:rPr>
                        <m:sty m:val="p"/>
                      </m:rPr>
                      <a:rPr lang="en-US">
                        <a:latin typeface="Cambria Math" panose="02040503050406030204" pitchFamily="18" charset="0"/>
                      </a:rPr>
                      <m:t>Ω</m:t>
                    </m:r>
                  </m:oMath>
                </a14:m>
                <a:endParaRPr lang="en-US" dirty="0"/>
              </a:p>
              <a:p>
                <a:endParaRPr lang="en-US" dirty="0"/>
              </a:p>
              <a:p>
                <a:r>
                  <a:rPr lang="en-US" dirty="0"/>
                  <a:t>So what’s the probability of seeing a heads?</a:t>
                </a:r>
              </a:p>
              <a:p>
                <a:r>
                  <a:rPr lang="en-US" dirty="0"/>
                  <a:t>Seeing heads isn’t an element of the sample space!</a:t>
                </a:r>
              </a:p>
              <a:p>
                <a:endParaRPr lang="en-US" dirty="0"/>
              </a:p>
              <a:p>
                <a:r>
                  <a:rPr lang="en-US" dirty="0"/>
                  <a:t>Define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𝜔</m:t>
                        </m:r>
                        <m:r>
                          <a:rPr lang="en-US" b="0" i="1" smtClean="0">
                            <a:latin typeface="Cambria Math" panose="02040503050406030204" pitchFamily="18" charset="0"/>
                          </a:rPr>
                          <m:t>∈</m:t>
                        </m:r>
                        <m:r>
                          <m:rPr>
                            <m:sty m:val="p"/>
                          </m:rPr>
                          <a:rPr lang="en-US" b="0" i="0" smtClean="0">
                            <a:latin typeface="Cambria Math" panose="02040503050406030204" pitchFamily="18" charset="0"/>
                          </a:rPr>
                          <m:t>E</m:t>
                        </m:r>
                      </m:sub>
                      <m:sup/>
                      <m:e>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e>
                    </m:nary>
                  </m:oMath>
                </a14:m>
                <a:endParaRPr lang="en-US" dirty="0"/>
              </a:p>
            </p:txBody>
          </p:sp>
        </mc:Choice>
        <mc:Fallback xmlns="">
          <p:sp>
            <p:nvSpPr>
              <p:cNvPr id="3" name="Content Placeholder 2">
                <a:extLst>
                  <a:ext uri="{FF2B5EF4-FFF2-40B4-BE49-F238E27FC236}">
                    <a16:creationId xmlns:a16="http://schemas.microsoft.com/office/drawing/2014/main" id="{39D4D509-A71A-464E-984E-8F8DDC2F24E2}"/>
                  </a:ext>
                </a:extLst>
              </p:cNvPr>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3933321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2ABC5-7107-6221-7198-9AFADC4FA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68EC1-2049-E285-6710-2018AAB2816A}"/>
              </a:ext>
            </a:extLst>
          </p:cNvPr>
          <p:cNvSpPr>
            <a:spLocks noGrp="1"/>
          </p:cNvSpPr>
          <p:nvPr>
            <p:ph type="title"/>
          </p:nvPr>
        </p:nvSpPr>
        <p:spPr/>
        <p:txBody>
          <a:bodyPr/>
          <a:lstStyle/>
          <a:p>
            <a:r>
              <a:rPr lang="en-US" dirty="0"/>
              <a:t>Uniform Probability Space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DE27C37-4668-3F82-9743-4AA4BE8DFABA}"/>
                  </a:ext>
                </a:extLst>
              </p:cNvPr>
              <p:cNvSpPr>
                <a:spLocks noGrp="1"/>
              </p:cNvSpPr>
              <p:nvPr>
                <p:ph idx="1"/>
              </p:nvPr>
            </p:nvSpPr>
            <p:spPr/>
            <p:txBody>
              <a:bodyPr>
                <a:normAutofit/>
              </a:bodyPr>
              <a:lstStyle/>
              <a:p>
                <a:r>
                  <a:rPr lang="en-US" dirty="0"/>
                  <a:t>The most common probability measure is the </a:t>
                </a:r>
                <a:r>
                  <a:rPr lang="en-US" b="1" dirty="0"/>
                  <a:t>uniform </a:t>
                </a:r>
                <a:r>
                  <a:rPr lang="en-US" dirty="0"/>
                  <a:t>probability measure. In the uniform measure, for every event </a:t>
                </a:r>
                <a14:m>
                  <m:oMath xmlns:m="http://schemas.openxmlformats.org/officeDocument/2006/math">
                    <m:r>
                      <a:rPr lang="en-US" b="0" i="1" smtClean="0">
                        <a:latin typeface="Cambria Math" panose="02040503050406030204" pitchFamily="18" charset="0"/>
                      </a:rPr>
                      <m:t>𝐸</m:t>
                    </m:r>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num>
                      <m:den>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Ω</m:t>
                            </m:r>
                          </m:e>
                        </m:d>
                      </m:den>
                    </m:f>
                  </m:oMath>
                </a14:m>
                <a:r>
                  <a:rPr lang="en-US" dirty="0"/>
                  <a:t>.</a:t>
                </a:r>
              </a:p>
              <a:p>
                <a:endParaRPr lang="en-US" dirty="0"/>
              </a:p>
              <a:p>
                <a:pPr marL="0" indent="0">
                  <a:buNone/>
                </a:pPr>
                <a:r>
                  <a:rPr lang="en-US" dirty="0"/>
                  <a:t> This comes from having equally likely outcomes in our sample space.</a:t>
                </a:r>
              </a:p>
            </p:txBody>
          </p:sp>
        </mc:Choice>
        <mc:Fallback>
          <p:sp>
            <p:nvSpPr>
              <p:cNvPr id="3" name="Content Placeholder 2">
                <a:extLst>
                  <a:ext uri="{FF2B5EF4-FFF2-40B4-BE49-F238E27FC236}">
                    <a16:creationId xmlns:a16="http://schemas.microsoft.com/office/drawing/2014/main" id="{2DE27C37-4668-3F82-9743-4AA4BE8DFABA}"/>
                  </a:ext>
                </a:extLst>
              </p:cNvPr>
              <p:cNvSpPr>
                <a:spLocks noGrp="1" noRot="1" noChangeAspect="1" noMove="1" noResize="1" noEditPoints="1" noAdjustHandles="1" noChangeArrowheads="1" noChangeShapeType="1" noTextEdit="1"/>
              </p:cNvSpPr>
              <p:nvPr>
                <p:ph idx="1"/>
              </p:nvPr>
            </p:nvSpPr>
            <p:spPr>
              <a:blipFill>
                <a:blip r:embed="rId3"/>
                <a:stretch>
                  <a:fillRect l="-1587" t="-2094"/>
                </a:stretch>
              </a:blipFill>
            </p:spPr>
            <p:txBody>
              <a:bodyPr/>
              <a:lstStyle/>
              <a:p>
                <a:r>
                  <a:rPr lang="en-US">
                    <a:noFill/>
                  </a:rPr>
                  <a:t> </a:t>
                </a:r>
              </a:p>
            </p:txBody>
          </p:sp>
        </mc:Fallback>
      </mc:AlternateContent>
    </p:spTree>
    <p:extLst>
      <p:ext uri="{BB962C8B-B14F-4D97-AF65-F5344CB8AC3E}">
        <p14:creationId xmlns:p14="http://schemas.microsoft.com/office/powerpoint/2010/main" val="264023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824398-E94D-4170-9161-036170DE974A}"/>
              </a:ext>
            </a:extLst>
          </p:cNvPr>
          <p:cNvSpPr>
            <a:spLocks noGrp="1"/>
          </p:cNvSpPr>
          <p:nvPr>
            <p:ph type="title"/>
          </p:nvPr>
        </p:nvSpPr>
        <p:spPr>
          <a:xfrm>
            <a:off x="1902775" y="3262680"/>
            <a:ext cx="6932753" cy="590415"/>
          </a:xfrm>
        </p:spPr>
        <p:txBody>
          <a:bodyPr/>
          <a:lstStyle/>
          <a:p>
            <a:r>
              <a:rPr lang="en-US" dirty="0"/>
              <a:t>Examples</a:t>
            </a:r>
          </a:p>
        </p:txBody>
      </p:sp>
      <p:sp>
        <p:nvSpPr>
          <p:cNvPr id="5" name="Text Placeholder 4">
            <a:extLst>
              <a:ext uri="{FF2B5EF4-FFF2-40B4-BE49-F238E27FC236}">
                <a16:creationId xmlns:a16="http://schemas.microsoft.com/office/drawing/2014/main" id="{9048C4A7-8059-4204-B278-7229AE59A4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4415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774B-8537-4ECD-8A89-D1E51A5DD2B7}"/>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0C82ED-306A-4ECF-BC47-7C51A85F4771}"/>
                  </a:ext>
                </a:extLst>
              </p:cNvPr>
              <p:cNvSpPr>
                <a:spLocks noGrp="1"/>
              </p:cNvSpPr>
              <p:nvPr>
                <p:ph idx="1"/>
              </p:nvPr>
            </p:nvSpPr>
            <p:spPr/>
            <p:txBody>
              <a:bodyPr/>
              <a:lstStyle/>
              <a:p>
                <a:r>
                  <a:rPr lang="en-US" dirty="0"/>
                  <a:t>Suppose you roll two dice. Each die is fair and they don’t affect each other. What is the probability of both dice being even?</a:t>
                </a:r>
              </a:p>
              <a:p>
                <a:endParaRPr lang="en-US" dirty="0"/>
              </a:p>
              <a:p>
                <a:r>
                  <a:rPr lang="en-US" dirty="0"/>
                  <a:t>What is your sample space?</a:t>
                </a:r>
              </a:p>
              <a:p>
                <a:r>
                  <a:rPr lang="en-US" dirty="0"/>
                  <a:t>What is your probability measure </a:t>
                </a:r>
                <a14:m>
                  <m:oMath xmlns:m="http://schemas.openxmlformats.org/officeDocument/2006/math">
                    <m:r>
                      <a:rPr lang="en-US" b="0" i="1" smtClean="0">
                        <a:latin typeface="Cambria Math" panose="02040503050406030204" pitchFamily="18" charset="0"/>
                      </a:rPr>
                      <m:t>ℙ</m:t>
                    </m:r>
                  </m:oMath>
                </a14:m>
                <a:r>
                  <a:rPr lang="en-US" dirty="0"/>
                  <a:t>?</a:t>
                </a:r>
              </a:p>
              <a:p>
                <a:r>
                  <a:rPr lang="en-US" dirty="0"/>
                  <a:t>What is your event?</a:t>
                </a:r>
              </a:p>
              <a:p>
                <a:r>
                  <a:rPr lang="en-US" dirty="0"/>
                  <a:t>What is the probability?</a:t>
                </a:r>
              </a:p>
            </p:txBody>
          </p:sp>
        </mc:Choice>
        <mc:Fallback xmlns="">
          <p:sp>
            <p:nvSpPr>
              <p:cNvPr id="3" name="Content Placeholder 2">
                <a:extLst>
                  <a:ext uri="{FF2B5EF4-FFF2-40B4-BE49-F238E27FC236}">
                    <a16:creationId xmlns:a16="http://schemas.microsoft.com/office/drawing/2014/main" id="{BE0C82ED-306A-4ECF-BC47-7C51A85F477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69321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417_template</Template>
  <TotalTime>15243</TotalTime>
  <Words>3459</Words>
  <Application>Microsoft Macintosh PowerPoint</Application>
  <PresentationFormat>Widescreen</PresentationFormat>
  <Paragraphs>742</Paragraphs>
  <Slides>38</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Aptos</vt:lpstr>
      <vt:lpstr>Arial</vt:lpstr>
      <vt:lpstr>Cambria Math</vt:lpstr>
      <vt:lpstr>Segoe UI</vt:lpstr>
      <vt:lpstr>Segoe UI Light</vt:lpstr>
      <vt:lpstr>Segoe UI Semibold</vt:lpstr>
      <vt:lpstr>Segoe UI Semilight</vt:lpstr>
      <vt:lpstr>Tw Cen MT</vt:lpstr>
      <vt:lpstr>Wingdings 3</vt:lpstr>
      <vt:lpstr>Integral</vt:lpstr>
      <vt:lpstr>Conditional Probability</vt:lpstr>
      <vt:lpstr>Announcements </vt:lpstr>
      <vt:lpstr>Last Time</vt:lpstr>
      <vt:lpstr>Probability Space</vt:lpstr>
      <vt:lpstr>Probability Space</vt:lpstr>
      <vt:lpstr>Measure</vt:lpstr>
      <vt:lpstr>Uniform Probability Space</vt:lpstr>
      <vt:lpstr>Examples</vt:lpstr>
      <vt:lpstr>More Examples!</vt:lpstr>
      <vt:lpstr>More Examples!</vt:lpstr>
      <vt:lpstr>More Examples!</vt:lpstr>
      <vt:lpstr>Takeaways</vt:lpstr>
      <vt:lpstr>Another Example</vt:lpstr>
      <vt:lpstr>Another Example</vt:lpstr>
      <vt:lpstr>Another Example</vt:lpstr>
      <vt:lpstr>Another Example</vt:lpstr>
      <vt:lpstr>Takeaway</vt:lpstr>
      <vt:lpstr>Uniform Probability Space</vt:lpstr>
      <vt:lpstr>Axioms and Consequences</vt:lpstr>
      <vt:lpstr>Some Quick Observations</vt:lpstr>
      <vt:lpstr>Some Quick Observations</vt:lpstr>
      <vt:lpstr>Conditional Probabilities</vt:lpstr>
      <vt:lpstr>Conditioning</vt:lpstr>
      <vt:lpstr>Conditioning</vt:lpstr>
      <vt:lpstr>Conditioning</vt:lpstr>
      <vt:lpstr>Conditional Probability</vt:lpstr>
      <vt:lpstr>Conditioning…</vt:lpstr>
      <vt:lpstr>Conditioning…</vt:lpstr>
      <vt:lpstr>Conditioning…</vt:lpstr>
      <vt:lpstr>Conditioning…</vt:lpstr>
      <vt:lpstr>Conditioning…</vt:lpstr>
      <vt:lpstr>Conditioning Practice</vt:lpstr>
      <vt:lpstr>Conditioning Practice</vt:lpstr>
      <vt:lpstr>Conditioning Practice</vt:lpstr>
      <vt:lpstr>Conditioning Practice</vt:lpstr>
      <vt:lpstr>Conditioning Practice</vt:lpstr>
      <vt:lpstr>Direction Matters</vt:lpstr>
      <vt:lpstr>Direction Matters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Conditional Probability</dc:title>
  <dc:creator>rtweber2</dc:creator>
  <cp:lastModifiedBy>Anna Kuznetsova</cp:lastModifiedBy>
  <cp:revision>60</cp:revision>
  <cp:lastPrinted>2025-07-02T17:50:59Z</cp:lastPrinted>
  <dcterms:created xsi:type="dcterms:W3CDTF">2021-04-08T17:33:52Z</dcterms:created>
  <dcterms:modified xsi:type="dcterms:W3CDTF">2025-07-02T17:51:04Z</dcterms:modified>
</cp:coreProperties>
</file>