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9"/>
  </p:notesMasterIdLst>
  <p:sldIdLst>
    <p:sldId id="256" r:id="rId2"/>
    <p:sldId id="257" r:id="rId3"/>
    <p:sldId id="258" r:id="rId4"/>
    <p:sldId id="317" r:id="rId5"/>
    <p:sldId id="262" r:id="rId6"/>
    <p:sldId id="266" r:id="rId7"/>
    <p:sldId id="267" r:id="rId8"/>
    <p:sldId id="271" r:id="rId9"/>
    <p:sldId id="263" r:id="rId10"/>
    <p:sldId id="269" r:id="rId11"/>
    <p:sldId id="270" r:id="rId12"/>
    <p:sldId id="272" r:id="rId13"/>
    <p:sldId id="274" r:id="rId14"/>
    <p:sldId id="275" r:id="rId15"/>
    <p:sldId id="268" r:id="rId16"/>
    <p:sldId id="312" r:id="rId17"/>
    <p:sldId id="313" r:id="rId18"/>
    <p:sldId id="315" r:id="rId19"/>
    <p:sldId id="335" r:id="rId20"/>
    <p:sldId id="336" r:id="rId21"/>
    <p:sldId id="318" r:id="rId22"/>
    <p:sldId id="319" r:id="rId23"/>
    <p:sldId id="320" r:id="rId24"/>
    <p:sldId id="321" r:id="rId25"/>
    <p:sldId id="322" r:id="rId26"/>
    <p:sldId id="323" r:id="rId27"/>
    <p:sldId id="264" r:id="rId28"/>
    <p:sldId id="324" r:id="rId29"/>
    <p:sldId id="325" r:id="rId30"/>
    <p:sldId id="326" r:id="rId31"/>
    <p:sldId id="280" r:id="rId32"/>
    <p:sldId id="328" r:id="rId33"/>
    <p:sldId id="330" r:id="rId34"/>
    <p:sldId id="331" r:id="rId35"/>
    <p:sldId id="332" r:id="rId36"/>
    <p:sldId id="333" r:id="rId37"/>
    <p:sldId id="284" r:id="rId38"/>
  </p:sldIdLst>
  <p:sldSz cx="12192000" cy="6858000"/>
  <p:notesSz cx="6858000" cy="9144000"/>
  <p:embeddedFontLst>
    <p:embeddedFont>
      <p:font typeface="Cambria Math" panose="02040503050406030204" pitchFamily="18" charset="0"/>
      <p:regular r:id="rId40"/>
    </p:embeddedFont>
    <p:embeddedFont>
      <p:font typeface="Segoe UI" panose="020B0502040204020203" pitchFamily="34" charset="0"/>
      <p:regular r:id="rId41"/>
      <p:bold r:id="rId42"/>
      <p:italic r:id="rId43"/>
      <p:boldItalic r:id="rId44"/>
    </p:embeddedFont>
    <p:embeddedFont>
      <p:font typeface="Segoe UI Light" panose="020B0502040204020203" pitchFamily="34" charset="0"/>
      <p:regular r:id="rId45"/>
      <p:italic r:id="rId46"/>
    </p:embeddedFont>
    <p:embeddedFont>
      <p:font typeface="Segoe UI Semibold" panose="020B0502040204020203" pitchFamily="34" charset="0"/>
      <p:regular r:id="rId47"/>
      <p:bold r:id="rId48"/>
      <p:italic r:id="rId49"/>
      <p:boldItalic r:id="rId50"/>
    </p:embeddedFont>
    <p:embeddedFont>
      <p:font typeface="Segoe UI Semilight" panose="020B0402040204020203" pitchFamily="34" charset="0"/>
      <p:regular r:id="rId51"/>
      <p:italic r:id="rId52"/>
    </p:embeddedFont>
    <p:embeddedFont>
      <p:font typeface="Tw Cen MT" panose="020B0602020104020603" pitchFamily="34" charset="77"/>
      <p:regular r:id="rId53"/>
      <p:bold r:id="rId54"/>
      <p:italic r:id="rId55"/>
      <p:boldItalic r:id="rId56"/>
    </p:embeddedFont>
    <p:embeddedFont>
      <p:font typeface="Wingdings 3" pitchFamily="2" charset="2"/>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19" autoAdjust="0"/>
    <p:restoredTop sz="81776" autoAdjust="0"/>
  </p:normalViewPr>
  <p:slideViewPr>
    <p:cSldViewPr snapToGrid="0">
      <p:cViewPr varScale="1">
        <p:scale>
          <a:sx n="92" d="100"/>
          <a:sy n="92" d="100"/>
        </p:scale>
        <p:origin x="176" y="472"/>
      </p:cViewPr>
      <p:guideLst/>
    </p:cSldViewPr>
  </p:slideViewPr>
  <p:outlineViewPr>
    <p:cViewPr>
      <p:scale>
        <a:sx n="33" d="100"/>
        <a:sy n="33" d="100"/>
      </p:scale>
      <p:origin x="0" y="-462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5E889-629E-594B-8845-9F2BADDF1597}" type="datetimeFigureOut">
              <a:rPr lang="en-US" smtClean="0"/>
              <a:t>6/29/25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8A3C0-485E-1840-B323-CE366DEBBC40}" type="slidenum">
              <a:rPr lang="en-US" smtClean="0"/>
              <a:t>‹#›</a:t>
            </a:fld>
            <a:endParaRPr lang="en-US"/>
          </a:p>
        </p:txBody>
      </p:sp>
    </p:spTree>
    <p:extLst>
      <p:ext uri="{BB962C8B-B14F-4D97-AF65-F5344CB8AC3E}">
        <p14:creationId xmlns:p14="http://schemas.microsoft.com/office/powerpoint/2010/main" val="412573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Value is sometimes referred to as rank.</a:t>
            </a:r>
          </a:p>
        </p:txBody>
      </p:sp>
      <p:sp>
        <p:nvSpPr>
          <p:cNvPr id="4" name="Slide Number Placeholder 3"/>
          <p:cNvSpPr>
            <a:spLocks noGrp="1"/>
          </p:cNvSpPr>
          <p:nvPr>
            <p:ph type="sldNum" sz="quarter" idx="5"/>
          </p:nvPr>
        </p:nvSpPr>
        <p:spPr/>
        <p:txBody>
          <a:bodyPr/>
          <a:lstStyle/>
          <a:p>
            <a:fld id="{C648A3C0-485E-1840-B323-CE366DEBBC40}" type="slidenum">
              <a:rPr lang="en-US" smtClean="0"/>
              <a:t>5</a:t>
            </a:fld>
            <a:endParaRPr lang="en-US"/>
          </a:p>
        </p:txBody>
      </p:sp>
    </p:spTree>
    <p:extLst>
      <p:ext uri="{BB962C8B-B14F-4D97-AF65-F5344CB8AC3E}">
        <p14:creationId xmlns:p14="http://schemas.microsoft.com/office/powerpoint/2010/main" val="3228694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is the sample space of this experiment. </a:t>
            </a:r>
          </a:p>
          <a:p>
            <a:r>
              <a:rPr lang="en-US" dirty="0"/>
              <a:t>It is perfectly valid to define an event that only contains one outcome</a:t>
            </a:r>
          </a:p>
        </p:txBody>
      </p:sp>
      <p:sp>
        <p:nvSpPr>
          <p:cNvPr id="4" name="Slide Number Placeholder 3"/>
          <p:cNvSpPr>
            <a:spLocks noGrp="1"/>
          </p:cNvSpPr>
          <p:nvPr>
            <p:ph type="sldNum" sz="quarter" idx="5"/>
          </p:nvPr>
        </p:nvSpPr>
        <p:spPr/>
        <p:txBody>
          <a:bodyPr/>
          <a:lstStyle/>
          <a:p>
            <a:fld id="{C648A3C0-485E-1840-B323-CE366DEBBC40}" type="slidenum">
              <a:rPr lang="en-US" smtClean="0"/>
              <a:t>25</a:t>
            </a:fld>
            <a:endParaRPr lang="en-US"/>
          </a:p>
        </p:txBody>
      </p:sp>
    </p:spTree>
    <p:extLst>
      <p:ext uri="{BB962C8B-B14F-4D97-AF65-F5344CB8AC3E}">
        <p14:creationId xmlns:p14="http://schemas.microsoft.com/office/powerpoint/2010/main" val="441680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start with our informal definition here.</a:t>
            </a:r>
          </a:p>
          <a:p>
            <a:endParaRPr lang="en-US" dirty="0"/>
          </a:p>
          <a:p>
            <a:r>
              <a:rPr lang="en-US" dirty="0"/>
              <a:t>A little more formally, we will define a function that we will call out probability measure. The domain or the input to the function is outcomes from our sample space and it gives you back the probability.</a:t>
            </a:r>
          </a:p>
        </p:txBody>
      </p:sp>
      <p:sp>
        <p:nvSpPr>
          <p:cNvPr id="4" name="Slide Number Placeholder 3"/>
          <p:cNvSpPr>
            <a:spLocks noGrp="1"/>
          </p:cNvSpPr>
          <p:nvPr>
            <p:ph type="sldNum" sz="quarter" idx="5"/>
          </p:nvPr>
        </p:nvSpPr>
        <p:spPr/>
        <p:txBody>
          <a:bodyPr/>
          <a:lstStyle/>
          <a:p>
            <a:fld id="{C648A3C0-485E-1840-B323-CE366DEBBC40}" type="slidenum">
              <a:rPr lang="en-US" smtClean="0"/>
              <a:t>26</a:t>
            </a:fld>
            <a:endParaRPr lang="en-US"/>
          </a:p>
        </p:txBody>
      </p:sp>
    </p:spTree>
    <p:extLst>
      <p:ext uri="{BB962C8B-B14F-4D97-AF65-F5344CB8AC3E}">
        <p14:creationId xmlns:p14="http://schemas.microsoft.com/office/powerpoint/2010/main" val="2788239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defining an experiment, its not enough to just define the sample space, though that is important, we also need to define our probability measure function.</a:t>
            </a:r>
          </a:p>
          <a:p>
            <a:endParaRPr lang="en-US" dirty="0"/>
          </a:p>
          <a:p>
            <a:r>
              <a:rPr lang="en-US" dirty="0"/>
              <a:t>Both of these functions could describe an experiment accurately, it just depends on what coin is being used for that particular experiment.</a:t>
            </a:r>
          </a:p>
        </p:txBody>
      </p:sp>
      <p:sp>
        <p:nvSpPr>
          <p:cNvPr id="4" name="Slide Number Placeholder 3"/>
          <p:cNvSpPr>
            <a:spLocks noGrp="1"/>
          </p:cNvSpPr>
          <p:nvPr>
            <p:ph type="sldNum" sz="quarter" idx="5"/>
          </p:nvPr>
        </p:nvSpPr>
        <p:spPr/>
        <p:txBody>
          <a:bodyPr/>
          <a:lstStyle/>
          <a:p>
            <a:fld id="{C648A3C0-485E-1840-B323-CE366DEBBC40}" type="slidenum">
              <a:rPr lang="en-US" smtClean="0"/>
              <a:t>28</a:t>
            </a:fld>
            <a:endParaRPr lang="en-US"/>
          </a:p>
        </p:txBody>
      </p:sp>
    </p:spTree>
    <p:extLst>
      <p:ext uri="{BB962C8B-B14F-4D97-AF65-F5344CB8AC3E}">
        <p14:creationId xmlns:p14="http://schemas.microsoft.com/office/powerpoint/2010/main" val="1230361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last one is our additivity condition. This is probably something that you are thinking about intuitively and if we don’t have this property then we will not really be properly describing our experiments </a:t>
            </a:r>
          </a:p>
          <a:p>
            <a:endParaRPr lang="en-US" dirty="0"/>
          </a:p>
          <a:p>
            <a:r>
              <a:rPr lang="en-US" dirty="0"/>
              <a:t>If you have these properties, then you are a valid probability space that is describing at least in principle some valid experiment. </a:t>
            </a:r>
          </a:p>
        </p:txBody>
      </p:sp>
      <p:sp>
        <p:nvSpPr>
          <p:cNvPr id="4" name="Slide Number Placeholder 3"/>
          <p:cNvSpPr>
            <a:spLocks noGrp="1"/>
          </p:cNvSpPr>
          <p:nvPr>
            <p:ph type="sldNum" sz="quarter" idx="5"/>
          </p:nvPr>
        </p:nvSpPr>
        <p:spPr/>
        <p:txBody>
          <a:bodyPr/>
          <a:lstStyle/>
          <a:p>
            <a:fld id="{C648A3C0-485E-1840-B323-CE366DEBBC40}" type="slidenum">
              <a:rPr lang="en-US" smtClean="0"/>
              <a:t>29</a:t>
            </a:fld>
            <a:endParaRPr lang="en-US"/>
          </a:p>
        </p:txBody>
      </p:sp>
    </p:spTree>
    <p:extLst>
      <p:ext uri="{BB962C8B-B14F-4D97-AF65-F5344CB8AC3E}">
        <p14:creationId xmlns:p14="http://schemas.microsoft.com/office/powerpoint/2010/main" val="2579545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haven’t said how to handle something like the event, what is the probability of seeing heads and the die roll being greater than 3. Form here on out we are going to assume that the way that we compute this probability is with our additivity condition.</a:t>
            </a:r>
          </a:p>
        </p:txBody>
      </p:sp>
      <p:sp>
        <p:nvSpPr>
          <p:cNvPr id="4" name="Slide Number Placeholder 3"/>
          <p:cNvSpPr>
            <a:spLocks noGrp="1"/>
          </p:cNvSpPr>
          <p:nvPr>
            <p:ph type="sldNum" sz="quarter" idx="5"/>
          </p:nvPr>
        </p:nvSpPr>
        <p:spPr/>
        <p:txBody>
          <a:bodyPr/>
          <a:lstStyle/>
          <a:p>
            <a:fld id="{C648A3C0-485E-1840-B323-CE366DEBBC40}" type="slidenum">
              <a:rPr lang="en-US" smtClean="0"/>
              <a:t>30</a:t>
            </a:fld>
            <a:endParaRPr lang="en-US"/>
          </a:p>
        </p:txBody>
      </p:sp>
    </p:spTree>
    <p:extLst>
      <p:ext uri="{BB962C8B-B14F-4D97-AF65-F5344CB8AC3E}">
        <p14:creationId xmlns:p14="http://schemas.microsoft.com/office/powerpoint/2010/main" val="232219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a:t>
            </a:r>
          </a:p>
        </p:txBody>
      </p:sp>
      <p:sp>
        <p:nvSpPr>
          <p:cNvPr id="4" name="Slide Number Placeholder 3"/>
          <p:cNvSpPr>
            <a:spLocks noGrp="1"/>
          </p:cNvSpPr>
          <p:nvPr>
            <p:ph type="sldNum" sz="quarter" idx="5"/>
          </p:nvPr>
        </p:nvSpPr>
        <p:spPr/>
        <p:txBody>
          <a:bodyPr/>
          <a:lstStyle/>
          <a:p>
            <a:fld id="{C648A3C0-485E-1840-B323-CE366DEBBC40}" type="slidenum">
              <a:rPr lang="en-US" smtClean="0"/>
              <a:t>31</a:t>
            </a:fld>
            <a:endParaRPr lang="en-US"/>
          </a:p>
        </p:txBody>
      </p:sp>
    </p:spTree>
    <p:extLst>
      <p:ext uri="{BB962C8B-B14F-4D97-AF65-F5344CB8AC3E}">
        <p14:creationId xmlns:p14="http://schemas.microsoft.com/office/powerpoint/2010/main" val="154055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8A3C0-485E-1840-B323-CE366DEBBC40}" type="slidenum">
              <a:rPr lang="en-US" smtClean="0"/>
              <a:t>35</a:t>
            </a:fld>
            <a:endParaRPr lang="en-US"/>
          </a:p>
        </p:txBody>
      </p:sp>
    </p:spTree>
    <p:extLst>
      <p:ext uri="{BB962C8B-B14F-4D97-AF65-F5344CB8AC3E}">
        <p14:creationId xmlns:p14="http://schemas.microsoft.com/office/powerpoint/2010/main" val="1532405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have a problem like this, you want to avoid allowing yourself to have multiple attempts of the same card, You don’t want to have an ace be part of the 4 and then also part of the 49.</a:t>
            </a:r>
          </a:p>
        </p:txBody>
      </p:sp>
      <p:sp>
        <p:nvSpPr>
          <p:cNvPr id="4" name="Slide Number Placeholder 3"/>
          <p:cNvSpPr>
            <a:spLocks noGrp="1"/>
          </p:cNvSpPr>
          <p:nvPr>
            <p:ph type="sldNum" sz="quarter" idx="5"/>
          </p:nvPr>
        </p:nvSpPr>
        <p:spPr/>
        <p:txBody>
          <a:bodyPr/>
          <a:lstStyle/>
          <a:p>
            <a:fld id="{C648A3C0-485E-1840-B323-CE366DEBBC40}" type="slidenum">
              <a:rPr lang="en-US" smtClean="0"/>
              <a:t>11</a:t>
            </a:fld>
            <a:endParaRPr lang="en-US"/>
          </a:p>
        </p:txBody>
      </p:sp>
    </p:spTree>
    <p:extLst>
      <p:ext uri="{BB962C8B-B14F-4D97-AF65-F5344CB8AC3E}">
        <p14:creationId xmlns:p14="http://schemas.microsoft.com/office/powerpoint/2010/main" val="1353470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cant just divide out the over counting since some hands are counted exactly once, but others are counted 4 times.</a:t>
            </a:r>
          </a:p>
        </p:txBody>
      </p:sp>
      <p:sp>
        <p:nvSpPr>
          <p:cNvPr id="4" name="Slide Number Placeholder 3"/>
          <p:cNvSpPr>
            <a:spLocks noGrp="1"/>
          </p:cNvSpPr>
          <p:nvPr>
            <p:ph type="sldNum" sz="quarter" idx="5"/>
          </p:nvPr>
        </p:nvSpPr>
        <p:spPr/>
        <p:txBody>
          <a:bodyPr/>
          <a:lstStyle/>
          <a:p>
            <a:fld id="{C648A3C0-485E-1840-B323-CE366DEBBC40}" type="slidenum">
              <a:rPr lang="en-US" smtClean="0"/>
              <a:t>12</a:t>
            </a:fld>
            <a:endParaRPr lang="en-US"/>
          </a:p>
        </p:txBody>
      </p:sp>
    </p:spTree>
    <p:extLst>
      <p:ext uri="{BB962C8B-B14F-4D97-AF65-F5344CB8AC3E}">
        <p14:creationId xmlns:p14="http://schemas.microsoft.com/office/powerpoint/2010/main" val="764356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don’t look at the extra condition, what tool might we want to use?</a:t>
            </a:r>
          </a:p>
        </p:txBody>
      </p:sp>
      <p:sp>
        <p:nvSpPr>
          <p:cNvPr id="4" name="Slide Number Placeholder 3"/>
          <p:cNvSpPr>
            <a:spLocks noGrp="1"/>
          </p:cNvSpPr>
          <p:nvPr>
            <p:ph type="sldNum" sz="quarter" idx="5"/>
          </p:nvPr>
        </p:nvSpPr>
        <p:spPr/>
        <p:txBody>
          <a:bodyPr/>
          <a:lstStyle/>
          <a:p>
            <a:fld id="{C648A3C0-485E-1840-B323-CE366DEBBC40}" type="slidenum">
              <a:rPr lang="en-US" smtClean="0"/>
              <a:t>16</a:t>
            </a:fld>
            <a:endParaRPr lang="en-US"/>
          </a:p>
        </p:txBody>
      </p:sp>
    </p:spTree>
    <p:extLst>
      <p:ext uri="{BB962C8B-B14F-4D97-AF65-F5344CB8AC3E}">
        <p14:creationId xmlns:p14="http://schemas.microsoft.com/office/powerpoint/2010/main" val="2096118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approach works better for larger numbers because the number of cases would be too large.</a:t>
            </a:r>
          </a:p>
        </p:txBody>
      </p:sp>
      <p:sp>
        <p:nvSpPr>
          <p:cNvPr id="4" name="Slide Number Placeholder 3"/>
          <p:cNvSpPr>
            <a:spLocks noGrp="1"/>
          </p:cNvSpPr>
          <p:nvPr>
            <p:ph type="sldNum" sz="quarter" idx="5"/>
          </p:nvPr>
        </p:nvSpPr>
        <p:spPr/>
        <p:txBody>
          <a:bodyPr/>
          <a:lstStyle/>
          <a:p>
            <a:fld id="{C648A3C0-485E-1840-B323-CE366DEBBC40}" type="slidenum">
              <a:rPr lang="en-US" smtClean="0"/>
              <a:t>17</a:t>
            </a:fld>
            <a:endParaRPr lang="en-US"/>
          </a:p>
        </p:txBody>
      </p:sp>
    </p:spTree>
    <p:extLst>
      <p:ext uri="{BB962C8B-B14F-4D97-AF65-F5344CB8AC3E}">
        <p14:creationId xmlns:p14="http://schemas.microsoft.com/office/powerpoint/2010/main" val="3295056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2537C-8B41-820D-72B7-54CDFFBC42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42D06-3913-FFAF-7458-254B2272E2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F82593-11AD-18C0-6946-2F77055C67E1}"/>
              </a:ext>
            </a:extLst>
          </p:cNvPr>
          <p:cNvSpPr>
            <a:spLocks noGrp="1"/>
          </p:cNvSpPr>
          <p:nvPr>
            <p:ph type="body" idx="1"/>
          </p:nvPr>
        </p:nvSpPr>
        <p:spPr/>
        <p:txBody>
          <a:bodyPr/>
          <a:lstStyle/>
          <a:p>
            <a:r>
              <a:rPr lang="en-US" dirty="0"/>
              <a:t>This isn’t the only tool you can use, but this I here to help you get started.</a:t>
            </a:r>
          </a:p>
        </p:txBody>
      </p:sp>
      <p:sp>
        <p:nvSpPr>
          <p:cNvPr id="4" name="Slide Number Placeholder 3">
            <a:extLst>
              <a:ext uri="{FF2B5EF4-FFF2-40B4-BE49-F238E27FC236}">
                <a16:creationId xmlns:a16="http://schemas.microsoft.com/office/drawing/2014/main" id="{C36A1AE6-0FD3-399D-5E4C-9B5479D53606}"/>
              </a:ext>
            </a:extLst>
          </p:cNvPr>
          <p:cNvSpPr>
            <a:spLocks noGrp="1"/>
          </p:cNvSpPr>
          <p:nvPr>
            <p:ph type="sldNum" sz="quarter" idx="5"/>
          </p:nvPr>
        </p:nvSpPr>
        <p:spPr/>
        <p:txBody>
          <a:bodyPr/>
          <a:lstStyle/>
          <a:p>
            <a:fld id="{C648A3C0-485E-1840-B323-CE366DEBBC40}" type="slidenum">
              <a:rPr lang="en-US" smtClean="0"/>
              <a:t>20</a:t>
            </a:fld>
            <a:endParaRPr lang="en-US"/>
          </a:p>
        </p:txBody>
      </p:sp>
    </p:spTree>
    <p:extLst>
      <p:ext uri="{BB962C8B-B14F-4D97-AF65-F5344CB8AC3E}">
        <p14:creationId xmlns:p14="http://schemas.microsoft.com/office/powerpoint/2010/main" val="484509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Uncertainty -&gt; more than one outcome is possible</a:t>
            </a:r>
          </a:p>
          <a:p>
            <a:r>
              <a:rPr lang="en-US" dirty="0"/>
              <a:t>Quantifying -&gt; Assign a number to these outcomes</a:t>
            </a:r>
          </a:p>
          <a:p>
            <a:endParaRPr lang="en-US" dirty="0"/>
          </a:p>
          <a:p>
            <a:r>
              <a:rPr lang="en-US" dirty="0"/>
              <a:t>This next part will be a little definitions heavy, but it will set us up in order to have a common language to use when talking about these problems.</a:t>
            </a:r>
          </a:p>
        </p:txBody>
      </p:sp>
      <p:sp>
        <p:nvSpPr>
          <p:cNvPr id="4" name="Slide Number Placeholder 3"/>
          <p:cNvSpPr>
            <a:spLocks noGrp="1"/>
          </p:cNvSpPr>
          <p:nvPr>
            <p:ph type="sldNum" sz="quarter" idx="5"/>
          </p:nvPr>
        </p:nvSpPr>
        <p:spPr/>
        <p:txBody>
          <a:bodyPr/>
          <a:lstStyle/>
          <a:p>
            <a:fld id="{C648A3C0-485E-1840-B323-CE366DEBBC40}" type="slidenum">
              <a:rPr lang="en-US" smtClean="0"/>
              <a:t>22</a:t>
            </a:fld>
            <a:endParaRPr lang="en-US"/>
          </a:p>
        </p:txBody>
      </p:sp>
    </p:spTree>
    <p:extLst>
      <p:ext uri="{BB962C8B-B14F-4D97-AF65-F5344CB8AC3E}">
        <p14:creationId xmlns:p14="http://schemas.microsoft.com/office/powerpoint/2010/main" val="2630074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Capital omega</a:t>
            </a:r>
          </a:p>
          <a:p>
            <a:endParaRPr lang="en-US" dirty="0"/>
          </a:p>
          <a:p>
            <a:r>
              <a:rPr lang="en-US" dirty="0"/>
              <a:t>An experiment here means doing something where we don’t know what will happen, like flipping a coin. Not like a biology experiment.</a:t>
            </a:r>
          </a:p>
          <a:p>
            <a:endParaRPr lang="en-US" dirty="0"/>
          </a:p>
          <a:p>
            <a:r>
              <a:rPr lang="en-US" dirty="0"/>
              <a:t>Rolling an even number would not be a single outcome, that is a set of multiple outcomes.</a:t>
            </a:r>
          </a:p>
        </p:txBody>
      </p:sp>
      <p:sp>
        <p:nvSpPr>
          <p:cNvPr id="4" name="Slide Number Placeholder 3"/>
          <p:cNvSpPr>
            <a:spLocks noGrp="1"/>
          </p:cNvSpPr>
          <p:nvPr>
            <p:ph type="sldNum" sz="quarter" idx="5"/>
          </p:nvPr>
        </p:nvSpPr>
        <p:spPr/>
        <p:txBody>
          <a:bodyPr/>
          <a:lstStyle/>
          <a:p>
            <a:fld id="{C648A3C0-485E-1840-B323-CE366DEBBC40}" type="slidenum">
              <a:rPr lang="en-US" smtClean="0"/>
              <a:t>23</a:t>
            </a:fld>
            <a:endParaRPr lang="en-US"/>
          </a:p>
        </p:txBody>
      </p:sp>
    </p:spTree>
    <p:extLst>
      <p:ext uri="{BB962C8B-B14F-4D97-AF65-F5344CB8AC3E}">
        <p14:creationId xmlns:p14="http://schemas.microsoft.com/office/powerpoint/2010/main" val="2878525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want to refer to multiple outcomes from our sample space or a subset of our sample space, we will call that an event.</a:t>
            </a:r>
          </a:p>
        </p:txBody>
      </p:sp>
      <p:sp>
        <p:nvSpPr>
          <p:cNvPr id="4" name="Slide Number Placeholder 3"/>
          <p:cNvSpPr>
            <a:spLocks noGrp="1"/>
          </p:cNvSpPr>
          <p:nvPr>
            <p:ph type="sldNum" sz="quarter" idx="5"/>
          </p:nvPr>
        </p:nvSpPr>
        <p:spPr/>
        <p:txBody>
          <a:bodyPr/>
          <a:lstStyle/>
          <a:p>
            <a:fld id="{C648A3C0-485E-1840-B323-CE366DEBBC40}" type="slidenum">
              <a:rPr lang="en-US" smtClean="0"/>
              <a:t>24</a:t>
            </a:fld>
            <a:endParaRPr lang="en-US"/>
          </a:p>
        </p:txBody>
      </p:sp>
    </p:spTree>
    <p:extLst>
      <p:ext uri="{BB962C8B-B14F-4D97-AF65-F5344CB8AC3E}">
        <p14:creationId xmlns:p14="http://schemas.microsoft.com/office/powerpoint/2010/main" val="1425346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18EEEE0-0497-4090-ABE6-D818975B7E61}" type="datetimeFigureOut">
              <a:rPr lang="en-US" smtClean="0"/>
              <a:t>6/26/25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92370-AC1E-4A4D-A4C1-408A59D200E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14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118EEEE0-0497-4090-ABE6-D818975B7E61}" type="datetimeFigureOut">
              <a:rPr lang="en-US" smtClean="0"/>
              <a:t>6/26/25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4B92370-AC1E-4A4D-A4C1-408A59D200E4}"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7970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118EEEE0-0497-4090-ABE6-D818975B7E61}" type="datetimeFigureOut">
              <a:rPr lang="en-US" smtClean="0"/>
              <a:t>6/26/25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4B92370-AC1E-4A4D-A4C1-408A59D200E4}"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749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37160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18EEEE0-0497-4090-ABE6-D818975B7E61}" type="datetimeFigureOut">
              <a:rPr lang="en-US" smtClean="0"/>
              <a:t>6/26/25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92370-AC1E-4A4D-A4C1-408A59D200E4}" type="slidenum">
              <a:rPr lang="en-US" smtClean="0"/>
              <a:t>‹#›</a:t>
            </a:fld>
            <a:endParaRPr lang="en-US"/>
          </a:p>
        </p:txBody>
      </p:sp>
    </p:spTree>
    <p:extLst>
      <p:ext uri="{BB962C8B-B14F-4D97-AF65-F5344CB8AC3E}">
        <p14:creationId xmlns:p14="http://schemas.microsoft.com/office/powerpoint/2010/main" val="3289798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118EEEE0-0497-4090-ABE6-D818975B7E61}" type="datetimeFigureOut">
              <a:rPr lang="en-US" smtClean="0"/>
              <a:t>6/26/25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E4B92370-AC1E-4A4D-A4C1-408A59D200E4}"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6830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118EEEE0-0497-4090-ABE6-D818975B7E61}" type="datetimeFigureOut">
              <a:rPr lang="en-US" smtClean="0"/>
              <a:t>6/26/25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B92370-AC1E-4A4D-A4C1-408A59D200E4}"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126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8EEEE0-0497-4090-ABE6-D818975B7E61}" type="datetimeFigureOut">
              <a:rPr lang="en-US" smtClean="0"/>
              <a:t>6/26/25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92370-AC1E-4A4D-A4C1-408A59D200E4}" type="slidenum">
              <a:rPr lang="en-US" smtClean="0"/>
              <a:t>‹#›</a:t>
            </a:fld>
            <a:endParaRPr lang="en-US"/>
          </a:p>
        </p:txBody>
      </p:sp>
    </p:spTree>
    <p:extLst>
      <p:ext uri="{BB962C8B-B14F-4D97-AF65-F5344CB8AC3E}">
        <p14:creationId xmlns:p14="http://schemas.microsoft.com/office/powerpoint/2010/main" val="3755166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18EEEE0-0497-4090-ABE6-D818975B7E61}" type="datetimeFigureOut">
              <a:rPr lang="en-US" smtClean="0"/>
              <a:t>6/26/25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92370-AC1E-4A4D-A4C1-408A59D200E4}"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534325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8EEEE0-0497-4090-ABE6-D818975B7E61}" type="datetimeFigureOut">
              <a:rPr lang="en-US" smtClean="0"/>
              <a:t>6/26/25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92370-AC1E-4A4D-A4C1-408A59D200E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948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EEEE0-0497-4090-ABE6-D818975B7E61}" type="datetimeFigureOut">
              <a:rPr lang="en-US" smtClean="0"/>
              <a:t>6/26/25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B92370-AC1E-4A4D-A4C1-408A59D200E4}" type="slidenum">
              <a:rPr lang="en-US" smtClean="0"/>
              <a:t>‹#›</a:t>
            </a:fld>
            <a:endParaRPr lang="en-US"/>
          </a:p>
        </p:txBody>
      </p:sp>
    </p:spTree>
    <p:extLst>
      <p:ext uri="{BB962C8B-B14F-4D97-AF65-F5344CB8AC3E}">
        <p14:creationId xmlns:p14="http://schemas.microsoft.com/office/powerpoint/2010/main" val="1736073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8EEEE0-0497-4090-ABE6-D818975B7E61}" type="datetimeFigureOut">
              <a:rPr lang="en-US" smtClean="0"/>
              <a:t>6/26/25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92370-AC1E-4A4D-A4C1-408A59D200E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24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18EEEE0-0497-4090-ABE6-D818975B7E61}" type="datetimeFigureOut">
              <a:rPr lang="en-US" smtClean="0"/>
              <a:t>6/26/25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4B92370-AC1E-4A4D-A4C1-408A59D200E4}"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153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CA7CF-4DE6-4061-BA28-9C189C750E32}"/>
              </a:ext>
            </a:extLst>
          </p:cNvPr>
          <p:cNvSpPr>
            <a:spLocks noGrp="1"/>
          </p:cNvSpPr>
          <p:nvPr>
            <p:ph type="ctrTitle"/>
          </p:nvPr>
        </p:nvSpPr>
        <p:spPr/>
        <p:txBody>
          <a:bodyPr>
            <a:normAutofit/>
          </a:bodyPr>
          <a:lstStyle/>
          <a:p>
            <a:r>
              <a:rPr lang="en-US" dirty="0"/>
              <a:t>Wrap Up Counting</a:t>
            </a:r>
            <a:br>
              <a:rPr lang="en-US" dirty="0"/>
            </a:br>
            <a:r>
              <a:rPr lang="en-US" dirty="0"/>
              <a:t>Probability Definitions</a:t>
            </a:r>
          </a:p>
        </p:txBody>
      </p:sp>
      <p:sp>
        <p:nvSpPr>
          <p:cNvPr id="3" name="Subtitle 2">
            <a:extLst>
              <a:ext uri="{FF2B5EF4-FFF2-40B4-BE49-F238E27FC236}">
                <a16:creationId xmlns:a16="http://schemas.microsoft.com/office/drawing/2014/main" id="{56C7BD54-8721-4E06-A15C-8E3C8B9DF6D4}"/>
              </a:ext>
            </a:extLst>
          </p:cNvPr>
          <p:cNvSpPr>
            <a:spLocks noGrp="1"/>
          </p:cNvSpPr>
          <p:nvPr>
            <p:ph type="subTitle" idx="1"/>
          </p:nvPr>
        </p:nvSpPr>
        <p:spPr/>
        <p:txBody>
          <a:bodyPr/>
          <a:lstStyle/>
          <a:p>
            <a:r>
              <a:rPr lang="en-US" dirty="0"/>
              <a:t>CSE 312 Summer 25</a:t>
            </a:r>
          </a:p>
          <a:p>
            <a:r>
              <a:rPr lang="en-US" dirty="0"/>
              <a:t>Lecture 4</a:t>
            </a:r>
          </a:p>
        </p:txBody>
      </p:sp>
    </p:spTree>
    <p:extLst>
      <p:ext uri="{BB962C8B-B14F-4D97-AF65-F5344CB8AC3E}">
        <p14:creationId xmlns:p14="http://schemas.microsoft.com/office/powerpoint/2010/main" val="2459513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86B70-1487-48D2-ADC3-C6D804FF7109}"/>
              </a:ext>
            </a:extLst>
          </p:cNvPr>
          <p:cNvSpPr>
            <a:spLocks noGrp="1"/>
          </p:cNvSpPr>
          <p:nvPr>
            <p:ph type="title"/>
          </p:nvPr>
        </p:nvSpPr>
        <p:spPr/>
        <p:txBody>
          <a:bodyPr/>
          <a:lstStyle/>
          <a:p>
            <a:r>
              <a:rPr lang="en-US" dirty="0"/>
              <a:t>A Solution with a Problem</a:t>
            </a:r>
          </a:p>
        </p:txBody>
      </p:sp>
      <p:sp>
        <p:nvSpPr>
          <p:cNvPr id="3" name="Content Placeholder 2">
            <a:extLst>
              <a:ext uri="{FF2B5EF4-FFF2-40B4-BE49-F238E27FC236}">
                <a16:creationId xmlns:a16="http://schemas.microsoft.com/office/drawing/2014/main" id="{C27FBC60-E941-4E60-9786-F04D7A45CC67}"/>
              </a:ext>
            </a:extLst>
          </p:cNvPr>
          <p:cNvSpPr>
            <a:spLocks noGrp="1"/>
          </p:cNvSpPr>
          <p:nvPr>
            <p:ph idx="1"/>
          </p:nvPr>
        </p:nvSpPr>
        <p:spPr/>
        <p:txBody>
          <a:bodyPr/>
          <a:lstStyle/>
          <a:p>
            <a:r>
              <a:rPr lang="en-US" dirty="0"/>
              <a:t>For a hand, there should be exactly one set of choices in the sequential process that gets us there.</a:t>
            </a:r>
          </a:p>
          <a:p>
            <a:endParaRPr lang="en-US" dirty="0"/>
          </a:p>
          <a:p>
            <a:r>
              <a:rPr lang="en-US" dirty="0"/>
              <a:t>{A♧, A♠️, A</a:t>
            </a:r>
            <a:r>
              <a:rPr lang="en-US" dirty="0">
                <a:solidFill>
                  <a:srgbClr val="FF0000"/>
                </a:solidFill>
              </a:rPr>
              <a:t>♦️</a:t>
            </a:r>
            <a:r>
              <a:rPr lang="en-US" dirty="0"/>
              <a:t>}</a:t>
            </a:r>
            <a:r>
              <a:rPr lang="en-US" dirty="0">
                <a:solidFill>
                  <a:srgbClr val="FF0000"/>
                </a:solidFill>
              </a:rPr>
              <a:t> </a:t>
            </a:r>
            <a:r>
              <a:rPr lang="en-US" dirty="0"/>
              <a:t>{A</a:t>
            </a:r>
            <a:r>
              <a:rPr lang="en-US" dirty="0">
                <a:solidFill>
                  <a:srgbClr val="FF0000"/>
                </a:solidFill>
              </a:rPr>
              <a:t>♥️</a:t>
            </a:r>
            <a:r>
              <a:rPr lang="en-US" dirty="0"/>
              <a:t>, K ♠️}</a:t>
            </a:r>
          </a:p>
          <a:p>
            <a:r>
              <a:rPr lang="en-US" dirty="0"/>
              <a:t>And</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a:t>
            </a:r>
            <a:r>
              <a:rPr lang="en-US" dirty="0"/>
              <a:t>A♧, A♠️, A</a:t>
            </a:r>
            <a:r>
              <a:rPr lang="en-US" dirty="0">
                <a:solidFill>
                  <a:srgbClr val="FF0000"/>
                </a:solidFill>
              </a:rPr>
              <a:t>♥️</a:t>
            </a:r>
            <a:r>
              <a:rPr lang="en-US" dirty="0"/>
              <a:t>}, {A</a:t>
            </a:r>
            <a:r>
              <a:rPr lang="en-US" dirty="0">
                <a:solidFill>
                  <a:srgbClr val="FF0000"/>
                </a:solidFill>
              </a:rPr>
              <a:t>♦️</a:t>
            </a:r>
            <a:r>
              <a:rPr lang="en-US" dirty="0"/>
              <a:t>, K ♠️}</a:t>
            </a:r>
          </a:p>
          <a:p>
            <a:r>
              <a:rPr lang="en-US" dirty="0"/>
              <a:t>Are two different choices of the process, but they lead to the same hand!</a:t>
            </a:r>
          </a:p>
        </p:txBody>
      </p:sp>
    </p:spTree>
    <p:extLst>
      <p:ext uri="{BB962C8B-B14F-4D97-AF65-F5344CB8AC3E}">
        <p14:creationId xmlns:p14="http://schemas.microsoft.com/office/powerpoint/2010/main" val="879247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FB25-B95B-4921-B542-0671C5CEA5C3}"/>
              </a:ext>
            </a:extLst>
          </p:cNvPr>
          <p:cNvSpPr>
            <a:spLocks noGrp="1"/>
          </p:cNvSpPr>
          <p:nvPr>
            <p:ph type="title"/>
          </p:nvPr>
        </p:nvSpPr>
        <p:spPr/>
        <p:txBody>
          <a:bodyPr/>
          <a:lstStyle/>
          <a:p>
            <a:r>
              <a:rPr lang="en-US" dirty="0"/>
              <a:t>A Solution with a Problem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B9D6398-7153-412D-911A-818ECA1EBE27}"/>
                  </a:ext>
                </a:extLst>
              </p:cNvPr>
              <p:cNvSpPr>
                <a:spLocks noGrp="1"/>
              </p:cNvSpPr>
              <p:nvPr>
                <p:ph idx="1"/>
              </p:nvPr>
            </p:nvSpPr>
            <p:spPr>
              <a:xfrm>
                <a:off x="575240" y="1463857"/>
                <a:ext cx="11187258" cy="5196180"/>
              </a:xfrm>
            </p:spPr>
            <p:txBody>
              <a:bodyPr>
                <a:normAutofit/>
              </a:bodyPr>
              <a:lstStyle/>
              <a:p>
                <a:r>
                  <a:rPr lang="en-US" dirty="0"/>
                  <a:t>We could count exactly which hands appear more than once, and how many times each appears and compensate for it. </a:t>
                </a:r>
              </a:p>
              <a:p>
                <a:r>
                  <a:rPr lang="en-US" dirty="0"/>
                  <a:t>An easier solution is to try again…</a:t>
                </a:r>
              </a:p>
              <a:p>
                <a:r>
                  <a:rPr lang="en-US" dirty="0"/>
                  <a:t>The problem was trying to account for the “at least” – come up with disjoint sets and count separately.</a:t>
                </a:r>
              </a:p>
              <a:p>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3</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48</m:t>
                            </m:r>
                          </m:num>
                          <m:den>
                            <m:r>
                              <a:rPr lang="en-US" b="0" i="1" smtClean="0">
                                <a:latin typeface="Cambria Math" panose="02040503050406030204" pitchFamily="18" charset="0"/>
                              </a:rPr>
                              <m:t>2</m:t>
                            </m:r>
                          </m:den>
                        </m:f>
                      </m:e>
                    </m:d>
                    <m:r>
                      <a:rPr lang="en-US" b="0" i="1" smtClean="0">
                        <a:latin typeface="Cambria Math" panose="02040503050406030204" pitchFamily="18" charset="0"/>
                      </a:rPr>
                      <m:t>+ </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4</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48</m:t>
                            </m:r>
                          </m:num>
                          <m:den>
                            <m:r>
                              <a:rPr lang="en-US" b="0" i="1" smtClean="0">
                                <a:latin typeface="Cambria Math" panose="02040503050406030204" pitchFamily="18" charset="0"/>
                              </a:rPr>
                              <m:t>1</m:t>
                            </m:r>
                          </m:den>
                        </m:f>
                      </m:e>
                    </m:d>
                    <m:r>
                      <a:rPr lang="en-US" b="0" i="1" smtClean="0">
                        <a:latin typeface="Cambria Math" panose="02040503050406030204" pitchFamily="18" charset="0"/>
                      </a:rPr>
                      <m:t> </m:t>
                    </m:r>
                  </m:oMath>
                </a14:m>
                <a:endParaRPr lang="en-US" dirty="0"/>
              </a:p>
              <a:p>
                <a:r>
                  <a:rPr lang="en-US" dirty="0"/>
                  <a:t>If there are exactly 3 aces, we choose which 3 of the 4, then choose which 2 cards among the 48 non-aces. If all 4 aces appear, then one of the remaining 48 cards finishes the hand. Applying the sum rule completes the calculation.</a:t>
                </a:r>
              </a:p>
            </p:txBody>
          </p:sp>
        </mc:Choice>
        <mc:Fallback>
          <p:sp>
            <p:nvSpPr>
              <p:cNvPr id="3" name="Content Placeholder 2">
                <a:extLst>
                  <a:ext uri="{FF2B5EF4-FFF2-40B4-BE49-F238E27FC236}">
                    <a16:creationId xmlns:a16="http://schemas.microsoft.com/office/drawing/2014/main" id="{7B9D6398-7153-412D-911A-818ECA1EBE27}"/>
                  </a:ext>
                </a:extLst>
              </p:cNvPr>
              <p:cNvSpPr>
                <a:spLocks noGrp="1" noRot="1" noChangeAspect="1" noMove="1" noResize="1" noEditPoints="1" noAdjustHandles="1" noChangeArrowheads="1" noChangeShapeType="1" noTextEdit="1"/>
              </p:cNvSpPr>
              <p:nvPr>
                <p:ph idx="1"/>
              </p:nvPr>
            </p:nvSpPr>
            <p:spPr>
              <a:xfrm>
                <a:off x="575240" y="1463857"/>
                <a:ext cx="11187258" cy="5196180"/>
              </a:xfrm>
              <a:blipFill>
                <a:blip r:embed="rId3"/>
                <a:stretch>
                  <a:fillRect l="-1587" t="-1951"/>
                </a:stretch>
              </a:blipFill>
            </p:spPr>
            <p:txBody>
              <a:bodyPr/>
              <a:lstStyle/>
              <a:p>
                <a:r>
                  <a:rPr lang="en-US">
                    <a:noFill/>
                  </a:rPr>
                  <a:t> </a:t>
                </a:r>
              </a:p>
            </p:txBody>
          </p:sp>
        </mc:Fallback>
      </mc:AlternateContent>
    </p:spTree>
    <p:extLst>
      <p:ext uri="{BB962C8B-B14F-4D97-AF65-F5344CB8AC3E}">
        <p14:creationId xmlns:p14="http://schemas.microsoft.com/office/powerpoint/2010/main" val="85893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1B82F6-CA28-4BAD-BA53-4C8EC2F04A32}"/>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715F12BC-28E4-44D2-B51D-FC8A6883C3C6}"/>
              </a:ext>
            </a:extLst>
          </p:cNvPr>
          <p:cNvSpPr>
            <a:spLocks noGrp="1"/>
          </p:cNvSpPr>
          <p:nvPr>
            <p:ph idx="1"/>
          </p:nvPr>
        </p:nvSpPr>
        <p:spPr/>
        <p:txBody>
          <a:bodyPr/>
          <a:lstStyle/>
          <a:p>
            <a:r>
              <a:rPr lang="en-US" dirty="0"/>
              <a:t>When do we overcount?</a:t>
            </a:r>
          </a:p>
          <a:p>
            <a:endParaRPr lang="en-US" dirty="0"/>
          </a:p>
          <a:p>
            <a:r>
              <a:rPr lang="en-US" dirty="0"/>
              <a:t>If there are exactly 4 Aces in the hand, then we count the hand 4 different times (once for each ace as an “extra” one:</a:t>
            </a:r>
          </a:p>
          <a:p>
            <a:r>
              <a:rPr lang="en-US" dirty="0"/>
              <a:t>{A♧, A♠️, A</a:t>
            </a:r>
            <a:r>
              <a:rPr lang="en-US" dirty="0">
                <a:solidFill>
                  <a:srgbClr val="FF0000"/>
                </a:solidFill>
              </a:rPr>
              <a:t>♦️</a:t>
            </a:r>
            <a:r>
              <a:rPr lang="en-US" dirty="0"/>
              <a:t>},</a:t>
            </a:r>
            <a:r>
              <a:rPr lang="en-US" dirty="0">
                <a:solidFill>
                  <a:srgbClr val="FF0000"/>
                </a:solidFill>
              </a:rPr>
              <a:t> </a:t>
            </a:r>
            <a:r>
              <a:rPr lang="en-US" dirty="0"/>
              <a:t>{A</a:t>
            </a:r>
            <a:r>
              <a:rPr lang="en-US" dirty="0">
                <a:solidFill>
                  <a:srgbClr val="FF0000"/>
                </a:solidFill>
              </a:rPr>
              <a:t>♥️</a:t>
            </a:r>
            <a:r>
              <a:rPr lang="en-US" dirty="0"/>
              <a:t>, ?}</a:t>
            </a:r>
          </a:p>
          <a:p>
            <a:r>
              <a:rPr lang="en-US" dirty="0"/>
              <a:t>{A♧, A♠️, A</a:t>
            </a:r>
            <a:r>
              <a:rPr lang="en-US" dirty="0">
                <a:solidFill>
                  <a:srgbClr val="FF0000"/>
                </a:solidFill>
              </a:rPr>
              <a:t>♥️</a:t>
            </a:r>
            <a:r>
              <a:rPr lang="en-US" dirty="0"/>
              <a:t>}, {A</a:t>
            </a:r>
            <a:r>
              <a:rPr lang="en-US" dirty="0">
                <a:solidFill>
                  <a:srgbClr val="FF0000"/>
                </a:solidFill>
              </a:rPr>
              <a:t>♦️,</a:t>
            </a:r>
            <a:r>
              <a:rPr lang="en-US" dirty="0"/>
              <a:t> ?}</a:t>
            </a:r>
          </a:p>
          <a:p>
            <a:r>
              <a:rPr lang="en-US" dirty="0"/>
              <a:t>{A♧, A</a:t>
            </a:r>
            <a:r>
              <a:rPr lang="en-US" dirty="0">
                <a:solidFill>
                  <a:srgbClr val="FF0000"/>
                </a:solidFill>
              </a:rPr>
              <a:t>♥️</a:t>
            </a:r>
            <a:r>
              <a:rPr lang="en-US" dirty="0"/>
              <a:t>, A</a:t>
            </a:r>
            <a:r>
              <a:rPr lang="en-US" dirty="0">
                <a:solidFill>
                  <a:srgbClr val="FF0000"/>
                </a:solidFill>
              </a:rPr>
              <a:t>♦️</a:t>
            </a:r>
            <a:r>
              <a:rPr lang="en-US" dirty="0"/>
              <a:t>}, {A♠️, ?}</a:t>
            </a:r>
          </a:p>
          <a:p>
            <a:r>
              <a:rPr lang="en-US" dirty="0"/>
              <a:t>{A</a:t>
            </a:r>
            <a:r>
              <a:rPr lang="en-US" dirty="0">
                <a:solidFill>
                  <a:srgbClr val="FF0000"/>
                </a:solidFill>
              </a:rPr>
              <a:t>♥️</a:t>
            </a:r>
            <a:r>
              <a:rPr lang="en-US" dirty="0"/>
              <a:t>, A♠️, A</a:t>
            </a:r>
            <a:r>
              <a:rPr lang="en-US" dirty="0">
                <a:solidFill>
                  <a:srgbClr val="FF0000"/>
                </a:solidFill>
              </a:rPr>
              <a:t>♦️</a:t>
            </a:r>
            <a:r>
              <a:rPr lang="en-US" dirty="0"/>
              <a:t>}, {A♧, ?}</a:t>
            </a:r>
          </a:p>
        </p:txBody>
      </p:sp>
    </p:spTree>
    <p:extLst>
      <p:ext uri="{BB962C8B-B14F-4D97-AF65-F5344CB8AC3E}">
        <p14:creationId xmlns:p14="http://schemas.microsoft.com/office/powerpoint/2010/main" val="2977969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86677-5A5D-49BE-A584-279C0650366C}"/>
              </a:ext>
            </a:extLst>
          </p:cNvPr>
          <p:cNvSpPr>
            <a:spLocks noGrp="1"/>
          </p:cNvSpPr>
          <p:nvPr>
            <p:ph type="title"/>
          </p:nvPr>
        </p:nvSpPr>
        <p:spPr/>
        <p:txBody>
          <a:bodyPr/>
          <a:lstStyle/>
          <a:p>
            <a:r>
              <a:rPr lang="en-US" dirty="0"/>
              <a:t>How much do we overcount?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DAD7925-9957-417A-8ECF-8F32357DEE19}"/>
                  </a:ext>
                </a:extLst>
              </p:cNvPr>
              <p:cNvSpPr>
                <a:spLocks noGrp="1"/>
              </p:cNvSpPr>
              <p:nvPr>
                <p:ph idx="1"/>
              </p:nvPr>
            </p:nvSpPr>
            <p:spPr/>
            <p:txBody>
              <a:bodyPr/>
              <a:lstStyle/>
              <a:p>
                <a:r>
                  <a:rPr lang="en-US" dirty="0"/>
                  <a:t>There are 48 such hands (one for every card that could be “?” on the last slide)</a:t>
                </a:r>
              </a:p>
              <a:p>
                <a:endParaRPr lang="en-US" dirty="0"/>
              </a:p>
              <a:p>
                <a:r>
                  <a:rPr lang="en-US" dirty="0"/>
                  <a:t>So we’ve counted </a:t>
                </a:r>
                <a14:m>
                  <m:oMath xmlns:m="http://schemas.openxmlformats.org/officeDocument/2006/math">
                    <m:r>
                      <a:rPr lang="en-US" b="0" i="1" smtClean="0">
                        <a:latin typeface="Cambria Math" panose="02040503050406030204" pitchFamily="18" charset="0"/>
                      </a:rPr>
                      <m:t>3⋅48</m:t>
                    </m:r>
                  </m:oMath>
                </a14:m>
                <a:r>
                  <a:rPr lang="en-US" dirty="0"/>
                  <a:t> processes that shouldn’t count.</a:t>
                </a:r>
              </a:p>
              <a:p>
                <a:endParaRPr lang="en-US" dirty="0"/>
              </a:p>
              <a:p>
                <a:r>
                  <a:rPr lang="en-US" dirty="0"/>
                  <a:t>That would give a corrected total of </a:t>
                </a:r>
                <a14:m>
                  <m:oMath xmlns:m="http://schemas.openxmlformats.org/officeDocument/2006/math">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m:t>
                            </m:r>
                          </m:num>
                          <m:den>
                            <m:r>
                              <a:rPr lang="en-US" i="1">
                                <a:latin typeface="Cambria Math" panose="02040503050406030204" pitchFamily="18" charset="0"/>
                              </a:rPr>
                              <m:t>3</m:t>
                            </m:r>
                          </m:den>
                        </m:f>
                      </m:e>
                    </m:d>
                    <m:r>
                      <a:rPr lang="en-US" i="1">
                        <a:latin typeface="Cambria Math" panose="02040503050406030204" pitchFamily="18" charset="0"/>
                      </a:rPr>
                      <m:t>⋅</m:t>
                    </m:r>
                    <m:d>
                      <m:dPr>
                        <m:ctrlPr>
                          <a:rPr lang="en-US" i="1">
                            <a:latin typeface="Cambria Math" panose="02040503050406030204" pitchFamily="18" charset="0"/>
                          </a:rPr>
                        </m:ctrlPr>
                      </m:dPr>
                      <m:e>
                        <m:f>
                          <m:fPr>
                            <m:type m:val="noBar"/>
                            <m:ctrlPr>
                              <a:rPr lang="en-US" i="1">
                                <a:latin typeface="Cambria Math" panose="02040503050406030204" pitchFamily="18" charset="0"/>
                              </a:rPr>
                            </m:ctrlPr>
                          </m:fPr>
                          <m:num>
                            <m:r>
                              <a:rPr lang="en-US" i="1">
                                <a:latin typeface="Cambria Math" panose="02040503050406030204" pitchFamily="18" charset="0"/>
                              </a:rPr>
                              <m:t>49</m:t>
                            </m:r>
                          </m:num>
                          <m:den>
                            <m:r>
                              <a:rPr lang="en-US" i="1">
                                <a:latin typeface="Cambria Math" panose="02040503050406030204" pitchFamily="18" charset="0"/>
                              </a:rPr>
                              <m:t>2</m:t>
                            </m:r>
                          </m:den>
                        </m:f>
                      </m:e>
                    </m:d>
                    <m:r>
                      <a:rPr lang="en-US" b="0" i="0" smtClean="0">
                        <a:latin typeface="Cambria Math" panose="02040503050406030204" pitchFamily="18" charset="0"/>
                      </a:rPr>
                      <m:t>−3</m:t>
                    </m:r>
                    <m:r>
                      <a:rPr lang="en-US" b="0" i="1" smtClean="0">
                        <a:latin typeface="Cambria Math" panose="02040503050406030204" pitchFamily="18" charset="0"/>
                      </a:rPr>
                      <m:t>⋅48</m:t>
                    </m:r>
                  </m:oMath>
                </a14:m>
                <a:endParaRPr lang="en-US" dirty="0"/>
              </a:p>
              <a:p>
                <a:r>
                  <a:rPr lang="en-US" dirty="0"/>
                  <a:t>This is the same number as we got with our other counting.</a:t>
                </a:r>
              </a:p>
            </p:txBody>
          </p:sp>
        </mc:Choice>
        <mc:Fallback>
          <p:sp>
            <p:nvSpPr>
              <p:cNvPr id="3" name="Content Placeholder 2">
                <a:extLst>
                  <a:ext uri="{FF2B5EF4-FFF2-40B4-BE49-F238E27FC236}">
                    <a16:creationId xmlns:a16="http://schemas.microsoft.com/office/drawing/2014/main" id="{BDAD7925-9957-417A-8ECF-8F32357DEE19}"/>
                  </a:ext>
                </a:extLst>
              </p:cNvPr>
              <p:cNvSpPr>
                <a:spLocks noGrp="1" noRot="1" noChangeAspect="1" noMove="1" noResize="1" noEditPoints="1" noAdjustHandles="1" noChangeArrowheads="1" noChangeShapeType="1" noTextEdit="1"/>
              </p:cNvSpPr>
              <p:nvPr>
                <p:ph idx="1"/>
              </p:nvPr>
            </p:nvSpPr>
            <p:spPr>
              <a:blipFill>
                <a:blip r:embed="rId2"/>
                <a:stretch>
                  <a:fillRect l="-1587" t="-2094"/>
                </a:stretch>
              </a:blipFill>
            </p:spPr>
            <p:txBody>
              <a:bodyPr/>
              <a:lstStyle/>
              <a:p>
                <a:r>
                  <a:rPr lang="en-US">
                    <a:noFill/>
                  </a:rPr>
                  <a:t> </a:t>
                </a:r>
              </a:p>
            </p:txBody>
          </p:sp>
        </mc:Fallback>
      </mc:AlternateContent>
    </p:spTree>
    <p:extLst>
      <p:ext uri="{BB962C8B-B14F-4D97-AF65-F5344CB8AC3E}">
        <p14:creationId xmlns:p14="http://schemas.microsoft.com/office/powerpoint/2010/main" val="1220254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0012B-10EF-49EB-89E7-E3CB0B0135BC}"/>
              </a:ext>
            </a:extLst>
          </p:cNvPr>
          <p:cNvSpPr>
            <a:spLocks noGrp="1"/>
          </p:cNvSpPr>
          <p:nvPr>
            <p:ph type="title"/>
          </p:nvPr>
        </p:nvSpPr>
        <p:spPr/>
        <p:txBody>
          <a:bodyPr/>
          <a:lstStyle/>
          <a:p>
            <a:r>
              <a:rPr lang="en-US" dirty="0"/>
              <a:t>Takeaway</a:t>
            </a:r>
          </a:p>
        </p:txBody>
      </p:sp>
      <p:sp>
        <p:nvSpPr>
          <p:cNvPr id="3" name="Content Placeholder 2">
            <a:extLst>
              <a:ext uri="{FF2B5EF4-FFF2-40B4-BE49-F238E27FC236}">
                <a16:creationId xmlns:a16="http://schemas.microsoft.com/office/drawing/2014/main" id="{1F01014A-822A-4493-9095-3E9314EF28C0}"/>
              </a:ext>
            </a:extLst>
          </p:cNvPr>
          <p:cNvSpPr>
            <a:spLocks noGrp="1"/>
          </p:cNvSpPr>
          <p:nvPr>
            <p:ph idx="1"/>
          </p:nvPr>
        </p:nvSpPr>
        <p:spPr/>
        <p:txBody>
          <a:bodyPr/>
          <a:lstStyle/>
          <a:p>
            <a:r>
              <a:rPr lang="en-US" dirty="0"/>
              <a:t>It’s hard to count sets where one of the conditions is “at least X”</a:t>
            </a:r>
          </a:p>
          <a:p>
            <a:r>
              <a:rPr lang="en-US" dirty="0"/>
              <a:t>You usually need to break those conditions up into disjoint sets and use the sum rule.</a:t>
            </a:r>
          </a:p>
        </p:txBody>
      </p:sp>
    </p:spTree>
    <p:extLst>
      <p:ext uri="{BB962C8B-B14F-4D97-AF65-F5344CB8AC3E}">
        <p14:creationId xmlns:p14="http://schemas.microsoft.com/office/powerpoint/2010/main" val="3366016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1884E-8207-4053-BBEC-7DE0F5CA4100}"/>
              </a:ext>
            </a:extLst>
          </p:cNvPr>
          <p:cNvSpPr>
            <a:spLocks noGrp="1"/>
          </p:cNvSpPr>
          <p:nvPr>
            <p:ph type="title"/>
          </p:nvPr>
        </p:nvSpPr>
        <p:spPr/>
        <p:txBody>
          <a:bodyPr/>
          <a:lstStyle/>
          <a:p>
            <a:r>
              <a:rPr lang="en-US" dirty="0"/>
              <a:t>Another Problem</a:t>
            </a:r>
          </a:p>
        </p:txBody>
      </p:sp>
      <p:sp>
        <p:nvSpPr>
          <p:cNvPr id="3" name="Content Placeholder 2">
            <a:extLst>
              <a:ext uri="{FF2B5EF4-FFF2-40B4-BE49-F238E27FC236}">
                <a16:creationId xmlns:a16="http://schemas.microsoft.com/office/drawing/2014/main" id="{51733294-8E8E-4CCF-984B-76578AD46517}"/>
              </a:ext>
            </a:extLst>
          </p:cNvPr>
          <p:cNvSpPr>
            <a:spLocks noGrp="1"/>
          </p:cNvSpPr>
          <p:nvPr>
            <p:ph idx="1"/>
          </p:nvPr>
        </p:nvSpPr>
        <p:spPr/>
        <p:txBody>
          <a:bodyPr/>
          <a:lstStyle/>
          <a:p>
            <a:r>
              <a:rPr lang="en-US" dirty="0"/>
              <a:t>You have to choose 8 pieces of fruit. There are apples, oranges, and bananas. </a:t>
            </a:r>
          </a:p>
          <a:p>
            <a:r>
              <a:rPr lang="en-US" dirty="0"/>
              <a:t>You need to pick at most 2 apples and at least 1 banana. How many sets of fruit can you choose?</a:t>
            </a:r>
          </a:p>
        </p:txBody>
      </p:sp>
    </p:spTree>
    <p:extLst>
      <p:ext uri="{BB962C8B-B14F-4D97-AF65-F5344CB8AC3E}">
        <p14:creationId xmlns:p14="http://schemas.microsoft.com/office/powerpoint/2010/main" val="3956300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1884E-8207-4053-BBEC-7DE0F5CA4100}"/>
              </a:ext>
            </a:extLst>
          </p:cNvPr>
          <p:cNvSpPr>
            <a:spLocks noGrp="1"/>
          </p:cNvSpPr>
          <p:nvPr>
            <p:ph type="title"/>
          </p:nvPr>
        </p:nvSpPr>
        <p:spPr/>
        <p:txBody>
          <a:bodyPr/>
          <a:lstStyle/>
          <a:p>
            <a:r>
              <a:rPr lang="en-US" dirty="0"/>
              <a:t>Another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733294-8E8E-4CCF-984B-76578AD46517}"/>
                  </a:ext>
                </a:extLst>
              </p:cNvPr>
              <p:cNvSpPr>
                <a:spLocks noGrp="1"/>
              </p:cNvSpPr>
              <p:nvPr>
                <p:ph idx="1"/>
              </p:nvPr>
            </p:nvSpPr>
            <p:spPr/>
            <p:txBody>
              <a:bodyPr/>
              <a:lstStyle/>
              <a:p>
                <a:r>
                  <a:rPr lang="en-US" dirty="0"/>
                  <a:t>You have to choose 8 pieces of fruit. There are apples, oranges, and bananas. </a:t>
                </a:r>
              </a:p>
              <a:p>
                <a:r>
                  <a:rPr lang="en-US" dirty="0"/>
                  <a:t>You need to pick at most 2 apples and at least 1 banana. How many sets of fruit can you choose?</a:t>
                </a:r>
              </a:p>
              <a:p>
                <a:r>
                  <a:rPr lang="en-US" dirty="0"/>
                  <a:t>Divide into cases based on number of apples:</a:t>
                </a:r>
              </a:p>
              <a:p>
                <a14:m>
                  <m:oMath xmlns:m="http://schemas.openxmlformats.org/officeDocument/2006/math">
                    <m:r>
                      <a:rPr lang="en-US" i="1" dirty="0" smtClean="0">
                        <a:latin typeface="Cambria Math" panose="02040503050406030204" pitchFamily="18" charset="0"/>
                      </a:rPr>
                      <m:t>0</m:t>
                    </m:r>
                  </m:oMath>
                </a14:m>
                <a:r>
                  <a:rPr lang="en-US" dirty="0"/>
                  <a:t> apples: </a:t>
                </a:r>
                <a14:m>
                  <m:oMath xmlns:m="http://schemas.openxmlformats.org/officeDocument/2006/math">
                    <m:r>
                      <a:rPr lang="en-US" b="0" i="1"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8</m:t>
                    </m:r>
                  </m:oMath>
                </a14:m>
                <a:r>
                  <a:rPr lang="en-US" dirty="0"/>
                  <a:t> bananas possible (</a:t>
                </a:r>
                <a14:m>
                  <m:oMath xmlns:m="http://schemas.openxmlformats.org/officeDocument/2006/math">
                    <m:r>
                      <a:rPr lang="en-US" b="0" i="1" smtClean="0">
                        <a:latin typeface="Cambria Math" panose="02040503050406030204" pitchFamily="18" charset="0"/>
                      </a:rPr>
                      <m:t>8</m:t>
                    </m:r>
                  </m:oMath>
                </a14:m>
                <a:r>
                  <a:rPr lang="en-US" dirty="0"/>
                  <a:t> options)</a:t>
                </a:r>
              </a:p>
              <a:p>
                <a14:m>
                  <m:oMath xmlns:m="http://schemas.openxmlformats.org/officeDocument/2006/math">
                    <m:r>
                      <a:rPr lang="en-US" b="0" i="1" smtClean="0">
                        <a:latin typeface="Cambria Math" panose="02040503050406030204" pitchFamily="18" charset="0"/>
                      </a:rPr>
                      <m:t>1</m:t>
                    </m:r>
                  </m:oMath>
                </a14:m>
                <a:r>
                  <a:rPr lang="en-US" dirty="0"/>
                  <a:t> apple: </a:t>
                </a:r>
                <a14:m>
                  <m:oMath xmlns:m="http://schemas.openxmlformats.org/officeDocument/2006/math">
                    <m:r>
                      <a:rPr lang="en-US" b="0" i="1"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7</m:t>
                    </m:r>
                  </m:oMath>
                </a14:m>
                <a:r>
                  <a:rPr lang="en-US" dirty="0"/>
                  <a:t> bananas possible (</a:t>
                </a:r>
                <a14:m>
                  <m:oMath xmlns:m="http://schemas.openxmlformats.org/officeDocument/2006/math">
                    <m:r>
                      <a:rPr lang="en-US" b="0" i="1" smtClean="0">
                        <a:latin typeface="Cambria Math" panose="02040503050406030204" pitchFamily="18" charset="0"/>
                      </a:rPr>
                      <m:t>7</m:t>
                    </m:r>
                  </m:oMath>
                </a14:m>
                <a:r>
                  <a:rPr lang="en-US" dirty="0"/>
                  <a:t> options)</a:t>
                </a:r>
              </a:p>
              <a:p>
                <a14:m>
                  <m:oMath xmlns:m="http://schemas.openxmlformats.org/officeDocument/2006/math">
                    <m:r>
                      <a:rPr lang="en-US" b="0" i="1" smtClean="0">
                        <a:latin typeface="Cambria Math" panose="02040503050406030204" pitchFamily="18" charset="0"/>
                      </a:rPr>
                      <m:t>2</m:t>
                    </m:r>
                  </m:oMath>
                </a14:m>
                <a:r>
                  <a:rPr lang="en-US" dirty="0"/>
                  <a:t> apples: </a:t>
                </a:r>
                <a14:m>
                  <m:oMath xmlns:m="http://schemas.openxmlformats.org/officeDocument/2006/math">
                    <m:r>
                      <a:rPr lang="en-US" b="0" i="1" smtClean="0">
                        <a:latin typeface="Cambria Math" panose="02040503050406030204" pitchFamily="18" charset="0"/>
                      </a:rPr>
                      <m:t>1</m:t>
                    </m:r>
                  </m:oMath>
                </a14:m>
                <a:r>
                  <a:rPr lang="en-US" dirty="0"/>
                  <a:t> to </a:t>
                </a:r>
                <a14:m>
                  <m:oMath xmlns:m="http://schemas.openxmlformats.org/officeDocument/2006/math">
                    <m:r>
                      <a:rPr lang="en-US" b="0" i="1" smtClean="0">
                        <a:latin typeface="Cambria Math" panose="02040503050406030204" pitchFamily="18" charset="0"/>
                      </a:rPr>
                      <m:t>6</m:t>
                    </m:r>
                  </m:oMath>
                </a14:m>
                <a:r>
                  <a:rPr lang="en-US" dirty="0"/>
                  <a:t> bananas possible (</a:t>
                </a:r>
                <a14:m>
                  <m:oMath xmlns:m="http://schemas.openxmlformats.org/officeDocument/2006/math">
                    <m:r>
                      <a:rPr lang="en-US" b="0" i="1" smtClean="0">
                        <a:latin typeface="Cambria Math" panose="02040503050406030204" pitchFamily="18" charset="0"/>
                      </a:rPr>
                      <m:t>6</m:t>
                    </m:r>
                  </m:oMath>
                </a14:m>
                <a:r>
                  <a:rPr lang="en-US" dirty="0"/>
                  <a:t> options) </a:t>
                </a:r>
              </a:p>
              <a:p>
                <a14:m>
                  <m:oMath xmlns:m="http://schemas.openxmlformats.org/officeDocument/2006/math">
                    <m:r>
                      <a:rPr lang="en-US" b="0" i="1" smtClean="0">
                        <a:latin typeface="Cambria Math" panose="02040503050406030204" pitchFamily="18" charset="0"/>
                      </a:rPr>
                      <m:t>21</m:t>
                    </m:r>
                  </m:oMath>
                </a14:m>
                <a:r>
                  <a:rPr lang="en-US" dirty="0"/>
                  <a:t> total (by sum rule)</a:t>
                </a:r>
              </a:p>
            </p:txBody>
          </p:sp>
        </mc:Choice>
        <mc:Fallback xmlns="">
          <p:sp>
            <p:nvSpPr>
              <p:cNvPr id="3" name="Content Placeholder 2">
                <a:extLst>
                  <a:ext uri="{FF2B5EF4-FFF2-40B4-BE49-F238E27FC236}">
                    <a16:creationId xmlns:a16="http://schemas.microsoft.com/office/drawing/2014/main" id="{51733294-8E8E-4CCF-984B-76578AD46517}"/>
                  </a:ext>
                </a:extLst>
              </p:cNvPr>
              <p:cNvSpPr>
                <a:spLocks noGrp="1" noRot="1" noChangeAspect="1" noMove="1" noResize="1" noEditPoints="1" noAdjustHandles="1" noChangeArrowheads="1" noChangeShapeType="1" noTextEdit="1"/>
              </p:cNvSpPr>
              <p:nvPr>
                <p:ph idx="1"/>
              </p:nvPr>
            </p:nvSpPr>
            <p:spPr>
              <a:blipFill>
                <a:blip r:embed="rId3"/>
                <a:stretch>
                  <a:fillRect l="-1525" t="-2138" r="-2288"/>
                </a:stretch>
              </a:blipFill>
            </p:spPr>
            <p:txBody>
              <a:bodyPr/>
              <a:lstStyle/>
              <a:p>
                <a:r>
                  <a:rPr lang="en-US">
                    <a:noFill/>
                  </a:rPr>
                  <a:t> </a:t>
                </a:r>
              </a:p>
            </p:txBody>
          </p:sp>
        </mc:Fallback>
      </mc:AlternateContent>
    </p:spTree>
    <p:extLst>
      <p:ext uri="{BB962C8B-B14F-4D97-AF65-F5344CB8AC3E}">
        <p14:creationId xmlns:p14="http://schemas.microsoft.com/office/powerpoint/2010/main" val="356897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1884E-8207-4053-BBEC-7DE0F5CA4100}"/>
              </a:ext>
            </a:extLst>
          </p:cNvPr>
          <p:cNvSpPr>
            <a:spLocks noGrp="1"/>
          </p:cNvSpPr>
          <p:nvPr>
            <p:ph type="title"/>
          </p:nvPr>
        </p:nvSpPr>
        <p:spPr/>
        <p:txBody>
          <a:bodyPr/>
          <a:lstStyle/>
          <a:p>
            <a:r>
              <a:rPr lang="en-US" dirty="0"/>
              <a:t>Another Problem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1733294-8E8E-4CCF-984B-76578AD46517}"/>
                  </a:ext>
                </a:extLst>
              </p:cNvPr>
              <p:cNvSpPr>
                <a:spLocks noGrp="1"/>
              </p:cNvSpPr>
              <p:nvPr>
                <p:ph idx="1"/>
              </p:nvPr>
            </p:nvSpPr>
            <p:spPr/>
            <p:txBody>
              <a:bodyPr>
                <a:normAutofit/>
              </a:bodyPr>
              <a:lstStyle/>
              <a:p>
                <a:r>
                  <a:rPr lang="en-US" dirty="0"/>
                  <a:t>You have to choose 8 pieces of fruit. There are apples, oranges, and bananas.  You need to pick at most 2 apples and at least 1 banana. How many sets of fruit can you choose?</a:t>
                </a:r>
              </a:p>
              <a:p>
                <a:r>
                  <a:rPr lang="en-US" dirty="0"/>
                  <a:t>Pick out your first banana. Problem is now to pick 7 fruits (at most 2 apples, allowed to take apples oranges and bananas)</a:t>
                </a:r>
              </a:p>
              <a:p>
                <a:r>
                  <a:rPr lang="en-US" dirty="0"/>
                  <a:t>Ignore apple restriction, and subtract off when too many apples:</a:t>
                </a:r>
              </a:p>
              <a:p>
                <a:r>
                  <a:rPr lang="en-US" dirty="0"/>
                  <a:t>Ignore restriction: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7+3−1</m:t>
                            </m:r>
                          </m:num>
                          <m:den>
                            <m:r>
                              <a:rPr lang="en-US" b="0" i="1" smtClean="0">
                                <a:latin typeface="Cambria Math" panose="02040503050406030204" pitchFamily="18" charset="0"/>
                              </a:rPr>
                              <m:t>3−1</m:t>
                            </m:r>
                          </m:den>
                        </m:f>
                      </m:e>
                    </m:d>
                  </m:oMath>
                </a14:m>
                <a:endParaRPr lang="en-US" dirty="0"/>
              </a:p>
              <a:p>
                <a14:m>
                  <m:oMath xmlns:m="http://schemas.openxmlformats.org/officeDocument/2006/math">
                    <m:r>
                      <a:rPr lang="en-US" b="0" i="1" smtClean="0">
                        <a:latin typeface="Cambria Math" panose="02040503050406030204" pitchFamily="18" charset="0"/>
                      </a:rPr>
                      <m:t>≥3</m:t>
                    </m:r>
                  </m:oMath>
                </a14:m>
                <a:r>
                  <a:rPr lang="en-US" dirty="0"/>
                  <a:t> apples,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4+3−1</m:t>
                            </m:r>
                          </m:num>
                          <m:den>
                            <m:r>
                              <a:rPr lang="en-US" b="0" i="1" smtClean="0">
                                <a:latin typeface="Cambria Math" panose="02040503050406030204" pitchFamily="18" charset="0"/>
                              </a:rPr>
                              <m:t>3−1</m:t>
                            </m:r>
                          </m:den>
                        </m:f>
                      </m:e>
                    </m:d>
                  </m:oMath>
                </a14:m>
                <a:r>
                  <a:rPr lang="en-US" dirty="0"/>
                  <a:t> (choose 3 apples first, pick 4 remaining)</a:t>
                </a:r>
              </a:p>
              <a:p>
                <a:r>
                  <a:rPr lang="en-US" dirty="0"/>
                  <a:t>Total: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2</m:t>
                            </m:r>
                          </m:den>
                        </m:f>
                      </m:e>
                    </m:d>
                    <m:r>
                      <a:rPr lang="en-US" b="0" i="1" smtClean="0">
                        <a:latin typeface="Cambria Math" panose="02040503050406030204" pitchFamily="18" charset="0"/>
                      </a:rPr>
                      <m:t>=36−15=21</m:t>
                    </m:r>
                  </m:oMath>
                </a14:m>
                <a:endParaRPr lang="en-US" dirty="0"/>
              </a:p>
            </p:txBody>
          </p:sp>
        </mc:Choice>
        <mc:Fallback>
          <p:sp>
            <p:nvSpPr>
              <p:cNvPr id="3" name="Content Placeholder 2">
                <a:extLst>
                  <a:ext uri="{FF2B5EF4-FFF2-40B4-BE49-F238E27FC236}">
                    <a16:creationId xmlns:a16="http://schemas.microsoft.com/office/drawing/2014/main" id="{51733294-8E8E-4CCF-984B-76578AD46517}"/>
                  </a:ext>
                </a:extLst>
              </p:cNvPr>
              <p:cNvSpPr>
                <a:spLocks noGrp="1" noRot="1" noChangeAspect="1" noMove="1" noResize="1" noEditPoints="1" noAdjustHandles="1" noChangeArrowheads="1" noChangeShapeType="1" noTextEdit="1"/>
              </p:cNvSpPr>
              <p:nvPr>
                <p:ph idx="1"/>
              </p:nvPr>
            </p:nvSpPr>
            <p:spPr>
              <a:blipFill>
                <a:blip r:embed="rId3"/>
                <a:stretch>
                  <a:fillRect l="-1587" t="-2094" r="-1247"/>
                </a:stretch>
              </a:blipFill>
            </p:spPr>
            <p:txBody>
              <a:bodyPr/>
              <a:lstStyle/>
              <a:p>
                <a:r>
                  <a:rPr lang="en-US">
                    <a:noFill/>
                  </a:rPr>
                  <a:t> </a:t>
                </a:r>
              </a:p>
            </p:txBody>
          </p:sp>
        </mc:Fallback>
      </mc:AlternateContent>
    </p:spTree>
    <p:extLst>
      <p:ext uri="{BB962C8B-B14F-4D97-AF65-F5344CB8AC3E}">
        <p14:creationId xmlns:p14="http://schemas.microsoft.com/office/powerpoint/2010/main" val="67076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0BBC8-03E0-4424-8ED9-4F6A34D12CB7}"/>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F695AD41-2F9C-4DD6-BE1A-2B4EC4101DDD}"/>
              </a:ext>
            </a:extLst>
          </p:cNvPr>
          <p:cNvSpPr>
            <a:spLocks noGrp="1"/>
          </p:cNvSpPr>
          <p:nvPr>
            <p:ph idx="1"/>
          </p:nvPr>
        </p:nvSpPr>
        <p:spPr/>
        <p:txBody>
          <a:bodyPr/>
          <a:lstStyle/>
          <a:p>
            <a:r>
              <a:rPr lang="en-US" dirty="0"/>
              <a:t>For stars and bars style problems with “twists”, it sometimes helps to “just throw the first few in the box” to get a problem that is exactly in the stars and bars framework.</a:t>
            </a:r>
          </a:p>
          <a:p>
            <a:r>
              <a:rPr lang="en-US" dirty="0"/>
              <a:t>When you can do a problem two </a:t>
            </a:r>
            <a:r>
              <a:rPr lang="en-US" b="1" dirty="0"/>
              <a:t>very </a:t>
            </a:r>
            <a:r>
              <a:rPr lang="en-US" dirty="0"/>
              <a:t>different ways and get the same answer, you get much more confident in the answer.</a:t>
            </a:r>
            <a:endParaRPr lang="en-US" b="1" dirty="0"/>
          </a:p>
        </p:txBody>
      </p:sp>
    </p:spTree>
    <p:extLst>
      <p:ext uri="{BB962C8B-B14F-4D97-AF65-F5344CB8AC3E}">
        <p14:creationId xmlns:p14="http://schemas.microsoft.com/office/powerpoint/2010/main" val="4046532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F6B5C-C1F6-8BD7-9A5A-C08789AF30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699758-A27D-C445-48DD-D36CB68AED07}"/>
              </a:ext>
            </a:extLst>
          </p:cNvPr>
          <p:cNvSpPr>
            <a:spLocks noGrp="1"/>
          </p:cNvSpPr>
          <p:nvPr>
            <p:ph type="title"/>
          </p:nvPr>
        </p:nvSpPr>
        <p:spPr/>
        <p:txBody>
          <a:bodyPr/>
          <a:lstStyle/>
          <a:p>
            <a:r>
              <a:rPr lang="en-US" dirty="0"/>
              <a:t>Practice </a:t>
            </a:r>
          </a:p>
        </p:txBody>
      </p:sp>
      <p:sp>
        <p:nvSpPr>
          <p:cNvPr id="3" name="Content Placeholder 2">
            <a:extLst>
              <a:ext uri="{FF2B5EF4-FFF2-40B4-BE49-F238E27FC236}">
                <a16:creationId xmlns:a16="http://schemas.microsoft.com/office/drawing/2014/main" id="{17785670-B88C-BB01-0112-84197E890FD2}"/>
              </a:ext>
            </a:extLst>
          </p:cNvPr>
          <p:cNvSpPr>
            <a:spLocks noGrp="1"/>
          </p:cNvSpPr>
          <p:nvPr>
            <p:ph idx="1"/>
          </p:nvPr>
        </p:nvSpPr>
        <p:spPr/>
        <p:txBody>
          <a:bodyPr/>
          <a:lstStyle/>
          <a:p>
            <a:r>
              <a:rPr lang="en-US" dirty="0"/>
              <a:t>How do we know which rule to apply? </a:t>
            </a:r>
          </a:p>
          <a:p>
            <a:r>
              <a:rPr lang="en-US" dirty="0"/>
              <a:t>With practice you can pick out patterns for which ones might be plausible.</a:t>
            </a:r>
          </a:p>
          <a:p>
            <a:r>
              <a:rPr lang="en-US" dirty="0"/>
              <a:t>But if as you’re working you realize things are getting out of control, put it aside and try something different.</a:t>
            </a:r>
          </a:p>
        </p:txBody>
      </p:sp>
    </p:spTree>
    <p:extLst>
      <p:ext uri="{BB962C8B-B14F-4D97-AF65-F5344CB8AC3E}">
        <p14:creationId xmlns:p14="http://schemas.microsoft.com/office/powerpoint/2010/main" val="18254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14A62-CEE8-4A24-8DA6-1424B7E5849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DF782FF-87E0-4233-96D4-A07AA0EE5E4B}"/>
              </a:ext>
            </a:extLst>
          </p:cNvPr>
          <p:cNvSpPr>
            <a:spLocks noGrp="1"/>
          </p:cNvSpPr>
          <p:nvPr>
            <p:ph idx="1"/>
          </p:nvPr>
        </p:nvSpPr>
        <p:spPr/>
        <p:txBody>
          <a:bodyPr/>
          <a:lstStyle/>
          <a:p>
            <a:r>
              <a:rPr lang="en-US" dirty="0"/>
              <a:t>Today</a:t>
            </a:r>
          </a:p>
          <a:p>
            <a:r>
              <a:rPr lang="en-US" dirty="0"/>
              <a:t>Counting Practice</a:t>
            </a:r>
          </a:p>
          <a:p>
            <a:r>
              <a:rPr lang="en-US" dirty="0"/>
              <a:t>Formal Definitions of Probability</a:t>
            </a:r>
          </a:p>
        </p:txBody>
      </p:sp>
    </p:spTree>
    <p:extLst>
      <p:ext uri="{BB962C8B-B14F-4D97-AF65-F5344CB8AC3E}">
        <p14:creationId xmlns:p14="http://schemas.microsoft.com/office/powerpoint/2010/main" val="4221941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66079-3936-890C-BF89-FBBEC1052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4B56DE-69D8-AFC6-1911-B0E3811FF96F}"/>
              </a:ext>
            </a:extLst>
          </p:cNvPr>
          <p:cNvSpPr>
            <a:spLocks noGrp="1"/>
          </p:cNvSpPr>
          <p:nvPr>
            <p:ph type="title"/>
          </p:nvPr>
        </p:nvSpPr>
        <p:spPr/>
        <p:txBody>
          <a:bodyPr/>
          <a:lstStyle/>
          <a:p>
            <a:r>
              <a:rPr lang="en-US" dirty="0"/>
              <a:t>Which Tool Do I Use?</a:t>
            </a:r>
          </a:p>
        </p:txBody>
      </p:sp>
      <mc:AlternateContent xmlns:mc="http://schemas.openxmlformats.org/markup-compatibility/2006">
        <mc:Choice xmlns:a14="http://schemas.microsoft.com/office/drawing/2010/main" Requires="a14">
          <p:graphicFrame>
            <p:nvGraphicFramePr>
              <p:cNvPr id="4" name="Content Placeholder 3">
                <a:extLst>
                  <a:ext uri="{FF2B5EF4-FFF2-40B4-BE49-F238E27FC236}">
                    <a16:creationId xmlns:a16="http://schemas.microsoft.com/office/drawing/2014/main" id="{DB45E6BE-0272-46CC-3738-2A0FE0D98839}"/>
                  </a:ext>
                </a:extLst>
              </p:cNvPr>
              <p:cNvGraphicFramePr>
                <a:graphicFrameLocks noGrp="1"/>
              </p:cNvGraphicFramePr>
              <p:nvPr>
                <p:ph idx="1"/>
              </p:nvPr>
            </p:nvGraphicFramePr>
            <p:xfrm>
              <a:off x="575387" y="1096845"/>
              <a:ext cx="11187111" cy="4334691"/>
            </p:xfrm>
            <a:graphic>
              <a:graphicData uri="http://schemas.openxmlformats.org/drawingml/2006/table">
                <a:tbl>
                  <a:tblPr firstRow="1" firstCol="1" bandRow="1">
                    <a:tableStyleId>{5C22544A-7EE6-4342-B048-85BDC9FD1C3A}</a:tableStyleId>
                  </a:tblPr>
                  <a:tblGrid>
                    <a:gridCol w="3566845">
                      <a:extLst>
                        <a:ext uri="{9D8B030D-6E8A-4147-A177-3AD203B41FA5}">
                          <a16:colId xmlns:a16="http://schemas.microsoft.com/office/drawing/2014/main" val="3411797008"/>
                        </a:ext>
                      </a:extLst>
                    </a:gridCol>
                    <a:gridCol w="3891229">
                      <a:extLst>
                        <a:ext uri="{9D8B030D-6E8A-4147-A177-3AD203B41FA5}">
                          <a16:colId xmlns:a16="http://schemas.microsoft.com/office/drawing/2014/main" val="1602497135"/>
                        </a:ext>
                      </a:extLst>
                    </a:gridCol>
                    <a:gridCol w="3729037">
                      <a:extLst>
                        <a:ext uri="{9D8B030D-6E8A-4147-A177-3AD203B41FA5}">
                          <a16:colId xmlns:a16="http://schemas.microsoft.com/office/drawing/2014/main" val="2238112375"/>
                        </a:ext>
                      </a:extLst>
                    </a:gridCol>
                  </a:tblGrid>
                  <a:tr h="948374">
                    <a:tc>
                      <a:txBody>
                        <a:bodyPr/>
                        <a:lstStyle/>
                        <a:p>
                          <a:r>
                            <a:rPr lang="en-US" sz="2800" dirty="0"/>
                            <a:t>Pick </a:t>
                          </a:r>
                          <a14:m>
                            <m:oMath xmlns:m="http://schemas.openxmlformats.org/officeDocument/2006/math">
                              <m:r>
                                <a:rPr lang="en-US" sz="2800" b="1" i="1" smtClean="0">
                                  <a:latin typeface="Cambria Math" panose="02040503050406030204" pitchFamily="18" charset="0"/>
                                </a:rPr>
                                <m:t>𝒌</m:t>
                              </m:r>
                            </m:oMath>
                          </a14:m>
                          <a:r>
                            <a:rPr lang="en-US" sz="2800" dirty="0"/>
                            <a:t> things</a:t>
                          </a:r>
                          <a:r>
                            <a:rPr lang="en-US" sz="2800" baseline="0" dirty="0"/>
                            <a:t> from universe of </a:t>
                          </a:r>
                          <a14:m>
                            <m:oMath xmlns:m="http://schemas.openxmlformats.org/officeDocument/2006/math">
                              <m:r>
                                <a:rPr lang="en-US" sz="2800" b="1" i="1" baseline="0" smtClean="0">
                                  <a:latin typeface="Cambria Math" panose="02040503050406030204" pitchFamily="18" charset="0"/>
                                </a:rPr>
                                <m:t>𝒏</m:t>
                              </m:r>
                            </m:oMath>
                          </a14:m>
                          <a:r>
                            <a:rPr lang="en-US" sz="2800" dirty="0"/>
                            <a:t> (</a:t>
                          </a:r>
                          <a14:m>
                            <m:oMath xmlns:m="http://schemas.openxmlformats.org/officeDocument/2006/math">
                              <m:r>
                                <a:rPr lang="en-US" sz="2800" b="1" i="1" dirty="0" smtClean="0">
                                  <a:latin typeface="Cambria Math" panose="02040503050406030204" pitchFamily="18" charset="0"/>
                                </a:rPr>
                                <m:t>𝒏</m:t>
                              </m:r>
                              <m:r>
                                <a:rPr lang="en-US" sz="2800" b="1" i="1" dirty="0" smtClean="0">
                                  <a:latin typeface="Cambria Math" panose="02040503050406030204" pitchFamily="18" charset="0"/>
                                </a:rPr>
                                <m:t>≥</m:t>
                              </m:r>
                              <m:r>
                                <a:rPr lang="en-US" sz="2800" b="1" i="1" dirty="0" smtClean="0">
                                  <a:latin typeface="Cambria Math" panose="02040503050406030204" pitchFamily="18" charset="0"/>
                                </a:rPr>
                                <m:t>𝒌</m:t>
                              </m:r>
                              <m:r>
                                <a:rPr lang="en-US" sz="2800" b="1" i="1" dirty="0" smtClean="0">
                                  <a:latin typeface="Cambria Math" panose="02040503050406030204" pitchFamily="18" charset="0"/>
                                </a:rPr>
                                <m:t>)</m:t>
                              </m:r>
                            </m:oMath>
                          </a14:m>
                          <a:endParaRPr lang="en-US" sz="2800" dirty="0"/>
                        </a:p>
                      </a:txBody>
                      <a:tcPr/>
                    </a:tc>
                    <a:tc>
                      <a:txBody>
                        <a:bodyPr/>
                        <a:lstStyle/>
                        <a:p>
                          <a:r>
                            <a:rPr lang="en-US" sz="2800" dirty="0"/>
                            <a:t>Repetition is NOT allowed</a:t>
                          </a:r>
                        </a:p>
                      </a:txBody>
                      <a:tcPr/>
                    </a:tc>
                    <a:tc>
                      <a:txBody>
                        <a:bodyPr/>
                        <a:lstStyle/>
                        <a:p>
                          <a:r>
                            <a:rPr lang="en-US" sz="2800" dirty="0"/>
                            <a:t>Repetition IS allowed</a:t>
                          </a:r>
                        </a:p>
                      </a:txBody>
                      <a:tcPr/>
                    </a:tc>
                    <a:extLst>
                      <a:ext uri="{0D108BD9-81ED-4DB2-BD59-A6C34878D82A}">
                        <a16:rowId xmlns:a16="http://schemas.microsoft.com/office/drawing/2014/main" val="227293919"/>
                      </a:ext>
                    </a:extLst>
                  </a:tr>
                  <a:tr h="1953462">
                    <a:tc>
                      <a:txBody>
                        <a:bodyPr/>
                        <a:lstStyle/>
                        <a:p>
                          <a:r>
                            <a:rPr lang="en-US" sz="2800" dirty="0"/>
                            <a:t>Order does NOT matter</a:t>
                          </a:r>
                        </a:p>
                      </a:txBody>
                      <a:tcPr/>
                    </a:tc>
                    <a:tc>
                      <a:txBody>
                        <a:bodyPr/>
                        <a:lstStyle/>
                        <a:p>
                          <a:pPr/>
                          <a:r>
                            <a:rPr lang="en-US" sz="2800" dirty="0"/>
                            <a:t>Combinations </a:t>
                          </a:r>
                          <a:br>
                            <a:rPr lang="en-US" sz="2800" dirty="0"/>
                          </a:br>
                          <a14:m>
                            <m:oMathPara xmlns:m="http://schemas.openxmlformats.org/officeDocument/2006/math">
                              <m:oMathParaPr>
                                <m:jc m:val="centerGroup"/>
                              </m:oMathParaPr>
                              <m:oMath xmlns:m="http://schemas.openxmlformats.org/officeDocument/2006/math">
                                <m:d>
                                  <m:dPr>
                                    <m:ctrlPr>
                                      <a:rPr lang="en-US" sz="2800" i="1" smtClean="0">
                                        <a:latin typeface="Cambria Math" panose="02040503050406030204" pitchFamily="18" charset="0"/>
                                      </a:rPr>
                                    </m:ctrlPr>
                                  </m:dPr>
                                  <m:e>
                                    <m:f>
                                      <m:fPr>
                                        <m:type m:val="noBar"/>
                                        <m:ctrlPr>
                                          <a:rPr lang="en-US" sz="2800" i="1" smtClean="0">
                                            <a:latin typeface="Cambria Math" panose="02040503050406030204" pitchFamily="18" charset="0"/>
                                          </a:rPr>
                                        </m:ctrlPr>
                                      </m:fPr>
                                      <m:num>
                                        <m:r>
                                          <a:rPr lang="en-US" sz="2800" b="0" i="1" smtClean="0">
                                            <a:latin typeface="Cambria Math" panose="02040503050406030204" pitchFamily="18" charset="0"/>
                                          </a:rPr>
                                          <m:t>𝑛</m:t>
                                        </m:r>
                                      </m:num>
                                      <m:den>
                                        <m:r>
                                          <a:rPr lang="en-US" sz="2800" b="0" i="1" smtClean="0">
                                            <a:latin typeface="Cambria Math" panose="02040503050406030204" pitchFamily="18" charset="0"/>
                                          </a:rPr>
                                          <m:t>𝑘</m:t>
                                        </m:r>
                                      </m:den>
                                    </m:f>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m:t>
                                    </m:r>
                                  </m:num>
                                  <m:den>
                                    <m:r>
                                      <a:rPr lang="en-US" sz="2800" b="0" i="1" smtClean="0">
                                        <a:latin typeface="Cambria Math" panose="02040503050406030204" pitchFamily="18" charset="0"/>
                                      </a:rPr>
                                      <m:t>𝑘</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𝑘</m:t>
                                        </m:r>
                                      </m:e>
                                    </m:d>
                                    <m:r>
                                      <a:rPr lang="en-US" sz="2800" b="0" i="1" smtClean="0">
                                        <a:latin typeface="Cambria Math" panose="02040503050406030204" pitchFamily="18" charset="0"/>
                                      </a:rPr>
                                      <m:t>!</m:t>
                                    </m:r>
                                  </m:den>
                                </m:f>
                              </m:oMath>
                            </m:oMathPara>
                          </a14:m>
                          <a:endParaRPr lang="en-US" sz="2800" dirty="0"/>
                        </a:p>
                      </a:txBody>
                      <a:tcPr/>
                    </a:tc>
                    <a:tc>
                      <a:txBody>
                        <a:bodyPr/>
                        <a:lstStyle/>
                        <a:p>
                          <a:r>
                            <a:rPr lang="en-US" sz="2800" dirty="0"/>
                            <a:t>Stars and Bars</a:t>
                          </a:r>
                        </a:p>
                        <a:p>
                          <a:pPr/>
                          <a14:m>
                            <m:oMathPara xmlns:m="http://schemas.openxmlformats.org/officeDocument/2006/math">
                              <m:oMathParaPr>
                                <m:jc m:val="centerGroup"/>
                              </m:oMathParaPr>
                              <m:oMath xmlns:m="http://schemas.openxmlformats.org/officeDocument/2006/math">
                                <m:d>
                                  <m:dPr>
                                    <m:ctrlPr>
                                      <a:rPr lang="en-US" sz="2800" i="1" smtClean="0">
                                        <a:latin typeface="Cambria Math" panose="02040503050406030204" pitchFamily="18" charset="0"/>
                                      </a:rPr>
                                    </m:ctrlPr>
                                  </m:dPr>
                                  <m:e>
                                    <m:f>
                                      <m:fPr>
                                        <m:type m:val="noBar"/>
                                        <m:ctrlPr>
                                          <a:rPr lang="en-US" sz="280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𝑘</m:t>
                                        </m:r>
                                        <m:r>
                                          <a:rPr lang="en-US" sz="2800" b="0" i="1" smtClean="0">
                                            <a:latin typeface="Cambria Math" panose="02040503050406030204" pitchFamily="18" charset="0"/>
                                          </a:rPr>
                                          <m:t>−1)</m:t>
                                        </m:r>
                                      </m:num>
                                      <m:den>
                                        <m:r>
                                          <a:rPr lang="en-US" sz="2800" b="0" i="1" smtClean="0">
                                            <a:latin typeface="Cambria Math" panose="02040503050406030204" pitchFamily="18" charset="0"/>
                                          </a:rPr>
                                          <m:t>𝑘</m:t>
                                        </m:r>
                                        <m:r>
                                          <a:rPr lang="en-US" sz="2800" b="0" i="1" smtClean="0">
                                            <a:latin typeface="Cambria Math" panose="02040503050406030204" pitchFamily="18" charset="0"/>
                                          </a:rPr>
                                          <m:t>−1</m:t>
                                        </m:r>
                                      </m:den>
                                    </m:f>
                                  </m:e>
                                </m:d>
                              </m:oMath>
                            </m:oMathPara>
                          </a14:m>
                          <a:br>
                            <a:rPr lang="en-US" sz="2800" dirty="0"/>
                          </a:br>
                          <a:endParaRPr lang="en-US" sz="1800" dirty="0"/>
                        </a:p>
                      </a:txBody>
                      <a:tcPr/>
                    </a:tc>
                    <a:extLst>
                      <a:ext uri="{0D108BD9-81ED-4DB2-BD59-A6C34878D82A}">
                        <a16:rowId xmlns:a16="http://schemas.microsoft.com/office/drawing/2014/main" val="303963959"/>
                      </a:ext>
                    </a:extLst>
                  </a:tr>
                  <a:tr h="1432855">
                    <a:tc>
                      <a:txBody>
                        <a:bodyPr/>
                        <a:lstStyle/>
                        <a:p>
                          <a:r>
                            <a:rPr lang="en-US" sz="2800" dirty="0"/>
                            <a:t>Order does matter</a:t>
                          </a:r>
                        </a:p>
                      </a:txBody>
                      <a:tcPr/>
                    </a:tc>
                    <a:tc>
                      <a:txBody>
                        <a:bodyPr/>
                        <a:lstStyle/>
                        <a:p>
                          <a:r>
                            <a:rPr lang="en-US" sz="2800" dirty="0"/>
                            <a:t>Permutations</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𝑃</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𝑘</m:t>
                                    </m:r>
                                  </m:e>
                                </m:d>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𝑛</m:t>
                                    </m:r>
                                    <m:r>
                                      <a:rPr lang="en-US" sz="2800" b="0" i="1" smtClean="0">
                                        <a:latin typeface="Cambria Math" panose="02040503050406030204" pitchFamily="18" charset="0"/>
                                      </a:rPr>
                                      <m:t>!</m:t>
                                    </m:r>
                                  </m:num>
                                  <m:den>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𝑘</m:t>
                                        </m:r>
                                      </m:e>
                                    </m:d>
                                    <m:r>
                                      <a:rPr lang="en-US" sz="2800" b="0" i="1" smtClean="0">
                                        <a:latin typeface="Cambria Math" panose="02040503050406030204" pitchFamily="18" charset="0"/>
                                      </a:rPr>
                                      <m:t>!</m:t>
                                    </m:r>
                                  </m:den>
                                </m:f>
                              </m:oMath>
                            </m:oMathPara>
                          </a14:m>
                          <a:endParaRPr lang="en-US" sz="2800" dirty="0"/>
                        </a:p>
                      </a:txBody>
                      <a:tcPr/>
                    </a:tc>
                    <a:tc>
                      <a:txBody>
                        <a:bodyPr/>
                        <a:lstStyle/>
                        <a:p>
                          <a:r>
                            <a:rPr lang="en-US" sz="2800" dirty="0"/>
                            <a:t>Product rule</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𝑛</m:t>
                                </m:r>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𝑘</m:t>
                                    </m:r>
                                  </m:sup>
                                </m:sSup>
                              </m:oMath>
                            </m:oMathPara>
                          </a14:m>
                          <a:endParaRPr lang="en-US" sz="2800" dirty="0"/>
                        </a:p>
                      </a:txBody>
                      <a:tcPr/>
                    </a:tc>
                    <a:extLst>
                      <a:ext uri="{0D108BD9-81ED-4DB2-BD59-A6C34878D82A}">
                        <a16:rowId xmlns:a16="http://schemas.microsoft.com/office/drawing/2014/main" val="1754674464"/>
                      </a:ext>
                    </a:extLst>
                  </a:tr>
                </a:tbl>
              </a:graphicData>
            </a:graphic>
          </p:graphicFrame>
        </mc:Choice>
        <mc:Fallback>
          <p:graphicFrame>
            <p:nvGraphicFramePr>
              <p:cNvPr id="4" name="Content Placeholder 3">
                <a:extLst>
                  <a:ext uri="{FF2B5EF4-FFF2-40B4-BE49-F238E27FC236}">
                    <a16:creationId xmlns:a16="http://schemas.microsoft.com/office/drawing/2014/main" id="{DB45E6BE-0272-46CC-3738-2A0FE0D98839}"/>
                  </a:ext>
                </a:extLst>
              </p:cNvPr>
              <p:cNvGraphicFramePr>
                <a:graphicFrameLocks noGrp="1"/>
              </p:cNvGraphicFramePr>
              <p:nvPr>
                <p:ph idx="1"/>
              </p:nvPr>
            </p:nvGraphicFramePr>
            <p:xfrm>
              <a:off x="575387" y="1096845"/>
              <a:ext cx="11187111" cy="4334691"/>
            </p:xfrm>
            <a:graphic>
              <a:graphicData uri="http://schemas.openxmlformats.org/drawingml/2006/table">
                <a:tbl>
                  <a:tblPr firstRow="1" firstCol="1" bandRow="1">
                    <a:tableStyleId>{5C22544A-7EE6-4342-B048-85BDC9FD1C3A}</a:tableStyleId>
                  </a:tblPr>
                  <a:tblGrid>
                    <a:gridCol w="3566845">
                      <a:extLst>
                        <a:ext uri="{9D8B030D-6E8A-4147-A177-3AD203B41FA5}">
                          <a16:colId xmlns:a16="http://schemas.microsoft.com/office/drawing/2014/main" val="3411797008"/>
                        </a:ext>
                      </a:extLst>
                    </a:gridCol>
                    <a:gridCol w="3891229">
                      <a:extLst>
                        <a:ext uri="{9D8B030D-6E8A-4147-A177-3AD203B41FA5}">
                          <a16:colId xmlns:a16="http://schemas.microsoft.com/office/drawing/2014/main" val="1602497135"/>
                        </a:ext>
                      </a:extLst>
                    </a:gridCol>
                    <a:gridCol w="3729037">
                      <a:extLst>
                        <a:ext uri="{9D8B030D-6E8A-4147-A177-3AD203B41FA5}">
                          <a16:colId xmlns:a16="http://schemas.microsoft.com/office/drawing/2014/main" val="2238112375"/>
                        </a:ext>
                      </a:extLst>
                    </a:gridCol>
                  </a:tblGrid>
                  <a:tr h="948374">
                    <a:tc>
                      <a:txBody>
                        <a:bodyPr/>
                        <a:lstStyle/>
                        <a:p>
                          <a:endParaRPr lang="en-US"/>
                        </a:p>
                      </a:txBody>
                      <a:tcPr>
                        <a:blipFill>
                          <a:blip r:embed="rId3"/>
                          <a:stretch>
                            <a:fillRect l="-356" t="-6667" r="-214591" b="-358667"/>
                          </a:stretch>
                        </a:blipFill>
                      </a:tcPr>
                    </a:tc>
                    <a:tc>
                      <a:txBody>
                        <a:bodyPr/>
                        <a:lstStyle/>
                        <a:p>
                          <a:r>
                            <a:rPr lang="en-US" sz="2800" dirty="0"/>
                            <a:t>Repetition is NOT allowed</a:t>
                          </a:r>
                        </a:p>
                      </a:txBody>
                      <a:tcPr/>
                    </a:tc>
                    <a:tc>
                      <a:txBody>
                        <a:bodyPr/>
                        <a:lstStyle/>
                        <a:p>
                          <a:r>
                            <a:rPr lang="en-US" sz="2800" dirty="0"/>
                            <a:t>Repetition IS allowed</a:t>
                          </a:r>
                        </a:p>
                      </a:txBody>
                      <a:tcPr/>
                    </a:tc>
                    <a:extLst>
                      <a:ext uri="{0D108BD9-81ED-4DB2-BD59-A6C34878D82A}">
                        <a16:rowId xmlns:a16="http://schemas.microsoft.com/office/drawing/2014/main" val="227293919"/>
                      </a:ext>
                    </a:extLst>
                  </a:tr>
                  <a:tr h="1953462">
                    <a:tc>
                      <a:txBody>
                        <a:bodyPr/>
                        <a:lstStyle/>
                        <a:p>
                          <a:r>
                            <a:rPr lang="en-US" sz="2800" dirty="0"/>
                            <a:t>Order does NOT matter</a:t>
                          </a:r>
                        </a:p>
                      </a:txBody>
                      <a:tcPr/>
                    </a:tc>
                    <a:tc>
                      <a:txBody>
                        <a:bodyPr/>
                        <a:lstStyle/>
                        <a:p>
                          <a:endParaRPr lang="en-US"/>
                        </a:p>
                      </a:txBody>
                      <a:tcPr>
                        <a:blipFill>
                          <a:blip r:embed="rId3"/>
                          <a:stretch>
                            <a:fillRect l="-91857" t="-51948" r="-96417" b="-74675"/>
                          </a:stretch>
                        </a:blipFill>
                      </a:tcPr>
                    </a:tc>
                    <a:tc>
                      <a:txBody>
                        <a:bodyPr/>
                        <a:lstStyle/>
                        <a:p>
                          <a:endParaRPr lang="en-US"/>
                        </a:p>
                      </a:txBody>
                      <a:tcPr>
                        <a:blipFill>
                          <a:blip r:embed="rId3"/>
                          <a:stretch>
                            <a:fillRect l="-200340" t="-51948" r="-680" b="-74675"/>
                          </a:stretch>
                        </a:blipFill>
                      </a:tcPr>
                    </a:tc>
                    <a:extLst>
                      <a:ext uri="{0D108BD9-81ED-4DB2-BD59-A6C34878D82A}">
                        <a16:rowId xmlns:a16="http://schemas.microsoft.com/office/drawing/2014/main" val="303963959"/>
                      </a:ext>
                    </a:extLst>
                  </a:tr>
                  <a:tr h="1432855">
                    <a:tc>
                      <a:txBody>
                        <a:bodyPr/>
                        <a:lstStyle/>
                        <a:p>
                          <a:r>
                            <a:rPr lang="en-US" sz="2800" dirty="0"/>
                            <a:t>Order does matter</a:t>
                          </a:r>
                        </a:p>
                      </a:txBody>
                      <a:tcPr/>
                    </a:tc>
                    <a:tc>
                      <a:txBody>
                        <a:bodyPr/>
                        <a:lstStyle/>
                        <a:p>
                          <a:endParaRPr lang="en-US"/>
                        </a:p>
                      </a:txBody>
                      <a:tcPr>
                        <a:blipFill>
                          <a:blip r:embed="rId3"/>
                          <a:stretch>
                            <a:fillRect l="-91857" t="-207080" r="-96417" b="-1770"/>
                          </a:stretch>
                        </a:blipFill>
                      </a:tcPr>
                    </a:tc>
                    <a:tc>
                      <a:txBody>
                        <a:bodyPr/>
                        <a:lstStyle/>
                        <a:p>
                          <a:endParaRPr lang="en-US"/>
                        </a:p>
                      </a:txBody>
                      <a:tcPr>
                        <a:blipFill>
                          <a:blip r:embed="rId3"/>
                          <a:stretch>
                            <a:fillRect l="-200340" t="-207080" r="-680" b="-1770"/>
                          </a:stretch>
                        </a:blipFill>
                      </a:tcPr>
                    </a:tc>
                    <a:extLst>
                      <a:ext uri="{0D108BD9-81ED-4DB2-BD59-A6C34878D82A}">
                        <a16:rowId xmlns:a16="http://schemas.microsoft.com/office/drawing/2014/main" val="1754674464"/>
                      </a:ext>
                    </a:extLst>
                  </a:tr>
                </a:tbl>
              </a:graphicData>
            </a:graphic>
          </p:graphicFrame>
        </mc:Fallback>
      </mc:AlternateContent>
      <p:sp>
        <p:nvSpPr>
          <p:cNvPr id="5" name="TextBox 4">
            <a:extLst>
              <a:ext uri="{FF2B5EF4-FFF2-40B4-BE49-F238E27FC236}">
                <a16:creationId xmlns:a16="http://schemas.microsoft.com/office/drawing/2014/main" id="{AD15249C-B69B-04FE-0FFB-D0757C1D1CC8}"/>
              </a:ext>
            </a:extLst>
          </p:cNvPr>
          <p:cNvSpPr txBox="1"/>
          <p:nvPr/>
        </p:nvSpPr>
        <p:spPr>
          <a:xfrm>
            <a:off x="575239" y="5634921"/>
            <a:ext cx="11187259" cy="954107"/>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is </a:t>
            </a:r>
            <a:r>
              <a:rPr lang="en-US" sz="2800" b="1" dirty="0">
                <a:latin typeface="Segoe UI Semilight" panose="020B0402040204020203" pitchFamily="34" charset="0"/>
                <a:cs typeface="Segoe UI Semilight" panose="020B0402040204020203" pitchFamily="34" charset="0"/>
              </a:rPr>
              <a:t>NOT</a:t>
            </a:r>
            <a:r>
              <a:rPr lang="en-US" sz="2800" dirty="0">
                <a:latin typeface="Segoe UI Semilight" panose="020B0402040204020203" pitchFamily="34" charset="0"/>
                <a:cs typeface="Segoe UI Semilight" panose="020B0402040204020203" pitchFamily="34" charset="0"/>
              </a:rPr>
              <a:t> foolproof! Sometimes you need a twist on the formula; sometimes it’s a completely different tool. But a sign where to start.</a:t>
            </a:r>
          </a:p>
        </p:txBody>
      </p:sp>
    </p:spTree>
    <p:extLst>
      <p:ext uri="{BB962C8B-B14F-4D97-AF65-F5344CB8AC3E}">
        <p14:creationId xmlns:p14="http://schemas.microsoft.com/office/powerpoint/2010/main" val="140639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EEC3FA-EA72-D12E-2029-3AE77ABFBBD1}"/>
              </a:ext>
            </a:extLst>
          </p:cNvPr>
          <p:cNvSpPr>
            <a:spLocks noGrp="1"/>
          </p:cNvSpPr>
          <p:nvPr>
            <p:ph type="title"/>
          </p:nvPr>
        </p:nvSpPr>
        <p:spPr/>
        <p:txBody>
          <a:bodyPr/>
          <a:lstStyle/>
          <a:p>
            <a:r>
              <a:rPr lang="en-US" dirty="0"/>
              <a:t>Probability</a:t>
            </a:r>
          </a:p>
        </p:txBody>
      </p:sp>
      <p:sp>
        <p:nvSpPr>
          <p:cNvPr id="5" name="Text Placeholder 4">
            <a:extLst>
              <a:ext uri="{FF2B5EF4-FFF2-40B4-BE49-F238E27FC236}">
                <a16:creationId xmlns:a16="http://schemas.microsoft.com/office/drawing/2014/main" id="{8FC34A96-2B29-C61D-01E3-F11D121674F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49414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50239-4FF5-476C-8CE1-D2517E7F2660}"/>
              </a:ext>
            </a:extLst>
          </p:cNvPr>
          <p:cNvSpPr>
            <a:spLocks noGrp="1"/>
          </p:cNvSpPr>
          <p:nvPr>
            <p:ph type="title"/>
          </p:nvPr>
        </p:nvSpPr>
        <p:spPr/>
        <p:txBody>
          <a:bodyPr/>
          <a:lstStyle/>
          <a:p>
            <a:r>
              <a:rPr lang="en-US" dirty="0"/>
              <a:t>Probability</a:t>
            </a:r>
          </a:p>
        </p:txBody>
      </p:sp>
      <p:sp>
        <p:nvSpPr>
          <p:cNvPr id="3" name="Content Placeholder 2">
            <a:extLst>
              <a:ext uri="{FF2B5EF4-FFF2-40B4-BE49-F238E27FC236}">
                <a16:creationId xmlns:a16="http://schemas.microsoft.com/office/drawing/2014/main" id="{70F4C0A8-B50D-458C-AD5D-96391325DA50}"/>
              </a:ext>
            </a:extLst>
          </p:cNvPr>
          <p:cNvSpPr>
            <a:spLocks noGrp="1"/>
          </p:cNvSpPr>
          <p:nvPr>
            <p:ph idx="1"/>
          </p:nvPr>
        </p:nvSpPr>
        <p:spPr/>
        <p:txBody>
          <a:bodyPr/>
          <a:lstStyle/>
          <a:p>
            <a:r>
              <a:rPr lang="en-US" dirty="0"/>
              <a:t>Probability is a way of </a:t>
            </a:r>
            <a:r>
              <a:rPr lang="en-US" b="1" dirty="0"/>
              <a:t>quantifying </a:t>
            </a:r>
            <a:r>
              <a:rPr lang="en-US" dirty="0"/>
              <a:t>our uncertainty. </a:t>
            </a:r>
          </a:p>
          <a:p>
            <a:r>
              <a:rPr lang="en-US" dirty="0"/>
              <a:t>When more than one outcome is possible, </a:t>
            </a:r>
          </a:p>
          <a:p>
            <a:endParaRPr lang="en-US" dirty="0"/>
          </a:p>
          <a:p>
            <a:r>
              <a:rPr lang="en-US" dirty="0"/>
              <a:t>To have “real-world” examples, we’ll need to start with some foundational processes that we’re going to assert exist</a:t>
            </a:r>
          </a:p>
          <a:p>
            <a:pPr lvl="1"/>
            <a:r>
              <a:rPr lang="en-US" dirty="0"/>
              <a:t>We can flip a coin, and each face is equally likely to come up</a:t>
            </a:r>
          </a:p>
          <a:p>
            <a:pPr lvl="1"/>
            <a:r>
              <a:rPr lang="en-US" dirty="0"/>
              <a:t>We can roll a die, and every number is equally likely to come up</a:t>
            </a:r>
          </a:p>
          <a:p>
            <a:pPr lvl="1"/>
            <a:r>
              <a:rPr lang="en-US" dirty="0"/>
              <a:t>We can shuffle a deck of cards so that every ordering is equally likely.</a:t>
            </a:r>
          </a:p>
        </p:txBody>
      </p:sp>
    </p:spTree>
    <p:extLst>
      <p:ext uri="{BB962C8B-B14F-4D97-AF65-F5344CB8AC3E}">
        <p14:creationId xmlns:p14="http://schemas.microsoft.com/office/powerpoint/2010/main" val="224626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1542-E076-4C03-B8CE-DF6B18B91EF3}"/>
              </a:ext>
            </a:extLst>
          </p:cNvPr>
          <p:cNvSpPr>
            <a:spLocks noGrp="1"/>
          </p:cNvSpPr>
          <p:nvPr>
            <p:ph type="title"/>
          </p:nvPr>
        </p:nvSpPr>
        <p:spPr/>
        <p:txBody>
          <a:bodyPr/>
          <a:lstStyle/>
          <a:p>
            <a:r>
              <a:rPr lang="en-US" dirty="0"/>
              <a:t>Sample Space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5D42B7-54E5-4206-8952-F77899A34F69}"/>
                  </a:ext>
                </a:extLst>
              </p:cNvPr>
              <p:cNvSpPr>
                <a:spLocks noGrp="1"/>
              </p:cNvSpPr>
              <p:nvPr>
                <p:ph idx="1"/>
              </p:nvPr>
            </p:nvSpPr>
            <p:spPr>
              <a:xfrm>
                <a:off x="575240" y="3360615"/>
                <a:ext cx="11187258" cy="2948746"/>
              </a:xfrm>
            </p:spPr>
            <p:txBody>
              <a:bodyPr/>
              <a:lstStyle/>
              <a:p>
                <a:r>
                  <a:rPr lang="en-US" dirty="0"/>
                  <a:t>Examples:</a:t>
                </a:r>
              </a:p>
              <a:p>
                <a:r>
                  <a:rPr lang="en-US" dirty="0"/>
                  <a:t>For a single coin flip,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US" dirty="0"/>
              </a:p>
              <a:p>
                <a:r>
                  <a:rPr lang="en-US" dirty="0"/>
                  <a:t>For a series of two coin flips,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r>
                      <a:rPr lang="en-US" b="0" i="1" smtClean="0">
                        <a:latin typeface="Cambria Math" panose="02040503050406030204" pitchFamily="18" charset="0"/>
                      </a:rPr>
                      <m:t>𝐻𝐻</m:t>
                    </m:r>
                    <m:r>
                      <a:rPr lang="en-US" b="0" i="1" smtClean="0">
                        <a:latin typeface="Cambria Math" panose="02040503050406030204" pitchFamily="18" charset="0"/>
                      </a:rPr>
                      <m:t>,</m:t>
                    </m:r>
                    <m:r>
                      <a:rPr lang="en-US" b="0" i="1" smtClean="0">
                        <a:latin typeface="Cambria Math" panose="02040503050406030204" pitchFamily="18" charset="0"/>
                      </a:rPr>
                      <m:t>𝐻𝑇</m:t>
                    </m:r>
                    <m:r>
                      <a:rPr lang="en-US" b="0" i="1" smtClean="0">
                        <a:latin typeface="Cambria Math" panose="02040503050406030204" pitchFamily="18" charset="0"/>
                      </a:rPr>
                      <m:t>,</m:t>
                    </m:r>
                    <m:r>
                      <a:rPr lang="en-US" b="0" i="1" smtClean="0">
                        <a:latin typeface="Cambria Math" panose="02040503050406030204" pitchFamily="18" charset="0"/>
                      </a:rPr>
                      <m:t>𝑇𝐻</m:t>
                    </m:r>
                    <m:r>
                      <a:rPr lang="en-US" b="0" i="1" smtClean="0">
                        <a:latin typeface="Cambria Math" panose="02040503050406030204" pitchFamily="18" charset="0"/>
                      </a:rPr>
                      <m:t>,</m:t>
                    </m:r>
                    <m:r>
                      <a:rPr lang="en-US" b="0" i="1" smtClean="0">
                        <a:latin typeface="Cambria Math" panose="02040503050406030204" pitchFamily="18" charset="0"/>
                      </a:rPr>
                      <m:t>𝑇𝑇</m:t>
                    </m:r>
                    <m:r>
                      <a:rPr lang="en-US" b="0" i="1" smtClean="0">
                        <a:latin typeface="Cambria Math" panose="02040503050406030204" pitchFamily="18" charset="0"/>
                      </a:rPr>
                      <m:t>}</m:t>
                    </m:r>
                  </m:oMath>
                </a14:m>
                <a:endParaRPr lang="en-US" dirty="0"/>
              </a:p>
              <a:p>
                <a:r>
                  <a:rPr lang="en-US" dirty="0"/>
                  <a:t>For rolling a (normal) die: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={1,2,3,4,5,6}</m:t>
                    </m:r>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365D42B7-54E5-4206-8952-F77899A34F69}"/>
                  </a:ext>
                </a:extLst>
              </p:cNvPr>
              <p:cNvSpPr>
                <a:spLocks noGrp="1" noRot="1" noChangeAspect="1" noMove="1" noResize="1" noEditPoints="1" noAdjustHandles="1" noChangeArrowheads="1" noChangeShapeType="1" noTextEdit="1"/>
              </p:cNvSpPr>
              <p:nvPr>
                <p:ph idx="1"/>
              </p:nvPr>
            </p:nvSpPr>
            <p:spPr>
              <a:xfrm>
                <a:off x="575240" y="3360615"/>
                <a:ext cx="11187258" cy="2948746"/>
              </a:xfrm>
              <a:blipFill>
                <a:blip r:embed="rId3"/>
                <a:stretch>
                  <a:fillRect l="-654" t="-3512"/>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16D379D9-5EFD-4C60-B685-47DA9B686E0B}"/>
              </a:ext>
            </a:extLst>
          </p:cNvPr>
          <p:cNvGrpSpPr/>
          <p:nvPr/>
        </p:nvGrpSpPr>
        <p:grpSpPr>
          <a:xfrm>
            <a:off x="575239" y="1552292"/>
            <a:ext cx="7768500" cy="1636386"/>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18F3D42-0856-41E1-8927-FF71511C0138}"/>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 sample space </a:t>
                  </a:r>
                  <a14:m>
                    <m:oMath xmlns:m="http://schemas.openxmlformats.org/officeDocument/2006/math">
                      <m:r>
                        <m:rPr>
                          <m:sty m:val="p"/>
                        </m:rPr>
                        <a:rPr lang="en-US" sz="2800" b="0" i="0" smtClean="0">
                          <a:latin typeface="Cambria Math" panose="02040503050406030204" pitchFamily="18" charset="0"/>
                          <a:cs typeface="Segoe UI Semibold" panose="020B0702040204020203" pitchFamily="34" charset="0"/>
                        </a:rPr>
                        <m:t>Ω</m:t>
                      </m:r>
                    </m:oMath>
                  </a14:m>
                  <a:r>
                    <a:rPr lang="en-US" sz="2800" b="1" dirty="0">
                      <a:latin typeface="Segoe UI Semibold" panose="020B0702040204020203" pitchFamily="34" charset="0"/>
                      <a:cs typeface="Segoe UI Semibold" panose="020B0702040204020203" pitchFamily="34" charset="0"/>
                    </a:rPr>
                    <a:t> is the set of all possible outcomes of an experiment.</a:t>
                  </a:r>
                </a:p>
              </p:txBody>
            </p:sp>
          </mc:Choice>
          <mc:Fallback xmlns="">
            <p:sp>
              <p:nvSpPr>
                <p:cNvPr id="5" name="Rectangle 4">
                  <a:extLst>
                    <a:ext uri="{FF2B5EF4-FFF2-40B4-BE49-F238E27FC236}">
                      <a16:creationId xmlns:a16="http://schemas.microsoft.com/office/drawing/2014/main" id="{018F3D42-0856-41E1-8927-FF71511C013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4"/>
                  <a:stretch>
                    <a:fillRect b="-2239"/>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2C0497C4-EC21-44BF-97D5-C260D453B7B8}"/>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Sample Space</a:t>
              </a:r>
            </a:p>
          </p:txBody>
        </p:sp>
      </p:grp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F1A844E6-F38B-4239-85B1-2552C8AB9BE4}"/>
                  </a:ext>
                </a:extLst>
              </p:cNvPr>
              <p:cNvSpPr/>
              <p:nvPr/>
            </p:nvSpPr>
            <p:spPr>
              <a:xfrm>
                <a:off x="3298370" y="3188678"/>
                <a:ext cx="3610947" cy="697522"/>
              </a:xfrm>
              <a:prstGeom prst="wedgeRoundRectCallout">
                <a:avLst>
                  <a:gd name="adj1" fmla="val -41759"/>
                  <a:gd name="adj2" fmla="val -803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“outcome” is our word for a single element of </a:t>
                </a:r>
                <a14:m>
                  <m:oMath xmlns:m="http://schemas.openxmlformats.org/officeDocument/2006/math">
                    <m:r>
                      <m:rPr>
                        <m:sty m:val="p"/>
                      </m:rPr>
                      <a:rPr lang="en-US" sz="2400" b="0" i="0" smtClean="0">
                        <a:latin typeface="Cambria Math" panose="02040503050406030204" pitchFamily="18" charset="0"/>
                      </a:rPr>
                      <m:t>Ω</m:t>
                    </m:r>
                  </m:oMath>
                </a14:m>
                <a:r>
                  <a:rPr lang="en-US" sz="2400" dirty="0"/>
                  <a:t>.</a:t>
                </a:r>
              </a:p>
            </p:txBody>
          </p:sp>
        </mc:Choice>
        <mc:Fallback xmlns="">
          <p:sp>
            <p:nvSpPr>
              <p:cNvPr id="7" name="Speech Bubble: Rectangle with Corners Rounded 6">
                <a:extLst>
                  <a:ext uri="{FF2B5EF4-FFF2-40B4-BE49-F238E27FC236}">
                    <a16:creationId xmlns:a16="http://schemas.microsoft.com/office/drawing/2014/main" id="{F1A844E6-F38B-4239-85B1-2552C8AB9BE4}"/>
                  </a:ext>
                </a:extLst>
              </p:cNvPr>
              <p:cNvSpPr>
                <a:spLocks noRot="1" noChangeAspect="1" noMove="1" noResize="1" noEditPoints="1" noAdjustHandles="1" noChangeArrowheads="1" noChangeShapeType="1" noTextEdit="1"/>
              </p:cNvSpPr>
              <p:nvPr/>
            </p:nvSpPr>
            <p:spPr>
              <a:xfrm>
                <a:off x="3298370" y="3188678"/>
                <a:ext cx="3610947" cy="697522"/>
              </a:xfrm>
              <a:prstGeom prst="wedgeRoundRectCallout">
                <a:avLst>
                  <a:gd name="adj1" fmla="val -41759"/>
                  <a:gd name="adj2" fmla="val -80342"/>
                  <a:gd name="adj3" fmla="val 16667"/>
                </a:avLst>
              </a:prstGeom>
              <a:blipFill>
                <a:blip r:embed="rId5"/>
                <a:stretch>
                  <a:fillRect l="-1345" r="-1176" b="-20261"/>
                </a:stretch>
              </a:blipFill>
            </p:spPr>
            <p:txBody>
              <a:bodyPr/>
              <a:lstStyle/>
              <a:p>
                <a:r>
                  <a:rPr lang="en-US">
                    <a:noFill/>
                  </a:rPr>
                  <a:t> </a:t>
                </a:r>
              </a:p>
            </p:txBody>
          </p:sp>
        </mc:Fallback>
      </mc:AlternateContent>
    </p:spTree>
    <p:extLst>
      <p:ext uri="{BB962C8B-B14F-4D97-AF65-F5344CB8AC3E}">
        <p14:creationId xmlns:p14="http://schemas.microsoft.com/office/powerpoint/2010/main" val="342410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1542-E076-4C03-B8CE-DF6B18B91EF3}"/>
              </a:ext>
            </a:extLst>
          </p:cNvPr>
          <p:cNvSpPr>
            <a:spLocks noGrp="1"/>
          </p:cNvSpPr>
          <p:nvPr>
            <p:ph type="title"/>
          </p:nvPr>
        </p:nvSpPr>
        <p:spPr/>
        <p:txBody>
          <a:bodyPr/>
          <a:lstStyle/>
          <a:p>
            <a:r>
              <a:rPr lang="en-US" dirty="0"/>
              <a:t>Events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5D42B7-54E5-4206-8952-F77899A34F69}"/>
                  </a:ext>
                </a:extLst>
              </p:cNvPr>
              <p:cNvSpPr>
                <a:spLocks noGrp="1"/>
              </p:cNvSpPr>
              <p:nvPr>
                <p:ph idx="1"/>
              </p:nvPr>
            </p:nvSpPr>
            <p:spPr>
              <a:xfrm>
                <a:off x="575240" y="3360615"/>
                <a:ext cx="11187258" cy="2948746"/>
              </a:xfrm>
            </p:spPr>
            <p:txBody>
              <a:bodyPr/>
              <a:lstStyle/>
              <a:p>
                <a:r>
                  <a:rPr lang="en-US" dirty="0"/>
                  <a:t>Examples:</a:t>
                </a:r>
              </a:p>
              <a:p>
                <a:r>
                  <a:rPr lang="en-US" dirty="0"/>
                  <a:t>Get at least one head among two coin flips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m:rPr>
                        <m:lit/>
                      </m:rPr>
                      <a:rPr lang="en-US" b="0" i="1" smtClean="0">
                        <a:latin typeface="Cambria Math" panose="02040503050406030204" pitchFamily="18" charset="0"/>
                      </a:rPr>
                      <m:t>{</m:t>
                    </m:r>
                    <m:r>
                      <a:rPr lang="en-US" b="0" i="1" smtClean="0">
                        <a:latin typeface="Cambria Math" panose="02040503050406030204" pitchFamily="18" charset="0"/>
                      </a:rPr>
                      <m:t>𝐻𝐻</m:t>
                    </m:r>
                    <m:r>
                      <a:rPr lang="en-US" b="0" i="1" smtClean="0">
                        <a:latin typeface="Cambria Math" panose="02040503050406030204" pitchFamily="18" charset="0"/>
                      </a:rPr>
                      <m:t>,</m:t>
                    </m:r>
                    <m:r>
                      <a:rPr lang="en-US" b="0" i="1" smtClean="0">
                        <a:latin typeface="Cambria Math" panose="02040503050406030204" pitchFamily="18" charset="0"/>
                      </a:rPr>
                      <m:t>𝐻𝑇</m:t>
                    </m:r>
                    <m:r>
                      <a:rPr lang="en-US" b="0" i="1" smtClean="0">
                        <a:latin typeface="Cambria Math" panose="02040503050406030204" pitchFamily="18" charset="0"/>
                      </a:rPr>
                      <m:t>,</m:t>
                    </m:r>
                    <m:r>
                      <a:rPr lang="en-US" b="0" i="1" smtClean="0">
                        <a:latin typeface="Cambria Math" panose="02040503050406030204" pitchFamily="18" charset="0"/>
                      </a:rPr>
                      <m:t>𝑇𝐻</m:t>
                    </m:r>
                    <m:r>
                      <a:rPr lang="en-US" b="0" i="1" smtClean="0">
                        <a:latin typeface="Cambria Math" panose="02040503050406030204" pitchFamily="18" charset="0"/>
                      </a:rPr>
                      <m:t>}</m:t>
                    </m:r>
                  </m:oMath>
                </a14:m>
                <a:r>
                  <a:rPr lang="en-US" dirty="0"/>
                  <a:t>)</a:t>
                </a:r>
              </a:p>
              <a:p>
                <a:r>
                  <a:rPr lang="en-US" dirty="0"/>
                  <a:t>Get an even number on a die-roll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={2,4,6}</m:t>
                    </m:r>
                  </m:oMath>
                </a14:m>
                <a:r>
                  <a:rPr lang="en-US" dirty="0"/>
                  <a:t>).</a:t>
                </a:r>
              </a:p>
              <a:p>
                <a:endParaRPr lang="en-US" dirty="0"/>
              </a:p>
            </p:txBody>
          </p:sp>
        </mc:Choice>
        <mc:Fallback xmlns="">
          <p:sp>
            <p:nvSpPr>
              <p:cNvPr id="3" name="Content Placeholder 2">
                <a:extLst>
                  <a:ext uri="{FF2B5EF4-FFF2-40B4-BE49-F238E27FC236}">
                    <a16:creationId xmlns:a16="http://schemas.microsoft.com/office/drawing/2014/main" id="{365D42B7-54E5-4206-8952-F77899A34F69}"/>
                  </a:ext>
                </a:extLst>
              </p:cNvPr>
              <p:cNvSpPr>
                <a:spLocks noGrp="1" noRot="1" noChangeAspect="1" noMove="1" noResize="1" noEditPoints="1" noAdjustHandles="1" noChangeArrowheads="1" noChangeShapeType="1" noTextEdit="1"/>
              </p:cNvSpPr>
              <p:nvPr>
                <p:ph idx="1"/>
              </p:nvPr>
            </p:nvSpPr>
            <p:spPr>
              <a:xfrm>
                <a:off x="575240" y="3360615"/>
                <a:ext cx="11187258" cy="2948746"/>
              </a:xfrm>
              <a:blipFill>
                <a:blip r:embed="rId3"/>
                <a:stretch>
                  <a:fillRect l="-654" t="-3512"/>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16D379D9-5EFD-4C60-B685-47DA9B686E0B}"/>
              </a:ext>
            </a:extLst>
          </p:cNvPr>
          <p:cNvGrpSpPr/>
          <p:nvPr/>
        </p:nvGrpSpPr>
        <p:grpSpPr>
          <a:xfrm>
            <a:off x="575239" y="1552292"/>
            <a:ext cx="7768500" cy="1636386"/>
            <a:chOff x="1185842" y="3429000"/>
            <a:chExt cx="6111311" cy="192784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18F3D42-0856-41E1-8927-FF71511C0138}"/>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An event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𝐸</m:t>
                      </m:r>
                      <m:r>
                        <a:rPr lang="en-US" sz="2800" b="0" i="1" smtClean="0">
                          <a:latin typeface="Cambria Math" panose="02040503050406030204" pitchFamily="18" charset="0"/>
                          <a:cs typeface="Segoe UI Semibold" panose="020B0702040204020203" pitchFamily="34" charset="0"/>
                        </a:rPr>
                        <m:t>⊆</m:t>
                      </m:r>
                      <m:r>
                        <m:rPr>
                          <m:sty m:val="p"/>
                        </m:rPr>
                        <a:rPr lang="en-US" sz="2800" b="0" i="0" smtClean="0">
                          <a:latin typeface="Cambria Math" panose="02040503050406030204" pitchFamily="18" charset="0"/>
                          <a:cs typeface="Segoe UI Semibold" panose="020B0702040204020203" pitchFamily="34" charset="0"/>
                        </a:rPr>
                        <m:t>Ω</m:t>
                      </m:r>
                    </m:oMath>
                  </a14:m>
                  <a:r>
                    <a:rPr lang="en-US" sz="2800" b="1" dirty="0">
                      <a:latin typeface="Segoe UI Semibold" panose="020B0702040204020203" pitchFamily="34" charset="0"/>
                      <a:cs typeface="Segoe UI Semibold" panose="020B0702040204020203" pitchFamily="34" charset="0"/>
                    </a:rPr>
                    <a:t> is a subset of possible outcomes (i.e. a subset of </a:t>
                  </a:r>
                  <a14:m>
                    <m:oMath xmlns:m="http://schemas.openxmlformats.org/officeDocument/2006/math">
                      <m:r>
                        <a:rPr lang="en-US" sz="2800" b="1" i="0" smtClean="0">
                          <a:latin typeface="Cambria Math" panose="02040503050406030204" pitchFamily="18" charset="0"/>
                          <a:cs typeface="Segoe UI Semibold" panose="020B0702040204020203" pitchFamily="34" charset="0"/>
                        </a:rPr>
                        <m:t>𝛀</m:t>
                      </m:r>
                    </m:oMath>
                  </a14:m>
                  <a:r>
                    <a:rPr lang="en-US" sz="2800" b="1" dirty="0">
                      <a:latin typeface="Segoe UI Semibold" panose="020B0702040204020203" pitchFamily="34" charset="0"/>
                      <a:cs typeface="Segoe UI Semibold" panose="020B0702040204020203" pitchFamily="34" charset="0"/>
                    </a:rPr>
                    <a:t>)</a:t>
                  </a:r>
                </a:p>
              </p:txBody>
            </p:sp>
          </mc:Choice>
          <mc:Fallback xmlns="">
            <p:sp>
              <p:nvSpPr>
                <p:cNvPr id="5" name="Rectangle 4">
                  <a:extLst>
                    <a:ext uri="{FF2B5EF4-FFF2-40B4-BE49-F238E27FC236}">
                      <a16:creationId xmlns:a16="http://schemas.microsoft.com/office/drawing/2014/main" id="{018F3D42-0856-41E1-8927-FF71511C0138}"/>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4"/>
                  <a:stretch>
                    <a:fillRect b="-2239"/>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2C0497C4-EC21-44BF-97D5-C260D453B7B8}"/>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Event</a:t>
              </a:r>
            </a:p>
          </p:txBody>
        </p:sp>
      </p:grpSp>
    </p:spTree>
    <p:extLst>
      <p:ext uri="{BB962C8B-B14F-4D97-AF65-F5344CB8AC3E}">
        <p14:creationId xmlns:p14="http://schemas.microsoft.com/office/powerpoint/2010/main" val="65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20E7D-49C0-496F-98EA-3C1D603FFAC6}"/>
              </a:ext>
            </a:extLst>
          </p:cNvPr>
          <p:cNvSpPr>
            <a:spLocks noGrp="1"/>
          </p:cNvSpPr>
          <p:nvPr>
            <p:ph type="title"/>
          </p:nvPr>
        </p:nvSpPr>
        <p:spPr/>
        <p:txBody>
          <a:bodyPr/>
          <a:lstStyle/>
          <a:p>
            <a:r>
              <a:rPr lang="en-US" dirty="0"/>
              <a:t>Examples</a:t>
            </a:r>
          </a:p>
        </p:txBody>
      </p:sp>
      <p:graphicFrame>
        <p:nvGraphicFramePr>
          <p:cNvPr id="4" name="Content Placeholder 3">
            <a:extLst>
              <a:ext uri="{FF2B5EF4-FFF2-40B4-BE49-F238E27FC236}">
                <a16:creationId xmlns:a16="http://schemas.microsoft.com/office/drawing/2014/main" id="{18754D2A-5FF7-485D-A670-EF617CF1B274}"/>
              </a:ext>
            </a:extLst>
          </p:cNvPr>
          <p:cNvGraphicFramePr>
            <a:graphicFrameLocks noGrp="1"/>
          </p:cNvGraphicFramePr>
          <p:nvPr>
            <p:ph idx="1"/>
          </p:nvPr>
        </p:nvGraphicFramePr>
        <p:xfrm>
          <a:off x="4829908" y="1463675"/>
          <a:ext cx="6931880" cy="3780450"/>
        </p:xfrm>
        <a:graphic>
          <a:graphicData uri="http://schemas.openxmlformats.org/drawingml/2006/table">
            <a:tbl>
              <a:tblPr firstRow="1" firstCol="1" bandRow="1">
                <a:tableStyleId>{5C22544A-7EE6-4342-B048-85BDC9FD1C3A}</a:tableStyleId>
              </a:tblPr>
              <a:tblGrid>
                <a:gridCol w="1386376">
                  <a:extLst>
                    <a:ext uri="{9D8B030D-6E8A-4147-A177-3AD203B41FA5}">
                      <a16:colId xmlns:a16="http://schemas.microsoft.com/office/drawing/2014/main" val="3481246076"/>
                    </a:ext>
                  </a:extLst>
                </a:gridCol>
                <a:gridCol w="1386376">
                  <a:extLst>
                    <a:ext uri="{9D8B030D-6E8A-4147-A177-3AD203B41FA5}">
                      <a16:colId xmlns:a16="http://schemas.microsoft.com/office/drawing/2014/main" val="214562381"/>
                    </a:ext>
                  </a:extLst>
                </a:gridCol>
                <a:gridCol w="1386376">
                  <a:extLst>
                    <a:ext uri="{9D8B030D-6E8A-4147-A177-3AD203B41FA5}">
                      <a16:colId xmlns:a16="http://schemas.microsoft.com/office/drawing/2014/main" val="456243527"/>
                    </a:ext>
                  </a:extLst>
                </a:gridCol>
                <a:gridCol w="1386376">
                  <a:extLst>
                    <a:ext uri="{9D8B030D-6E8A-4147-A177-3AD203B41FA5}">
                      <a16:colId xmlns:a16="http://schemas.microsoft.com/office/drawing/2014/main" val="2682623006"/>
                    </a:ext>
                  </a:extLst>
                </a:gridCol>
                <a:gridCol w="1386376">
                  <a:extLst>
                    <a:ext uri="{9D8B030D-6E8A-4147-A177-3AD203B41FA5}">
                      <a16:colId xmlns:a16="http://schemas.microsoft.com/office/drawing/2014/main" val="3615557819"/>
                    </a:ext>
                  </a:extLst>
                </a:gridCol>
              </a:tblGrid>
              <a:tr h="756090">
                <a:tc>
                  <a:txBody>
                    <a:bodyPr/>
                    <a:lstStyle/>
                    <a:p>
                      <a:pPr algn="ctr"/>
                      <a:endParaRPr lang="en-US" sz="2800" dirty="0">
                        <a:latin typeface="Segoe UI Semilight" panose="020B0402040204020203" pitchFamily="34" charset="0"/>
                        <a:cs typeface="Segoe UI Semilight" panose="020B0402040204020203" pitchFamily="34" charset="0"/>
                      </a:endParaRPr>
                    </a:p>
                  </a:txBody>
                  <a:tcPr>
                    <a:solidFill>
                      <a:schemeClr val="accent1">
                        <a:lumMod val="20000"/>
                        <a:lumOff val="80000"/>
                      </a:schemeClr>
                    </a:solidFill>
                  </a:tcPr>
                </a:tc>
                <a:tc>
                  <a:txBody>
                    <a:bodyPr/>
                    <a:lstStyle/>
                    <a:p>
                      <a:pPr algn="ctr"/>
                      <a:r>
                        <a:rPr lang="en-US" sz="2800" dirty="0">
                          <a:latin typeface="Segoe UI Semilight" panose="020B0402040204020203" pitchFamily="34" charset="0"/>
                          <a:cs typeface="Segoe UI Semilight" panose="020B0402040204020203" pitchFamily="34" charset="0"/>
                        </a:rPr>
                        <a:t>D2=1</a:t>
                      </a:r>
                    </a:p>
                  </a:txBody>
                  <a:tcPr>
                    <a:solidFill>
                      <a:srgbClr val="FF0000"/>
                    </a:solidFill>
                  </a:tcPr>
                </a:tc>
                <a:tc>
                  <a:txBody>
                    <a:bodyPr/>
                    <a:lstStyle/>
                    <a:p>
                      <a:pPr algn="ctr"/>
                      <a:r>
                        <a:rPr lang="en-US" sz="2800" dirty="0">
                          <a:latin typeface="Segoe UI Semilight" panose="020B0402040204020203" pitchFamily="34" charset="0"/>
                          <a:cs typeface="Segoe UI Semilight" panose="020B0402040204020203" pitchFamily="34" charset="0"/>
                        </a:rPr>
                        <a:t>D2=2</a:t>
                      </a:r>
                    </a:p>
                  </a:txBody>
                  <a:tcPr>
                    <a:solidFill>
                      <a:srgbClr val="FF0000"/>
                    </a:solidFill>
                  </a:tcPr>
                </a:tc>
                <a:tc>
                  <a:txBody>
                    <a:bodyPr/>
                    <a:lstStyle/>
                    <a:p>
                      <a:pPr algn="ctr"/>
                      <a:r>
                        <a:rPr lang="en-US" sz="2800" dirty="0">
                          <a:latin typeface="Segoe UI Semilight" panose="020B0402040204020203" pitchFamily="34" charset="0"/>
                          <a:cs typeface="Segoe UI Semilight" panose="020B0402040204020203" pitchFamily="34" charset="0"/>
                        </a:rPr>
                        <a:t>D2=3</a:t>
                      </a:r>
                    </a:p>
                  </a:txBody>
                  <a:tcPr>
                    <a:solidFill>
                      <a:srgbClr val="FF0000"/>
                    </a:solidFill>
                  </a:tcPr>
                </a:tc>
                <a:tc>
                  <a:txBody>
                    <a:bodyPr/>
                    <a:lstStyle/>
                    <a:p>
                      <a:pPr algn="ctr"/>
                      <a:r>
                        <a:rPr lang="en-US" sz="2800" dirty="0">
                          <a:latin typeface="Segoe UI Semilight" panose="020B0402040204020203" pitchFamily="34" charset="0"/>
                          <a:cs typeface="Segoe UI Semilight" panose="020B0402040204020203" pitchFamily="34" charset="0"/>
                        </a:rPr>
                        <a:t>D2=4</a:t>
                      </a:r>
                    </a:p>
                  </a:txBody>
                  <a:tcPr>
                    <a:solidFill>
                      <a:srgbClr val="FF0000"/>
                    </a:solidFill>
                  </a:tcPr>
                </a:tc>
                <a:extLst>
                  <a:ext uri="{0D108BD9-81ED-4DB2-BD59-A6C34878D82A}">
                    <a16:rowId xmlns:a16="http://schemas.microsoft.com/office/drawing/2014/main" val="155359715"/>
                  </a:ext>
                </a:extLst>
              </a:tr>
              <a:tr h="756090">
                <a:tc>
                  <a:txBody>
                    <a:bodyPr/>
                    <a:lstStyle/>
                    <a:p>
                      <a:pPr algn="ctr"/>
                      <a:r>
                        <a:rPr lang="en-US" sz="2800" dirty="0">
                          <a:latin typeface="Segoe UI Semilight" panose="020B0402040204020203" pitchFamily="34" charset="0"/>
                          <a:cs typeface="Segoe UI Semilight" panose="020B0402040204020203" pitchFamily="34" charset="0"/>
                        </a:rPr>
                        <a:t>D1=1</a:t>
                      </a:r>
                    </a:p>
                  </a:txBody>
                  <a:tcPr/>
                </a:tc>
                <a:tc>
                  <a:txBody>
                    <a:bodyPr/>
                    <a:lstStyle/>
                    <a:p>
                      <a:pPr algn="ctr"/>
                      <a:r>
                        <a:rPr lang="en-US" sz="2800" dirty="0">
                          <a:latin typeface="Segoe UI Semilight" panose="020B0402040204020203" pitchFamily="34" charset="0"/>
                          <a:cs typeface="Segoe UI Semilight" panose="020B0402040204020203" pitchFamily="34" charset="0"/>
                        </a:rPr>
                        <a:t>(1,1)</a:t>
                      </a:r>
                    </a:p>
                  </a:txBody>
                  <a:tcPr/>
                </a:tc>
                <a:tc>
                  <a:txBody>
                    <a:bodyPr/>
                    <a:lstStyle/>
                    <a:p>
                      <a:pPr algn="ctr"/>
                      <a:r>
                        <a:rPr lang="en-US" sz="2800" dirty="0">
                          <a:latin typeface="Segoe UI Semilight" panose="020B0402040204020203" pitchFamily="34" charset="0"/>
                          <a:cs typeface="Segoe UI Semilight" panose="020B0402040204020203" pitchFamily="34" charset="0"/>
                        </a:rPr>
                        <a:t>(1,2)</a:t>
                      </a:r>
                    </a:p>
                  </a:txBody>
                  <a:tcPr/>
                </a:tc>
                <a:tc>
                  <a:txBody>
                    <a:bodyPr/>
                    <a:lstStyle/>
                    <a:p>
                      <a:pPr algn="ctr"/>
                      <a:r>
                        <a:rPr lang="en-US" sz="2800" dirty="0">
                          <a:latin typeface="Segoe UI Semilight" panose="020B0402040204020203" pitchFamily="34" charset="0"/>
                          <a:cs typeface="Segoe UI Semilight" panose="020B0402040204020203" pitchFamily="34" charset="0"/>
                        </a:rPr>
                        <a:t>(1,3)</a:t>
                      </a:r>
                    </a:p>
                  </a:txBody>
                  <a:tcPr/>
                </a:tc>
                <a:tc>
                  <a:txBody>
                    <a:bodyPr/>
                    <a:lstStyle/>
                    <a:p>
                      <a:pPr algn="ctr"/>
                      <a:r>
                        <a:rPr lang="en-US" sz="2800" dirty="0">
                          <a:latin typeface="Segoe UI Semilight" panose="020B0402040204020203" pitchFamily="34" charset="0"/>
                          <a:cs typeface="Segoe UI Semilight" panose="020B0402040204020203" pitchFamily="34" charset="0"/>
                        </a:rPr>
                        <a:t>(1,4)</a:t>
                      </a:r>
                    </a:p>
                  </a:txBody>
                  <a:tcPr/>
                </a:tc>
                <a:extLst>
                  <a:ext uri="{0D108BD9-81ED-4DB2-BD59-A6C34878D82A}">
                    <a16:rowId xmlns:a16="http://schemas.microsoft.com/office/drawing/2014/main" val="77349731"/>
                  </a:ext>
                </a:extLst>
              </a:tr>
              <a:tr h="756090">
                <a:tc>
                  <a:txBody>
                    <a:bodyPr/>
                    <a:lstStyle/>
                    <a:p>
                      <a:pPr algn="ctr"/>
                      <a:r>
                        <a:rPr lang="en-US" sz="2800" dirty="0">
                          <a:latin typeface="Segoe UI Semilight" panose="020B0402040204020203" pitchFamily="34" charset="0"/>
                          <a:cs typeface="Segoe UI Semilight" panose="020B0402040204020203" pitchFamily="34" charset="0"/>
                        </a:rPr>
                        <a:t>D1=2</a:t>
                      </a:r>
                    </a:p>
                  </a:txBody>
                  <a:tcPr/>
                </a:tc>
                <a:tc>
                  <a:txBody>
                    <a:bodyPr/>
                    <a:lstStyle/>
                    <a:p>
                      <a:pPr algn="ctr"/>
                      <a:r>
                        <a:rPr lang="en-US" sz="2800" dirty="0">
                          <a:latin typeface="Segoe UI Semilight" panose="020B0402040204020203" pitchFamily="34" charset="0"/>
                          <a:cs typeface="Segoe UI Semilight" panose="020B0402040204020203" pitchFamily="34" charset="0"/>
                        </a:rPr>
                        <a:t>(2,1)</a:t>
                      </a:r>
                    </a:p>
                  </a:txBody>
                  <a:tcPr/>
                </a:tc>
                <a:tc>
                  <a:txBody>
                    <a:bodyPr/>
                    <a:lstStyle/>
                    <a:p>
                      <a:pPr algn="ctr"/>
                      <a:r>
                        <a:rPr lang="en-US" sz="2800" dirty="0">
                          <a:latin typeface="Segoe UI Semilight" panose="020B0402040204020203" pitchFamily="34" charset="0"/>
                          <a:cs typeface="Segoe UI Semilight" panose="020B0402040204020203" pitchFamily="34" charset="0"/>
                        </a:rPr>
                        <a:t>(2,2)</a:t>
                      </a:r>
                    </a:p>
                  </a:txBody>
                  <a:tcPr/>
                </a:tc>
                <a:tc>
                  <a:txBody>
                    <a:bodyPr/>
                    <a:lstStyle/>
                    <a:p>
                      <a:pPr algn="ctr"/>
                      <a:r>
                        <a:rPr lang="en-US" sz="2800" dirty="0">
                          <a:latin typeface="Segoe UI Semilight" panose="020B0402040204020203" pitchFamily="34" charset="0"/>
                          <a:cs typeface="Segoe UI Semilight" panose="020B0402040204020203" pitchFamily="34" charset="0"/>
                        </a:rPr>
                        <a:t>(2,3)</a:t>
                      </a:r>
                    </a:p>
                  </a:txBody>
                  <a:tcPr/>
                </a:tc>
                <a:tc>
                  <a:txBody>
                    <a:bodyPr/>
                    <a:lstStyle/>
                    <a:p>
                      <a:pPr algn="ctr"/>
                      <a:r>
                        <a:rPr lang="en-US" sz="2800" dirty="0">
                          <a:latin typeface="Segoe UI Semilight" panose="020B0402040204020203" pitchFamily="34" charset="0"/>
                          <a:cs typeface="Segoe UI Semilight" panose="020B0402040204020203" pitchFamily="34" charset="0"/>
                        </a:rPr>
                        <a:t>(2,4)</a:t>
                      </a:r>
                    </a:p>
                  </a:txBody>
                  <a:tcPr/>
                </a:tc>
                <a:extLst>
                  <a:ext uri="{0D108BD9-81ED-4DB2-BD59-A6C34878D82A}">
                    <a16:rowId xmlns:a16="http://schemas.microsoft.com/office/drawing/2014/main" val="3825390264"/>
                  </a:ext>
                </a:extLst>
              </a:tr>
              <a:tr h="756090">
                <a:tc>
                  <a:txBody>
                    <a:bodyPr/>
                    <a:lstStyle/>
                    <a:p>
                      <a:pPr algn="ctr"/>
                      <a:r>
                        <a:rPr lang="en-US" sz="2800" dirty="0">
                          <a:latin typeface="Segoe UI Semilight" panose="020B0402040204020203" pitchFamily="34" charset="0"/>
                          <a:cs typeface="Segoe UI Semilight" panose="020B0402040204020203" pitchFamily="34" charset="0"/>
                        </a:rPr>
                        <a:t>D1=3</a:t>
                      </a:r>
                    </a:p>
                  </a:txBody>
                  <a:tcPr/>
                </a:tc>
                <a:tc>
                  <a:txBody>
                    <a:bodyPr/>
                    <a:lstStyle/>
                    <a:p>
                      <a:pPr algn="ctr"/>
                      <a:r>
                        <a:rPr lang="en-US" sz="2800" dirty="0">
                          <a:latin typeface="Segoe UI Semilight" panose="020B0402040204020203" pitchFamily="34" charset="0"/>
                          <a:cs typeface="Segoe UI Semilight" panose="020B0402040204020203" pitchFamily="34" charset="0"/>
                        </a:rPr>
                        <a:t>(3,1)</a:t>
                      </a:r>
                    </a:p>
                  </a:txBody>
                  <a:tcPr/>
                </a:tc>
                <a:tc>
                  <a:txBody>
                    <a:bodyPr/>
                    <a:lstStyle/>
                    <a:p>
                      <a:pPr algn="ctr"/>
                      <a:r>
                        <a:rPr lang="en-US" sz="2800" dirty="0">
                          <a:latin typeface="Segoe UI Semilight" panose="020B0402040204020203" pitchFamily="34" charset="0"/>
                          <a:cs typeface="Segoe UI Semilight" panose="020B0402040204020203" pitchFamily="34" charset="0"/>
                        </a:rPr>
                        <a:t>(3,2)</a:t>
                      </a:r>
                    </a:p>
                  </a:txBody>
                  <a:tcPr/>
                </a:tc>
                <a:tc>
                  <a:txBody>
                    <a:bodyPr/>
                    <a:lstStyle/>
                    <a:p>
                      <a:pPr algn="ctr"/>
                      <a:r>
                        <a:rPr lang="en-US" sz="2800" dirty="0">
                          <a:latin typeface="Segoe UI Semilight" panose="020B0402040204020203" pitchFamily="34" charset="0"/>
                          <a:cs typeface="Segoe UI Semilight" panose="020B0402040204020203" pitchFamily="34" charset="0"/>
                        </a:rPr>
                        <a:t>(3,3)</a:t>
                      </a:r>
                    </a:p>
                  </a:txBody>
                  <a:tcPr/>
                </a:tc>
                <a:tc>
                  <a:txBody>
                    <a:bodyPr/>
                    <a:lstStyle/>
                    <a:p>
                      <a:pPr algn="ctr"/>
                      <a:r>
                        <a:rPr lang="en-US" sz="2800" dirty="0">
                          <a:latin typeface="Segoe UI Semilight" panose="020B0402040204020203" pitchFamily="34" charset="0"/>
                          <a:cs typeface="Segoe UI Semilight" panose="020B0402040204020203" pitchFamily="34" charset="0"/>
                        </a:rPr>
                        <a:t>(3,4)</a:t>
                      </a:r>
                    </a:p>
                  </a:txBody>
                  <a:tcPr/>
                </a:tc>
                <a:extLst>
                  <a:ext uri="{0D108BD9-81ED-4DB2-BD59-A6C34878D82A}">
                    <a16:rowId xmlns:a16="http://schemas.microsoft.com/office/drawing/2014/main" val="1084307802"/>
                  </a:ext>
                </a:extLst>
              </a:tr>
              <a:tr h="756090">
                <a:tc>
                  <a:txBody>
                    <a:bodyPr/>
                    <a:lstStyle/>
                    <a:p>
                      <a:pPr algn="ctr"/>
                      <a:r>
                        <a:rPr lang="en-US" sz="2800" dirty="0">
                          <a:latin typeface="Segoe UI Semilight" panose="020B0402040204020203" pitchFamily="34" charset="0"/>
                          <a:cs typeface="Segoe UI Semilight" panose="020B0402040204020203" pitchFamily="34" charset="0"/>
                        </a:rPr>
                        <a:t>D1=4</a:t>
                      </a:r>
                    </a:p>
                  </a:txBody>
                  <a:tcPr/>
                </a:tc>
                <a:tc>
                  <a:txBody>
                    <a:bodyPr/>
                    <a:lstStyle/>
                    <a:p>
                      <a:pPr algn="ctr"/>
                      <a:r>
                        <a:rPr lang="en-US" sz="2800" dirty="0">
                          <a:latin typeface="Segoe UI Semilight" panose="020B0402040204020203" pitchFamily="34" charset="0"/>
                          <a:cs typeface="Segoe UI Semilight" panose="020B0402040204020203" pitchFamily="34" charset="0"/>
                        </a:rPr>
                        <a:t>(4,1)</a:t>
                      </a:r>
                    </a:p>
                  </a:txBody>
                  <a:tcPr/>
                </a:tc>
                <a:tc>
                  <a:txBody>
                    <a:bodyPr/>
                    <a:lstStyle/>
                    <a:p>
                      <a:pPr algn="ctr"/>
                      <a:r>
                        <a:rPr lang="en-US" sz="2800" dirty="0">
                          <a:latin typeface="Segoe UI Semilight" panose="020B0402040204020203" pitchFamily="34" charset="0"/>
                          <a:cs typeface="Segoe UI Semilight" panose="020B0402040204020203" pitchFamily="34" charset="0"/>
                        </a:rPr>
                        <a:t>(4,2)</a:t>
                      </a:r>
                    </a:p>
                  </a:txBody>
                  <a:tcPr/>
                </a:tc>
                <a:tc>
                  <a:txBody>
                    <a:bodyPr/>
                    <a:lstStyle/>
                    <a:p>
                      <a:pPr algn="ctr"/>
                      <a:r>
                        <a:rPr lang="en-US" sz="2800" dirty="0">
                          <a:latin typeface="Segoe UI Semilight" panose="020B0402040204020203" pitchFamily="34" charset="0"/>
                          <a:cs typeface="Segoe UI Semilight" panose="020B0402040204020203" pitchFamily="34" charset="0"/>
                        </a:rPr>
                        <a:t>(4,3)</a:t>
                      </a:r>
                    </a:p>
                  </a:txBody>
                  <a:tcPr/>
                </a:tc>
                <a:tc>
                  <a:txBody>
                    <a:bodyPr/>
                    <a:lstStyle/>
                    <a:p>
                      <a:pPr algn="ctr"/>
                      <a:r>
                        <a:rPr lang="en-US" sz="2800" dirty="0">
                          <a:latin typeface="Segoe UI Semilight" panose="020B0402040204020203" pitchFamily="34" charset="0"/>
                          <a:cs typeface="Segoe UI Semilight" panose="020B0402040204020203" pitchFamily="34" charset="0"/>
                        </a:rPr>
                        <a:t>(4,4)</a:t>
                      </a:r>
                    </a:p>
                  </a:txBody>
                  <a:tcPr/>
                </a:tc>
                <a:extLst>
                  <a:ext uri="{0D108BD9-81ED-4DB2-BD59-A6C34878D82A}">
                    <a16:rowId xmlns:a16="http://schemas.microsoft.com/office/drawing/2014/main" val="576102646"/>
                  </a:ext>
                </a:extLst>
              </a:tr>
            </a:tbl>
          </a:graphicData>
        </a:graphic>
      </p:graphicFrame>
      <p:sp>
        <p:nvSpPr>
          <p:cNvPr id="5" name="TextBox 4">
            <a:extLst>
              <a:ext uri="{FF2B5EF4-FFF2-40B4-BE49-F238E27FC236}">
                <a16:creationId xmlns:a16="http://schemas.microsoft.com/office/drawing/2014/main" id="{8AE160EB-9129-4DD2-B41B-69BAB29FFDC5}"/>
              </a:ext>
            </a:extLst>
          </p:cNvPr>
          <p:cNvSpPr txBox="1"/>
          <p:nvPr/>
        </p:nvSpPr>
        <p:spPr>
          <a:xfrm>
            <a:off x="465667" y="1651000"/>
            <a:ext cx="4114800" cy="440120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 roll a </a:t>
            </a:r>
            <a:r>
              <a:rPr lang="en-US" sz="2800" dirty="0">
                <a:solidFill>
                  <a:schemeClr val="accent1"/>
                </a:solidFill>
                <a:latin typeface="Segoe UI Semilight" panose="020B0402040204020203" pitchFamily="34" charset="0"/>
                <a:cs typeface="Segoe UI Semilight" panose="020B0402040204020203" pitchFamily="34" charset="0"/>
              </a:rPr>
              <a:t>blue </a:t>
            </a:r>
            <a:r>
              <a:rPr lang="en-US" sz="2800" dirty="0">
                <a:latin typeface="Segoe UI Semilight" panose="020B0402040204020203" pitchFamily="34" charset="0"/>
                <a:cs typeface="Segoe UI Semilight" panose="020B0402040204020203" pitchFamily="34" charset="0"/>
              </a:rPr>
              <a:t>4-sided die and a </a:t>
            </a:r>
            <a:r>
              <a:rPr lang="en-US" sz="2800" dirty="0">
                <a:solidFill>
                  <a:srgbClr val="FF0000"/>
                </a:solidFill>
                <a:latin typeface="Segoe UI Semilight" panose="020B0402040204020203" pitchFamily="34" charset="0"/>
                <a:cs typeface="Segoe UI Semilight" panose="020B0402040204020203" pitchFamily="34" charset="0"/>
              </a:rPr>
              <a:t>red</a:t>
            </a:r>
            <a:r>
              <a:rPr lang="en-US" sz="2800" dirty="0">
                <a:latin typeface="Segoe UI Semilight" panose="020B0402040204020203" pitchFamily="34" charset="0"/>
                <a:cs typeface="Segoe UI Semilight" panose="020B0402040204020203" pitchFamily="34" charset="0"/>
              </a:rPr>
              <a:t> 4-sided die. </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The table contains the </a:t>
            </a:r>
            <a:r>
              <a:rPr lang="en-US" sz="2800" dirty="0">
                <a:solidFill>
                  <a:srgbClr val="7030A0"/>
                </a:solidFill>
                <a:latin typeface="Segoe UI Semilight" panose="020B0402040204020203" pitchFamily="34" charset="0"/>
                <a:cs typeface="Segoe UI Semilight" panose="020B0402040204020203" pitchFamily="34" charset="0"/>
              </a:rPr>
              <a:t>sample space.</a:t>
            </a:r>
          </a:p>
          <a:p>
            <a:endParaRPr lang="en-US" sz="2800" dirty="0">
              <a:solidFill>
                <a:srgbClr val="7030A0"/>
              </a:solidFill>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The </a:t>
            </a:r>
            <a:r>
              <a:rPr lang="en-US" sz="2800" dirty="0">
                <a:solidFill>
                  <a:srgbClr val="7030A0"/>
                </a:solidFill>
                <a:latin typeface="Segoe UI Semilight" panose="020B0402040204020203" pitchFamily="34" charset="0"/>
                <a:cs typeface="Segoe UI Semilight" panose="020B0402040204020203" pitchFamily="34" charset="0"/>
              </a:rPr>
              <a:t>event </a:t>
            </a:r>
            <a:r>
              <a:rPr lang="en-US" sz="2800" dirty="0">
                <a:latin typeface="Segoe UI Semilight" panose="020B0402040204020203" pitchFamily="34" charset="0"/>
                <a:cs typeface="Segoe UI Semilight" panose="020B0402040204020203" pitchFamily="34" charset="0"/>
              </a:rPr>
              <a:t>“the sum of the dice is even” is in </a:t>
            </a:r>
            <a:r>
              <a:rPr lang="en-US" sz="2800" dirty="0">
                <a:solidFill>
                  <a:schemeClr val="accent4"/>
                </a:solidFill>
                <a:latin typeface="Segoe UI Semilight" panose="020B0402040204020203" pitchFamily="34" charset="0"/>
                <a:cs typeface="Segoe UI Semilight" panose="020B0402040204020203" pitchFamily="34" charset="0"/>
              </a:rPr>
              <a:t>gold</a:t>
            </a:r>
          </a:p>
          <a:p>
            <a:r>
              <a:rPr lang="en-US" sz="2800" dirty="0">
                <a:latin typeface="Segoe UI Semilight" panose="020B0402040204020203" pitchFamily="34" charset="0"/>
                <a:cs typeface="Segoe UI Semilight" panose="020B0402040204020203" pitchFamily="34" charset="0"/>
              </a:rPr>
              <a:t>The </a:t>
            </a:r>
            <a:r>
              <a:rPr lang="en-US" sz="2800" dirty="0">
                <a:solidFill>
                  <a:schemeClr val="accent3"/>
                </a:solidFill>
                <a:latin typeface="Segoe UI Semilight" panose="020B0402040204020203" pitchFamily="34" charset="0"/>
                <a:cs typeface="Segoe UI Semilight" panose="020B0402040204020203" pitchFamily="34" charset="0"/>
              </a:rPr>
              <a:t>event</a:t>
            </a:r>
            <a:r>
              <a:rPr lang="en-US" sz="2800" dirty="0">
                <a:solidFill>
                  <a:schemeClr val="accent4"/>
                </a:solidFill>
                <a:latin typeface="Segoe UI Semilight" panose="020B0402040204020203" pitchFamily="34" charset="0"/>
                <a:cs typeface="Segoe UI Semilight" panose="020B0402040204020203" pitchFamily="34" charset="0"/>
              </a:rPr>
              <a:t> </a:t>
            </a:r>
            <a:r>
              <a:rPr lang="en-US" sz="2800" dirty="0">
                <a:latin typeface="Segoe UI Semilight" panose="020B0402040204020203" pitchFamily="34" charset="0"/>
                <a:cs typeface="Segoe UI Semilight" panose="020B0402040204020203" pitchFamily="34" charset="0"/>
              </a:rPr>
              <a:t>“the blue die is 1” is in </a:t>
            </a:r>
            <a:r>
              <a:rPr lang="en-US" sz="2800" dirty="0">
                <a:solidFill>
                  <a:schemeClr val="accent5"/>
                </a:solidFill>
                <a:latin typeface="Segoe UI Semilight" panose="020B0402040204020203" pitchFamily="34" charset="0"/>
                <a:cs typeface="Segoe UI Semilight" panose="020B0402040204020203" pitchFamily="34" charset="0"/>
              </a:rPr>
              <a:t>green</a:t>
            </a:r>
          </a:p>
        </p:txBody>
      </p:sp>
      <p:sp>
        <p:nvSpPr>
          <p:cNvPr id="6" name="Frame 5">
            <a:extLst>
              <a:ext uri="{FF2B5EF4-FFF2-40B4-BE49-F238E27FC236}">
                <a16:creationId xmlns:a16="http://schemas.microsoft.com/office/drawing/2014/main" id="{473EEB22-6152-4CBD-8774-0E95A5238AA6}"/>
              </a:ext>
            </a:extLst>
          </p:cNvPr>
          <p:cNvSpPr/>
          <p:nvPr/>
        </p:nvSpPr>
        <p:spPr>
          <a:xfrm>
            <a:off x="6256867" y="2235200"/>
            <a:ext cx="1270000" cy="660400"/>
          </a:xfrm>
          <a:prstGeom prst="fram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2B9CD4A5-9971-42F7-ACF3-FDFB293B7CB0}"/>
              </a:ext>
            </a:extLst>
          </p:cNvPr>
          <p:cNvSpPr/>
          <p:nvPr/>
        </p:nvSpPr>
        <p:spPr>
          <a:xfrm>
            <a:off x="9009327" y="2235200"/>
            <a:ext cx="1270000" cy="660400"/>
          </a:xfrm>
          <a:prstGeom prst="fram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DFD603A8-7A73-4F7E-92D8-04957FDC5128}"/>
              </a:ext>
            </a:extLst>
          </p:cNvPr>
          <p:cNvSpPr/>
          <p:nvPr/>
        </p:nvSpPr>
        <p:spPr>
          <a:xfrm>
            <a:off x="7703873" y="2947894"/>
            <a:ext cx="1270000" cy="660400"/>
          </a:xfrm>
          <a:prstGeom prst="fram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3AD65EFF-36B3-417F-9841-446843B4D8A8}"/>
              </a:ext>
            </a:extLst>
          </p:cNvPr>
          <p:cNvSpPr/>
          <p:nvPr/>
        </p:nvSpPr>
        <p:spPr>
          <a:xfrm>
            <a:off x="10456333" y="2947894"/>
            <a:ext cx="1270000" cy="660400"/>
          </a:xfrm>
          <a:prstGeom prst="fram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ame 9">
            <a:extLst>
              <a:ext uri="{FF2B5EF4-FFF2-40B4-BE49-F238E27FC236}">
                <a16:creationId xmlns:a16="http://schemas.microsoft.com/office/drawing/2014/main" id="{C326C4DF-2316-4945-9E2A-35E4A6F667A4}"/>
              </a:ext>
            </a:extLst>
          </p:cNvPr>
          <p:cNvSpPr/>
          <p:nvPr/>
        </p:nvSpPr>
        <p:spPr>
          <a:xfrm>
            <a:off x="6256867" y="3719419"/>
            <a:ext cx="1270000" cy="660400"/>
          </a:xfrm>
          <a:prstGeom prst="fram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id="{EECE5110-3AF8-4404-96EE-927887BF3481}"/>
              </a:ext>
            </a:extLst>
          </p:cNvPr>
          <p:cNvSpPr/>
          <p:nvPr/>
        </p:nvSpPr>
        <p:spPr>
          <a:xfrm>
            <a:off x="9009327" y="3719419"/>
            <a:ext cx="1270000" cy="660400"/>
          </a:xfrm>
          <a:prstGeom prst="fram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1E877827-F0C5-4ACC-8A1B-5DB79DE3DEBF}"/>
              </a:ext>
            </a:extLst>
          </p:cNvPr>
          <p:cNvSpPr/>
          <p:nvPr/>
        </p:nvSpPr>
        <p:spPr>
          <a:xfrm>
            <a:off x="7703873" y="4458426"/>
            <a:ext cx="1270000" cy="660400"/>
          </a:xfrm>
          <a:prstGeom prst="fram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9899DB1E-7E2E-4848-80FD-DAAB74F2AAFB}"/>
              </a:ext>
            </a:extLst>
          </p:cNvPr>
          <p:cNvSpPr/>
          <p:nvPr/>
        </p:nvSpPr>
        <p:spPr>
          <a:xfrm>
            <a:off x="10456333" y="4458426"/>
            <a:ext cx="1270000" cy="660400"/>
          </a:xfrm>
          <a:prstGeom prst="fram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id="{55B81F02-9804-456A-A57F-5B3CB2447639}"/>
              </a:ext>
            </a:extLst>
          </p:cNvPr>
          <p:cNvSpPr/>
          <p:nvPr/>
        </p:nvSpPr>
        <p:spPr>
          <a:xfrm>
            <a:off x="7660848" y="2194628"/>
            <a:ext cx="1270000" cy="660400"/>
          </a:xfrm>
          <a:prstGeom prst="fram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A1313156-D38B-4B4E-84FC-90FBF6630D43}"/>
              </a:ext>
            </a:extLst>
          </p:cNvPr>
          <p:cNvSpPr/>
          <p:nvPr/>
        </p:nvSpPr>
        <p:spPr>
          <a:xfrm>
            <a:off x="10413308" y="2162195"/>
            <a:ext cx="1270000" cy="660400"/>
          </a:xfrm>
          <a:prstGeom prst="fram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ame 15">
            <a:extLst>
              <a:ext uri="{FF2B5EF4-FFF2-40B4-BE49-F238E27FC236}">
                <a16:creationId xmlns:a16="http://schemas.microsoft.com/office/drawing/2014/main" id="{AC22F655-62EF-4596-8ACC-6C78394CC32E}"/>
              </a:ext>
            </a:extLst>
          </p:cNvPr>
          <p:cNvSpPr/>
          <p:nvPr/>
        </p:nvSpPr>
        <p:spPr>
          <a:xfrm>
            <a:off x="9115557" y="2101762"/>
            <a:ext cx="1270000" cy="660400"/>
          </a:xfrm>
          <a:prstGeom prst="fram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ame 16">
            <a:extLst>
              <a:ext uri="{FF2B5EF4-FFF2-40B4-BE49-F238E27FC236}">
                <a16:creationId xmlns:a16="http://schemas.microsoft.com/office/drawing/2014/main" id="{D9DF3809-4FB6-419C-8A0C-CCE8A8943A28}"/>
              </a:ext>
            </a:extLst>
          </p:cNvPr>
          <p:cNvSpPr/>
          <p:nvPr/>
        </p:nvSpPr>
        <p:spPr>
          <a:xfrm>
            <a:off x="6349222" y="2162195"/>
            <a:ext cx="1270000" cy="660400"/>
          </a:xfrm>
          <a:prstGeom prst="fram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5703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B522-439F-4CF6-8665-EA468EC774D6}"/>
              </a:ext>
            </a:extLst>
          </p:cNvPr>
          <p:cNvSpPr>
            <a:spLocks noGrp="1"/>
          </p:cNvSpPr>
          <p:nvPr>
            <p:ph type="title"/>
          </p:nvPr>
        </p:nvSpPr>
        <p:spPr/>
        <p:txBody>
          <a:bodyPr/>
          <a:lstStyle/>
          <a:p>
            <a:r>
              <a:rPr lang="en-US" dirty="0"/>
              <a:t>Probability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BB11BC8-C9FD-4F0B-8817-8BFEAF807916}"/>
                  </a:ext>
                </a:extLst>
              </p:cNvPr>
              <p:cNvSpPr>
                <a:spLocks noGrp="1"/>
              </p:cNvSpPr>
              <p:nvPr>
                <p:ph idx="1"/>
              </p:nvPr>
            </p:nvSpPr>
            <p:spPr>
              <a:xfrm>
                <a:off x="575240" y="3428999"/>
                <a:ext cx="11187258" cy="2880361"/>
              </a:xfrm>
            </p:spPr>
            <p:txBody>
              <a:bodyPr/>
              <a:lstStyle/>
              <a:p>
                <a:r>
                  <a:rPr lang="en-US" dirty="0"/>
                  <a:t>We’ll define a function</a:t>
                </a:r>
              </a:p>
              <a:p>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→[0,1]</m:t>
                    </m:r>
                  </m:oMath>
                </a14:m>
                <a:endParaRPr lang="en-US" dirty="0"/>
              </a:p>
              <a:p>
                <a:r>
                  <a:rPr lang="en-US" dirty="0"/>
                  <a:t>i.e. </a:t>
                </a:r>
                <a14:m>
                  <m:oMath xmlns:m="http://schemas.openxmlformats.org/officeDocument/2006/math">
                    <m:r>
                      <a:rPr lang="en-US" b="0" i="1" smtClean="0">
                        <a:latin typeface="Cambria Math" panose="02040503050406030204" pitchFamily="18" charset="0"/>
                      </a:rPr>
                      <m:t>ℙ</m:t>
                    </m:r>
                  </m:oMath>
                </a14:m>
                <a:r>
                  <a:rPr lang="en-US" dirty="0"/>
                  <a:t> takes an element of </a:t>
                </a:r>
                <a14:m>
                  <m:oMath xmlns:m="http://schemas.openxmlformats.org/officeDocument/2006/math">
                    <m:r>
                      <m:rPr>
                        <m:sty m:val="p"/>
                      </m:rPr>
                      <a:rPr lang="en-US" b="0" i="0" smtClean="0">
                        <a:latin typeface="Cambria Math" panose="02040503050406030204" pitchFamily="18" charset="0"/>
                      </a:rPr>
                      <m:t>Ω</m:t>
                    </m:r>
                  </m:oMath>
                </a14:m>
                <a:r>
                  <a:rPr lang="en-US" dirty="0"/>
                  <a:t> as input and outputs the probability of the outcome.</a:t>
                </a:r>
              </a:p>
              <a:p>
                <a:r>
                  <a:rPr lang="en-US" dirty="0"/>
                  <a:t>We’ll also use </a:t>
                </a:r>
                <a14:m>
                  <m:oMath xmlns:m="http://schemas.openxmlformats.org/officeDocument/2006/math">
                    <m:r>
                      <m:rPr>
                        <m:sty m:val="p"/>
                      </m:rPr>
                      <a:rPr lang="en-US" b="0" i="0" smtClean="0">
                        <a:latin typeface="Cambria Math" panose="02040503050406030204" pitchFamily="18" charset="0"/>
                      </a:rPr>
                      <m:t>Pr</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𝑃</m:t>
                    </m:r>
                    <m:r>
                      <a:rPr lang="en-US" b="0" i="1" dirty="0" smtClean="0">
                        <a:latin typeface="Cambria Math" panose="02040503050406030204" pitchFamily="18" charset="0"/>
                      </a:rPr>
                      <m:t>(</m:t>
                    </m:r>
                    <m:r>
                      <a:rPr lang="en-US" b="0" i="1" dirty="0" smtClean="0">
                        <a:latin typeface="Cambria Math" panose="02040503050406030204" pitchFamily="18" charset="0"/>
                      </a:rPr>
                      <m:t>𝜔</m:t>
                    </m:r>
                    <m:r>
                      <a:rPr lang="en-US" b="0" i="1" dirty="0" smtClean="0">
                        <a:latin typeface="Cambria Math" panose="02040503050406030204" pitchFamily="18" charset="0"/>
                      </a:rPr>
                      <m:t>)</m:t>
                    </m:r>
                  </m:oMath>
                </a14:m>
                <a:r>
                  <a:rPr lang="en-US" dirty="0"/>
                  <a:t> as notation. </a:t>
                </a:r>
              </a:p>
            </p:txBody>
          </p:sp>
        </mc:Choice>
        <mc:Fallback xmlns="">
          <p:sp>
            <p:nvSpPr>
              <p:cNvPr id="3" name="Content Placeholder 2">
                <a:extLst>
                  <a:ext uri="{FF2B5EF4-FFF2-40B4-BE49-F238E27FC236}">
                    <a16:creationId xmlns:a16="http://schemas.microsoft.com/office/drawing/2014/main" id="{8BB11BC8-C9FD-4F0B-8817-8BFEAF807916}"/>
                  </a:ext>
                </a:extLst>
              </p:cNvPr>
              <p:cNvSpPr>
                <a:spLocks noGrp="1" noRot="1" noChangeAspect="1" noMove="1" noResize="1" noEditPoints="1" noAdjustHandles="1" noChangeArrowheads="1" noChangeShapeType="1" noTextEdit="1"/>
              </p:cNvSpPr>
              <p:nvPr>
                <p:ph idx="1"/>
              </p:nvPr>
            </p:nvSpPr>
            <p:spPr>
              <a:xfrm>
                <a:off x="575240" y="3428999"/>
                <a:ext cx="11187258" cy="2880361"/>
              </a:xfrm>
              <a:blipFill>
                <a:blip r:embed="rId3"/>
                <a:stretch>
                  <a:fillRect l="-708" t="-3594"/>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3E39C948-1717-4134-BE80-A348DAE92FAE}"/>
              </a:ext>
            </a:extLst>
          </p:cNvPr>
          <p:cNvGrpSpPr/>
          <p:nvPr/>
        </p:nvGrpSpPr>
        <p:grpSpPr>
          <a:xfrm>
            <a:off x="575239" y="1552292"/>
            <a:ext cx="9373094" cy="1636386"/>
            <a:chOff x="1185842" y="3429000"/>
            <a:chExt cx="6111311" cy="1927846"/>
          </a:xfrm>
        </p:grpSpPr>
        <p:sp>
          <p:nvSpPr>
            <p:cNvPr id="5" name="Rectangle 4">
              <a:extLst>
                <a:ext uri="{FF2B5EF4-FFF2-40B4-BE49-F238E27FC236}">
                  <a16:creationId xmlns:a16="http://schemas.microsoft.com/office/drawing/2014/main" id="{BAE71A45-6391-4158-AA02-5B32FB89720B}"/>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probability is a number between 0 and 1 describing how likely a particular outcome is.</a:t>
              </a:r>
            </a:p>
          </p:txBody>
        </p:sp>
        <p:sp>
          <p:nvSpPr>
            <p:cNvPr id="6" name="Rectangle 5">
              <a:extLst>
                <a:ext uri="{FF2B5EF4-FFF2-40B4-BE49-F238E27FC236}">
                  <a16:creationId xmlns:a16="http://schemas.microsoft.com/office/drawing/2014/main" id="{CDCEE180-4456-4554-A8F2-C780421D742A}"/>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Probability</a:t>
              </a:r>
            </a:p>
          </p:txBody>
        </p:sp>
      </p:grpSp>
    </p:spTree>
    <p:extLst>
      <p:ext uri="{BB962C8B-B14F-4D97-AF65-F5344CB8AC3E}">
        <p14:creationId xmlns:p14="http://schemas.microsoft.com/office/powerpoint/2010/main" val="429382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AE11-DE69-4CB6-8FF1-B30B8E011F59}"/>
              </a:ext>
            </a:extLst>
          </p:cNvPr>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931835-1FDC-49C8-92F3-0561EE1A5CD9}"/>
                  </a:ext>
                </a:extLst>
              </p:cNvPr>
              <p:cNvSpPr>
                <a:spLocks noGrp="1"/>
              </p:cNvSpPr>
              <p:nvPr>
                <p:ph idx="1"/>
              </p:nvPr>
            </p:nvSpPr>
            <p:spPr/>
            <p:txBody>
              <a:bodyPr/>
              <a:lstStyle/>
              <a:p>
                <a:r>
                  <a:rPr lang="en-US" dirty="0"/>
                  <a:t>Imagine we toss one coin.</a:t>
                </a:r>
              </a:p>
              <a:p>
                <a:r>
                  <a:rPr lang="en-US" dirty="0"/>
                  <a:t>Our sample space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US" dirty="0"/>
              </a:p>
              <a:p>
                <a:endParaRPr lang="en-US" dirty="0"/>
              </a:p>
              <a:p>
                <a:r>
                  <a:rPr lang="en-US" dirty="0"/>
                  <a:t>What do you want </a:t>
                </a:r>
                <a14:m>
                  <m:oMath xmlns:m="http://schemas.openxmlformats.org/officeDocument/2006/math">
                    <m:r>
                      <a:rPr lang="en-US" b="0" i="1" smtClean="0">
                        <a:latin typeface="Cambria Math" panose="02040503050406030204" pitchFamily="18" charset="0"/>
                      </a:rPr>
                      <m:t>ℙ</m:t>
                    </m:r>
                  </m:oMath>
                </a14:m>
                <a:r>
                  <a:rPr lang="en-US" dirty="0"/>
                  <a:t> to be?</a:t>
                </a:r>
              </a:p>
            </p:txBody>
          </p:sp>
        </mc:Choice>
        <mc:Fallback xmlns="">
          <p:sp>
            <p:nvSpPr>
              <p:cNvPr id="3" name="Content Placeholder 2">
                <a:extLst>
                  <a:ext uri="{FF2B5EF4-FFF2-40B4-BE49-F238E27FC236}">
                    <a16:creationId xmlns:a16="http://schemas.microsoft.com/office/drawing/2014/main" id="{F5931835-1FDC-49C8-92F3-0561EE1A5CD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660396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6AE11-DE69-4CB6-8FF1-B30B8E011F59}"/>
              </a:ext>
            </a:extLst>
          </p:cNvPr>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931835-1FDC-49C8-92F3-0561EE1A5CD9}"/>
                  </a:ext>
                </a:extLst>
              </p:cNvPr>
              <p:cNvSpPr>
                <a:spLocks noGrp="1"/>
              </p:cNvSpPr>
              <p:nvPr>
                <p:ph idx="1"/>
              </p:nvPr>
            </p:nvSpPr>
            <p:spPr/>
            <p:txBody>
              <a:bodyPr/>
              <a:lstStyle/>
              <a:p>
                <a:r>
                  <a:rPr lang="en-US" dirty="0"/>
                  <a:t>Imagine we toss one coin.</a:t>
                </a:r>
              </a:p>
              <a:p>
                <a:r>
                  <a:rPr lang="en-US" dirty="0"/>
                  <a:t>Our sample space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endParaRPr lang="en-US" dirty="0"/>
              </a:p>
              <a:p>
                <a:endParaRPr lang="en-US" dirty="0"/>
              </a:p>
              <a:p>
                <a:r>
                  <a:rPr lang="en-US" dirty="0"/>
                  <a:t>What do you want </a:t>
                </a:r>
                <a14:m>
                  <m:oMath xmlns:m="http://schemas.openxmlformats.org/officeDocument/2006/math">
                    <m:r>
                      <a:rPr lang="en-US" b="0" i="1" smtClean="0">
                        <a:latin typeface="Cambria Math" panose="02040503050406030204" pitchFamily="18" charset="0"/>
                      </a:rPr>
                      <m:t>ℙ</m:t>
                    </m:r>
                  </m:oMath>
                </a14:m>
                <a:r>
                  <a:rPr lang="en-US" dirty="0"/>
                  <a:t> to be?</a:t>
                </a:r>
              </a:p>
              <a:p>
                <a:endParaRPr lang="en-US" dirty="0"/>
              </a:p>
              <a:p>
                <a:r>
                  <a:rPr lang="en-US" dirty="0"/>
                  <a:t>It depends on what we want to model</a:t>
                </a:r>
              </a:p>
              <a:p>
                <a:r>
                  <a:rPr lang="en-US" dirty="0"/>
                  <a:t>If the coin is fair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a:t>
                </a:r>
              </a:p>
              <a:p>
                <a:r>
                  <a:rPr lang="en-US" dirty="0"/>
                  <a:t>But we also might have a biased coin: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𝐻</m:t>
                        </m:r>
                      </m:e>
                    </m:d>
                    <m:r>
                      <a:rPr lang="en-US" b="0" i="1" smtClean="0">
                        <a:latin typeface="Cambria Math" panose="02040503050406030204" pitchFamily="18" charset="0"/>
                      </a:rPr>
                      <m:t>=.85</m:t>
                    </m:r>
                  </m:oMath>
                </a14:m>
                <a:r>
                  <a:rPr lang="en-US" dirty="0"/>
                  <a:t>,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r>
                      <a:rPr lang="en-US" b="0" i="1" smtClean="0">
                        <a:latin typeface="Cambria Math" panose="02040503050406030204" pitchFamily="18" charset="0"/>
                      </a:rPr>
                      <m:t>=0.15</m:t>
                    </m:r>
                  </m:oMath>
                </a14:m>
                <a:r>
                  <a:rPr lang="en-US" dirty="0"/>
                  <a:t>.</a:t>
                </a:r>
              </a:p>
            </p:txBody>
          </p:sp>
        </mc:Choice>
        <mc:Fallback xmlns="">
          <p:sp>
            <p:nvSpPr>
              <p:cNvPr id="3" name="Content Placeholder 2">
                <a:extLst>
                  <a:ext uri="{FF2B5EF4-FFF2-40B4-BE49-F238E27FC236}">
                    <a16:creationId xmlns:a16="http://schemas.microsoft.com/office/drawing/2014/main" id="{F5931835-1FDC-49C8-92F3-0561EE1A5CD9}"/>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79923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1EE9B-0944-4A36-99D6-1EF41DE92A8C}"/>
              </a:ext>
            </a:extLst>
          </p:cNvPr>
          <p:cNvSpPr>
            <a:spLocks noGrp="1"/>
          </p:cNvSpPr>
          <p:nvPr>
            <p:ph type="title"/>
          </p:nvPr>
        </p:nvSpPr>
        <p:spPr/>
        <p:txBody>
          <a:bodyPr/>
          <a:lstStyle/>
          <a:p>
            <a:r>
              <a:rPr lang="en-US" dirty="0"/>
              <a:t>Probability Space</a:t>
            </a:r>
          </a:p>
        </p:txBody>
      </p:sp>
      <p:sp>
        <p:nvSpPr>
          <p:cNvPr id="3" name="Content Placeholder 2">
            <a:extLst>
              <a:ext uri="{FF2B5EF4-FFF2-40B4-BE49-F238E27FC236}">
                <a16:creationId xmlns:a16="http://schemas.microsoft.com/office/drawing/2014/main" id="{EEF7DE1B-2B67-40EF-9FEE-49514F4A781D}"/>
              </a:ext>
            </a:extLst>
          </p:cNvPr>
          <p:cNvSpPr>
            <a:spLocks noGrp="1"/>
          </p:cNvSpPr>
          <p:nvPr>
            <p:ph idx="1"/>
          </p:nvPr>
        </p:nvSpPr>
        <p:spPr/>
        <p:txBody>
          <a:bodyPr/>
          <a:lstStyle/>
          <a:p>
            <a:endParaRPr lang="en-US" dirty="0"/>
          </a:p>
        </p:txBody>
      </p:sp>
      <p:grpSp>
        <p:nvGrpSpPr>
          <p:cNvPr id="4" name="Group 3">
            <a:extLst>
              <a:ext uri="{FF2B5EF4-FFF2-40B4-BE49-F238E27FC236}">
                <a16:creationId xmlns:a16="http://schemas.microsoft.com/office/drawing/2014/main" id="{D655FA5C-3962-4C26-A6A2-B291BF4EFC66}"/>
              </a:ext>
            </a:extLst>
          </p:cNvPr>
          <p:cNvGrpSpPr/>
          <p:nvPr/>
        </p:nvGrpSpPr>
        <p:grpSpPr>
          <a:xfrm>
            <a:off x="575239" y="1501496"/>
            <a:ext cx="10397560" cy="3892645"/>
            <a:chOff x="1185842" y="3404583"/>
            <a:chExt cx="6116291" cy="1871283"/>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DAE52EB5-8742-43A0-83D5-1883A8E80BA0}"/>
                    </a:ext>
                  </a:extLst>
                </p:cNvPr>
                <p:cNvSpPr/>
                <p:nvPr/>
              </p:nvSpPr>
              <p:spPr>
                <a:xfrm>
                  <a:off x="1185842" y="3429000"/>
                  <a:ext cx="6111311" cy="184686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Segoe UI Semibold" panose="020B0702040204020203" pitchFamily="34" charset="0"/>
                    <a:cs typeface="Segoe UI Semibold" panose="020B0702040204020203" pitchFamily="34" charset="0"/>
                  </a:endParaRPr>
                </a:p>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(discrete) probability space is a pair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m:t>
                      </m:r>
                      <m:r>
                        <a:rPr lang="en-US" sz="2800" b="1" i="0" smtClean="0">
                          <a:latin typeface="Cambria Math" panose="02040503050406030204" pitchFamily="18" charset="0"/>
                          <a:cs typeface="Segoe UI Semibold" panose="020B0702040204020203" pitchFamily="34" charset="0"/>
                        </a:rPr>
                        <m:t>𝛀</m:t>
                      </m:r>
                      <m:r>
                        <a:rPr lang="en-US" sz="2800" b="1" i="0"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ℙ</m:t>
                      </m:r>
                      <m:r>
                        <a:rPr lang="en-US" sz="2800" b="1" i="1" smtClean="0">
                          <a:latin typeface="Cambria Math" panose="02040503050406030204" pitchFamily="18" charset="0"/>
                          <a:cs typeface="Segoe UI Semibold" panose="020B0702040204020203" pitchFamily="34" charset="0"/>
                        </a:rPr>
                        <m:t>)</m:t>
                      </m:r>
                    </m:oMath>
                  </a14:m>
                  <a:r>
                    <a:rPr lang="en-US" sz="2800" b="1" dirty="0">
                      <a:latin typeface="Segoe UI Semibold" panose="020B0702040204020203" pitchFamily="34" charset="0"/>
                      <a:cs typeface="Segoe UI Semibold" panose="020B0702040204020203" pitchFamily="34" charset="0"/>
                    </a:rPr>
                    <a:t> where:</a:t>
                  </a:r>
                </a:p>
                <a:p>
                  <a14:m>
                    <m:oMath xmlns:m="http://schemas.openxmlformats.org/officeDocument/2006/math">
                      <m:r>
                        <a:rPr lang="en-US" sz="2800" b="1" i="0" smtClean="0">
                          <a:latin typeface="Cambria Math" panose="02040503050406030204" pitchFamily="18" charset="0"/>
                          <a:cs typeface="Segoe UI Semibold" panose="020B0702040204020203" pitchFamily="34" charset="0"/>
                        </a:rPr>
                        <m:t>𝛀</m:t>
                      </m:r>
                    </m:oMath>
                  </a14:m>
                  <a:r>
                    <a:rPr lang="en-US" sz="2800" b="1" dirty="0">
                      <a:latin typeface="Segoe UI Semibold" panose="020B0702040204020203" pitchFamily="34" charset="0"/>
                      <a:cs typeface="Segoe UI Semibold" panose="020B0702040204020203" pitchFamily="34" charset="0"/>
                    </a:rPr>
                    <a:t> is the sample space</a:t>
                  </a:r>
                </a:p>
                <a:p>
                  <a14:m>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r>
                        <a:rPr lang="en-US" sz="2800" b="1" i="1" smtClean="0">
                          <a:latin typeface="Cambria Math" panose="02040503050406030204" pitchFamily="18" charset="0"/>
                          <a:cs typeface="Segoe UI Semibold" panose="020B0702040204020203" pitchFamily="34" charset="0"/>
                        </a:rPr>
                        <m:t>:</m:t>
                      </m:r>
                      <m:r>
                        <a:rPr lang="en-US" sz="2800" b="1" i="0" smtClean="0">
                          <a:latin typeface="Cambria Math" panose="02040503050406030204" pitchFamily="18" charset="0"/>
                          <a:cs typeface="Segoe UI Semibold" panose="020B0702040204020203" pitchFamily="34" charset="0"/>
                        </a:rPr>
                        <m:t>𝛀</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𝟎</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𝟏</m:t>
                      </m:r>
                      <m:r>
                        <a:rPr lang="en-US" sz="2800" b="1" i="1" smtClean="0">
                          <a:latin typeface="Cambria Math" panose="02040503050406030204" pitchFamily="18" charset="0"/>
                          <a:cs typeface="Segoe UI Semibold" panose="020B0702040204020203" pitchFamily="34" charset="0"/>
                        </a:rPr>
                        <m:t>]</m:t>
                      </m:r>
                    </m:oMath>
                  </a14:m>
                  <a:r>
                    <a:rPr lang="en-US" sz="2800" b="1" dirty="0">
                      <a:latin typeface="Segoe UI Semibold" panose="020B0702040204020203" pitchFamily="34" charset="0"/>
                      <a:cs typeface="Segoe UI Semibold" panose="020B0702040204020203" pitchFamily="34" charset="0"/>
                    </a:rPr>
                    <a:t> is the probability measure.</a:t>
                  </a:r>
                </a:p>
                <a:p>
                  <a14:m>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oMath>
                  </a14:m>
                  <a:r>
                    <a:rPr lang="en-US" sz="2800" b="1" dirty="0">
                      <a:latin typeface="Segoe UI Semibold" panose="020B0702040204020203" pitchFamily="34" charset="0"/>
                      <a:cs typeface="Segoe UI Semibold" panose="020B0702040204020203" pitchFamily="34" charset="0"/>
                    </a:rPr>
                    <a:t> satisfies:</a:t>
                  </a:r>
                </a:p>
                <a:p>
                  <a:pPr marL="457200" indent="-457200">
                    <a:buFont typeface="Arial" panose="020B0604020202020204" pitchFamily="34" charset="0"/>
                    <a:buChar char="•"/>
                  </a:pPr>
                  <a14:m>
                    <m:oMath xmlns:m="http://schemas.openxmlformats.org/officeDocument/2006/math">
                      <m:r>
                        <a:rPr lang="en-US" sz="2800" b="1" i="1" smtClean="0">
                          <a:latin typeface="Cambria Math" panose="02040503050406030204" pitchFamily="18" charset="0"/>
                          <a:cs typeface="Segoe UI Semibold" panose="020B0702040204020203" pitchFamily="34" charset="0"/>
                        </a:rPr>
                        <m:t>ℙ</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𝒙</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𝟎</m:t>
                      </m:r>
                    </m:oMath>
                  </a14:m>
                  <a:r>
                    <a:rPr lang="en-US" sz="2800" b="1" dirty="0">
                      <a:latin typeface="Segoe UI Semibold" panose="020B0702040204020203" pitchFamily="34" charset="0"/>
                      <a:cs typeface="Segoe UI Semibold" panose="020B0702040204020203" pitchFamily="34" charset="0"/>
                    </a:rPr>
                    <a:t> for all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𝒙</m:t>
                      </m:r>
                    </m:oMath>
                  </a14:m>
                  <a:endParaRPr lang="en-US" sz="2800" b="1" dirty="0">
                    <a:latin typeface="Segoe UI Semibold" panose="020B0702040204020203" pitchFamily="34" charset="0"/>
                    <a:cs typeface="Segoe UI Semibold" panose="020B0702040204020203" pitchFamily="34" charset="0"/>
                  </a:endParaRPr>
                </a:p>
                <a:p>
                  <a:pPr marL="457200" indent="-457200">
                    <a:buFont typeface="Arial" panose="020B0604020202020204" pitchFamily="34" charset="0"/>
                    <a:buChar char="•"/>
                  </a:pPr>
                  <a14:m>
                    <m:oMath xmlns:m="http://schemas.openxmlformats.org/officeDocument/2006/math">
                      <m:nary>
                        <m:naryPr>
                          <m:chr m:val="∑"/>
                          <m:supHide m:val="on"/>
                          <m:ctrlPr>
                            <a:rPr lang="en-US" sz="2800" b="1" i="1" smtClean="0">
                              <a:latin typeface="Cambria Math" panose="02040503050406030204" pitchFamily="18" charset="0"/>
                              <a:cs typeface="Segoe UI Semibold" panose="020B0702040204020203" pitchFamily="34" charset="0"/>
                            </a:rPr>
                          </m:ctrlPr>
                        </m:naryPr>
                        <m:sub>
                          <m:r>
                            <m:rPr>
                              <m:brk m:alnAt="7"/>
                            </m:rPr>
                            <a:rPr lang="en-US" sz="2800" b="1" i="1" smtClean="0">
                              <a:latin typeface="Cambria Math" panose="02040503050406030204" pitchFamily="18" charset="0"/>
                              <a:cs typeface="Segoe UI Semibold" panose="020B0702040204020203" pitchFamily="34" charset="0"/>
                            </a:rPr>
                            <m:t>𝒙</m:t>
                          </m:r>
                          <m:r>
                            <a:rPr lang="en-US" sz="2800" b="1" i="1" smtClean="0">
                              <a:latin typeface="Cambria Math" panose="02040503050406030204" pitchFamily="18" charset="0"/>
                              <a:cs typeface="Segoe UI Semibold" panose="020B0702040204020203" pitchFamily="34" charset="0"/>
                            </a:rPr>
                            <m:t>∈</m:t>
                          </m:r>
                          <m:r>
                            <a:rPr lang="en-US" sz="2800" b="1" i="0" smtClean="0">
                              <a:latin typeface="Cambria Math" panose="02040503050406030204" pitchFamily="18" charset="0"/>
                              <a:cs typeface="Segoe UI Semibold" panose="020B0702040204020203" pitchFamily="34" charset="0"/>
                            </a:rPr>
                            <m:t>𝛀</m:t>
                          </m:r>
                        </m:sub>
                        <m:sup/>
                        <m:e>
                          <m:r>
                            <a:rPr lang="en-US" sz="2800" b="1" i="1" smtClean="0">
                              <a:latin typeface="Cambria Math" panose="02040503050406030204" pitchFamily="18" charset="0"/>
                              <a:cs typeface="Segoe UI Semibold" panose="020B0702040204020203" pitchFamily="34" charset="0"/>
                            </a:rPr>
                            <m:t>ℙ</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𝒙</m:t>
                          </m:r>
                          <m:r>
                            <a:rPr lang="en-US" sz="2800" b="1" i="1" smtClean="0">
                              <a:latin typeface="Cambria Math" panose="02040503050406030204" pitchFamily="18" charset="0"/>
                              <a:cs typeface="Segoe UI Semibold" panose="020B0702040204020203" pitchFamily="34" charset="0"/>
                            </a:rPr>
                            <m:t>)</m:t>
                          </m:r>
                        </m:e>
                      </m:nary>
                      <m:r>
                        <a:rPr lang="en-US" sz="2800" b="1" i="1" smtClean="0">
                          <a:latin typeface="Cambria Math" panose="02040503050406030204" pitchFamily="18" charset="0"/>
                          <a:cs typeface="Segoe UI Semibold" panose="020B0702040204020203" pitchFamily="34" charset="0"/>
                        </a:rPr>
                        <m:t> =</m:t>
                      </m:r>
                      <m:r>
                        <a:rPr lang="en-US" sz="2800" b="1" i="1" smtClean="0">
                          <a:latin typeface="Cambria Math" panose="02040503050406030204" pitchFamily="18" charset="0"/>
                          <a:cs typeface="Segoe UI Semibold" panose="020B0702040204020203" pitchFamily="34" charset="0"/>
                        </a:rPr>
                        <m:t>𝟏</m:t>
                      </m:r>
                    </m:oMath>
                  </a14:m>
                  <a:endParaRPr lang="en-US" sz="2800" b="1" dirty="0">
                    <a:latin typeface="Segoe UI Semibold" panose="020B0702040204020203" pitchFamily="34" charset="0"/>
                    <a:cs typeface="Segoe UI Semibold" panose="020B0702040204020203" pitchFamily="34" charset="0"/>
                  </a:endParaRPr>
                </a:p>
                <a:p>
                  <a:endParaRPr lang="en-US" sz="2800" b="1" dirty="0">
                    <a:latin typeface="Segoe UI Semibold" panose="020B0702040204020203" pitchFamily="34" charset="0"/>
                    <a:cs typeface="Segoe UI Semibold" panose="020B0702040204020203" pitchFamily="34" charset="0"/>
                  </a:endParaRPr>
                </a:p>
              </p:txBody>
            </p:sp>
          </mc:Choice>
          <mc:Fallback>
            <p:sp>
              <p:nvSpPr>
                <p:cNvPr id="5" name="Rectangle 4">
                  <a:extLst>
                    <a:ext uri="{FF2B5EF4-FFF2-40B4-BE49-F238E27FC236}">
                      <a16:creationId xmlns:a16="http://schemas.microsoft.com/office/drawing/2014/main" id="{DAE52EB5-8742-43A0-83D5-1883A8E80BA0}"/>
                    </a:ext>
                  </a:extLst>
                </p:cNvPr>
                <p:cNvSpPr>
                  <a:spLocks noRot="1" noChangeAspect="1" noMove="1" noResize="1" noEditPoints="1" noAdjustHandles="1" noChangeArrowheads="1" noChangeShapeType="1" noTextEdit="1"/>
                </p:cNvSpPr>
                <p:nvPr/>
              </p:nvSpPr>
              <p:spPr>
                <a:xfrm>
                  <a:off x="1185842" y="3429000"/>
                  <a:ext cx="6111311" cy="1846866"/>
                </a:xfrm>
                <a:prstGeom prst="rect">
                  <a:avLst/>
                </a:prstGeom>
                <a:blipFill>
                  <a:blip r:embed="rId3"/>
                  <a:stretch>
                    <a:fillRect l="-1099" b="-17162"/>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B06F6B13-6D6F-42EB-B4D0-C26DA3D34853}"/>
                </a:ext>
              </a:extLst>
            </p:cNvPr>
            <p:cNvSpPr/>
            <p:nvPr/>
          </p:nvSpPr>
          <p:spPr>
            <a:xfrm>
              <a:off x="1200347" y="3404583"/>
              <a:ext cx="6101786" cy="39341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Probability Space</a:t>
              </a:r>
            </a:p>
          </p:txBody>
        </p:sp>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8D3096B-4F41-4FDE-85F2-E41DE9281619}"/>
                  </a:ext>
                </a:extLst>
              </p:cNvPr>
              <p:cNvSpPr/>
              <p:nvPr/>
            </p:nvSpPr>
            <p:spPr>
              <a:xfrm>
                <a:off x="591431" y="5083217"/>
                <a:ext cx="10372902" cy="76853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b="1" dirty="0">
                    <a:latin typeface="Segoe UI Semibold" panose="020B0702040204020203" pitchFamily="34" charset="0"/>
                    <a:cs typeface="Segoe UI Semibold" panose="020B0702040204020203" pitchFamily="34" charset="0"/>
                  </a:rPr>
                  <a:t>If </a:t>
                </a:r>
                <a14:m>
                  <m:oMath xmlns:m="http://schemas.openxmlformats.org/officeDocument/2006/math">
                    <m:r>
                      <a:rPr lang="en-US" sz="2800" b="1" i="1">
                        <a:latin typeface="Cambria Math" panose="02040503050406030204" pitchFamily="18" charset="0"/>
                        <a:cs typeface="Segoe UI Semibold" panose="020B0702040204020203" pitchFamily="34" charset="0"/>
                      </a:rPr>
                      <m:t>𝑬</m:t>
                    </m:r>
                    <m:r>
                      <a:rPr lang="en-US" sz="2800" b="1" i="1">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𝑭</m:t>
                    </m:r>
                    <m:r>
                      <a:rPr lang="en-US" sz="2800" b="1" i="1">
                        <a:latin typeface="Cambria Math" panose="02040503050406030204" pitchFamily="18" charset="0"/>
                        <a:cs typeface="Segoe UI Semibold" panose="020B0702040204020203" pitchFamily="34" charset="0"/>
                      </a:rPr>
                      <m:t>⊆</m:t>
                    </m:r>
                    <m:r>
                      <a:rPr lang="en-US" sz="2800" b="1">
                        <a:latin typeface="Cambria Math" panose="02040503050406030204" pitchFamily="18" charset="0"/>
                        <a:cs typeface="Segoe UI Semibold" panose="020B0702040204020203" pitchFamily="34" charset="0"/>
                      </a:rPr>
                      <m:t>𝛀</m:t>
                    </m:r>
                  </m:oMath>
                </a14:m>
                <a:r>
                  <a:rPr lang="en-US" sz="2800" b="1" dirty="0">
                    <a:latin typeface="Segoe UI Semibold" panose="020B0702040204020203" pitchFamily="34" charset="0"/>
                    <a:cs typeface="Segoe UI Semibold" panose="020B0702040204020203" pitchFamily="34" charset="0"/>
                  </a:rPr>
                  <a:t> and </a:t>
                </a:r>
                <a14:m>
                  <m:oMath xmlns:m="http://schemas.openxmlformats.org/officeDocument/2006/math">
                    <m:r>
                      <a:rPr lang="en-US" sz="2800" b="1" i="1">
                        <a:latin typeface="Cambria Math" panose="02040503050406030204" pitchFamily="18" charset="0"/>
                        <a:cs typeface="Segoe UI Semibold" panose="020B0702040204020203" pitchFamily="34" charset="0"/>
                      </a:rPr>
                      <m:t>𝑬</m:t>
                    </m:r>
                    <m:r>
                      <a:rPr lang="en-US" sz="2800" b="1" i="1">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𝑭</m:t>
                    </m:r>
                    <m:r>
                      <a:rPr lang="en-US" sz="2800" b="1" i="1">
                        <a:latin typeface="Cambria Math" panose="02040503050406030204" pitchFamily="18" charset="0"/>
                        <a:cs typeface="Segoe UI Semibold" panose="020B0702040204020203" pitchFamily="34" charset="0"/>
                      </a:rPr>
                      <m:t>=∅ </m:t>
                    </m:r>
                  </m:oMath>
                </a14:m>
                <a:r>
                  <a:rPr lang="en-US" sz="2800" b="1" dirty="0">
                    <a:latin typeface="Segoe UI Semibold" panose="020B0702040204020203" pitchFamily="34" charset="0"/>
                    <a:cs typeface="Segoe UI Semibold" panose="020B0702040204020203" pitchFamily="34" charset="0"/>
                  </a:rPr>
                  <a:t>then </a:t>
                </a:r>
                <a14:m>
                  <m:oMath xmlns:m="http://schemas.openxmlformats.org/officeDocument/2006/math">
                    <m:r>
                      <a:rPr lang="en-US" sz="2800" b="1" i="1">
                        <a:latin typeface="Cambria Math" panose="02040503050406030204" pitchFamily="18" charset="0"/>
                        <a:cs typeface="Segoe UI Semibold" panose="020B0702040204020203" pitchFamily="34" charset="0"/>
                      </a:rPr>
                      <m:t>ℙ</m:t>
                    </m:r>
                    <m:d>
                      <m:dPr>
                        <m:ctrlPr>
                          <a:rPr lang="en-US" sz="2800" b="1" i="1">
                            <a:latin typeface="Cambria Math" panose="02040503050406030204" pitchFamily="18" charset="0"/>
                            <a:cs typeface="Segoe UI Semibold" panose="020B0702040204020203" pitchFamily="34" charset="0"/>
                          </a:rPr>
                        </m:ctrlPr>
                      </m:dPr>
                      <m:e>
                        <m:r>
                          <a:rPr lang="en-US" sz="2800" b="1" i="1">
                            <a:latin typeface="Cambria Math" panose="02040503050406030204" pitchFamily="18" charset="0"/>
                            <a:cs typeface="Segoe UI Semibold" panose="020B0702040204020203" pitchFamily="34" charset="0"/>
                          </a:rPr>
                          <m:t>𝑬</m:t>
                        </m:r>
                        <m:r>
                          <a:rPr lang="en-US" sz="2800" b="1" i="1">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𝑭</m:t>
                        </m:r>
                      </m:e>
                    </m:d>
                    <m:r>
                      <a:rPr lang="en-US" sz="2800" b="1" i="1">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ℙ</m:t>
                    </m:r>
                    <m:d>
                      <m:dPr>
                        <m:ctrlPr>
                          <a:rPr lang="en-US" sz="2800" b="1" i="1">
                            <a:latin typeface="Cambria Math" panose="02040503050406030204" pitchFamily="18" charset="0"/>
                            <a:cs typeface="Segoe UI Semibold" panose="020B0702040204020203" pitchFamily="34" charset="0"/>
                          </a:rPr>
                        </m:ctrlPr>
                      </m:dPr>
                      <m:e>
                        <m:r>
                          <a:rPr lang="en-US" sz="2800" b="1" i="1">
                            <a:latin typeface="Cambria Math" panose="02040503050406030204" pitchFamily="18" charset="0"/>
                            <a:cs typeface="Segoe UI Semibold" panose="020B0702040204020203" pitchFamily="34" charset="0"/>
                          </a:rPr>
                          <m:t>𝑬</m:t>
                        </m:r>
                      </m:e>
                    </m:d>
                    <m:r>
                      <a:rPr lang="en-US" sz="2800" b="1" i="1">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ℙ</m:t>
                    </m:r>
                    <m:r>
                      <a:rPr lang="en-US" sz="2800" b="1" i="1">
                        <a:latin typeface="Cambria Math" panose="02040503050406030204" pitchFamily="18" charset="0"/>
                        <a:cs typeface="Segoe UI Semibold" panose="020B0702040204020203" pitchFamily="34" charset="0"/>
                      </a:rPr>
                      <m:t>(</m:t>
                    </m:r>
                    <m:r>
                      <a:rPr lang="en-US" sz="2800" b="1" i="1">
                        <a:latin typeface="Cambria Math" panose="02040503050406030204" pitchFamily="18" charset="0"/>
                        <a:cs typeface="Segoe UI Semibold" panose="020B0702040204020203" pitchFamily="34" charset="0"/>
                      </a:rPr>
                      <m:t>𝑭</m:t>
                    </m:r>
                    <m:r>
                      <a:rPr lang="en-US" sz="2800" b="1" i="1">
                        <a:latin typeface="Cambria Math" panose="02040503050406030204" pitchFamily="18" charset="0"/>
                        <a:cs typeface="Segoe UI Semibold" panose="020B0702040204020203" pitchFamily="34" charset="0"/>
                      </a:rPr>
                      <m:t>)</m:t>
                    </m:r>
                  </m:oMath>
                </a14:m>
                <a:r>
                  <a:rPr lang="en-US" sz="2800" b="1" dirty="0">
                    <a:latin typeface="Segoe UI Semibold" panose="020B0702040204020203" pitchFamily="34" charset="0"/>
                    <a:cs typeface="Segoe UI Semibold" panose="020B0702040204020203" pitchFamily="34" charset="0"/>
                  </a:rPr>
                  <a:t>  </a:t>
                </a:r>
              </a:p>
            </p:txBody>
          </p:sp>
        </mc:Choice>
        <mc:Fallback xmlns="">
          <p:sp>
            <p:nvSpPr>
              <p:cNvPr id="7" name="Rectangle 6">
                <a:extLst>
                  <a:ext uri="{FF2B5EF4-FFF2-40B4-BE49-F238E27FC236}">
                    <a16:creationId xmlns:a16="http://schemas.microsoft.com/office/drawing/2014/main" id="{48D3096B-4F41-4FDE-85F2-E41DE9281619}"/>
                  </a:ext>
                </a:extLst>
              </p:cNvPr>
              <p:cNvSpPr>
                <a:spLocks noRot="1" noChangeAspect="1" noMove="1" noResize="1" noEditPoints="1" noAdjustHandles="1" noChangeArrowheads="1" noChangeShapeType="1" noTextEdit="1"/>
              </p:cNvSpPr>
              <p:nvPr/>
            </p:nvSpPr>
            <p:spPr>
              <a:xfrm>
                <a:off x="591431" y="5083217"/>
                <a:ext cx="10372902" cy="768533"/>
              </a:xfrm>
              <a:prstGeom prst="rect">
                <a:avLst/>
              </a:prstGeom>
              <a:blipFill>
                <a:blip r:embed="rId4"/>
                <a:stretch>
                  <a:fillRect l="-997" b="-3876"/>
                </a:stretch>
              </a:blipFill>
              <a:ln>
                <a:solidFill>
                  <a:schemeClr val="accent2"/>
                </a:solidFill>
              </a:ln>
            </p:spPr>
            <p:txBody>
              <a:bodyPr/>
              <a:lstStyle/>
              <a:p>
                <a:r>
                  <a:rPr lang="en-US">
                    <a:noFill/>
                  </a:rPr>
                  <a:t> </a:t>
                </a:r>
              </a:p>
            </p:txBody>
          </p:sp>
        </mc:Fallback>
      </mc:AlternateContent>
    </p:spTree>
    <p:extLst>
      <p:ext uri="{BB962C8B-B14F-4D97-AF65-F5344CB8AC3E}">
        <p14:creationId xmlns:p14="http://schemas.microsoft.com/office/powerpoint/2010/main" val="95619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98FCE-51E8-450A-AA15-7058D30264F8}"/>
              </a:ext>
            </a:extLst>
          </p:cNvPr>
          <p:cNvSpPr>
            <a:spLocks noGrp="1"/>
          </p:cNvSpPr>
          <p:nvPr>
            <p:ph type="title"/>
          </p:nvPr>
        </p:nvSpPr>
        <p:spPr/>
        <p:txBody>
          <a:bodyPr/>
          <a:lstStyle/>
          <a:p>
            <a:r>
              <a:rPr lang="en-US" dirty="0"/>
              <a:t>We’ve seen lots of ways to count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DFC7A5-0BF1-4E1E-B7E5-AB7E3E97B93A}"/>
                  </a:ext>
                </a:extLst>
              </p:cNvPr>
              <p:cNvSpPr>
                <a:spLocks noGrp="1"/>
              </p:cNvSpPr>
              <p:nvPr>
                <p:ph idx="1"/>
              </p:nvPr>
            </p:nvSpPr>
            <p:spPr/>
            <p:txBody>
              <a:bodyPr>
                <a:normAutofit fontScale="92500" lnSpcReduction="10000"/>
              </a:bodyPr>
              <a:lstStyle/>
              <a:p>
                <a:r>
                  <a:rPr lang="en-US" dirty="0"/>
                  <a:t>Sum rule (split into disjoint sets)</a:t>
                </a:r>
              </a:p>
              <a:p>
                <a:r>
                  <a:rPr lang="en-US" dirty="0"/>
                  <a:t>Product rule (use a sequential process)</a:t>
                </a:r>
              </a:p>
              <a:p>
                <a:r>
                  <a:rPr lang="en-US" dirty="0"/>
                  <a:t>Combinations (order doesn’t matter)</a:t>
                </a:r>
              </a:p>
              <a:p>
                <a:r>
                  <a:rPr lang="en-US" dirty="0"/>
                  <a:t>Permutations (order does matter)</a:t>
                </a:r>
              </a:p>
              <a:p>
                <a:r>
                  <a:rPr lang="en-US" dirty="0"/>
                  <a:t>Principle of Inclusion-Exclusion</a:t>
                </a:r>
              </a:p>
              <a:p>
                <a:r>
                  <a:rPr lang="en-US" dirty="0"/>
                  <a:t>Complementary Counting</a:t>
                </a:r>
              </a:p>
              <a:p>
                <a:pPr marL="0" indent="0">
                  <a:buNone/>
                </a:pPr>
                <a:r>
                  <a:rPr lang="en-US" dirty="0"/>
                  <a:t> “Stars and Bars” </a:t>
                </a:r>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num>
                          <m:den>
                            <m:r>
                              <a:rPr lang="en-US" b="0" i="1" smtClean="0">
                                <a:latin typeface="Cambria Math" panose="02040503050406030204" pitchFamily="18" charset="0"/>
                              </a:rPr>
                              <m:t>𝑘</m:t>
                            </m:r>
                            <m:r>
                              <a:rPr lang="en-US" b="0" i="1" smtClean="0">
                                <a:latin typeface="Cambria Math" panose="02040503050406030204" pitchFamily="18" charset="0"/>
                              </a:rPr>
                              <m:t>−1</m:t>
                            </m:r>
                          </m:den>
                        </m:f>
                      </m:e>
                    </m:d>
                  </m:oMath>
                </a14:m>
                <a:endParaRPr lang="en-US" dirty="0"/>
              </a:p>
              <a:p>
                <a:r>
                  <a:rPr lang="en-US" dirty="0"/>
                  <a:t>Niche Rules (useful in very specific circumstances) </a:t>
                </a:r>
              </a:p>
              <a:p>
                <a:pPr lvl="1"/>
                <a:r>
                  <a:rPr lang="en-US" dirty="0"/>
                  <a:t>Binomial Theorem</a:t>
                </a:r>
              </a:p>
              <a:p>
                <a:pPr lvl="1"/>
                <a:r>
                  <a:rPr lang="en-US" dirty="0"/>
                  <a:t>Pigeonhole Principle</a:t>
                </a:r>
              </a:p>
              <a:p>
                <a:endParaRPr lang="en-US" dirty="0"/>
              </a:p>
            </p:txBody>
          </p:sp>
        </mc:Choice>
        <mc:Fallback xmlns="">
          <p:sp>
            <p:nvSpPr>
              <p:cNvPr id="3" name="Content Placeholder 2">
                <a:extLst>
                  <a:ext uri="{FF2B5EF4-FFF2-40B4-BE49-F238E27FC236}">
                    <a16:creationId xmlns:a16="http://schemas.microsoft.com/office/drawing/2014/main" id="{1ADFC7A5-0BF1-4E1E-B7E5-AB7E3E97B93A}"/>
                  </a:ext>
                </a:extLst>
              </p:cNvPr>
              <p:cNvSpPr>
                <a:spLocks noGrp="1" noRot="1" noChangeAspect="1" noMove="1" noResize="1" noEditPoints="1" noAdjustHandles="1" noChangeArrowheads="1" noChangeShapeType="1" noTextEdit="1"/>
              </p:cNvSpPr>
              <p:nvPr>
                <p:ph idx="1"/>
              </p:nvPr>
            </p:nvSpPr>
            <p:spPr>
              <a:blipFill>
                <a:blip r:embed="rId2"/>
                <a:stretch>
                  <a:fillRect l="-1362" t="-2642" b="-10943"/>
                </a:stretch>
              </a:blipFill>
            </p:spPr>
            <p:txBody>
              <a:bodyPr/>
              <a:lstStyle/>
              <a:p>
                <a:r>
                  <a:rPr lang="en-US">
                    <a:noFill/>
                  </a:rPr>
                  <a:t> </a:t>
                </a:r>
              </a:p>
            </p:txBody>
          </p:sp>
        </mc:Fallback>
      </mc:AlternateContent>
    </p:spTree>
    <p:extLst>
      <p:ext uri="{BB962C8B-B14F-4D97-AF65-F5344CB8AC3E}">
        <p14:creationId xmlns:p14="http://schemas.microsoft.com/office/powerpoint/2010/main" val="2073201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8AA2D-BEC0-48A8-AC4E-13D8EB9010D7}"/>
              </a:ext>
            </a:extLst>
          </p:cNvPr>
          <p:cNvSpPr>
            <a:spLocks noGrp="1"/>
          </p:cNvSpPr>
          <p:nvPr>
            <p:ph type="title"/>
          </p:nvPr>
        </p:nvSpPr>
        <p:spPr/>
        <p:txBody>
          <a:bodyPr/>
          <a:lstStyle/>
          <a:p>
            <a:r>
              <a:rPr lang="en-US" dirty="0"/>
              <a:t>Probability Space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307441-BCF8-4433-AFE5-EDC823C40B7C}"/>
                  </a:ext>
                </a:extLst>
              </p:cNvPr>
              <p:cNvSpPr>
                <a:spLocks noGrp="1"/>
              </p:cNvSpPr>
              <p:nvPr>
                <p:ph idx="1"/>
              </p:nvPr>
            </p:nvSpPr>
            <p:spPr/>
            <p:txBody>
              <a:bodyPr/>
              <a:lstStyle/>
              <a:p>
                <a:r>
                  <a:rPr lang="en-US" dirty="0"/>
                  <a:t>Flip a fair coin and roll a fair (6-sided) die.</a:t>
                </a:r>
              </a:p>
              <a:p>
                <a:endParaRPr lang="en-US" dirty="0"/>
              </a:p>
              <a:p>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𝑇</m:t>
                        </m:r>
                      </m:e>
                    </m:d>
                    <m:r>
                      <a:rPr lang="en-US" b="0" i="1" smtClean="0">
                        <a:latin typeface="Cambria Math" panose="02040503050406030204" pitchFamily="18" charset="0"/>
                      </a:rPr>
                      <m:t>×{1,2,3,4,5,6}</m:t>
                    </m:r>
                  </m:oMath>
                </a14:m>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12</m:t>
                        </m:r>
                      </m:den>
                    </m:f>
                  </m:oMath>
                </a14:m>
                <a:r>
                  <a:rPr lang="en-US" dirty="0"/>
                  <a:t> for every </a:t>
                </a:r>
                <a14:m>
                  <m:oMath xmlns:m="http://schemas.openxmlformats.org/officeDocument/2006/math">
                    <m:r>
                      <a:rPr lang="en-US" b="0" i="1" smtClean="0">
                        <a:latin typeface="Cambria Math" panose="02040503050406030204" pitchFamily="18" charset="0"/>
                      </a:rPr>
                      <m:t>𝜔</m:t>
                    </m:r>
                    <m:r>
                      <a:rPr lang="en-US" b="0" i="1" smtClean="0">
                        <a:latin typeface="Cambria Math" panose="02040503050406030204" pitchFamily="18" charset="0"/>
                      </a:rPr>
                      <m:t>∈</m:t>
                    </m:r>
                    <m:r>
                      <m:rPr>
                        <m:sty m:val="p"/>
                      </m:rPr>
                      <a:rPr lang="en-US" b="0" i="0" smtClean="0">
                        <a:latin typeface="Cambria Math" panose="02040503050406030204" pitchFamily="18" charset="0"/>
                      </a:rPr>
                      <m:t>Ω</m:t>
                    </m:r>
                  </m:oMath>
                </a14:m>
                <a:endParaRPr lang="en-US" dirty="0"/>
              </a:p>
              <a:p>
                <a:endParaRPr lang="en-US" dirty="0"/>
              </a:p>
              <a:p>
                <a:r>
                  <a:rPr lang="en-US" dirty="0"/>
                  <a:t>Is this a valid probability space?</a:t>
                </a:r>
              </a:p>
              <a:p>
                <a14:m>
                  <m:oMath xmlns:m="http://schemas.openxmlformats.org/officeDocument/2006/math">
                    <m:r>
                      <a:rPr lang="en-US" b="0" i="1" smtClean="0">
                        <a:latin typeface="Cambria Math" panose="02040503050406030204" pitchFamily="18" charset="0"/>
                      </a:rPr>
                      <m:t>ℙ</m:t>
                    </m:r>
                  </m:oMath>
                </a14:m>
                <a:r>
                  <a:rPr lang="en-US" dirty="0"/>
                  <a:t> takes in elements of </a:t>
                </a:r>
                <a14:m>
                  <m:oMath xmlns:m="http://schemas.openxmlformats.org/officeDocument/2006/math">
                    <m:r>
                      <m:rPr>
                        <m:sty m:val="p"/>
                      </m:rPr>
                      <a:rPr lang="en-US" b="0" i="0" smtClean="0">
                        <a:latin typeface="Cambria Math" panose="02040503050406030204" pitchFamily="18" charset="0"/>
                      </a:rPr>
                      <m:t>Ω</m:t>
                    </m:r>
                  </m:oMath>
                </a14:m>
                <a:r>
                  <a:rPr lang="en-US" dirty="0"/>
                  <a:t> and outputs numbers between </a:t>
                </a:r>
                <a14:m>
                  <m:oMath xmlns:m="http://schemas.openxmlformats.org/officeDocument/2006/math">
                    <m:r>
                      <a:rPr lang="en-US" b="0" i="1" smtClean="0">
                        <a:latin typeface="Cambria Math" panose="02040503050406030204" pitchFamily="18" charset="0"/>
                      </a:rPr>
                      <m:t>0</m:t>
                    </m:r>
                  </m:oMath>
                </a14:m>
                <a:r>
                  <a:rPr lang="en-US" dirty="0"/>
                  <a:t> and </a:t>
                </a:r>
                <a14:m>
                  <m:oMath xmlns:m="http://schemas.openxmlformats.org/officeDocument/2006/math">
                    <m:r>
                      <a:rPr lang="en-US" b="0" i="1" smtClean="0">
                        <a:latin typeface="Cambria Math" panose="02040503050406030204" pitchFamily="18" charset="0"/>
                      </a:rPr>
                      <m:t>1</m:t>
                    </m:r>
                  </m:oMath>
                </a14:m>
                <a:endParaRPr lang="en-US" dirty="0"/>
              </a:p>
              <a:p>
                <a14:m>
                  <m:oMath xmlns:m="http://schemas.openxmlformats.org/officeDocument/2006/math">
                    <m:nary>
                      <m:naryPr>
                        <m:chr m:val="∑"/>
                        <m:supHide m:val="on"/>
                        <m:ctrlPr>
                          <a:rPr lang="en-US" i="1" smtClean="0">
                            <a:latin typeface="Cambria Math" panose="02040503050406030204" pitchFamily="18" charset="0"/>
                          </a:rPr>
                        </m:ctrlPr>
                      </m:naryPr>
                      <m:sub>
                        <m:r>
                          <a:rPr lang="en-US" b="0" i="1" smtClean="0">
                            <a:latin typeface="Cambria Math" panose="02040503050406030204" pitchFamily="18" charset="0"/>
                          </a:rPr>
                          <m:t>𝜔</m:t>
                        </m:r>
                        <m:r>
                          <a:rPr lang="en-US" b="0" i="1" smtClean="0">
                            <a:latin typeface="Cambria Math" panose="02040503050406030204" pitchFamily="18" charset="0"/>
                          </a:rPr>
                          <m:t>∈</m:t>
                        </m:r>
                        <m:r>
                          <m:rPr>
                            <m:sty m:val="p"/>
                          </m:rPr>
                          <a:rPr lang="en-US" b="0" i="0" smtClean="0">
                            <a:latin typeface="Cambria Math" panose="02040503050406030204" pitchFamily="18" charset="0"/>
                          </a:rPr>
                          <m:t>Ω</m:t>
                        </m:r>
                      </m:sub>
                      <m:sup/>
                      <m:e>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e>
                    </m:nary>
                    <m:r>
                      <a:rPr lang="en-US" b="0" i="1" smtClean="0">
                        <a:latin typeface="Cambria Math" panose="02040503050406030204" pitchFamily="18" charset="0"/>
                      </a:rPr>
                      <m:t>=1</m:t>
                    </m:r>
                  </m:oMath>
                </a14:m>
                <a:r>
                  <a:rPr lang="en-US" dirty="0"/>
                  <a:t>. </a:t>
                </a:r>
              </a:p>
            </p:txBody>
          </p:sp>
        </mc:Choice>
        <mc:Fallback xmlns="">
          <p:sp>
            <p:nvSpPr>
              <p:cNvPr id="3" name="Content Placeholder 2">
                <a:extLst>
                  <a:ext uri="{FF2B5EF4-FFF2-40B4-BE49-F238E27FC236}">
                    <a16:creationId xmlns:a16="http://schemas.microsoft.com/office/drawing/2014/main" id="{14307441-BCF8-4433-AFE5-EDC823C40B7C}"/>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4446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14AB-886E-47D4-B63B-085BB52685AD}"/>
              </a:ext>
            </a:extLst>
          </p:cNvPr>
          <p:cNvSpPr>
            <a:spLocks noGrp="1"/>
          </p:cNvSpPr>
          <p:nvPr>
            <p:ph type="title"/>
          </p:nvPr>
        </p:nvSpPr>
        <p:spPr/>
        <p:txBody>
          <a:bodyPr/>
          <a:lstStyle/>
          <a:p>
            <a:r>
              <a:rPr lang="en-US" dirty="0"/>
              <a:t>Measure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D4D509-A71A-464E-984E-8F8DDC2F24E2}"/>
                  </a:ext>
                </a:extLst>
              </p:cNvPr>
              <p:cNvSpPr>
                <a:spLocks noGrp="1"/>
              </p:cNvSpPr>
              <p:nvPr>
                <p:ph idx="1"/>
              </p:nvPr>
            </p:nvSpPr>
            <p:spPr/>
            <p:txBody>
              <a:bodyPr/>
              <a:lstStyle/>
              <a:p>
                <a14:m>
                  <m:oMath xmlns:m="http://schemas.openxmlformats.org/officeDocument/2006/math">
                    <m:r>
                      <m:rPr>
                        <m:sty m:val="p"/>
                      </m:rPr>
                      <a:rPr lang="en-US" smtClean="0">
                        <a:latin typeface="Cambria Math" panose="02040503050406030204" pitchFamily="18" charset="0"/>
                      </a:rPr>
                      <m:t>Ω</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𝐻</m:t>
                        </m:r>
                        <m:r>
                          <a:rPr lang="en-US" i="1">
                            <a:latin typeface="Cambria Math" panose="02040503050406030204" pitchFamily="18" charset="0"/>
                          </a:rPr>
                          <m:t>,</m:t>
                        </m:r>
                        <m:r>
                          <a:rPr lang="en-US" i="1">
                            <a:latin typeface="Cambria Math" panose="02040503050406030204" pitchFamily="18" charset="0"/>
                          </a:rPr>
                          <m:t>𝑇</m:t>
                        </m:r>
                      </m:e>
                    </m:d>
                    <m:r>
                      <a:rPr lang="en-US" i="1">
                        <a:latin typeface="Cambria Math" panose="02040503050406030204" pitchFamily="18" charset="0"/>
                      </a:rPr>
                      <m:t>×{1,2,3,4,5,6}</m:t>
                    </m:r>
                  </m:oMath>
                </a14:m>
                <a:endParaRPr lang="en-US" dirty="0"/>
              </a:p>
              <a:p>
                <a14:m>
                  <m:oMath xmlns:m="http://schemas.openxmlformats.org/officeDocument/2006/math">
                    <m:r>
                      <a:rPr lang="en-US" i="1">
                        <a:latin typeface="Cambria Math" panose="02040503050406030204" pitchFamily="18" charset="0"/>
                      </a:rPr>
                      <m:t>ℙ</m:t>
                    </m:r>
                    <m:d>
                      <m:dPr>
                        <m:ctrlPr>
                          <a:rPr lang="en-US" i="1">
                            <a:latin typeface="Cambria Math" panose="02040503050406030204" pitchFamily="18" charset="0"/>
                          </a:rPr>
                        </m:ctrlPr>
                      </m:dPr>
                      <m:e>
                        <m:r>
                          <a:rPr lang="en-US" i="1">
                            <a:latin typeface="Cambria Math" panose="02040503050406030204" pitchFamily="18" charset="0"/>
                          </a:rPr>
                          <m:t>𝜔</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12</m:t>
                        </m:r>
                      </m:den>
                    </m:f>
                  </m:oMath>
                </a14:m>
                <a:r>
                  <a:rPr lang="en-US" dirty="0"/>
                  <a:t> for every </a:t>
                </a:r>
                <a14:m>
                  <m:oMath xmlns:m="http://schemas.openxmlformats.org/officeDocument/2006/math">
                    <m:r>
                      <a:rPr lang="en-US" i="1">
                        <a:latin typeface="Cambria Math" panose="02040503050406030204" pitchFamily="18" charset="0"/>
                      </a:rPr>
                      <m:t>𝜔</m:t>
                    </m:r>
                    <m:r>
                      <a:rPr lang="en-US" i="1">
                        <a:latin typeface="Cambria Math" panose="02040503050406030204" pitchFamily="18" charset="0"/>
                      </a:rPr>
                      <m:t>∈</m:t>
                    </m:r>
                    <m:r>
                      <m:rPr>
                        <m:sty m:val="p"/>
                      </m:rPr>
                      <a:rPr lang="en-US">
                        <a:latin typeface="Cambria Math" panose="02040503050406030204" pitchFamily="18" charset="0"/>
                      </a:rPr>
                      <m:t>Ω</m:t>
                    </m:r>
                  </m:oMath>
                </a14:m>
                <a:endParaRPr lang="en-US" dirty="0"/>
              </a:p>
              <a:p>
                <a:endParaRPr lang="en-US" dirty="0"/>
              </a:p>
              <a:p>
                <a:r>
                  <a:rPr lang="en-US" dirty="0"/>
                  <a:t>So what’s the probability of seeing a heads?</a:t>
                </a:r>
              </a:p>
              <a:p>
                <a:r>
                  <a:rPr lang="en-US" dirty="0"/>
                  <a:t>Seeing heads isn’t an element of the sample space!</a:t>
                </a:r>
              </a:p>
              <a:p>
                <a:endParaRPr lang="en-US" dirty="0"/>
              </a:p>
              <a:p>
                <a:r>
                  <a:rPr lang="en-US" dirty="0"/>
                  <a:t>Define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𝜔</m:t>
                        </m:r>
                        <m:r>
                          <a:rPr lang="en-US" b="0" i="1" smtClean="0">
                            <a:latin typeface="Cambria Math" panose="02040503050406030204" pitchFamily="18" charset="0"/>
                          </a:rPr>
                          <m:t>∈</m:t>
                        </m:r>
                        <m:r>
                          <m:rPr>
                            <m:sty m:val="p"/>
                          </m:rPr>
                          <a:rPr lang="en-US" b="0" i="0" smtClean="0">
                            <a:latin typeface="Cambria Math" panose="02040503050406030204" pitchFamily="18" charset="0"/>
                          </a:rPr>
                          <m:t>E</m:t>
                        </m:r>
                      </m:sub>
                      <m:sup/>
                      <m:e>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e>
                    </m:nary>
                  </m:oMath>
                </a14:m>
                <a:endParaRPr lang="en-US" dirty="0"/>
              </a:p>
            </p:txBody>
          </p:sp>
        </mc:Choice>
        <mc:Fallback xmlns="">
          <p:sp>
            <p:nvSpPr>
              <p:cNvPr id="3" name="Content Placeholder 2">
                <a:extLst>
                  <a:ext uri="{FF2B5EF4-FFF2-40B4-BE49-F238E27FC236}">
                    <a16:creationId xmlns:a16="http://schemas.microsoft.com/office/drawing/2014/main" id="{39D4D509-A71A-464E-984E-8F8DDC2F24E2}"/>
                  </a:ext>
                </a:extLst>
              </p:cNvPr>
              <p:cNvSpPr>
                <a:spLocks noGrp="1" noRot="1" noChangeAspect="1" noMove="1" noResize="1" noEditPoints="1" noAdjustHandles="1" noChangeArrowheads="1" noChangeShapeType="1" noTextEdit="1"/>
              </p:cNvSpPr>
              <p:nvPr>
                <p:ph idx="1"/>
              </p:nvPr>
            </p:nvSpPr>
            <p:spPr>
              <a:blipFill>
                <a:blip r:embed="rId3"/>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3933321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25E36-5FBB-40DE-B5A5-FAE88B67A68C}"/>
              </a:ext>
            </a:extLst>
          </p:cNvPr>
          <p:cNvSpPr>
            <a:spLocks noGrp="1"/>
          </p:cNvSpPr>
          <p:nvPr>
            <p:ph type="title"/>
          </p:nvPr>
        </p:nvSpPr>
        <p:spPr/>
        <p:txBody>
          <a:bodyPr/>
          <a:lstStyle/>
          <a:p>
            <a:r>
              <a:rPr lang="en-US" dirty="0"/>
              <a:t>Mutually Exclusive Events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0D3AE5-CC42-4F56-9161-C86FBAE584E5}"/>
                  </a:ext>
                </a:extLst>
              </p:cNvPr>
              <p:cNvSpPr>
                <a:spLocks noGrp="1"/>
              </p:cNvSpPr>
              <p:nvPr>
                <p:ph idx="1"/>
              </p:nvPr>
            </p:nvSpPr>
            <p:spPr/>
            <p:txBody>
              <a:bodyPr/>
              <a:lstStyle/>
              <a:p>
                <a:r>
                  <a:rPr lang="en-US" dirty="0"/>
                  <a:t>Two events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𝐹</m:t>
                    </m:r>
                  </m:oMath>
                </a14:m>
                <a:r>
                  <a:rPr lang="en-US" dirty="0"/>
                  <a:t> are mutually exclusive if they cannot happen simultaneously.</a:t>
                </a:r>
              </a:p>
              <a:p>
                <a:r>
                  <a:rPr lang="en-US" dirty="0"/>
                  <a:t>In notation,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oMath>
                </a14:m>
                <a:r>
                  <a:rPr lang="en-US" dirty="0"/>
                  <a:t> (i.e. they’re disjoint subsets of the sample space).</a:t>
                </a:r>
              </a:p>
              <a:p>
                <a:endParaRPr lang="en-US" dirty="0"/>
              </a:p>
              <a:p>
                <a:r>
                  <a:rPr lang="en-US" dirty="0"/>
                  <a:t>For example, if </a:t>
                </a:r>
                <a14:m>
                  <m:oMath xmlns:m="http://schemas.openxmlformats.org/officeDocument/2006/math">
                    <m:r>
                      <m:rPr>
                        <m:sty m:val="p"/>
                      </m:rPr>
                      <a:rPr lang="en-US" b="0" i="0" smtClean="0">
                        <a:latin typeface="Cambria Math" panose="02040503050406030204" pitchFamily="18" charset="0"/>
                      </a:rPr>
                      <m:t>Ω</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𝑇</m:t>
                        </m:r>
                      </m:e>
                    </m:d>
                    <m:r>
                      <a:rPr lang="en-US" b="0" i="1" smtClean="0">
                        <a:latin typeface="Cambria Math" panose="02040503050406030204" pitchFamily="18" charset="0"/>
                      </a:rPr>
                      <m:t>×{1,2,3,4,5,6}</m:t>
                    </m:r>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“the coin came up heads”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“the coin came up tails”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r>
                  <a:rPr lang="en-US" dirty="0"/>
                  <a:t>“the die showed an even number”</a:t>
                </a:r>
              </a:p>
            </p:txBody>
          </p:sp>
        </mc:Choice>
        <mc:Fallback xmlns="">
          <p:sp>
            <p:nvSpPr>
              <p:cNvPr id="3" name="Content Placeholder 2">
                <a:extLst>
                  <a:ext uri="{FF2B5EF4-FFF2-40B4-BE49-F238E27FC236}">
                    <a16:creationId xmlns:a16="http://schemas.microsoft.com/office/drawing/2014/main" id="{190D3AE5-CC42-4F56-9161-C86FBAE584E5}"/>
                  </a:ext>
                </a:extLst>
              </p:cNvPr>
              <p:cNvSpPr>
                <a:spLocks noGrp="1" noRot="1" noChangeAspect="1" noMove="1" noResize="1" noEditPoints="1" noAdjustHandles="1" noChangeArrowheads="1" noChangeShapeType="1" noTextEdit="1"/>
              </p:cNvSpPr>
              <p:nvPr>
                <p:ph idx="1"/>
              </p:nvPr>
            </p:nvSpPr>
            <p:spPr>
              <a:blipFill>
                <a:blip r:embed="rId2"/>
                <a:stretch>
                  <a:fillRect l="-708" t="-2138" r="-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5F1D13D-081D-428B-9468-809391B24807}"/>
                  </a:ext>
                </a:extLst>
              </p:cNvPr>
              <p:cNvSpPr/>
              <p:nvPr/>
            </p:nvSpPr>
            <p:spPr>
              <a:xfrm>
                <a:off x="6871448" y="4374776"/>
                <a:ext cx="5132294" cy="11412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sSub>
                      <m:sSubPr>
                        <m:ctrlPr>
                          <a:rPr lang="en-US" sz="2400" i="1" dirty="0" smtClean="0">
                            <a:solidFill>
                              <a:schemeClr val="tx1"/>
                            </a:solidFill>
                            <a:latin typeface="Cambria Math" panose="02040503050406030204" pitchFamily="18" charset="0"/>
                            <a:cs typeface="Segoe UI Semilight" panose="020B0402040204020203" pitchFamily="34" charset="0"/>
                          </a:rPr>
                        </m:ctrlPr>
                      </m:sSubPr>
                      <m:e>
                        <m:r>
                          <a:rPr lang="en-US" sz="2400" i="1" dirty="0" smtClean="0">
                            <a:solidFill>
                              <a:schemeClr val="tx1"/>
                            </a:solidFill>
                            <a:latin typeface="Cambria Math" panose="02040503050406030204" pitchFamily="18" charset="0"/>
                            <a:cs typeface="Segoe UI Semilight" panose="020B0402040204020203" pitchFamily="34" charset="0"/>
                          </a:rPr>
                          <m:t>𝐸</m:t>
                        </m:r>
                      </m:e>
                      <m:sub>
                        <m:r>
                          <a:rPr lang="en-US" sz="2400" i="1" dirty="0" smtClean="0">
                            <a:solidFill>
                              <a:schemeClr val="tx1"/>
                            </a:solidFill>
                            <a:latin typeface="Cambria Math" panose="02040503050406030204" pitchFamily="18" charset="0"/>
                            <a:cs typeface="Segoe UI Semilight" panose="020B0402040204020203" pitchFamily="34" charset="0"/>
                          </a:rPr>
                          <m:t>1</m:t>
                        </m:r>
                      </m:sub>
                    </m:sSub>
                  </m:oMath>
                </a14:m>
                <a:r>
                  <a:rPr lang="en-US" sz="2400" dirty="0">
                    <a:solidFill>
                      <a:schemeClr val="tx1"/>
                    </a:solidFill>
                    <a:latin typeface="Segoe UI Semilight" panose="020B0402040204020203" pitchFamily="34" charset="0"/>
                    <a:cs typeface="Segoe UI Semilight" panose="020B0402040204020203" pitchFamily="34" charset="0"/>
                  </a:rPr>
                  <a:t> and </a:t>
                </a:r>
                <a14:m>
                  <m:oMath xmlns:m="http://schemas.openxmlformats.org/officeDocument/2006/math">
                    <m:sSub>
                      <m:sSubPr>
                        <m:ctrlPr>
                          <a:rPr lang="en-US" sz="2400" b="0" i="1" smtClean="0">
                            <a:solidFill>
                              <a:schemeClr val="tx1"/>
                            </a:solidFill>
                            <a:latin typeface="Cambria Math" panose="02040503050406030204" pitchFamily="18" charset="0"/>
                            <a:cs typeface="Segoe UI Semilight" panose="020B0402040204020203" pitchFamily="34" charset="0"/>
                          </a:rPr>
                        </m:ctrlPr>
                      </m:sSubPr>
                      <m:e>
                        <m:r>
                          <a:rPr lang="en-US" sz="2400" b="0" i="1" smtClean="0">
                            <a:solidFill>
                              <a:schemeClr val="tx1"/>
                            </a:solidFill>
                            <a:latin typeface="Cambria Math" panose="02040503050406030204" pitchFamily="18" charset="0"/>
                            <a:cs typeface="Segoe UI Semilight" panose="020B0402040204020203" pitchFamily="34" charset="0"/>
                          </a:rPr>
                          <m:t>𝐸</m:t>
                        </m:r>
                      </m:e>
                      <m:sub>
                        <m:r>
                          <a:rPr lang="en-US" sz="2400" b="0" i="1" smtClean="0">
                            <a:solidFill>
                              <a:schemeClr val="tx1"/>
                            </a:solidFill>
                            <a:latin typeface="Cambria Math" panose="02040503050406030204" pitchFamily="18" charset="0"/>
                            <a:cs typeface="Segoe UI Semilight" panose="020B0402040204020203" pitchFamily="34" charset="0"/>
                          </a:rPr>
                          <m:t>2</m:t>
                        </m:r>
                      </m:sub>
                    </m:sSub>
                  </m:oMath>
                </a14:m>
                <a:r>
                  <a:rPr lang="en-US" sz="2400" dirty="0">
                    <a:solidFill>
                      <a:schemeClr val="tx1"/>
                    </a:solidFill>
                    <a:latin typeface="Segoe UI Semilight" panose="020B0402040204020203" pitchFamily="34" charset="0"/>
                    <a:cs typeface="Segoe UI Semilight" panose="020B0402040204020203" pitchFamily="34" charset="0"/>
                  </a:rPr>
                  <a:t> are mutually exclusive. </a:t>
                </a:r>
              </a:p>
              <a:p>
                <a14:m>
                  <m:oMath xmlns:m="http://schemas.openxmlformats.org/officeDocument/2006/math">
                    <m:sSub>
                      <m:sSubPr>
                        <m:ctrlPr>
                          <a:rPr lang="en-US" sz="2400" b="0" i="1" smtClean="0">
                            <a:solidFill>
                              <a:schemeClr val="tx1"/>
                            </a:solidFill>
                            <a:latin typeface="Cambria Math" panose="02040503050406030204" pitchFamily="18" charset="0"/>
                            <a:cs typeface="Segoe UI Semilight" panose="020B0402040204020203" pitchFamily="34" charset="0"/>
                          </a:rPr>
                        </m:ctrlPr>
                      </m:sSubPr>
                      <m:e>
                        <m:r>
                          <a:rPr lang="en-US" sz="2400" b="0" i="1" smtClean="0">
                            <a:solidFill>
                              <a:schemeClr val="tx1"/>
                            </a:solidFill>
                            <a:latin typeface="Cambria Math" panose="02040503050406030204" pitchFamily="18" charset="0"/>
                            <a:cs typeface="Segoe UI Semilight" panose="020B0402040204020203" pitchFamily="34" charset="0"/>
                          </a:rPr>
                          <m:t>𝐸</m:t>
                        </m:r>
                      </m:e>
                      <m:sub>
                        <m:r>
                          <a:rPr lang="en-US" sz="2400" b="0" i="1" smtClean="0">
                            <a:solidFill>
                              <a:schemeClr val="tx1"/>
                            </a:solidFill>
                            <a:latin typeface="Cambria Math" panose="02040503050406030204" pitchFamily="18" charset="0"/>
                            <a:cs typeface="Segoe UI Semilight" panose="020B0402040204020203" pitchFamily="34" charset="0"/>
                          </a:rPr>
                          <m:t>1</m:t>
                        </m:r>
                      </m:sub>
                    </m:sSub>
                  </m:oMath>
                </a14:m>
                <a:r>
                  <a:rPr lang="en-US" sz="2400" dirty="0">
                    <a:solidFill>
                      <a:schemeClr val="tx1"/>
                    </a:solidFill>
                    <a:latin typeface="Segoe UI Semilight" panose="020B0402040204020203" pitchFamily="34" charset="0"/>
                    <a:cs typeface="Segoe UI Semilight" panose="020B0402040204020203" pitchFamily="34" charset="0"/>
                  </a:rPr>
                  <a:t> and </a:t>
                </a:r>
                <a14:m>
                  <m:oMath xmlns:m="http://schemas.openxmlformats.org/officeDocument/2006/math">
                    <m:sSub>
                      <m:sSubPr>
                        <m:ctrlPr>
                          <a:rPr lang="en-US" sz="2400" b="0" i="1" smtClean="0">
                            <a:solidFill>
                              <a:schemeClr val="tx1"/>
                            </a:solidFill>
                            <a:latin typeface="Cambria Math" panose="02040503050406030204" pitchFamily="18" charset="0"/>
                            <a:cs typeface="Segoe UI Semilight" panose="020B0402040204020203" pitchFamily="34" charset="0"/>
                          </a:rPr>
                        </m:ctrlPr>
                      </m:sSubPr>
                      <m:e>
                        <m:r>
                          <a:rPr lang="en-US" sz="2400" b="0" i="1" smtClean="0">
                            <a:solidFill>
                              <a:schemeClr val="tx1"/>
                            </a:solidFill>
                            <a:latin typeface="Cambria Math" panose="02040503050406030204" pitchFamily="18" charset="0"/>
                            <a:cs typeface="Segoe UI Semilight" panose="020B0402040204020203" pitchFamily="34" charset="0"/>
                          </a:rPr>
                          <m:t>𝐸</m:t>
                        </m:r>
                      </m:e>
                      <m:sub>
                        <m:r>
                          <a:rPr lang="en-US" sz="2400" b="0" i="1" smtClean="0">
                            <a:solidFill>
                              <a:schemeClr val="tx1"/>
                            </a:solidFill>
                            <a:latin typeface="Cambria Math" panose="02040503050406030204" pitchFamily="18" charset="0"/>
                            <a:cs typeface="Segoe UI Semilight" panose="020B0402040204020203" pitchFamily="34" charset="0"/>
                          </a:rPr>
                          <m:t>3</m:t>
                        </m:r>
                      </m:sub>
                    </m:sSub>
                  </m:oMath>
                </a14:m>
                <a:r>
                  <a:rPr lang="en-US" sz="2400" dirty="0">
                    <a:solidFill>
                      <a:schemeClr val="tx1"/>
                    </a:solidFill>
                    <a:latin typeface="Segoe UI Semilight" panose="020B0402040204020203" pitchFamily="34" charset="0"/>
                    <a:cs typeface="Segoe UI Semilight" panose="020B0402040204020203" pitchFamily="34" charset="0"/>
                  </a:rPr>
                  <a:t> are not mutually exclusive. </a:t>
                </a:r>
              </a:p>
            </p:txBody>
          </p:sp>
        </mc:Choice>
        <mc:Fallback xmlns="">
          <p:sp>
            <p:nvSpPr>
              <p:cNvPr id="4" name="Rectangle 3">
                <a:extLst>
                  <a:ext uri="{FF2B5EF4-FFF2-40B4-BE49-F238E27FC236}">
                    <a16:creationId xmlns:a16="http://schemas.microsoft.com/office/drawing/2014/main" id="{15F1D13D-081D-428B-9468-809391B24807}"/>
                  </a:ext>
                </a:extLst>
              </p:cNvPr>
              <p:cNvSpPr>
                <a:spLocks noRot="1" noChangeAspect="1" noMove="1" noResize="1" noEditPoints="1" noAdjustHandles="1" noChangeArrowheads="1" noChangeShapeType="1" noTextEdit="1"/>
              </p:cNvSpPr>
              <p:nvPr/>
            </p:nvSpPr>
            <p:spPr>
              <a:xfrm>
                <a:off x="6871448" y="4374776"/>
                <a:ext cx="5132294" cy="1141208"/>
              </a:xfrm>
              <a:prstGeom prst="rect">
                <a:avLst/>
              </a:prstGeom>
              <a:blipFill>
                <a:blip r:embed="rId3"/>
                <a:stretch>
                  <a:fillRect l="-118" r="-710"/>
                </a:stretch>
              </a:blipFill>
            </p:spPr>
            <p:txBody>
              <a:bodyPr/>
              <a:lstStyle/>
              <a:p>
                <a:r>
                  <a:rPr lang="en-US">
                    <a:noFill/>
                  </a:rPr>
                  <a:t> </a:t>
                </a:r>
              </a:p>
            </p:txBody>
          </p:sp>
        </mc:Fallback>
      </mc:AlternateContent>
    </p:spTree>
    <p:extLst>
      <p:ext uri="{BB962C8B-B14F-4D97-AF65-F5344CB8AC3E}">
        <p14:creationId xmlns:p14="http://schemas.microsoft.com/office/powerpoint/2010/main" val="421656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774B-8537-4ECD-8A89-D1E51A5DD2B7}"/>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0C82ED-306A-4ECF-BC47-7C51A85F4771}"/>
                  </a:ext>
                </a:extLst>
              </p:cNvPr>
              <p:cNvSpPr>
                <a:spLocks noGrp="1"/>
              </p:cNvSpPr>
              <p:nvPr>
                <p:ph idx="1"/>
              </p:nvPr>
            </p:nvSpPr>
            <p:spPr/>
            <p:txBody>
              <a:bodyPr/>
              <a:lstStyle/>
              <a:p>
                <a:r>
                  <a:rPr lang="en-US" dirty="0"/>
                  <a:t>Suppose you roll two dice. Each die is fair and they don’t affect each other. What is the probability of both dice being even?</a:t>
                </a:r>
              </a:p>
              <a:p>
                <a:endParaRPr lang="en-US" dirty="0"/>
              </a:p>
              <a:p>
                <a:r>
                  <a:rPr lang="en-US" dirty="0"/>
                  <a:t>What is your sample space?</a:t>
                </a:r>
              </a:p>
              <a:p>
                <a:r>
                  <a:rPr lang="en-US" dirty="0"/>
                  <a:t>What is your probability measure </a:t>
                </a:r>
                <a14:m>
                  <m:oMath xmlns:m="http://schemas.openxmlformats.org/officeDocument/2006/math">
                    <m:r>
                      <a:rPr lang="en-US" b="0" i="1" smtClean="0">
                        <a:latin typeface="Cambria Math" panose="02040503050406030204" pitchFamily="18" charset="0"/>
                      </a:rPr>
                      <m:t>ℙ</m:t>
                    </m:r>
                  </m:oMath>
                </a14:m>
                <a:r>
                  <a:rPr lang="en-US" dirty="0"/>
                  <a:t>?</a:t>
                </a:r>
              </a:p>
              <a:p>
                <a:r>
                  <a:rPr lang="en-US" dirty="0"/>
                  <a:t>What is your event?</a:t>
                </a:r>
              </a:p>
              <a:p>
                <a:r>
                  <a:rPr lang="en-US" dirty="0"/>
                  <a:t>What is the probability?</a:t>
                </a:r>
              </a:p>
            </p:txBody>
          </p:sp>
        </mc:Choice>
        <mc:Fallback xmlns="">
          <p:sp>
            <p:nvSpPr>
              <p:cNvPr id="3" name="Content Placeholder 2">
                <a:extLst>
                  <a:ext uri="{FF2B5EF4-FFF2-40B4-BE49-F238E27FC236}">
                    <a16:creationId xmlns:a16="http://schemas.microsoft.com/office/drawing/2014/main" id="{BE0C82ED-306A-4ECF-BC47-7C51A85F477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6399628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774B-8537-4ECD-8A89-D1E51A5DD2B7}"/>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0C82ED-306A-4ECF-BC47-7C51A85F4771}"/>
                  </a:ext>
                </a:extLst>
              </p:cNvPr>
              <p:cNvSpPr>
                <a:spLocks noGrp="1"/>
              </p:cNvSpPr>
              <p:nvPr>
                <p:ph idx="1"/>
              </p:nvPr>
            </p:nvSpPr>
            <p:spPr/>
            <p:txBody>
              <a:bodyPr/>
              <a:lstStyle/>
              <a:p>
                <a:r>
                  <a:rPr lang="en-US" dirty="0"/>
                  <a:t>Suppose you roll two dice. Each die is fair and they don’t affect each other. What is the probability of both dice being even?</a:t>
                </a:r>
              </a:p>
              <a:p>
                <a:endParaRPr lang="en-US" dirty="0"/>
              </a:p>
              <a:p>
                <a:r>
                  <a:rPr lang="en-US" dirty="0"/>
                  <a:t>What is your sample space?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1,2,3,4,5,6</m:t>
                        </m:r>
                      </m:e>
                    </m:d>
                    <m:r>
                      <a:rPr lang="en-US" b="0" i="1" smtClean="0">
                        <a:latin typeface="Cambria Math" panose="02040503050406030204" pitchFamily="18" charset="0"/>
                      </a:rPr>
                      <m:t>×{1,2,3,4,5,6}</m:t>
                    </m:r>
                  </m:oMath>
                </a14:m>
                <a:r>
                  <a:rPr lang="en-US" dirty="0"/>
                  <a:t> </a:t>
                </a:r>
              </a:p>
              <a:p>
                <a:r>
                  <a:rPr lang="en-US" dirty="0"/>
                  <a:t>What is your probability measure </a:t>
                </a:r>
                <a14:m>
                  <m:oMath xmlns:m="http://schemas.openxmlformats.org/officeDocument/2006/math">
                    <m:r>
                      <a:rPr lang="en-US" b="0" i="1" smtClean="0">
                        <a:latin typeface="Cambria Math" panose="02040503050406030204" pitchFamily="18" charset="0"/>
                      </a:rPr>
                      <m:t>ℙ</m:t>
                    </m:r>
                  </m:oMath>
                </a14:m>
                <a:r>
                  <a:rPr lang="en-US" dirty="0"/>
                  <a:t>?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𝜔</m:t>
                        </m:r>
                      </m:e>
                    </m:d>
                    <m:r>
                      <a:rPr lang="en-US" b="0" i="1" smtClean="0">
                        <a:latin typeface="Cambria Math" panose="02040503050406030204" pitchFamily="18" charset="0"/>
                      </a:rPr>
                      <m:t>=1/36</m:t>
                    </m:r>
                  </m:oMath>
                </a14:m>
                <a:r>
                  <a:rPr lang="en-US" dirty="0"/>
                  <a:t> for all </a:t>
                </a:r>
                <a14:m>
                  <m:oMath xmlns:m="http://schemas.openxmlformats.org/officeDocument/2006/math">
                    <m:r>
                      <a:rPr lang="en-US" b="0" i="1" smtClean="0">
                        <a:latin typeface="Cambria Math" panose="02040503050406030204" pitchFamily="18" charset="0"/>
                      </a:rPr>
                      <m:t>𝜔</m:t>
                    </m:r>
                    <m:r>
                      <a:rPr lang="en-US" b="0" i="1" smtClean="0">
                        <a:latin typeface="Cambria Math" panose="02040503050406030204" pitchFamily="18" charset="0"/>
                      </a:rPr>
                      <m:t>∈</m:t>
                    </m:r>
                    <m:r>
                      <m:rPr>
                        <m:sty m:val="p"/>
                      </m:rPr>
                      <a:rPr lang="en-US" b="0" i="0" smtClean="0">
                        <a:latin typeface="Cambria Math" panose="02040503050406030204" pitchFamily="18" charset="0"/>
                      </a:rPr>
                      <m:t>Ω</m:t>
                    </m:r>
                  </m:oMath>
                </a14:m>
                <a:endParaRPr lang="en-US" dirty="0"/>
              </a:p>
              <a:p>
                <a:r>
                  <a:rPr lang="en-US" dirty="0"/>
                  <a:t>What is your event?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2,4,6</m:t>
                        </m:r>
                      </m:e>
                    </m:d>
                    <m:r>
                      <a:rPr lang="en-US" b="0" i="1" smtClean="0">
                        <a:latin typeface="Cambria Math" panose="02040503050406030204" pitchFamily="18" charset="0"/>
                      </a:rPr>
                      <m:t>×{2,4,6}</m:t>
                    </m:r>
                  </m:oMath>
                </a14:m>
                <a:endParaRPr lang="en-US" dirty="0"/>
              </a:p>
              <a:p>
                <a:r>
                  <a:rPr lang="en-US" dirty="0"/>
                  <a:t>What is the probability?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6</m:t>
                        </m:r>
                      </m:e>
                      <m:sup>
                        <m:r>
                          <a:rPr lang="en-US" b="0" i="1" smtClean="0">
                            <a:latin typeface="Cambria Math" panose="02040503050406030204" pitchFamily="18" charset="0"/>
                          </a:rPr>
                          <m:t>2</m:t>
                        </m:r>
                      </m:sup>
                    </m:sSup>
                  </m:oMath>
                </a14:m>
                <a:endParaRPr lang="en-US" dirty="0"/>
              </a:p>
            </p:txBody>
          </p:sp>
        </mc:Choice>
        <mc:Fallback xmlns="">
          <p:sp>
            <p:nvSpPr>
              <p:cNvPr id="3" name="Content Placeholder 2">
                <a:extLst>
                  <a:ext uri="{FF2B5EF4-FFF2-40B4-BE49-F238E27FC236}">
                    <a16:creationId xmlns:a16="http://schemas.microsoft.com/office/drawing/2014/main" id="{BE0C82ED-306A-4ECF-BC47-7C51A85F477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82808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774B-8537-4ECD-8A89-D1E51A5DD2B7}"/>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0C82ED-306A-4ECF-BC47-7C51A85F4771}"/>
                  </a:ext>
                </a:extLst>
              </p:cNvPr>
              <p:cNvSpPr>
                <a:spLocks noGrp="1"/>
              </p:cNvSpPr>
              <p:nvPr>
                <p:ph idx="1"/>
              </p:nvPr>
            </p:nvSpPr>
            <p:spPr/>
            <p:txBody>
              <a:bodyPr>
                <a:normAutofit fontScale="85000" lnSpcReduction="20000"/>
              </a:bodyPr>
              <a:lstStyle/>
              <a:p>
                <a:r>
                  <a:rPr lang="en-US" dirty="0"/>
                  <a:t>Suppose you roll two dice. Each die is fair and they don’t affect each other. What is the probability of both dice being even?</a:t>
                </a:r>
              </a:p>
              <a:p>
                <a:r>
                  <a:rPr lang="en-US" dirty="0"/>
                  <a:t>What if we can’t tell the dice apart and always put the dice in increasing order by value.</a:t>
                </a:r>
              </a:p>
              <a:p>
                <a:r>
                  <a:rPr lang="en-US" dirty="0"/>
                  <a:t>What is your sample space?</a:t>
                </a:r>
              </a:p>
              <a:p>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1,2</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1,3</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1,4</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1,5</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1,6</m:t>
                        </m:r>
                      </m:e>
                    </m:d>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2,2</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2,3</m:t>
                        </m:r>
                      </m:e>
                    </m:d>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2,4</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2,5</m:t>
                        </m:r>
                      </m:e>
                    </m:d>
                    <m:r>
                      <a:rPr lang="en-US" b="0" i="1" smtClean="0">
                        <a:latin typeface="Cambria Math" panose="02040503050406030204" pitchFamily="18" charset="0"/>
                      </a:rPr>
                      <m:t>, (2,6)</m:t>
                    </m:r>
                  </m:oMath>
                </a14:m>
                <a:endParaRPr lang="en-US" b="0" dirty="0"/>
              </a:p>
              <a:p>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3,3</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3,4</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3,5</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3,6</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4,4</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4,5</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4,6</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5,5</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5,6</m:t>
                        </m:r>
                      </m:e>
                    </m:d>
                    <m:r>
                      <a:rPr lang="en-US" b="0" i="1" smtClean="0">
                        <a:latin typeface="Cambria Math" panose="02040503050406030204" pitchFamily="18" charset="0"/>
                      </a:rPr>
                      <m:t>, (6,6)}</m:t>
                    </m:r>
                  </m:oMath>
                </a14:m>
                <a:endParaRPr lang="en-US" dirty="0"/>
              </a:p>
              <a:p>
                <a:r>
                  <a:rPr lang="en-US" dirty="0"/>
                  <a:t>What is your probability measure </a:t>
                </a:r>
                <a14:m>
                  <m:oMath xmlns:m="http://schemas.openxmlformats.org/officeDocument/2006/math">
                    <m:r>
                      <a:rPr lang="en-US" b="0" i="1" smtClean="0">
                        <a:latin typeface="Cambria Math" panose="02040503050406030204" pitchFamily="18" charset="0"/>
                      </a:rPr>
                      <m:t>ℙ</m:t>
                    </m:r>
                  </m:oMath>
                </a14:m>
                <a:r>
                  <a:rPr lang="en-US" dirty="0"/>
                  <a:t>? </a:t>
                </a:r>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e>
                    </m:d>
                    <m:r>
                      <a:rPr lang="en-US" b="0" i="1" smtClean="0">
                        <a:latin typeface="Cambria Math" panose="02040503050406030204" pitchFamily="18" charset="0"/>
                      </a:rPr>
                      <m:t>=2/36</m:t>
                    </m:r>
                  </m:oMath>
                </a14:m>
                <a:r>
                  <a:rPr lang="en-US" dirty="0"/>
                  <a:t> if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=1/36</m:t>
                    </m:r>
                  </m:oMath>
                </a14:m>
                <a:endParaRPr lang="en-US" dirty="0"/>
              </a:p>
              <a:p>
                <a:r>
                  <a:rPr lang="en-US" dirty="0"/>
                  <a:t>What is your event?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2,2</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4,4</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6,6</m:t>
                        </m:r>
                      </m:e>
                    </m:d>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2,4</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2,6</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4,6</m:t>
                        </m:r>
                      </m:e>
                    </m:d>
                    <m:r>
                      <a:rPr lang="en-US" b="0" i="1" smtClean="0">
                        <a:latin typeface="Cambria Math" panose="02040503050406030204" pitchFamily="18" charset="0"/>
                      </a:rPr>
                      <m:t>}</m:t>
                    </m:r>
                  </m:oMath>
                </a14:m>
                <a:endParaRPr lang="en-US" dirty="0"/>
              </a:p>
              <a:p>
                <a:r>
                  <a:rPr lang="en-US" dirty="0"/>
                  <a:t>What is the probability? </a:t>
                </a:r>
                <a14:m>
                  <m:oMath xmlns:m="http://schemas.openxmlformats.org/officeDocument/2006/math">
                    <m:r>
                      <a:rPr lang="en-US" b="0" i="1" smtClean="0">
                        <a:latin typeface="Cambria Math" panose="02040503050406030204" pitchFamily="18" charset="0"/>
                      </a:rPr>
                      <m:t>3⋅</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36</m:t>
                        </m:r>
                      </m:den>
                    </m:f>
                    <m:r>
                      <a:rPr lang="en-US" b="0" i="1" smtClean="0">
                        <a:latin typeface="Cambria Math" panose="02040503050406030204" pitchFamily="18" charset="0"/>
                      </a:rPr>
                      <m:t>+3⋅</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36</m:t>
                        </m:r>
                      </m:den>
                    </m:f>
                  </m:oMath>
                </a14:m>
                <a:endParaRPr lang="en-US" dirty="0"/>
              </a:p>
            </p:txBody>
          </p:sp>
        </mc:Choice>
        <mc:Fallback xmlns="">
          <p:sp>
            <p:nvSpPr>
              <p:cNvPr id="3" name="Content Placeholder 2">
                <a:extLst>
                  <a:ext uri="{FF2B5EF4-FFF2-40B4-BE49-F238E27FC236}">
                    <a16:creationId xmlns:a16="http://schemas.microsoft.com/office/drawing/2014/main" id="{BE0C82ED-306A-4ECF-BC47-7C51A85F4771}"/>
                  </a:ext>
                </a:extLst>
              </p:cNvPr>
              <p:cNvSpPr>
                <a:spLocks noGrp="1" noRot="1" noChangeAspect="1" noMove="1" noResize="1" noEditPoints="1" noAdjustHandles="1" noChangeArrowheads="1" noChangeShapeType="1" noTextEdit="1"/>
              </p:cNvSpPr>
              <p:nvPr>
                <p:ph idx="1"/>
              </p:nvPr>
            </p:nvSpPr>
            <p:spPr>
              <a:blipFill>
                <a:blip r:embed="rId3"/>
                <a:stretch>
                  <a:fillRect l="-1253" t="-3019" r="-54"/>
                </a:stretch>
              </a:blipFill>
            </p:spPr>
            <p:txBody>
              <a:bodyPr/>
              <a:lstStyle/>
              <a:p>
                <a:r>
                  <a:rPr lang="en-US">
                    <a:noFill/>
                  </a:rPr>
                  <a:t> </a:t>
                </a:r>
              </a:p>
            </p:txBody>
          </p:sp>
        </mc:Fallback>
      </mc:AlternateContent>
    </p:spTree>
    <p:extLst>
      <p:ext uri="{BB962C8B-B14F-4D97-AF65-F5344CB8AC3E}">
        <p14:creationId xmlns:p14="http://schemas.microsoft.com/office/powerpoint/2010/main" val="71793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FDBE0-F17D-45C4-8D7F-CC595CB84BC8}"/>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02AEB151-ABA0-4E39-AF6B-9346FF4E0072}"/>
              </a:ext>
            </a:extLst>
          </p:cNvPr>
          <p:cNvSpPr>
            <a:spLocks noGrp="1"/>
          </p:cNvSpPr>
          <p:nvPr>
            <p:ph idx="1"/>
          </p:nvPr>
        </p:nvSpPr>
        <p:spPr/>
        <p:txBody>
          <a:bodyPr/>
          <a:lstStyle/>
          <a:p>
            <a:r>
              <a:rPr lang="en-US" dirty="0"/>
              <a:t>There is often more than one sample space possible! But one is probably easier than the others. </a:t>
            </a:r>
          </a:p>
          <a:p>
            <a:r>
              <a:rPr lang="en-US" dirty="0"/>
              <a:t>Finding a sample space that will make the uniform measure correct will usually make finding the probabilities easier to calculate.</a:t>
            </a:r>
          </a:p>
        </p:txBody>
      </p:sp>
    </p:spTree>
    <p:extLst>
      <p:ext uri="{BB962C8B-B14F-4D97-AF65-F5344CB8AC3E}">
        <p14:creationId xmlns:p14="http://schemas.microsoft.com/office/powerpoint/2010/main" val="2897251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1EE9B-0944-4A36-99D6-1EF41DE92A8C}"/>
              </a:ext>
            </a:extLst>
          </p:cNvPr>
          <p:cNvSpPr>
            <a:spLocks noGrp="1"/>
          </p:cNvSpPr>
          <p:nvPr>
            <p:ph type="title"/>
          </p:nvPr>
        </p:nvSpPr>
        <p:spPr/>
        <p:txBody>
          <a:bodyPr/>
          <a:lstStyle/>
          <a:p>
            <a:r>
              <a:rPr lang="en-US" dirty="0"/>
              <a:t>Probability Space</a:t>
            </a:r>
          </a:p>
        </p:txBody>
      </p:sp>
      <p:grpSp>
        <p:nvGrpSpPr>
          <p:cNvPr id="4" name="Group 3">
            <a:extLst>
              <a:ext uri="{FF2B5EF4-FFF2-40B4-BE49-F238E27FC236}">
                <a16:creationId xmlns:a16="http://schemas.microsoft.com/office/drawing/2014/main" id="{D655FA5C-3962-4C26-A6A2-B291BF4EFC66}"/>
              </a:ext>
            </a:extLst>
          </p:cNvPr>
          <p:cNvGrpSpPr/>
          <p:nvPr/>
        </p:nvGrpSpPr>
        <p:grpSpPr>
          <a:xfrm>
            <a:off x="575239" y="1501496"/>
            <a:ext cx="10397560" cy="3892645"/>
            <a:chOff x="1185842" y="3404583"/>
            <a:chExt cx="6116291" cy="1871283"/>
          </a:xfrm>
          <a:noFill/>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DAE52EB5-8742-43A0-83D5-1883A8E80BA0}"/>
                    </a:ext>
                  </a:extLst>
                </p:cNvPr>
                <p:cNvSpPr/>
                <p:nvPr/>
              </p:nvSpPr>
              <p:spPr>
                <a:xfrm>
                  <a:off x="1185842" y="3429000"/>
                  <a:ext cx="6111311" cy="1846866"/>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endParaRPr lang="en-US" sz="2800" dirty="0">
                    <a:solidFill>
                      <a:schemeClr val="tx1"/>
                    </a:solidFill>
                    <a:latin typeface="Segoe UI Semibold" panose="020B0702040204020203" pitchFamily="34" charset="0"/>
                    <a:cs typeface="Segoe UI Semibold" panose="020B0702040204020203" pitchFamily="34" charset="0"/>
                  </a:endParaRPr>
                </a:p>
                <a:p>
                  <a:pPr algn="ctr"/>
                  <a:r>
                    <a:rPr lang="en-US" sz="2800" dirty="0">
                      <a:solidFill>
                        <a:schemeClr val="tx1"/>
                      </a:solidFill>
                      <a:latin typeface="Segoe UI Semibold" panose="020B0702040204020203" pitchFamily="34" charset="0"/>
                      <a:cs typeface="Segoe UI Semibold" panose="020B0702040204020203" pitchFamily="34" charset="0"/>
                    </a:rPr>
                    <a:t>A (discrete) probability space is a pair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m:t>
                      </m:r>
                      <m:r>
                        <m:rPr>
                          <m:sty m:val="p"/>
                        </m:rPr>
                        <a:rPr lang="en-US" sz="2800" b="0" i="0" smtClean="0">
                          <a:solidFill>
                            <a:schemeClr val="tx1"/>
                          </a:solidFill>
                          <a:latin typeface="Cambria Math" panose="02040503050406030204" pitchFamily="18" charset="0"/>
                          <a:cs typeface="Segoe UI Semibold" panose="020B0702040204020203" pitchFamily="34" charset="0"/>
                        </a:rPr>
                        <m:t>Ω</m:t>
                      </m:r>
                      <m:r>
                        <a:rPr lang="en-US" sz="2800" b="0" i="0" smtClean="0">
                          <a:solidFill>
                            <a:schemeClr val="tx1"/>
                          </a:solidFill>
                          <a:latin typeface="Cambria Math" panose="02040503050406030204" pitchFamily="18" charset="0"/>
                          <a:cs typeface="Segoe UI Semibold" panose="020B0702040204020203" pitchFamily="34" charset="0"/>
                        </a:rPr>
                        <m:t>,</m:t>
                      </m:r>
                      <m:r>
                        <a:rPr lang="en-US" sz="2800" b="0" i="1" smtClean="0">
                          <a:solidFill>
                            <a:schemeClr val="tx1"/>
                          </a:solidFill>
                          <a:latin typeface="Cambria Math" panose="02040503050406030204" pitchFamily="18" charset="0"/>
                          <a:cs typeface="Segoe UI Semibold" panose="020B0702040204020203" pitchFamily="34" charset="0"/>
                        </a:rPr>
                        <m:t>ℙ</m:t>
                      </m:r>
                      <m:r>
                        <a:rPr lang="en-US" sz="2800" b="0" i="1" smtClean="0">
                          <a:solidFill>
                            <a:schemeClr val="tx1"/>
                          </a:solidFill>
                          <a:latin typeface="Cambria Math" panose="02040503050406030204" pitchFamily="18" charset="0"/>
                          <a:cs typeface="Segoe UI Semibold" panose="020B0702040204020203" pitchFamily="34" charset="0"/>
                        </a:rPr>
                        <m:t>)</m:t>
                      </m:r>
                    </m:oMath>
                  </a14:m>
                  <a:r>
                    <a:rPr lang="en-US" sz="2800" dirty="0">
                      <a:solidFill>
                        <a:schemeClr val="tx1"/>
                      </a:solidFill>
                      <a:latin typeface="Segoe UI Semibold" panose="020B0702040204020203" pitchFamily="34" charset="0"/>
                      <a:cs typeface="Segoe UI Semibold" panose="020B0702040204020203" pitchFamily="34" charset="0"/>
                    </a:rPr>
                    <a:t> where:</a:t>
                  </a:r>
                </a:p>
                <a:p>
                  <a14:m>
                    <m:oMath xmlns:m="http://schemas.openxmlformats.org/officeDocument/2006/math">
                      <m:r>
                        <m:rPr>
                          <m:sty m:val="p"/>
                        </m:rPr>
                        <a:rPr lang="en-US" sz="2800" b="0" i="0" smtClean="0">
                          <a:solidFill>
                            <a:schemeClr val="tx1"/>
                          </a:solidFill>
                          <a:latin typeface="Cambria Math" panose="02040503050406030204" pitchFamily="18" charset="0"/>
                          <a:cs typeface="Segoe UI Semibold" panose="020B0702040204020203" pitchFamily="34" charset="0"/>
                        </a:rPr>
                        <m:t>Ω</m:t>
                      </m:r>
                    </m:oMath>
                  </a14:m>
                  <a:r>
                    <a:rPr lang="en-US" sz="2800" dirty="0">
                      <a:solidFill>
                        <a:schemeClr val="tx1"/>
                      </a:solidFill>
                      <a:latin typeface="Segoe UI Semibold" panose="020B0702040204020203" pitchFamily="34" charset="0"/>
                      <a:cs typeface="Segoe UI Semibold" panose="020B0702040204020203" pitchFamily="34" charset="0"/>
                    </a:rPr>
                    <a:t> is the sample space</a:t>
                  </a:r>
                </a:p>
                <a:p>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ℙ</m:t>
                      </m:r>
                      <m:r>
                        <a:rPr lang="en-US" sz="2800" b="0" i="1" smtClean="0">
                          <a:solidFill>
                            <a:schemeClr val="tx1"/>
                          </a:solidFill>
                          <a:latin typeface="Cambria Math" panose="02040503050406030204" pitchFamily="18" charset="0"/>
                          <a:cs typeface="Segoe UI Semibold" panose="020B0702040204020203" pitchFamily="34" charset="0"/>
                        </a:rPr>
                        <m:t>:</m:t>
                      </m:r>
                      <m:r>
                        <m:rPr>
                          <m:sty m:val="p"/>
                        </m:rPr>
                        <a:rPr lang="en-US" sz="2800" b="0" i="0" smtClean="0">
                          <a:solidFill>
                            <a:schemeClr val="tx1"/>
                          </a:solidFill>
                          <a:latin typeface="Cambria Math" panose="02040503050406030204" pitchFamily="18" charset="0"/>
                          <a:cs typeface="Segoe UI Semibold" panose="020B0702040204020203" pitchFamily="34" charset="0"/>
                        </a:rPr>
                        <m:t>Ω</m:t>
                      </m:r>
                      <m:r>
                        <a:rPr lang="en-US" sz="2800" b="0" i="1" smtClean="0">
                          <a:solidFill>
                            <a:schemeClr val="tx1"/>
                          </a:solidFill>
                          <a:latin typeface="Cambria Math" panose="02040503050406030204" pitchFamily="18" charset="0"/>
                          <a:cs typeface="Segoe UI Semibold" panose="020B0702040204020203" pitchFamily="34" charset="0"/>
                        </a:rPr>
                        <m:t>→[0,1]</m:t>
                      </m:r>
                    </m:oMath>
                  </a14:m>
                  <a:r>
                    <a:rPr lang="en-US" sz="2800" dirty="0">
                      <a:solidFill>
                        <a:schemeClr val="tx1"/>
                      </a:solidFill>
                      <a:latin typeface="Segoe UI Semibold" panose="020B0702040204020203" pitchFamily="34" charset="0"/>
                      <a:cs typeface="Segoe UI Semibold" panose="020B0702040204020203" pitchFamily="34" charset="0"/>
                    </a:rPr>
                    <a:t> is the probability measure.</a:t>
                  </a:r>
                </a:p>
                <a:p>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ℙ</m:t>
                      </m:r>
                    </m:oMath>
                  </a14:m>
                  <a:r>
                    <a:rPr lang="en-US" sz="2800" dirty="0">
                      <a:solidFill>
                        <a:schemeClr val="tx1"/>
                      </a:solidFill>
                      <a:latin typeface="Segoe UI Semibold" panose="020B0702040204020203" pitchFamily="34" charset="0"/>
                      <a:cs typeface="Segoe UI Semibold" panose="020B0702040204020203" pitchFamily="34" charset="0"/>
                    </a:rPr>
                    <a:t> satisfies:</a:t>
                  </a:r>
                </a:p>
                <a:p>
                  <a:pPr marL="457200" indent="-457200">
                    <a:buFont typeface="Arial" panose="020B0604020202020204" pitchFamily="34" charset="0"/>
                    <a:buChar char="•"/>
                  </a:pP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ℙ</m:t>
                      </m:r>
                      <m:d>
                        <m:dPr>
                          <m:ctrlPr>
                            <a:rPr lang="en-US" sz="2800" i="1" smtClean="0">
                              <a:solidFill>
                                <a:schemeClr val="tx1"/>
                              </a:solidFill>
                              <a:latin typeface="Cambria Math" panose="02040503050406030204" pitchFamily="18" charset="0"/>
                              <a:cs typeface="Segoe UI Semibold" panose="020B0702040204020203" pitchFamily="34" charset="0"/>
                            </a:rPr>
                          </m:ctrlPr>
                        </m:dPr>
                        <m:e>
                          <m:r>
                            <a:rPr lang="en-US" sz="2800" b="0" i="1" smtClean="0">
                              <a:solidFill>
                                <a:schemeClr val="tx1"/>
                              </a:solidFill>
                              <a:latin typeface="Cambria Math" panose="02040503050406030204" pitchFamily="18" charset="0"/>
                              <a:cs typeface="Segoe UI Semibold" panose="020B0702040204020203" pitchFamily="34" charset="0"/>
                            </a:rPr>
                            <m:t>𝑥</m:t>
                          </m:r>
                        </m:e>
                      </m:d>
                      <m:r>
                        <a:rPr lang="en-US" sz="2800" b="0" i="1" smtClean="0">
                          <a:solidFill>
                            <a:schemeClr val="tx1"/>
                          </a:solidFill>
                          <a:latin typeface="Cambria Math" panose="02040503050406030204" pitchFamily="18" charset="0"/>
                          <a:cs typeface="Segoe UI Semibold" panose="020B0702040204020203" pitchFamily="34" charset="0"/>
                        </a:rPr>
                        <m:t>≥0</m:t>
                      </m:r>
                    </m:oMath>
                  </a14:m>
                  <a:r>
                    <a:rPr lang="en-US" sz="2800" dirty="0">
                      <a:solidFill>
                        <a:schemeClr val="tx1"/>
                      </a:solidFill>
                      <a:latin typeface="Segoe UI Semibold" panose="020B0702040204020203" pitchFamily="34" charset="0"/>
                      <a:cs typeface="Segoe UI Semibold" panose="020B0702040204020203" pitchFamily="34" charset="0"/>
                    </a:rPr>
                    <a:t> for all </a:t>
                  </a:r>
                  <a14:m>
                    <m:oMath xmlns:m="http://schemas.openxmlformats.org/officeDocument/2006/math">
                      <m:r>
                        <a:rPr lang="en-US" sz="2800" b="0" i="1" smtClean="0">
                          <a:solidFill>
                            <a:schemeClr val="tx1"/>
                          </a:solidFill>
                          <a:latin typeface="Cambria Math" panose="02040503050406030204" pitchFamily="18" charset="0"/>
                          <a:cs typeface="Segoe UI Semibold" panose="020B0702040204020203" pitchFamily="34" charset="0"/>
                        </a:rPr>
                        <m:t>𝑥</m:t>
                      </m:r>
                    </m:oMath>
                  </a14:m>
                  <a:endParaRPr lang="en-US" sz="2800" dirty="0">
                    <a:solidFill>
                      <a:schemeClr val="tx1"/>
                    </a:solidFill>
                    <a:latin typeface="Segoe UI Semibold" panose="020B0702040204020203" pitchFamily="34" charset="0"/>
                    <a:cs typeface="Segoe UI Semibold" panose="020B0702040204020203" pitchFamily="34" charset="0"/>
                  </a:endParaRPr>
                </a:p>
                <a:p>
                  <a:pPr marL="457200" indent="-457200">
                    <a:buFont typeface="Arial" panose="020B0604020202020204" pitchFamily="34" charset="0"/>
                    <a:buChar char="•"/>
                  </a:pPr>
                  <a14:m>
                    <m:oMath xmlns:m="http://schemas.openxmlformats.org/officeDocument/2006/math">
                      <m:nary>
                        <m:naryPr>
                          <m:chr m:val="∑"/>
                          <m:supHide m:val="on"/>
                          <m:ctrlPr>
                            <a:rPr lang="en-US" sz="2800" i="1" smtClean="0">
                              <a:solidFill>
                                <a:schemeClr val="tx1"/>
                              </a:solidFill>
                              <a:latin typeface="Cambria Math" panose="02040503050406030204" pitchFamily="18" charset="0"/>
                              <a:cs typeface="Segoe UI Semibold" panose="020B0702040204020203" pitchFamily="34" charset="0"/>
                            </a:rPr>
                          </m:ctrlPr>
                        </m:naryPr>
                        <m:sub>
                          <m:r>
                            <m:rPr>
                              <m:brk m:alnAt="7"/>
                            </m:rPr>
                            <a:rPr lang="en-US" sz="2800" b="0" i="1" smtClean="0">
                              <a:solidFill>
                                <a:schemeClr val="tx1"/>
                              </a:solidFill>
                              <a:latin typeface="Cambria Math" panose="02040503050406030204" pitchFamily="18" charset="0"/>
                              <a:cs typeface="Segoe UI Semibold" panose="020B0702040204020203" pitchFamily="34" charset="0"/>
                            </a:rPr>
                            <m:t>𝑥</m:t>
                          </m:r>
                          <m:r>
                            <a:rPr lang="en-US" sz="2800" b="0" i="1" smtClean="0">
                              <a:solidFill>
                                <a:schemeClr val="tx1"/>
                              </a:solidFill>
                              <a:latin typeface="Cambria Math" panose="02040503050406030204" pitchFamily="18" charset="0"/>
                              <a:cs typeface="Segoe UI Semibold" panose="020B0702040204020203" pitchFamily="34" charset="0"/>
                            </a:rPr>
                            <m:t>∈</m:t>
                          </m:r>
                          <m:r>
                            <m:rPr>
                              <m:sty m:val="p"/>
                            </m:rPr>
                            <a:rPr lang="en-US" sz="2800" b="0" i="0" smtClean="0">
                              <a:solidFill>
                                <a:schemeClr val="tx1"/>
                              </a:solidFill>
                              <a:latin typeface="Cambria Math" panose="02040503050406030204" pitchFamily="18" charset="0"/>
                              <a:cs typeface="Segoe UI Semibold" panose="020B0702040204020203" pitchFamily="34" charset="0"/>
                            </a:rPr>
                            <m:t>Ω</m:t>
                          </m:r>
                        </m:sub>
                        <m:sup/>
                        <m:e>
                          <m:r>
                            <a:rPr lang="en-US" sz="2800" b="0" i="1" smtClean="0">
                              <a:solidFill>
                                <a:schemeClr val="tx1"/>
                              </a:solidFill>
                              <a:latin typeface="Cambria Math" panose="02040503050406030204" pitchFamily="18" charset="0"/>
                              <a:cs typeface="Segoe UI Semibold" panose="020B0702040204020203" pitchFamily="34" charset="0"/>
                            </a:rPr>
                            <m:t>ℙ</m:t>
                          </m:r>
                          <m:r>
                            <a:rPr lang="en-US" sz="2800" b="0" i="1" smtClean="0">
                              <a:solidFill>
                                <a:schemeClr val="tx1"/>
                              </a:solidFill>
                              <a:latin typeface="Cambria Math" panose="02040503050406030204" pitchFamily="18" charset="0"/>
                              <a:cs typeface="Segoe UI Semibold" panose="020B0702040204020203" pitchFamily="34" charset="0"/>
                            </a:rPr>
                            <m:t>(</m:t>
                          </m:r>
                          <m:r>
                            <a:rPr lang="en-US" sz="2800" b="0" i="1" smtClean="0">
                              <a:solidFill>
                                <a:schemeClr val="tx1"/>
                              </a:solidFill>
                              <a:latin typeface="Cambria Math" panose="02040503050406030204" pitchFamily="18" charset="0"/>
                              <a:cs typeface="Segoe UI Semibold" panose="020B0702040204020203" pitchFamily="34" charset="0"/>
                            </a:rPr>
                            <m:t>𝑥</m:t>
                          </m:r>
                          <m:r>
                            <a:rPr lang="en-US" sz="2800" b="0" i="1" smtClean="0">
                              <a:solidFill>
                                <a:schemeClr val="tx1"/>
                              </a:solidFill>
                              <a:latin typeface="Cambria Math" panose="02040503050406030204" pitchFamily="18" charset="0"/>
                              <a:cs typeface="Segoe UI Semibold" panose="020B0702040204020203" pitchFamily="34" charset="0"/>
                            </a:rPr>
                            <m:t>)</m:t>
                          </m:r>
                        </m:e>
                      </m:nary>
                      <m:r>
                        <a:rPr lang="en-US" sz="2800" b="0" i="1" smtClean="0">
                          <a:solidFill>
                            <a:schemeClr val="tx1"/>
                          </a:solidFill>
                          <a:latin typeface="Cambria Math" panose="02040503050406030204" pitchFamily="18" charset="0"/>
                          <a:cs typeface="Segoe UI Semibold" panose="020B0702040204020203" pitchFamily="34" charset="0"/>
                        </a:rPr>
                        <m:t> =1</m:t>
                      </m:r>
                    </m:oMath>
                  </a14:m>
                  <a:endParaRPr lang="en-US" sz="2800" dirty="0">
                    <a:solidFill>
                      <a:schemeClr val="tx1"/>
                    </a:solidFill>
                    <a:latin typeface="Segoe UI Semibold" panose="020B0702040204020203" pitchFamily="34" charset="0"/>
                    <a:cs typeface="Segoe UI Semibold" panose="020B0702040204020203" pitchFamily="34" charset="0"/>
                  </a:endParaRPr>
                </a:p>
                <a:p>
                  <a:endParaRPr lang="en-US" sz="2800" dirty="0">
                    <a:solidFill>
                      <a:schemeClr val="tx1"/>
                    </a:solidFill>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DAE52EB5-8742-43A0-83D5-1883A8E80BA0}"/>
                    </a:ext>
                  </a:extLst>
                </p:cNvPr>
                <p:cNvSpPr>
                  <a:spLocks noRot="1" noChangeAspect="1" noMove="1" noResize="1" noEditPoints="1" noAdjustHandles="1" noChangeArrowheads="1" noChangeShapeType="1" noTextEdit="1"/>
                </p:cNvSpPr>
                <p:nvPr/>
              </p:nvSpPr>
              <p:spPr>
                <a:xfrm>
                  <a:off x="1185842" y="3429000"/>
                  <a:ext cx="6111311" cy="1846866"/>
                </a:xfrm>
                <a:prstGeom prst="rect">
                  <a:avLst/>
                </a:prstGeom>
                <a:blipFill>
                  <a:blip r:embed="rId2"/>
                  <a:stretch>
                    <a:fillRect/>
                  </a:stretch>
                </a:blipFill>
                <a:ln>
                  <a:solidFill>
                    <a:schemeClr val="accent3"/>
                  </a:solid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B06F6B13-6D6F-42EB-B4D0-C26DA3D34853}"/>
                </a:ext>
              </a:extLst>
            </p:cNvPr>
            <p:cNvSpPr/>
            <p:nvPr/>
          </p:nvSpPr>
          <p:spPr>
            <a:xfrm>
              <a:off x="1200347" y="3404583"/>
              <a:ext cx="6101786" cy="393410"/>
            </a:xfrm>
            <a:prstGeom prst="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Segoe UI Semibold" panose="020B0702040204020203" pitchFamily="34" charset="0"/>
                  <a:cs typeface="Segoe UI Semibold" panose="020B0702040204020203" pitchFamily="34" charset="0"/>
                </a:rPr>
                <a:t>Probability Space</a:t>
              </a:r>
            </a:p>
          </p:txBody>
        </p:sp>
      </p:gr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8D3096B-4F41-4FDE-85F2-E41DE9281619}"/>
                  </a:ext>
                </a:extLst>
              </p:cNvPr>
              <p:cNvSpPr/>
              <p:nvPr/>
            </p:nvSpPr>
            <p:spPr>
              <a:xfrm>
                <a:off x="591431" y="5083217"/>
                <a:ext cx="10372902" cy="768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a:solidFill>
                      <a:schemeClr val="tx1"/>
                    </a:solidFill>
                    <a:latin typeface="Segoe UI Semibold" panose="020B0702040204020203" pitchFamily="34" charset="0"/>
                    <a:cs typeface="Segoe UI Semibold" panose="020B0702040204020203" pitchFamily="34" charset="0"/>
                  </a:rPr>
                  <a:t>If </a:t>
                </a:r>
                <a14:m>
                  <m:oMath xmlns:m="http://schemas.openxmlformats.org/officeDocument/2006/math">
                    <m:r>
                      <a:rPr lang="en-US" sz="2800" b="0" i="1">
                        <a:solidFill>
                          <a:schemeClr val="tx1"/>
                        </a:solidFill>
                        <a:latin typeface="Cambria Math" panose="02040503050406030204" pitchFamily="18" charset="0"/>
                        <a:cs typeface="Segoe UI Semibold" panose="020B0702040204020203" pitchFamily="34" charset="0"/>
                      </a:rPr>
                      <m:t>𝐸</m:t>
                    </m:r>
                    <m:r>
                      <a:rPr lang="en-US" sz="2800" b="0" i="1">
                        <a:solidFill>
                          <a:schemeClr val="tx1"/>
                        </a:solidFill>
                        <a:latin typeface="Cambria Math" panose="02040503050406030204" pitchFamily="18" charset="0"/>
                        <a:cs typeface="Segoe UI Semibold" panose="020B0702040204020203" pitchFamily="34" charset="0"/>
                      </a:rPr>
                      <m:t>,</m:t>
                    </m:r>
                    <m:r>
                      <a:rPr lang="en-US" sz="2800" b="0" i="1">
                        <a:solidFill>
                          <a:schemeClr val="tx1"/>
                        </a:solidFill>
                        <a:latin typeface="Cambria Math" panose="02040503050406030204" pitchFamily="18" charset="0"/>
                        <a:cs typeface="Segoe UI Semibold" panose="020B0702040204020203" pitchFamily="34" charset="0"/>
                      </a:rPr>
                      <m:t>𝐹</m:t>
                    </m:r>
                    <m:r>
                      <a:rPr lang="en-US" sz="2800" b="0" i="1">
                        <a:solidFill>
                          <a:schemeClr val="tx1"/>
                        </a:solidFill>
                        <a:latin typeface="Cambria Math" panose="02040503050406030204" pitchFamily="18" charset="0"/>
                        <a:cs typeface="Segoe UI Semibold" panose="020B0702040204020203" pitchFamily="34" charset="0"/>
                      </a:rPr>
                      <m:t>⊆</m:t>
                    </m:r>
                    <m:r>
                      <m:rPr>
                        <m:sty m:val="p"/>
                      </m:rPr>
                      <a:rPr lang="en-US" sz="2800" b="0" i="1">
                        <a:solidFill>
                          <a:schemeClr val="tx1"/>
                        </a:solidFill>
                        <a:latin typeface="Cambria Math" panose="02040503050406030204" pitchFamily="18" charset="0"/>
                        <a:cs typeface="Segoe UI Semibold" panose="020B0702040204020203" pitchFamily="34" charset="0"/>
                      </a:rPr>
                      <m:t>Ω</m:t>
                    </m:r>
                  </m:oMath>
                </a14:m>
                <a:r>
                  <a:rPr lang="en-US" sz="2800" dirty="0">
                    <a:solidFill>
                      <a:schemeClr val="tx1"/>
                    </a:solidFill>
                    <a:latin typeface="Segoe UI Semibold" panose="020B0702040204020203" pitchFamily="34" charset="0"/>
                    <a:cs typeface="Segoe UI Semibold" panose="020B0702040204020203" pitchFamily="34" charset="0"/>
                  </a:rPr>
                  <a:t> and </a:t>
                </a:r>
                <a14:m>
                  <m:oMath xmlns:m="http://schemas.openxmlformats.org/officeDocument/2006/math">
                    <m:r>
                      <a:rPr lang="en-US" sz="2800" b="0" i="1">
                        <a:solidFill>
                          <a:schemeClr val="tx1"/>
                        </a:solidFill>
                        <a:latin typeface="Cambria Math" panose="02040503050406030204" pitchFamily="18" charset="0"/>
                        <a:cs typeface="Segoe UI Semibold" panose="020B0702040204020203" pitchFamily="34" charset="0"/>
                      </a:rPr>
                      <m:t>𝐸</m:t>
                    </m:r>
                    <m:r>
                      <a:rPr lang="en-US" sz="2800" b="0" i="1">
                        <a:solidFill>
                          <a:schemeClr val="tx1"/>
                        </a:solidFill>
                        <a:latin typeface="Cambria Math" panose="02040503050406030204" pitchFamily="18" charset="0"/>
                        <a:cs typeface="Segoe UI Semibold" panose="020B0702040204020203" pitchFamily="34" charset="0"/>
                      </a:rPr>
                      <m:t>∩</m:t>
                    </m:r>
                    <m:r>
                      <a:rPr lang="en-US" sz="2800" b="0" i="1">
                        <a:solidFill>
                          <a:schemeClr val="tx1"/>
                        </a:solidFill>
                        <a:latin typeface="Cambria Math" panose="02040503050406030204" pitchFamily="18" charset="0"/>
                        <a:cs typeface="Segoe UI Semibold" panose="020B0702040204020203" pitchFamily="34" charset="0"/>
                      </a:rPr>
                      <m:t>𝐹</m:t>
                    </m:r>
                    <m:r>
                      <a:rPr lang="en-US" sz="2800" b="0" i="1">
                        <a:solidFill>
                          <a:schemeClr val="tx1"/>
                        </a:solidFill>
                        <a:latin typeface="Cambria Math" panose="02040503050406030204" pitchFamily="18" charset="0"/>
                        <a:cs typeface="Segoe UI Semibold" panose="020B0702040204020203" pitchFamily="34" charset="0"/>
                      </a:rPr>
                      <m:t>=∅ </m:t>
                    </m:r>
                  </m:oMath>
                </a14:m>
                <a:r>
                  <a:rPr lang="en-US" sz="2800" dirty="0">
                    <a:solidFill>
                      <a:schemeClr val="tx1"/>
                    </a:solidFill>
                    <a:latin typeface="Segoe UI Semibold" panose="020B0702040204020203" pitchFamily="34" charset="0"/>
                    <a:cs typeface="Segoe UI Semibold" panose="020B0702040204020203" pitchFamily="34" charset="0"/>
                  </a:rPr>
                  <a:t>then </a:t>
                </a:r>
                <a14:m>
                  <m:oMath xmlns:m="http://schemas.openxmlformats.org/officeDocument/2006/math">
                    <m:r>
                      <a:rPr lang="en-US" sz="2800" b="0" i="1">
                        <a:solidFill>
                          <a:schemeClr val="tx1"/>
                        </a:solidFill>
                        <a:latin typeface="Cambria Math" panose="02040503050406030204" pitchFamily="18" charset="0"/>
                        <a:cs typeface="Segoe UI Semibold" panose="020B0702040204020203" pitchFamily="34" charset="0"/>
                      </a:rPr>
                      <m:t>ℙ</m:t>
                    </m:r>
                    <m:d>
                      <m:dPr>
                        <m:ctrlPr>
                          <a:rPr lang="en-US" sz="2800" i="1">
                            <a:solidFill>
                              <a:schemeClr val="tx1"/>
                            </a:solidFill>
                            <a:latin typeface="Cambria Math" panose="02040503050406030204" pitchFamily="18" charset="0"/>
                            <a:cs typeface="Segoe UI Semibold" panose="020B0702040204020203" pitchFamily="34" charset="0"/>
                          </a:rPr>
                        </m:ctrlPr>
                      </m:dPr>
                      <m:e>
                        <m:r>
                          <a:rPr lang="en-US" sz="2800" b="0" i="1">
                            <a:solidFill>
                              <a:schemeClr val="tx1"/>
                            </a:solidFill>
                            <a:latin typeface="Cambria Math" panose="02040503050406030204" pitchFamily="18" charset="0"/>
                            <a:cs typeface="Segoe UI Semibold" panose="020B0702040204020203" pitchFamily="34" charset="0"/>
                          </a:rPr>
                          <m:t>𝐸</m:t>
                        </m:r>
                        <m:r>
                          <a:rPr lang="en-US" sz="2800" b="0" i="1">
                            <a:solidFill>
                              <a:schemeClr val="tx1"/>
                            </a:solidFill>
                            <a:latin typeface="Cambria Math" panose="02040503050406030204" pitchFamily="18" charset="0"/>
                            <a:cs typeface="Segoe UI Semibold" panose="020B0702040204020203" pitchFamily="34" charset="0"/>
                          </a:rPr>
                          <m:t>∪</m:t>
                        </m:r>
                        <m:r>
                          <a:rPr lang="en-US" sz="2800" b="0" i="1">
                            <a:solidFill>
                              <a:schemeClr val="tx1"/>
                            </a:solidFill>
                            <a:latin typeface="Cambria Math" panose="02040503050406030204" pitchFamily="18" charset="0"/>
                            <a:cs typeface="Segoe UI Semibold" panose="020B0702040204020203" pitchFamily="34" charset="0"/>
                          </a:rPr>
                          <m:t>𝐹</m:t>
                        </m:r>
                      </m:e>
                    </m:d>
                    <m:r>
                      <a:rPr lang="en-US" sz="2800" b="0" i="1">
                        <a:solidFill>
                          <a:schemeClr val="tx1"/>
                        </a:solidFill>
                        <a:latin typeface="Cambria Math" panose="02040503050406030204" pitchFamily="18" charset="0"/>
                        <a:cs typeface="Segoe UI Semibold" panose="020B0702040204020203" pitchFamily="34" charset="0"/>
                      </a:rPr>
                      <m:t>=</m:t>
                    </m:r>
                    <m:r>
                      <a:rPr lang="en-US" sz="2800" b="0" i="1">
                        <a:solidFill>
                          <a:schemeClr val="tx1"/>
                        </a:solidFill>
                        <a:latin typeface="Cambria Math" panose="02040503050406030204" pitchFamily="18" charset="0"/>
                        <a:cs typeface="Segoe UI Semibold" panose="020B0702040204020203" pitchFamily="34" charset="0"/>
                      </a:rPr>
                      <m:t>ℙ</m:t>
                    </m:r>
                    <m:d>
                      <m:dPr>
                        <m:ctrlPr>
                          <a:rPr lang="en-US" sz="2800" i="1">
                            <a:solidFill>
                              <a:schemeClr val="tx1"/>
                            </a:solidFill>
                            <a:latin typeface="Cambria Math" panose="02040503050406030204" pitchFamily="18" charset="0"/>
                            <a:cs typeface="Segoe UI Semibold" panose="020B0702040204020203" pitchFamily="34" charset="0"/>
                          </a:rPr>
                        </m:ctrlPr>
                      </m:dPr>
                      <m:e>
                        <m:r>
                          <a:rPr lang="en-US" sz="2800" b="0" i="1">
                            <a:solidFill>
                              <a:schemeClr val="tx1"/>
                            </a:solidFill>
                            <a:latin typeface="Cambria Math" panose="02040503050406030204" pitchFamily="18" charset="0"/>
                            <a:cs typeface="Segoe UI Semibold" panose="020B0702040204020203" pitchFamily="34" charset="0"/>
                          </a:rPr>
                          <m:t>𝐸</m:t>
                        </m:r>
                      </m:e>
                    </m:d>
                    <m:r>
                      <a:rPr lang="en-US" sz="2800" b="0" i="1">
                        <a:solidFill>
                          <a:schemeClr val="tx1"/>
                        </a:solidFill>
                        <a:latin typeface="Cambria Math" panose="02040503050406030204" pitchFamily="18" charset="0"/>
                        <a:cs typeface="Segoe UI Semibold" panose="020B0702040204020203" pitchFamily="34" charset="0"/>
                      </a:rPr>
                      <m:t>+</m:t>
                    </m:r>
                    <m:r>
                      <a:rPr lang="en-US" sz="2800" b="0" i="1">
                        <a:solidFill>
                          <a:schemeClr val="tx1"/>
                        </a:solidFill>
                        <a:latin typeface="Cambria Math" panose="02040503050406030204" pitchFamily="18" charset="0"/>
                        <a:cs typeface="Segoe UI Semibold" panose="020B0702040204020203" pitchFamily="34" charset="0"/>
                      </a:rPr>
                      <m:t>ℙ</m:t>
                    </m:r>
                    <m:r>
                      <a:rPr lang="en-US" sz="2800" b="0" i="1">
                        <a:solidFill>
                          <a:schemeClr val="tx1"/>
                        </a:solidFill>
                        <a:latin typeface="Cambria Math" panose="02040503050406030204" pitchFamily="18" charset="0"/>
                        <a:cs typeface="Segoe UI Semibold" panose="020B0702040204020203" pitchFamily="34" charset="0"/>
                      </a:rPr>
                      <m:t>(</m:t>
                    </m:r>
                    <m:r>
                      <a:rPr lang="en-US" sz="2800" b="0" i="1">
                        <a:solidFill>
                          <a:schemeClr val="tx1"/>
                        </a:solidFill>
                        <a:latin typeface="Cambria Math" panose="02040503050406030204" pitchFamily="18" charset="0"/>
                        <a:cs typeface="Segoe UI Semibold" panose="020B0702040204020203" pitchFamily="34" charset="0"/>
                      </a:rPr>
                      <m:t>𝐹</m:t>
                    </m:r>
                    <m:r>
                      <a:rPr lang="en-US" sz="2800" b="0" i="1">
                        <a:solidFill>
                          <a:schemeClr val="tx1"/>
                        </a:solidFill>
                        <a:latin typeface="Cambria Math" panose="02040503050406030204" pitchFamily="18" charset="0"/>
                        <a:cs typeface="Segoe UI Semibold" panose="020B0702040204020203" pitchFamily="34" charset="0"/>
                      </a:rPr>
                      <m:t>)</m:t>
                    </m:r>
                  </m:oMath>
                </a14:m>
                <a:r>
                  <a:rPr lang="en-US" sz="2800" dirty="0">
                    <a:solidFill>
                      <a:schemeClr val="tx1"/>
                    </a:solidFill>
                    <a:latin typeface="Segoe UI Semibold" panose="020B0702040204020203" pitchFamily="34" charset="0"/>
                    <a:cs typeface="Segoe UI Semibold" panose="020B0702040204020203" pitchFamily="34" charset="0"/>
                  </a:rPr>
                  <a:t>  </a:t>
                </a:r>
              </a:p>
            </p:txBody>
          </p:sp>
        </mc:Choice>
        <mc:Fallback xmlns="">
          <p:sp>
            <p:nvSpPr>
              <p:cNvPr id="7" name="Rectangle 6">
                <a:extLst>
                  <a:ext uri="{FF2B5EF4-FFF2-40B4-BE49-F238E27FC236}">
                    <a16:creationId xmlns:a16="http://schemas.microsoft.com/office/drawing/2014/main" id="{48D3096B-4F41-4FDE-85F2-E41DE9281619}"/>
                  </a:ext>
                </a:extLst>
              </p:cNvPr>
              <p:cNvSpPr>
                <a:spLocks noRot="1" noChangeAspect="1" noMove="1" noResize="1" noEditPoints="1" noAdjustHandles="1" noChangeArrowheads="1" noChangeShapeType="1" noTextEdit="1"/>
              </p:cNvSpPr>
              <p:nvPr/>
            </p:nvSpPr>
            <p:spPr>
              <a:xfrm>
                <a:off x="591431" y="5083217"/>
                <a:ext cx="10372902" cy="768533"/>
              </a:xfrm>
              <a:prstGeom prst="rect">
                <a:avLst/>
              </a:prstGeom>
              <a:blipFill>
                <a:blip r:embed="rId3"/>
                <a:stretch>
                  <a:fillRect l="-1058" b="-555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628471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DD1EF4-1A64-0205-5E8A-B932CDCE3D48}"/>
              </a:ext>
            </a:extLst>
          </p:cNvPr>
          <p:cNvSpPr>
            <a:spLocks noGrp="1"/>
          </p:cNvSpPr>
          <p:nvPr>
            <p:ph type="title"/>
          </p:nvPr>
        </p:nvSpPr>
        <p:spPr/>
        <p:txBody>
          <a:bodyPr/>
          <a:lstStyle/>
          <a:p>
            <a:r>
              <a:rPr lang="en-US" dirty="0"/>
              <a:t>Extra Practice </a:t>
            </a:r>
          </a:p>
        </p:txBody>
      </p:sp>
    </p:spTree>
    <p:extLst>
      <p:ext uri="{BB962C8B-B14F-4D97-AF65-F5344CB8AC3E}">
        <p14:creationId xmlns:p14="http://schemas.microsoft.com/office/powerpoint/2010/main" val="2398096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E761-97E2-4573-8398-1D41D9E29527}"/>
              </a:ext>
            </a:extLst>
          </p:cNvPr>
          <p:cNvSpPr>
            <a:spLocks noGrp="1"/>
          </p:cNvSpPr>
          <p:nvPr>
            <p:ph type="title"/>
          </p:nvPr>
        </p:nvSpPr>
        <p:spPr/>
        <p:txBody>
          <a:bodyPr/>
          <a:lstStyle/>
          <a:p>
            <a:r>
              <a:rPr lang="en-US" dirty="0"/>
              <a:t>Cards</a:t>
            </a:r>
          </a:p>
        </p:txBody>
      </p:sp>
      <p:sp>
        <p:nvSpPr>
          <p:cNvPr id="3" name="Content Placeholder 2">
            <a:extLst>
              <a:ext uri="{FF2B5EF4-FFF2-40B4-BE49-F238E27FC236}">
                <a16:creationId xmlns:a16="http://schemas.microsoft.com/office/drawing/2014/main" id="{A27643BB-E627-40E4-9B5A-9334F6D9A7D9}"/>
              </a:ext>
            </a:extLst>
          </p:cNvPr>
          <p:cNvSpPr>
            <a:spLocks noGrp="1"/>
          </p:cNvSpPr>
          <p:nvPr>
            <p:ph idx="1"/>
          </p:nvPr>
        </p:nvSpPr>
        <p:spPr/>
        <p:txBody>
          <a:bodyPr>
            <a:normAutofit/>
          </a:bodyPr>
          <a:lstStyle/>
          <a:p>
            <a:r>
              <a:rPr lang="en-US" dirty="0"/>
              <a:t>A “standard” deck of cards has 52 cards. Each card has a suit</a:t>
            </a:r>
          </a:p>
          <a:p>
            <a:pPr lvl="1"/>
            <a:r>
              <a:rPr lang="en-US" dirty="0"/>
              <a:t>diamonds </a:t>
            </a:r>
            <a:r>
              <a:rPr lang="en-US" dirty="0">
                <a:solidFill>
                  <a:srgbClr val="FF0000"/>
                </a:solidFill>
              </a:rPr>
              <a:t>️♦</a:t>
            </a:r>
            <a:r>
              <a:rPr lang="en-US" dirty="0"/>
              <a:t>, </a:t>
            </a:r>
          </a:p>
          <a:p>
            <a:pPr lvl="1"/>
            <a:r>
              <a:rPr lang="en-US" dirty="0"/>
              <a:t>hearts</a:t>
            </a:r>
            <a:r>
              <a:rPr lang="en-US" dirty="0">
                <a:solidFill>
                  <a:srgbClr val="FF0000"/>
                </a:solidFill>
              </a:rPr>
              <a:t> ♥️</a:t>
            </a:r>
            <a:r>
              <a:rPr lang="en-US" dirty="0"/>
              <a:t>, </a:t>
            </a:r>
          </a:p>
          <a:p>
            <a:pPr lvl="1"/>
            <a:r>
              <a:rPr lang="en-US" dirty="0"/>
              <a:t>clubs ♧, </a:t>
            </a:r>
          </a:p>
          <a:p>
            <a:pPr lvl="1"/>
            <a:r>
              <a:rPr lang="en-US" dirty="0"/>
              <a:t>spades ♠️</a:t>
            </a:r>
          </a:p>
          <a:p>
            <a:r>
              <a:rPr lang="en-US" dirty="0"/>
              <a:t>and a value (Ace,2,3,4,5,6,7,8,9,10,Jack,Queen, King). </a:t>
            </a:r>
          </a:p>
          <a:p>
            <a:r>
              <a:rPr lang="en-US" dirty="0"/>
              <a:t>A “5-card-hand” is a set of 5 cards</a:t>
            </a:r>
          </a:p>
          <a:p>
            <a:endParaRPr lang="en-US" dirty="0"/>
          </a:p>
          <a:p>
            <a:r>
              <a:rPr lang="en-US" dirty="0"/>
              <a:t>How many five-card “flushes” are there? – a flush is a hand of cards all of the same suit. </a:t>
            </a:r>
          </a:p>
        </p:txBody>
      </p:sp>
    </p:spTree>
    <p:extLst>
      <p:ext uri="{BB962C8B-B14F-4D97-AF65-F5344CB8AC3E}">
        <p14:creationId xmlns:p14="http://schemas.microsoft.com/office/powerpoint/2010/main" val="337232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E761-97E2-4573-8398-1D41D9E29527}"/>
              </a:ext>
            </a:extLst>
          </p:cNvPr>
          <p:cNvSpPr>
            <a:spLocks noGrp="1"/>
          </p:cNvSpPr>
          <p:nvPr>
            <p:ph type="title"/>
          </p:nvPr>
        </p:nvSpPr>
        <p:spPr/>
        <p:txBody>
          <a:bodyPr/>
          <a:lstStyle/>
          <a:p>
            <a:r>
              <a:rPr lang="en-US" dirty="0"/>
              <a:t>Cards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27643BB-E627-40E4-9B5A-9334F6D9A7D9}"/>
                  </a:ext>
                </a:extLst>
              </p:cNvPr>
              <p:cNvSpPr>
                <a:spLocks noGrp="1"/>
              </p:cNvSpPr>
              <p:nvPr>
                <p:ph idx="1"/>
              </p:nvPr>
            </p:nvSpPr>
            <p:spPr/>
            <p:txBody>
              <a:bodyPr/>
              <a:lstStyle/>
              <a:p>
                <a:r>
                  <a:rPr lang="en-US" dirty="0"/>
                  <a:t>How many five-card “flushes” are there? – a flush is a hand of cards all of the same suit. </a:t>
                </a:r>
              </a:p>
              <a:p>
                <a:endParaRPr lang="en-US" dirty="0"/>
              </a:p>
              <a:p>
                <a:r>
                  <a:rPr lang="en-US" dirty="0"/>
                  <a:t>Way 1: How can I describe a flush? Which suit it is, and which values:</a:t>
                </a:r>
              </a:p>
              <a:p>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1</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13</m:t>
                            </m:r>
                          </m:num>
                          <m:den>
                            <m:r>
                              <a:rPr lang="en-US" b="0" i="1" smtClean="0">
                                <a:latin typeface="Cambria Math" panose="02040503050406030204" pitchFamily="18" charset="0"/>
                              </a:rPr>
                              <m:t>5</m:t>
                            </m:r>
                          </m:den>
                        </m:f>
                      </m:e>
                    </m:d>
                  </m:oMath>
                </a14:m>
                <a:endParaRPr lang="en-US" dirty="0"/>
              </a:p>
            </p:txBody>
          </p:sp>
        </mc:Choice>
        <mc:Fallback xmlns="">
          <p:sp>
            <p:nvSpPr>
              <p:cNvPr id="3" name="Content Placeholder 2">
                <a:extLst>
                  <a:ext uri="{FF2B5EF4-FFF2-40B4-BE49-F238E27FC236}">
                    <a16:creationId xmlns:a16="http://schemas.microsoft.com/office/drawing/2014/main" id="{A27643BB-E627-40E4-9B5A-9334F6D9A7D9}"/>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113339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A22A-6CF5-4B43-B708-5BB45BB45A14}"/>
              </a:ext>
            </a:extLst>
          </p:cNvPr>
          <p:cNvSpPr>
            <a:spLocks noGrp="1"/>
          </p:cNvSpPr>
          <p:nvPr>
            <p:ph type="title"/>
          </p:nvPr>
        </p:nvSpPr>
        <p:spPr/>
        <p:txBody>
          <a:bodyPr/>
          <a:lstStyle/>
          <a:p>
            <a:r>
              <a:rPr lang="en-US" dirty="0"/>
              <a:t>Cards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21343C-DCAC-4898-80EF-69B1F646CEE5}"/>
                  </a:ext>
                </a:extLst>
              </p:cNvPr>
              <p:cNvSpPr>
                <a:spLocks noGrp="1"/>
              </p:cNvSpPr>
              <p:nvPr>
                <p:ph idx="1"/>
              </p:nvPr>
            </p:nvSpPr>
            <p:spPr/>
            <p:txBody>
              <a:bodyPr/>
              <a:lstStyle/>
              <a:p>
                <a:r>
                  <a:rPr lang="en-US" dirty="0"/>
                  <a:t>Way 2: Pretend order matters. The first card can be anything, </a:t>
                </a:r>
              </a:p>
              <a:p>
                <a:r>
                  <a:rPr lang="en-US" dirty="0"/>
                  <a:t>After that, you’ll have 12 options (the remaining cards of the suit), then 11, …</a:t>
                </a:r>
              </a:p>
              <a:p>
                <a:r>
                  <a:rPr lang="en-US" dirty="0"/>
                  <a:t>Then divide by </a:t>
                </a:r>
                <a14:m>
                  <m:oMath xmlns:m="http://schemas.openxmlformats.org/officeDocument/2006/math">
                    <m:r>
                      <a:rPr lang="en-US" b="0" i="1" smtClean="0">
                        <a:latin typeface="Cambria Math" panose="02040503050406030204" pitchFamily="18" charset="0"/>
                      </a:rPr>
                      <m:t>5!</m:t>
                    </m:r>
                  </m:oMath>
                </a14:m>
                <a:r>
                  <a:rPr lang="en-US" dirty="0"/>
                  <a:t>, since order isn’t supposed to matter.</a:t>
                </a:r>
              </a:p>
              <a:p>
                <a:endParaRPr lang="en-US" dirty="0"/>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52⋅12⋅11⋅10⋅9</m:t>
                        </m:r>
                      </m:num>
                      <m:den>
                        <m:r>
                          <a:rPr lang="en-US" b="0" i="1" smtClean="0">
                            <a:latin typeface="Cambria Math" panose="02040503050406030204" pitchFamily="18" charset="0"/>
                          </a:rPr>
                          <m:t>5!</m:t>
                        </m:r>
                      </m:den>
                    </m:f>
                  </m:oMath>
                </a14:m>
                <a:endParaRPr lang="en-US" dirty="0"/>
              </a:p>
              <a:p>
                <a:endParaRPr lang="en-US" dirty="0"/>
              </a:p>
              <a:p>
                <a:r>
                  <a:rPr lang="en-US" dirty="0"/>
                  <a:t>This is the same number as what we got on the last slide!</a:t>
                </a:r>
              </a:p>
            </p:txBody>
          </p:sp>
        </mc:Choice>
        <mc:Fallback xmlns="">
          <p:sp>
            <p:nvSpPr>
              <p:cNvPr id="3" name="Content Placeholder 2">
                <a:extLst>
                  <a:ext uri="{FF2B5EF4-FFF2-40B4-BE49-F238E27FC236}">
                    <a16:creationId xmlns:a16="http://schemas.microsoft.com/office/drawing/2014/main" id="{E921343C-DCAC-4898-80EF-69B1F646CEE5}"/>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162707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A4DF2-7EAB-4058-ADB4-CB61326025ED}"/>
              </a:ext>
            </a:extLst>
          </p:cNvPr>
          <p:cNvSpPr>
            <a:spLocks noGrp="1"/>
          </p:cNvSpPr>
          <p:nvPr>
            <p:ph type="title"/>
          </p:nvPr>
        </p:nvSpPr>
        <p:spPr/>
        <p:txBody>
          <a:bodyPr/>
          <a:lstStyle/>
          <a:p>
            <a:r>
              <a:rPr lang="en-US" dirty="0"/>
              <a:t>Fixing The Overcounting</a:t>
            </a:r>
          </a:p>
        </p:txBody>
      </p:sp>
      <p:sp>
        <p:nvSpPr>
          <p:cNvPr id="5" name="Text Placeholder 4">
            <a:extLst>
              <a:ext uri="{FF2B5EF4-FFF2-40B4-BE49-F238E27FC236}">
                <a16:creationId xmlns:a16="http://schemas.microsoft.com/office/drawing/2014/main" id="{FB69C2C2-A6F5-4398-A528-71A676D81CC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24412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A3B06-D2A3-4354-A49F-BA953FB30F0B}"/>
              </a:ext>
            </a:extLst>
          </p:cNvPr>
          <p:cNvSpPr>
            <a:spLocks noGrp="1"/>
          </p:cNvSpPr>
          <p:nvPr>
            <p:ph type="title"/>
          </p:nvPr>
        </p:nvSpPr>
        <p:spPr/>
        <p:txBody>
          <a:bodyPr/>
          <a:lstStyle/>
          <a:p>
            <a:r>
              <a:rPr lang="en-US" dirty="0"/>
              <a:t>A Solution with a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105BD8-2085-433B-A1F3-B2685F2AE382}"/>
                  </a:ext>
                </a:extLst>
              </p:cNvPr>
              <p:cNvSpPr>
                <a:spLocks noGrp="1"/>
              </p:cNvSpPr>
              <p:nvPr>
                <p:ph idx="1"/>
              </p:nvPr>
            </p:nvSpPr>
            <p:spPr>
              <a:xfrm>
                <a:off x="575240" y="1473283"/>
                <a:ext cx="11187258" cy="4845504"/>
              </a:xfrm>
            </p:spPr>
            <p:txBody>
              <a:bodyPr>
                <a:normAutofit/>
              </a:bodyPr>
              <a:lstStyle/>
              <a:p>
                <a:r>
                  <a:rPr lang="en-US" dirty="0"/>
                  <a:t>You wish to count the number of 5-card hands with at least 3 aces.</a:t>
                </a:r>
              </a:p>
              <a:p>
                <a:r>
                  <a:rPr lang="en-US" dirty="0"/>
                  <a:t>There are 4 Aces (and 48 non aces)</a:t>
                </a:r>
              </a:p>
              <a:p>
                <a14:m>
                  <m:oMath xmlns:m="http://schemas.openxmlformats.org/officeDocument/2006/math">
                    <m:d>
                      <m:dPr>
                        <m:ctrlPr>
                          <a:rPr lang="en-US" i="1" smtClean="0">
                            <a:latin typeface="Cambria Math" panose="02040503050406030204" pitchFamily="18" charset="0"/>
                          </a:rPr>
                        </m:ctrlPr>
                      </m:dPr>
                      <m:e>
                        <m:f>
                          <m:fPr>
                            <m:type m:val="noBar"/>
                            <m:ctrlPr>
                              <a:rPr lang="en-US"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3</m:t>
                            </m:r>
                          </m:den>
                        </m:f>
                      </m:e>
                    </m:d>
                    <m:r>
                      <a:rPr lang="en-US" b="0" i="1" smtClean="0">
                        <a:latin typeface="Cambria Math" panose="02040503050406030204" pitchFamily="18" charset="0"/>
                      </a:rPr>
                      <m:t>⋅</m:t>
                    </m:r>
                    <m:d>
                      <m:dPr>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49</m:t>
                            </m:r>
                          </m:num>
                          <m:den>
                            <m:r>
                              <a:rPr lang="en-US" b="0" i="1" smtClean="0">
                                <a:latin typeface="Cambria Math" panose="02040503050406030204" pitchFamily="18" charset="0"/>
                              </a:rPr>
                              <m:t>2</m:t>
                            </m:r>
                          </m:den>
                        </m:f>
                      </m:e>
                    </m:d>
                  </m:oMath>
                </a14:m>
                <a:endParaRPr lang="en-US" dirty="0"/>
              </a:p>
              <a:p>
                <a:r>
                  <a:rPr lang="en-US" dirty="0"/>
                  <a:t>Choose the three aces. Then of the 49 remaining cards (the last ace is allowed as well, because we’re allowed to have all 4) </a:t>
                </a:r>
              </a:p>
              <a:p>
                <a:endParaRPr lang="en-US" dirty="0"/>
              </a:p>
              <a:p>
                <a:r>
                  <a:rPr lang="en-US" dirty="0"/>
                  <a:t>What’s wrong with this calculation? </a:t>
                </a:r>
              </a:p>
              <a:p>
                <a:r>
                  <a:rPr lang="en-US" dirty="0"/>
                  <a:t>What’s the right answer?</a:t>
                </a:r>
              </a:p>
            </p:txBody>
          </p:sp>
        </mc:Choice>
        <mc:Fallback xmlns="">
          <p:sp>
            <p:nvSpPr>
              <p:cNvPr id="3" name="Content Placeholder 2">
                <a:extLst>
                  <a:ext uri="{FF2B5EF4-FFF2-40B4-BE49-F238E27FC236}">
                    <a16:creationId xmlns:a16="http://schemas.microsoft.com/office/drawing/2014/main" id="{32105BD8-2085-433B-A1F3-B2685F2AE382}"/>
                  </a:ext>
                </a:extLst>
              </p:cNvPr>
              <p:cNvSpPr>
                <a:spLocks noGrp="1" noRot="1" noChangeAspect="1" noMove="1" noResize="1" noEditPoints="1" noAdjustHandles="1" noChangeArrowheads="1" noChangeShapeType="1" noTextEdit="1"/>
              </p:cNvSpPr>
              <p:nvPr>
                <p:ph idx="1"/>
              </p:nvPr>
            </p:nvSpPr>
            <p:spPr>
              <a:xfrm>
                <a:off x="575240" y="1473283"/>
                <a:ext cx="11187258" cy="4845504"/>
              </a:xfrm>
              <a:blipFill>
                <a:blip r:embed="rId2"/>
                <a:stretch>
                  <a:fillRect l="-708" t="-2264"/>
                </a:stretch>
              </a:blipFill>
            </p:spPr>
            <p:txBody>
              <a:bodyPr/>
              <a:lstStyle/>
              <a:p>
                <a:r>
                  <a:rPr lang="en-US">
                    <a:noFill/>
                  </a:rPr>
                  <a:t> </a:t>
                </a:r>
              </a:p>
            </p:txBody>
          </p:sp>
        </mc:Fallback>
      </mc:AlternateContent>
    </p:spTree>
    <p:extLst>
      <p:ext uri="{BB962C8B-B14F-4D97-AF65-F5344CB8AC3E}">
        <p14:creationId xmlns:p14="http://schemas.microsoft.com/office/powerpoint/2010/main" val="391369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312_template</Template>
  <TotalTime>10301</TotalTime>
  <Words>2785</Words>
  <Application>Microsoft Macintosh PowerPoint</Application>
  <PresentationFormat>Widescreen</PresentationFormat>
  <Paragraphs>319</Paragraphs>
  <Slides>37</Slides>
  <Notes>16</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Cambria Math</vt:lpstr>
      <vt:lpstr>Wingdings 3</vt:lpstr>
      <vt:lpstr>Tw Cen MT</vt:lpstr>
      <vt:lpstr>Segoe UI Semibold</vt:lpstr>
      <vt:lpstr>Segoe UI Semilight</vt:lpstr>
      <vt:lpstr>Segoe UI</vt:lpstr>
      <vt:lpstr>Segoe UI Light</vt:lpstr>
      <vt:lpstr>Aptos</vt:lpstr>
      <vt:lpstr>Arial</vt:lpstr>
      <vt:lpstr>Times New Roman</vt:lpstr>
      <vt:lpstr>Integral</vt:lpstr>
      <vt:lpstr>Wrap Up Counting Probability Definitions</vt:lpstr>
      <vt:lpstr>Outline</vt:lpstr>
      <vt:lpstr>We’ve seen lots of ways to count</vt:lpstr>
      <vt:lpstr>Extra Practice </vt:lpstr>
      <vt:lpstr>Cards</vt:lpstr>
      <vt:lpstr>Cards</vt:lpstr>
      <vt:lpstr>Cards</vt:lpstr>
      <vt:lpstr>Fixing The Overcounting</vt:lpstr>
      <vt:lpstr>A Solution with a Problem</vt:lpstr>
      <vt:lpstr>A Solution with a Problem</vt:lpstr>
      <vt:lpstr>A Solution with a Problem</vt:lpstr>
      <vt:lpstr>PowerPoint Presentation</vt:lpstr>
      <vt:lpstr>How much do we overcount?</vt:lpstr>
      <vt:lpstr>Takeaway</vt:lpstr>
      <vt:lpstr>Another Problem</vt:lpstr>
      <vt:lpstr>Another Problem</vt:lpstr>
      <vt:lpstr>Another Problem</vt:lpstr>
      <vt:lpstr>Takeaways</vt:lpstr>
      <vt:lpstr>Practice </vt:lpstr>
      <vt:lpstr>Which Tool Do I Use?</vt:lpstr>
      <vt:lpstr>Probability</vt:lpstr>
      <vt:lpstr>Probability</vt:lpstr>
      <vt:lpstr>Sample Space</vt:lpstr>
      <vt:lpstr>Events</vt:lpstr>
      <vt:lpstr>Examples</vt:lpstr>
      <vt:lpstr>Probability</vt:lpstr>
      <vt:lpstr>Example</vt:lpstr>
      <vt:lpstr>Example</vt:lpstr>
      <vt:lpstr>Probability Space</vt:lpstr>
      <vt:lpstr>Probability Space</vt:lpstr>
      <vt:lpstr>Measure</vt:lpstr>
      <vt:lpstr>Mutually Exclusive Events</vt:lpstr>
      <vt:lpstr>More Examples!</vt:lpstr>
      <vt:lpstr>More Examples!</vt:lpstr>
      <vt:lpstr>More Examples!</vt:lpstr>
      <vt:lpstr>Takeaways</vt:lpstr>
      <vt:lpstr>Probability Space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Anna Kuznetsova</cp:lastModifiedBy>
  <cp:revision>55</cp:revision>
  <cp:lastPrinted>2025-06-30T16:15:29Z</cp:lastPrinted>
  <dcterms:created xsi:type="dcterms:W3CDTF">2021-04-01T21:18:29Z</dcterms:created>
  <dcterms:modified xsi:type="dcterms:W3CDTF">2025-06-30T16:21:14Z</dcterms:modified>
</cp:coreProperties>
</file>