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20" r:id="rId3"/>
    <p:sldId id="295" r:id="rId4"/>
    <p:sldId id="257" r:id="rId5"/>
    <p:sldId id="301" r:id="rId6"/>
    <p:sldId id="298" r:id="rId7"/>
    <p:sldId id="261" r:id="rId8"/>
    <p:sldId id="262" r:id="rId9"/>
    <p:sldId id="267" r:id="rId10"/>
    <p:sldId id="263" r:id="rId11"/>
    <p:sldId id="264" r:id="rId12"/>
    <p:sldId id="265" r:id="rId13"/>
    <p:sldId id="266" r:id="rId14"/>
    <p:sldId id="268" r:id="rId15"/>
    <p:sldId id="300" r:id="rId16"/>
    <p:sldId id="269" r:id="rId17"/>
    <p:sldId id="270" r:id="rId18"/>
    <p:sldId id="271" r:id="rId19"/>
    <p:sldId id="273" r:id="rId20"/>
    <p:sldId id="324" r:id="rId21"/>
    <p:sldId id="323" r:id="rId22"/>
    <p:sldId id="272" r:id="rId23"/>
    <p:sldId id="319" r:id="rId24"/>
    <p:sldId id="302" r:id="rId25"/>
    <p:sldId id="306" r:id="rId26"/>
    <p:sldId id="316" r:id="rId27"/>
    <p:sldId id="317" r:id="rId28"/>
    <p:sldId id="307" r:id="rId29"/>
    <p:sldId id="308" r:id="rId30"/>
    <p:sldId id="318" r:id="rId31"/>
    <p:sldId id="309" r:id="rId32"/>
    <p:sldId id="310" r:id="rId33"/>
    <p:sldId id="3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3" autoAdjust="0"/>
    <p:restoredTop sz="90685" autoAdjust="0"/>
  </p:normalViewPr>
  <p:slideViewPr>
    <p:cSldViewPr snapToGrid="0">
      <p:cViewPr varScale="1">
        <p:scale>
          <a:sx n="115" d="100"/>
          <a:sy n="115" d="100"/>
        </p:scale>
        <p:origin x="528" y="192"/>
      </p:cViewPr>
      <p:guideLst/>
    </p:cSldViewPr>
  </p:slideViewPr>
  <p:outlineViewPr>
    <p:cViewPr>
      <p:scale>
        <a:sx n="33" d="100"/>
        <a:sy n="33" d="100"/>
      </p:scale>
      <p:origin x="0" y="-34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51FDF-BD22-4D10-81CC-4549DF0C90D5}" type="datetimeFigureOut">
              <a:rPr lang="en-US" smtClean="0"/>
              <a:t>6/26/25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64F1-BF5F-4169-B30B-4EDDAA1C5E49}" type="slidenum">
              <a:rPr lang="en-US" smtClean="0"/>
              <a:t>‹#›</a:t>
            </a:fld>
            <a:endParaRPr lang="en-US"/>
          </a:p>
        </p:txBody>
      </p:sp>
    </p:spTree>
    <p:extLst>
      <p:ext uri="{BB962C8B-B14F-4D97-AF65-F5344CB8AC3E}">
        <p14:creationId xmlns:p14="http://schemas.microsoft.com/office/powerpoint/2010/main" val="359874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a last resort approach</a:t>
            </a:r>
          </a:p>
        </p:txBody>
      </p:sp>
      <p:sp>
        <p:nvSpPr>
          <p:cNvPr id="4" name="Slide Number Placeholder 3"/>
          <p:cNvSpPr>
            <a:spLocks noGrp="1"/>
          </p:cNvSpPr>
          <p:nvPr>
            <p:ph type="sldNum" sz="quarter" idx="5"/>
          </p:nvPr>
        </p:nvSpPr>
        <p:spPr/>
        <p:txBody>
          <a:bodyPr/>
          <a:lstStyle/>
          <a:p>
            <a:fld id="{774564F1-BF5F-4169-B30B-4EDDAA1C5E49}" type="slidenum">
              <a:rPr lang="en-US" smtClean="0"/>
              <a:t>5</a:t>
            </a:fld>
            <a:endParaRPr lang="en-US"/>
          </a:p>
        </p:txBody>
      </p:sp>
    </p:spTree>
    <p:extLst>
      <p:ext uri="{BB962C8B-B14F-4D97-AF65-F5344CB8AC3E}">
        <p14:creationId xmlns:p14="http://schemas.microsoft.com/office/powerpoint/2010/main" val="341329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33</a:t>
            </a:fld>
            <a:endParaRPr lang="en-US"/>
          </a:p>
        </p:txBody>
      </p:sp>
    </p:spTree>
    <p:extLst>
      <p:ext uri="{BB962C8B-B14F-4D97-AF65-F5344CB8AC3E}">
        <p14:creationId xmlns:p14="http://schemas.microsoft.com/office/powerpoint/2010/main" val="283026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inclusive or</a:t>
            </a:r>
          </a:p>
          <a:p>
            <a:r>
              <a:rPr lang="en-US" dirty="0"/>
              <a:t>Or sounds like a union and before when we were talking about unions we were using the sum rule</a:t>
            </a:r>
          </a:p>
          <a:p>
            <a:r>
              <a:rPr lang="en-US" dirty="0"/>
              <a:t>Why does the sum rule not apply?</a:t>
            </a:r>
          </a:p>
          <a:p>
            <a:r>
              <a:rPr lang="en-US" dirty="0"/>
              <a:t>The principle of inclusion-exclusion allows us to generalize the sum rule when we have overlap. </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6</a:t>
            </a:fld>
            <a:endParaRPr lang="en-US"/>
          </a:p>
        </p:txBody>
      </p:sp>
    </p:spTree>
    <p:extLst>
      <p:ext uri="{BB962C8B-B14F-4D97-AF65-F5344CB8AC3E}">
        <p14:creationId xmlns:p14="http://schemas.microsoft.com/office/powerpoint/2010/main" val="146192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7</a:t>
            </a:fld>
            <a:endParaRPr lang="en-US"/>
          </a:p>
        </p:txBody>
      </p:sp>
    </p:spTree>
    <p:extLst>
      <p:ext uri="{BB962C8B-B14F-4D97-AF65-F5344CB8AC3E}">
        <p14:creationId xmlns:p14="http://schemas.microsoft.com/office/powerpoint/2010/main" val="58645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this approach should be viewed as a last resort. If you have two sets its not too bad, if you have 3 sets that’s manageable, if you have 8 sets this is not going to be fun.</a:t>
            </a:r>
          </a:p>
        </p:txBody>
      </p:sp>
      <p:sp>
        <p:nvSpPr>
          <p:cNvPr id="4" name="Slide Number Placeholder 3"/>
          <p:cNvSpPr>
            <a:spLocks noGrp="1"/>
          </p:cNvSpPr>
          <p:nvPr>
            <p:ph type="sldNum" sz="quarter" idx="5"/>
          </p:nvPr>
        </p:nvSpPr>
        <p:spPr/>
        <p:txBody>
          <a:bodyPr/>
          <a:lstStyle/>
          <a:p>
            <a:fld id="{774564F1-BF5F-4169-B30B-4EDDAA1C5E49}" type="slidenum">
              <a:rPr lang="en-US" smtClean="0"/>
              <a:t>9</a:t>
            </a:fld>
            <a:endParaRPr lang="en-US"/>
          </a:p>
        </p:txBody>
      </p:sp>
    </p:spTree>
    <p:extLst>
      <p:ext uri="{BB962C8B-B14F-4D97-AF65-F5344CB8AC3E}">
        <p14:creationId xmlns:p14="http://schemas.microsoft.com/office/powerpoint/2010/main" val="407294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you do the assignment, there will be at least one season that will have at least four crops grown during</a:t>
            </a:r>
          </a:p>
        </p:txBody>
      </p:sp>
      <p:sp>
        <p:nvSpPr>
          <p:cNvPr id="4" name="Slide Number Placeholder 3"/>
          <p:cNvSpPr>
            <a:spLocks noGrp="1"/>
          </p:cNvSpPr>
          <p:nvPr>
            <p:ph type="sldNum" sz="quarter" idx="5"/>
          </p:nvPr>
        </p:nvSpPr>
        <p:spPr/>
        <p:txBody>
          <a:bodyPr/>
          <a:lstStyle/>
          <a:p>
            <a:fld id="{774564F1-BF5F-4169-B30B-4EDDAA1C5E49}" type="slidenum">
              <a:rPr lang="en-US" smtClean="0"/>
              <a:t>21</a:t>
            </a:fld>
            <a:endParaRPr lang="en-US"/>
          </a:p>
        </p:txBody>
      </p:sp>
    </p:spTree>
    <p:extLst>
      <p:ext uri="{BB962C8B-B14F-4D97-AF65-F5344CB8AC3E}">
        <p14:creationId xmlns:p14="http://schemas.microsoft.com/office/powerpoint/2010/main" val="284972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to end up with a formula like combinations or permutations, but we’ll use it a little less often</a:t>
            </a:r>
          </a:p>
        </p:txBody>
      </p:sp>
      <p:sp>
        <p:nvSpPr>
          <p:cNvPr id="4" name="Slide Number Placeholder 3"/>
          <p:cNvSpPr>
            <a:spLocks noGrp="1"/>
          </p:cNvSpPr>
          <p:nvPr>
            <p:ph type="sldNum" sz="quarter" idx="5"/>
          </p:nvPr>
        </p:nvSpPr>
        <p:spPr/>
        <p:txBody>
          <a:bodyPr/>
          <a:lstStyle/>
          <a:p>
            <a:fld id="{774564F1-BF5F-4169-B30B-4EDDAA1C5E49}" type="slidenum">
              <a:rPr lang="en-US" smtClean="0"/>
              <a:t>23</a:t>
            </a:fld>
            <a:endParaRPr lang="en-US"/>
          </a:p>
        </p:txBody>
      </p:sp>
    </p:spTree>
    <p:extLst>
      <p:ext uri="{BB962C8B-B14F-4D97-AF65-F5344CB8AC3E}">
        <p14:creationId xmlns:p14="http://schemas.microsoft.com/office/powerpoint/2010/main" val="168916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Seeds are indistinguishable</a:t>
            </a:r>
          </a:p>
          <a:p>
            <a:r>
              <a:rPr lang="en-US" dirty="0"/>
              <a:t>Order doesn’t matter</a:t>
            </a:r>
          </a:p>
          <a:p>
            <a:endParaRPr lang="en-US" dirty="0"/>
          </a:p>
          <a:p>
            <a:r>
              <a:rPr lang="en-US" dirty="0"/>
              <a:t>The types matter, but the order doesn’t</a:t>
            </a:r>
          </a:p>
          <a:p>
            <a:r>
              <a:rPr lang="en-US" dirty="0"/>
              <a:t>There are enough seeds of each kind for you to create any 12 seed order that </a:t>
            </a:r>
            <a:r>
              <a:rPr lang="en-US" dirty="0" err="1"/>
              <a:t>youd</a:t>
            </a:r>
            <a:r>
              <a:rPr lang="en-US" dirty="0"/>
              <a:t> like</a:t>
            </a:r>
          </a:p>
          <a:p>
            <a:endParaRPr lang="en-US" dirty="0"/>
          </a:p>
          <a:p>
            <a:r>
              <a:rPr lang="en-US" dirty="0"/>
              <a:t>It will be easier for us to do this in order, so assume that once I get an order I always order it with parsnips first, then cauliflower, and so on</a:t>
            </a:r>
          </a:p>
        </p:txBody>
      </p:sp>
      <p:sp>
        <p:nvSpPr>
          <p:cNvPr id="4" name="Slide Number Placeholder 3"/>
          <p:cNvSpPr>
            <a:spLocks noGrp="1"/>
          </p:cNvSpPr>
          <p:nvPr>
            <p:ph type="sldNum" sz="quarter" idx="5"/>
          </p:nvPr>
        </p:nvSpPr>
        <p:spPr/>
        <p:txBody>
          <a:bodyPr/>
          <a:lstStyle/>
          <a:p>
            <a:fld id="{774564F1-BF5F-4169-B30B-4EDDAA1C5E49}" type="slidenum">
              <a:rPr lang="en-US" smtClean="0"/>
              <a:t>24</a:t>
            </a:fld>
            <a:endParaRPr lang="en-US"/>
          </a:p>
        </p:txBody>
      </p:sp>
    </p:spTree>
    <p:extLst>
      <p:ext uri="{BB962C8B-B14F-4D97-AF65-F5344CB8AC3E}">
        <p14:creationId xmlns:p14="http://schemas.microsoft.com/office/powerpoint/2010/main" val="270303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tell you where I’m putting the dividers you can tell me the seed order or if I tell you the seed order you can tell me where to put the dividers. The number of diagrams like this that I can make is exactly the number of different seeds that I can buy.</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25</a:t>
            </a:fld>
            <a:endParaRPr lang="en-US"/>
          </a:p>
        </p:txBody>
      </p:sp>
    </p:spTree>
    <p:extLst>
      <p:ext uri="{BB962C8B-B14F-4D97-AF65-F5344CB8AC3E}">
        <p14:creationId xmlns:p14="http://schemas.microsoft.com/office/powerpoint/2010/main" val="178891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we can think about it is by placing the dividers. We’ll start with our 12 seeds and then we will go in and place the dividers on by one. The dividers are indistinguishable, but we will treat them as distinguishable for now and then divide out the over counting</a:t>
            </a:r>
          </a:p>
        </p:txBody>
      </p:sp>
      <p:sp>
        <p:nvSpPr>
          <p:cNvPr id="4" name="Slide Number Placeholder 3"/>
          <p:cNvSpPr>
            <a:spLocks noGrp="1"/>
          </p:cNvSpPr>
          <p:nvPr>
            <p:ph type="sldNum" sz="quarter" idx="5"/>
          </p:nvPr>
        </p:nvSpPr>
        <p:spPr/>
        <p:txBody>
          <a:bodyPr/>
          <a:lstStyle/>
          <a:p>
            <a:fld id="{774564F1-BF5F-4169-B30B-4EDDAA1C5E49}" type="slidenum">
              <a:rPr lang="en-US" smtClean="0"/>
              <a:t>27</a:t>
            </a:fld>
            <a:endParaRPr lang="en-US"/>
          </a:p>
        </p:txBody>
      </p:sp>
    </p:spTree>
    <p:extLst>
      <p:ext uri="{BB962C8B-B14F-4D97-AF65-F5344CB8AC3E}">
        <p14:creationId xmlns:p14="http://schemas.microsoft.com/office/powerpoint/2010/main" val="329086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7AAA667-AA35-41D2-8C6D-1DAF9A676C18}"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3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7AAA667-AA35-41D2-8C6D-1DAF9A676C18}" type="datetimeFigureOut">
              <a:rPr lang="en-US" smtClean="0"/>
              <a:t>6/26/25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EB95BA4-0559-44BF-AE0F-DF5631B6342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44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7AAA667-AA35-41D2-8C6D-1DAF9A676C18}" type="datetimeFigureOut">
              <a:rPr lang="en-US" smtClean="0"/>
              <a:t>6/26/25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EB95BA4-0559-44BF-AE0F-DF5631B6342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09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5747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AAA667-AA35-41D2-8C6D-1DAF9A676C18}"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12978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7AAA667-AA35-41D2-8C6D-1DAF9A676C18}" type="datetimeFigureOut">
              <a:rPr lang="en-US" smtClean="0"/>
              <a:t>6/26/25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EB95BA4-0559-44BF-AE0F-DF5631B6342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2489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7AAA667-AA35-41D2-8C6D-1DAF9A676C18}" type="datetimeFigureOut">
              <a:rPr lang="en-US" smtClean="0"/>
              <a:t>6/26/25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95BA4-0559-44BF-AE0F-DF5631B6342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9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AA667-AA35-41D2-8C6D-1DAF9A676C18}" type="datetimeFigureOut">
              <a:rPr lang="en-US" smtClean="0"/>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340314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7AAA667-AA35-41D2-8C6D-1DAF9A676C18}"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95BA4-0559-44BF-AE0F-DF5631B6342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3856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AA667-AA35-41D2-8C6D-1DAF9A676C18}"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AA667-AA35-41D2-8C6D-1DAF9A676C18}" type="datetimeFigureOut">
              <a:rPr lang="en-US" smtClean="0"/>
              <a:t>6/26/25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15838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AA667-AA35-41D2-8C6D-1DAF9A676C18}"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4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7AAA667-AA35-41D2-8C6D-1DAF9A676C18}" type="datetimeFigureOut">
              <a:rPr lang="en-US" smtClean="0"/>
              <a:t>6/26/25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EB95BA4-0559-44BF-AE0F-DF5631B6342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2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24.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24.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4.png"/><Relationship Id="rId12"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0.png"/><Relationship Id="rId5" Type="http://schemas.openxmlformats.org/officeDocument/2006/relationships/image" Target="../media/image7.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941-595A-4E6E-8098-BA63563AE735}"/>
              </a:ext>
            </a:extLst>
          </p:cNvPr>
          <p:cNvSpPr>
            <a:spLocks noGrp="1"/>
          </p:cNvSpPr>
          <p:nvPr>
            <p:ph type="ctrTitle"/>
          </p:nvPr>
        </p:nvSpPr>
        <p:spPr/>
        <p:txBody>
          <a:bodyPr/>
          <a:lstStyle/>
          <a:p>
            <a:r>
              <a:rPr lang="en-US" dirty="0"/>
              <a:t>Even More Counting</a:t>
            </a:r>
          </a:p>
        </p:txBody>
      </p:sp>
      <p:sp>
        <p:nvSpPr>
          <p:cNvPr id="3" name="Subtitle 2">
            <a:extLst>
              <a:ext uri="{FF2B5EF4-FFF2-40B4-BE49-F238E27FC236}">
                <a16:creationId xmlns:a16="http://schemas.microsoft.com/office/drawing/2014/main" id="{8D1278C1-2268-4E7D-A7A4-9141B47A33F0}"/>
              </a:ext>
            </a:extLst>
          </p:cNvPr>
          <p:cNvSpPr>
            <a:spLocks noGrp="1"/>
          </p:cNvSpPr>
          <p:nvPr>
            <p:ph type="subTitle" idx="1"/>
          </p:nvPr>
        </p:nvSpPr>
        <p:spPr/>
        <p:txBody>
          <a:bodyPr/>
          <a:lstStyle/>
          <a:p>
            <a:r>
              <a:rPr lang="en-US" dirty="0"/>
              <a:t>CSE 312 Summer 25</a:t>
            </a:r>
          </a:p>
          <a:p>
            <a:r>
              <a:rPr lang="en-US" dirty="0"/>
              <a:t>Lecture 3</a:t>
            </a:r>
          </a:p>
        </p:txBody>
      </p:sp>
    </p:spTree>
    <p:extLst>
      <p:ext uri="{BB962C8B-B14F-4D97-AF65-F5344CB8AC3E}">
        <p14:creationId xmlns:p14="http://schemas.microsoft.com/office/powerpoint/2010/main" val="220142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0138-3BD4-4273-8A91-D0A9DE08682A}"/>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103C32-D181-4DCD-91A3-A92EFF052C01}"/>
                  </a:ext>
                </a:extLst>
              </p:cNvPr>
              <p:cNvSpPr>
                <a:spLocks noGrp="1"/>
              </p:cNvSpPr>
              <p:nvPr>
                <p:ph idx="1"/>
              </p:nvPr>
            </p:nvSpPr>
            <p:spPr/>
            <p:txBody>
              <a:bodyPr/>
              <a:lstStyle/>
              <a:p>
                <a:r>
                  <a:rPr lang="en-US" dirty="0"/>
                  <a:t>How many length 5 strings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contain:</a:t>
                </a:r>
              </a:p>
              <a:p>
                <a:r>
                  <a:rPr lang="en-US" dirty="0"/>
                  <a:t>Exactly 2 ‘a’s OR</a:t>
                </a:r>
              </a:p>
              <a:p>
                <a:r>
                  <a:rPr lang="en-US" dirty="0"/>
                  <a:t>Exactly 1 ‘b’ OR</a:t>
                </a:r>
              </a:p>
              <a:p>
                <a:r>
                  <a:rPr lang="en-US" dirty="0"/>
                  <a:t>No ‘x’s</a:t>
                </a:r>
              </a:p>
              <a:p>
                <a:endParaRPr lang="en-US" dirty="0"/>
              </a:p>
              <a:p>
                <a:r>
                  <a:rPr lang="en-US" dirty="0"/>
                  <a:t>For what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do we want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A103C32-D181-4DCD-91A3-A92EFF052C0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46973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11D78-3B67-4EA2-95D9-6385B9324E8D}"/>
                  </a:ext>
                </a:extLst>
              </p:cNvPr>
              <p:cNvSpPr>
                <a:spLocks noGrp="1"/>
              </p:cNvSpPr>
              <p:nvPr>
                <p:ph idx="1"/>
              </p:nvPr>
            </p:nvSpPr>
            <p:spPr>
              <a:xfrm>
                <a:off x="575240" y="2330725"/>
                <a:ext cx="11187258" cy="3978635"/>
              </a:xfrm>
            </p:spPr>
            <p:txBody>
              <a:bodyPr>
                <a:normAutofit fontScale="92500"/>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length </a:t>
                </a:r>
                <a14:m>
                  <m:oMath xmlns:m="http://schemas.openxmlformats.org/officeDocument/2006/math">
                    <m:r>
                      <a:rPr lang="en-US" b="0" i="1" smtClean="0">
                        <a:latin typeface="Cambria Math" panose="02040503050406030204" pitchFamily="18" charset="0"/>
                      </a:rPr>
                      <m:t>5</m:t>
                    </m:r>
                  </m:oMath>
                </a14:m>
                <a:r>
                  <a:rPr lang="en-US" dirty="0"/>
                  <a:t> strings that contain exactly 2 ‘a’s</a:t>
                </a:r>
                <a14:m>
                  <m:oMath xmlns:m="http://schemas.openxmlformats.org/officeDocument/2006/math">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oMath>
                </a14:m>
                <a:r>
                  <a:rPr lang="en-US" dirty="0"/>
                  <a:t>length </a:t>
                </a:r>
                <a14:m>
                  <m:oMath xmlns:m="http://schemas.openxmlformats.org/officeDocument/2006/math">
                    <m:r>
                      <a:rPr lang="en-US" i="1">
                        <a:latin typeface="Cambria Math" panose="02040503050406030204" pitchFamily="18" charset="0"/>
                      </a:rPr>
                      <m:t>5</m:t>
                    </m:r>
                  </m:oMath>
                </a14:m>
                <a:r>
                  <a:rPr lang="en-US" dirty="0"/>
                  <a:t> strings that contain exactly 1 ‘b’s</a:t>
                </a:r>
                <a14:m>
                  <m:oMath xmlns:m="http://schemas.openxmlformats.org/officeDocument/2006/math">
                    <m:r>
                      <a:rPr lang="en-US" i="1">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oMath>
                </a14:m>
                <a:r>
                  <a:rPr lang="en-US" dirty="0"/>
                  <a:t>length </a:t>
                </a:r>
                <a14:m>
                  <m:oMath xmlns:m="http://schemas.openxmlformats.org/officeDocument/2006/math">
                    <m:r>
                      <a:rPr lang="en-US" i="1">
                        <a:latin typeface="Cambria Math" panose="02040503050406030204" pitchFamily="18" charset="0"/>
                      </a:rPr>
                      <m:t>5</m:t>
                    </m:r>
                  </m:oMath>
                </a14:m>
                <a:r>
                  <a:rPr lang="en-US" dirty="0"/>
                  <a:t> strings that contain no ‘x’s </a:t>
                </a:r>
                <a14:m>
                  <m:oMath xmlns:m="http://schemas.openxmlformats.org/officeDocument/2006/math">
                    <m:r>
                      <a:rPr lang="en-US" i="1">
                        <a:latin typeface="Cambria Math" panose="02040503050406030204" pitchFamily="18" charset="0"/>
                      </a:rPr>
                      <m:t>}</m:t>
                    </m:r>
                  </m:oMath>
                </a14:m>
                <a:endParaRPr lang="en-US" dirty="0"/>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3</m:t>
                        </m:r>
                      </m:sup>
                    </m:sSup>
                  </m:oMath>
                </a14:m>
                <a:r>
                  <a:rPr lang="en-US" dirty="0"/>
                  <a:t> (need to choose which “spots” are ‘a’ and remaining string)</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4</m:t>
                        </m:r>
                      </m:sup>
                    </m:sSup>
                  </m:oMath>
                </a14:m>
                <a:r>
                  <a:rPr lang="en-US" dirty="0"/>
                  <a:t> </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5</m:t>
                        </m:r>
                      </m:sup>
                    </m:sSup>
                  </m:oMath>
                </a14:m>
                <a:endParaRPr lang="en-US" dirty="0"/>
              </a:p>
            </p:txBody>
          </p:sp>
        </mc:Choice>
        <mc:Fallback xmlns="">
          <p:sp>
            <p:nvSpPr>
              <p:cNvPr id="3" name="Content Placeholder 2">
                <a:extLst>
                  <a:ext uri="{FF2B5EF4-FFF2-40B4-BE49-F238E27FC236}">
                    <a16:creationId xmlns:a16="http://schemas.microsoft.com/office/drawing/2014/main" id="{02311D78-3B67-4EA2-95D9-6385B9324E8D}"/>
                  </a:ext>
                </a:extLst>
              </p:cNvPr>
              <p:cNvSpPr>
                <a:spLocks noGrp="1" noRot="1" noChangeAspect="1" noMove="1" noResize="1" noEditPoints="1" noAdjustHandles="1" noChangeArrowheads="1" noChangeShapeType="1" noTextEdit="1"/>
              </p:cNvSpPr>
              <p:nvPr>
                <p:ph idx="1"/>
              </p:nvPr>
            </p:nvSpPr>
            <p:spPr>
              <a:xfrm>
                <a:off x="575240" y="2330725"/>
                <a:ext cx="11187258" cy="3978635"/>
              </a:xfrm>
              <a:blipFill>
                <a:blip r:embed="rId2"/>
                <a:stretch>
                  <a:fillRect t="-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5D7D78D-A591-429C-8B6B-63898C7FD689}"/>
                  </a:ext>
                </a:extLst>
              </p:cNvPr>
              <p:cNvSpPr txBox="1"/>
              <p:nvPr/>
            </p:nvSpPr>
            <p:spPr>
              <a:xfrm>
                <a:off x="6356074" y="168965"/>
                <a:ext cx="540642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many length 5 strings over the alphabet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contain:</a:t>
                </a:r>
              </a:p>
              <a:p>
                <a:r>
                  <a:rPr lang="en-US" sz="2400" dirty="0">
                    <a:latin typeface="Segoe UI Semilight" panose="020B0402040204020203" pitchFamily="34" charset="0"/>
                    <a:cs typeface="Segoe UI Semilight" panose="020B0402040204020203" pitchFamily="34" charset="0"/>
                  </a:rPr>
                  <a:t>Exactly 2 ‘a’s OR</a:t>
                </a:r>
              </a:p>
              <a:p>
                <a:r>
                  <a:rPr lang="en-US" sz="2400" dirty="0">
                    <a:latin typeface="Segoe UI Semilight" panose="020B0402040204020203" pitchFamily="34" charset="0"/>
                    <a:cs typeface="Segoe UI Semilight" panose="020B0402040204020203" pitchFamily="34" charset="0"/>
                  </a:rPr>
                  <a:t>Exactly 1 ‘b’ OR</a:t>
                </a:r>
              </a:p>
              <a:p>
                <a:r>
                  <a:rPr lang="en-US" sz="2400" dirty="0">
                    <a:latin typeface="Segoe UI Semilight" panose="020B0402040204020203" pitchFamily="34" charset="0"/>
                    <a:cs typeface="Segoe UI Semilight" panose="020B0402040204020203" pitchFamily="34" charset="0"/>
                  </a:rPr>
                  <a:t>No ‘x’s</a:t>
                </a:r>
              </a:p>
            </p:txBody>
          </p:sp>
        </mc:Choice>
        <mc:Fallback xmlns="">
          <p:sp>
            <p:nvSpPr>
              <p:cNvPr id="4" name="TextBox 3">
                <a:extLst>
                  <a:ext uri="{FF2B5EF4-FFF2-40B4-BE49-F238E27FC236}">
                    <a16:creationId xmlns:a16="http://schemas.microsoft.com/office/drawing/2014/main" id="{65D7D78D-A591-429C-8B6B-63898C7FD689}"/>
                  </a:ext>
                </a:extLst>
              </p:cNvPr>
              <p:cNvSpPr txBox="1">
                <a:spLocks noRot="1" noChangeAspect="1" noMove="1" noResize="1" noEditPoints="1" noAdjustHandles="1" noChangeArrowheads="1" noChangeShapeType="1" noTextEdit="1"/>
              </p:cNvSpPr>
              <p:nvPr/>
            </p:nvSpPr>
            <p:spPr>
              <a:xfrm>
                <a:off x="6356074" y="168965"/>
                <a:ext cx="5406424" cy="1938992"/>
              </a:xfrm>
              <a:prstGeom prst="rect">
                <a:avLst/>
              </a:prstGeom>
              <a:blipFill>
                <a:blip r:embed="rId3"/>
                <a:stretch>
                  <a:fillRect l="-1804" t="-2201" b="-6604"/>
                </a:stretch>
              </a:blipFill>
            </p:spPr>
            <p:txBody>
              <a:bodyPr/>
              <a:lstStyle/>
              <a:p>
                <a:r>
                  <a:rPr lang="en-US">
                    <a:noFill/>
                  </a:rPr>
                  <a:t> </a:t>
                </a:r>
              </a:p>
            </p:txBody>
          </p:sp>
        </mc:Fallback>
      </mc:AlternateContent>
    </p:spTree>
    <p:extLst>
      <p:ext uri="{BB962C8B-B14F-4D97-AF65-F5344CB8AC3E}">
        <p14:creationId xmlns:p14="http://schemas.microsoft.com/office/powerpoint/2010/main" val="40694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104E-F4B5-4546-A9C7-45758EAFFF75}"/>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11D78-3B67-4EA2-95D9-6385B9324E8D}"/>
                  </a:ext>
                </a:extLst>
              </p:cNvPr>
              <p:cNvSpPr>
                <a:spLocks noGrp="1"/>
              </p:cNvSpPr>
              <p:nvPr>
                <p:ph idx="1"/>
              </p:nvPr>
            </p:nvSpPr>
            <p:spPr>
              <a:xfrm>
                <a:off x="575240" y="2330725"/>
                <a:ext cx="11187258" cy="3978635"/>
              </a:xfrm>
            </p:spPr>
            <p:txBody>
              <a:bodyPr>
                <a:normAutofit/>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length </a:t>
                </a:r>
                <a14:m>
                  <m:oMath xmlns:m="http://schemas.openxmlformats.org/officeDocument/2006/math">
                    <m:r>
                      <a:rPr lang="en-US" b="0" i="1" smtClean="0">
                        <a:latin typeface="Cambria Math" panose="02040503050406030204" pitchFamily="18" charset="0"/>
                      </a:rPr>
                      <m:t>5</m:t>
                    </m:r>
                  </m:oMath>
                </a14:m>
                <a:r>
                  <a:rPr lang="en-US" dirty="0"/>
                  <a:t> strings that contain exactly 2 ‘a’s</a:t>
                </a:r>
                <a14:m>
                  <m:oMath xmlns:m="http://schemas.openxmlformats.org/officeDocument/2006/math">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oMath>
                </a14:m>
                <a:r>
                  <a:rPr lang="en-US" dirty="0"/>
                  <a:t>length </a:t>
                </a:r>
                <a14:m>
                  <m:oMath xmlns:m="http://schemas.openxmlformats.org/officeDocument/2006/math">
                    <m:r>
                      <a:rPr lang="en-US" i="1">
                        <a:latin typeface="Cambria Math" panose="02040503050406030204" pitchFamily="18" charset="0"/>
                      </a:rPr>
                      <m:t>5</m:t>
                    </m:r>
                  </m:oMath>
                </a14:m>
                <a:r>
                  <a:rPr lang="en-US" dirty="0"/>
                  <a:t> strings that contain exactly 1 ‘b’s</a:t>
                </a:r>
                <a14:m>
                  <m:oMath xmlns:m="http://schemas.openxmlformats.org/officeDocument/2006/math">
                    <m:r>
                      <a:rPr lang="en-US" i="1">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oMath>
                </a14:m>
                <a:r>
                  <a:rPr lang="en-US" dirty="0"/>
                  <a:t>length </a:t>
                </a:r>
                <a14:m>
                  <m:oMath xmlns:m="http://schemas.openxmlformats.org/officeDocument/2006/math">
                    <m:r>
                      <a:rPr lang="en-US" i="1">
                        <a:latin typeface="Cambria Math" panose="02040503050406030204" pitchFamily="18" charset="0"/>
                      </a:rPr>
                      <m:t>5</m:t>
                    </m:r>
                  </m:oMath>
                </a14:m>
                <a:r>
                  <a:rPr lang="en-US" dirty="0"/>
                  <a:t> strings that contain no ‘x’s </a:t>
                </a:r>
                <a14:m>
                  <m:oMath xmlns:m="http://schemas.openxmlformats.org/officeDocument/2006/math">
                    <m:r>
                      <a:rPr lang="en-US" i="1">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2311D78-3B67-4EA2-95D9-6385B9324E8D}"/>
                  </a:ext>
                </a:extLst>
              </p:cNvPr>
              <p:cNvSpPr>
                <a:spLocks noGrp="1" noRot="1" noChangeAspect="1" noMove="1" noResize="1" noEditPoints="1" noAdjustHandles="1" noChangeArrowheads="1" noChangeShapeType="1" noTextEdit="1"/>
              </p:cNvSpPr>
              <p:nvPr>
                <p:ph idx="1"/>
              </p:nvPr>
            </p:nvSpPr>
            <p:spPr>
              <a:xfrm>
                <a:off x="575240" y="2330725"/>
                <a:ext cx="11187258" cy="3978635"/>
              </a:xfrm>
              <a:blipFill>
                <a:blip r:embed="rId2"/>
                <a:stretch>
                  <a:fillRect t="-2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5D7D78D-A591-429C-8B6B-63898C7FD689}"/>
                  </a:ext>
                </a:extLst>
              </p:cNvPr>
              <p:cNvSpPr txBox="1"/>
              <p:nvPr/>
            </p:nvSpPr>
            <p:spPr>
              <a:xfrm>
                <a:off x="6356074" y="168965"/>
                <a:ext cx="540642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many length 5 strings over the alphabet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contain:</a:t>
                </a:r>
              </a:p>
              <a:p>
                <a:r>
                  <a:rPr lang="en-US" sz="2400" dirty="0">
                    <a:latin typeface="Segoe UI Semilight" panose="020B0402040204020203" pitchFamily="34" charset="0"/>
                    <a:cs typeface="Segoe UI Semilight" panose="020B0402040204020203" pitchFamily="34" charset="0"/>
                  </a:rPr>
                  <a:t>Exactly 2 ‘a’s OR</a:t>
                </a:r>
              </a:p>
              <a:p>
                <a:r>
                  <a:rPr lang="en-US" sz="2400" dirty="0">
                    <a:latin typeface="Segoe UI Semilight" panose="020B0402040204020203" pitchFamily="34" charset="0"/>
                    <a:cs typeface="Segoe UI Semilight" panose="020B0402040204020203" pitchFamily="34" charset="0"/>
                  </a:rPr>
                  <a:t>Exactly 1 ‘b’ OR</a:t>
                </a:r>
              </a:p>
              <a:p>
                <a:r>
                  <a:rPr lang="en-US" sz="2400" dirty="0">
                    <a:latin typeface="Segoe UI Semilight" panose="020B0402040204020203" pitchFamily="34" charset="0"/>
                    <a:cs typeface="Segoe UI Semilight" panose="020B0402040204020203" pitchFamily="34" charset="0"/>
                  </a:rPr>
                  <a:t>No ‘x’s</a:t>
                </a:r>
              </a:p>
            </p:txBody>
          </p:sp>
        </mc:Choice>
        <mc:Fallback xmlns="">
          <p:sp>
            <p:nvSpPr>
              <p:cNvPr id="4" name="TextBox 3">
                <a:extLst>
                  <a:ext uri="{FF2B5EF4-FFF2-40B4-BE49-F238E27FC236}">
                    <a16:creationId xmlns:a16="http://schemas.microsoft.com/office/drawing/2014/main" id="{65D7D78D-A591-429C-8B6B-63898C7FD689}"/>
                  </a:ext>
                </a:extLst>
              </p:cNvPr>
              <p:cNvSpPr txBox="1">
                <a:spLocks noRot="1" noChangeAspect="1" noMove="1" noResize="1" noEditPoints="1" noAdjustHandles="1" noChangeArrowheads="1" noChangeShapeType="1" noTextEdit="1"/>
              </p:cNvSpPr>
              <p:nvPr/>
            </p:nvSpPr>
            <p:spPr>
              <a:xfrm>
                <a:off x="6356074" y="168965"/>
                <a:ext cx="5406424" cy="1938992"/>
              </a:xfrm>
              <a:prstGeom prst="rect">
                <a:avLst/>
              </a:prstGeom>
              <a:blipFill>
                <a:blip r:embed="rId3"/>
                <a:stretch>
                  <a:fillRect l="-1804" t="-2201"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E0EB64-3A6F-4896-A41C-F81A8D1693B8}"/>
                  </a:ext>
                </a:extLst>
              </p:cNvPr>
              <p:cNvSpPr txBox="1"/>
              <p:nvPr/>
            </p:nvSpPr>
            <p:spPr>
              <a:xfrm>
                <a:off x="8438322" y="2202268"/>
                <a:ext cx="2405269" cy="1734001"/>
              </a:xfrm>
              <a:prstGeom prst="rect">
                <a:avLst/>
              </a:prstGeom>
              <a:noFill/>
            </p:spPr>
            <p:txBody>
              <a:bodyPr wrap="square" rtlCol="0">
                <a:spAutoFit/>
              </a:bodyPr>
              <a:lstStyle/>
              <a:p>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2</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25</m:t>
                        </m:r>
                      </m:e>
                      <m:sup>
                        <m:r>
                          <a:rPr lang="en-US" sz="2400" i="1">
                            <a:latin typeface="Cambria Math" panose="02040503050406030204" pitchFamily="18" charset="0"/>
                          </a:rPr>
                          <m:t>3</m:t>
                        </m:r>
                      </m:sup>
                    </m:sSup>
                  </m:oMath>
                </a14:m>
                <a:r>
                  <a:rPr lang="en-US" sz="2400" dirty="0"/>
                  <a:t> </a:t>
                </a:r>
              </a:p>
              <a:p>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𝐵</m:t>
                        </m:r>
                      </m:e>
                    </m:d>
                    <m:r>
                      <a:rPr lang="en-US" sz="2400" i="1">
                        <a:latin typeface="Cambria Math" panose="02040503050406030204" pitchFamily="18" charset="0"/>
                      </a:rPr>
                      <m:t>= </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1</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25</m:t>
                        </m:r>
                      </m:e>
                      <m:sup>
                        <m:r>
                          <a:rPr lang="en-US" sz="2400" i="1">
                            <a:latin typeface="Cambria Math" panose="02040503050406030204" pitchFamily="18" charset="0"/>
                          </a:rPr>
                          <m:t>3</m:t>
                        </m:r>
                      </m:sup>
                    </m:sSup>
                  </m:oMath>
                </a14:m>
                <a:r>
                  <a:rPr lang="en-US" sz="2400" dirty="0"/>
                  <a:t> </a:t>
                </a:r>
              </a:p>
              <a:p>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25</m:t>
                        </m:r>
                      </m:e>
                      <m:sup>
                        <m:r>
                          <a:rPr lang="en-US" sz="2400" i="1">
                            <a:latin typeface="Cambria Math" panose="02040503050406030204" pitchFamily="18" charset="0"/>
                          </a:rPr>
                          <m:t>5</m:t>
                        </m:r>
                      </m:sup>
                    </m:sSup>
                  </m:oMath>
                </a14:m>
                <a:r>
                  <a:rPr lang="en-US" sz="2400" dirty="0"/>
                  <a:t> </a:t>
                </a:r>
              </a:p>
              <a:p>
                <a:endParaRPr lang="en-US" sz="2400" dirty="0"/>
              </a:p>
            </p:txBody>
          </p:sp>
        </mc:Choice>
        <mc:Fallback xmlns="">
          <p:sp>
            <p:nvSpPr>
              <p:cNvPr id="5" name="TextBox 4">
                <a:extLst>
                  <a:ext uri="{FF2B5EF4-FFF2-40B4-BE49-F238E27FC236}">
                    <a16:creationId xmlns:a16="http://schemas.microsoft.com/office/drawing/2014/main" id="{1DE0EB64-3A6F-4896-A41C-F81A8D1693B8}"/>
                  </a:ext>
                </a:extLst>
              </p:cNvPr>
              <p:cNvSpPr txBox="1">
                <a:spLocks noRot="1" noChangeAspect="1" noMove="1" noResize="1" noEditPoints="1" noAdjustHandles="1" noChangeArrowheads="1" noChangeShapeType="1" noTextEdit="1"/>
              </p:cNvSpPr>
              <p:nvPr/>
            </p:nvSpPr>
            <p:spPr>
              <a:xfrm>
                <a:off x="8438322" y="2202268"/>
                <a:ext cx="2405269" cy="17340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B5E6B4-B252-49BD-915F-A650AE2C3EEA}"/>
                  </a:ext>
                </a:extLst>
              </p:cNvPr>
              <p:cNvSpPr txBox="1"/>
              <p:nvPr/>
            </p:nvSpPr>
            <p:spPr>
              <a:xfrm>
                <a:off x="575239" y="4320042"/>
                <a:ext cx="11386504" cy="2189317"/>
              </a:xfrm>
              <a:prstGeom prst="rect">
                <a:avLst/>
              </a:prstGeom>
              <a:noFill/>
            </p:spPr>
            <p:txBody>
              <a:bodyPr wrap="square" rtlCol="0">
                <a:spAutoFit/>
              </a:bodyPr>
              <a:lstStyle/>
              <a:p>
                <a14:m>
                  <m:oMath xmlns:m="http://schemas.openxmlformats.org/officeDocument/2006/math">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f>
                          <m:fPr>
                            <m:type m:val="noBa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5</m:t>
                            </m:r>
                          </m:num>
                          <m:den>
                            <m:r>
                              <a:rPr lang="en-US" sz="2800" b="0" i="1" smtClean="0">
                                <a:latin typeface="Cambria Math" panose="02040503050406030204" pitchFamily="18" charset="0"/>
                                <a:cs typeface="Segoe UI Semilight" panose="020B0402040204020203" pitchFamily="34" charset="0"/>
                              </a:rPr>
                              <m:t>2</m:t>
                            </m:r>
                          </m:den>
                        </m:f>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f>
                          <m:fPr>
                            <m:type m:val="noBa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3</m:t>
                            </m:r>
                          </m:num>
                          <m:den>
                            <m:r>
                              <a:rPr lang="en-US" sz="2800" b="0" i="1" smtClean="0">
                                <a:latin typeface="Cambria Math" panose="02040503050406030204" pitchFamily="18" charset="0"/>
                                <a:cs typeface="Segoe UI Semilight" panose="020B0402040204020203" pitchFamily="34" charset="0"/>
                              </a:rPr>
                              <m:t>1</m:t>
                            </m:r>
                          </m:den>
                        </m:f>
                      </m:e>
                    </m:d>
                    <m:r>
                      <a:rPr lang="en-US" sz="2800" b="0" i="1" smtClean="0">
                        <a:latin typeface="Cambria Math" panose="02040503050406030204" pitchFamily="18" charset="0"/>
                        <a:cs typeface="Segoe UI Semilight" panose="020B0402040204020203" pitchFamily="34" charset="0"/>
                      </a:rPr>
                      <m:t>⋅</m:t>
                    </m:r>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24</m:t>
                        </m:r>
                      </m:e>
                      <m:sup>
                        <m:r>
                          <a:rPr lang="en-US" sz="2800" b="0" i="1" smtClean="0">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(choose ‘a’ spots, ‘b’ spot, remaining chars)</a:t>
                </a:r>
              </a:p>
              <a:p>
                <a14:m>
                  <m:oMath xmlns:m="http://schemas.openxmlformats.org/officeDocument/2006/math">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f>
                          <m:fPr>
                            <m:type m:val="noBa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5</m:t>
                            </m:r>
                          </m:num>
                          <m:den>
                            <m:r>
                              <a:rPr lang="en-US" sz="2800" b="0" i="1" smtClean="0">
                                <a:latin typeface="Cambria Math" panose="02040503050406030204" pitchFamily="18" charset="0"/>
                                <a:cs typeface="Segoe UI Semilight" panose="020B0402040204020203" pitchFamily="34" charset="0"/>
                              </a:rPr>
                              <m:t>2</m:t>
                            </m:r>
                          </m:den>
                        </m:f>
                      </m:e>
                    </m:d>
                    <m:r>
                      <a:rPr lang="en-US" sz="2800" b="0" i="1" smtClean="0">
                        <a:latin typeface="Cambria Math" panose="02040503050406030204" pitchFamily="18" charset="0"/>
                        <a:cs typeface="Segoe UI Semilight" panose="020B0402040204020203" pitchFamily="34" charset="0"/>
                      </a:rPr>
                      <m:t>⋅</m:t>
                    </m:r>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24</m:t>
                        </m:r>
                      </m:e>
                      <m:sup>
                        <m:r>
                          <a:rPr lang="en-US" sz="2800" b="0" i="1" smtClean="0">
                            <a:latin typeface="Cambria Math" panose="02040503050406030204" pitchFamily="18" charset="0"/>
                            <a:cs typeface="Segoe UI Semilight" panose="020B0402040204020203" pitchFamily="34" charset="0"/>
                          </a:rPr>
                          <m:t>3</m:t>
                        </m:r>
                      </m:sup>
                    </m:sSup>
                  </m:oMath>
                </a14:m>
                <a:r>
                  <a:rPr lang="en-US" sz="2800" dirty="0">
                    <a:latin typeface="Segoe UI Semilight" panose="020B0402040204020203" pitchFamily="34" charset="0"/>
                    <a:cs typeface="Segoe UI Semilight" panose="020B0402040204020203" pitchFamily="34" charset="0"/>
                  </a:rPr>
                  <a:t> (choose ‘a’ spots, remaining [non-’x’] chars)</a:t>
                </a:r>
              </a:p>
              <a:p>
                <a14:m>
                  <m:oMath xmlns:m="http://schemas.openxmlformats.org/officeDocument/2006/math">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f>
                          <m:fPr>
                            <m:type m:val="noBa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5</m:t>
                            </m:r>
                          </m:num>
                          <m:den>
                            <m:r>
                              <a:rPr lang="en-US" sz="2800" b="0" i="1" smtClean="0">
                                <a:latin typeface="Cambria Math" panose="02040503050406030204" pitchFamily="18" charset="0"/>
                                <a:cs typeface="Segoe UI Semilight" panose="020B0402040204020203" pitchFamily="34" charset="0"/>
                              </a:rPr>
                              <m:t>1</m:t>
                            </m:r>
                          </m:den>
                        </m:f>
                      </m:e>
                    </m:d>
                    <m:r>
                      <a:rPr lang="en-US" sz="2800" b="0" i="1" smtClean="0">
                        <a:latin typeface="Cambria Math" panose="02040503050406030204" pitchFamily="18" charset="0"/>
                        <a:cs typeface="Segoe UI Semilight" panose="020B0402040204020203" pitchFamily="34" charset="0"/>
                      </a:rPr>
                      <m:t>⋅</m:t>
                    </m:r>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24</m:t>
                        </m:r>
                      </m:e>
                      <m:sup>
                        <m:r>
                          <a:rPr lang="en-US" sz="2800" b="0" i="1" smtClean="0">
                            <a:latin typeface="Cambria Math" panose="02040503050406030204" pitchFamily="18" charset="0"/>
                            <a:cs typeface="Segoe UI Semilight" panose="020B0402040204020203" pitchFamily="34" charset="0"/>
                          </a:rPr>
                          <m:t>4</m:t>
                        </m:r>
                      </m:sup>
                    </m:sSup>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f>
                          <m:fPr>
                            <m:type m:val="noBa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5</m:t>
                            </m:r>
                          </m:num>
                          <m:den>
                            <m:r>
                              <a:rPr lang="en-US" sz="2800" b="0" i="1" smtClean="0">
                                <a:latin typeface="Cambria Math" panose="02040503050406030204" pitchFamily="18" charset="0"/>
                                <a:cs typeface="Segoe UI Semilight" panose="020B0402040204020203" pitchFamily="34" charset="0"/>
                              </a:rPr>
                              <m:t>2</m:t>
                            </m:r>
                          </m:den>
                        </m:f>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f>
                          <m:fPr>
                            <m:type m:val="noBa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3</m:t>
                            </m:r>
                          </m:num>
                          <m:den>
                            <m:r>
                              <a:rPr lang="en-US" sz="2800" b="0" i="1" smtClean="0">
                                <a:latin typeface="Cambria Math" panose="02040503050406030204" pitchFamily="18" charset="0"/>
                                <a:cs typeface="Segoe UI Semilight" panose="020B0402040204020203" pitchFamily="34" charset="0"/>
                              </a:rPr>
                              <m:t>1</m:t>
                            </m:r>
                          </m:den>
                        </m:f>
                      </m:e>
                    </m:d>
                    <m:r>
                      <a:rPr lang="en-US" sz="2800" b="0" i="1" smtClean="0">
                        <a:latin typeface="Cambria Math" panose="02040503050406030204" pitchFamily="18" charset="0"/>
                        <a:cs typeface="Segoe UI Semilight" panose="020B0402040204020203" pitchFamily="34" charset="0"/>
                      </a:rPr>
                      <m:t>⋅</m:t>
                    </m:r>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23</m:t>
                        </m:r>
                      </m:e>
                      <m:sup>
                        <m:r>
                          <a:rPr lang="en-US" sz="2800" b="0" i="1" smtClean="0">
                            <a:latin typeface="Cambria Math" panose="02040503050406030204" pitchFamily="18" charset="0"/>
                            <a:cs typeface="Segoe UI Semilight" panose="020B0402040204020203" pitchFamily="34" charset="0"/>
                          </a:rPr>
                          <m:t>2</m:t>
                        </m:r>
                      </m:sup>
                    </m:sSup>
                  </m:oMath>
                </a14:m>
                <a:r>
                  <a:rPr lang="en-US" sz="2800"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(choose ‘a’ spots, ‘b’ spot, remaining [non-’x’] chars)</a:t>
                </a:r>
              </a:p>
            </p:txBody>
          </p:sp>
        </mc:Choice>
        <mc:Fallback xmlns="">
          <p:sp>
            <p:nvSpPr>
              <p:cNvPr id="6" name="TextBox 5">
                <a:extLst>
                  <a:ext uri="{FF2B5EF4-FFF2-40B4-BE49-F238E27FC236}">
                    <a16:creationId xmlns:a16="http://schemas.microsoft.com/office/drawing/2014/main" id="{64B5E6B4-B252-49BD-915F-A650AE2C3EEA}"/>
                  </a:ext>
                </a:extLst>
              </p:cNvPr>
              <p:cNvSpPr txBox="1">
                <a:spLocks noRot="1" noChangeAspect="1" noMove="1" noResize="1" noEditPoints="1" noAdjustHandles="1" noChangeArrowheads="1" noChangeShapeType="1" noTextEdit="1"/>
              </p:cNvSpPr>
              <p:nvPr/>
            </p:nvSpPr>
            <p:spPr>
              <a:xfrm>
                <a:off x="575239" y="4320042"/>
                <a:ext cx="11386504" cy="2189317"/>
              </a:xfrm>
              <a:prstGeom prst="rect">
                <a:avLst/>
              </a:prstGeom>
              <a:blipFill>
                <a:blip r:embed="rId5"/>
                <a:stretch>
                  <a:fillRect t="-1393" b="-2786"/>
                </a:stretch>
              </a:blipFill>
            </p:spPr>
            <p:txBody>
              <a:bodyPr/>
              <a:lstStyle/>
              <a:p>
                <a:r>
                  <a:rPr lang="en-US">
                    <a:noFill/>
                  </a:rPr>
                  <a:t> </a:t>
                </a:r>
              </a:p>
            </p:txBody>
          </p:sp>
        </mc:Fallback>
      </mc:AlternateContent>
    </p:spTree>
    <p:extLst>
      <p:ext uri="{BB962C8B-B14F-4D97-AF65-F5344CB8AC3E}">
        <p14:creationId xmlns:p14="http://schemas.microsoft.com/office/powerpoint/2010/main" val="2303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4994-F508-43B7-B7EC-6F0ECA956FBB}"/>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DB110E-957E-458C-8532-CDE5695B3A29}"/>
                  </a:ext>
                </a:extLst>
              </p:cNvPr>
              <p:cNvSpPr>
                <a:spLocks noGrp="1"/>
              </p:cNvSpPr>
              <p:nvPr>
                <p:ph idx="1"/>
              </p:nvPr>
            </p:nvSpPr>
            <p:spPr>
              <a:xfrm>
                <a:off x="429502" y="1596090"/>
                <a:ext cx="5520760" cy="4595987"/>
              </a:xfrm>
            </p:spPr>
            <p:txBody>
              <a:bodyPr>
                <a:normAutofit fontScale="85000" lnSpcReduction="20000"/>
              </a:bodyPr>
              <a:lstStyle/>
              <a:p>
                <a14:m>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25</m:t>
                        </m:r>
                      </m:e>
                      <m:sup>
                        <m:r>
                          <a:rPr lang="en-US" i="1">
                            <a:latin typeface="Cambria Math" panose="02040503050406030204" pitchFamily="18" charset="0"/>
                          </a:rPr>
                          <m:t>3</m:t>
                        </m:r>
                      </m:sup>
                    </m:sSup>
                  </m:oMath>
                </a14:m>
                <a:r>
                  <a:rPr lang="en-US" dirty="0"/>
                  <a:t> </a:t>
                </a:r>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 </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25</m:t>
                        </m:r>
                      </m:e>
                      <m:sup>
                        <m:r>
                          <a:rPr lang="en-US" b="0" i="1" smtClean="0">
                            <a:latin typeface="Cambria Math" panose="02040503050406030204" pitchFamily="18" charset="0"/>
                          </a:rPr>
                          <m:t>4</m:t>
                        </m:r>
                      </m:sup>
                    </m:sSup>
                  </m:oMath>
                </a14:m>
                <a:r>
                  <a:rPr lang="en-US" dirty="0"/>
                  <a:t> </a:t>
                </a:r>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25</m:t>
                        </m:r>
                      </m:e>
                      <m:sup>
                        <m:r>
                          <a:rPr lang="en-US" i="1">
                            <a:latin typeface="Cambria Math" panose="02040503050406030204" pitchFamily="18" charset="0"/>
                          </a:rPr>
                          <m:t>5</m:t>
                        </m:r>
                      </m:sup>
                    </m:sSup>
                  </m:oMath>
                </a14:m>
                <a:r>
                  <a:rPr lang="en-US" dirty="0"/>
                  <a:t> </a:t>
                </a:r>
              </a:p>
              <a:p>
                <a:endParaRPr lang="en-US" i="1" dirty="0">
                  <a:latin typeface="Cambria Math" panose="02040503050406030204" pitchFamily="18" charset="0"/>
                </a:endParaRPr>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2</m:t>
                        </m:r>
                      </m:sup>
                    </m:sSup>
                  </m:oMath>
                </a14:m>
                <a:endParaRPr lang="en-US" dirty="0"/>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3</m:t>
                        </m:r>
                      </m:sup>
                    </m:sSup>
                  </m:oMath>
                </a14:m>
                <a:endParaRPr lang="en-US" dirty="0"/>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4</m:t>
                        </m:r>
                      </m:sup>
                    </m:sSup>
                  </m:oMath>
                </a14:m>
                <a:r>
                  <a:rPr lang="en-US" dirty="0"/>
                  <a:t> </a:t>
                </a:r>
              </a:p>
              <a:p>
                <a:endParaRPr lang="en-US" dirty="0"/>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23</m:t>
                        </m:r>
                      </m:e>
                      <m:sup>
                        <m:r>
                          <a:rPr lang="en-US" i="1">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5BDB110E-957E-458C-8532-CDE5695B3A29}"/>
                  </a:ext>
                </a:extLst>
              </p:cNvPr>
              <p:cNvSpPr>
                <a:spLocks noGrp="1" noRot="1" noChangeAspect="1" noMove="1" noResize="1" noEditPoints="1" noAdjustHandles="1" noChangeArrowheads="1" noChangeShapeType="1" noTextEdit="1"/>
              </p:cNvSpPr>
              <p:nvPr>
                <p:ph idx="1"/>
              </p:nvPr>
            </p:nvSpPr>
            <p:spPr>
              <a:xfrm>
                <a:off x="429502" y="1596090"/>
                <a:ext cx="5520760" cy="4595987"/>
              </a:xfrm>
              <a:blipFill>
                <a:blip r:embed="rId2"/>
                <a:stretch>
                  <a:fillRect t="-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616D41-801A-442B-8436-A7BEAE4BADC9}"/>
                  </a:ext>
                </a:extLst>
              </p:cNvPr>
              <p:cNvSpPr txBox="1"/>
              <p:nvPr/>
            </p:nvSpPr>
            <p:spPr>
              <a:xfrm>
                <a:off x="6356074" y="168965"/>
                <a:ext cx="540642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many length 5 strings over the alphabet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contain:</a:t>
                </a:r>
              </a:p>
              <a:p>
                <a:r>
                  <a:rPr lang="en-US" sz="2400" dirty="0">
                    <a:latin typeface="Segoe UI Semilight" panose="020B0402040204020203" pitchFamily="34" charset="0"/>
                    <a:cs typeface="Segoe UI Semilight" panose="020B0402040204020203" pitchFamily="34" charset="0"/>
                  </a:rPr>
                  <a:t>Exactly 2 ‘a’s OR</a:t>
                </a:r>
              </a:p>
              <a:p>
                <a:r>
                  <a:rPr lang="en-US" sz="2400" dirty="0">
                    <a:latin typeface="Segoe UI Semilight" panose="020B0402040204020203" pitchFamily="34" charset="0"/>
                    <a:cs typeface="Segoe UI Semilight" panose="020B0402040204020203" pitchFamily="34" charset="0"/>
                  </a:rPr>
                  <a:t>Exactly 1 ‘b’ OR</a:t>
                </a:r>
              </a:p>
              <a:p>
                <a:r>
                  <a:rPr lang="en-US" sz="2400" dirty="0">
                    <a:latin typeface="Segoe UI Semilight" panose="020B0402040204020203" pitchFamily="34" charset="0"/>
                    <a:cs typeface="Segoe UI Semilight" panose="020B0402040204020203" pitchFamily="34" charset="0"/>
                  </a:rPr>
                  <a:t>No ‘x’s</a:t>
                </a:r>
              </a:p>
            </p:txBody>
          </p:sp>
        </mc:Choice>
        <mc:Fallback xmlns="">
          <p:sp>
            <p:nvSpPr>
              <p:cNvPr id="4" name="TextBox 3">
                <a:extLst>
                  <a:ext uri="{FF2B5EF4-FFF2-40B4-BE49-F238E27FC236}">
                    <a16:creationId xmlns:a16="http://schemas.microsoft.com/office/drawing/2014/main" id="{C3616D41-801A-442B-8436-A7BEAE4BADC9}"/>
                  </a:ext>
                </a:extLst>
              </p:cNvPr>
              <p:cNvSpPr txBox="1">
                <a:spLocks noRot="1" noChangeAspect="1" noMove="1" noResize="1" noEditPoints="1" noAdjustHandles="1" noChangeArrowheads="1" noChangeShapeType="1" noTextEdit="1"/>
              </p:cNvSpPr>
              <p:nvPr/>
            </p:nvSpPr>
            <p:spPr>
              <a:xfrm>
                <a:off x="6356074" y="168965"/>
                <a:ext cx="5406424" cy="1938992"/>
              </a:xfrm>
              <a:prstGeom prst="rect">
                <a:avLst/>
              </a:prstGeom>
              <a:blipFill>
                <a:blip r:embed="rId3"/>
                <a:stretch>
                  <a:fillRect l="-1804" t="-2201"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0CC86A-E11B-4B22-8C11-D169C55AF74B}"/>
                  </a:ext>
                </a:extLst>
              </p:cNvPr>
              <p:cNvSpPr txBox="1"/>
              <p:nvPr/>
            </p:nvSpPr>
            <p:spPr>
              <a:xfrm>
                <a:off x="3821596" y="2449996"/>
                <a:ext cx="8179904" cy="3319370"/>
              </a:xfrm>
              <a:prstGeom prst="rect">
                <a:avLst/>
              </a:prstGeom>
              <a:noFill/>
            </p:spPr>
            <p:txBody>
              <a:bodyPr wrap="square" rtlCol="0">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  </m:t>
                    </m:r>
                  </m:oMath>
                </a14:m>
                <a:r>
                  <a:rPr lang="en-US" i="1" dirty="0">
                    <a:latin typeface="Cambria Math" panose="02040503050406030204" pitchFamily="18" charset="0"/>
                  </a:rPr>
                  <a:t> </a:t>
                </a:r>
              </a:p>
              <a:p>
                <a:r>
                  <a:rPr lang="en-US" dirty="0"/>
                  <a:t>                  =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oMath>
                </a14:m>
                <a:endParaRPr lang="en-US" dirty="0"/>
              </a:p>
              <a:p>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25</m:t>
                        </m:r>
                      </m:e>
                      <m:sup>
                        <m:r>
                          <a:rPr lang="en-US" i="1">
                            <a:latin typeface="Cambria Math" panose="02040503050406030204" pitchFamily="18" charset="0"/>
                          </a:rPr>
                          <m:t>3</m:t>
                        </m:r>
                      </m:sup>
                    </m:sSup>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25</m:t>
                        </m:r>
                      </m:e>
                      <m:sup>
                        <m:r>
                          <a:rPr lang="en-US" b="0" i="1" smtClean="0">
                            <a:latin typeface="Cambria Math" panose="02040503050406030204" pitchFamily="18" charset="0"/>
                          </a:rPr>
                          <m:t>4</m:t>
                        </m:r>
                      </m:sup>
                    </m:sSup>
                  </m:oMath>
                </a14:m>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25</m:t>
                        </m:r>
                      </m:e>
                      <m:sup>
                        <m:r>
                          <a:rPr lang="en-US" i="1">
                            <a:latin typeface="Cambria Math" panose="02040503050406030204" pitchFamily="18" charset="0"/>
                          </a:rPr>
                          <m:t>5</m:t>
                        </m:r>
                      </m:sup>
                    </m:sSup>
                  </m:oMath>
                </a14:m>
                <a:r>
                  <a:rPr lang="en-US" dirty="0"/>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oMath>
                </a14:m>
                <a:endParaRPr lang="en-US" dirty="0"/>
              </a:p>
              <a:p>
                <a:r>
                  <a:rPr lang="en-US" dirty="0"/>
                  <a:t>                  =</a:t>
                </a:r>
                <a14:m>
                  <m:oMath xmlns:m="http://schemas.openxmlformats.org/officeDocument/2006/math">
                    <m:r>
                      <a:rPr lang="en-US" b="0" i="1" smtClean="0">
                        <a:latin typeface="Cambria Math" panose="02040503050406030204" pitchFamily="18" charset="0"/>
                      </a:rPr>
                      <m:t>11,875,000</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oMath>
                </a14:m>
                <a:endParaRPr lang="en-US" dirty="0"/>
              </a:p>
              <a:p>
                <a:r>
                  <a:rPr lang="en-US" dirty="0"/>
                  <a:t>                  </a:t>
                </a:r>
                <a14:m>
                  <m:oMath xmlns:m="http://schemas.openxmlformats.org/officeDocument/2006/math">
                    <m:r>
                      <a:rPr lang="en-US" b="0" i="1" smtClean="0">
                        <a:latin typeface="Cambria Math" panose="02040503050406030204" pitchFamily="18" charset="0"/>
                      </a:rPr>
                      <m:t>=11,875,000−</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2</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3</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4</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oMath>
                </a14:m>
                <a:endParaRPr lang="en-US" dirty="0"/>
              </a:p>
              <a:p>
                <a:r>
                  <a:rPr lang="en-US" dirty="0"/>
                  <a:t>                  </a:t>
                </a:r>
                <a14:m>
                  <m:oMath xmlns:m="http://schemas.openxmlformats.org/officeDocument/2006/math">
                    <m:r>
                      <a:rPr lang="en-US" b="0" i="1" smtClean="0">
                        <a:latin typeface="Cambria Math" panose="02040503050406030204" pitchFamily="18" charset="0"/>
                      </a:rPr>
                      <m:t>=11,875,000−1,814,400</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oMath>
                </a14:m>
                <a:endParaRPr lang="en-US" dirty="0"/>
              </a:p>
              <a:p>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=10,060,600+|</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a:p>
                <a:r>
                  <a:rPr lang="en-US" dirty="0"/>
                  <a:t>                  </a:t>
                </a:r>
                <a14:m>
                  <m:oMath xmlns:m="http://schemas.openxmlformats.org/officeDocument/2006/math">
                    <m:r>
                      <a:rPr lang="en-US" b="0" i="1" smtClean="0">
                        <a:latin typeface="Cambria Math" panose="02040503050406030204" pitchFamily="18" charset="0"/>
                      </a:rPr>
                      <m:t>=10</m:t>
                    </m:r>
                    <m:r>
                      <a:rPr lang="en-US" i="1">
                        <a:latin typeface="Cambria Math" panose="02040503050406030204" pitchFamily="18" charset="0"/>
                      </a:rPr>
                      <m:t>,</m:t>
                    </m:r>
                    <m:r>
                      <a:rPr lang="en-US" b="0" i="1" smtClean="0">
                        <a:latin typeface="Cambria Math" panose="02040503050406030204" pitchFamily="18" charset="0"/>
                      </a:rPr>
                      <m:t>060</m:t>
                    </m:r>
                    <m:r>
                      <a:rPr lang="en-US" i="1">
                        <a:latin typeface="Cambria Math" panose="02040503050406030204" pitchFamily="18" charset="0"/>
                      </a:rPr>
                      <m:t>,600+</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1</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23</m:t>
                        </m:r>
                      </m:e>
                      <m:sup>
                        <m:r>
                          <a:rPr lang="en-US" i="1">
                            <a:latin typeface="Cambria Math" panose="02040503050406030204" pitchFamily="18" charset="0"/>
                          </a:rPr>
                          <m:t>2</m:t>
                        </m:r>
                      </m:sup>
                    </m:sSup>
                  </m:oMath>
                </a14:m>
                <a:endParaRPr lang="en-US" dirty="0"/>
              </a:p>
              <a:p>
                <a:r>
                  <a:rPr lang="en-US" dirty="0"/>
                  <a:t>                  </a:t>
                </a:r>
                <a14:m>
                  <m:oMath xmlns:m="http://schemas.openxmlformats.org/officeDocument/2006/math">
                    <m:r>
                      <a:rPr lang="en-US" b="0" i="1" smtClean="0">
                        <a:latin typeface="Cambria Math" panose="02040503050406030204" pitchFamily="18" charset="0"/>
                      </a:rPr>
                      <m:t>=10</m:t>
                    </m:r>
                    <m:r>
                      <a:rPr lang="en-US" i="1">
                        <a:latin typeface="Cambria Math" panose="02040503050406030204" pitchFamily="18" charset="0"/>
                      </a:rPr>
                      <m:t>,</m:t>
                    </m:r>
                    <m:r>
                      <a:rPr lang="en-US" b="0" i="1" smtClean="0">
                        <a:latin typeface="Cambria Math" panose="02040503050406030204" pitchFamily="18" charset="0"/>
                      </a:rPr>
                      <m:t>060</m:t>
                    </m:r>
                    <m:r>
                      <a:rPr lang="en-US" i="1">
                        <a:latin typeface="Cambria Math" panose="02040503050406030204" pitchFamily="18" charset="0"/>
                      </a:rPr>
                      <m:t>,600+</m:t>
                    </m:r>
                    <m:r>
                      <a:rPr lang="en-US" b="0" i="1" smtClean="0">
                        <a:latin typeface="Cambria Math" panose="02040503050406030204" pitchFamily="18" charset="0"/>
                      </a:rPr>
                      <m:t>15,870</m:t>
                    </m:r>
                  </m:oMath>
                </a14:m>
                <a:endParaRPr lang="en-US" b="0" dirty="0"/>
              </a:p>
              <a:p>
                <a:r>
                  <a:rPr lang="en-US" dirty="0"/>
                  <a:t>                  </a:t>
                </a:r>
                <a14:m>
                  <m:oMath xmlns:m="http://schemas.openxmlformats.org/officeDocument/2006/math">
                    <m:r>
                      <a:rPr lang="en-US" b="0" i="1" smtClean="0">
                        <a:latin typeface="Cambria Math" panose="02040503050406030204" pitchFamily="18" charset="0"/>
                      </a:rPr>
                      <m:t>=10,076,470</m:t>
                    </m:r>
                  </m:oMath>
                </a14:m>
                <a:endParaRPr lang="en-US" dirty="0"/>
              </a:p>
              <a:p>
                <a:endParaRPr lang="en-US" dirty="0"/>
              </a:p>
            </p:txBody>
          </p:sp>
        </mc:Choice>
        <mc:Fallback xmlns="">
          <p:sp>
            <p:nvSpPr>
              <p:cNvPr id="5" name="TextBox 4">
                <a:extLst>
                  <a:ext uri="{FF2B5EF4-FFF2-40B4-BE49-F238E27FC236}">
                    <a16:creationId xmlns:a16="http://schemas.microsoft.com/office/drawing/2014/main" id="{920CC86A-E11B-4B22-8C11-D169C55AF74B}"/>
                  </a:ext>
                </a:extLst>
              </p:cNvPr>
              <p:cNvSpPr txBox="1">
                <a:spLocks noRot="1" noChangeAspect="1" noMove="1" noResize="1" noEditPoints="1" noAdjustHandles="1" noChangeArrowheads="1" noChangeShapeType="1" noTextEdit="1"/>
              </p:cNvSpPr>
              <p:nvPr/>
            </p:nvSpPr>
            <p:spPr>
              <a:xfrm>
                <a:off x="3821596" y="2449996"/>
                <a:ext cx="8179904" cy="331937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627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35BB-AA82-4E9F-A553-D43D0FDF4ED6}"/>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69A546-9A4D-451F-8D05-58280C82FB9D}"/>
                  </a:ext>
                </a:extLst>
              </p:cNvPr>
              <p:cNvSpPr>
                <a:spLocks noGrp="1"/>
              </p:cNvSpPr>
              <p:nvPr>
                <p:ph idx="1"/>
              </p:nvPr>
            </p:nvSpPr>
            <p:spPr/>
            <p:txBody>
              <a:bodyPr>
                <a:normAutofit fontScale="92500" lnSpcReduction="20000"/>
              </a:bodyPr>
              <a:lstStyle/>
              <a:p>
                <a:r>
                  <a:rPr lang="en-US" dirty="0"/>
                  <a:t>Give yourself clear definitions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b="0" dirty="0"/>
              </a:p>
              <a:p>
                <a:r>
                  <a:rPr lang="en-US" dirty="0"/>
                  <a:t>Make a table of all the formulas you need before you start actually calculating.</a:t>
                </a:r>
              </a:p>
              <a:p>
                <a:endParaRPr lang="en-US" dirty="0"/>
              </a:p>
              <a:p>
                <a:r>
                  <a:rPr lang="en-US" dirty="0"/>
                  <a:t>Calculate “size-by-size” and incorporate into the total.</a:t>
                </a:r>
              </a:p>
              <a:p>
                <a:r>
                  <a:rPr lang="en-US" dirty="0"/>
                  <a:t>Basic check: If (in an intermediate step) you ever:</a:t>
                </a:r>
              </a:p>
              <a:p>
                <a:r>
                  <a:rPr lang="en-US" dirty="0"/>
                  <a:t>1. Get a negative value</a:t>
                </a:r>
              </a:p>
              <a:p>
                <a:r>
                  <a:rPr lang="en-US" dirty="0"/>
                  <a:t>2. Get a value greater than the prior max by adding (after all the single sets)</a:t>
                </a:r>
              </a:p>
              <a:p>
                <a:r>
                  <a:rPr lang="en-US" dirty="0"/>
                  <a:t>3. Get a value less than the prior min by subtracting (after all the pairwise intersections)</a:t>
                </a:r>
              </a:p>
              <a:p>
                <a:r>
                  <a:rPr lang="en-US" dirty="0"/>
                  <a:t>Then something has gone wrong.</a:t>
                </a:r>
              </a:p>
            </p:txBody>
          </p:sp>
        </mc:Choice>
        <mc:Fallback xmlns="">
          <p:sp>
            <p:nvSpPr>
              <p:cNvPr id="3" name="Content Placeholder 2">
                <a:extLst>
                  <a:ext uri="{FF2B5EF4-FFF2-40B4-BE49-F238E27FC236}">
                    <a16:creationId xmlns:a16="http://schemas.microsoft.com/office/drawing/2014/main" id="{8A69A546-9A4D-451F-8D05-58280C82FB9D}"/>
                  </a:ext>
                </a:extLst>
              </p:cNvPr>
              <p:cNvSpPr>
                <a:spLocks noGrp="1" noRot="1" noChangeAspect="1" noMove="1" noResize="1" noEditPoints="1" noAdjustHandles="1" noChangeArrowheads="1" noChangeShapeType="1" noTextEdit="1"/>
              </p:cNvSpPr>
              <p:nvPr>
                <p:ph idx="1"/>
              </p:nvPr>
            </p:nvSpPr>
            <p:spPr>
              <a:blipFill>
                <a:blip r:embed="rId2"/>
                <a:stretch>
                  <a:fillRect l="-545" t="-3396"/>
                </a:stretch>
              </a:blipFill>
            </p:spPr>
            <p:txBody>
              <a:bodyPr/>
              <a:lstStyle/>
              <a:p>
                <a:r>
                  <a:rPr lang="en-US">
                    <a:noFill/>
                  </a:rPr>
                  <a:t> </a:t>
                </a:r>
              </a:p>
            </p:txBody>
          </p:sp>
        </mc:Fallback>
      </mc:AlternateContent>
    </p:spTree>
    <p:extLst>
      <p:ext uri="{BB962C8B-B14F-4D97-AF65-F5344CB8AC3E}">
        <p14:creationId xmlns:p14="http://schemas.microsoft.com/office/powerpoint/2010/main" val="15268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p:txBody>
          <a:bodyPr/>
          <a:lstStyle/>
          <a:p>
            <a:r>
              <a:rPr lang="en-US" dirty="0"/>
              <a:t>Pigeonhole Principle</a:t>
            </a:r>
          </a:p>
        </p:txBody>
      </p:sp>
      <p:sp>
        <p:nvSpPr>
          <p:cNvPr id="5" name="Text Placeholder 4">
            <a:extLst>
              <a:ext uri="{FF2B5EF4-FFF2-40B4-BE49-F238E27FC236}">
                <a16:creationId xmlns:a16="http://schemas.microsoft.com/office/drawing/2014/main" id="{CD068F6C-3A31-4BBF-AD44-6D42B77BAE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554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r>
                  <a:rPr lang="en-US" dirty="0"/>
                  <a:t>At least two pigeons are in the same hole. </a:t>
                </a:r>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323" y="3944815"/>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6988" y="446993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636" y="4211518"/>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301" y="4736636"/>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4290" y="5138021"/>
            <a:ext cx="1363785" cy="1363785"/>
          </a:xfrm>
          <a:prstGeom prst="rect">
            <a:avLst/>
          </a:prstGeom>
        </p:spPr>
      </p:pic>
    </p:spTree>
    <p:extLst>
      <p:ext uri="{BB962C8B-B14F-4D97-AF65-F5344CB8AC3E}">
        <p14:creationId xmlns:p14="http://schemas.microsoft.com/office/powerpoint/2010/main" val="5852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59259E-6 L 0.22969 0.03541 " pathEditMode="relative" rAng="0" ptsTypes="AA">
                                      <p:cBhvr>
                                        <p:cTn id="6" dur="2000" fill="hold"/>
                                        <p:tgtEl>
                                          <p:spTgt spid="10"/>
                                        </p:tgtEl>
                                        <p:attrNameLst>
                                          <p:attrName>ppt_x</p:attrName>
                                          <p:attrName>ppt_y</p:attrName>
                                        </p:attrNameLst>
                                      </p:cBhvr>
                                      <p:rCtr x="11484" y="1759"/>
                                    </p:animMotion>
                                  </p:childTnLst>
                                </p:cTn>
                              </p:par>
                              <p:par>
                                <p:cTn id="7" presetID="42" presetClass="path" presetSubtype="0" accel="50000" decel="50000" fill="hold" nodeType="withEffect">
                                  <p:stCondLst>
                                    <p:cond delay="0"/>
                                  </p:stCondLst>
                                  <p:childTnLst>
                                    <p:animMotion origin="layout" path="M -8.33333E-7 2.96296E-6 L 0.26068 -0.15139 " pathEditMode="relative" rAng="0" ptsTypes="AA">
                                      <p:cBhvr>
                                        <p:cTn id="8" dur="2000" fill="hold"/>
                                        <p:tgtEl>
                                          <p:spTgt spid="9"/>
                                        </p:tgtEl>
                                        <p:attrNameLst>
                                          <p:attrName>ppt_x</p:attrName>
                                          <p:attrName>ppt_y</p:attrName>
                                        </p:attrNameLst>
                                      </p:cBhvr>
                                      <p:rCtr x="13034" y="-7569"/>
                                    </p:animMotion>
                                  </p:childTnLst>
                                </p:cTn>
                              </p:par>
                              <p:par>
                                <p:cTn id="9" presetID="42" presetClass="path" presetSubtype="0" accel="50000" decel="50000" fill="hold" nodeType="withEffect">
                                  <p:stCondLst>
                                    <p:cond delay="0"/>
                                  </p:stCondLst>
                                  <p:childTnLst>
                                    <p:animMotion origin="layout" path="M 4.58333E-6 3.7037E-6 L 0.51354 -0.00348 " pathEditMode="relative" rAng="0" ptsTypes="AA">
                                      <p:cBhvr>
                                        <p:cTn id="10" dur="2000" fill="hold"/>
                                        <p:tgtEl>
                                          <p:spTgt spid="12"/>
                                        </p:tgtEl>
                                        <p:attrNameLst>
                                          <p:attrName>ppt_x</p:attrName>
                                          <p:attrName>ppt_y</p:attrName>
                                        </p:attrNameLst>
                                      </p:cBhvr>
                                      <p:rCtr x="25677" y="-185"/>
                                    </p:animMotion>
                                  </p:childTnLst>
                                </p:cTn>
                              </p:par>
                              <p:par>
                                <p:cTn id="11" presetID="42" presetClass="path" presetSubtype="0" accel="50000" decel="50000" fill="hold" nodeType="withEffect">
                                  <p:stCondLst>
                                    <p:cond delay="0"/>
                                  </p:stCondLst>
                                  <p:childTnLst>
                                    <p:animMotion origin="layout" path="M 1.66667E-6 4.07407E-6 L 0.55013 -0.19098 " pathEditMode="relative" rAng="0" ptsTypes="AA">
                                      <p:cBhvr>
                                        <p:cTn id="12" dur="2000" fill="hold"/>
                                        <p:tgtEl>
                                          <p:spTgt spid="11"/>
                                        </p:tgtEl>
                                        <p:attrNameLst>
                                          <p:attrName>ppt_x</p:attrName>
                                          <p:attrName>ppt_y</p:attrName>
                                        </p:attrNameLst>
                                      </p:cBhvr>
                                      <p:rCtr x="27500" y="-9560"/>
                                    </p:animMotion>
                                  </p:childTnLst>
                                </p:cTn>
                              </p:par>
                              <p:par>
                                <p:cTn id="13" presetID="42" presetClass="path" presetSubtype="0" accel="50000" decel="50000" fill="hold" nodeType="withEffect">
                                  <p:stCondLst>
                                    <p:cond delay="0"/>
                                  </p:stCondLst>
                                  <p:childTnLst>
                                    <p:animMotion origin="layout" path="M -1.66667E-6 -1.11111E-6 L 0.66094 -0.01597 " pathEditMode="relative" rAng="0" ptsTypes="AA">
                                      <p:cBhvr>
                                        <p:cTn id="14" dur="2000" fill="hold"/>
                                        <p:tgtEl>
                                          <p:spTgt spid="13"/>
                                        </p:tgtEl>
                                        <p:attrNameLst>
                                          <p:attrName>ppt_x</p:attrName>
                                          <p:attrName>ppt_y</p:attrName>
                                        </p:attrNameLst>
                                      </p:cBhvr>
                                      <p:rCtr x="33047" y="-81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r>
                  <a:rPr lang="en-US" b="1" dirty="0"/>
                  <a:t>At least </a:t>
                </a:r>
                <a:r>
                  <a:rPr lang="en-US" dirty="0"/>
                  <a:t>two pigeons are in the same hole.</a:t>
                </a:r>
              </a:p>
              <a:p>
                <a:r>
                  <a:rPr lang="en-US" dirty="0"/>
                  <a:t>It might be more than two. </a:t>
                </a:r>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323" y="3944815"/>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6988" y="446993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636" y="4211518"/>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301" y="4736636"/>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4290" y="5138021"/>
            <a:ext cx="1363785" cy="1363785"/>
          </a:xfrm>
          <a:prstGeom prst="rect">
            <a:avLst/>
          </a:prstGeom>
        </p:spPr>
      </p:pic>
    </p:spTree>
    <p:extLst>
      <p:ext uri="{BB962C8B-B14F-4D97-AF65-F5344CB8AC3E}">
        <p14:creationId xmlns:p14="http://schemas.microsoft.com/office/powerpoint/2010/main" val="38594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59259E-6 L 0.22969 0.03541 " pathEditMode="relative" rAng="0" ptsTypes="AA">
                                      <p:cBhvr>
                                        <p:cTn id="6" dur="2000" fill="hold"/>
                                        <p:tgtEl>
                                          <p:spTgt spid="10"/>
                                        </p:tgtEl>
                                        <p:attrNameLst>
                                          <p:attrName>ppt_x</p:attrName>
                                          <p:attrName>ppt_y</p:attrName>
                                        </p:attrNameLst>
                                      </p:cBhvr>
                                      <p:rCtr x="11484" y="1759"/>
                                    </p:animMotion>
                                  </p:childTnLst>
                                </p:cTn>
                              </p:par>
                              <p:par>
                                <p:cTn id="7" presetID="42" presetClass="path" presetSubtype="0" accel="50000" decel="50000" fill="hold" nodeType="withEffect">
                                  <p:stCondLst>
                                    <p:cond delay="0"/>
                                  </p:stCondLst>
                                  <p:childTnLst>
                                    <p:animMotion origin="layout" path="M -8.33333E-7 -0.00278 L 0.48281 0.08426 " pathEditMode="relative" rAng="0" ptsTypes="AA">
                                      <p:cBhvr>
                                        <p:cTn id="8" dur="2000" fill="hold"/>
                                        <p:tgtEl>
                                          <p:spTgt spid="9"/>
                                        </p:tgtEl>
                                        <p:attrNameLst>
                                          <p:attrName>ppt_x</p:attrName>
                                          <p:attrName>ppt_y</p:attrName>
                                        </p:attrNameLst>
                                      </p:cBhvr>
                                      <p:rCtr x="24141" y="4352"/>
                                    </p:animMotion>
                                  </p:childTnLst>
                                </p:cTn>
                              </p:par>
                              <p:par>
                                <p:cTn id="9" presetID="42" presetClass="path" presetSubtype="0" accel="50000" decel="50000" fill="hold" nodeType="withEffect">
                                  <p:stCondLst>
                                    <p:cond delay="0"/>
                                  </p:stCondLst>
                                  <p:childTnLst>
                                    <p:animMotion origin="layout" path="M 4.58333E-6 3.7037E-6 L 0.51354 -0.00348 " pathEditMode="relative" rAng="0" ptsTypes="AA">
                                      <p:cBhvr>
                                        <p:cTn id="10" dur="2000" fill="hold"/>
                                        <p:tgtEl>
                                          <p:spTgt spid="12"/>
                                        </p:tgtEl>
                                        <p:attrNameLst>
                                          <p:attrName>ppt_x</p:attrName>
                                          <p:attrName>ppt_y</p:attrName>
                                        </p:attrNameLst>
                                      </p:cBhvr>
                                      <p:rCtr x="25677" y="-185"/>
                                    </p:animMotion>
                                  </p:childTnLst>
                                </p:cTn>
                              </p:par>
                              <p:par>
                                <p:cTn id="11" presetID="42" presetClass="path" presetSubtype="0" accel="50000" decel="50000" fill="hold" nodeType="withEffect">
                                  <p:stCondLst>
                                    <p:cond delay="0"/>
                                  </p:stCondLst>
                                  <p:childTnLst>
                                    <p:animMotion origin="layout" path="M 1.66667E-6 4.07407E-6 L 0.55013 -0.19098 " pathEditMode="relative" rAng="0" ptsTypes="AA">
                                      <p:cBhvr>
                                        <p:cTn id="12" dur="2000" fill="hold"/>
                                        <p:tgtEl>
                                          <p:spTgt spid="11"/>
                                        </p:tgtEl>
                                        <p:attrNameLst>
                                          <p:attrName>ppt_x</p:attrName>
                                          <p:attrName>ppt_y</p:attrName>
                                        </p:attrNameLst>
                                      </p:cBhvr>
                                      <p:rCtr x="27500" y="-9560"/>
                                    </p:animMotion>
                                  </p:childTnLst>
                                </p:cTn>
                              </p:par>
                              <p:par>
                                <p:cTn id="13" presetID="42" presetClass="path" presetSubtype="0" accel="50000" decel="50000" fill="hold" nodeType="withEffect">
                                  <p:stCondLst>
                                    <p:cond delay="0"/>
                                  </p:stCondLst>
                                  <p:childTnLst>
                                    <p:animMotion origin="layout" path="M -1.66667E-6 -1.11111E-6 L 0.63893 0.01667 " pathEditMode="relative" rAng="0" ptsTypes="AA">
                                      <p:cBhvr>
                                        <p:cTn id="14" dur="2000" fill="hold"/>
                                        <p:tgtEl>
                                          <p:spTgt spid="13"/>
                                        </p:tgtEl>
                                        <p:attrNameLst>
                                          <p:attrName>ppt_x</p:attrName>
                                          <p:attrName>ppt_y</p:attrName>
                                        </p:attrNameLst>
                                      </p:cBhvr>
                                      <p:rCtr x="31940" y="83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194-8013-43DB-9A4C-026CEB060F55}"/>
              </a:ext>
            </a:extLst>
          </p:cNvPr>
          <p:cNvSpPr>
            <a:spLocks noGrp="1"/>
          </p:cNvSpPr>
          <p:nvPr>
            <p:ph type="title"/>
          </p:nvPr>
        </p:nvSpPr>
        <p:spPr/>
        <p:txBody>
          <a:bodyPr/>
          <a:lstStyle/>
          <a:p>
            <a:r>
              <a:rPr lang="en-US" dirty="0"/>
              <a:t>Strong 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C054F1-D295-4F81-91B0-9B7DE907DEA6}"/>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then there is at least one pigeonhole that has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a:t>
                </a:r>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is the “ceiling” of </a:t>
                </a:r>
                <a14:m>
                  <m:oMath xmlns:m="http://schemas.openxmlformats.org/officeDocument/2006/math">
                    <m:r>
                      <a:rPr lang="en-US" b="0" i="1" smtClean="0">
                        <a:latin typeface="Cambria Math" panose="02040503050406030204" pitchFamily="18" charset="0"/>
                      </a:rPr>
                      <m:t>𝑎</m:t>
                    </m:r>
                  </m:oMath>
                </a14:m>
                <a:r>
                  <a:rPr lang="en-US" dirty="0"/>
                  <a:t> (it means always round up,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=2</m:t>
                    </m:r>
                  </m:oMath>
                </a14:m>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ABC054F1-D295-4F81-91B0-9B7DE907DEA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434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84BB-8855-4A86-9D3D-3C8E79593785}"/>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A5DF455E-6DF9-4FA9-8C44-4EB26C51E222}"/>
              </a:ext>
            </a:extLst>
          </p:cNvPr>
          <p:cNvSpPr>
            <a:spLocks noGrp="1"/>
          </p:cNvSpPr>
          <p:nvPr>
            <p:ph idx="1"/>
          </p:nvPr>
        </p:nvSpPr>
        <p:spPr/>
        <p:txBody>
          <a:bodyPr/>
          <a:lstStyle/>
          <a:p>
            <a:r>
              <a:rPr lang="en-US" dirty="0"/>
              <a:t>If you have to grow 10 crops, and you have 3 seasons to grow them in, then…</a:t>
            </a:r>
          </a:p>
          <a:p>
            <a:endParaRPr lang="en-US" dirty="0"/>
          </a:p>
        </p:txBody>
      </p:sp>
      <p:grpSp>
        <p:nvGrpSpPr>
          <p:cNvPr id="5" name="Group 4">
            <a:extLst>
              <a:ext uri="{FF2B5EF4-FFF2-40B4-BE49-F238E27FC236}">
                <a16:creationId xmlns:a16="http://schemas.microsoft.com/office/drawing/2014/main" id="{E8CD8AC8-9D41-3BEA-F4B2-6EBAC4DFB55B}"/>
              </a:ext>
            </a:extLst>
          </p:cNvPr>
          <p:cNvGrpSpPr/>
          <p:nvPr/>
        </p:nvGrpSpPr>
        <p:grpSpPr>
          <a:xfrm>
            <a:off x="2670226" y="2657597"/>
            <a:ext cx="6851548" cy="624509"/>
            <a:chOff x="2506707" y="2672506"/>
            <a:chExt cx="6851548" cy="624509"/>
          </a:xfrm>
        </p:grpSpPr>
        <p:pic>
          <p:nvPicPr>
            <p:cNvPr id="1026" name="Picture 2">
              <a:extLst>
                <a:ext uri="{FF2B5EF4-FFF2-40B4-BE49-F238E27FC236}">
                  <a16:creationId xmlns:a16="http://schemas.microsoft.com/office/drawing/2014/main" id="{982EA219-6FF5-52AB-AA74-29FF3CDA2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707" y="268075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55F4F2-47EC-A8D5-33E3-118BCCF83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646" y="268075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75E7249-6CD3-2B0B-12C1-E9D63254E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585" y="268075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5972B8-F273-96C2-C6A6-165AABB99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902" y="268075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74E365A-7DBC-29C4-F854-72C1EEC5E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460" y="268075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431E676-0C92-5090-20A6-10F6D107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5099" y="268075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2E3E0BF-AA1D-156D-403C-C089B19643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0317" y="26725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27DF914-7DD3-E94D-8B1A-AA0BDE909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9676" y="26725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B00E552-8A58-2FB7-3FEF-569E477802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8655" y="267250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EBB98DB-65BD-B403-B64D-40DAEC2A0A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7161" y="2687415"/>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CF796C00-F86B-BB03-7DC4-1BD3DDD1613E}"/>
              </a:ext>
            </a:extLst>
          </p:cNvPr>
          <p:cNvGrpSpPr/>
          <p:nvPr/>
        </p:nvGrpSpPr>
        <p:grpSpPr>
          <a:xfrm>
            <a:off x="4428480" y="3590804"/>
            <a:ext cx="3335039" cy="683265"/>
            <a:chOff x="4884240" y="3468020"/>
            <a:chExt cx="3335039" cy="683265"/>
          </a:xfrm>
        </p:grpSpPr>
        <p:pic>
          <p:nvPicPr>
            <p:cNvPr id="1046" name="Picture 22" descr="Spring icon">
              <a:extLst>
                <a:ext uri="{FF2B5EF4-FFF2-40B4-BE49-F238E27FC236}">
                  <a16:creationId xmlns:a16="http://schemas.microsoft.com/office/drawing/2014/main" id="{CF6DF7FF-1A0E-B33B-1236-EA0EF8A708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4240" y="3476271"/>
              <a:ext cx="1012521" cy="6750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ummer icon">
              <a:extLst>
                <a:ext uri="{FF2B5EF4-FFF2-40B4-BE49-F238E27FC236}">
                  <a16:creationId xmlns:a16="http://schemas.microsoft.com/office/drawing/2014/main" id="{CBC83B78-1318-8F5A-79DC-B16DC0DF1B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45499" y="3476271"/>
              <a:ext cx="1012521" cy="6750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50F34229-8008-2EF8-E904-446AF4C861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6758" y="3468020"/>
              <a:ext cx="1012521" cy="6750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6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95ECB-4F40-B6D3-7AE6-08E5F6045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124962-DE0D-9043-0A26-2B71D4A10310}"/>
              </a:ext>
            </a:extLst>
          </p:cNvPr>
          <p:cNvSpPr>
            <a:spLocks noGrp="1"/>
          </p:cNvSpPr>
          <p:nvPr>
            <p:ph type="title"/>
          </p:nvPr>
        </p:nvSpPr>
        <p:spPr/>
        <p:txBody>
          <a:bodyPr/>
          <a:lstStyle/>
          <a:p>
            <a:r>
              <a:rPr lang="en-US" dirty="0"/>
              <a:t>Quiz 1</a:t>
            </a:r>
          </a:p>
        </p:txBody>
      </p:sp>
      <p:sp>
        <p:nvSpPr>
          <p:cNvPr id="5" name="Text Placeholder 4">
            <a:extLst>
              <a:ext uri="{FF2B5EF4-FFF2-40B4-BE49-F238E27FC236}">
                <a16:creationId xmlns:a16="http://schemas.microsoft.com/office/drawing/2014/main" id="{7E3BDACF-13E0-6EE0-49EA-8B15877A36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680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DE4D0-7159-013B-9195-64A71CAD8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FA913-B47A-26A1-88E6-661B160092FE}"/>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E81A54A5-CF93-DD2E-C9A4-C0695EDB1B3A}"/>
              </a:ext>
            </a:extLst>
          </p:cNvPr>
          <p:cNvSpPr>
            <a:spLocks noGrp="1"/>
          </p:cNvSpPr>
          <p:nvPr>
            <p:ph idx="1"/>
          </p:nvPr>
        </p:nvSpPr>
        <p:spPr/>
        <p:txBody>
          <a:bodyPr/>
          <a:lstStyle/>
          <a:p>
            <a:r>
              <a:rPr lang="en-US" dirty="0"/>
              <a:t>If you have to grow 10 crops, and you have 3 seasons to grow them in, then…</a:t>
            </a:r>
          </a:p>
          <a:p>
            <a:endParaRPr lang="en-US" dirty="0"/>
          </a:p>
          <a:p>
            <a:r>
              <a:rPr lang="en-US" dirty="0"/>
              <a:t>Pigeons: The crops</a:t>
            </a:r>
          </a:p>
          <a:p>
            <a:r>
              <a:rPr lang="en-US" dirty="0"/>
              <a:t>Pigeonholes: The seasons</a:t>
            </a:r>
          </a:p>
          <a:p>
            <a:r>
              <a:rPr lang="en-US" dirty="0"/>
              <a:t>Mapping: Which crop you grow in which season.</a:t>
            </a:r>
          </a:p>
          <a:p>
            <a:pPr marL="0" indent="0">
              <a:buNone/>
            </a:pPr>
            <a:endParaRPr lang="en-US" dirty="0"/>
          </a:p>
        </p:txBody>
      </p:sp>
      <p:pic>
        <p:nvPicPr>
          <p:cNvPr id="1026" name="Picture 2">
            <a:extLst>
              <a:ext uri="{FF2B5EF4-FFF2-40B4-BE49-F238E27FC236}">
                <a16:creationId xmlns:a16="http://schemas.microsoft.com/office/drawing/2014/main" id="{17B0524F-49A5-B4A4-13D8-A2D796661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05" y="285842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C98FF3-9490-3CB2-A156-C6960E46D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944" y="285842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71B4F9F-4F56-65F2-8EAB-D84130F26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883" y="285842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5568659-E719-DF17-7422-61CE3D265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85842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A21A931-A17A-9286-A8E9-8D80CE6DE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6758" y="279935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2D6736B-3D52-BE79-CE6C-B66487982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5397" y="279935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F7BABDA-B473-A0F0-C382-1BB32BB0A7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0615" y="285016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D524B39-E4D7-6AAE-ABDD-E79D24AB79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9974" y="285016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9166DAC-DD9E-6880-1191-581CEDA79E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58953" y="285016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73B15C00-1F95-432C-B970-4EB2E5865B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7459" y="280601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pring icon">
            <a:extLst>
              <a:ext uri="{FF2B5EF4-FFF2-40B4-BE49-F238E27FC236}">
                <a16:creationId xmlns:a16="http://schemas.microsoft.com/office/drawing/2014/main" id="{E4EAB5B0-E620-B893-E615-47FDD4701A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4240" y="3476271"/>
            <a:ext cx="1012521" cy="6750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ummer icon">
            <a:extLst>
              <a:ext uri="{FF2B5EF4-FFF2-40B4-BE49-F238E27FC236}">
                <a16:creationId xmlns:a16="http://schemas.microsoft.com/office/drawing/2014/main" id="{CD4BB611-97D4-0C61-037C-0B2FCAF0BE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45499" y="3476271"/>
            <a:ext cx="1012521" cy="6750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BC313456-B914-363A-DB1F-AEDDF5A938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6758" y="3468020"/>
            <a:ext cx="1012521" cy="67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6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DD52F-8908-B695-08D7-F07F48F623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4192A-B903-FA62-5AF4-4B0025DF24A9}"/>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5131FA-8F3F-DF11-8954-1EE6C8627EF1}"/>
                  </a:ext>
                </a:extLst>
              </p:cNvPr>
              <p:cNvSpPr>
                <a:spLocks noGrp="1"/>
              </p:cNvSpPr>
              <p:nvPr>
                <p:ph idx="1"/>
              </p:nvPr>
            </p:nvSpPr>
            <p:spPr/>
            <p:txBody>
              <a:bodyPr/>
              <a:lstStyle/>
              <a:p>
                <a:r>
                  <a:rPr lang="en-US" dirty="0"/>
                  <a:t>If you have to grow 10 crops, and you have 3 seasons to grow them in, then…</a:t>
                </a:r>
              </a:p>
              <a:p>
                <a:endParaRPr lang="en-US" dirty="0"/>
              </a:p>
              <a:p>
                <a:r>
                  <a:rPr lang="en-US" dirty="0"/>
                  <a:t>Pigeons: The crops</a:t>
                </a:r>
              </a:p>
              <a:p>
                <a:r>
                  <a:rPr lang="en-US" dirty="0"/>
                  <a:t>Pigeonholes: The seasons</a:t>
                </a:r>
              </a:p>
              <a:p>
                <a:r>
                  <a:rPr lang="en-US" dirty="0"/>
                  <a:t>Mapping: Which crop you grow in which season.</a:t>
                </a:r>
              </a:p>
              <a:p>
                <a:endParaRPr lang="en-US" dirty="0"/>
              </a:p>
              <a:p>
                <a:r>
                  <a:rPr lang="en-US" dirty="0"/>
                  <a:t>Applying the (generalized) pigeonhole principle, there is at </a:t>
                </a:r>
                <a:r>
                  <a:rPr lang="en-US" u="sng" dirty="0"/>
                  <a:t>least</a:t>
                </a:r>
                <a:r>
                  <a:rPr lang="en-US" dirty="0"/>
                  <a:t> one season where you will grow at </a:t>
                </a:r>
                <a:r>
                  <a:rPr lang="en-US" u="sng" dirty="0"/>
                  <a:t>least</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m:t>
                            </m:r>
                          </m:den>
                        </m:f>
                      </m:e>
                    </m:d>
                    <m:r>
                      <a:rPr lang="en-US" b="0" i="1" smtClean="0">
                        <a:latin typeface="Cambria Math" panose="02040503050406030204" pitchFamily="18" charset="0"/>
                      </a:rPr>
                      <m:t>=4</m:t>
                    </m:r>
                  </m:oMath>
                </a14:m>
                <a:r>
                  <a:rPr lang="en-US" dirty="0"/>
                  <a:t> crops.</a:t>
                </a:r>
              </a:p>
            </p:txBody>
          </p:sp>
        </mc:Choice>
        <mc:Fallback xmlns="">
          <p:sp>
            <p:nvSpPr>
              <p:cNvPr id="3" name="Content Placeholder 2">
                <a:extLst>
                  <a:ext uri="{FF2B5EF4-FFF2-40B4-BE49-F238E27FC236}">
                    <a16:creationId xmlns:a16="http://schemas.microsoft.com/office/drawing/2014/main" id="{A5DF455E-6DF9-4FA9-8C44-4EB26C51E222}"/>
                  </a:ext>
                </a:extLst>
              </p:cNvPr>
              <p:cNvSpPr>
                <a:spLocks noGrp="1" noRot="1" noChangeAspect="1" noMove="1" noResize="1" noEditPoints="1" noAdjustHandles="1" noChangeArrowheads="1" noChangeShapeType="1" noTextEdit="1"/>
              </p:cNvSpPr>
              <p:nvPr>
                <p:ph idx="1"/>
              </p:nvPr>
            </p:nvSpPr>
            <p:spPr>
              <a:blipFill>
                <a:blip r:embed="rId3"/>
                <a:stretch>
                  <a:fillRect l="-794" t="-2094" b="-785"/>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CE0F27B6-686B-DBA3-A9FA-C9374BDA0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138" y="20930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BCF84B-CAE5-BBFC-C17B-E41726731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077" y="20930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3EB062-E3E2-7372-8158-6866F44FEB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3016" y="20930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969E58-BD4F-A023-4F8A-6BDAC7DA1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1333" y="20930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44D8674-0F81-0675-1221-03D29F007B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2929" y="296246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85F7282-E4FA-C630-FE83-3EF4DD97B5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1568" y="296246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0FBFC2A-C844-91A1-9414-F6B6CACE2D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43230" y="375384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D86C37E-8409-7810-4569-B1089BA6F9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22589" y="375384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26BB6E3-2C45-E83D-7FD8-B2153782F7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1568" y="375384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34F84D8-384B-7D20-C07F-0C6C9387E80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33630" y="2969120"/>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908C231-8A46-82E2-2641-1A6EA23FD00D}"/>
              </a:ext>
            </a:extLst>
          </p:cNvPr>
          <p:cNvGrpSpPr/>
          <p:nvPr/>
        </p:nvGrpSpPr>
        <p:grpSpPr>
          <a:xfrm>
            <a:off x="10429853" y="2182324"/>
            <a:ext cx="1012521" cy="2181117"/>
            <a:chOff x="8341292" y="1093874"/>
            <a:chExt cx="1905000" cy="4103648"/>
          </a:xfrm>
        </p:grpSpPr>
        <p:pic>
          <p:nvPicPr>
            <p:cNvPr id="1046" name="Picture 22" descr="Spring icon">
              <a:extLst>
                <a:ext uri="{FF2B5EF4-FFF2-40B4-BE49-F238E27FC236}">
                  <a16:creationId xmlns:a16="http://schemas.microsoft.com/office/drawing/2014/main" id="{B84B55C5-A557-79DF-9F26-F8105B4A8A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41292" y="1093874"/>
              <a:ext cx="1905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ummer icon">
              <a:extLst>
                <a:ext uri="{FF2B5EF4-FFF2-40B4-BE49-F238E27FC236}">
                  <a16:creationId xmlns:a16="http://schemas.microsoft.com/office/drawing/2014/main" id="{1759A06A-AA24-6508-1C1A-86C32868D30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41292" y="2510698"/>
              <a:ext cx="1905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13E585D7-1F65-7277-05F6-2B9CD49CB1D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1292" y="3927522"/>
              <a:ext cx="1905000" cy="127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785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p:txBody>
          <a:bodyPr/>
          <a:lstStyle/>
          <a:p>
            <a:r>
              <a:rPr lang="en-US" dirty="0"/>
              <a:t>When the pigeonhole principle is the right tool, it’s usually the first thing you’d think of or the absolute last thing you’d think of. </a:t>
            </a:r>
          </a:p>
          <a:p>
            <a:r>
              <a:rPr lang="en-US" dirty="0"/>
              <a:t>For </a:t>
            </a:r>
            <a:r>
              <a:rPr lang="en-US" b="1" dirty="0"/>
              <a:t>really </a:t>
            </a:r>
            <a:r>
              <a:rPr lang="en-US" dirty="0"/>
              <a:t>tricky ones, we’ll warn you in advance that it’s the right method (you’ll see one in the section handout).</a:t>
            </a:r>
          </a:p>
          <a:p>
            <a:r>
              <a:rPr lang="en-US" dirty="0"/>
              <a:t>When applying the principle, say:</a:t>
            </a:r>
          </a:p>
          <a:p>
            <a:pPr lvl="1"/>
            <a:r>
              <a:rPr lang="en-US" dirty="0"/>
              <a:t>What are the pigeons</a:t>
            </a:r>
          </a:p>
          <a:p>
            <a:pPr lvl="1"/>
            <a:r>
              <a:rPr lang="en-US" dirty="0"/>
              <a:t>What are the pigeonholes</a:t>
            </a:r>
          </a:p>
          <a:p>
            <a:pPr lvl="1"/>
            <a:r>
              <a:rPr lang="en-US" dirty="0"/>
              <a:t>How do you map from pigeons to pigeonholes</a:t>
            </a:r>
          </a:p>
          <a:p>
            <a:r>
              <a:rPr lang="en-US" dirty="0"/>
              <a:t>Look for – a set you’re trying to divide into groups, where collisions would help you somehow.</a:t>
            </a:r>
          </a:p>
        </p:txBody>
      </p:sp>
    </p:spTree>
    <p:extLst>
      <p:ext uri="{BB962C8B-B14F-4D97-AF65-F5344CB8AC3E}">
        <p14:creationId xmlns:p14="http://schemas.microsoft.com/office/powerpoint/2010/main" val="247363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594DA-F7A2-067E-9795-5E0BEC1D73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6DD740-7D9A-14BA-B128-38884880533F}"/>
              </a:ext>
            </a:extLst>
          </p:cNvPr>
          <p:cNvSpPr>
            <a:spLocks noGrp="1"/>
          </p:cNvSpPr>
          <p:nvPr>
            <p:ph type="title"/>
          </p:nvPr>
        </p:nvSpPr>
        <p:spPr/>
        <p:txBody>
          <a:bodyPr/>
          <a:lstStyle/>
          <a:p>
            <a:r>
              <a:rPr lang="en-US" dirty="0"/>
              <a:t>Stars and Bars</a:t>
            </a:r>
          </a:p>
        </p:txBody>
      </p:sp>
      <p:sp>
        <p:nvSpPr>
          <p:cNvPr id="5" name="Text Placeholder 4">
            <a:extLst>
              <a:ext uri="{FF2B5EF4-FFF2-40B4-BE49-F238E27FC236}">
                <a16:creationId xmlns:a16="http://schemas.microsoft.com/office/drawing/2014/main" id="{293736C1-CD54-D7A2-02CE-E5D91D906A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099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a:xfrm>
            <a:off x="502370" y="274987"/>
            <a:ext cx="11187259" cy="1014667"/>
          </a:xfrm>
        </p:spPr>
        <p:txBody>
          <a:bodyPr/>
          <a:lstStyle/>
          <a:p>
            <a:r>
              <a:rPr lang="en-US" dirty="0"/>
              <a:t>One More Counting Rule</a:t>
            </a:r>
          </a:p>
        </p:txBody>
      </p:sp>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p:txBody>
          <a:bodyPr/>
          <a:lstStyle/>
          <a:p>
            <a:r>
              <a:rPr lang="en-US" dirty="0"/>
              <a:t>It’s the start of spring and you want to plant a 3x4 plot on your farm.</a:t>
            </a:r>
          </a:p>
          <a:p>
            <a:r>
              <a:rPr lang="en-US" dirty="0"/>
              <a:t>You’re going to go to Pierre's General Store to buy twelve seeds.</a:t>
            </a:r>
          </a:p>
          <a:p>
            <a:r>
              <a:rPr lang="en-US" dirty="0"/>
              <a:t>There are parsnip, cauliflower, potato, kale, and garlic seeds (i.e. five types of seeds)</a:t>
            </a:r>
          </a:p>
          <a:p>
            <a:r>
              <a:rPr lang="en-US" dirty="0"/>
              <a:t>How many different 12 seed orders can you make?</a:t>
            </a:r>
          </a:p>
          <a:p>
            <a:r>
              <a:rPr lang="en-US" dirty="0"/>
              <a:t>Consider two orders the same if they contain the same number of every type of seed (order doesn’t matter).</a:t>
            </a:r>
          </a:p>
          <a:p>
            <a:endParaRPr lang="en-US" dirty="0"/>
          </a:p>
        </p:txBody>
      </p:sp>
      <p:pic>
        <p:nvPicPr>
          <p:cNvPr id="2050" name="Picture 2">
            <a:extLst>
              <a:ext uri="{FF2B5EF4-FFF2-40B4-BE49-F238E27FC236}">
                <a16:creationId xmlns:a16="http://schemas.microsoft.com/office/drawing/2014/main" id="{E070F81D-ABC5-D706-D9D5-12A465DF0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14" y="546447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0D30A67-C810-C857-D421-D6A80570F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22" y="546447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DA2D3084-86AE-EF0E-F483-0B44DFA10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032" y="546607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B3C5A994-4551-9B47-65DC-1618403AD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940" y="546607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96E6EA-57FD-5A9E-7EAB-A0083D71B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41" y="549290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9E5F9F7-DE83-FDF3-73B5-049938FED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349" y="549290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9F3AB30-579E-C4D7-2E10-8BD03959A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059" y="549451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20F51A7E-DF30-605F-6377-C9DD6D9FC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967" y="549451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71A0C6D3-95A6-7DE0-2D28-67ACAA270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13" y="544487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C638DBA-BEE7-9710-0D66-0A9C40910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721" y="544487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110F7AFE-7611-9DAD-C9D8-57FFA7873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431" y="544648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134ADD4A-1051-79C4-CD60-847A63D02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339" y="544648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4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9AD-FAA4-4522-8954-C47137A0CEB8}"/>
              </a:ext>
            </a:extLst>
          </p:cNvPr>
          <p:cNvSpPr>
            <a:spLocks noGrp="1"/>
          </p:cNvSpPr>
          <p:nvPr>
            <p:ph type="title"/>
          </p:nvPr>
        </p:nvSpPr>
        <p:spPr/>
        <p:txBody>
          <a:bodyPr/>
          <a:lstStyle/>
          <a:p>
            <a:r>
              <a:rPr lang="en-US" dirty="0"/>
              <a:t>One More Counting Rule</a:t>
            </a:r>
          </a:p>
        </p:txBody>
      </p:sp>
      <p:sp>
        <p:nvSpPr>
          <p:cNvPr id="3" name="Content Placeholder 2">
            <a:extLst>
              <a:ext uri="{FF2B5EF4-FFF2-40B4-BE49-F238E27FC236}">
                <a16:creationId xmlns:a16="http://schemas.microsoft.com/office/drawing/2014/main" id="{59124ACB-C88D-499F-A54C-D04431CF9DF9}"/>
              </a:ext>
            </a:extLst>
          </p:cNvPr>
          <p:cNvSpPr>
            <a:spLocks noGrp="1"/>
          </p:cNvSpPr>
          <p:nvPr>
            <p:ph idx="1"/>
          </p:nvPr>
        </p:nvSpPr>
        <p:spPr/>
        <p:txBody>
          <a:bodyPr>
            <a:normAutofit/>
          </a:bodyPr>
          <a:lstStyle/>
          <a:p>
            <a:r>
              <a:rPr lang="en-US" dirty="0"/>
              <a:t>You’re going to go to Pierre's General Store to buy twelve seeds.</a:t>
            </a:r>
          </a:p>
          <a:p>
            <a:r>
              <a:rPr lang="en-US" dirty="0"/>
              <a:t>There are parsnip, cauliflower, potato, kale, and garlic seeds (i.e. five types of seeds)</a:t>
            </a:r>
          </a:p>
          <a:p>
            <a:r>
              <a:rPr lang="en-US" dirty="0"/>
              <a:t>Put seeds in order by type, then put dividers between the types.</a:t>
            </a:r>
          </a:p>
        </p:txBody>
      </p:sp>
      <p:cxnSp>
        <p:nvCxnSpPr>
          <p:cNvPr id="17" name="Straight Connector 16">
            <a:extLst>
              <a:ext uri="{FF2B5EF4-FFF2-40B4-BE49-F238E27FC236}">
                <a16:creationId xmlns:a16="http://schemas.microsoft.com/office/drawing/2014/main" id="{6D591C27-1EBA-4FE3-95C4-B5EE480167DC}"/>
              </a:ext>
            </a:extLst>
          </p:cNvPr>
          <p:cNvCxnSpPr/>
          <p:nvPr/>
        </p:nvCxnSpPr>
        <p:spPr>
          <a:xfrm flipV="1">
            <a:off x="1992923" y="4001477"/>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510606-2350-4778-8136-C9EE4C78F12F}"/>
              </a:ext>
            </a:extLst>
          </p:cNvPr>
          <p:cNvCxnSpPr/>
          <p:nvPr/>
        </p:nvCxnSpPr>
        <p:spPr>
          <a:xfrm flipV="1">
            <a:off x="5121885" y="3963377"/>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BE9191-8171-4FBB-A2E2-5D0F966CDE70}"/>
              </a:ext>
            </a:extLst>
          </p:cNvPr>
          <p:cNvCxnSpPr/>
          <p:nvPr/>
        </p:nvCxnSpPr>
        <p:spPr>
          <a:xfrm flipV="1">
            <a:off x="10203473" y="3915752"/>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097C5E-50DE-41C5-ABCF-BA2FCE27B1C1}"/>
              </a:ext>
            </a:extLst>
          </p:cNvPr>
          <p:cNvCxnSpPr/>
          <p:nvPr/>
        </p:nvCxnSpPr>
        <p:spPr>
          <a:xfrm flipV="1">
            <a:off x="11270273" y="3915752"/>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C5C628E-88AC-E798-2208-1BB8D9810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60" y="44391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572D1536-B926-F5BE-BD13-1450B4CEE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029"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62525116-3B5A-31C6-640C-F2B9AA73E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3514"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62A66A60-AC71-F7BA-5B3A-24D22ACCA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2159"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DF88E380-A379-5C11-97F4-205E22357C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964"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4F378D30-4876-1200-770F-8BBFE15B7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91" y="44391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27DD833B-4DEC-F2E2-BA27-44FCA9183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817" y="44391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503EFEB7-4FDE-416F-28F7-1F079EE70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92"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AF05CDEA-DC76-F5EA-1507-279034492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773"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1820E743-E665-397E-0097-C34F4FE62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436" y="44274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1E648275-4395-B72B-F5AA-1379AE28C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449" y="44391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332D11E6-81C9-6F6B-4AC8-2440F4B52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166" y="4439171"/>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0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3BC3-208E-4299-91AC-A4DD6C8302E8}"/>
              </a:ext>
            </a:extLst>
          </p:cNvPr>
          <p:cNvSpPr>
            <a:spLocks noGrp="1"/>
          </p:cNvSpPr>
          <p:nvPr>
            <p:ph type="title"/>
          </p:nvPr>
        </p:nvSpPr>
        <p:spPr/>
        <p:txBody>
          <a:bodyPr/>
          <a:lstStyle/>
          <a:p>
            <a:r>
              <a:rPr lang="en-US" dirty="0"/>
              <a:t>Explanation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27A173-83EE-4CB3-A80F-A080E4830529}"/>
                  </a:ext>
                </a:extLst>
              </p:cNvPr>
              <p:cNvSpPr>
                <a:spLocks noGrp="1"/>
              </p:cNvSpPr>
              <p:nvPr>
                <p:ph idx="1"/>
              </p:nvPr>
            </p:nvSpPr>
            <p:spPr/>
            <p:txBody>
              <a:bodyPr/>
              <a:lstStyle/>
              <a:p>
                <a:r>
                  <a:rPr lang="en-US" dirty="0"/>
                  <a:t>Think of it as a string.</a:t>
                </a:r>
              </a:p>
              <a:p>
                <a:r>
                  <a:rPr lang="en-US" dirty="0"/>
                  <a:t>There are </a:t>
                </a:r>
                <a14:m>
                  <m:oMath xmlns:m="http://schemas.openxmlformats.org/officeDocument/2006/math">
                    <m:r>
                      <a:rPr lang="en-US" b="0" i="1" smtClean="0">
                        <a:latin typeface="Cambria Math" panose="02040503050406030204" pitchFamily="18" charset="0"/>
                      </a:rPr>
                      <m:t>12+(5−1)</m:t>
                    </m:r>
                  </m:oMath>
                </a14:m>
                <a:r>
                  <a:rPr lang="en-US" dirty="0"/>
                  <a:t> characters.</a:t>
                </a:r>
              </a:p>
              <a:p>
                <a:r>
                  <a:rPr lang="en-US" dirty="0"/>
                  <a:t>But </a:t>
                </a:r>
                <a14:m>
                  <m:oMath xmlns:m="http://schemas.openxmlformats.org/officeDocument/2006/math">
                    <m:r>
                      <a:rPr lang="en-US" b="0" i="1" smtClean="0">
                        <a:latin typeface="Cambria Math" panose="02040503050406030204" pitchFamily="18" charset="0"/>
                      </a:rPr>
                      <m:t>12</m:t>
                    </m:r>
                  </m:oMath>
                </a14:m>
                <a:r>
                  <a:rPr lang="en-US" dirty="0"/>
                  <a:t> are the “seed” character (identical) and </a:t>
                </a:r>
                <a14:m>
                  <m:oMath xmlns:m="http://schemas.openxmlformats.org/officeDocument/2006/math">
                    <m:r>
                      <a:rPr lang="en-US" b="0" i="1" smtClean="0">
                        <a:latin typeface="Cambria Math" panose="02040503050406030204" pitchFamily="18" charset="0"/>
                      </a:rPr>
                      <m:t>4</m:t>
                    </m:r>
                  </m:oMath>
                </a14:m>
                <a:r>
                  <a:rPr lang="en-US" dirty="0"/>
                  <a:t> are the “divider” character (identical). </a:t>
                </a:r>
              </a:p>
              <a:p>
                <a:r>
                  <a:rPr lang="en-US" dirty="0"/>
                  <a:t>So?</a:t>
                </a:r>
              </a:p>
              <a:p>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12!4!</m:t>
                        </m:r>
                      </m:den>
                    </m:f>
                  </m:oMath>
                </a14:m>
                <a:endParaRPr lang="en-US" b="0" i="1" dirty="0">
                  <a:latin typeface="Cambria Math" panose="02040503050406030204" pitchFamily="18" charset="0"/>
                </a:endParaRPr>
              </a:p>
              <a:p>
                <a:r>
                  <a:rPr lang="en-US" dirty="0"/>
                  <a:t>i.e.,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4</m:t>
                            </m:r>
                          </m:den>
                        </m:f>
                      </m:e>
                    </m:d>
                  </m:oMath>
                </a14:m>
                <a:endParaRPr lang="en-US" dirty="0"/>
              </a:p>
            </p:txBody>
          </p:sp>
        </mc:Choice>
        <mc:Fallback xmlns="">
          <p:sp>
            <p:nvSpPr>
              <p:cNvPr id="3" name="Content Placeholder 2">
                <a:extLst>
                  <a:ext uri="{FF2B5EF4-FFF2-40B4-BE49-F238E27FC236}">
                    <a16:creationId xmlns:a16="http://schemas.microsoft.com/office/drawing/2014/main" id="{ED27A173-83EE-4CB3-A80F-A080E4830529}"/>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30580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B995-C4F9-484A-BBAE-9A5B1DEDBB56}"/>
              </a:ext>
            </a:extLst>
          </p:cNvPr>
          <p:cNvSpPr>
            <a:spLocks noGrp="1"/>
          </p:cNvSpPr>
          <p:nvPr>
            <p:ph type="title"/>
          </p:nvPr>
        </p:nvSpPr>
        <p:spPr/>
        <p:txBody>
          <a:bodyPr/>
          <a:lstStyle/>
          <a:p>
            <a:r>
              <a:rPr lang="en-US" dirty="0"/>
              <a:t>Placing Dividers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FFF798-417B-4A7F-816B-68980452985A}"/>
                  </a:ext>
                </a:extLst>
              </p:cNvPr>
              <p:cNvSpPr>
                <a:spLocks noGrp="1"/>
              </p:cNvSpPr>
              <p:nvPr>
                <p:ph idx="1"/>
              </p:nvPr>
            </p:nvSpPr>
            <p:spPr>
              <a:xfrm>
                <a:off x="575240" y="3195359"/>
                <a:ext cx="11187258" cy="3114001"/>
              </a:xfrm>
            </p:spPr>
            <p:txBody>
              <a:bodyPr/>
              <a:lstStyle/>
              <a:p>
                <a:r>
                  <a:rPr lang="en-US" dirty="0"/>
                  <a:t>Place a divider – how many possible locations are there?</a:t>
                </a:r>
              </a:p>
              <a:p>
                <a14:m>
                  <m:oMath xmlns:m="http://schemas.openxmlformats.org/officeDocument/2006/math">
                    <m:r>
                      <a:rPr lang="en-US" b="0" i="1" smtClean="0">
                        <a:latin typeface="Cambria Math" panose="02040503050406030204" pitchFamily="18" charset="0"/>
                      </a:rPr>
                      <m:t>13</m:t>
                    </m:r>
                  </m:oMath>
                </a14:m>
                <a:r>
                  <a:rPr lang="en-US" dirty="0"/>
                  <a:t> – before seed 1, before 2, …, before seed 12, after seed 12.</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3FFF798-417B-4A7F-816B-68980452985A}"/>
                  </a:ext>
                </a:extLst>
              </p:cNvPr>
              <p:cNvSpPr>
                <a:spLocks noGrp="1" noRot="1" noChangeAspect="1" noMove="1" noResize="1" noEditPoints="1" noAdjustHandles="1" noChangeArrowheads="1" noChangeShapeType="1" noTextEdit="1"/>
              </p:cNvSpPr>
              <p:nvPr>
                <p:ph idx="1"/>
              </p:nvPr>
            </p:nvSpPr>
            <p:spPr>
              <a:xfrm>
                <a:off x="575240" y="3195359"/>
                <a:ext cx="11187258" cy="3114001"/>
              </a:xfrm>
              <a:blipFill>
                <a:blip r:embed="rId3"/>
                <a:stretch>
                  <a:fillRect l="-1587" t="-3252"/>
                </a:stretch>
              </a:blipFill>
            </p:spPr>
            <p:txBody>
              <a:bodyPr/>
              <a:lstStyle/>
              <a:p>
                <a:r>
                  <a:rPr lang="en-US">
                    <a:noFill/>
                  </a:rPr>
                  <a:t> </a:t>
                </a:r>
              </a:p>
            </p:txBody>
          </p:sp>
        </mc:Fallback>
      </mc:AlternateContent>
      <p:pic>
        <p:nvPicPr>
          <p:cNvPr id="28" name="Picture 2">
            <a:extLst>
              <a:ext uri="{FF2B5EF4-FFF2-40B4-BE49-F238E27FC236}">
                <a16:creationId xmlns:a16="http://schemas.microsoft.com/office/drawing/2014/main" id="{FEF5F803-6994-B067-22A6-A0E747E07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63" y="187860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86648AAB-6720-D5AE-CB38-290B5D498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171" y="187860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4E7C803D-06B6-1FAB-41DF-2D65E4B4F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881" y="188020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8337AB65-6094-ECEC-506F-257A2F5D4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789" y="188020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F148D0A0-8568-5DE1-01A9-F130C5CE8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290" y="19070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06644148-AE1A-8B72-7F30-D7DD43974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198" y="19070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61DA1B68-A72E-3CE1-FCA7-589ED574D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908" y="19086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E139A06A-3DE3-CCF3-01D4-9D9F929EC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816" y="19086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CE9F91C3-A4A5-8E6A-7E95-E47B5C8B8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662" y="18590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6CCB078A-5F21-3194-7B5E-9B944A7B3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3570" y="18590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220172A5-6375-47BF-3E79-295C5142C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280" y="186060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DB34FAAD-7B2D-7DC0-CBE1-00822016A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9188" y="18606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B995-C4F9-484A-BBAE-9A5B1DEDBB56}"/>
              </a:ext>
            </a:extLst>
          </p:cNvPr>
          <p:cNvSpPr>
            <a:spLocks noGrp="1"/>
          </p:cNvSpPr>
          <p:nvPr>
            <p:ph type="title"/>
          </p:nvPr>
        </p:nvSpPr>
        <p:spPr/>
        <p:txBody>
          <a:bodyPr/>
          <a:lstStyle/>
          <a:p>
            <a:r>
              <a:rPr lang="en-US" dirty="0"/>
              <a:t>Placing Dividers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FFF798-417B-4A7F-816B-68980452985A}"/>
                  </a:ext>
                </a:extLst>
              </p:cNvPr>
              <p:cNvSpPr>
                <a:spLocks noGrp="1"/>
              </p:cNvSpPr>
              <p:nvPr>
                <p:ph idx="1"/>
              </p:nvPr>
            </p:nvSpPr>
            <p:spPr>
              <a:xfrm>
                <a:off x="575240" y="3195359"/>
                <a:ext cx="11187258" cy="3114001"/>
              </a:xfrm>
            </p:spPr>
            <p:txBody>
              <a:bodyPr/>
              <a:lstStyle/>
              <a:p>
                <a:r>
                  <a:rPr lang="en-US" dirty="0"/>
                  <a:t>Place a divider – how many possible locations are there?</a:t>
                </a:r>
              </a:p>
              <a:p>
                <a14:m>
                  <m:oMath xmlns:m="http://schemas.openxmlformats.org/officeDocument/2006/math">
                    <m:r>
                      <a:rPr lang="en-US" b="0" i="1" smtClean="0">
                        <a:latin typeface="Cambria Math" panose="02040503050406030204" pitchFamily="18" charset="0"/>
                      </a:rPr>
                      <m:t>13</m:t>
                    </m:r>
                  </m:oMath>
                </a14:m>
                <a:r>
                  <a:rPr lang="en-US" dirty="0"/>
                  <a:t> – before seed 1, before 2, …, before seed 12, after seed 12.</a:t>
                </a:r>
              </a:p>
              <a:p>
                <a:endParaRPr lang="en-US" dirty="0"/>
              </a:p>
              <a:p>
                <a:r>
                  <a:rPr lang="en-US" dirty="0"/>
                  <a:t>Place the second divider, how many possible locations are there?</a:t>
                </a:r>
              </a:p>
              <a:p>
                <a14:m>
                  <m:oMath xmlns:m="http://schemas.openxmlformats.org/officeDocument/2006/math">
                    <m:r>
                      <a:rPr lang="en-US" b="0" i="1" smtClean="0">
                        <a:latin typeface="Cambria Math" panose="02040503050406030204" pitchFamily="18" charset="0"/>
                      </a:rPr>
                      <m:t>14</m:t>
                    </m:r>
                  </m:oMath>
                </a14:m>
                <a:r>
                  <a:rPr lang="en-US" dirty="0"/>
                  <a:t> – one of the previous spots was split (“before” and “after” the last divider)</a:t>
                </a:r>
              </a:p>
            </p:txBody>
          </p:sp>
        </mc:Choice>
        <mc:Fallback xmlns="">
          <p:sp>
            <p:nvSpPr>
              <p:cNvPr id="3" name="Content Placeholder 2">
                <a:extLst>
                  <a:ext uri="{FF2B5EF4-FFF2-40B4-BE49-F238E27FC236}">
                    <a16:creationId xmlns:a16="http://schemas.microsoft.com/office/drawing/2014/main" id="{B3FFF798-417B-4A7F-816B-68980452985A}"/>
                  </a:ext>
                </a:extLst>
              </p:cNvPr>
              <p:cNvSpPr>
                <a:spLocks noGrp="1" noRot="1" noChangeAspect="1" noMove="1" noResize="1" noEditPoints="1" noAdjustHandles="1" noChangeArrowheads="1" noChangeShapeType="1" noTextEdit="1"/>
              </p:cNvSpPr>
              <p:nvPr>
                <p:ph idx="1"/>
              </p:nvPr>
            </p:nvSpPr>
            <p:spPr>
              <a:xfrm>
                <a:off x="575240" y="3195359"/>
                <a:ext cx="11187258" cy="3114001"/>
              </a:xfrm>
              <a:blipFill>
                <a:blip r:embed="rId2"/>
                <a:stretch>
                  <a:fillRect l="-1587" t="-3252" b="-5285"/>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3C632559-BA82-445D-84E7-40C0BF294159}"/>
              </a:ext>
            </a:extLst>
          </p:cNvPr>
          <p:cNvCxnSpPr/>
          <p:nvPr/>
        </p:nvCxnSpPr>
        <p:spPr>
          <a:xfrm flipV="1">
            <a:off x="3031148" y="1544027"/>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9D16546-097C-DE2B-343F-16D3BFE1F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2" y="192663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9F45D798-5985-0DA8-3739-89870FD10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020" y="192663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D43B0E43-68E9-10A5-7FA8-9B6C8C517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730" y="192823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7A871535-9A54-F0FA-5C71-8A8C12531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8" y="192823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9E4585D3-CAD4-33E7-20DD-D62045440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139" y="195506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FF2C5587-69F2-6A43-C2F9-451CF5526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47" y="195506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C0475CF-300F-4829-588E-828A52C4B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757" y="195666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38FE84B0-C222-7083-DE34-DC78AECED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665" y="195666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5CEE8DE2-0501-550C-116D-B8F0000D9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511" y="19070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205D073-1A89-A9E1-3809-24A8D2D5B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419" y="19070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FE7B4879-E90E-98B0-B04F-D4FD42362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8129" y="19086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577F7D04-4E63-BD42-A3BE-FBF2F523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037" y="1908636"/>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0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B995-C4F9-484A-BBAE-9A5B1DEDBB56}"/>
              </a:ext>
            </a:extLst>
          </p:cNvPr>
          <p:cNvSpPr>
            <a:spLocks noGrp="1"/>
          </p:cNvSpPr>
          <p:nvPr>
            <p:ph type="title"/>
          </p:nvPr>
        </p:nvSpPr>
        <p:spPr/>
        <p:txBody>
          <a:bodyPr/>
          <a:lstStyle/>
          <a:p>
            <a:r>
              <a:rPr lang="en-US" dirty="0"/>
              <a:t>Placing Dividers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FFF798-417B-4A7F-816B-68980452985A}"/>
                  </a:ext>
                </a:extLst>
              </p:cNvPr>
              <p:cNvSpPr>
                <a:spLocks noGrp="1"/>
              </p:cNvSpPr>
              <p:nvPr>
                <p:ph idx="1"/>
              </p:nvPr>
            </p:nvSpPr>
            <p:spPr>
              <a:xfrm>
                <a:off x="575240" y="3195359"/>
                <a:ext cx="11187258" cy="3114001"/>
              </a:xfrm>
            </p:spPr>
            <p:txBody>
              <a:bodyPr/>
              <a:lstStyle/>
              <a:p>
                <a:r>
                  <a:rPr lang="en-US" dirty="0"/>
                  <a:t>Place a divider – how many possible locations are there?</a:t>
                </a:r>
              </a:p>
              <a:p>
                <a14:m>
                  <m:oMath xmlns:m="http://schemas.openxmlformats.org/officeDocument/2006/math">
                    <m:r>
                      <a:rPr lang="en-US" sz="2400" b="0" i="1" smtClean="0">
                        <a:latin typeface="Cambria Math" panose="02040503050406030204" pitchFamily="18" charset="0"/>
                      </a:rPr>
                      <m:t>13</m:t>
                    </m:r>
                  </m:oMath>
                </a14:m>
                <a:r>
                  <a:rPr lang="en-US" sz="2400" dirty="0"/>
                  <a:t> – before seed 1, before 2, …, before seed 12, after seed 12.</a:t>
                </a:r>
              </a:p>
              <a:p>
                <a:r>
                  <a:rPr lang="en-US" sz="2400" dirty="0"/>
                  <a:t>Place the second divider, how many possible locations are there?</a:t>
                </a:r>
              </a:p>
              <a:p>
                <a14:m>
                  <m:oMath xmlns:m="http://schemas.openxmlformats.org/officeDocument/2006/math">
                    <m:r>
                      <a:rPr lang="en-US" sz="2400" b="0" i="1" smtClean="0">
                        <a:latin typeface="Cambria Math" panose="02040503050406030204" pitchFamily="18" charset="0"/>
                      </a:rPr>
                      <m:t>14</m:t>
                    </m:r>
                  </m:oMath>
                </a14:m>
                <a:r>
                  <a:rPr lang="en-US" sz="2400" dirty="0"/>
                  <a:t> – one of the previous spots was split (“before” and “after” the first divider)</a:t>
                </a:r>
              </a:p>
              <a:p>
                <a:r>
                  <a:rPr lang="en-US" sz="2400" dirty="0"/>
                  <a:t>In general, placing divider </a:t>
                </a:r>
                <a14:m>
                  <m:oMath xmlns:m="http://schemas.openxmlformats.org/officeDocument/2006/math">
                    <m:r>
                      <a:rPr lang="en-US" sz="2400" b="0" i="1" smtClean="0">
                        <a:latin typeface="Cambria Math" panose="02040503050406030204" pitchFamily="18" charset="0"/>
                      </a:rPr>
                      <m:t>𝑖</m:t>
                    </m:r>
                  </m:oMath>
                </a14:m>
                <a:r>
                  <a:rPr lang="en-US" sz="2400" dirty="0"/>
                  <a:t> has </a:t>
                </a:r>
                <a14:m>
                  <m:oMath xmlns:m="http://schemas.openxmlformats.org/officeDocument/2006/math">
                    <m:r>
                      <a:rPr lang="en-US" sz="2400" b="0" i="1" smtClean="0">
                        <a:latin typeface="Cambria Math" panose="02040503050406030204" pitchFamily="18" charset="0"/>
                      </a:rPr>
                      <m:t>12+</m:t>
                    </m:r>
                    <m:r>
                      <a:rPr lang="en-US" sz="2400" b="0" i="1" smtClean="0">
                        <a:latin typeface="Cambria Math" panose="02040503050406030204" pitchFamily="18" charset="0"/>
                      </a:rPr>
                      <m:t>𝑖</m:t>
                    </m:r>
                  </m:oMath>
                </a14:m>
                <a:r>
                  <a:rPr lang="en-US" sz="2400" dirty="0"/>
                  <a:t> possible locations. </a:t>
                </a:r>
              </a:p>
            </p:txBody>
          </p:sp>
        </mc:Choice>
        <mc:Fallback xmlns="">
          <p:sp>
            <p:nvSpPr>
              <p:cNvPr id="3" name="Content Placeholder 2">
                <a:extLst>
                  <a:ext uri="{FF2B5EF4-FFF2-40B4-BE49-F238E27FC236}">
                    <a16:creationId xmlns:a16="http://schemas.microsoft.com/office/drawing/2014/main" id="{B3FFF798-417B-4A7F-816B-68980452985A}"/>
                  </a:ext>
                </a:extLst>
              </p:cNvPr>
              <p:cNvSpPr>
                <a:spLocks noGrp="1" noRot="1" noChangeAspect="1" noMove="1" noResize="1" noEditPoints="1" noAdjustHandles="1" noChangeArrowheads="1" noChangeShapeType="1" noTextEdit="1"/>
              </p:cNvSpPr>
              <p:nvPr>
                <p:ph idx="1"/>
              </p:nvPr>
            </p:nvSpPr>
            <p:spPr>
              <a:xfrm>
                <a:off x="575240" y="3195359"/>
                <a:ext cx="11187258" cy="3114001"/>
              </a:xfrm>
              <a:blipFill>
                <a:blip r:embed="rId2"/>
                <a:stretch>
                  <a:fillRect l="-1247" t="-3252"/>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3C632559-BA82-445D-84E7-40C0BF294159}"/>
              </a:ext>
            </a:extLst>
          </p:cNvPr>
          <p:cNvCxnSpPr/>
          <p:nvPr/>
        </p:nvCxnSpPr>
        <p:spPr>
          <a:xfrm flipV="1">
            <a:off x="2978761" y="1544027"/>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8A80CC-2B72-4466-8D46-87F598404AC4}"/>
              </a:ext>
            </a:extLst>
          </p:cNvPr>
          <p:cNvCxnSpPr/>
          <p:nvPr/>
        </p:nvCxnSpPr>
        <p:spPr>
          <a:xfrm flipV="1">
            <a:off x="3135923" y="1544027"/>
            <a:ext cx="0" cy="135206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2D90EC98-8A6E-F38E-E7FF-6C5CAA279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14" y="187860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A0FC0DCC-A60D-A046-C47C-73F5CB966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22" y="187860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92D79A5-8D67-7172-37FB-AA4664F66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032" y="188020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EB599035-4A10-A063-F769-AEA844F35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940" y="188020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4D834609-6249-CF36-DB73-400B65FC2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41" y="19070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EC4826C8-EA6C-2F93-0AE6-1BEBE2D88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349" y="19070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ED18AF75-701D-944E-E8B2-18C7CFBF1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059" y="19086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62BAB9ED-B256-A972-4680-E090653DF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967" y="19086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F52B72F4-B378-2594-A458-7F763195B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13" y="18590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3472ACD8-6F8D-DD85-5868-4686F2FD7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721" y="18590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8DB78DB0-7502-75B2-33E3-AC8CFF52B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431" y="186060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1EDE97B3-DFB3-BFFE-C914-A4CDDB6CA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339" y="18606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9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372E-BDAD-4E21-8FE3-707C82DBAB1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44182E72-B6D5-4B72-8B4A-2C6020432E16}"/>
              </a:ext>
            </a:extLst>
          </p:cNvPr>
          <p:cNvSpPr>
            <a:spLocks noGrp="1"/>
          </p:cNvSpPr>
          <p:nvPr>
            <p:ph idx="1"/>
          </p:nvPr>
        </p:nvSpPr>
        <p:spPr/>
        <p:txBody>
          <a:bodyPr>
            <a:normAutofit/>
          </a:bodyPr>
          <a:lstStyle/>
          <a:p>
            <a:r>
              <a:rPr lang="en-US" dirty="0"/>
              <a:t>HW 1 is out! Due Wednesday.</a:t>
            </a:r>
          </a:p>
          <a:p>
            <a:endParaRPr lang="en-US" dirty="0"/>
          </a:p>
          <a:p>
            <a:r>
              <a:rPr lang="en-US" dirty="0"/>
              <a:t>Office hours started yesterday! Visit now before others start on the homework. </a:t>
            </a:r>
          </a:p>
          <a:p>
            <a:r>
              <a:rPr lang="en-US" dirty="0"/>
              <a:t>Also, please start on the homework early. Remember you need to have a meaningful attempt to utilize the penalty free late days.</a:t>
            </a:r>
          </a:p>
          <a:p>
            <a:endParaRPr lang="en-US" dirty="0"/>
          </a:p>
        </p:txBody>
      </p:sp>
    </p:spTree>
    <p:extLst>
      <p:ext uri="{BB962C8B-B14F-4D97-AF65-F5344CB8AC3E}">
        <p14:creationId xmlns:p14="http://schemas.microsoft.com/office/powerpoint/2010/main" val="332154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2496-7005-469D-9A60-B3795B295A63}"/>
              </a:ext>
            </a:extLst>
          </p:cNvPr>
          <p:cNvSpPr>
            <a:spLocks noGrp="1"/>
          </p:cNvSpPr>
          <p:nvPr>
            <p:ph type="title"/>
          </p:nvPr>
        </p:nvSpPr>
        <p:spPr/>
        <p:txBody>
          <a:bodyPr/>
          <a:lstStyle/>
          <a:p>
            <a:r>
              <a:rPr lang="en-US" dirty="0"/>
              <a:t>Wrapping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210B32-41B2-44DD-ABED-21C9990415A5}"/>
                  </a:ext>
                </a:extLst>
              </p:cNvPr>
              <p:cNvSpPr>
                <a:spLocks noGrp="1"/>
              </p:cNvSpPr>
              <p:nvPr>
                <p:ph idx="1"/>
              </p:nvPr>
            </p:nvSpPr>
            <p:spPr>
              <a:xfrm>
                <a:off x="575240" y="2762249"/>
                <a:ext cx="11187258" cy="3547111"/>
              </a:xfrm>
            </p:spPr>
            <p:txBody>
              <a:bodyPr/>
              <a:lstStyle/>
              <a:p>
                <a:r>
                  <a:rPr lang="en-US" dirty="0"/>
                  <a:t>We had 12 seeds, how many dividers do we need? </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4</m:t>
                    </m:r>
                  </m:oMath>
                </a14:m>
                <a:r>
                  <a:rPr lang="en-US" dirty="0"/>
                  <a:t> (to divide into </a:t>
                </a:r>
                <a14:m>
                  <m:oMath xmlns:m="http://schemas.openxmlformats.org/officeDocument/2006/math">
                    <m:r>
                      <a:rPr lang="en-US" b="0" i="1" smtClean="0">
                        <a:latin typeface="Cambria Math" panose="02040503050406030204" pitchFamily="18" charset="0"/>
                      </a:rPr>
                      <m:t>5</m:t>
                    </m:r>
                  </m:oMath>
                </a14:m>
                <a:r>
                  <a:rPr lang="en-US" dirty="0"/>
                  <a:t> groups)</a:t>
                </a:r>
              </a:p>
              <a:p>
                <a:r>
                  <a:rPr lang="en-US" b="0" dirty="0"/>
                  <a:t>Count so far: </a:t>
                </a:r>
                <a14:m>
                  <m:oMath xmlns:m="http://schemas.openxmlformats.org/officeDocument/2006/math">
                    <m:r>
                      <a:rPr lang="en-US" b="0" i="1" smtClean="0">
                        <a:latin typeface="Cambria Math" panose="02040503050406030204" pitchFamily="18" charset="0"/>
                      </a:rPr>
                      <m:t>13⋅14⋅15⋅16</m:t>
                    </m:r>
                  </m:oMath>
                </a14:m>
                <a:endParaRPr lang="en-US" dirty="0"/>
              </a:p>
              <a:p>
                <a:endParaRPr lang="en-US" dirty="0"/>
              </a:p>
              <a:p>
                <a:r>
                  <a:rPr lang="en-US" dirty="0"/>
                  <a:t>Are we done?</a:t>
                </a:r>
              </a:p>
            </p:txBody>
          </p:sp>
        </mc:Choice>
        <mc:Fallback xmlns="">
          <p:sp>
            <p:nvSpPr>
              <p:cNvPr id="3" name="Content Placeholder 2">
                <a:extLst>
                  <a:ext uri="{FF2B5EF4-FFF2-40B4-BE49-F238E27FC236}">
                    <a16:creationId xmlns:a16="http://schemas.microsoft.com/office/drawing/2014/main" id="{A4210B32-41B2-44DD-ABED-21C9990415A5}"/>
                  </a:ext>
                </a:extLst>
              </p:cNvPr>
              <p:cNvSpPr>
                <a:spLocks noGrp="1" noRot="1" noChangeAspect="1" noMove="1" noResize="1" noEditPoints="1" noAdjustHandles="1" noChangeArrowheads="1" noChangeShapeType="1" noTextEdit="1"/>
              </p:cNvSpPr>
              <p:nvPr>
                <p:ph idx="1"/>
              </p:nvPr>
            </p:nvSpPr>
            <p:spPr>
              <a:xfrm>
                <a:off x="575240" y="2762249"/>
                <a:ext cx="11187258" cy="3547111"/>
              </a:xfrm>
              <a:blipFill>
                <a:blip r:embed="rId2"/>
                <a:stretch>
                  <a:fillRect l="-1587" t="-3214"/>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24A05CE-42D4-4118-B78C-98141D5B74D6}"/>
              </a:ext>
            </a:extLst>
          </p:cNvPr>
          <p:cNvCxnSpPr/>
          <p:nvPr/>
        </p:nvCxnSpPr>
        <p:spPr>
          <a:xfrm flipV="1">
            <a:off x="1992923" y="1367801"/>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FF6121-6921-402B-BC28-C2C24A87BB2C}"/>
              </a:ext>
            </a:extLst>
          </p:cNvPr>
          <p:cNvCxnSpPr/>
          <p:nvPr/>
        </p:nvCxnSpPr>
        <p:spPr>
          <a:xfrm flipV="1">
            <a:off x="5121885" y="1329701"/>
            <a:ext cx="0" cy="135206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C21E32-C1F7-48A4-AD12-25C1EADF3BC4}"/>
              </a:ext>
            </a:extLst>
          </p:cNvPr>
          <p:cNvCxnSpPr/>
          <p:nvPr/>
        </p:nvCxnSpPr>
        <p:spPr>
          <a:xfrm flipV="1">
            <a:off x="10203473" y="1282076"/>
            <a:ext cx="0" cy="1352061"/>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75C194-8EFE-4C06-85E2-ABD2FB756A74}"/>
              </a:ext>
            </a:extLst>
          </p:cNvPr>
          <p:cNvCxnSpPr/>
          <p:nvPr/>
        </p:nvCxnSpPr>
        <p:spPr>
          <a:xfrm flipV="1">
            <a:off x="11270273" y="1282076"/>
            <a:ext cx="0" cy="1352061"/>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D83DB0C7-3004-971E-CCF2-0A455A02B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60"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3A773E1E-1171-EC3B-0F02-B8CD7B8AF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029"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364A2D98-752E-9FA5-91BC-5B6396239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3514"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AFFD8D82-EBF1-15C8-D957-00C24DB76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2159"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54185A17-CA6B-5B7E-DB8B-6817B66913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964"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AB9F3DEF-F6B1-6DC3-A1C1-557676833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91"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9C5A391F-3339-186B-5A83-BF574988B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817"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59F66FCA-89FD-3E30-A8B1-BE29BCB33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92"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E62CDD63-A09B-7A3C-A94F-D38A54F71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773"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F854AEB4-C025-F636-5090-543D1645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436"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835D23D8-028F-2F03-8D2B-F9EA9B068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449"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14F557AC-AD69-5AA2-EEA5-180A6E8628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166" y="1721174"/>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2496-7005-469D-9A60-B3795B295A63}"/>
              </a:ext>
            </a:extLst>
          </p:cNvPr>
          <p:cNvSpPr>
            <a:spLocks noGrp="1"/>
          </p:cNvSpPr>
          <p:nvPr>
            <p:ph type="title"/>
          </p:nvPr>
        </p:nvSpPr>
        <p:spPr/>
        <p:txBody>
          <a:bodyPr/>
          <a:lstStyle/>
          <a:p>
            <a:r>
              <a:rPr lang="en-US" dirty="0"/>
              <a:t>Wrapping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210B32-41B2-44DD-ABED-21C9990415A5}"/>
                  </a:ext>
                </a:extLst>
              </p:cNvPr>
              <p:cNvSpPr>
                <a:spLocks noGrp="1"/>
              </p:cNvSpPr>
              <p:nvPr>
                <p:ph idx="1"/>
              </p:nvPr>
            </p:nvSpPr>
            <p:spPr>
              <a:xfrm>
                <a:off x="575240" y="2762249"/>
                <a:ext cx="11187258" cy="3547111"/>
              </a:xfrm>
            </p:spPr>
            <p:txBody>
              <a:bodyPr/>
              <a:lstStyle/>
              <a:p>
                <a:r>
                  <a:rPr lang="en-US" b="0" dirty="0"/>
                  <a:t>Count so far: </a:t>
                </a:r>
                <a14:m>
                  <m:oMath xmlns:m="http://schemas.openxmlformats.org/officeDocument/2006/math">
                    <m:r>
                      <a:rPr lang="en-US" b="0" i="1" smtClean="0">
                        <a:latin typeface="Cambria Math" panose="02040503050406030204" pitchFamily="18" charset="0"/>
                      </a:rPr>
                      <m:t>13⋅14⋅15⋅16</m:t>
                    </m:r>
                  </m:oMath>
                </a14:m>
                <a:endParaRPr lang="en-US" dirty="0"/>
              </a:p>
              <a:p>
                <a:r>
                  <a:rPr lang="en-US" dirty="0"/>
                  <a:t>This count treats all dividers as different – they’re not! Divide by </a:t>
                </a:r>
                <a14:m>
                  <m:oMath xmlns:m="http://schemas.openxmlformats.org/officeDocument/2006/math">
                    <m:r>
                      <a:rPr lang="en-US" b="0" i="1" smtClean="0">
                        <a:latin typeface="Cambria Math" panose="02040503050406030204" pitchFamily="18" charset="0"/>
                      </a:rPr>
                      <m:t>4!</m:t>
                    </m:r>
                  </m:oMath>
                </a14:m>
                <a:r>
                  <a:rPr lang="en-US" dirty="0"/>
                  <a:t>.</a:t>
                </a:r>
              </a:p>
              <a:p>
                <a:r>
                  <a:rPr lang="en-US" dirty="0"/>
                  <a:t>For </a:t>
                </a:r>
                <a14:m>
                  <m:oMath xmlns:m="http://schemas.openxmlformats.org/officeDocument/2006/math">
                    <m:r>
                      <a:rPr lang="en-US" b="0" i="1" smtClean="0">
                        <a:latin typeface="Cambria Math" panose="02040503050406030204" pitchFamily="18" charset="0"/>
                      </a:rPr>
                      <m:t>𝑛</m:t>
                    </m:r>
                  </m:oMath>
                </a14:m>
                <a:r>
                  <a:rPr lang="en-US" dirty="0"/>
                  <a:t> seeds of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types</a:t>
                </a:r>
              </a:p>
              <a:p>
                <a14:m>
                  <m:oMath xmlns:m="http://schemas.openxmlformats.org/officeDocument/2006/math">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e>
                        </m:d>
                      </m:num>
                      <m:den>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den>
                    </m:f>
                  </m:oMath>
                </a14:m>
                <a:endParaRPr lang="en-US" dirty="0"/>
              </a:p>
              <a:p>
                <a:r>
                  <a:rPr lang="en-US" dirty="0"/>
                  <a:t>That’s a combination!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oMath>
                </a14:m>
                <a:endParaRPr lang="en-US" dirty="0"/>
              </a:p>
            </p:txBody>
          </p:sp>
        </mc:Choice>
        <mc:Fallback xmlns="">
          <p:sp>
            <p:nvSpPr>
              <p:cNvPr id="3" name="Content Placeholder 2">
                <a:extLst>
                  <a:ext uri="{FF2B5EF4-FFF2-40B4-BE49-F238E27FC236}">
                    <a16:creationId xmlns:a16="http://schemas.microsoft.com/office/drawing/2014/main" id="{A4210B32-41B2-44DD-ABED-21C9990415A5}"/>
                  </a:ext>
                </a:extLst>
              </p:cNvPr>
              <p:cNvSpPr>
                <a:spLocks noGrp="1" noRot="1" noChangeAspect="1" noMove="1" noResize="1" noEditPoints="1" noAdjustHandles="1" noChangeArrowheads="1" noChangeShapeType="1" noTextEdit="1"/>
              </p:cNvSpPr>
              <p:nvPr>
                <p:ph idx="1"/>
              </p:nvPr>
            </p:nvSpPr>
            <p:spPr>
              <a:xfrm>
                <a:off x="575240" y="2762249"/>
                <a:ext cx="11187258" cy="3547111"/>
              </a:xfrm>
              <a:blipFill>
                <a:blip r:embed="rId2"/>
                <a:stretch>
                  <a:fillRect l="-1587" t="-2857"/>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24A05CE-42D4-4118-B78C-98141D5B74D6}"/>
              </a:ext>
            </a:extLst>
          </p:cNvPr>
          <p:cNvCxnSpPr/>
          <p:nvPr/>
        </p:nvCxnSpPr>
        <p:spPr>
          <a:xfrm flipV="1">
            <a:off x="1992923" y="1367801"/>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FF6121-6921-402B-BC28-C2C24A87BB2C}"/>
              </a:ext>
            </a:extLst>
          </p:cNvPr>
          <p:cNvCxnSpPr/>
          <p:nvPr/>
        </p:nvCxnSpPr>
        <p:spPr>
          <a:xfrm flipV="1">
            <a:off x="5121885" y="1329701"/>
            <a:ext cx="0" cy="1352061"/>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C21E32-C1F7-48A4-AD12-25C1EADF3BC4}"/>
              </a:ext>
            </a:extLst>
          </p:cNvPr>
          <p:cNvCxnSpPr/>
          <p:nvPr/>
        </p:nvCxnSpPr>
        <p:spPr>
          <a:xfrm flipV="1">
            <a:off x="10203473" y="1282076"/>
            <a:ext cx="0" cy="1352061"/>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75C194-8EFE-4C06-85E2-ABD2FB756A74}"/>
              </a:ext>
            </a:extLst>
          </p:cNvPr>
          <p:cNvCxnSpPr/>
          <p:nvPr/>
        </p:nvCxnSpPr>
        <p:spPr>
          <a:xfrm flipV="1">
            <a:off x="11270273" y="1282076"/>
            <a:ext cx="0" cy="1352061"/>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CE212507-7B16-16F7-5BB5-2D22EDF70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708"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DCB0D563-3D24-2228-74C2-EF86A90E0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77"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1B1A24D9-6EC7-9D24-9029-8F41CCA6A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2362"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22D93509-7D96-3A48-7537-13B3DCADE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1007"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E26A57E4-74B4-456F-7ABF-304D4EBA95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812"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108A38AE-D81D-74BF-2751-AD9ACC8F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239"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E3FA7A2E-46A8-A94D-69DA-3F454D821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665"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6139CB96-7613-9B40-A164-DCC51B6CA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540"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3C470E2F-6307-25C5-B42A-1FF41CA95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621"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0A3B1E4A-4598-082E-016F-24CB23C97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284" y="17094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E8EF7A50-DAC4-FD1C-6B97-B4D9A76D4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297" y="17211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BA6BD639-8C4E-DBE4-0297-C9DA595C3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14" y="1721174"/>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2496-7005-469D-9A60-B3795B295A63}"/>
              </a:ext>
            </a:extLst>
          </p:cNvPr>
          <p:cNvSpPr>
            <a:spLocks noGrp="1"/>
          </p:cNvSpPr>
          <p:nvPr>
            <p:ph type="title"/>
          </p:nvPr>
        </p:nvSpPr>
        <p:spPr/>
        <p:txBody>
          <a:bodyPr/>
          <a:lstStyle/>
          <a:p>
            <a:r>
              <a:rPr lang="en-US" dirty="0"/>
              <a:t>Wrapping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210B32-41B2-44DD-ABED-21C9990415A5}"/>
                  </a:ext>
                </a:extLst>
              </p:cNvPr>
              <p:cNvSpPr>
                <a:spLocks noGrp="1"/>
              </p:cNvSpPr>
              <p:nvPr>
                <p:ph idx="1"/>
              </p:nvPr>
            </p:nvSpPr>
            <p:spPr>
              <a:xfrm>
                <a:off x="575240" y="2762249"/>
                <a:ext cx="11187258" cy="3547111"/>
              </a:xfrm>
            </p:spPr>
            <p:txBody>
              <a:bodyPr>
                <a:normAutofit/>
              </a:bodyPr>
              <a:lstStyle/>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oMath>
                </a14:m>
                <a:endParaRPr lang="en-US" dirty="0"/>
              </a:p>
              <a:p>
                <a:endParaRPr lang="en-US" dirty="0"/>
              </a:p>
              <a:p>
                <a:r>
                  <a:rPr lang="en-US" dirty="0"/>
                  <a:t>We wrote down a “string” consisting of </a:t>
                </a:r>
                <a14:m>
                  <m:oMath xmlns:m="http://schemas.openxmlformats.org/officeDocument/2006/math">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characters, </a:t>
                </a:r>
                <a14:m>
                  <m:oMath xmlns:m="http://schemas.openxmlformats.org/officeDocument/2006/math">
                    <m:r>
                      <a:rPr lang="en-US" b="0" i="1" smtClean="0">
                        <a:latin typeface="Cambria Math" panose="02040503050406030204" pitchFamily="18" charset="0"/>
                      </a:rPr>
                      <m:t>𝑛</m:t>
                    </m:r>
                  </m:oMath>
                </a14:m>
                <a:r>
                  <a:rPr lang="en-US" dirty="0"/>
                  <a:t> “seeds” are identical,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“dividers” are identical, so divide by the rearrangements (like we did for RHUBARB). </a:t>
                </a:r>
              </a:p>
            </p:txBody>
          </p:sp>
        </mc:Choice>
        <mc:Fallback xmlns="">
          <p:sp>
            <p:nvSpPr>
              <p:cNvPr id="3" name="Content Placeholder 2">
                <a:extLst>
                  <a:ext uri="{FF2B5EF4-FFF2-40B4-BE49-F238E27FC236}">
                    <a16:creationId xmlns:a16="http://schemas.microsoft.com/office/drawing/2014/main" id="{A4210B32-41B2-44DD-ABED-21C9990415A5}"/>
                  </a:ext>
                </a:extLst>
              </p:cNvPr>
              <p:cNvSpPr>
                <a:spLocks noGrp="1" noRot="1" noChangeAspect="1" noMove="1" noResize="1" noEditPoints="1" noAdjustHandles="1" noChangeArrowheads="1" noChangeShapeType="1" noTextEdit="1"/>
              </p:cNvSpPr>
              <p:nvPr>
                <p:ph idx="1"/>
              </p:nvPr>
            </p:nvSpPr>
            <p:spPr>
              <a:xfrm>
                <a:off x="575240" y="2762249"/>
                <a:ext cx="11187258" cy="3547111"/>
              </a:xfrm>
              <a:blipFill>
                <a:blip r:embed="rId2"/>
                <a:stretch>
                  <a:fillRect l="-1587" t="-1429"/>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24A05CE-42D4-4118-B78C-98141D5B74D6}"/>
              </a:ext>
            </a:extLst>
          </p:cNvPr>
          <p:cNvCxnSpPr/>
          <p:nvPr/>
        </p:nvCxnSpPr>
        <p:spPr>
          <a:xfrm flipV="1">
            <a:off x="1992923" y="1367801"/>
            <a:ext cx="0" cy="135206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FF6121-6921-402B-BC28-C2C24A87BB2C}"/>
              </a:ext>
            </a:extLst>
          </p:cNvPr>
          <p:cNvCxnSpPr/>
          <p:nvPr/>
        </p:nvCxnSpPr>
        <p:spPr>
          <a:xfrm flipV="1">
            <a:off x="5121885" y="1329701"/>
            <a:ext cx="0" cy="135206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C21E32-C1F7-48A4-AD12-25C1EADF3BC4}"/>
              </a:ext>
            </a:extLst>
          </p:cNvPr>
          <p:cNvCxnSpPr/>
          <p:nvPr/>
        </p:nvCxnSpPr>
        <p:spPr>
          <a:xfrm flipV="1">
            <a:off x="10203473" y="1282076"/>
            <a:ext cx="0" cy="1352061"/>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75C194-8EFE-4C06-85E2-ABD2FB756A74}"/>
              </a:ext>
            </a:extLst>
          </p:cNvPr>
          <p:cNvCxnSpPr/>
          <p:nvPr/>
        </p:nvCxnSpPr>
        <p:spPr>
          <a:xfrm flipV="1">
            <a:off x="11270273" y="1282076"/>
            <a:ext cx="0" cy="1352061"/>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E2994E-0ACF-4DB8-B1A5-92B24072AB8C}"/>
              </a:ext>
            </a:extLst>
          </p:cNvPr>
          <p:cNvCxnSpPr>
            <a:cxnSpLocks/>
          </p:cNvCxnSpPr>
          <p:nvPr/>
        </p:nvCxnSpPr>
        <p:spPr>
          <a:xfrm flipV="1">
            <a:off x="9565298" y="3807782"/>
            <a:ext cx="0" cy="771524"/>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03231851-A886-7615-219F-4D683D945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31" y="388874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53190E8A-2A5F-0DFA-3871-287F1F2E8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162" y="170372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8A59E460-D37A-22AA-11F8-0350E02A7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331"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3E88DA76-5571-E6A6-44F2-C79C69B0D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5816"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a:extLst>
              <a:ext uri="{FF2B5EF4-FFF2-40B4-BE49-F238E27FC236}">
                <a16:creationId xmlns:a16="http://schemas.microsoft.com/office/drawing/2014/main" id="{BC5D597D-239B-6BA9-95CF-93F47A3B7C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4461"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9101A540-49A2-4981-E742-D54AAC74CC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6266"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DD53B3B3-04E9-3309-1D7D-8A97F8048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693" y="170372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3A89C3DB-A5F4-A5D0-E6B9-87F1A66F3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119" y="170372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07147E0C-ADAB-3BE3-DBD6-BDDC7AC79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994"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D3851001-A556-33E0-36CE-8202C14EF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075"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4B075EE2-E84A-CEF3-026D-A5FF44D5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4738" y="16919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a:extLst>
              <a:ext uri="{FF2B5EF4-FFF2-40B4-BE49-F238E27FC236}">
                <a16:creationId xmlns:a16="http://schemas.microsoft.com/office/drawing/2014/main" id="{6967FA45-206B-1D84-56F4-CA540FB1D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8751" y="170372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69A89D47-4CF4-820B-03A7-5EE3D08353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68" y="1703722"/>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5A57-F65A-4201-B7D0-335D1325E91A}"/>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A6A7CF70-934C-4E2E-88D3-B86EE5EB26C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The counting technique we did is often called “stars and bars” </a:t>
            </a:r>
          </a:p>
          <a:p>
            <a:pPr lvl="1"/>
            <a:r>
              <a:rPr lang="en-US" dirty="0"/>
              <a:t>using a “star” instead of a seed shape, and calling the dividers “bars”</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F49A29A-5EBB-4FD8-A43C-9B560286E08D}"/>
                  </a:ext>
                </a:extLst>
              </p:cNvPr>
              <p:cNvSpPr/>
              <p:nvPr/>
            </p:nvSpPr>
            <p:spPr>
              <a:xfrm>
                <a:off x="575240" y="1526862"/>
                <a:ext cx="11187258" cy="200022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light" panose="020B0402040204020203" pitchFamily="34" charset="0"/>
                    <a:cs typeface="Segoe UI Semilight" panose="020B0402040204020203" pitchFamily="34" charset="0"/>
                  </a:rPr>
                  <a:t>To pick </a:t>
                </a:r>
                <a14:m>
                  <m:oMath xmlns:m="http://schemas.openxmlformats.org/officeDocument/2006/math">
                    <m:r>
                      <a:rPr lang="en-US" sz="2800" i="1">
                        <a:latin typeface="Cambria Math" panose="02040503050406030204" pitchFamily="18" charset="0"/>
                      </a:rPr>
                      <m:t>𝑛</m:t>
                    </m:r>
                  </m:oMath>
                </a14:m>
                <a:r>
                  <a:rPr lang="en-US" sz="2800" dirty="0">
                    <a:latin typeface="Segoe UI Semilight" panose="020B0402040204020203" pitchFamily="34" charset="0"/>
                    <a:cs typeface="Segoe UI Semilight" panose="020B0402040204020203" pitchFamily="34" charset="0"/>
                  </a:rPr>
                  <a:t> objects from </a:t>
                </a:r>
                <a14:m>
                  <m:oMath xmlns:m="http://schemas.openxmlformats.org/officeDocument/2006/math">
                    <m:r>
                      <a:rPr lang="en-US" sz="2800" i="1">
                        <a:latin typeface="Cambria Math" panose="02040503050406030204" pitchFamily="18" charset="0"/>
                      </a:rPr>
                      <m:t>𝑘</m:t>
                    </m:r>
                  </m:oMath>
                </a14:m>
                <a:r>
                  <a:rPr lang="en-US" sz="2800" dirty="0">
                    <a:latin typeface="Segoe UI Semilight" panose="020B0402040204020203" pitchFamily="34" charset="0"/>
                    <a:cs typeface="Segoe UI Semilight" panose="020B0402040204020203" pitchFamily="34" charset="0"/>
                  </a:rPr>
                  <a:t> groups (where order doesn’t matter and every element of each group is indistinguishable), use the formula:</a:t>
                </a:r>
              </a:p>
              <a:p>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4" name="Rectangle 3">
                <a:extLst>
                  <a:ext uri="{FF2B5EF4-FFF2-40B4-BE49-F238E27FC236}">
                    <a16:creationId xmlns:a16="http://schemas.microsoft.com/office/drawing/2014/main" id="{9F49A29A-5EBB-4FD8-A43C-9B560286E08D}"/>
                  </a:ext>
                </a:extLst>
              </p:cNvPr>
              <p:cNvSpPr>
                <a:spLocks noRot="1" noChangeAspect="1" noMove="1" noResize="1" noEditPoints="1" noAdjustHandles="1" noChangeArrowheads="1" noChangeShapeType="1" noTextEdit="1"/>
              </p:cNvSpPr>
              <p:nvPr/>
            </p:nvSpPr>
            <p:spPr>
              <a:xfrm>
                <a:off x="575240" y="1526862"/>
                <a:ext cx="11187258" cy="2000222"/>
              </a:xfrm>
              <a:prstGeom prst="rect">
                <a:avLst/>
              </a:prstGeom>
              <a:blipFill>
                <a:blip r:embed="rId3"/>
                <a:stretch>
                  <a:fillRect l="-1134" r="-22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1191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B827-4D46-41B5-A033-A385AC2556E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9A7D915-E892-490F-A3F8-E4C509BE9726}"/>
              </a:ext>
            </a:extLst>
          </p:cNvPr>
          <p:cNvSpPr>
            <a:spLocks noGrp="1"/>
          </p:cNvSpPr>
          <p:nvPr>
            <p:ph idx="1"/>
          </p:nvPr>
        </p:nvSpPr>
        <p:spPr/>
        <p:txBody>
          <a:bodyPr>
            <a:normAutofit/>
          </a:bodyPr>
          <a:lstStyle/>
          <a:p>
            <a:r>
              <a:rPr lang="en-US" dirty="0"/>
              <a:t>So Far</a:t>
            </a:r>
          </a:p>
          <a:p>
            <a:pPr lvl="1"/>
            <a:r>
              <a:rPr lang="en-US" dirty="0"/>
              <a:t>Sum and Product Rules</a:t>
            </a:r>
          </a:p>
          <a:p>
            <a:pPr lvl="1"/>
            <a:r>
              <a:rPr lang="en-US" dirty="0"/>
              <a:t>Combinations (order doesn’t matter) and Permutations (order does matter)</a:t>
            </a:r>
          </a:p>
          <a:p>
            <a:pPr lvl="1"/>
            <a:r>
              <a:rPr lang="en-US" dirty="0"/>
              <a:t>Introduce ordering and remove it to make calculations easier</a:t>
            </a:r>
          </a:p>
          <a:p>
            <a:pPr lvl="1"/>
            <a:r>
              <a:rPr lang="en-US" dirty="0"/>
              <a:t>Some Proofs by counting two ways</a:t>
            </a:r>
          </a:p>
          <a:p>
            <a:pPr lvl="1"/>
            <a:r>
              <a:rPr lang="en-US" dirty="0"/>
              <a:t>Binomial Theorem</a:t>
            </a:r>
          </a:p>
          <a:p>
            <a:endParaRPr lang="en-US" dirty="0"/>
          </a:p>
          <a:p>
            <a:r>
              <a:rPr lang="en-US" dirty="0"/>
              <a:t>This Time</a:t>
            </a:r>
          </a:p>
          <a:p>
            <a:pPr lvl="1"/>
            <a:r>
              <a:rPr lang="en-US" dirty="0"/>
              <a:t>Principle of Inclusion-Exclusion</a:t>
            </a:r>
          </a:p>
          <a:p>
            <a:pPr lvl="1"/>
            <a:r>
              <a:rPr lang="en-US" dirty="0"/>
              <a:t>Pigeonhole Principle</a:t>
            </a:r>
          </a:p>
          <a:p>
            <a:pPr lvl="1"/>
            <a:r>
              <a:rPr lang="en-US" dirty="0"/>
              <a:t>Stars and Bars</a:t>
            </a:r>
          </a:p>
        </p:txBody>
      </p:sp>
    </p:spTree>
    <p:extLst>
      <p:ext uri="{BB962C8B-B14F-4D97-AF65-F5344CB8AC3E}">
        <p14:creationId xmlns:p14="http://schemas.microsoft.com/office/powerpoint/2010/main" val="79903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D6FC6-2782-2F82-8161-4CE8553E48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C716C8-6875-C8A7-25B3-212974AB0C44}"/>
              </a:ext>
            </a:extLst>
          </p:cNvPr>
          <p:cNvSpPr>
            <a:spLocks noGrp="1"/>
          </p:cNvSpPr>
          <p:nvPr>
            <p:ph type="title"/>
          </p:nvPr>
        </p:nvSpPr>
        <p:spPr/>
        <p:txBody>
          <a:bodyPr/>
          <a:lstStyle/>
          <a:p>
            <a:r>
              <a:rPr lang="en-US" dirty="0"/>
              <a:t>Principle of Inclusion-Exclusion</a:t>
            </a:r>
          </a:p>
        </p:txBody>
      </p:sp>
      <p:sp>
        <p:nvSpPr>
          <p:cNvPr id="5" name="Text Placeholder 4">
            <a:extLst>
              <a:ext uri="{FF2B5EF4-FFF2-40B4-BE49-F238E27FC236}">
                <a16:creationId xmlns:a16="http://schemas.microsoft.com/office/drawing/2014/main" id="{9449EB75-63FE-0537-9CC0-A90E3F6219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318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0138-3BD4-4273-8A91-D0A9DE08682A}"/>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A103C32-D181-4DCD-91A3-A92EFF052C01}"/>
                  </a:ext>
                </a:extLst>
              </p:cNvPr>
              <p:cNvSpPr>
                <a:spLocks noGrp="1"/>
              </p:cNvSpPr>
              <p:nvPr>
                <p:ph idx="1"/>
              </p:nvPr>
            </p:nvSpPr>
            <p:spPr/>
            <p:txBody>
              <a:bodyPr/>
              <a:lstStyle/>
              <a:p>
                <a:r>
                  <a:rPr lang="en-US" dirty="0"/>
                  <a:t>How many length 5 strings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contain:</a:t>
                </a:r>
              </a:p>
              <a:p>
                <a:r>
                  <a:rPr lang="en-US" dirty="0"/>
                  <a:t>Exactly 2 ‘a’s OR</a:t>
                </a:r>
              </a:p>
              <a:p>
                <a:r>
                  <a:rPr lang="en-US" dirty="0"/>
                  <a:t>Exactly 1 ‘b’ OR</a:t>
                </a:r>
              </a:p>
              <a:p>
                <a:r>
                  <a:rPr lang="en-US" dirty="0"/>
                  <a:t>No ‘x’s</a:t>
                </a:r>
              </a:p>
              <a:p>
                <a:endParaRPr lang="en-US" dirty="0"/>
              </a:p>
              <a:p>
                <a:r>
                  <a:rPr lang="en-US" dirty="0"/>
                  <a:t>For what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do we want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a:t>
                </a:r>
              </a:p>
              <a:p>
                <a:endParaRPr lang="en-US" dirty="0"/>
              </a:p>
              <a:p>
                <a:r>
                  <a:rPr lang="en-US" dirty="0"/>
                  <a:t>Why not just use the sum rule?</a:t>
                </a:r>
              </a:p>
            </p:txBody>
          </p:sp>
        </mc:Choice>
        <mc:Fallback>
          <p:sp>
            <p:nvSpPr>
              <p:cNvPr id="3" name="Content Placeholder 2">
                <a:extLst>
                  <a:ext uri="{FF2B5EF4-FFF2-40B4-BE49-F238E27FC236}">
                    <a16:creationId xmlns:a16="http://schemas.microsoft.com/office/drawing/2014/main" id="{2A103C32-D181-4DCD-91A3-A92EFF052C01}"/>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spTree>
    <p:extLst>
      <p:ext uri="{BB962C8B-B14F-4D97-AF65-F5344CB8AC3E}">
        <p14:creationId xmlns:p14="http://schemas.microsoft.com/office/powerpoint/2010/main" val="34407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15FB-D45C-4A3C-9D26-09E620B4AD03}"/>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150AC-6DB9-478D-BD55-AE6A7373DCF8}"/>
                  </a:ext>
                </a:extLst>
              </p:cNvPr>
              <p:cNvSpPr>
                <a:spLocks noGrp="1"/>
              </p:cNvSpPr>
              <p:nvPr>
                <p:ph idx="1"/>
              </p:nvPr>
            </p:nvSpPr>
            <p:spPr/>
            <p:txBody>
              <a:bodyPr/>
              <a:lstStyle/>
              <a:p>
                <a:r>
                  <a:rPr lang="en-US" dirty="0"/>
                  <a:t>The sum rule says when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𝐵</m:t>
                    </m:r>
                  </m:oMath>
                </a14:m>
                <a:r>
                  <a:rPr lang="en-US" dirty="0"/>
                  <a:t> are disjoint (no intersection),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r>
                  <a:rPr lang="en-US" dirty="0"/>
                  <a:t>What about when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aren’t disjoint? </a:t>
                </a:r>
              </a:p>
              <a:p>
                <a:endParaRPr lang="en-US" dirty="0"/>
              </a:p>
              <a:p>
                <a:r>
                  <a:rPr lang="en-US" dirty="0"/>
                  <a:t>For two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E1150AC-6DB9-478D-BD55-AE6A7373DCF8}"/>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080E8B-7E7E-4DFF-B169-F8A1CE23D2FA}"/>
                  </a:ext>
                </a:extLst>
              </p:cNvPr>
              <p:cNvSpPr txBox="1"/>
              <p:nvPr/>
            </p:nvSpPr>
            <p:spPr>
              <a:xfrm>
                <a:off x="7777370" y="3370446"/>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𝐴</m:t>
                      </m:r>
                    </m:oMath>
                  </m:oMathPara>
                </a14:m>
                <a:endParaRPr lang="en-US" sz="2400" dirty="0"/>
              </a:p>
            </p:txBody>
          </p:sp>
        </mc:Choice>
        <mc:Fallback xmlns="">
          <p:sp>
            <p:nvSpPr>
              <p:cNvPr id="6" name="TextBox 5">
                <a:extLst>
                  <a:ext uri="{FF2B5EF4-FFF2-40B4-BE49-F238E27FC236}">
                    <a16:creationId xmlns:a16="http://schemas.microsoft.com/office/drawing/2014/main" id="{51080E8B-7E7E-4DFF-B169-F8A1CE23D2FA}"/>
                  </a:ext>
                </a:extLst>
              </p:cNvPr>
              <p:cNvSpPr txBox="1">
                <a:spLocks noRot="1" noChangeAspect="1" noMove="1" noResize="1" noEditPoints="1" noAdjustHandles="1" noChangeArrowheads="1" noChangeShapeType="1" noTextEdit="1"/>
              </p:cNvSpPr>
              <p:nvPr/>
            </p:nvSpPr>
            <p:spPr>
              <a:xfrm>
                <a:off x="7777370" y="3370446"/>
                <a:ext cx="69076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33CAF9-3D26-41B8-843C-A202AC7CBE34}"/>
                  </a:ext>
                </a:extLst>
              </p:cNvPr>
              <p:cNvSpPr txBox="1"/>
              <p:nvPr/>
            </p:nvSpPr>
            <p:spPr>
              <a:xfrm>
                <a:off x="10520339" y="3370445"/>
                <a:ext cx="6907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F0"/>
                          </a:solidFill>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4033CAF9-3D26-41B8-843C-A202AC7CBE34}"/>
                  </a:ext>
                </a:extLst>
              </p:cNvPr>
              <p:cNvSpPr txBox="1">
                <a:spLocks noRot="1" noChangeAspect="1" noMove="1" noResize="1" noEditPoints="1" noAdjustHandles="1" noChangeArrowheads="1" noChangeShapeType="1" noTextEdit="1"/>
              </p:cNvSpPr>
              <p:nvPr/>
            </p:nvSpPr>
            <p:spPr>
              <a:xfrm>
                <a:off x="10520339" y="3370445"/>
                <a:ext cx="69076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6D36C2-9287-42AC-A2A1-E98BA9DDD182}"/>
                  </a:ext>
                </a:extLst>
              </p:cNvPr>
              <p:cNvSpPr txBox="1"/>
              <p:nvPr/>
            </p:nvSpPr>
            <p:spPr>
              <a:xfrm>
                <a:off x="9053951" y="3388668"/>
                <a:ext cx="9945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𝐵</m:t>
                      </m:r>
                    </m:oMath>
                  </m:oMathPara>
                </a14:m>
                <a:endParaRPr lang="en-US" sz="2400" dirty="0"/>
              </a:p>
            </p:txBody>
          </p:sp>
        </mc:Choice>
        <mc:Fallback xmlns="">
          <p:sp>
            <p:nvSpPr>
              <p:cNvPr id="8" name="TextBox 7">
                <a:extLst>
                  <a:ext uri="{FF2B5EF4-FFF2-40B4-BE49-F238E27FC236}">
                    <a16:creationId xmlns:a16="http://schemas.microsoft.com/office/drawing/2014/main" id="{4E6D36C2-9287-42AC-A2A1-E98BA9DDD182}"/>
                  </a:ext>
                </a:extLst>
              </p:cNvPr>
              <p:cNvSpPr txBox="1">
                <a:spLocks noRot="1" noChangeAspect="1" noMove="1" noResize="1" noEditPoints="1" noAdjustHandles="1" noChangeArrowheads="1" noChangeShapeType="1" noTextEdit="1"/>
              </p:cNvSpPr>
              <p:nvPr/>
            </p:nvSpPr>
            <p:spPr>
              <a:xfrm>
                <a:off x="9053951" y="3388668"/>
                <a:ext cx="994510" cy="461665"/>
              </a:xfrm>
              <a:prstGeom prst="rect">
                <a:avLst/>
              </a:prstGeom>
              <a:blipFill>
                <a:blip r:embed="rId6"/>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ECE3949-938D-4F08-89CB-4346D7DA008F}"/>
              </a:ext>
            </a:extLst>
          </p:cNvPr>
          <p:cNvSpPr/>
          <p:nvPr/>
        </p:nvSpPr>
        <p:spPr>
          <a:xfrm>
            <a:off x="7647343" y="3630794"/>
            <a:ext cx="2271091" cy="2271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8A5FD5-BB08-472E-A7FF-8530468C146C}"/>
              </a:ext>
            </a:extLst>
          </p:cNvPr>
          <p:cNvSpPr/>
          <p:nvPr/>
        </p:nvSpPr>
        <p:spPr>
          <a:xfrm>
            <a:off x="9144896" y="3608207"/>
            <a:ext cx="2271091" cy="227109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468E60D-65A5-4A06-BD5D-2DF7254C2657}"/>
              </a:ext>
            </a:extLst>
          </p:cNvPr>
          <p:cNvSpPr/>
          <p:nvPr/>
        </p:nvSpPr>
        <p:spPr>
          <a:xfrm>
            <a:off x="9142343" y="3905841"/>
            <a:ext cx="766971" cy="1698412"/>
          </a:xfrm>
          <a:custGeom>
            <a:avLst/>
            <a:gdLst>
              <a:gd name="connsiteX0" fmla="*/ 363437 w 766971"/>
              <a:gd name="connsiteY0" fmla="*/ 0 h 1698412"/>
              <a:gd name="connsiteX1" fmla="*/ 434377 w 766971"/>
              <a:gd name="connsiteY1" fmla="*/ 64475 h 1698412"/>
              <a:gd name="connsiteX2" fmla="*/ 766971 w 766971"/>
              <a:gd name="connsiteY2" fmla="*/ 867427 h 1698412"/>
              <a:gd name="connsiteX3" fmla="*/ 434377 w 766971"/>
              <a:gd name="connsiteY3" fmla="*/ 1670380 h 1698412"/>
              <a:gd name="connsiteX4" fmla="*/ 403534 w 766971"/>
              <a:gd name="connsiteY4" fmla="*/ 1698412 h 1698412"/>
              <a:gd name="connsiteX5" fmla="*/ 332594 w 766971"/>
              <a:gd name="connsiteY5" fmla="*/ 1633937 h 1698412"/>
              <a:gd name="connsiteX6" fmla="*/ 0 w 766971"/>
              <a:gd name="connsiteY6" fmla="*/ 830984 h 1698412"/>
              <a:gd name="connsiteX7" fmla="*/ 332594 w 766971"/>
              <a:gd name="connsiteY7" fmla="*/ 28032 h 16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971" h="1698412">
                <a:moveTo>
                  <a:pt x="363437" y="0"/>
                </a:moveTo>
                <a:lnTo>
                  <a:pt x="434377" y="64475"/>
                </a:lnTo>
                <a:cubicBezTo>
                  <a:pt x="639871" y="269968"/>
                  <a:pt x="766971" y="553855"/>
                  <a:pt x="766971" y="867427"/>
                </a:cubicBezTo>
                <a:cubicBezTo>
                  <a:pt x="766971" y="1181000"/>
                  <a:pt x="639871" y="1464886"/>
                  <a:pt x="434377" y="1670380"/>
                </a:cubicBezTo>
                <a:lnTo>
                  <a:pt x="403534" y="1698412"/>
                </a:lnTo>
                <a:lnTo>
                  <a:pt x="332594" y="1633937"/>
                </a:lnTo>
                <a:cubicBezTo>
                  <a:pt x="127100" y="1428443"/>
                  <a:pt x="0" y="1144557"/>
                  <a:pt x="0" y="830984"/>
                </a:cubicBezTo>
                <a:cubicBezTo>
                  <a:pt x="0" y="517412"/>
                  <a:pt x="127100" y="233525"/>
                  <a:pt x="332594" y="28032"/>
                </a:cubicBezTo>
                <a:close/>
              </a:path>
            </a:pathLst>
          </a:custGeom>
          <a:solidFill>
            <a:schemeClr val="accent2">
              <a:alpha val="79000"/>
            </a:schemeClr>
          </a:solid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10"/>
                                        </p:tgtEl>
                                        <p:attrNameLst>
                                          <p:attrName>style.color</p:attrName>
                                        </p:attrNameLst>
                                      </p:cBhvr>
                                      <p:to>
                                        <a:srgbClr val="00B0F0"/>
                                      </p:to>
                                    </p:animClr>
                                    <p:animClr clrSpc="rgb" dir="cw">
                                      <p:cBhvr>
                                        <p:cTn id="13" dur="500" fill="hold"/>
                                        <p:tgtEl>
                                          <p:spTgt spid="10"/>
                                        </p:tgtEl>
                                        <p:attrNameLst>
                                          <p:attrName>fillcolor</p:attrName>
                                        </p:attrNameLst>
                                      </p:cBhvr>
                                      <p:to>
                                        <a:srgbClr val="00B0F0"/>
                                      </p:to>
                                    </p:animClr>
                                    <p:set>
                                      <p:cBhvr>
                                        <p:cTn id="14" dur="500" fill="hold"/>
                                        <p:tgtEl>
                                          <p:spTgt spid="10"/>
                                        </p:tgtEl>
                                        <p:attrNameLst>
                                          <p:attrName>fill.type</p:attrName>
                                        </p:attrNameLst>
                                      </p:cBhvr>
                                      <p:to>
                                        <p:strVal val="solid"/>
                                      </p:to>
                                    </p:set>
                                    <p:set>
                                      <p:cBhvr>
                                        <p:cTn id="15" dur="500" fill="hold"/>
                                        <p:tgtEl>
                                          <p:spTgt spid="10"/>
                                        </p:tgtEl>
                                        <p:attrNameLst>
                                          <p:attrName>fill.on</p:attrName>
                                        </p:attrNameLst>
                                      </p:cBhvr>
                                      <p:to>
                                        <p:strVal val="true"/>
                                      </p:to>
                                    </p:set>
                                  </p:childTnLst>
                                </p:cTn>
                              </p:par>
                              <p:par>
                                <p:cTn id="16" presetID="1" presetClass="entr"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052-532B-4E27-B03A-56C82F8CC915}"/>
              </a:ext>
            </a:extLst>
          </p:cNvPr>
          <p:cNvSpPr>
            <a:spLocks noGrp="1"/>
          </p:cNvSpPr>
          <p:nvPr>
            <p:ph type="title"/>
          </p:nvPr>
        </p:nvSpPr>
        <p:spPr/>
        <p:txBody>
          <a:bodyPr/>
          <a:lstStyle/>
          <a:p>
            <a:r>
              <a:rPr lang="en-US" dirty="0"/>
              <a:t>Principle of Inclusion-Exclusion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29883-666A-467D-A6FC-D7F6C929777E}"/>
                  </a:ext>
                </a:extLst>
              </p:cNvPr>
              <p:cNvSpPr>
                <a:spLocks noGrp="1"/>
              </p:cNvSpPr>
              <p:nvPr>
                <p:ph idx="1"/>
              </p:nvPr>
            </p:nvSpPr>
            <p:spPr>
              <a:xfrm>
                <a:off x="575240" y="1463857"/>
                <a:ext cx="11464360" cy="1136468"/>
              </a:xfrm>
            </p:spPr>
            <p:txBody>
              <a:bodyPr/>
              <a:lstStyle/>
              <a:p>
                <a:r>
                  <a:rPr lang="en-US" dirty="0"/>
                  <a:t>For three sets: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729883-666A-467D-A6FC-D7F6C929777E}"/>
                  </a:ext>
                </a:extLst>
              </p:cNvPr>
              <p:cNvSpPr>
                <a:spLocks noGrp="1" noRot="1" noChangeAspect="1" noMove="1" noResize="1" noEditPoints="1" noAdjustHandles="1" noChangeArrowheads="1" noChangeShapeType="1" noTextEdit="1"/>
              </p:cNvSpPr>
              <p:nvPr>
                <p:ph idx="1"/>
              </p:nvPr>
            </p:nvSpPr>
            <p:spPr>
              <a:xfrm>
                <a:off x="575240" y="1463857"/>
                <a:ext cx="11464360" cy="1136468"/>
              </a:xfrm>
              <a:blipFill>
                <a:blip r:embed="rId2"/>
                <a:stretch>
                  <a:fillRect l="-638" t="-9091"/>
                </a:stretch>
              </a:blipFill>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0D8B4940-A655-4414-A8C9-8B40D436BC0E}"/>
              </a:ext>
            </a:extLst>
          </p:cNvPr>
          <p:cNvSpPr/>
          <p:nvPr/>
        </p:nvSpPr>
        <p:spPr>
          <a:xfrm>
            <a:off x="6126477" y="3429001"/>
            <a:ext cx="1172055" cy="1506155"/>
          </a:xfrm>
          <a:custGeom>
            <a:avLst/>
            <a:gdLst>
              <a:gd name="connsiteX0" fmla="*/ 836299 w 1172055"/>
              <a:gd name="connsiteY0" fmla="*/ 0 h 1506155"/>
              <a:gd name="connsiteX1" fmla="*/ 1078651 w 1172055"/>
              <a:gd name="connsiteY1" fmla="*/ 24431 h 1506155"/>
              <a:gd name="connsiteX2" fmla="*/ 1123027 w 1172055"/>
              <a:gd name="connsiteY2" fmla="*/ 35841 h 1506155"/>
              <a:gd name="connsiteX3" fmla="*/ 1147624 w 1172055"/>
              <a:gd name="connsiteY3" fmla="*/ 131504 h 1506155"/>
              <a:gd name="connsiteX4" fmla="*/ 1172055 w 1172055"/>
              <a:gd name="connsiteY4" fmla="*/ 373856 h 1506155"/>
              <a:gd name="connsiteX5" fmla="*/ 437604 w 1172055"/>
              <a:gd name="connsiteY5" fmla="*/ 1481886 h 1506155"/>
              <a:gd name="connsiteX6" fmla="*/ 371299 w 1172055"/>
              <a:gd name="connsiteY6" fmla="*/ 1506155 h 1506155"/>
              <a:gd name="connsiteX7" fmla="*/ 378481 w 1172055"/>
              <a:gd name="connsiteY7" fmla="*/ 1478221 h 1506155"/>
              <a:gd name="connsiteX8" fmla="*/ 402912 w 1172055"/>
              <a:gd name="connsiteY8" fmla="*/ 1235869 h 1506155"/>
              <a:gd name="connsiteX9" fmla="*/ 50699 w 1172055"/>
              <a:gd name="connsiteY9" fmla="*/ 385551 h 1506155"/>
              <a:gd name="connsiteX10" fmla="*/ 0 w 1172055"/>
              <a:gd name="connsiteY10" fmla="*/ 339472 h 1506155"/>
              <a:gd name="connsiteX11" fmla="*/ 71377 w 1172055"/>
              <a:gd name="connsiteY11" fmla="*/ 274599 h 1506155"/>
              <a:gd name="connsiteX12" fmla="*/ 836299 w 1172055"/>
              <a:gd name="connsiteY12" fmla="*/ 0 h 1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055" h="1506155">
                <a:moveTo>
                  <a:pt x="836299" y="0"/>
                </a:moveTo>
                <a:cubicBezTo>
                  <a:pt x="919317" y="0"/>
                  <a:pt x="1000369" y="8412"/>
                  <a:pt x="1078651" y="24431"/>
                </a:cubicBezTo>
                <a:lnTo>
                  <a:pt x="1123027" y="35841"/>
                </a:lnTo>
                <a:lnTo>
                  <a:pt x="1147624" y="131504"/>
                </a:lnTo>
                <a:cubicBezTo>
                  <a:pt x="1163643" y="209786"/>
                  <a:pt x="1172055" y="290839"/>
                  <a:pt x="1172055" y="373856"/>
                </a:cubicBezTo>
                <a:cubicBezTo>
                  <a:pt x="1172055" y="871961"/>
                  <a:pt x="869210" y="1299332"/>
                  <a:pt x="437604" y="1481886"/>
                </a:cubicBezTo>
                <a:lnTo>
                  <a:pt x="371299" y="1506155"/>
                </a:lnTo>
                <a:lnTo>
                  <a:pt x="378481" y="1478221"/>
                </a:lnTo>
                <a:cubicBezTo>
                  <a:pt x="394500" y="1399939"/>
                  <a:pt x="402912" y="1318887"/>
                  <a:pt x="402912" y="1235869"/>
                </a:cubicBezTo>
                <a:cubicBezTo>
                  <a:pt x="402912" y="903799"/>
                  <a:pt x="268314" y="603166"/>
                  <a:pt x="50699" y="385551"/>
                </a:cubicBezTo>
                <a:lnTo>
                  <a:pt x="0" y="339472"/>
                </a:lnTo>
                <a:lnTo>
                  <a:pt x="71377" y="274599"/>
                </a:lnTo>
                <a:cubicBezTo>
                  <a:pt x="279246" y="103052"/>
                  <a:pt x="545738" y="0"/>
                  <a:pt x="836299"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A6898A-E1A7-4A12-BDB1-0D254BDC5F5E}"/>
              </a:ext>
            </a:extLst>
          </p:cNvPr>
          <p:cNvSpPr/>
          <p:nvPr/>
        </p:nvSpPr>
        <p:spPr>
          <a:xfrm>
            <a:off x="4893470" y="3462338"/>
            <a:ext cx="1233007" cy="1507208"/>
          </a:xfrm>
          <a:custGeom>
            <a:avLst/>
            <a:gdLst>
              <a:gd name="connsiteX0" fmla="*/ 433388 w 1233007"/>
              <a:gd name="connsiteY0" fmla="*/ 0 h 1507208"/>
              <a:gd name="connsiteX1" fmla="*/ 1198310 w 1233007"/>
              <a:gd name="connsiteY1" fmla="*/ 274599 h 1507208"/>
              <a:gd name="connsiteX2" fmla="*/ 1233007 w 1233007"/>
              <a:gd name="connsiteY2" fmla="*/ 306134 h 1507208"/>
              <a:gd name="connsiteX3" fmla="*/ 1218988 w 1233007"/>
              <a:gd name="connsiteY3" fmla="*/ 318875 h 1507208"/>
              <a:gd name="connsiteX4" fmla="*/ 866775 w 1233007"/>
              <a:gd name="connsiteY4" fmla="*/ 1169193 h 1507208"/>
              <a:gd name="connsiteX5" fmla="*/ 891206 w 1233007"/>
              <a:gd name="connsiteY5" fmla="*/ 1411545 h 1507208"/>
              <a:gd name="connsiteX6" fmla="*/ 915803 w 1233007"/>
              <a:gd name="connsiteY6" fmla="*/ 1507208 h 1507208"/>
              <a:gd name="connsiteX7" fmla="*/ 844935 w 1233007"/>
              <a:gd name="connsiteY7" fmla="*/ 1488986 h 1507208"/>
              <a:gd name="connsiteX8" fmla="*/ 0 w 1233007"/>
              <a:gd name="connsiteY8" fmla="*/ 340518 h 1507208"/>
              <a:gd name="connsiteX9" fmla="*/ 24431 w 1233007"/>
              <a:gd name="connsiteY9" fmla="*/ 98166 h 1507208"/>
              <a:gd name="connsiteX10" fmla="*/ 31614 w 1233007"/>
              <a:gd name="connsiteY10" fmla="*/ 70233 h 1507208"/>
              <a:gd name="connsiteX11" fmla="*/ 75792 w 1233007"/>
              <a:gd name="connsiteY11" fmla="*/ 54063 h 1507208"/>
              <a:gd name="connsiteX12" fmla="*/ 433388 w 1233007"/>
              <a:gd name="connsiteY12" fmla="*/ 0 h 150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007" h="1507208">
                <a:moveTo>
                  <a:pt x="433388" y="0"/>
                </a:moveTo>
                <a:cubicBezTo>
                  <a:pt x="723949" y="0"/>
                  <a:pt x="990442" y="103052"/>
                  <a:pt x="1198310" y="274599"/>
                </a:cubicBezTo>
                <a:lnTo>
                  <a:pt x="1233007" y="306134"/>
                </a:lnTo>
                <a:lnTo>
                  <a:pt x="1218988" y="318875"/>
                </a:lnTo>
                <a:cubicBezTo>
                  <a:pt x="1001373" y="536490"/>
                  <a:pt x="866775" y="837123"/>
                  <a:pt x="866775" y="1169193"/>
                </a:cubicBezTo>
                <a:cubicBezTo>
                  <a:pt x="866775" y="1252211"/>
                  <a:pt x="875188" y="1333263"/>
                  <a:pt x="891206" y="1411545"/>
                </a:cubicBezTo>
                <a:lnTo>
                  <a:pt x="915803" y="1507208"/>
                </a:lnTo>
                <a:lnTo>
                  <a:pt x="844935" y="1488986"/>
                </a:lnTo>
                <a:cubicBezTo>
                  <a:pt x="355422" y="1336732"/>
                  <a:pt x="0" y="880132"/>
                  <a:pt x="0" y="340518"/>
                </a:cubicBezTo>
                <a:cubicBezTo>
                  <a:pt x="0" y="257501"/>
                  <a:pt x="8413" y="176448"/>
                  <a:pt x="24431" y="98166"/>
                </a:cubicBezTo>
                <a:lnTo>
                  <a:pt x="31614" y="70233"/>
                </a:lnTo>
                <a:lnTo>
                  <a:pt x="75792" y="54063"/>
                </a:lnTo>
                <a:cubicBezTo>
                  <a:pt x="188757" y="18928"/>
                  <a:pt x="308862" y="0"/>
                  <a:pt x="433388"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57724B-6645-4E1D-9E0E-BAB19C64E530}"/>
              </a:ext>
            </a:extLst>
          </p:cNvPr>
          <p:cNvSpPr/>
          <p:nvPr/>
        </p:nvSpPr>
        <p:spPr>
          <a:xfrm>
            <a:off x="5809273" y="4935156"/>
            <a:ext cx="688503" cy="592773"/>
          </a:xfrm>
          <a:custGeom>
            <a:avLst/>
            <a:gdLst>
              <a:gd name="connsiteX0" fmla="*/ 688503 w 688503"/>
              <a:gd name="connsiteY0" fmla="*/ 0 h 592773"/>
              <a:gd name="connsiteX1" fmla="*/ 666053 w 688503"/>
              <a:gd name="connsiteY1" fmla="*/ 87310 h 592773"/>
              <a:gd name="connsiteX2" fmla="*/ 367903 w 688503"/>
              <a:gd name="connsiteY2" fmla="*/ 580032 h 592773"/>
              <a:gd name="connsiteX3" fmla="*/ 353885 w 688503"/>
              <a:gd name="connsiteY3" fmla="*/ 592773 h 592773"/>
              <a:gd name="connsiteX4" fmla="*/ 303185 w 688503"/>
              <a:gd name="connsiteY4" fmla="*/ 546694 h 592773"/>
              <a:gd name="connsiteX5" fmla="*/ 5035 w 688503"/>
              <a:gd name="connsiteY5" fmla="*/ 53972 h 592773"/>
              <a:gd name="connsiteX6" fmla="*/ 0 w 688503"/>
              <a:gd name="connsiteY6" fmla="*/ 34391 h 592773"/>
              <a:gd name="connsiteX7" fmla="*/ 44376 w 688503"/>
              <a:gd name="connsiteY7" fmla="*/ 45801 h 592773"/>
              <a:gd name="connsiteX8" fmla="*/ 286728 w 688503"/>
              <a:gd name="connsiteY8" fmla="*/ 70232 h 592773"/>
              <a:gd name="connsiteX9" fmla="*/ 644324 w 688503"/>
              <a:gd name="connsiteY9" fmla="*/ 16169 h 592773"/>
              <a:gd name="connsiteX10" fmla="*/ 688503 w 688503"/>
              <a:gd name="connsiteY10" fmla="*/ 0 h 5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503" h="592773">
                <a:moveTo>
                  <a:pt x="688503" y="0"/>
                </a:moveTo>
                <a:lnTo>
                  <a:pt x="666053" y="87310"/>
                </a:lnTo>
                <a:cubicBezTo>
                  <a:pt x="607494" y="275584"/>
                  <a:pt x="503913" y="444023"/>
                  <a:pt x="367903" y="580032"/>
                </a:cubicBezTo>
                <a:lnTo>
                  <a:pt x="353885" y="592773"/>
                </a:lnTo>
                <a:lnTo>
                  <a:pt x="303185" y="546694"/>
                </a:lnTo>
                <a:cubicBezTo>
                  <a:pt x="167176" y="410685"/>
                  <a:pt x="63595" y="242246"/>
                  <a:pt x="5035" y="53972"/>
                </a:cubicBezTo>
                <a:lnTo>
                  <a:pt x="0" y="34391"/>
                </a:lnTo>
                <a:lnTo>
                  <a:pt x="44376" y="45801"/>
                </a:lnTo>
                <a:cubicBezTo>
                  <a:pt x="122658" y="61820"/>
                  <a:pt x="203711" y="70232"/>
                  <a:pt x="286728" y="70232"/>
                </a:cubicBezTo>
                <a:cubicBezTo>
                  <a:pt x="411254" y="70232"/>
                  <a:pt x="531360" y="51304"/>
                  <a:pt x="644324" y="16169"/>
                </a:cubicBezTo>
                <a:lnTo>
                  <a:pt x="688503"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C05D6-3DC5-452D-8098-A4BB11AD1B44}"/>
              </a:ext>
            </a:extLst>
          </p:cNvPr>
          <p:cNvSpPr/>
          <p:nvPr/>
        </p:nvSpPr>
        <p:spPr>
          <a:xfrm>
            <a:off x="4925083" y="2600326"/>
            <a:ext cx="2324420" cy="1168147"/>
          </a:xfrm>
          <a:custGeom>
            <a:avLst/>
            <a:gdLst>
              <a:gd name="connsiteX0" fmla="*/ 1170917 w 2324420"/>
              <a:gd name="connsiteY0" fmla="*/ 0 h 1168147"/>
              <a:gd name="connsiteX1" fmla="*/ 2319385 w 2324420"/>
              <a:gd name="connsiteY1" fmla="*/ 844935 h 1168147"/>
              <a:gd name="connsiteX2" fmla="*/ 2324420 w 2324420"/>
              <a:gd name="connsiteY2" fmla="*/ 864516 h 1168147"/>
              <a:gd name="connsiteX3" fmla="*/ 2280044 w 2324420"/>
              <a:gd name="connsiteY3" fmla="*/ 853106 h 1168147"/>
              <a:gd name="connsiteX4" fmla="*/ 2037692 w 2324420"/>
              <a:gd name="connsiteY4" fmla="*/ 828675 h 1168147"/>
              <a:gd name="connsiteX5" fmla="*/ 1272770 w 2324420"/>
              <a:gd name="connsiteY5" fmla="*/ 1103274 h 1168147"/>
              <a:gd name="connsiteX6" fmla="*/ 1201393 w 2324420"/>
              <a:gd name="connsiteY6" fmla="*/ 1168147 h 1168147"/>
              <a:gd name="connsiteX7" fmla="*/ 1166696 w 2324420"/>
              <a:gd name="connsiteY7" fmla="*/ 1136612 h 1168147"/>
              <a:gd name="connsiteX8" fmla="*/ 401774 w 2324420"/>
              <a:gd name="connsiteY8" fmla="*/ 862013 h 1168147"/>
              <a:gd name="connsiteX9" fmla="*/ 44178 w 2324420"/>
              <a:gd name="connsiteY9" fmla="*/ 916076 h 1168147"/>
              <a:gd name="connsiteX10" fmla="*/ 0 w 2324420"/>
              <a:gd name="connsiteY10" fmla="*/ 932246 h 1168147"/>
              <a:gd name="connsiteX11" fmla="*/ 22449 w 2324420"/>
              <a:gd name="connsiteY11" fmla="*/ 844935 h 1168147"/>
              <a:gd name="connsiteX12" fmla="*/ 1170917 w 2324420"/>
              <a:gd name="connsiteY12" fmla="*/ 0 h 11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20" h="1168147">
                <a:moveTo>
                  <a:pt x="1170917" y="0"/>
                </a:moveTo>
                <a:cubicBezTo>
                  <a:pt x="1710531" y="0"/>
                  <a:pt x="2167131" y="355422"/>
                  <a:pt x="2319385" y="844935"/>
                </a:cubicBezTo>
                <a:lnTo>
                  <a:pt x="2324420" y="864516"/>
                </a:lnTo>
                <a:lnTo>
                  <a:pt x="2280044" y="853106"/>
                </a:lnTo>
                <a:cubicBezTo>
                  <a:pt x="2201762" y="837087"/>
                  <a:pt x="2120710" y="828675"/>
                  <a:pt x="2037692" y="828675"/>
                </a:cubicBezTo>
                <a:cubicBezTo>
                  <a:pt x="1747131" y="828675"/>
                  <a:pt x="1480639" y="931727"/>
                  <a:pt x="1272770" y="1103274"/>
                </a:cubicBezTo>
                <a:lnTo>
                  <a:pt x="1201393" y="1168147"/>
                </a:lnTo>
                <a:lnTo>
                  <a:pt x="1166696" y="1136612"/>
                </a:lnTo>
                <a:cubicBezTo>
                  <a:pt x="958828" y="965065"/>
                  <a:pt x="692335" y="862013"/>
                  <a:pt x="401774" y="862013"/>
                </a:cubicBezTo>
                <a:cubicBezTo>
                  <a:pt x="277248" y="862013"/>
                  <a:pt x="157143" y="880941"/>
                  <a:pt x="44178" y="916076"/>
                </a:cubicBezTo>
                <a:lnTo>
                  <a:pt x="0" y="932246"/>
                </a:lnTo>
                <a:lnTo>
                  <a:pt x="22449" y="844935"/>
                </a:lnTo>
                <a:cubicBezTo>
                  <a:pt x="174704" y="355422"/>
                  <a:pt x="631303" y="0"/>
                  <a:pt x="1170917"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55A4FA-82EB-4347-B989-DB8E2ECB2B03}"/>
              </a:ext>
            </a:extLst>
          </p:cNvPr>
          <p:cNvSpPr/>
          <p:nvPr/>
        </p:nvSpPr>
        <p:spPr>
          <a:xfrm>
            <a:off x="6163158" y="3464842"/>
            <a:ext cx="2002149" cy="2369221"/>
          </a:xfrm>
          <a:custGeom>
            <a:avLst/>
            <a:gdLst>
              <a:gd name="connsiteX0" fmla="*/ 1086346 w 2002149"/>
              <a:gd name="connsiteY0" fmla="*/ 0 h 2369221"/>
              <a:gd name="connsiteX1" fmla="*/ 1157214 w 2002149"/>
              <a:gd name="connsiteY1" fmla="*/ 18222 h 2369221"/>
              <a:gd name="connsiteX2" fmla="*/ 2002149 w 2002149"/>
              <a:gd name="connsiteY2" fmla="*/ 1166690 h 2369221"/>
              <a:gd name="connsiteX3" fmla="*/ 799618 w 2002149"/>
              <a:gd name="connsiteY3" fmla="*/ 2369221 h 2369221"/>
              <a:gd name="connsiteX4" fmla="*/ 34696 w 2002149"/>
              <a:gd name="connsiteY4" fmla="*/ 2094622 h 2369221"/>
              <a:gd name="connsiteX5" fmla="*/ 0 w 2002149"/>
              <a:gd name="connsiteY5" fmla="*/ 2063087 h 2369221"/>
              <a:gd name="connsiteX6" fmla="*/ 14018 w 2002149"/>
              <a:gd name="connsiteY6" fmla="*/ 2050346 h 2369221"/>
              <a:gd name="connsiteX7" fmla="*/ 312168 w 2002149"/>
              <a:gd name="connsiteY7" fmla="*/ 1557624 h 2369221"/>
              <a:gd name="connsiteX8" fmla="*/ 334618 w 2002149"/>
              <a:gd name="connsiteY8" fmla="*/ 1470314 h 2369221"/>
              <a:gd name="connsiteX9" fmla="*/ 400923 w 2002149"/>
              <a:gd name="connsiteY9" fmla="*/ 1446045 h 2369221"/>
              <a:gd name="connsiteX10" fmla="*/ 1135374 w 2002149"/>
              <a:gd name="connsiteY10" fmla="*/ 338015 h 2369221"/>
              <a:gd name="connsiteX11" fmla="*/ 1110943 w 2002149"/>
              <a:gd name="connsiteY11" fmla="*/ 95663 h 2369221"/>
              <a:gd name="connsiteX12" fmla="*/ 1086346 w 2002149"/>
              <a:gd name="connsiteY12" fmla="*/ 0 h 23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149" h="2369221">
                <a:moveTo>
                  <a:pt x="1086346" y="0"/>
                </a:moveTo>
                <a:lnTo>
                  <a:pt x="1157214" y="18222"/>
                </a:lnTo>
                <a:cubicBezTo>
                  <a:pt x="1646727" y="170477"/>
                  <a:pt x="2002149" y="627076"/>
                  <a:pt x="2002149" y="1166690"/>
                </a:cubicBezTo>
                <a:cubicBezTo>
                  <a:pt x="2002149" y="1830830"/>
                  <a:pt x="1463758" y="2369221"/>
                  <a:pt x="799618" y="2369221"/>
                </a:cubicBezTo>
                <a:cubicBezTo>
                  <a:pt x="509057" y="2369221"/>
                  <a:pt x="242565" y="2266170"/>
                  <a:pt x="34696" y="2094622"/>
                </a:cubicBezTo>
                <a:lnTo>
                  <a:pt x="0" y="2063087"/>
                </a:lnTo>
                <a:lnTo>
                  <a:pt x="14018" y="2050346"/>
                </a:lnTo>
                <a:cubicBezTo>
                  <a:pt x="150028" y="1914337"/>
                  <a:pt x="253609" y="1745898"/>
                  <a:pt x="312168" y="1557624"/>
                </a:cubicBezTo>
                <a:lnTo>
                  <a:pt x="334618" y="1470314"/>
                </a:lnTo>
                <a:lnTo>
                  <a:pt x="400923" y="1446045"/>
                </a:lnTo>
                <a:cubicBezTo>
                  <a:pt x="832529" y="1263491"/>
                  <a:pt x="1135374" y="836120"/>
                  <a:pt x="1135374" y="338015"/>
                </a:cubicBezTo>
                <a:cubicBezTo>
                  <a:pt x="1135374" y="254998"/>
                  <a:pt x="1126962" y="173945"/>
                  <a:pt x="1110943" y="95663"/>
                </a:cubicBezTo>
                <a:lnTo>
                  <a:pt x="1086346"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AABCEDE-8E9F-4C45-B82D-FFD716E91994}"/>
              </a:ext>
            </a:extLst>
          </p:cNvPr>
          <p:cNvSpPr/>
          <p:nvPr/>
        </p:nvSpPr>
        <p:spPr>
          <a:xfrm>
            <a:off x="4124327" y="3532572"/>
            <a:ext cx="2038831" cy="2334829"/>
          </a:xfrm>
          <a:custGeom>
            <a:avLst/>
            <a:gdLst>
              <a:gd name="connsiteX0" fmla="*/ 800757 w 2038831"/>
              <a:gd name="connsiteY0" fmla="*/ 0 h 2334829"/>
              <a:gd name="connsiteX1" fmla="*/ 793574 w 2038831"/>
              <a:gd name="connsiteY1" fmla="*/ 27933 h 2334829"/>
              <a:gd name="connsiteX2" fmla="*/ 769143 w 2038831"/>
              <a:gd name="connsiteY2" fmla="*/ 270285 h 2334829"/>
              <a:gd name="connsiteX3" fmla="*/ 1614078 w 2038831"/>
              <a:gd name="connsiteY3" fmla="*/ 1418753 h 2334829"/>
              <a:gd name="connsiteX4" fmla="*/ 1684946 w 2038831"/>
              <a:gd name="connsiteY4" fmla="*/ 1436975 h 2334829"/>
              <a:gd name="connsiteX5" fmla="*/ 1689981 w 2038831"/>
              <a:gd name="connsiteY5" fmla="*/ 1456556 h 2334829"/>
              <a:gd name="connsiteX6" fmla="*/ 1988131 w 2038831"/>
              <a:gd name="connsiteY6" fmla="*/ 1949278 h 2334829"/>
              <a:gd name="connsiteX7" fmla="*/ 2038831 w 2038831"/>
              <a:gd name="connsiteY7" fmla="*/ 1995357 h 2334829"/>
              <a:gd name="connsiteX8" fmla="*/ 1967453 w 2038831"/>
              <a:gd name="connsiteY8" fmla="*/ 2060230 h 2334829"/>
              <a:gd name="connsiteX9" fmla="*/ 1202531 w 2038831"/>
              <a:gd name="connsiteY9" fmla="*/ 2334829 h 2334829"/>
              <a:gd name="connsiteX10" fmla="*/ 0 w 2038831"/>
              <a:gd name="connsiteY10" fmla="*/ 1132298 h 2334829"/>
              <a:gd name="connsiteX11" fmla="*/ 734451 w 2038831"/>
              <a:gd name="connsiteY11" fmla="*/ 24268 h 2334829"/>
              <a:gd name="connsiteX12" fmla="*/ 800757 w 2038831"/>
              <a:gd name="connsiteY12" fmla="*/ 0 h 233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31" h="2334829">
                <a:moveTo>
                  <a:pt x="800757" y="0"/>
                </a:moveTo>
                <a:lnTo>
                  <a:pt x="793574" y="27933"/>
                </a:lnTo>
                <a:cubicBezTo>
                  <a:pt x="777556" y="106215"/>
                  <a:pt x="769143" y="187268"/>
                  <a:pt x="769143" y="270285"/>
                </a:cubicBezTo>
                <a:cubicBezTo>
                  <a:pt x="769143" y="809899"/>
                  <a:pt x="1124565" y="1266499"/>
                  <a:pt x="1614078" y="1418753"/>
                </a:cubicBezTo>
                <a:lnTo>
                  <a:pt x="1684946" y="1436975"/>
                </a:lnTo>
                <a:lnTo>
                  <a:pt x="1689981" y="1456556"/>
                </a:lnTo>
                <a:cubicBezTo>
                  <a:pt x="1748541" y="1644830"/>
                  <a:pt x="1852122" y="1813269"/>
                  <a:pt x="1988131" y="1949278"/>
                </a:cubicBezTo>
                <a:lnTo>
                  <a:pt x="2038831" y="1995357"/>
                </a:lnTo>
                <a:lnTo>
                  <a:pt x="1967453" y="2060230"/>
                </a:lnTo>
                <a:cubicBezTo>
                  <a:pt x="1759585" y="2231778"/>
                  <a:pt x="1493092" y="2334829"/>
                  <a:pt x="1202531" y="2334829"/>
                </a:cubicBezTo>
                <a:cubicBezTo>
                  <a:pt x="538391" y="2334829"/>
                  <a:pt x="0" y="1796438"/>
                  <a:pt x="0" y="1132298"/>
                </a:cubicBezTo>
                <a:cubicBezTo>
                  <a:pt x="0" y="634193"/>
                  <a:pt x="302845" y="206822"/>
                  <a:pt x="734451" y="24268"/>
                </a:cubicBezTo>
                <a:lnTo>
                  <a:pt x="80075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81D74ABA-FAEF-42F8-AF33-344B1F2E64C0}"/>
              </a:ext>
            </a:extLst>
          </p:cNvPr>
          <p:cNvSpPr/>
          <p:nvPr/>
        </p:nvSpPr>
        <p:spPr>
          <a:xfrm>
            <a:off x="5760244" y="3768473"/>
            <a:ext cx="769144" cy="1236915"/>
          </a:xfrm>
          <a:custGeom>
            <a:avLst/>
            <a:gdLst>
              <a:gd name="connsiteX0" fmla="*/ 366232 w 769144"/>
              <a:gd name="connsiteY0" fmla="*/ 0 h 1236915"/>
              <a:gd name="connsiteX1" fmla="*/ 416931 w 769144"/>
              <a:gd name="connsiteY1" fmla="*/ 46079 h 1236915"/>
              <a:gd name="connsiteX2" fmla="*/ 769144 w 769144"/>
              <a:gd name="connsiteY2" fmla="*/ 896397 h 1236915"/>
              <a:gd name="connsiteX3" fmla="*/ 744713 w 769144"/>
              <a:gd name="connsiteY3" fmla="*/ 1138749 h 1236915"/>
              <a:gd name="connsiteX4" fmla="*/ 737531 w 769144"/>
              <a:gd name="connsiteY4" fmla="*/ 1166683 h 1236915"/>
              <a:gd name="connsiteX5" fmla="*/ 693352 w 769144"/>
              <a:gd name="connsiteY5" fmla="*/ 1182852 h 1236915"/>
              <a:gd name="connsiteX6" fmla="*/ 335756 w 769144"/>
              <a:gd name="connsiteY6" fmla="*/ 1236915 h 1236915"/>
              <a:gd name="connsiteX7" fmla="*/ 93404 w 769144"/>
              <a:gd name="connsiteY7" fmla="*/ 1212484 h 1236915"/>
              <a:gd name="connsiteX8" fmla="*/ 49028 w 769144"/>
              <a:gd name="connsiteY8" fmla="*/ 1201074 h 1236915"/>
              <a:gd name="connsiteX9" fmla="*/ 24431 w 769144"/>
              <a:gd name="connsiteY9" fmla="*/ 1105411 h 1236915"/>
              <a:gd name="connsiteX10" fmla="*/ 0 w 769144"/>
              <a:gd name="connsiteY10" fmla="*/ 863059 h 1236915"/>
              <a:gd name="connsiteX11" fmla="*/ 352213 w 769144"/>
              <a:gd name="connsiteY11" fmla="*/ 12741 h 1236915"/>
              <a:gd name="connsiteX12" fmla="*/ 366232 w 769144"/>
              <a:gd name="connsiteY12" fmla="*/ 0 h 1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144" h="1236915">
                <a:moveTo>
                  <a:pt x="366232" y="0"/>
                </a:moveTo>
                <a:lnTo>
                  <a:pt x="416931" y="46079"/>
                </a:lnTo>
                <a:cubicBezTo>
                  <a:pt x="634546" y="263694"/>
                  <a:pt x="769144" y="564327"/>
                  <a:pt x="769144" y="896397"/>
                </a:cubicBezTo>
                <a:cubicBezTo>
                  <a:pt x="769144" y="979415"/>
                  <a:pt x="760732" y="1060467"/>
                  <a:pt x="744713" y="1138749"/>
                </a:cubicBezTo>
                <a:lnTo>
                  <a:pt x="737531" y="1166683"/>
                </a:lnTo>
                <a:lnTo>
                  <a:pt x="693352" y="1182852"/>
                </a:lnTo>
                <a:cubicBezTo>
                  <a:pt x="580388" y="1217987"/>
                  <a:pt x="460282" y="1236915"/>
                  <a:pt x="335756" y="1236915"/>
                </a:cubicBezTo>
                <a:cubicBezTo>
                  <a:pt x="252739" y="1236915"/>
                  <a:pt x="171686" y="1228503"/>
                  <a:pt x="93404" y="1212484"/>
                </a:cubicBezTo>
                <a:lnTo>
                  <a:pt x="49028" y="1201074"/>
                </a:lnTo>
                <a:lnTo>
                  <a:pt x="24431" y="1105411"/>
                </a:lnTo>
                <a:cubicBezTo>
                  <a:pt x="8413" y="1027129"/>
                  <a:pt x="0" y="946077"/>
                  <a:pt x="0" y="863059"/>
                </a:cubicBezTo>
                <a:cubicBezTo>
                  <a:pt x="0" y="530989"/>
                  <a:pt x="134598" y="230356"/>
                  <a:pt x="352213" y="12741"/>
                </a:cubicBezTo>
                <a:lnTo>
                  <a:pt x="366232"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DF2554-8B07-4192-A046-BDE4C4711400}"/>
              </a:ext>
            </a:extLst>
          </p:cNvPr>
          <p:cNvSpPr/>
          <p:nvPr/>
        </p:nvSpPr>
        <p:spPr>
          <a:xfrm>
            <a:off x="2876550" y="2000250"/>
            <a:ext cx="533400" cy="514350"/>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C3DBAC-4E46-438C-B852-9AF936D0D2CD}"/>
              </a:ext>
            </a:extLst>
          </p:cNvPr>
          <p:cNvSpPr/>
          <p:nvPr/>
        </p:nvSpPr>
        <p:spPr>
          <a:xfrm>
            <a:off x="3738563" y="2000250"/>
            <a:ext cx="533400" cy="5143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302B98-6B38-4542-9FF7-245BF1C03615}"/>
              </a:ext>
            </a:extLst>
          </p:cNvPr>
          <p:cNvSpPr/>
          <p:nvPr/>
        </p:nvSpPr>
        <p:spPr>
          <a:xfrm>
            <a:off x="4626770" y="2000250"/>
            <a:ext cx="533400" cy="51435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A8FF4E-0E4D-484E-88E3-8E1FA796FCC2}"/>
              </a:ext>
            </a:extLst>
          </p:cNvPr>
          <p:cNvSpPr/>
          <p:nvPr/>
        </p:nvSpPr>
        <p:spPr>
          <a:xfrm>
            <a:off x="5509972" y="1981867"/>
            <a:ext cx="1176577" cy="51435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BDC577B-2CB2-44ED-BD36-18624CF2CF18}"/>
              </a:ext>
            </a:extLst>
          </p:cNvPr>
          <p:cNvSpPr/>
          <p:nvPr/>
        </p:nvSpPr>
        <p:spPr>
          <a:xfrm>
            <a:off x="7031832" y="2000250"/>
            <a:ext cx="1176577" cy="514350"/>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B58A0D-3C4E-4948-96B9-2361D3560E71}"/>
              </a:ext>
            </a:extLst>
          </p:cNvPr>
          <p:cNvSpPr/>
          <p:nvPr/>
        </p:nvSpPr>
        <p:spPr>
          <a:xfrm>
            <a:off x="8542026" y="2000250"/>
            <a:ext cx="1176577" cy="514350"/>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0DADE7-1AEE-46BA-A517-38A562C13855}"/>
              </a:ext>
            </a:extLst>
          </p:cNvPr>
          <p:cNvSpPr/>
          <p:nvPr/>
        </p:nvSpPr>
        <p:spPr>
          <a:xfrm>
            <a:off x="10052220" y="2032091"/>
            <a:ext cx="1815930" cy="51435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6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1"/>
                                        </p:tgtEl>
                                        <p:attrNameLst>
                                          <p:attrName>style.color</p:attrName>
                                        </p:attrNameLst>
                                      </p:cBhvr>
                                      <p:to>
                                        <a:srgbClr val="00B0F0"/>
                                      </p:to>
                                    </p:animClr>
                                    <p:animClr clrSpc="rgb" dir="cw">
                                      <p:cBhvr>
                                        <p:cTn id="7" dur="500" fill="hold"/>
                                        <p:tgtEl>
                                          <p:spTgt spid="11"/>
                                        </p:tgtEl>
                                        <p:attrNameLst>
                                          <p:attrName>fillcolor</p:attrName>
                                        </p:attrNameLst>
                                      </p:cBhvr>
                                      <p:to>
                                        <a:srgbClr val="00B0F0"/>
                                      </p:to>
                                    </p:animClr>
                                    <p:set>
                                      <p:cBhvr>
                                        <p:cTn id="8" dur="500" fill="hold"/>
                                        <p:tgtEl>
                                          <p:spTgt spid="11"/>
                                        </p:tgtEl>
                                        <p:attrNameLst>
                                          <p:attrName>fill.type</p:attrName>
                                        </p:attrNameLst>
                                      </p:cBhvr>
                                      <p:to>
                                        <p:strVal val="solid"/>
                                      </p:to>
                                    </p:set>
                                    <p:set>
                                      <p:cBhvr>
                                        <p:cTn id="9" dur="500" fill="hold"/>
                                        <p:tgtEl>
                                          <p:spTgt spid="11"/>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14"/>
                                        </p:tgtEl>
                                        <p:attrNameLst>
                                          <p:attrName>style.color</p:attrName>
                                        </p:attrNameLst>
                                      </p:cBhvr>
                                      <p:to>
                                        <a:srgbClr val="00B0F0"/>
                                      </p:to>
                                    </p:animClr>
                                    <p:animClr clrSpc="rgb" dir="cw">
                                      <p:cBhvr>
                                        <p:cTn id="12" dur="500" fill="hold"/>
                                        <p:tgtEl>
                                          <p:spTgt spid="14"/>
                                        </p:tgtEl>
                                        <p:attrNameLst>
                                          <p:attrName>fillcolor</p:attrName>
                                        </p:attrNameLst>
                                      </p:cBhvr>
                                      <p:to>
                                        <a:srgbClr val="00B0F0"/>
                                      </p:to>
                                    </p:animClr>
                                    <p:set>
                                      <p:cBhvr>
                                        <p:cTn id="13" dur="500" fill="hold"/>
                                        <p:tgtEl>
                                          <p:spTgt spid="14"/>
                                        </p:tgtEl>
                                        <p:attrNameLst>
                                          <p:attrName>fill.type</p:attrName>
                                        </p:attrNameLst>
                                      </p:cBhvr>
                                      <p:to>
                                        <p:strVal val="solid"/>
                                      </p:to>
                                    </p:set>
                                    <p:set>
                                      <p:cBhvr>
                                        <p:cTn id="14" dur="500" fill="hold"/>
                                        <p:tgtEl>
                                          <p:spTgt spid="14"/>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3"/>
                                        </p:tgtEl>
                                        <p:attrNameLst>
                                          <p:attrName>style.color</p:attrName>
                                        </p:attrNameLst>
                                      </p:cBhvr>
                                      <p:to>
                                        <a:srgbClr val="00B0F0"/>
                                      </p:to>
                                    </p:animClr>
                                    <p:animClr clrSpc="rgb" dir="cw">
                                      <p:cBhvr>
                                        <p:cTn id="17" dur="500" fill="hold"/>
                                        <p:tgtEl>
                                          <p:spTgt spid="13"/>
                                        </p:tgtEl>
                                        <p:attrNameLst>
                                          <p:attrName>fillcolor</p:attrName>
                                        </p:attrNameLst>
                                      </p:cBhvr>
                                      <p:to>
                                        <a:srgbClr val="00B0F0"/>
                                      </p:to>
                                    </p:animClr>
                                    <p:set>
                                      <p:cBhvr>
                                        <p:cTn id="18" dur="500" fill="hold"/>
                                        <p:tgtEl>
                                          <p:spTgt spid="13"/>
                                        </p:tgtEl>
                                        <p:attrNameLst>
                                          <p:attrName>fill.type</p:attrName>
                                        </p:attrNameLst>
                                      </p:cBhvr>
                                      <p:to>
                                        <p:strVal val="solid"/>
                                      </p:to>
                                    </p:set>
                                    <p:set>
                                      <p:cBhvr>
                                        <p:cTn id="19" dur="500" fill="hold"/>
                                        <p:tgtEl>
                                          <p:spTgt spid="13"/>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8"/>
                                        </p:tgtEl>
                                        <p:attrNameLst>
                                          <p:attrName>style.color</p:attrName>
                                        </p:attrNameLst>
                                      </p:cBhvr>
                                      <p:to>
                                        <a:srgbClr val="00B0F0"/>
                                      </p:to>
                                    </p:animClr>
                                    <p:animClr clrSpc="rgb" dir="cw">
                                      <p:cBhvr>
                                        <p:cTn id="22" dur="500" fill="hold"/>
                                        <p:tgtEl>
                                          <p:spTgt spid="8"/>
                                        </p:tgtEl>
                                        <p:attrNameLst>
                                          <p:attrName>fillcolor</p:attrName>
                                        </p:attrNameLst>
                                      </p:cBhvr>
                                      <p:to>
                                        <a:srgbClr val="00B0F0"/>
                                      </p:to>
                                    </p:animClr>
                                    <p:set>
                                      <p:cBhvr>
                                        <p:cTn id="23" dur="500" fill="hold"/>
                                        <p:tgtEl>
                                          <p:spTgt spid="8"/>
                                        </p:tgtEl>
                                        <p:attrNameLst>
                                          <p:attrName>fill.type</p:attrName>
                                        </p:attrNameLst>
                                      </p:cBhvr>
                                      <p:to>
                                        <p:strVal val="solid"/>
                                      </p:to>
                                    </p:set>
                                    <p:set>
                                      <p:cBhvr>
                                        <p:cTn id="24" dur="500" fill="hold"/>
                                        <p:tgtEl>
                                          <p:spTgt spid="8"/>
                                        </p:tgtEl>
                                        <p:attrNameLst>
                                          <p:attrName>fill.on</p:attrName>
                                        </p:attrNameLst>
                                      </p:cBhvr>
                                      <p:to>
                                        <p:strVal val="tru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9" presetClass="emph" presetSubtype="0" fill="hold" grpId="0" nodeType="withEffect">
                                  <p:stCondLst>
                                    <p:cond delay="0"/>
                                  </p:stCondLst>
                                  <p:childTnLst>
                                    <p:animClr clrSpc="rgb" dir="cw">
                                      <p:cBhvr override="childStyle">
                                        <p:cTn id="32" dur="500" fill="hold"/>
                                        <p:tgtEl>
                                          <p:spTgt spid="10"/>
                                        </p:tgtEl>
                                        <p:attrNameLst>
                                          <p:attrName>style.color</p:attrName>
                                        </p:attrNameLst>
                                      </p:cBhvr>
                                      <p:to>
                                        <a:srgbClr val="FF0000"/>
                                      </p:to>
                                    </p:animClr>
                                    <p:animClr clrSpc="rgb" dir="cw">
                                      <p:cBhvr>
                                        <p:cTn id="33" dur="500" fill="hold"/>
                                        <p:tgtEl>
                                          <p:spTgt spid="10"/>
                                        </p:tgtEl>
                                        <p:attrNameLst>
                                          <p:attrName>fillcolor</p:attrName>
                                        </p:attrNameLst>
                                      </p:cBhvr>
                                      <p:to>
                                        <a:srgbClr val="FF0000"/>
                                      </p:to>
                                    </p:animClr>
                                    <p:set>
                                      <p:cBhvr>
                                        <p:cTn id="34" dur="500" fill="hold"/>
                                        <p:tgtEl>
                                          <p:spTgt spid="10"/>
                                        </p:tgtEl>
                                        <p:attrNameLst>
                                          <p:attrName>fill.type</p:attrName>
                                        </p:attrNameLst>
                                      </p:cBhvr>
                                      <p:to>
                                        <p:strVal val="solid"/>
                                      </p:to>
                                    </p:set>
                                    <p:set>
                                      <p:cBhvr>
                                        <p:cTn id="35" dur="500" fill="hold"/>
                                        <p:tgtEl>
                                          <p:spTgt spid="10"/>
                                        </p:tgtEl>
                                        <p:attrNameLst>
                                          <p:attrName>fill.on</p:attrName>
                                        </p:attrNameLst>
                                      </p:cBhvr>
                                      <p:to>
                                        <p:strVal val="true"/>
                                      </p:to>
                                    </p:set>
                                  </p:childTnLst>
                                </p:cTn>
                              </p:par>
                              <p:par>
                                <p:cTn id="36" presetID="19" presetClass="emph" presetSubtype="0" fill="hold" grpId="0" nodeType="withEffect">
                                  <p:stCondLst>
                                    <p:cond delay="0"/>
                                  </p:stCondLst>
                                  <p:childTnLst>
                                    <p:animClr clrSpc="rgb" dir="cw">
                                      <p:cBhvr override="childStyle">
                                        <p:cTn id="37" dur="500" fill="hold"/>
                                        <p:tgtEl>
                                          <p:spTgt spid="12"/>
                                        </p:tgtEl>
                                        <p:attrNameLst>
                                          <p:attrName>style.color</p:attrName>
                                        </p:attrNameLst>
                                      </p:cBhvr>
                                      <p:to>
                                        <a:srgbClr val="FF0000"/>
                                      </p:to>
                                    </p:animClr>
                                    <p:animClr clrSpc="rgb" dir="cw">
                                      <p:cBhvr>
                                        <p:cTn id="38" dur="500" fill="hold"/>
                                        <p:tgtEl>
                                          <p:spTgt spid="12"/>
                                        </p:tgtEl>
                                        <p:attrNameLst>
                                          <p:attrName>fillcolor</p:attrName>
                                        </p:attrNameLst>
                                      </p:cBhvr>
                                      <p:to>
                                        <a:srgbClr val="FF0000"/>
                                      </p:to>
                                    </p:animClr>
                                    <p:set>
                                      <p:cBhvr>
                                        <p:cTn id="39" dur="500" fill="hold"/>
                                        <p:tgtEl>
                                          <p:spTgt spid="12"/>
                                        </p:tgtEl>
                                        <p:attrNameLst>
                                          <p:attrName>fill.type</p:attrName>
                                        </p:attrNameLst>
                                      </p:cBhvr>
                                      <p:to>
                                        <p:strVal val="solid"/>
                                      </p:to>
                                    </p:set>
                                    <p:set>
                                      <p:cBhvr>
                                        <p:cTn id="40" dur="500" fill="hold"/>
                                        <p:tgtEl>
                                          <p:spTgt spid="12"/>
                                        </p:tgtEl>
                                        <p:attrNameLst>
                                          <p:attrName>fill.on</p:attrName>
                                        </p:attrNameLst>
                                      </p:cBhvr>
                                      <p:to>
                                        <p:strVal val="true"/>
                                      </p:to>
                                    </p:set>
                                  </p:childTnLst>
                                </p:cTn>
                              </p:par>
                            </p:childTnLst>
                          </p:cTn>
                        </p:par>
                        <p:par>
                          <p:cTn id="41" fill="hold">
                            <p:stCondLst>
                              <p:cond delay="500"/>
                            </p:stCondLst>
                            <p:childTnLst>
                              <p:par>
                                <p:cTn id="42" presetID="19" presetClass="emph" presetSubtype="0" fill="hold" grpId="1" nodeType="afterEffect">
                                  <p:stCondLst>
                                    <p:cond delay="0"/>
                                  </p:stCondLst>
                                  <p:childTnLst>
                                    <p:animClr clrSpc="rgb" dir="cw">
                                      <p:cBhvr override="childStyle">
                                        <p:cTn id="43" dur="500" fill="hold"/>
                                        <p:tgtEl>
                                          <p:spTgt spid="14"/>
                                        </p:tgtEl>
                                        <p:attrNameLst>
                                          <p:attrName>style.color</p:attrName>
                                        </p:attrNameLst>
                                      </p:cBhvr>
                                      <p:to>
                                        <a:schemeClr val="accent2"/>
                                      </p:to>
                                    </p:animClr>
                                    <p:animClr clrSpc="rgb" dir="cw">
                                      <p:cBhvr>
                                        <p:cTn id="44" dur="500" fill="hold"/>
                                        <p:tgtEl>
                                          <p:spTgt spid="14"/>
                                        </p:tgtEl>
                                        <p:attrNameLst>
                                          <p:attrName>fillcolor</p:attrName>
                                        </p:attrNameLst>
                                      </p:cBhvr>
                                      <p:to>
                                        <a:schemeClr val="accent2"/>
                                      </p:to>
                                    </p:animClr>
                                    <p:set>
                                      <p:cBhvr>
                                        <p:cTn id="45" dur="500" fill="hold"/>
                                        <p:tgtEl>
                                          <p:spTgt spid="14"/>
                                        </p:tgtEl>
                                        <p:attrNameLst>
                                          <p:attrName>fill.type</p:attrName>
                                        </p:attrNameLst>
                                      </p:cBhvr>
                                      <p:to>
                                        <p:strVal val="solid"/>
                                      </p:to>
                                    </p:set>
                                    <p:set>
                                      <p:cBhvr>
                                        <p:cTn id="46" dur="500" fill="hold"/>
                                        <p:tgtEl>
                                          <p:spTgt spid="14"/>
                                        </p:tgtEl>
                                        <p:attrNameLst>
                                          <p:attrName>fill.on</p:attrName>
                                        </p:attrNameLst>
                                      </p:cBhvr>
                                      <p:to>
                                        <p:strVal val="true"/>
                                      </p:to>
                                    </p:set>
                                  </p:childTnLst>
                                </p:cTn>
                              </p:par>
                              <p:par>
                                <p:cTn id="47" presetID="19" presetClass="emph" presetSubtype="0" fill="hold" grpId="1" nodeType="withEffect">
                                  <p:stCondLst>
                                    <p:cond delay="0"/>
                                  </p:stCondLst>
                                  <p:childTnLst>
                                    <p:animClr clrSpc="rgb" dir="cw">
                                      <p:cBhvr override="childStyle">
                                        <p:cTn id="48" dur="500" fill="hold"/>
                                        <p:tgtEl>
                                          <p:spTgt spid="8"/>
                                        </p:tgtEl>
                                        <p:attrNameLst>
                                          <p:attrName>style.color</p:attrName>
                                        </p:attrNameLst>
                                      </p:cBhvr>
                                      <p:to>
                                        <a:schemeClr val="accent2"/>
                                      </p:to>
                                    </p:animClr>
                                    <p:animClr clrSpc="rgb" dir="cw">
                                      <p:cBhvr>
                                        <p:cTn id="49" dur="500" fill="hold"/>
                                        <p:tgtEl>
                                          <p:spTgt spid="8"/>
                                        </p:tgtEl>
                                        <p:attrNameLst>
                                          <p:attrName>fillcolor</p:attrName>
                                        </p:attrNameLst>
                                      </p:cBhvr>
                                      <p:to>
                                        <a:schemeClr val="accent2"/>
                                      </p:to>
                                    </p:animClr>
                                    <p:set>
                                      <p:cBhvr>
                                        <p:cTn id="50" dur="500" fill="hold"/>
                                        <p:tgtEl>
                                          <p:spTgt spid="8"/>
                                        </p:tgtEl>
                                        <p:attrNameLst>
                                          <p:attrName>fill.type</p:attrName>
                                        </p:attrNameLst>
                                      </p:cBhvr>
                                      <p:to>
                                        <p:strVal val="solid"/>
                                      </p:to>
                                    </p:set>
                                    <p:set>
                                      <p:cBhvr>
                                        <p:cTn id="51" dur="500" fill="hold"/>
                                        <p:tgtEl>
                                          <p:spTgt spid="8"/>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9" presetClass="emph" presetSubtype="0" fill="hold" grpId="0" nodeType="withEffect">
                                  <p:stCondLst>
                                    <p:cond delay="0"/>
                                  </p:stCondLst>
                                  <p:childTnLst>
                                    <p:animClr clrSpc="rgb" dir="cw">
                                      <p:cBhvr override="childStyle">
                                        <p:cTn id="57" dur="500" fill="hold"/>
                                        <p:tgtEl>
                                          <p:spTgt spid="9"/>
                                        </p:tgtEl>
                                        <p:attrNameLst>
                                          <p:attrName>style.color</p:attrName>
                                        </p:attrNameLst>
                                      </p:cBhvr>
                                      <p:to>
                                        <a:srgbClr val="FFFF00"/>
                                      </p:to>
                                    </p:animClr>
                                    <p:animClr clrSpc="rgb" dir="cw">
                                      <p:cBhvr>
                                        <p:cTn id="58" dur="500" fill="hold"/>
                                        <p:tgtEl>
                                          <p:spTgt spid="9"/>
                                        </p:tgtEl>
                                        <p:attrNameLst>
                                          <p:attrName>fillcolor</p:attrName>
                                        </p:attrNameLst>
                                      </p:cBhvr>
                                      <p:to>
                                        <a:srgbClr val="FFFF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cTn>
                              </p:par>
                            </p:childTnLst>
                          </p:cTn>
                        </p:par>
                        <p:par>
                          <p:cTn id="61" fill="hold">
                            <p:stCondLst>
                              <p:cond delay="500"/>
                            </p:stCondLst>
                            <p:childTnLst>
                              <p:par>
                                <p:cTn id="62" presetID="19" presetClass="emph" presetSubtype="0" fill="hold" grpId="1" nodeType="afterEffect">
                                  <p:stCondLst>
                                    <p:cond delay="0"/>
                                  </p:stCondLst>
                                  <p:childTnLst>
                                    <p:animClr clrSpc="rgb" dir="cw">
                                      <p:cBhvr override="childStyle">
                                        <p:cTn id="63" dur="500" fill="hold"/>
                                        <p:tgtEl>
                                          <p:spTgt spid="13"/>
                                        </p:tgtEl>
                                        <p:attrNameLst>
                                          <p:attrName>style.color</p:attrName>
                                        </p:attrNameLst>
                                      </p:cBhvr>
                                      <p:to>
                                        <a:srgbClr val="00B050"/>
                                      </p:to>
                                    </p:animClr>
                                    <p:animClr clrSpc="rgb" dir="cw">
                                      <p:cBhvr>
                                        <p:cTn id="64" dur="500" fill="hold"/>
                                        <p:tgtEl>
                                          <p:spTgt spid="13"/>
                                        </p:tgtEl>
                                        <p:attrNameLst>
                                          <p:attrName>fillcolor</p:attrName>
                                        </p:attrNameLst>
                                      </p:cBhvr>
                                      <p:to>
                                        <a:srgbClr val="00B050"/>
                                      </p:to>
                                    </p:animClr>
                                    <p:set>
                                      <p:cBhvr>
                                        <p:cTn id="65" dur="500" fill="hold"/>
                                        <p:tgtEl>
                                          <p:spTgt spid="13"/>
                                        </p:tgtEl>
                                        <p:attrNameLst>
                                          <p:attrName>fill.type</p:attrName>
                                        </p:attrNameLst>
                                      </p:cBhvr>
                                      <p:to>
                                        <p:strVal val="solid"/>
                                      </p:to>
                                    </p:set>
                                    <p:set>
                                      <p:cBhvr>
                                        <p:cTn id="66" dur="500" fill="hold"/>
                                        <p:tgtEl>
                                          <p:spTgt spid="13"/>
                                        </p:tgtEl>
                                        <p:attrNameLst>
                                          <p:attrName>fill.on</p:attrName>
                                        </p:attrNameLst>
                                      </p:cBhvr>
                                      <p:to>
                                        <p:strVal val="true"/>
                                      </p:to>
                                    </p:set>
                                  </p:childTnLst>
                                </p:cTn>
                              </p:par>
                              <p:par>
                                <p:cTn id="67" presetID="19" presetClass="emph" presetSubtype="0" fill="hold" grpId="1" nodeType="withEffect">
                                  <p:stCondLst>
                                    <p:cond delay="0"/>
                                  </p:stCondLst>
                                  <p:childTnLst>
                                    <p:animClr clrSpc="rgb" dir="cw">
                                      <p:cBhvr override="childStyle">
                                        <p:cTn id="68" dur="500" fill="hold"/>
                                        <p:tgtEl>
                                          <p:spTgt spid="12"/>
                                        </p:tgtEl>
                                        <p:attrNameLst>
                                          <p:attrName>style.color</p:attrName>
                                        </p:attrNameLst>
                                      </p:cBhvr>
                                      <p:to>
                                        <a:srgbClr val="FFC000"/>
                                      </p:to>
                                    </p:animClr>
                                    <p:animClr clrSpc="rgb" dir="cw">
                                      <p:cBhvr>
                                        <p:cTn id="69" dur="500" fill="hold"/>
                                        <p:tgtEl>
                                          <p:spTgt spid="12"/>
                                        </p:tgtEl>
                                        <p:attrNameLst>
                                          <p:attrName>fillcolor</p:attrName>
                                        </p:attrNameLst>
                                      </p:cBhvr>
                                      <p:to>
                                        <a:srgbClr val="FFC000"/>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childTnLst>
                          </p:cTn>
                        </p:par>
                        <p:par>
                          <p:cTn id="72" fill="hold">
                            <p:stCondLst>
                              <p:cond delay="1000"/>
                            </p:stCondLst>
                            <p:childTnLst>
                              <p:par>
                                <p:cTn id="73" presetID="19" presetClass="emph" presetSubtype="0" fill="hold" grpId="2" nodeType="afterEffect">
                                  <p:stCondLst>
                                    <p:cond delay="0"/>
                                  </p:stCondLst>
                                  <p:childTnLst>
                                    <p:animClr clrSpc="rgb" dir="cw">
                                      <p:cBhvr override="childStyle">
                                        <p:cTn id="74" dur="500" fill="hold"/>
                                        <p:tgtEl>
                                          <p:spTgt spid="8"/>
                                        </p:tgtEl>
                                        <p:attrNameLst>
                                          <p:attrName>style.color</p:attrName>
                                        </p:attrNameLst>
                                      </p:cBhvr>
                                      <p:to>
                                        <a:srgbClr val="000000"/>
                                      </p:to>
                                    </p:animClr>
                                    <p:animClr clrSpc="rgb" dir="cw">
                                      <p:cBhvr>
                                        <p:cTn id="75" dur="500" fill="hold"/>
                                        <p:tgtEl>
                                          <p:spTgt spid="8"/>
                                        </p:tgtEl>
                                        <p:attrNameLst>
                                          <p:attrName>fillcolor</p:attrName>
                                        </p:attrNameLst>
                                      </p:cBhvr>
                                      <p:to>
                                        <a:srgbClr val="000000"/>
                                      </p:to>
                                    </p:animClr>
                                    <p:set>
                                      <p:cBhvr>
                                        <p:cTn id="76" dur="500" fill="hold"/>
                                        <p:tgtEl>
                                          <p:spTgt spid="8"/>
                                        </p:tgtEl>
                                        <p:attrNameLst>
                                          <p:attrName>fill.type</p:attrName>
                                        </p:attrNameLst>
                                      </p:cBhvr>
                                      <p:to>
                                        <p:strVal val="solid"/>
                                      </p:to>
                                    </p:set>
                                    <p:set>
                                      <p:cBhvr>
                                        <p:cTn id="77" dur="500" fill="hold"/>
                                        <p:tgtEl>
                                          <p:spTgt spid="8"/>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childTnLst>
                                </p:cTn>
                              </p:par>
                              <p:par>
                                <p:cTn id="82" presetID="19" presetClass="emph" presetSubtype="0" fill="hold" grpId="2" nodeType="withEffect">
                                  <p:stCondLst>
                                    <p:cond delay="0"/>
                                  </p:stCondLst>
                                  <p:childTnLst>
                                    <p:animClr clrSpc="rgb" dir="cw">
                                      <p:cBhvr override="childStyle">
                                        <p:cTn id="83" dur="500" fill="hold"/>
                                        <p:tgtEl>
                                          <p:spTgt spid="14"/>
                                        </p:tgtEl>
                                        <p:attrNameLst>
                                          <p:attrName>style.color</p:attrName>
                                        </p:attrNameLst>
                                      </p:cBhvr>
                                      <p:to>
                                        <a:srgbClr val="FF0000"/>
                                      </p:to>
                                    </p:animClr>
                                    <p:animClr clrSpc="rgb" dir="cw">
                                      <p:cBhvr>
                                        <p:cTn id="84" dur="500" fill="hold"/>
                                        <p:tgtEl>
                                          <p:spTgt spid="14"/>
                                        </p:tgtEl>
                                        <p:attrNameLst>
                                          <p:attrName>fillcolor</p:attrName>
                                        </p:attrNameLst>
                                      </p:cBhvr>
                                      <p:to>
                                        <a:srgbClr val="FF0000"/>
                                      </p:to>
                                    </p:animClr>
                                    <p:set>
                                      <p:cBhvr>
                                        <p:cTn id="85" dur="500" fill="hold"/>
                                        <p:tgtEl>
                                          <p:spTgt spid="14"/>
                                        </p:tgtEl>
                                        <p:attrNameLst>
                                          <p:attrName>fill.type</p:attrName>
                                        </p:attrNameLst>
                                      </p:cBhvr>
                                      <p:to>
                                        <p:strVal val="solid"/>
                                      </p:to>
                                    </p:set>
                                    <p:set>
                                      <p:cBhvr>
                                        <p:cTn id="86" dur="500" fill="hold"/>
                                        <p:tgtEl>
                                          <p:spTgt spid="14"/>
                                        </p:tgtEl>
                                        <p:attrNameLst>
                                          <p:attrName>fill.on</p:attrName>
                                        </p:attrNameLst>
                                      </p:cBhvr>
                                      <p:to>
                                        <p:strVal val="true"/>
                                      </p:to>
                                    </p:set>
                                  </p:childTnLst>
                                </p:cTn>
                              </p:par>
                            </p:childTnLst>
                          </p:cTn>
                        </p:par>
                        <p:par>
                          <p:cTn id="87" fill="hold">
                            <p:stCondLst>
                              <p:cond delay="500"/>
                            </p:stCondLst>
                            <p:childTnLst>
                              <p:par>
                                <p:cTn id="88" presetID="19" presetClass="emph" presetSubtype="0" fill="hold" grpId="3" nodeType="afterEffect">
                                  <p:stCondLst>
                                    <p:cond delay="0"/>
                                  </p:stCondLst>
                                  <p:childTnLst>
                                    <p:animClr clrSpc="rgb" dir="cw">
                                      <p:cBhvr override="childStyle">
                                        <p:cTn id="89" dur="500" fill="hold"/>
                                        <p:tgtEl>
                                          <p:spTgt spid="8"/>
                                        </p:tgtEl>
                                        <p:attrNameLst>
                                          <p:attrName>style.color</p:attrName>
                                        </p:attrNameLst>
                                      </p:cBhvr>
                                      <p:to>
                                        <a:srgbClr val="FFC000"/>
                                      </p:to>
                                    </p:animClr>
                                    <p:animClr clrSpc="rgb" dir="cw">
                                      <p:cBhvr>
                                        <p:cTn id="90" dur="500" fill="hold"/>
                                        <p:tgtEl>
                                          <p:spTgt spid="8"/>
                                        </p:tgtEl>
                                        <p:attrNameLst>
                                          <p:attrName>fillcolor</p:attrName>
                                        </p:attrNameLst>
                                      </p:cBhvr>
                                      <p:to>
                                        <a:srgbClr val="FFC000"/>
                                      </p:to>
                                    </p:animClr>
                                    <p:set>
                                      <p:cBhvr>
                                        <p:cTn id="91" dur="500" fill="hold"/>
                                        <p:tgtEl>
                                          <p:spTgt spid="8"/>
                                        </p:tgtEl>
                                        <p:attrNameLst>
                                          <p:attrName>fill.type</p:attrName>
                                        </p:attrNameLst>
                                      </p:cBhvr>
                                      <p:to>
                                        <p:strVal val="solid"/>
                                      </p:to>
                                    </p:set>
                                    <p:set>
                                      <p:cBhvr>
                                        <p:cTn id="92" dur="500" fill="hold"/>
                                        <p:tgtEl>
                                          <p:spTgt spid="8"/>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par>
                                <p:cTn id="97" presetID="19" presetClass="emph" presetSubtype="0" fill="hold" grpId="2" nodeType="withEffect">
                                  <p:stCondLst>
                                    <p:cond delay="0"/>
                                  </p:stCondLst>
                                  <p:childTnLst>
                                    <p:animClr clrSpc="rgb" dir="cw">
                                      <p:cBhvr override="childStyle">
                                        <p:cTn id="98" dur="500" fill="hold"/>
                                        <p:tgtEl>
                                          <p:spTgt spid="12"/>
                                        </p:tgtEl>
                                        <p:attrNameLst>
                                          <p:attrName>style.color</p:attrName>
                                        </p:attrNameLst>
                                      </p:cBhvr>
                                      <p:to>
                                        <a:srgbClr val="FFFF00"/>
                                      </p:to>
                                    </p:animClr>
                                    <p:animClr clrSpc="rgb" dir="cw">
                                      <p:cBhvr>
                                        <p:cTn id="99" dur="500" fill="hold"/>
                                        <p:tgtEl>
                                          <p:spTgt spid="12"/>
                                        </p:tgtEl>
                                        <p:attrNameLst>
                                          <p:attrName>fillcolor</p:attrName>
                                        </p:attrNameLst>
                                      </p:cBhvr>
                                      <p:to>
                                        <a:srgbClr val="FFFF00"/>
                                      </p:to>
                                    </p:animClr>
                                    <p:set>
                                      <p:cBhvr>
                                        <p:cTn id="100" dur="500" fill="hold"/>
                                        <p:tgtEl>
                                          <p:spTgt spid="12"/>
                                        </p:tgtEl>
                                        <p:attrNameLst>
                                          <p:attrName>fill.type</p:attrName>
                                        </p:attrNameLst>
                                      </p:cBhvr>
                                      <p:to>
                                        <p:strVal val="solid"/>
                                      </p:to>
                                    </p:set>
                                    <p:set>
                                      <p:cBhvr>
                                        <p:cTn id="101" dur="500" fill="hold"/>
                                        <p:tgtEl>
                                          <p:spTgt spid="12"/>
                                        </p:tgtEl>
                                        <p:attrNameLst>
                                          <p:attrName>fill.on</p:attrName>
                                        </p:attrNameLst>
                                      </p:cBhvr>
                                      <p:to>
                                        <p:strVal val="true"/>
                                      </p:to>
                                    </p:set>
                                  </p:childTnLst>
                                </p:cTn>
                              </p:par>
                            </p:childTnLst>
                          </p:cTn>
                        </p:par>
                        <p:par>
                          <p:cTn id="102" fill="hold">
                            <p:stCondLst>
                              <p:cond delay="500"/>
                            </p:stCondLst>
                            <p:childTnLst>
                              <p:par>
                                <p:cTn id="103" presetID="19" presetClass="emph" presetSubtype="0" fill="hold" grpId="4" nodeType="afterEffect">
                                  <p:stCondLst>
                                    <p:cond delay="0"/>
                                  </p:stCondLst>
                                  <p:childTnLst>
                                    <p:animClr clrSpc="rgb" dir="cw">
                                      <p:cBhvr override="childStyle">
                                        <p:cTn id="104" dur="500" fill="hold"/>
                                        <p:tgtEl>
                                          <p:spTgt spid="8"/>
                                        </p:tgtEl>
                                        <p:attrNameLst>
                                          <p:attrName>style.color</p:attrName>
                                        </p:attrNameLst>
                                      </p:cBhvr>
                                      <p:to>
                                        <a:srgbClr val="FFFF00"/>
                                      </p:to>
                                    </p:animClr>
                                    <p:animClr clrSpc="rgb" dir="cw">
                                      <p:cBhvr>
                                        <p:cTn id="105" dur="500" fill="hold"/>
                                        <p:tgtEl>
                                          <p:spTgt spid="8"/>
                                        </p:tgtEl>
                                        <p:attrNameLst>
                                          <p:attrName>fillcolor</p:attrName>
                                        </p:attrNameLst>
                                      </p:cBhvr>
                                      <p:to>
                                        <a:srgbClr val="FFFF00"/>
                                      </p:to>
                                    </p:animClr>
                                    <p:set>
                                      <p:cBhvr>
                                        <p:cTn id="106" dur="500" fill="hold"/>
                                        <p:tgtEl>
                                          <p:spTgt spid="8"/>
                                        </p:tgtEl>
                                        <p:attrNameLst>
                                          <p:attrName>fill.type</p:attrName>
                                        </p:attrNameLst>
                                      </p:cBhvr>
                                      <p:to>
                                        <p:strVal val="solid"/>
                                      </p:to>
                                    </p:set>
                                    <p:set>
                                      <p:cBhvr>
                                        <p:cTn id="107" dur="500" fill="hold"/>
                                        <p:tgtEl>
                                          <p:spTgt spid="8"/>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childTnLst>
                                </p:cTn>
                              </p:par>
                            </p:childTnLst>
                          </p:cTn>
                        </p:par>
                        <p:par>
                          <p:cTn id="112" fill="hold">
                            <p:stCondLst>
                              <p:cond delay="0"/>
                            </p:stCondLst>
                            <p:childTnLst>
                              <p:par>
                                <p:cTn id="113" presetID="19" presetClass="emph" presetSubtype="0" fill="hold" grpId="2" nodeType="afterEffect">
                                  <p:stCondLst>
                                    <p:cond delay="0"/>
                                  </p:stCondLst>
                                  <p:childTnLst>
                                    <p:animClr clrSpc="rgb" dir="cw">
                                      <p:cBhvr override="childStyle">
                                        <p:cTn id="114" dur="500" fill="hold"/>
                                        <p:tgtEl>
                                          <p:spTgt spid="13"/>
                                        </p:tgtEl>
                                        <p:attrNameLst>
                                          <p:attrName>style.color</p:attrName>
                                        </p:attrNameLst>
                                      </p:cBhvr>
                                      <p:to>
                                        <a:srgbClr val="00B0F0"/>
                                      </p:to>
                                    </p:animClr>
                                    <p:animClr clrSpc="rgb" dir="cw">
                                      <p:cBhvr>
                                        <p:cTn id="115" dur="500" fill="hold"/>
                                        <p:tgtEl>
                                          <p:spTgt spid="13"/>
                                        </p:tgtEl>
                                        <p:attrNameLst>
                                          <p:attrName>fillcolor</p:attrName>
                                        </p:attrNameLst>
                                      </p:cBhvr>
                                      <p:to>
                                        <a:srgbClr val="00B0F0"/>
                                      </p:to>
                                    </p:animClr>
                                    <p:set>
                                      <p:cBhvr>
                                        <p:cTn id="116" dur="500" fill="hold"/>
                                        <p:tgtEl>
                                          <p:spTgt spid="13"/>
                                        </p:tgtEl>
                                        <p:attrNameLst>
                                          <p:attrName>fill.type</p:attrName>
                                        </p:attrNameLst>
                                      </p:cBhvr>
                                      <p:to>
                                        <p:strVal val="solid"/>
                                      </p:to>
                                    </p:set>
                                    <p:set>
                                      <p:cBhvr>
                                        <p:cTn id="117" dur="500" fill="hold"/>
                                        <p:tgtEl>
                                          <p:spTgt spid="13"/>
                                        </p:tgtEl>
                                        <p:attrNameLst>
                                          <p:attrName>fill.on</p:attrName>
                                        </p:attrNameLst>
                                      </p:cBhvr>
                                      <p:to>
                                        <p:strVal val="true"/>
                                      </p:to>
                                    </p:set>
                                  </p:childTnLst>
                                </p:cTn>
                              </p:par>
                            </p:childTnLst>
                          </p:cTn>
                        </p:par>
                        <p:par>
                          <p:cTn id="118" fill="hold">
                            <p:stCondLst>
                              <p:cond delay="500"/>
                            </p:stCondLst>
                            <p:childTnLst>
                              <p:par>
                                <p:cTn id="119" presetID="19" presetClass="emph" presetSubtype="0" fill="hold" grpId="5" nodeType="afterEffect">
                                  <p:stCondLst>
                                    <p:cond delay="0"/>
                                  </p:stCondLst>
                                  <p:childTnLst>
                                    <p:animClr clrSpc="rgb" dir="cw">
                                      <p:cBhvr override="childStyle">
                                        <p:cTn id="120" dur="500" fill="hold"/>
                                        <p:tgtEl>
                                          <p:spTgt spid="8"/>
                                        </p:tgtEl>
                                        <p:attrNameLst>
                                          <p:attrName>style.color</p:attrName>
                                        </p:attrNameLst>
                                      </p:cBhvr>
                                      <p:to>
                                        <a:srgbClr val="FFFFFF"/>
                                      </p:to>
                                    </p:animClr>
                                    <p:animClr clrSpc="rgb" dir="cw">
                                      <p:cBhvr>
                                        <p:cTn id="121" dur="500" fill="hold"/>
                                        <p:tgtEl>
                                          <p:spTgt spid="8"/>
                                        </p:tgtEl>
                                        <p:attrNameLst>
                                          <p:attrName>fillcolor</p:attrName>
                                        </p:attrNameLst>
                                      </p:cBhvr>
                                      <p:to>
                                        <a:srgbClr val="FFFFFF"/>
                                      </p:to>
                                    </p:animClr>
                                    <p:set>
                                      <p:cBhvr>
                                        <p:cTn id="122" dur="500" fill="hold"/>
                                        <p:tgtEl>
                                          <p:spTgt spid="8"/>
                                        </p:tgtEl>
                                        <p:attrNameLst>
                                          <p:attrName>fill.type</p:attrName>
                                        </p:attrNameLst>
                                      </p:cBhvr>
                                      <p:to>
                                        <p:strVal val="solid"/>
                                      </p:to>
                                    </p:set>
                                    <p:set>
                                      <p:cBhvr>
                                        <p:cTn id="123" dur="500" fill="hold"/>
                                        <p:tgtEl>
                                          <p:spTgt spid="8"/>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childTnLst>
                                </p:cTn>
                              </p:par>
                              <p:par>
                                <p:cTn id="128" presetID="19" presetClass="emph" presetSubtype="0" fill="hold" grpId="6" nodeType="withEffect">
                                  <p:stCondLst>
                                    <p:cond delay="0"/>
                                  </p:stCondLst>
                                  <p:childTnLst>
                                    <p:animClr clrSpc="rgb" dir="cw">
                                      <p:cBhvr override="childStyle">
                                        <p:cTn id="129" dur="500" fill="hold"/>
                                        <p:tgtEl>
                                          <p:spTgt spid="8"/>
                                        </p:tgtEl>
                                        <p:attrNameLst>
                                          <p:attrName>style.color</p:attrName>
                                        </p:attrNameLst>
                                      </p:cBhvr>
                                      <p:to>
                                        <a:srgbClr val="C00000"/>
                                      </p:to>
                                    </p:animClr>
                                    <p:animClr clrSpc="rgb" dir="cw">
                                      <p:cBhvr>
                                        <p:cTn id="130" dur="500" fill="hold"/>
                                        <p:tgtEl>
                                          <p:spTgt spid="8"/>
                                        </p:tgtEl>
                                        <p:attrNameLst>
                                          <p:attrName>fillcolor</p:attrName>
                                        </p:attrNameLst>
                                      </p:cBhvr>
                                      <p:to>
                                        <a:srgbClr val="C00000"/>
                                      </p:to>
                                    </p:animClr>
                                    <p:set>
                                      <p:cBhvr>
                                        <p:cTn id="131" dur="500" fill="hold"/>
                                        <p:tgtEl>
                                          <p:spTgt spid="8"/>
                                        </p:tgtEl>
                                        <p:attrNameLst>
                                          <p:attrName>fill.type</p:attrName>
                                        </p:attrNameLst>
                                      </p:cBhvr>
                                      <p:to>
                                        <p:strVal val="solid"/>
                                      </p:to>
                                    </p:set>
                                    <p:set>
                                      <p:cBhvr>
                                        <p:cTn id="132"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3" grpId="0" animBg="1"/>
      <p:bldP spid="13" grpId="1" animBg="1"/>
      <p:bldP spid="13" grpId="2" animBg="1"/>
      <p:bldP spid="12" grpId="0" animBg="1"/>
      <p:bldP spid="12" grpId="1" animBg="1"/>
      <p:bldP spid="12" grpId="2" animBg="1"/>
      <p:bldP spid="11" grpId="0" animBg="1"/>
      <p:bldP spid="10" grpId="0" animBg="1"/>
      <p:bldP spid="9" grpId="0" animBg="1"/>
      <p:bldP spid="8" grpId="0" animBg="1"/>
      <p:bldP spid="8" grpId="1" animBg="1"/>
      <p:bldP spid="8" grpId="2" animBg="1"/>
      <p:bldP spid="8" grpId="3" animBg="1"/>
      <p:bldP spid="8" grpId="4" animBg="1"/>
      <p:bldP spid="8" grpId="5" animBg="1"/>
      <p:bldP spid="8" grpId="6" animBg="1"/>
      <p:bldP spid="15"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9577-9CED-47F8-B130-DDF910F85C80}"/>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D6840F-BE06-4AB3-954D-9609FC77AC0D}"/>
                  </a:ext>
                </a:extLst>
              </p:cNvPr>
              <p:cNvSpPr>
                <a:spLocks noGrp="1"/>
              </p:cNvSpPr>
              <p:nvPr>
                <p:ph idx="1"/>
              </p:nvPr>
            </p:nvSpPr>
            <p:spPr>
              <a:xfrm>
                <a:off x="367323" y="1463857"/>
                <a:ext cx="11715262" cy="4845504"/>
              </a:xfrm>
            </p:spPr>
            <p:txBody>
              <a:bodyPr>
                <a:normAutofit fontScale="92500" lnSpcReduction="10000"/>
              </a:bodyPr>
              <a:lstStyle/>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oMath>
                </a14:m>
                <a:endParaRPr lang="en-US" b="0" dirty="0"/>
              </a:p>
              <a:p>
                <a:r>
                  <a:rPr lang="en-US" dirty="0"/>
                  <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e>
                    </m:d>
                  </m:oMath>
                </a14:m>
                <a:endParaRPr lang="en-US" b="0" dirty="0"/>
              </a:p>
              <a:p>
                <a:r>
                  <a:rPr lang="en-US" dirty="0"/>
                  <a:t>   </a:t>
                </a:r>
                <a14:m>
                  <m:oMath xmlns:m="http://schemas.openxmlformats.org/officeDocument/2006/math">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0" smtClean="0">
                        <a:latin typeface="Cambria Math" panose="02040503050406030204" pitchFamily="18" charset="0"/>
                      </a:rPr>
                      <m:t>)</m:t>
                    </m:r>
                  </m:oMath>
                </a14:m>
                <a:endParaRPr lang="en-US" dirty="0"/>
              </a:p>
              <a:p>
                <a:r>
                  <a:rPr lang="en-US" dirty="0"/>
                  <a:t>   </a:t>
                </a:r>
                <a14:m>
                  <m:oMath xmlns:m="http://schemas.openxmlformats.org/officeDocument/2006/math">
                    <m:r>
                      <a:rPr lang="en-US" b="0" i="1" smtClean="0">
                        <a:latin typeface="Cambria Math" panose="02040503050406030204" pitchFamily="18" charset="0"/>
                      </a:rPr>
                      <m:t>− …</m:t>
                    </m:r>
                  </m:oMath>
                </a14:m>
                <a:endParaRPr lang="en-US" b="0"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endParaRPr lang="en-US" dirty="0"/>
              </a:p>
              <a:p>
                <a:r>
                  <a:rPr lang="en-US" dirty="0"/>
                  <a:t>Add the individual sets, subtract all pairwise intersections, add all three-wise intersections, subtract all four-wise intersections,…, [add/subtract] the </a:t>
                </a:r>
                <a14:m>
                  <m:oMath xmlns:m="http://schemas.openxmlformats.org/officeDocument/2006/math">
                    <m:r>
                      <a:rPr lang="en-US" b="0" i="1" smtClean="0">
                        <a:latin typeface="Cambria Math" panose="02040503050406030204" pitchFamily="18" charset="0"/>
                      </a:rPr>
                      <m:t>𝑛</m:t>
                    </m:r>
                  </m:oMath>
                </a14:m>
                <a:r>
                  <a:rPr lang="en-US" dirty="0"/>
                  <a:t>-wise intersection.</a:t>
                </a:r>
              </a:p>
            </p:txBody>
          </p:sp>
        </mc:Choice>
        <mc:Fallback xmlns="">
          <p:sp>
            <p:nvSpPr>
              <p:cNvPr id="3" name="Content Placeholder 2">
                <a:extLst>
                  <a:ext uri="{FF2B5EF4-FFF2-40B4-BE49-F238E27FC236}">
                    <a16:creationId xmlns:a16="http://schemas.microsoft.com/office/drawing/2014/main" id="{F8D6840F-BE06-4AB3-954D-9609FC77AC0D}"/>
                  </a:ext>
                </a:extLst>
              </p:cNvPr>
              <p:cNvSpPr>
                <a:spLocks noGrp="1" noRot="1" noChangeAspect="1" noMove="1" noResize="1" noEditPoints="1" noAdjustHandles="1" noChangeArrowheads="1" noChangeShapeType="1" noTextEdit="1"/>
              </p:cNvSpPr>
              <p:nvPr>
                <p:ph idx="1"/>
              </p:nvPr>
            </p:nvSpPr>
            <p:spPr>
              <a:xfrm>
                <a:off x="367323" y="1463857"/>
                <a:ext cx="11715262" cy="4845504"/>
              </a:xfrm>
              <a:blipFill>
                <a:blip r:embed="rId3"/>
                <a:stretch>
                  <a:fillRect l="-520"/>
                </a:stretch>
              </a:blipFill>
            </p:spPr>
            <p:txBody>
              <a:bodyPr/>
              <a:lstStyle/>
              <a:p>
                <a:r>
                  <a:rPr lang="en-US">
                    <a:noFill/>
                  </a:rPr>
                  <a:t> </a:t>
                </a:r>
              </a:p>
            </p:txBody>
          </p:sp>
        </mc:Fallback>
      </mc:AlternateContent>
    </p:spTree>
    <p:extLst>
      <p:ext uri="{BB962C8B-B14F-4D97-AF65-F5344CB8AC3E}">
        <p14:creationId xmlns:p14="http://schemas.microsoft.com/office/powerpoint/2010/main" val="4099579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8580</TotalTime>
  <Words>2105</Words>
  <Application>Microsoft Macintosh PowerPoint</Application>
  <PresentationFormat>Widescreen</PresentationFormat>
  <Paragraphs>246</Paragraphs>
  <Slides>33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Calibri</vt:lpstr>
      <vt:lpstr>Cambria Math</vt:lpstr>
      <vt:lpstr>Segoe UI</vt:lpstr>
      <vt:lpstr>Segoe UI Light</vt:lpstr>
      <vt:lpstr>Segoe UI Semibold</vt:lpstr>
      <vt:lpstr>Segoe UI Semilight</vt:lpstr>
      <vt:lpstr>Tw Cen MT</vt:lpstr>
      <vt:lpstr>Wingdings 3</vt:lpstr>
      <vt:lpstr>Integral</vt:lpstr>
      <vt:lpstr>Even More Counting</vt:lpstr>
      <vt:lpstr>Quiz 1</vt:lpstr>
      <vt:lpstr>Announcements</vt:lpstr>
      <vt:lpstr>Outline</vt:lpstr>
      <vt:lpstr>Principle of Inclusion-Exclusion</vt:lpstr>
      <vt:lpstr>Example</vt:lpstr>
      <vt:lpstr>Principle of Inclusion-Exclusion</vt:lpstr>
      <vt:lpstr>Principle of Inclusion-Exclusion</vt:lpstr>
      <vt:lpstr>In general:</vt:lpstr>
      <vt:lpstr>Example</vt:lpstr>
      <vt:lpstr>Example</vt:lpstr>
      <vt:lpstr>Example</vt:lpstr>
      <vt:lpstr>Example</vt:lpstr>
      <vt:lpstr>Practical tips</vt:lpstr>
      <vt:lpstr>Pigeonhole Principle</vt:lpstr>
      <vt:lpstr>Pigeonhole Principle</vt:lpstr>
      <vt:lpstr>Pigeonhole Principle</vt:lpstr>
      <vt:lpstr>Strong Pigeonhole Principle</vt:lpstr>
      <vt:lpstr>An example</vt:lpstr>
      <vt:lpstr>An example</vt:lpstr>
      <vt:lpstr>An example</vt:lpstr>
      <vt:lpstr>Practical Tips</vt:lpstr>
      <vt:lpstr>Stars and Bars</vt:lpstr>
      <vt:lpstr>One More Counting Rule</vt:lpstr>
      <vt:lpstr>One More Counting Rule</vt:lpstr>
      <vt:lpstr>Explanation 1</vt:lpstr>
      <vt:lpstr>Placing Dividers</vt:lpstr>
      <vt:lpstr>Placing Dividers</vt:lpstr>
      <vt:lpstr>Placing Dividers</vt:lpstr>
      <vt:lpstr>Wrapping Up</vt:lpstr>
      <vt:lpstr>Wrapping Up</vt:lpstr>
      <vt:lpstr>Wrapping Up</vt:lpstr>
      <vt:lpstr>In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More Counting</dc:title>
  <dc:creator>rtweber2</dc:creator>
  <cp:lastModifiedBy>Anna Kuznetsova</cp:lastModifiedBy>
  <cp:revision>63</cp:revision>
  <cp:lastPrinted>2025-06-26T23:08:36Z</cp:lastPrinted>
  <dcterms:created xsi:type="dcterms:W3CDTF">2021-03-28T21:46:12Z</dcterms:created>
  <dcterms:modified xsi:type="dcterms:W3CDTF">2025-06-27T17:31:49Z</dcterms:modified>
</cp:coreProperties>
</file>