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90" r:id="rId3"/>
    <p:sldId id="291" r:id="rId4"/>
    <p:sldId id="289" r:id="rId5"/>
    <p:sldId id="300" r:id="rId6"/>
    <p:sldId id="257" r:id="rId7"/>
    <p:sldId id="261" r:id="rId8"/>
    <p:sldId id="292" r:id="rId9"/>
    <p:sldId id="262" r:id="rId10"/>
    <p:sldId id="263" r:id="rId11"/>
    <p:sldId id="264" r:id="rId12"/>
    <p:sldId id="266" r:id="rId13"/>
    <p:sldId id="265" r:id="rId14"/>
    <p:sldId id="273" r:id="rId15"/>
    <p:sldId id="283" r:id="rId16"/>
    <p:sldId id="303" r:id="rId17"/>
    <p:sldId id="278" r:id="rId18"/>
    <p:sldId id="279" r:id="rId19"/>
    <p:sldId id="280" r:id="rId20"/>
    <p:sldId id="281" r:id="rId21"/>
    <p:sldId id="282" r:id="rId22"/>
    <p:sldId id="272" r:id="rId23"/>
    <p:sldId id="284" r:id="rId24"/>
    <p:sldId id="293" r:id="rId25"/>
    <p:sldId id="301" r:id="rId26"/>
    <p:sldId id="276" r:id="rId27"/>
    <p:sldId id="277" r:id="rId28"/>
    <p:sldId id="285" r:id="rId29"/>
    <p:sldId id="286" r:id="rId30"/>
    <p:sldId id="287" r:id="rId31"/>
    <p:sldId id="288" r:id="rId32"/>
    <p:sldId id="275" r:id="rId33"/>
    <p:sldId id="299" r:id="rId34"/>
    <p:sldId id="258" r:id="rId35"/>
    <p:sldId id="259" r:id="rId36"/>
    <p:sldId id="260" r:id="rId37"/>
    <p:sldId id="267" r:id="rId38"/>
    <p:sldId id="268" r:id="rId39"/>
    <p:sldId id="269" r:id="rId40"/>
    <p:sldId id="27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5" autoAdjust="0"/>
    <p:restoredTop sz="76438"/>
  </p:normalViewPr>
  <p:slideViewPr>
    <p:cSldViewPr snapToGrid="0">
      <p:cViewPr varScale="1">
        <p:scale>
          <a:sx n="95" d="100"/>
          <a:sy n="95" d="100"/>
        </p:scale>
        <p:origin x="12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DF8E9D-DED7-4503-861E-11FE189FC665}" type="datetimeFigureOut">
              <a:rPr lang="en-US" smtClean="0"/>
              <a:t>6/24/25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85CC5-B47B-4C20-B169-E458846330E0}" type="slidenum">
              <a:rPr lang="en-US" smtClean="0"/>
              <a:t>‹#›</a:t>
            </a:fld>
            <a:endParaRPr lang="en-US"/>
          </a:p>
        </p:txBody>
      </p:sp>
    </p:spTree>
    <p:extLst>
      <p:ext uri="{BB962C8B-B14F-4D97-AF65-F5344CB8AC3E}">
        <p14:creationId xmlns:p14="http://schemas.microsoft.com/office/powerpoint/2010/main" val="1584848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A85CC5-B47B-4C20-B169-E458846330E0}" type="slidenum">
              <a:rPr lang="en-US" smtClean="0"/>
              <a:t>8</a:t>
            </a:fld>
            <a:endParaRPr lang="en-US"/>
          </a:p>
        </p:txBody>
      </p:sp>
    </p:spTree>
    <p:extLst>
      <p:ext uri="{BB962C8B-B14F-4D97-AF65-F5344CB8AC3E}">
        <p14:creationId xmlns:p14="http://schemas.microsoft.com/office/powerpoint/2010/main" val="410350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out the steps</a:t>
            </a:r>
          </a:p>
        </p:txBody>
      </p:sp>
      <p:sp>
        <p:nvSpPr>
          <p:cNvPr id="4" name="Slide Number Placeholder 3"/>
          <p:cNvSpPr>
            <a:spLocks noGrp="1"/>
          </p:cNvSpPr>
          <p:nvPr>
            <p:ph type="sldNum" sz="quarter" idx="5"/>
          </p:nvPr>
        </p:nvSpPr>
        <p:spPr/>
        <p:txBody>
          <a:bodyPr/>
          <a:lstStyle/>
          <a:p>
            <a:fld id="{04A85CC5-B47B-4C20-B169-E458846330E0}" type="slidenum">
              <a:rPr lang="en-US" smtClean="0"/>
              <a:t>17</a:t>
            </a:fld>
            <a:endParaRPr lang="en-US"/>
          </a:p>
        </p:txBody>
      </p:sp>
    </p:spTree>
    <p:extLst>
      <p:ext uri="{BB962C8B-B14F-4D97-AF65-F5344CB8AC3E}">
        <p14:creationId xmlns:p14="http://schemas.microsoft.com/office/powerpoint/2010/main" val="3735517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use that trick we learned and intentionally overcount and then correct it.</a:t>
            </a:r>
          </a:p>
        </p:txBody>
      </p:sp>
      <p:sp>
        <p:nvSpPr>
          <p:cNvPr id="4" name="Slide Number Placeholder 3"/>
          <p:cNvSpPr>
            <a:spLocks noGrp="1"/>
          </p:cNvSpPr>
          <p:nvPr>
            <p:ph type="sldNum" sz="quarter" idx="5"/>
          </p:nvPr>
        </p:nvSpPr>
        <p:spPr/>
        <p:txBody>
          <a:bodyPr/>
          <a:lstStyle/>
          <a:p>
            <a:fld id="{04A85CC5-B47B-4C20-B169-E458846330E0}" type="slidenum">
              <a:rPr lang="en-US" smtClean="0"/>
              <a:t>20</a:t>
            </a:fld>
            <a:endParaRPr lang="en-US"/>
          </a:p>
        </p:txBody>
      </p:sp>
    </p:spTree>
    <p:extLst>
      <p:ext uri="{BB962C8B-B14F-4D97-AF65-F5344CB8AC3E}">
        <p14:creationId xmlns:p14="http://schemas.microsoft.com/office/powerpoint/2010/main" val="180123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HW you will have a path problem and you’ll know that you need to start with combinations and go from there to solve the problem.</a:t>
            </a:r>
          </a:p>
          <a:p>
            <a:endParaRPr lang="en-US" dirty="0"/>
          </a:p>
          <a:p>
            <a:r>
              <a:rPr lang="en-US" dirty="0"/>
              <a:t>You’ll also notice that permutations and combinations will show up in problems that aren’t always clearly presented as I have a set of n elements and I need to pick/choose k of them. </a:t>
            </a:r>
          </a:p>
        </p:txBody>
      </p:sp>
      <p:sp>
        <p:nvSpPr>
          <p:cNvPr id="4" name="Slide Number Placeholder 3"/>
          <p:cNvSpPr>
            <a:spLocks noGrp="1"/>
          </p:cNvSpPr>
          <p:nvPr>
            <p:ph type="sldNum" sz="quarter" idx="5"/>
          </p:nvPr>
        </p:nvSpPr>
        <p:spPr/>
        <p:txBody>
          <a:bodyPr/>
          <a:lstStyle/>
          <a:p>
            <a:fld id="{04A85CC5-B47B-4C20-B169-E458846330E0}" type="slidenum">
              <a:rPr lang="en-US" smtClean="0"/>
              <a:t>21</a:t>
            </a:fld>
            <a:endParaRPr lang="en-US"/>
          </a:p>
        </p:txBody>
      </p:sp>
    </p:spTree>
    <p:extLst>
      <p:ext uri="{BB962C8B-B14F-4D97-AF65-F5344CB8AC3E}">
        <p14:creationId xmlns:p14="http://schemas.microsoft.com/office/powerpoint/2010/main" val="3969374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A85CC5-B47B-4C20-B169-E458846330E0}" type="slidenum">
              <a:rPr lang="en-US" smtClean="0"/>
              <a:t>22</a:t>
            </a:fld>
            <a:endParaRPr lang="en-US"/>
          </a:p>
        </p:txBody>
      </p:sp>
    </p:spTree>
    <p:extLst>
      <p:ext uri="{BB962C8B-B14F-4D97-AF65-F5344CB8AC3E}">
        <p14:creationId xmlns:p14="http://schemas.microsoft.com/office/powerpoint/2010/main" val="2309077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a little confusing notation with the binomial </a:t>
            </a:r>
            <a:r>
              <a:rPr lang="en-US" dirty="0" err="1"/>
              <a:t>coeffitient</a:t>
            </a:r>
            <a:r>
              <a:rPr lang="en-US" dirty="0"/>
              <a:t> notation</a:t>
            </a:r>
          </a:p>
        </p:txBody>
      </p:sp>
      <p:sp>
        <p:nvSpPr>
          <p:cNvPr id="4" name="Slide Number Placeholder 3"/>
          <p:cNvSpPr>
            <a:spLocks noGrp="1"/>
          </p:cNvSpPr>
          <p:nvPr>
            <p:ph type="sldNum" sz="quarter" idx="5"/>
          </p:nvPr>
        </p:nvSpPr>
        <p:spPr/>
        <p:txBody>
          <a:bodyPr/>
          <a:lstStyle/>
          <a:p>
            <a:fld id="{04A85CC5-B47B-4C20-B169-E458846330E0}" type="slidenum">
              <a:rPr lang="en-US" smtClean="0"/>
              <a:t>24</a:t>
            </a:fld>
            <a:endParaRPr lang="en-US"/>
          </a:p>
        </p:txBody>
      </p:sp>
    </p:spTree>
    <p:extLst>
      <p:ext uri="{BB962C8B-B14F-4D97-AF65-F5344CB8AC3E}">
        <p14:creationId xmlns:p14="http://schemas.microsoft.com/office/powerpoint/2010/main" val="3016963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Helpful cause it will give us some facts that will be helpful, but hopefully some intuition about them, not just the formulas themselves.</a:t>
            </a:r>
          </a:p>
        </p:txBody>
      </p:sp>
      <p:sp>
        <p:nvSpPr>
          <p:cNvPr id="4" name="Slide Number Placeholder 3"/>
          <p:cNvSpPr>
            <a:spLocks noGrp="1"/>
          </p:cNvSpPr>
          <p:nvPr>
            <p:ph type="sldNum" sz="quarter" idx="5"/>
          </p:nvPr>
        </p:nvSpPr>
        <p:spPr/>
        <p:txBody>
          <a:bodyPr/>
          <a:lstStyle/>
          <a:p>
            <a:fld id="{04A85CC5-B47B-4C20-B169-E458846330E0}" type="slidenum">
              <a:rPr lang="en-US" smtClean="0"/>
              <a:t>25</a:t>
            </a:fld>
            <a:endParaRPr lang="en-US"/>
          </a:p>
        </p:txBody>
      </p:sp>
    </p:spTree>
    <p:extLst>
      <p:ext uri="{BB962C8B-B14F-4D97-AF65-F5344CB8AC3E}">
        <p14:creationId xmlns:p14="http://schemas.microsoft.com/office/powerpoint/2010/main" val="2078220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this work? When you choosing a subset you can either count the things that are going into the subset or the things that are not going into the subset, and you will get to the same count.</a:t>
            </a:r>
          </a:p>
          <a:p>
            <a:endParaRPr lang="en-US" dirty="0"/>
          </a:p>
          <a:p>
            <a:r>
              <a:rPr lang="en-US" dirty="0"/>
              <a:t>Any questions?</a:t>
            </a:r>
          </a:p>
        </p:txBody>
      </p:sp>
      <p:sp>
        <p:nvSpPr>
          <p:cNvPr id="4" name="Slide Number Placeholder 3"/>
          <p:cNvSpPr>
            <a:spLocks noGrp="1"/>
          </p:cNvSpPr>
          <p:nvPr>
            <p:ph type="sldNum" sz="quarter" idx="5"/>
          </p:nvPr>
        </p:nvSpPr>
        <p:spPr/>
        <p:txBody>
          <a:bodyPr/>
          <a:lstStyle/>
          <a:p>
            <a:fld id="{04A85CC5-B47B-4C20-B169-E458846330E0}" type="slidenum">
              <a:rPr lang="en-US" smtClean="0"/>
              <a:t>29</a:t>
            </a:fld>
            <a:endParaRPr lang="en-US"/>
          </a:p>
        </p:txBody>
      </p:sp>
    </p:spTree>
    <p:extLst>
      <p:ext uri="{BB962C8B-B14F-4D97-AF65-F5344CB8AC3E}">
        <p14:creationId xmlns:p14="http://schemas.microsoft.com/office/powerpoint/2010/main" val="2471848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hard to memorize without thinking about the combinatorial proof that comes with it. There are a lot of -1’s on the right hand side</a:t>
            </a:r>
          </a:p>
        </p:txBody>
      </p:sp>
      <p:sp>
        <p:nvSpPr>
          <p:cNvPr id="4" name="Slide Number Placeholder 3"/>
          <p:cNvSpPr>
            <a:spLocks noGrp="1"/>
          </p:cNvSpPr>
          <p:nvPr>
            <p:ph type="sldNum" sz="quarter" idx="5"/>
          </p:nvPr>
        </p:nvSpPr>
        <p:spPr/>
        <p:txBody>
          <a:bodyPr/>
          <a:lstStyle/>
          <a:p>
            <a:fld id="{04A85CC5-B47B-4C20-B169-E458846330E0}" type="slidenum">
              <a:rPr lang="en-US" smtClean="0"/>
              <a:t>30</a:t>
            </a:fld>
            <a:endParaRPr lang="en-US"/>
          </a:p>
        </p:txBody>
      </p:sp>
    </p:spTree>
    <p:extLst>
      <p:ext uri="{BB962C8B-B14F-4D97-AF65-F5344CB8AC3E}">
        <p14:creationId xmlns:p14="http://schemas.microsoft.com/office/powerpoint/2010/main" val="2486033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some time to think about this set up and what we are counting to see if you can figure out what the right hand side is doing.</a:t>
            </a:r>
          </a:p>
        </p:txBody>
      </p:sp>
      <p:sp>
        <p:nvSpPr>
          <p:cNvPr id="4" name="Slide Number Placeholder 3"/>
          <p:cNvSpPr>
            <a:spLocks noGrp="1"/>
          </p:cNvSpPr>
          <p:nvPr>
            <p:ph type="sldNum" sz="quarter" idx="5"/>
          </p:nvPr>
        </p:nvSpPr>
        <p:spPr/>
        <p:txBody>
          <a:bodyPr/>
          <a:lstStyle/>
          <a:p>
            <a:fld id="{04A85CC5-B47B-4C20-B169-E458846330E0}" type="slidenum">
              <a:rPr lang="en-US" smtClean="0"/>
              <a:t>31</a:t>
            </a:fld>
            <a:endParaRPr lang="en-US"/>
          </a:p>
        </p:txBody>
      </p:sp>
    </p:spTree>
    <p:extLst>
      <p:ext uri="{BB962C8B-B14F-4D97-AF65-F5344CB8AC3E}">
        <p14:creationId xmlns:p14="http://schemas.microsoft.com/office/powerpoint/2010/main" val="2998822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proof uses pascals rule that we talked about.</a:t>
            </a:r>
          </a:p>
        </p:txBody>
      </p:sp>
      <p:sp>
        <p:nvSpPr>
          <p:cNvPr id="4" name="Slide Number Placeholder 3"/>
          <p:cNvSpPr>
            <a:spLocks noGrp="1"/>
          </p:cNvSpPr>
          <p:nvPr>
            <p:ph type="sldNum" sz="quarter" idx="5"/>
          </p:nvPr>
        </p:nvSpPr>
        <p:spPr/>
        <p:txBody>
          <a:bodyPr/>
          <a:lstStyle/>
          <a:p>
            <a:fld id="{04A85CC5-B47B-4C20-B169-E458846330E0}" type="slidenum">
              <a:rPr lang="en-US" smtClean="0"/>
              <a:t>35</a:t>
            </a:fld>
            <a:endParaRPr lang="en-US"/>
          </a:p>
        </p:txBody>
      </p:sp>
    </p:spTree>
    <p:extLst>
      <p:ext uri="{BB962C8B-B14F-4D97-AF65-F5344CB8AC3E}">
        <p14:creationId xmlns:p14="http://schemas.microsoft.com/office/powerpoint/2010/main" val="2490111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repeats, we have 26 letters, string implies order matters.</a:t>
            </a:r>
          </a:p>
          <a:p>
            <a:r>
              <a:rPr lang="en-US" dirty="0"/>
              <a:t>Looks kind of like a factorial, but we stopped after we picked 5 characters because we want a 5 letter string.</a:t>
            </a:r>
          </a:p>
          <a:p>
            <a:r>
              <a:rPr lang="en-US" dirty="0"/>
              <a:t>This is a common pattern as well, so well give it a name</a:t>
            </a:r>
          </a:p>
        </p:txBody>
      </p:sp>
      <p:sp>
        <p:nvSpPr>
          <p:cNvPr id="4" name="Slide Number Placeholder 3"/>
          <p:cNvSpPr>
            <a:spLocks noGrp="1"/>
          </p:cNvSpPr>
          <p:nvPr>
            <p:ph type="sldNum" sz="quarter" idx="5"/>
          </p:nvPr>
        </p:nvSpPr>
        <p:spPr/>
        <p:txBody>
          <a:bodyPr/>
          <a:lstStyle/>
          <a:p>
            <a:fld id="{04A85CC5-B47B-4C20-B169-E458846330E0}" type="slidenum">
              <a:rPr lang="en-US" smtClean="0"/>
              <a:t>9</a:t>
            </a:fld>
            <a:endParaRPr lang="en-US"/>
          </a:p>
        </p:txBody>
      </p:sp>
    </p:spTree>
    <p:extLst>
      <p:ext uri="{BB962C8B-B14F-4D97-AF65-F5344CB8AC3E}">
        <p14:creationId xmlns:p14="http://schemas.microsoft.com/office/powerpoint/2010/main" val="2654981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P(26, 5), last slide</a:t>
            </a:r>
          </a:p>
          <a:p>
            <a:endParaRPr lang="en-US" dirty="0"/>
          </a:p>
          <a:p>
            <a:r>
              <a:rPr lang="en-US" dirty="0"/>
              <a:t>It can get frustrating to write it out as the string of multiplications up to (n-k+1), so instead we use this formula</a:t>
            </a:r>
          </a:p>
          <a:p>
            <a:r>
              <a:rPr lang="en-US" dirty="0"/>
              <a:t>Show a little example with P(5,3)</a:t>
            </a:r>
          </a:p>
        </p:txBody>
      </p:sp>
      <p:sp>
        <p:nvSpPr>
          <p:cNvPr id="4" name="Slide Number Placeholder 3"/>
          <p:cNvSpPr>
            <a:spLocks noGrp="1"/>
          </p:cNvSpPr>
          <p:nvPr>
            <p:ph type="sldNum" sz="quarter" idx="5"/>
          </p:nvPr>
        </p:nvSpPr>
        <p:spPr/>
        <p:txBody>
          <a:bodyPr/>
          <a:lstStyle/>
          <a:p>
            <a:fld id="{04A85CC5-B47B-4C20-B169-E458846330E0}" type="slidenum">
              <a:rPr lang="en-US" smtClean="0"/>
              <a:t>10</a:t>
            </a:fld>
            <a:endParaRPr lang="en-US"/>
          </a:p>
        </p:txBody>
      </p:sp>
    </p:spTree>
    <p:extLst>
      <p:ext uri="{BB962C8B-B14F-4D97-AF65-F5344CB8AC3E}">
        <p14:creationId xmlns:p14="http://schemas.microsoft.com/office/powerpoint/2010/main" val="3343014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order doesn’t matter, but we are still not repeating characters.</a:t>
            </a:r>
          </a:p>
        </p:txBody>
      </p:sp>
      <p:sp>
        <p:nvSpPr>
          <p:cNvPr id="4" name="Slide Number Placeholder 3"/>
          <p:cNvSpPr>
            <a:spLocks noGrp="1"/>
          </p:cNvSpPr>
          <p:nvPr>
            <p:ph type="sldNum" sz="quarter" idx="5"/>
          </p:nvPr>
        </p:nvSpPr>
        <p:spPr/>
        <p:txBody>
          <a:bodyPr/>
          <a:lstStyle/>
          <a:p>
            <a:fld id="{04A85CC5-B47B-4C20-B169-E458846330E0}" type="slidenum">
              <a:rPr lang="en-US" smtClean="0"/>
              <a:t>11</a:t>
            </a:fld>
            <a:endParaRPr lang="en-US"/>
          </a:p>
        </p:txBody>
      </p:sp>
    </p:spTree>
    <p:extLst>
      <p:ext uri="{BB962C8B-B14F-4D97-AF65-F5344CB8AC3E}">
        <p14:creationId xmlns:p14="http://schemas.microsoft.com/office/powerpoint/2010/main" val="1774431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formula before we talk about where it comes from. </a:t>
            </a:r>
          </a:p>
          <a:p>
            <a:r>
              <a:rPr lang="en-US" dirty="0"/>
              <a:t>Order </a:t>
            </a:r>
            <a:r>
              <a:rPr lang="en-US" dirty="0" err="1"/>
              <a:t>doesnt</a:t>
            </a:r>
            <a:r>
              <a:rPr lang="en-US" dirty="0"/>
              <a:t> matter</a:t>
            </a:r>
          </a:p>
          <a:p>
            <a:endParaRPr lang="en-US" dirty="0"/>
          </a:p>
          <a:p>
            <a:r>
              <a:rPr lang="en-US" dirty="0"/>
              <a:t>This formula shows up a lot, so there are many ways that it gets denoted. Most common is the binomial coefficient notation.</a:t>
            </a:r>
          </a:p>
          <a:p>
            <a:r>
              <a:rPr lang="en-US" dirty="0"/>
              <a:t>It is like a permutation, but smaller, form the k!, which would make sense because now order doesn’t matter, so we should end up with fewer elements.</a:t>
            </a:r>
          </a:p>
        </p:txBody>
      </p:sp>
      <p:sp>
        <p:nvSpPr>
          <p:cNvPr id="4" name="Slide Number Placeholder 3"/>
          <p:cNvSpPr>
            <a:spLocks noGrp="1"/>
          </p:cNvSpPr>
          <p:nvPr>
            <p:ph type="sldNum" sz="quarter" idx="5"/>
          </p:nvPr>
        </p:nvSpPr>
        <p:spPr/>
        <p:txBody>
          <a:bodyPr/>
          <a:lstStyle/>
          <a:p>
            <a:fld id="{04A85CC5-B47B-4C20-B169-E458846330E0}" type="slidenum">
              <a:rPr lang="en-US" smtClean="0"/>
              <a:t>12</a:t>
            </a:fld>
            <a:endParaRPr lang="en-US"/>
          </a:p>
        </p:txBody>
      </p:sp>
    </p:spTree>
    <p:extLst>
      <p:ext uri="{BB962C8B-B14F-4D97-AF65-F5344CB8AC3E}">
        <p14:creationId xmlns:p14="http://schemas.microsoft.com/office/powerpoint/2010/main" val="958872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could we get this formula?</a:t>
            </a:r>
          </a:p>
          <a:p>
            <a:endParaRPr lang="en-US" dirty="0"/>
          </a:p>
          <a:p>
            <a:r>
              <a:rPr lang="en-US" dirty="0"/>
              <a:t>Here is a clever way to solve for it. We are going to do a combinatorial proof. This is where we will count the same thing in two different ways and since we are counting the same set then the two ways much be equal.</a:t>
            </a:r>
          </a:p>
        </p:txBody>
      </p:sp>
      <p:sp>
        <p:nvSpPr>
          <p:cNvPr id="4" name="Slide Number Placeholder 3"/>
          <p:cNvSpPr>
            <a:spLocks noGrp="1"/>
          </p:cNvSpPr>
          <p:nvPr>
            <p:ph type="sldNum" sz="quarter" idx="5"/>
          </p:nvPr>
        </p:nvSpPr>
        <p:spPr/>
        <p:txBody>
          <a:bodyPr/>
          <a:lstStyle/>
          <a:p>
            <a:fld id="{04A85CC5-B47B-4C20-B169-E458846330E0}" type="slidenum">
              <a:rPr lang="en-US" smtClean="0"/>
              <a:t>13</a:t>
            </a:fld>
            <a:endParaRPr lang="en-US"/>
          </a:p>
        </p:txBody>
      </p:sp>
    </p:spTree>
    <p:extLst>
      <p:ext uri="{BB962C8B-B14F-4D97-AF65-F5344CB8AC3E}">
        <p14:creationId xmlns:p14="http://schemas.microsoft.com/office/powerpoint/2010/main" val="4045602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rearrange for that subset piece we get exactly our combination formula.</a:t>
            </a:r>
          </a:p>
          <a:p>
            <a:r>
              <a:rPr lang="en-US" dirty="0"/>
              <a:t>This is a little bit of a round about way of getting to the answer, what questions do you have about ither permutations or combinations.</a:t>
            </a:r>
          </a:p>
        </p:txBody>
      </p:sp>
      <p:sp>
        <p:nvSpPr>
          <p:cNvPr id="4" name="Slide Number Placeholder 3"/>
          <p:cNvSpPr>
            <a:spLocks noGrp="1"/>
          </p:cNvSpPr>
          <p:nvPr>
            <p:ph type="sldNum" sz="quarter" idx="5"/>
          </p:nvPr>
        </p:nvSpPr>
        <p:spPr/>
        <p:txBody>
          <a:bodyPr/>
          <a:lstStyle/>
          <a:p>
            <a:fld id="{04A85CC5-B47B-4C20-B169-E458846330E0}" type="slidenum">
              <a:rPr lang="en-US" smtClean="0"/>
              <a:t>14</a:t>
            </a:fld>
            <a:endParaRPr lang="en-US"/>
          </a:p>
        </p:txBody>
      </p:sp>
    </p:spTree>
    <p:extLst>
      <p:ext uri="{BB962C8B-B14F-4D97-AF65-F5344CB8AC3E}">
        <p14:creationId xmlns:p14="http://schemas.microsoft.com/office/powerpoint/2010/main" val="4002061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approach hints at a really helpful way to sometimes solve these problems. Sometimes its easier to say that order matters and then divide by the number of orderings to remove out overcounting or it can be easier to solve it by saying order </a:t>
            </a:r>
            <a:r>
              <a:rPr lang="en-US" dirty="0" err="1"/>
              <a:t>doenst</a:t>
            </a:r>
            <a:r>
              <a:rPr lang="en-US" dirty="0"/>
              <a:t> matter and then ordering them.</a:t>
            </a:r>
          </a:p>
        </p:txBody>
      </p:sp>
      <p:sp>
        <p:nvSpPr>
          <p:cNvPr id="4" name="Slide Number Placeholder 3"/>
          <p:cNvSpPr>
            <a:spLocks noGrp="1"/>
          </p:cNvSpPr>
          <p:nvPr>
            <p:ph type="sldNum" sz="quarter" idx="5"/>
          </p:nvPr>
        </p:nvSpPr>
        <p:spPr/>
        <p:txBody>
          <a:bodyPr/>
          <a:lstStyle/>
          <a:p>
            <a:fld id="{04A85CC5-B47B-4C20-B169-E458846330E0}" type="slidenum">
              <a:rPr lang="en-US" smtClean="0"/>
              <a:t>15</a:t>
            </a:fld>
            <a:endParaRPr lang="en-US"/>
          </a:p>
        </p:txBody>
      </p:sp>
    </p:spTree>
    <p:extLst>
      <p:ext uri="{BB962C8B-B14F-4D97-AF65-F5344CB8AC3E}">
        <p14:creationId xmlns:p14="http://schemas.microsoft.com/office/powerpoint/2010/main" val="304687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50744-B3FB-8578-1B27-563338342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208212-17AE-98DA-4366-3E5ECCD239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52080-4383-0A17-8DAC-42C8E46FA8F5}"/>
              </a:ext>
            </a:extLst>
          </p:cNvPr>
          <p:cNvSpPr>
            <a:spLocks noGrp="1"/>
          </p:cNvSpPr>
          <p:nvPr>
            <p:ph type="body" idx="1"/>
          </p:nvPr>
        </p:nvSpPr>
        <p:spPr/>
        <p:txBody>
          <a:bodyPr/>
          <a:lstStyle/>
          <a:p>
            <a:r>
              <a:rPr lang="en-US" dirty="0"/>
              <a:t>This will be our activity. Take some time to work with the people around you.</a:t>
            </a:r>
          </a:p>
          <a:p>
            <a:endParaRPr lang="en-US" dirty="0"/>
          </a:p>
          <a:p>
            <a:r>
              <a:rPr lang="en-US" dirty="0"/>
              <a:t>You might be thinking that at each step you get to pick right or up and you make 8 steps, so 2^8, but this isn’t quite right because that will count paths that go up 8 and never get to the adventurer’s guild.</a:t>
            </a:r>
          </a:p>
          <a:p>
            <a:endParaRPr lang="en-US" dirty="0"/>
          </a:p>
          <a:p>
            <a:r>
              <a:rPr lang="en-US" dirty="0"/>
              <a:t>Lets take a look at two ways we could think about this problem to figure out if we need to use permutation or combination.</a:t>
            </a:r>
          </a:p>
        </p:txBody>
      </p:sp>
      <p:sp>
        <p:nvSpPr>
          <p:cNvPr id="4" name="Slide Number Placeholder 3">
            <a:extLst>
              <a:ext uri="{FF2B5EF4-FFF2-40B4-BE49-F238E27FC236}">
                <a16:creationId xmlns:a16="http://schemas.microsoft.com/office/drawing/2014/main" id="{45D8D62A-B5BE-6B7A-6A0F-248B83D0C299}"/>
              </a:ext>
            </a:extLst>
          </p:cNvPr>
          <p:cNvSpPr>
            <a:spLocks noGrp="1"/>
          </p:cNvSpPr>
          <p:nvPr>
            <p:ph type="sldNum" sz="quarter" idx="5"/>
          </p:nvPr>
        </p:nvSpPr>
        <p:spPr/>
        <p:txBody>
          <a:bodyPr/>
          <a:lstStyle/>
          <a:p>
            <a:fld id="{04A85CC5-B47B-4C20-B169-E458846330E0}" type="slidenum">
              <a:rPr lang="en-US" smtClean="0"/>
              <a:t>16</a:t>
            </a:fld>
            <a:endParaRPr lang="en-US"/>
          </a:p>
        </p:txBody>
      </p:sp>
    </p:spTree>
    <p:extLst>
      <p:ext uri="{BB962C8B-B14F-4D97-AF65-F5344CB8AC3E}">
        <p14:creationId xmlns:p14="http://schemas.microsoft.com/office/powerpoint/2010/main" val="363671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541512B-1A11-4237-9568-3CAA2E1B22DC}" type="datetimeFigureOut">
              <a:rPr lang="en-US" smtClean="0"/>
              <a:t>6/24/25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D855C-E81D-4746-B156-5D0E4FFF50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08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5541512B-1A11-4237-9568-3CAA2E1B22DC}" type="datetimeFigureOut">
              <a:rPr lang="en-US" smtClean="0"/>
              <a:t>6/24/25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47BD855C-E81D-4746-B156-5D0E4FFF50B4}"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48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5541512B-1A11-4237-9568-3CAA2E1B22DC}" type="datetimeFigureOut">
              <a:rPr lang="en-US" smtClean="0"/>
              <a:t>6/24/25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47BD855C-E81D-4746-B156-5D0E4FFF50B4}"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5259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34026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41512B-1A11-4237-9568-3CAA2E1B22DC}" type="datetimeFigureOut">
              <a:rPr lang="en-US" smtClean="0"/>
              <a:t>6/24/25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D855C-E81D-4746-B156-5D0E4FFF50B4}" type="slidenum">
              <a:rPr lang="en-US" smtClean="0"/>
              <a:t>‹#›</a:t>
            </a:fld>
            <a:endParaRPr lang="en-US"/>
          </a:p>
        </p:txBody>
      </p:sp>
    </p:spTree>
    <p:extLst>
      <p:ext uri="{BB962C8B-B14F-4D97-AF65-F5344CB8AC3E}">
        <p14:creationId xmlns:p14="http://schemas.microsoft.com/office/powerpoint/2010/main" val="2421097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5541512B-1A11-4237-9568-3CAA2E1B22DC}" type="datetimeFigureOut">
              <a:rPr lang="en-US" smtClean="0"/>
              <a:t>6/24/25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47BD855C-E81D-4746-B156-5D0E4FFF50B4}"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3139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5541512B-1A11-4237-9568-3CAA2E1B22DC}" type="datetimeFigureOut">
              <a:rPr lang="en-US" smtClean="0"/>
              <a:t>6/24/25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BD855C-E81D-4746-B156-5D0E4FFF50B4}"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65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41512B-1A11-4237-9568-3CAA2E1B22DC}" type="datetimeFigureOut">
              <a:rPr lang="en-US" smtClean="0"/>
              <a:t>6/24/25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BD855C-E81D-4746-B156-5D0E4FFF50B4}" type="slidenum">
              <a:rPr lang="en-US" smtClean="0"/>
              <a:t>‹#›</a:t>
            </a:fld>
            <a:endParaRPr lang="en-US"/>
          </a:p>
        </p:txBody>
      </p:sp>
    </p:spTree>
    <p:extLst>
      <p:ext uri="{BB962C8B-B14F-4D97-AF65-F5344CB8AC3E}">
        <p14:creationId xmlns:p14="http://schemas.microsoft.com/office/powerpoint/2010/main" val="160810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541512B-1A11-4237-9568-3CAA2E1B22DC}" type="datetimeFigureOut">
              <a:rPr lang="en-US" smtClean="0"/>
              <a:t>6/24/25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D855C-E81D-4746-B156-5D0E4FFF50B4}"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06478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41512B-1A11-4237-9568-3CAA2E1B22DC}" type="datetimeFigureOut">
              <a:rPr lang="en-US" smtClean="0"/>
              <a:t>6/24/25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D855C-E81D-4746-B156-5D0E4FFF50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91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1512B-1A11-4237-9568-3CAA2E1B22DC}" type="datetimeFigureOut">
              <a:rPr lang="en-US" smtClean="0"/>
              <a:t>6/24/25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BD855C-E81D-4746-B156-5D0E4FFF50B4}" type="slidenum">
              <a:rPr lang="en-US" smtClean="0"/>
              <a:t>‹#›</a:t>
            </a:fld>
            <a:endParaRPr lang="en-US"/>
          </a:p>
        </p:txBody>
      </p:sp>
    </p:spTree>
    <p:extLst>
      <p:ext uri="{BB962C8B-B14F-4D97-AF65-F5344CB8AC3E}">
        <p14:creationId xmlns:p14="http://schemas.microsoft.com/office/powerpoint/2010/main" val="624287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41512B-1A11-4237-9568-3CAA2E1B22DC}" type="datetimeFigureOut">
              <a:rPr lang="en-US" smtClean="0"/>
              <a:t>6/24/25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D855C-E81D-4746-B156-5D0E4FFF50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3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541512B-1A11-4237-9568-3CAA2E1B22DC}" type="datetimeFigureOut">
              <a:rPr lang="en-US" smtClean="0"/>
              <a:t>6/24/25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47BD855C-E81D-4746-B156-5D0E4FFF50B4}"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30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2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0.png"/><Relationship Id="rId4" Type="http://schemas.openxmlformats.org/officeDocument/2006/relationships/image" Target="../media/image190.png"/></Relationships>
</file>

<file path=ppt/slides/_rels/slide1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ollev.com/avk5" TargetMode="External"/><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4.wdp"/><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5.wdp"/><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8.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0F3FE-58D7-4848-BF22-0C3386E38A1E}"/>
              </a:ext>
            </a:extLst>
          </p:cNvPr>
          <p:cNvSpPr>
            <a:spLocks noGrp="1"/>
          </p:cNvSpPr>
          <p:nvPr>
            <p:ph type="ctrTitle"/>
          </p:nvPr>
        </p:nvSpPr>
        <p:spPr/>
        <p:txBody>
          <a:bodyPr/>
          <a:lstStyle/>
          <a:p>
            <a:r>
              <a:rPr lang="en-US" dirty="0"/>
              <a:t>More Counting</a:t>
            </a:r>
          </a:p>
        </p:txBody>
      </p:sp>
      <p:sp>
        <p:nvSpPr>
          <p:cNvPr id="3" name="Subtitle 2">
            <a:extLst>
              <a:ext uri="{FF2B5EF4-FFF2-40B4-BE49-F238E27FC236}">
                <a16:creationId xmlns:a16="http://schemas.microsoft.com/office/drawing/2014/main" id="{8CEE94A3-2D47-4D28-B4A4-CCB244EFDC71}"/>
              </a:ext>
            </a:extLst>
          </p:cNvPr>
          <p:cNvSpPr>
            <a:spLocks noGrp="1"/>
          </p:cNvSpPr>
          <p:nvPr>
            <p:ph type="subTitle" idx="1"/>
          </p:nvPr>
        </p:nvSpPr>
        <p:spPr/>
        <p:txBody>
          <a:bodyPr/>
          <a:lstStyle/>
          <a:p>
            <a:r>
              <a:rPr lang="en-US" dirty="0"/>
              <a:t>CSE 312 Summer 25</a:t>
            </a:r>
          </a:p>
          <a:p>
            <a:r>
              <a:rPr lang="en-US" dirty="0"/>
              <a:t>Lecture 2</a:t>
            </a:r>
          </a:p>
        </p:txBody>
      </p:sp>
    </p:spTree>
    <p:extLst>
      <p:ext uri="{BB962C8B-B14F-4D97-AF65-F5344CB8AC3E}">
        <p14:creationId xmlns:p14="http://schemas.microsoft.com/office/powerpoint/2010/main" val="3568040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645BA-BEE9-4D25-A734-79F4F4705424}"/>
              </a:ext>
            </a:extLst>
          </p:cNvPr>
          <p:cNvSpPr>
            <a:spLocks noGrp="1"/>
          </p:cNvSpPr>
          <p:nvPr>
            <p:ph type="title"/>
          </p:nvPr>
        </p:nvSpPr>
        <p:spPr/>
        <p:txBody>
          <a:bodyPr/>
          <a:lstStyle/>
          <a:p>
            <a:r>
              <a:rPr lang="en-US" dirty="0"/>
              <a:t>In General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663ADD-4263-4329-A14A-D6486B9239B5}"/>
                  </a:ext>
                </a:extLst>
              </p:cNvPr>
              <p:cNvSpPr>
                <a:spLocks noGrp="1"/>
              </p:cNvSpPr>
              <p:nvPr>
                <p:ph idx="1"/>
              </p:nvPr>
            </p:nvSpPr>
            <p:spPr>
              <a:xfrm>
                <a:off x="575240" y="4077223"/>
                <a:ext cx="11187258" cy="2232137"/>
              </a:xfrm>
            </p:spPr>
            <p:txBody>
              <a:bodyPr>
                <a:normAutofit fontScale="92500" lnSpcReduction="10000"/>
              </a:bodyPr>
              <a:lstStyle/>
              <a:p>
                <a:r>
                  <a:rPr lang="en-US" dirty="0"/>
                  <a:t>Said out loud as “P n k” or “n permute </a:t>
                </a:r>
                <a14:m>
                  <m:oMath xmlns:m="http://schemas.openxmlformats.org/officeDocument/2006/math">
                    <m:r>
                      <a:rPr lang="en-US" b="0" i="1" smtClean="0">
                        <a:latin typeface="Cambria Math" panose="02040503050406030204" pitchFamily="18" charset="0"/>
                      </a:rPr>
                      <m:t>𝑘</m:t>
                    </m:r>
                  </m:oMath>
                </a14:m>
                <a:r>
                  <a:rPr lang="en-US" dirty="0"/>
                  <a:t>” or “n pick k”</a:t>
                </a:r>
              </a:p>
              <a:p>
                <a:r>
                  <a:rPr lang="en-US" dirty="0"/>
                  <a:t>Alternative notation:</a:t>
                </a:r>
                <a14:m>
                  <m:oMath xmlns:m="http://schemas.openxmlformats.org/officeDocument/2006/math">
                    <m:sSub>
                      <m:sSubPr>
                        <m:ctrlPr>
                          <a:rPr lang="en-US" b="0" i="1" smtClean="0">
                            <a:latin typeface="Cambria Math" panose="02040503050406030204" pitchFamily="18" charset="0"/>
                          </a:rPr>
                        </m:ctrlPr>
                      </m:sSubP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sub>
                    </m:sSub>
                  </m:oMath>
                </a14:m>
                <a:endParaRPr lang="en-US" dirty="0"/>
              </a:p>
              <a:p>
                <a:endParaRPr lang="en-US" dirty="0"/>
              </a:p>
              <a:p>
                <a:r>
                  <a:rPr lang="en-US" b="0" dirty="0"/>
                  <a:t>Edge cases: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,0</m:t>
                        </m:r>
                      </m:e>
                    </m:d>
                    <m:r>
                      <a:rPr lang="en-US" b="0" i="1" smtClean="0">
                        <a:latin typeface="Cambria Math" panose="02040503050406030204" pitchFamily="18" charset="0"/>
                      </a:rPr>
                      <m:t>=1</m:t>
                    </m:r>
                  </m:oMath>
                </a14:m>
                <a:r>
                  <a:rPr lang="en-US" dirty="0"/>
                  <a:t>, </a:t>
                </a:r>
                <a:br>
                  <a:rPr lang="en-US" dirty="0"/>
                </a:b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&lt;0</m:t>
                    </m:r>
                  </m:oMath>
                </a14:m>
                <a:r>
                  <a:rPr lang="en-US" dirty="0"/>
                  <a:t> 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&gt;</m:t>
                    </m:r>
                    <m:r>
                      <a:rPr lang="en-US" b="0" i="1" smtClean="0">
                        <a:latin typeface="Cambria Math" panose="02040503050406030204" pitchFamily="18" charset="0"/>
                      </a:rPr>
                      <m:t>𝑛</m:t>
                    </m:r>
                  </m:oMath>
                </a14:m>
                <a:r>
                  <a:rPr lang="en-US" dirty="0"/>
                  <a:t> is undefined.</a:t>
                </a:r>
              </a:p>
            </p:txBody>
          </p:sp>
        </mc:Choice>
        <mc:Fallback xmlns="">
          <p:sp>
            <p:nvSpPr>
              <p:cNvPr id="3" name="Content Placeholder 2">
                <a:extLst>
                  <a:ext uri="{FF2B5EF4-FFF2-40B4-BE49-F238E27FC236}">
                    <a16:creationId xmlns:a16="http://schemas.microsoft.com/office/drawing/2014/main" id="{55663ADD-4263-4329-A14A-D6486B9239B5}"/>
                  </a:ext>
                </a:extLst>
              </p:cNvPr>
              <p:cNvSpPr>
                <a:spLocks noGrp="1" noRot="1" noChangeAspect="1" noMove="1" noResize="1" noEditPoints="1" noAdjustHandles="1" noChangeArrowheads="1" noChangeShapeType="1" noTextEdit="1"/>
              </p:cNvSpPr>
              <p:nvPr>
                <p:ph idx="1"/>
              </p:nvPr>
            </p:nvSpPr>
            <p:spPr>
              <a:xfrm>
                <a:off x="575240" y="4077223"/>
                <a:ext cx="11187258" cy="2232137"/>
              </a:xfrm>
              <a:blipFill>
                <a:blip r:embed="rId3"/>
                <a:stretch>
                  <a:fillRect l="-545" t="-5738" b="-6011"/>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FCA6332-53B5-42B7-9FFA-1532FA76E258}"/>
              </a:ext>
            </a:extLst>
          </p:cNvPr>
          <p:cNvGrpSpPr/>
          <p:nvPr/>
        </p:nvGrpSpPr>
        <p:grpSpPr>
          <a:xfrm>
            <a:off x="249076" y="1495861"/>
            <a:ext cx="11839583" cy="2363443"/>
            <a:chOff x="1185842" y="3429000"/>
            <a:chExt cx="6111311" cy="205478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122CC60-FB30-4C77-BBBF-409AF86945A5}"/>
                    </a:ext>
                  </a:extLst>
                </p:cNvPr>
                <p:cNvSpPr/>
                <p:nvPr/>
              </p:nvSpPr>
              <p:spPr>
                <a:xfrm>
                  <a:off x="1185842" y="3429000"/>
                  <a:ext cx="6111311" cy="205478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The number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𝒌</m:t>
                      </m:r>
                    </m:oMath>
                  </a14:m>
                  <a:r>
                    <a:rPr lang="en-US" sz="2800" b="1" dirty="0">
                      <a:latin typeface="Segoe UI Semibold" panose="020B0702040204020203" pitchFamily="34" charset="0"/>
                      <a:cs typeface="Segoe UI Semibold" panose="020B0702040204020203" pitchFamily="34" charset="0"/>
                    </a:rPr>
                    <a:t>-element sequences of distinct symbols from a universe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oMath>
                  </a14:m>
                  <a:r>
                    <a:rPr lang="en-US" sz="2800" b="1" dirty="0">
                      <a:latin typeface="Segoe UI Semibold" panose="020B0702040204020203" pitchFamily="34" charset="0"/>
                      <a:cs typeface="Segoe UI Semibold" panose="020B0702040204020203" pitchFamily="34" charset="0"/>
                    </a:rPr>
                    <a:t> symbols is:</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𝑷</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num>
                          <m:den>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1122CC60-FB30-4C77-BBBF-409AF86945A5}"/>
                    </a:ext>
                  </a:extLst>
                </p:cNvPr>
                <p:cNvSpPr>
                  <a:spLocks noRot="1" noChangeAspect="1" noMove="1" noResize="1" noEditPoints="1" noAdjustHandles="1" noChangeArrowheads="1" noChangeShapeType="1" noTextEdit="1"/>
                </p:cNvSpPr>
                <p:nvPr/>
              </p:nvSpPr>
              <p:spPr>
                <a:xfrm>
                  <a:off x="1185842" y="3429000"/>
                  <a:ext cx="6111311" cy="2054781"/>
                </a:xfrm>
                <a:prstGeom prst="rect">
                  <a:avLst/>
                </a:prstGeom>
                <a:blipFill>
                  <a:blip r:embed="rId4"/>
                  <a:stretch>
                    <a:fillRect l="-850" r="-209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4DB8FE5-DCB3-4004-B565-740900D4D90E}"/>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𝒌</m:t>
                      </m:r>
                    </m:oMath>
                  </a14:m>
                  <a:r>
                    <a:rPr lang="en-US" sz="3200" b="1" dirty="0">
                      <a:latin typeface="Segoe UI Semibold" panose="020B0702040204020203" pitchFamily="34" charset="0"/>
                      <a:cs typeface="Segoe UI Semibold" panose="020B0702040204020203" pitchFamily="34" charset="0"/>
                    </a:rPr>
                    <a:t>-permutation</a:t>
                  </a:r>
                </a:p>
              </p:txBody>
            </p:sp>
          </mc:Choice>
          <mc:Fallback xmlns="">
            <p:sp>
              <p:nvSpPr>
                <p:cNvPr id="6" name="Rectangle 5">
                  <a:extLst>
                    <a:ext uri="{FF2B5EF4-FFF2-40B4-BE49-F238E27FC236}">
                      <a16:creationId xmlns:a16="http://schemas.microsoft.com/office/drawing/2014/main" id="{24DB8FE5-DCB3-4004-B565-740900D4D90E}"/>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5"/>
                  <a:stretch>
                    <a:fillRect t="-16484" b="-38462"/>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1267384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63EF8-D376-43AE-9893-BC7D71956328}"/>
              </a:ext>
            </a:extLst>
          </p:cNvPr>
          <p:cNvSpPr>
            <a:spLocks noGrp="1"/>
          </p:cNvSpPr>
          <p:nvPr>
            <p:ph type="title"/>
          </p:nvPr>
        </p:nvSpPr>
        <p:spPr/>
        <p:txBody>
          <a:bodyPr/>
          <a:lstStyle/>
          <a:p>
            <a:r>
              <a:rPr lang="en-US" dirty="0"/>
              <a:t>Change it slightly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2F6F1A-2411-45E3-A3EC-1FE3AD27B978}"/>
                  </a:ext>
                </a:extLst>
              </p:cNvPr>
              <p:cNvSpPr>
                <a:spLocks noGrp="1"/>
              </p:cNvSpPr>
              <p:nvPr>
                <p:ph idx="1"/>
              </p:nvPr>
            </p:nvSpPr>
            <p:spPr/>
            <p:txBody>
              <a:bodyPr/>
              <a:lstStyle/>
              <a:p>
                <a:r>
                  <a:rPr lang="en-US" dirty="0"/>
                  <a:t>How many </a:t>
                </a:r>
                <a:r>
                  <a:rPr lang="en-US" b="1" dirty="0"/>
                  <a:t>subsets</a:t>
                </a:r>
                <a:r>
                  <a:rPr lang="en-US" dirty="0"/>
                  <a:t> of size </a:t>
                </a:r>
                <a14:m>
                  <m:oMath xmlns:m="http://schemas.openxmlformats.org/officeDocument/2006/math">
                    <m:r>
                      <a:rPr lang="en-US" b="0" i="1" smtClean="0">
                        <a:latin typeface="Cambria Math" panose="02040503050406030204" pitchFamily="18" charset="0"/>
                      </a:rPr>
                      <m:t>5</m:t>
                    </m:r>
                  </m:oMath>
                </a14:m>
                <a:r>
                  <a:rPr lang="en-US" dirty="0"/>
                  <a:t> are there of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a:p>
                <a:r>
                  <a:rPr lang="en-US" dirty="0"/>
                  <a:t>Remember subsets we don’t count repeats – so we still have that rule. </a:t>
                </a:r>
              </a:p>
              <a:p>
                <a:r>
                  <a:rPr lang="en-US" dirty="0"/>
                  <a:t>But for subsets order doesn’t matter.</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 </m:t>
                    </m:r>
                    <m:r>
                      <a:rPr lang="en-US" b="0" i="1" smtClean="0">
                        <a:latin typeface="Cambria Math" panose="02040503050406030204" pitchFamily="18" charset="0"/>
                      </a:rPr>
                      <m:t>𝑜</m:t>
                    </m:r>
                    <m:r>
                      <a:rPr lang="en-US" b="0" i="1" smtClean="0">
                        <a:latin typeface="Cambria Math" panose="02040503050406030204" pitchFamily="18" charset="0"/>
                      </a:rPr>
                      <m:t>, </m:t>
                    </m:r>
                    <m:r>
                      <a:rPr lang="en-US" b="0" i="1" smtClean="0">
                        <a:latin typeface="Cambria Math" panose="02040503050406030204" pitchFamily="18" charset="0"/>
                      </a:rPr>
                      <m:t>𝑟</m:t>
                    </m:r>
                    <m:r>
                      <a:rPr lang="en-US" b="0" i="1" smtClean="0">
                        <a:latin typeface="Cambria Math" panose="02040503050406030204" pitchFamily="18" charset="0"/>
                      </a:rPr>
                      <m:t>, </m:t>
                    </m:r>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𝑙</m:t>
                    </m:r>
                    <m:r>
                      <a:rPr lang="en-US" b="0" i="1" smtClean="0">
                        <a:latin typeface="Cambria Math" panose="02040503050406030204" pitchFamily="18" charset="0"/>
                      </a:rPr>
                      <m:t>}</m:t>
                    </m:r>
                  </m:oMath>
                </a14:m>
                <a:r>
                  <a:rPr lang="en-US" dirty="0"/>
                  <a:t> is the same set as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 </m:t>
                    </m:r>
                    <m:r>
                      <a:rPr lang="en-US" b="0" i="1" smtClean="0">
                        <a:latin typeface="Cambria Math" panose="02040503050406030204" pitchFamily="18" charset="0"/>
                      </a:rPr>
                      <m:t>𝑜</m:t>
                    </m:r>
                    <m:r>
                      <a:rPr lang="en-US" b="0" i="1" smtClean="0">
                        <a:latin typeface="Cambria Math" panose="02040503050406030204" pitchFamily="18" charset="0"/>
                      </a:rPr>
                      <m:t>, </m:t>
                    </m:r>
                    <m:r>
                      <a:rPr lang="en-US" b="0" i="1" smtClean="0">
                        <a:latin typeface="Cambria Math" panose="02040503050406030204" pitchFamily="18" charset="0"/>
                      </a:rPr>
                      <m:t>𝑙</m:t>
                    </m:r>
                    <m:r>
                      <a:rPr lang="en-US" b="0" i="1" smtClean="0">
                        <a:latin typeface="Cambria Math" panose="02040503050406030204" pitchFamily="18" charset="0"/>
                      </a:rPr>
                      <m:t>, </m:t>
                    </m:r>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a:t> (even though “morel” and “</a:t>
                </a:r>
                <a:r>
                  <a:rPr lang="en-US" dirty="0" err="1"/>
                  <a:t>moler</a:t>
                </a:r>
                <a:r>
                  <a:rPr lang="en-US" dirty="0"/>
                  <a:t>” are different strings).</a:t>
                </a:r>
              </a:p>
            </p:txBody>
          </p:sp>
        </mc:Choice>
        <mc:Fallback xmlns="">
          <p:sp>
            <p:nvSpPr>
              <p:cNvPr id="3" name="Content Placeholder 2">
                <a:extLst>
                  <a:ext uri="{FF2B5EF4-FFF2-40B4-BE49-F238E27FC236}">
                    <a16:creationId xmlns:a16="http://schemas.microsoft.com/office/drawing/2014/main" id="{1B2F6F1A-2411-45E3-A3EC-1FE3AD27B978}"/>
                  </a:ext>
                </a:extLst>
              </p:cNvPr>
              <p:cNvSpPr>
                <a:spLocks noGrp="1" noRot="1" noChangeAspect="1" noMove="1" noResize="1" noEditPoints="1" noAdjustHandles="1" noChangeArrowheads="1" noChangeShapeType="1" noTextEdit="1"/>
              </p:cNvSpPr>
              <p:nvPr>
                <p:ph idx="1"/>
              </p:nvPr>
            </p:nvSpPr>
            <p:spPr>
              <a:blipFill>
                <a:blip r:embed="rId3"/>
                <a:stretch>
                  <a:fillRect l="-1587" t="-2094"/>
                </a:stretch>
              </a:blipFill>
            </p:spPr>
            <p:txBody>
              <a:bodyPr/>
              <a:lstStyle/>
              <a:p>
                <a:r>
                  <a:rPr lang="en-US">
                    <a:noFill/>
                  </a:rPr>
                  <a:t> </a:t>
                </a:r>
              </a:p>
            </p:txBody>
          </p:sp>
        </mc:Fallback>
      </mc:AlternateContent>
    </p:spTree>
    <p:extLst>
      <p:ext uri="{BB962C8B-B14F-4D97-AF65-F5344CB8AC3E}">
        <p14:creationId xmlns:p14="http://schemas.microsoft.com/office/powerpoint/2010/main" val="1301431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352CA-16D1-47E3-9FE6-86C60A38D406}"/>
              </a:ext>
            </a:extLst>
          </p:cNvPr>
          <p:cNvSpPr>
            <a:spLocks noGrp="1"/>
          </p:cNvSpPr>
          <p:nvPr>
            <p:ph type="title"/>
          </p:nvPr>
        </p:nvSpPr>
        <p:spPr/>
        <p:txBody>
          <a:bodyPr/>
          <a:lstStyle/>
          <a:p>
            <a:r>
              <a:rPr lang="en-US" dirty="0"/>
              <a:t>Number of Subsets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892386-3914-4B1A-9C5F-4C25B1A9ABD1}"/>
                  </a:ext>
                </a:extLst>
              </p:cNvPr>
              <p:cNvSpPr>
                <a:spLocks noGrp="1"/>
              </p:cNvSpPr>
              <p:nvPr>
                <p:ph idx="1"/>
              </p:nvPr>
            </p:nvSpPr>
            <p:spPr>
              <a:xfrm>
                <a:off x="575240" y="4077223"/>
                <a:ext cx="11187258" cy="2232137"/>
              </a:xfrm>
            </p:spPr>
            <p:txBody>
              <a:bodyPr>
                <a:normAutofit fontScale="85000" lnSpcReduction="20000"/>
              </a:bodyPr>
              <a:lstStyle/>
              <a:p>
                <a:pPr marL="0" indent="0">
                  <a:buNone/>
                </a:pPr>
                <a:r>
                  <a:rPr lang="en-US" dirty="0"/>
                  <a:t>Said out loud “n choose k” (or sometimes: “n combination k”)</a:t>
                </a:r>
              </a:p>
              <a:p>
                <a:pPr marL="0" indent="0">
                  <a:buNone/>
                </a:pPr>
                <a:r>
                  <a:rPr lang="en-US" dirty="0"/>
                  <a:t>Lots of notation:</a:t>
                </a:r>
              </a:p>
              <a:p>
                <a:pPr marL="0" indent="0">
                  <a:buNone/>
                </a:pPr>
                <a14:m>
                  <m:oMath xmlns:m="http://schemas.openxmlformats.org/officeDocument/2006/math">
                    <m:sSub>
                      <m:sSubPr>
                        <m:ctrlPr>
                          <a:rPr lang="en-US" b="0" i="1" smtClean="0">
                            <a:latin typeface="Cambria Math" panose="02040503050406030204" pitchFamily="18" charset="0"/>
                          </a:rPr>
                        </m:ctrlPr>
                      </m:sSubP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𝑘</m:t>
                        </m:r>
                      </m:sub>
                    </m:sSub>
                    <m:r>
                      <a:rPr lang="en-US" b="0" i="1" smtClean="0">
                        <a:latin typeface="Cambria Math" panose="02040503050406030204" pitchFamily="18" charset="0"/>
                      </a:rPr>
                      <m:t>   </m:t>
                    </m:r>
                  </m:oMath>
                </a14:m>
                <a:r>
                  <a:rPr lang="en-US" dirty="0"/>
                  <a:t>or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all mean “number of size-</a:t>
                </a:r>
                <a14:m>
                  <m:oMath xmlns:m="http://schemas.openxmlformats.org/officeDocument/2006/math">
                    <m:r>
                      <a:rPr lang="en-US" b="0" i="1" smtClean="0">
                        <a:latin typeface="Cambria Math" panose="02040503050406030204" pitchFamily="18" charset="0"/>
                      </a:rPr>
                      <m:t>𝑘</m:t>
                    </m:r>
                  </m:oMath>
                </a14:m>
                <a:r>
                  <a:rPr lang="en-US" dirty="0"/>
                  <a:t> subsets of a size-</a:t>
                </a:r>
                <a14:m>
                  <m:oMath xmlns:m="http://schemas.openxmlformats.org/officeDocument/2006/math">
                    <m:r>
                      <a:rPr lang="en-US" b="0" i="1" smtClean="0">
                        <a:latin typeface="Cambria Math" panose="02040503050406030204" pitchFamily="18" charset="0"/>
                      </a:rPr>
                      <m:t>𝑛</m:t>
                    </m:r>
                  </m:oMath>
                </a14:m>
                <a:r>
                  <a:rPr lang="en-US" dirty="0"/>
                  <a:t> set.”</a:t>
                </a:r>
              </a:p>
              <a:p>
                <a:pPr marL="0" indent="0">
                  <a:buNone/>
                </a:pPr>
                <a:endParaRPr lang="en-US" dirty="0"/>
              </a:p>
              <a:p>
                <a:pPr marL="0" indent="0">
                  <a:buNone/>
                </a:pPr>
                <a:r>
                  <a:rPr lang="en-US" dirty="0"/>
                  <a:t>Edge cases: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0</m:t>
                            </m:r>
                          </m:den>
                        </m:f>
                      </m:e>
                    </m:d>
                    <m:r>
                      <a:rPr lang="en-US" b="0" i="1" smtClean="0">
                        <a:latin typeface="Cambria Math" panose="02040503050406030204" pitchFamily="18" charset="0"/>
                      </a:rPr>
                      <m:t>=1,</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den>
                        </m:f>
                      </m:e>
                    </m:d>
                    <m:r>
                      <a:rPr lang="en-US" b="0" i="1" smtClean="0">
                        <a:latin typeface="Cambria Math" panose="02040503050406030204" pitchFamily="18" charset="0"/>
                      </a:rPr>
                      <m:t>=1;</m:t>
                    </m:r>
                  </m:oMath>
                </a14:m>
                <a:r>
                  <a:rPr lang="en-US" dirty="0"/>
                  <a:t> </a:t>
                </a:r>
                <a14:m>
                  <m:oMath xmlns:m="http://schemas.openxmlformats.org/officeDocument/2006/math">
                    <m:d>
                      <m:dPr>
                        <m:ctrlPr>
                          <a:rPr lang="en-US" i="1" dirty="0" smtClean="0">
                            <a:latin typeface="Cambria Math" panose="02040503050406030204" pitchFamily="18" charset="0"/>
                          </a:rPr>
                        </m:ctrlPr>
                      </m:dPr>
                      <m:e>
                        <m:f>
                          <m:fPr>
                            <m:type m:val="noBa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𝑘</m:t>
                            </m:r>
                          </m:den>
                        </m:f>
                      </m:e>
                    </m:d>
                    <m:r>
                      <a:rPr lang="en-US" b="0" i="0" dirty="0" smtClean="0">
                        <a:latin typeface="Cambria Math" panose="02040503050406030204" pitchFamily="18" charset="0"/>
                      </a:rPr>
                      <m:t> </m:t>
                    </m:r>
                  </m:oMath>
                </a14:m>
                <a:r>
                  <a:rPr lang="en-US" dirty="0"/>
                  <a:t>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&lt;0</m:t>
                    </m:r>
                  </m:oMath>
                </a14:m>
                <a:r>
                  <a:rPr lang="en-US" dirty="0"/>
                  <a:t> 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&gt;</m:t>
                    </m:r>
                    <m:r>
                      <a:rPr lang="en-US" b="0" i="1" smtClean="0">
                        <a:latin typeface="Cambria Math" panose="02040503050406030204" pitchFamily="18" charset="0"/>
                      </a:rPr>
                      <m:t>𝑛</m:t>
                    </m:r>
                  </m:oMath>
                </a14:m>
                <a:r>
                  <a:rPr lang="en-US" dirty="0"/>
                  <a:t> is undefined.</a:t>
                </a:r>
              </a:p>
            </p:txBody>
          </p:sp>
        </mc:Choice>
        <mc:Fallback xmlns="">
          <p:sp>
            <p:nvSpPr>
              <p:cNvPr id="3" name="Content Placeholder 2">
                <a:extLst>
                  <a:ext uri="{FF2B5EF4-FFF2-40B4-BE49-F238E27FC236}">
                    <a16:creationId xmlns:a16="http://schemas.microsoft.com/office/drawing/2014/main" id="{78892386-3914-4B1A-9C5F-4C25B1A9ABD1}"/>
                  </a:ext>
                </a:extLst>
              </p:cNvPr>
              <p:cNvSpPr>
                <a:spLocks noGrp="1" noRot="1" noChangeAspect="1" noMove="1" noResize="1" noEditPoints="1" noAdjustHandles="1" noChangeArrowheads="1" noChangeShapeType="1" noTextEdit="1"/>
              </p:cNvSpPr>
              <p:nvPr>
                <p:ph idx="1"/>
              </p:nvPr>
            </p:nvSpPr>
            <p:spPr>
              <a:xfrm>
                <a:off x="575240" y="4077223"/>
                <a:ext cx="11187258" cy="2232137"/>
              </a:xfrm>
              <a:blipFill>
                <a:blip r:embed="rId3"/>
                <a:stretch>
                  <a:fillRect l="-1253" t="-6557" b="-3279"/>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089EA89-5261-451A-BC0A-F9EE93E5866A}"/>
              </a:ext>
            </a:extLst>
          </p:cNvPr>
          <p:cNvGrpSpPr/>
          <p:nvPr/>
        </p:nvGrpSpPr>
        <p:grpSpPr>
          <a:xfrm>
            <a:off x="497647" y="1495861"/>
            <a:ext cx="11342441" cy="2363443"/>
            <a:chOff x="1185842" y="3429000"/>
            <a:chExt cx="6111311" cy="205478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7AD1B46-1FA9-4DC7-8442-1866D85D3C88}"/>
                    </a:ext>
                  </a:extLst>
                </p:cNvPr>
                <p:cNvSpPr/>
                <p:nvPr/>
              </p:nvSpPr>
              <p:spPr>
                <a:xfrm>
                  <a:off x="1185842" y="3429000"/>
                  <a:ext cx="6111311" cy="205478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The number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𝒌</m:t>
                      </m:r>
                    </m:oMath>
                  </a14:m>
                  <a:r>
                    <a:rPr lang="en-US" sz="2800" b="1" dirty="0">
                      <a:latin typeface="Segoe UI Semibold" panose="020B0702040204020203" pitchFamily="34" charset="0"/>
                      <a:cs typeface="Segoe UI Semibold" panose="020B0702040204020203" pitchFamily="34" charset="0"/>
                    </a:rPr>
                    <a:t>-element subsets from a set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oMath>
                  </a14:m>
                  <a:r>
                    <a:rPr lang="en-US" sz="2800" b="1" dirty="0">
                      <a:latin typeface="Segoe UI Semibold" panose="020B0702040204020203" pitchFamily="34" charset="0"/>
                      <a:cs typeface="Segoe UI Semibold" panose="020B0702040204020203" pitchFamily="34" charset="0"/>
                    </a:rPr>
                    <a:t> symbols is:</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𝑪</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𝑷</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num>
                          <m:den>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den>
                        </m:f>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7AD1B46-1FA9-4DC7-8442-1866D85D3C88}"/>
                    </a:ext>
                  </a:extLst>
                </p:cNvPr>
                <p:cNvSpPr>
                  <a:spLocks noRot="1" noChangeAspect="1" noMove="1" noResize="1" noEditPoints="1" noAdjustHandles="1" noChangeArrowheads="1" noChangeShapeType="1" noTextEdit="1"/>
                </p:cNvSpPr>
                <p:nvPr/>
              </p:nvSpPr>
              <p:spPr>
                <a:xfrm>
                  <a:off x="1185842" y="3429000"/>
                  <a:ext cx="6111311" cy="2054781"/>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E7CA6A0-72BF-420D-8729-E556C9BA09FF}"/>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𝒌</m:t>
                      </m:r>
                    </m:oMath>
                  </a14:m>
                  <a:r>
                    <a:rPr lang="en-US" sz="3200" b="1" dirty="0">
                      <a:latin typeface="Segoe UI Semibold" panose="020B0702040204020203" pitchFamily="34" charset="0"/>
                      <a:cs typeface="Segoe UI Semibold" panose="020B0702040204020203" pitchFamily="34" charset="0"/>
                    </a:rPr>
                    <a:t>-combination</a:t>
                  </a:r>
                </a:p>
              </p:txBody>
            </p:sp>
          </mc:Choice>
          <mc:Fallback xmlns="">
            <p:sp>
              <p:nvSpPr>
                <p:cNvPr id="6" name="Rectangle 5">
                  <a:extLst>
                    <a:ext uri="{FF2B5EF4-FFF2-40B4-BE49-F238E27FC236}">
                      <a16:creationId xmlns:a16="http://schemas.microsoft.com/office/drawing/2014/main" id="{3E7CA6A0-72BF-420D-8729-E556C9BA09FF}"/>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5"/>
                  <a:stretch>
                    <a:fillRect t="-16484" b="-38462"/>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94614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9DFE-7E87-4930-9A92-4AC37C5028BE}"/>
              </a:ext>
            </a:extLst>
          </p:cNvPr>
          <p:cNvSpPr>
            <a:spLocks noGrp="1"/>
          </p:cNvSpPr>
          <p:nvPr>
            <p:ph type="title"/>
          </p:nvPr>
        </p:nvSpPr>
        <p:spPr/>
        <p:txBody>
          <a:bodyPr/>
          <a:lstStyle/>
          <a:p>
            <a:r>
              <a:rPr lang="en-US" dirty="0"/>
              <a:t>Clever approach – count two ways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4479E8-1CC4-4CD8-98B8-E3C8A8D9E09E}"/>
                  </a:ext>
                </a:extLst>
              </p:cNvPr>
              <p:cNvSpPr>
                <a:spLocks noGrp="1"/>
              </p:cNvSpPr>
              <p:nvPr>
                <p:ph idx="1"/>
              </p:nvPr>
            </p:nvSpPr>
            <p:spPr/>
            <p:txBody>
              <a:bodyPr>
                <a:normAutofit lnSpcReduction="10000"/>
              </a:bodyPr>
              <a:lstStyle/>
              <a:p>
                <a:r>
                  <a:rPr lang="en-US" dirty="0"/>
                  <a:t>Let’s artificially introduce a requirement that we are supposed to have an ordered list. </a:t>
                </a:r>
              </a:p>
              <a:p>
                <a:r>
                  <a:rPr lang="en-US" dirty="0"/>
                  <a:t>Then the total is going to be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(26,5)</m:t>
                    </m:r>
                  </m:oMath>
                </a14:m>
                <a:r>
                  <a:rPr lang="en-US" dirty="0"/>
                  <a:t>.</a:t>
                </a:r>
              </a:p>
              <a:p>
                <a:r>
                  <a:rPr lang="en-US" dirty="0"/>
                  <a:t>How else could we get an ordered list? With this sequential process:</a:t>
                </a:r>
              </a:p>
              <a:p>
                <a:r>
                  <a:rPr lang="en-US" dirty="0"/>
                  <a:t>Step 1: Choose a subset.</a:t>
                </a:r>
              </a:p>
              <a:p>
                <a:r>
                  <a:rPr lang="en-US" dirty="0"/>
                  <a:t>Step 2: Put the subset in order. </a:t>
                </a:r>
              </a:p>
              <a:p>
                <a:endParaRPr lang="en-US" dirty="0"/>
              </a:p>
              <a:p>
                <a:r>
                  <a:rPr lang="en-US" dirty="0"/>
                  <a:t>These better give us the same number, so:</a:t>
                </a:r>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26!</m:t>
                        </m:r>
                      </m:num>
                      <m:den>
                        <m:d>
                          <m:dPr>
                            <m:ctrlPr>
                              <a:rPr lang="en-US" b="0" i="1" smtClean="0">
                                <a:latin typeface="Cambria Math" panose="02040503050406030204" pitchFamily="18" charset="0"/>
                              </a:rPr>
                            </m:ctrlPr>
                          </m:dPr>
                          <m:e>
                            <m:r>
                              <a:rPr lang="en-US" b="0" i="1" smtClean="0">
                                <a:latin typeface="Cambria Math" panose="02040503050406030204" pitchFamily="18" charset="0"/>
                              </a:rPr>
                              <m:t>26−5</m:t>
                            </m:r>
                          </m:e>
                        </m:d>
                        <m:r>
                          <a:rPr lang="en-US" b="0" i="1" smtClean="0">
                            <a:latin typeface="Cambria Math" panose="02040503050406030204" pitchFamily="18" charset="0"/>
                          </a:rPr>
                          <m:t>!</m:t>
                        </m:r>
                      </m:den>
                    </m:f>
                    <m:r>
                      <a:rPr lang="en-US" b="0" i="1" smtClean="0">
                        <a:latin typeface="Cambria Math" panose="02040503050406030204" pitchFamily="18" charset="0"/>
                      </a:rPr>
                      <m:t>=?⋅5!</m:t>
                    </m:r>
                  </m:oMath>
                </a14:m>
                <a:r>
                  <a:rPr lang="en-US" dirty="0"/>
                  <a:t> </a:t>
                </a:r>
              </a:p>
            </p:txBody>
          </p:sp>
        </mc:Choice>
        <mc:Fallback xmlns="">
          <p:sp>
            <p:nvSpPr>
              <p:cNvPr id="3" name="Content Placeholder 2">
                <a:extLst>
                  <a:ext uri="{FF2B5EF4-FFF2-40B4-BE49-F238E27FC236}">
                    <a16:creationId xmlns:a16="http://schemas.microsoft.com/office/drawing/2014/main" id="{814479E8-1CC4-4CD8-98B8-E3C8A8D9E09E}"/>
                  </a:ext>
                </a:extLst>
              </p:cNvPr>
              <p:cNvSpPr>
                <a:spLocks noGrp="1" noRot="1" noChangeAspect="1" noMove="1" noResize="1" noEditPoints="1" noAdjustHandles="1" noChangeArrowheads="1" noChangeShapeType="1" noTextEdit="1"/>
              </p:cNvSpPr>
              <p:nvPr>
                <p:ph idx="1"/>
              </p:nvPr>
            </p:nvSpPr>
            <p:spPr>
              <a:blipFill>
                <a:blip r:embed="rId3"/>
                <a:stretch>
                  <a:fillRect l="-708" t="-3019"/>
                </a:stretch>
              </a:blipFill>
            </p:spPr>
            <p:txBody>
              <a:bodyPr/>
              <a:lstStyle/>
              <a:p>
                <a:r>
                  <a:rPr lang="en-US">
                    <a:noFill/>
                  </a:rPr>
                  <a:t> </a:t>
                </a:r>
              </a:p>
            </p:txBody>
          </p:sp>
        </mc:Fallback>
      </mc:AlternateContent>
    </p:spTree>
    <p:extLst>
      <p:ext uri="{BB962C8B-B14F-4D97-AF65-F5344CB8AC3E}">
        <p14:creationId xmlns:p14="http://schemas.microsoft.com/office/powerpoint/2010/main" val="188063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9DFE-7E87-4930-9A92-4AC37C5028BE}"/>
              </a:ext>
            </a:extLst>
          </p:cNvPr>
          <p:cNvSpPr>
            <a:spLocks noGrp="1"/>
          </p:cNvSpPr>
          <p:nvPr>
            <p:ph type="title"/>
          </p:nvPr>
        </p:nvSpPr>
        <p:spPr/>
        <p:txBody>
          <a:bodyPr/>
          <a:lstStyle/>
          <a:p>
            <a:r>
              <a:rPr lang="en-US" dirty="0"/>
              <a:t>Clever approach – count two ways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4479E8-1CC4-4CD8-98B8-E3C8A8D9E09E}"/>
                  </a:ext>
                </a:extLst>
              </p:cNvPr>
              <p:cNvSpPr>
                <a:spLocks noGrp="1"/>
              </p:cNvSpPr>
              <p:nvPr>
                <p:ph idx="1"/>
              </p:nvPr>
            </p:nvSpPr>
            <p:spPr/>
            <p:txBody>
              <a:bodyPr>
                <a:normAutofit lnSpcReduction="10000"/>
              </a:bodyPr>
              <a:lstStyle/>
              <a:p>
                <a:r>
                  <a:rPr lang="en-US" dirty="0"/>
                  <a:t>Let’s artificially introduce a requirement that we are supposed to have an ordered list. </a:t>
                </a:r>
              </a:p>
              <a:p>
                <a:r>
                  <a:rPr lang="en-US" dirty="0"/>
                  <a:t>Then the total is going to be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(26,5)</m:t>
                    </m:r>
                  </m:oMath>
                </a14:m>
                <a:r>
                  <a:rPr lang="en-US" dirty="0"/>
                  <a:t>.</a:t>
                </a:r>
              </a:p>
              <a:p>
                <a:r>
                  <a:rPr lang="en-US" dirty="0"/>
                  <a:t>How else could we get an ordered list? With this sequential process:</a:t>
                </a:r>
              </a:p>
              <a:p>
                <a:r>
                  <a:rPr lang="en-US" dirty="0"/>
                  <a:t>Step 1: Choose a subset.</a:t>
                </a:r>
              </a:p>
              <a:p>
                <a:r>
                  <a:rPr lang="en-US" dirty="0"/>
                  <a:t>Step 2: Put the subset in order. </a:t>
                </a:r>
              </a:p>
              <a:p>
                <a:endParaRPr lang="en-US" dirty="0"/>
              </a:p>
              <a:p>
                <a:r>
                  <a:rPr lang="en-US" dirty="0"/>
                  <a:t>These better give us the same number, so:</a:t>
                </a:r>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26!</m:t>
                        </m:r>
                      </m:num>
                      <m:den>
                        <m:d>
                          <m:dPr>
                            <m:ctrlPr>
                              <a:rPr lang="en-US" b="0" i="1" smtClean="0">
                                <a:latin typeface="Cambria Math" panose="02040503050406030204" pitchFamily="18" charset="0"/>
                              </a:rPr>
                            </m:ctrlPr>
                          </m:dPr>
                          <m:e>
                            <m:r>
                              <a:rPr lang="en-US" b="0" i="1" smtClean="0">
                                <a:latin typeface="Cambria Math" panose="02040503050406030204" pitchFamily="18" charset="0"/>
                              </a:rPr>
                              <m:t>26−5</m:t>
                            </m:r>
                          </m:e>
                        </m:d>
                        <m:r>
                          <a:rPr lang="en-US" b="0" i="1" smtClean="0">
                            <a:latin typeface="Cambria Math" panose="02040503050406030204" pitchFamily="18" charset="0"/>
                          </a:rPr>
                          <m:t>!</m:t>
                        </m:r>
                      </m:den>
                    </m:f>
                    <m:r>
                      <a:rPr lang="en-US" b="0" i="1" smtClean="0">
                        <a:latin typeface="Cambria Math" panose="02040503050406030204" pitchFamily="18" charset="0"/>
                      </a:rPr>
                      <m:t>=?⋅5!</m:t>
                    </m:r>
                  </m:oMath>
                </a14:m>
                <a:r>
                  <a:rPr lang="en-US" dirty="0"/>
                  <a:t> </a:t>
                </a:r>
              </a:p>
            </p:txBody>
          </p:sp>
        </mc:Choice>
        <mc:Fallback xmlns="">
          <p:sp>
            <p:nvSpPr>
              <p:cNvPr id="3" name="Content Placeholder 2">
                <a:extLst>
                  <a:ext uri="{FF2B5EF4-FFF2-40B4-BE49-F238E27FC236}">
                    <a16:creationId xmlns:a16="http://schemas.microsoft.com/office/drawing/2014/main" id="{814479E8-1CC4-4CD8-98B8-E3C8A8D9E09E}"/>
                  </a:ext>
                </a:extLst>
              </p:cNvPr>
              <p:cNvSpPr>
                <a:spLocks noGrp="1" noRot="1" noChangeAspect="1" noMove="1" noResize="1" noEditPoints="1" noAdjustHandles="1" noChangeArrowheads="1" noChangeShapeType="1" noTextEdit="1"/>
              </p:cNvSpPr>
              <p:nvPr>
                <p:ph idx="1"/>
              </p:nvPr>
            </p:nvSpPr>
            <p:spPr>
              <a:blipFill>
                <a:blip r:embed="rId3"/>
                <a:stretch>
                  <a:fillRect l="-708" t="-30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A7ACA7A-3EB7-4F04-89E4-89F4FFC74365}"/>
                  </a:ext>
                </a:extLst>
              </p:cNvPr>
              <p:cNvSpPr txBox="1"/>
              <p:nvPr/>
            </p:nvSpPr>
            <p:spPr>
              <a:xfrm>
                <a:off x="4825190" y="5394143"/>
                <a:ext cx="6815016" cy="1207767"/>
              </a:xfrm>
              <a:prstGeom prst="rect">
                <a:avLst/>
              </a:prstGeom>
              <a:noFill/>
              <a:ln w="28575">
                <a:solidFill>
                  <a:schemeClr val="accent2"/>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So the number of size-5 subsets of a size-26 set is:</a:t>
                </a:r>
              </a:p>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26!</m:t>
                          </m:r>
                        </m:num>
                        <m:den>
                          <m:d>
                            <m:dPr>
                              <m:ctrlPr>
                                <a:rPr lang="en-US" sz="2400" b="0" i="1" smtClean="0">
                                  <a:latin typeface="Cambria Math" panose="02040503050406030204" pitchFamily="18" charset="0"/>
                                </a:rPr>
                              </m:ctrlPr>
                            </m:dPr>
                            <m:e>
                              <m:r>
                                <a:rPr lang="en-US" sz="2400" b="0" i="1" smtClean="0">
                                  <a:latin typeface="Cambria Math" panose="02040503050406030204" pitchFamily="18" charset="0"/>
                                </a:rPr>
                                <m:t>26−5</m:t>
                              </m:r>
                            </m:e>
                          </m:d>
                          <m:r>
                            <a:rPr lang="en-US" sz="2400" b="0" i="1" smtClean="0">
                              <a:latin typeface="Cambria Math" panose="02040503050406030204" pitchFamily="18" charset="0"/>
                            </a:rPr>
                            <m:t>!5!</m:t>
                          </m:r>
                        </m:den>
                      </m:f>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a:extLst>
                  <a:ext uri="{FF2B5EF4-FFF2-40B4-BE49-F238E27FC236}">
                    <a16:creationId xmlns:a16="http://schemas.microsoft.com/office/drawing/2014/main" id="{9A7ACA7A-3EB7-4F04-89E4-89F4FFC74365}"/>
                  </a:ext>
                </a:extLst>
              </p:cNvPr>
              <p:cNvSpPr txBox="1">
                <a:spLocks noRot="1" noChangeAspect="1" noMove="1" noResize="1" noEditPoints="1" noAdjustHandles="1" noChangeArrowheads="1" noChangeShapeType="1" noTextEdit="1"/>
              </p:cNvSpPr>
              <p:nvPr/>
            </p:nvSpPr>
            <p:spPr>
              <a:xfrm>
                <a:off x="4825190" y="5394143"/>
                <a:ext cx="6815016" cy="1207767"/>
              </a:xfrm>
              <a:prstGeom prst="rect">
                <a:avLst/>
              </a:prstGeom>
              <a:blipFill>
                <a:blip r:embed="rId4"/>
                <a:stretch>
                  <a:fillRect l="-1248" t="-2463" r="-713"/>
                </a:stretch>
              </a:blipFill>
              <a:ln w="28575">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2512486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1A1A-4E5E-4C42-B6F3-925F75770C8A}"/>
              </a:ext>
            </a:extLst>
          </p:cNvPr>
          <p:cNvSpPr>
            <a:spLocks noGrp="1"/>
          </p:cNvSpPr>
          <p:nvPr>
            <p:ph type="title"/>
          </p:nvPr>
        </p:nvSpPr>
        <p:spPr/>
        <p:txBody>
          <a:bodyPr/>
          <a:lstStyle/>
          <a:p>
            <a:r>
              <a:rPr lang="en-US" dirty="0"/>
              <a:t>Second Takeaway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4D6374-36DB-41D3-AD46-599B8D6DE4DD}"/>
                  </a:ext>
                </a:extLst>
              </p:cNvPr>
              <p:cNvSpPr>
                <a:spLocks noGrp="1"/>
              </p:cNvSpPr>
              <p:nvPr>
                <p:ph idx="1"/>
              </p:nvPr>
            </p:nvSpPr>
            <p:spPr/>
            <p:txBody>
              <a:bodyPr>
                <a:normAutofit/>
              </a:bodyPr>
              <a:lstStyle/>
              <a:p>
                <a:r>
                  <a:rPr lang="en-US" dirty="0"/>
                  <a:t>The second way of counting hints at a generally useful trick:</a:t>
                </a:r>
              </a:p>
              <a:p>
                <a:r>
                  <a:rPr lang="en-US" dirty="0"/>
                  <a:t>Pretend that order does matter, then divide by the number of orderings of the parts where order doesn’t matter.</a:t>
                </a:r>
              </a:p>
              <a:p>
                <a:r>
                  <a:rPr lang="en-US" dirty="0"/>
                  <a:t>For example, here’s another way to get the formula for combinations:</a:t>
                </a:r>
              </a:p>
              <a:p>
                <a:r>
                  <a:rPr lang="en-US" dirty="0"/>
                  <a:t>You have </a:t>
                </a:r>
                <a14:m>
                  <m:oMath xmlns:m="http://schemas.openxmlformats.org/officeDocument/2006/math">
                    <m:r>
                      <a:rPr lang="en-US" b="0" i="1" smtClean="0">
                        <a:latin typeface="Cambria Math" panose="02040503050406030204" pitchFamily="18" charset="0"/>
                      </a:rPr>
                      <m:t>𝑛</m:t>
                    </m:r>
                  </m:oMath>
                </a14:m>
                <a:r>
                  <a:rPr lang="en-US" dirty="0"/>
                  <a:t> elements. Put them in order, take the first </a:t>
                </a:r>
                <a14:m>
                  <m:oMath xmlns:m="http://schemas.openxmlformats.org/officeDocument/2006/math">
                    <m:r>
                      <a:rPr lang="en-US" b="0" i="1" smtClean="0">
                        <a:latin typeface="Cambria Math" panose="02040503050406030204" pitchFamily="18" charset="0"/>
                      </a:rPr>
                      <m:t>𝑘</m:t>
                    </m:r>
                  </m:oMath>
                </a14:m>
                <a:r>
                  <a:rPr lang="en-US" dirty="0"/>
                  <a:t> as your set.</a:t>
                </a:r>
              </a:p>
              <a:p>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Orderings overall. We’ve overcounted because:</a:t>
                </a:r>
              </a:p>
              <a:p>
                <a:pPr lvl="1"/>
                <a:r>
                  <a:rPr lang="en-US" dirty="0"/>
                  <a:t>Among the first </a:t>
                </a:r>
                <a14:m>
                  <m:oMath xmlns:m="http://schemas.openxmlformats.org/officeDocument/2006/math">
                    <m:r>
                      <a:rPr lang="en-US" b="0" i="1" smtClean="0">
                        <a:latin typeface="Cambria Math" panose="02040503050406030204" pitchFamily="18" charset="0"/>
                      </a:rPr>
                      <m:t>𝑘</m:t>
                    </m:r>
                  </m:oMath>
                </a14:m>
                <a:r>
                  <a:rPr lang="en-US" dirty="0"/>
                  <a:t>, order doesn’t matter between them. Divide by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oMath>
                </a14:m>
                <a:endParaRPr lang="en-US" dirty="0"/>
              </a:p>
              <a:p>
                <a:pPr lvl="1"/>
                <a:r>
                  <a:rPr lang="en-US" dirty="0"/>
                  <a:t>Among the last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order doesn’t matter between them. Divide by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oMath>
                </a14:m>
                <a:r>
                  <a:rPr lang="en-US" dirty="0"/>
                  <a:t>.</a:t>
                </a:r>
              </a:p>
              <a:p>
                <a:pPr lvl="1"/>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den>
                      </m:f>
                    </m:oMath>
                  </m:oMathPara>
                </a14:m>
                <a:endParaRPr lang="en-US" dirty="0"/>
              </a:p>
            </p:txBody>
          </p:sp>
        </mc:Choice>
        <mc:Fallback xmlns="">
          <p:sp>
            <p:nvSpPr>
              <p:cNvPr id="3" name="Content Placeholder 2">
                <a:extLst>
                  <a:ext uri="{FF2B5EF4-FFF2-40B4-BE49-F238E27FC236}">
                    <a16:creationId xmlns:a16="http://schemas.microsoft.com/office/drawing/2014/main" id="{9C4D6374-36DB-41D3-AD46-599B8D6DE4DD}"/>
                  </a:ext>
                </a:extLst>
              </p:cNvPr>
              <p:cNvSpPr>
                <a:spLocks noGrp="1" noRot="1" noChangeAspect="1" noMove="1" noResize="1" noEditPoints="1" noAdjustHandles="1" noChangeArrowheads="1" noChangeShapeType="1" noTextEdit="1"/>
              </p:cNvSpPr>
              <p:nvPr>
                <p:ph idx="1"/>
              </p:nvPr>
            </p:nvSpPr>
            <p:spPr>
              <a:blipFill>
                <a:blip r:embed="rId3"/>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79869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2332D-3085-0DB5-B51A-C39CAE4CD7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0E0536-D4FF-703A-25D7-83D49F752943}"/>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95BF2C67-39DF-D20A-63F7-2F5341CF513C}"/>
              </a:ext>
            </a:extLst>
          </p:cNvPr>
          <p:cNvSpPr>
            <a:spLocks noGrp="1"/>
          </p:cNvSpPr>
          <p:nvPr>
            <p:ph idx="1"/>
          </p:nvPr>
        </p:nvSpPr>
        <p:spPr>
          <a:xfrm>
            <a:off x="5813613" y="946785"/>
            <a:ext cx="6255923" cy="4845504"/>
          </a:xfrm>
        </p:spPr>
        <p:txBody>
          <a:bodyPr/>
          <a:lstStyle/>
          <a:p>
            <a:r>
              <a:rPr lang="en-US" dirty="0"/>
              <a:t>We’re at our farm in the lower-left corner and want to get to the Adventure’s Guild in the upper-right corner.</a:t>
            </a:r>
          </a:p>
          <a:p>
            <a:r>
              <a:rPr lang="en-US" dirty="0"/>
              <a:t>We’re only going to go right and up.</a:t>
            </a:r>
          </a:p>
          <a:p>
            <a:r>
              <a:rPr lang="en-US" dirty="0"/>
              <a:t>How many different paths are there?</a:t>
            </a:r>
          </a:p>
        </p:txBody>
      </p:sp>
      <p:grpSp>
        <p:nvGrpSpPr>
          <p:cNvPr id="108" name="Group 107">
            <a:extLst>
              <a:ext uri="{FF2B5EF4-FFF2-40B4-BE49-F238E27FC236}">
                <a16:creationId xmlns:a16="http://schemas.microsoft.com/office/drawing/2014/main" id="{572E60B1-29D4-8C7F-4BB1-526437A9B047}"/>
              </a:ext>
            </a:extLst>
          </p:cNvPr>
          <p:cNvGrpSpPr/>
          <p:nvPr/>
        </p:nvGrpSpPr>
        <p:grpSpPr>
          <a:xfrm>
            <a:off x="699247" y="1721223"/>
            <a:ext cx="4675096" cy="3908612"/>
            <a:chOff x="775447" y="2070847"/>
            <a:chExt cx="4675096" cy="3908612"/>
          </a:xfrm>
        </p:grpSpPr>
        <p:sp>
          <p:nvSpPr>
            <p:cNvPr id="5" name="Oval 4">
              <a:extLst>
                <a:ext uri="{FF2B5EF4-FFF2-40B4-BE49-F238E27FC236}">
                  <a16:creationId xmlns:a16="http://schemas.microsoft.com/office/drawing/2014/main" id="{64AB3395-BCEE-3531-7C7E-6005C7743F48}"/>
                </a:ext>
              </a:extLst>
            </p:cNvPr>
            <p:cNvSpPr/>
            <p:nvPr/>
          </p:nvSpPr>
          <p:spPr>
            <a:xfrm>
              <a:off x="775447"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857DD87-8F97-B7C2-17CD-034BC91FC28B}"/>
                </a:ext>
              </a:extLst>
            </p:cNvPr>
            <p:cNvSpPr/>
            <p:nvPr/>
          </p:nvSpPr>
          <p:spPr>
            <a:xfrm>
              <a:off x="1878106"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8676382-096E-82E2-200D-9628C23DA8EA}"/>
                </a:ext>
              </a:extLst>
            </p:cNvPr>
            <p:cNvSpPr/>
            <p:nvPr/>
          </p:nvSpPr>
          <p:spPr>
            <a:xfrm>
              <a:off x="2980765"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9E6A28F-ECA3-D2A2-5E39-9D72894E29DE}"/>
                </a:ext>
              </a:extLst>
            </p:cNvPr>
            <p:cNvSpPr/>
            <p:nvPr/>
          </p:nvSpPr>
          <p:spPr>
            <a:xfrm>
              <a:off x="408342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F5013C4-CC76-9FFC-6D89-D22ACA03FF96}"/>
                </a:ext>
              </a:extLst>
            </p:cNvPr>
            <p:cNvSpPr/>
            <p:nvPr/>
          </p:nvSpPr>
          <p:spPr>
            <a:xfrm>
              <a:off x="518608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45036E3-EE6B-DA9A-7886-BC431A09E5B3}"/>
                </a:ext>
              </a:extLst>
            </p:cNvPr>
            <p:cNvCxnSpPr>
              <a:stCxn id="5" idx="6"/>
              <a:endCxn id="6" idx="2"/>
            </p:cNvCxnSpPr>
            <p:nvPr/>
          </p:nvCxnSpPr>
          <p:spPr>
            <a:xfrm>
              <a:off x="1039906" y="584723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EB3A9F6-E764-55CD-ED7F-72971739C80B}"/>
                </a:ext>
              </a:extLst>
            </p:cNvPr>
            <p:cNvCxnSpPr>
              <a:cxnSpLocks/>
              <a:stCxn id="6" idx="6"/>
              <a:endCxn id="7" idx="2"/>
            </p:cNvCxnSpPr>
            <p:nvPr/>
          </p:nvCxnSpPr>
          <p:spPr>
            <a:xfrm flipV="1">
              <a:off x="2142565" y="5842748"/>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AE552B1-942B-6856-F75C-3FC214383E92}"/>
                </a:ext>
              </a:extLst>
            </p:cNvPr>
            <p:cNvCxnSpPr>
              <a:cxnSpLocks/>
              <a:stCxn id="8" idx="2"/>
              <a:endCxn id="7" idx="6"/>
            </p:cNvCxnSpPr>
            <p:nvPr/>
          </p:nvCxnSpPr>
          <p:spPr>
            <a:xfrm flipH="1">
              <a:off x="3245224" y="584274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3D0F2CF-640B-6B15-5625-64EB456CDEE2}"/>
                </a:ext>
              </a:extLst>
            </p:cNvPr>
            <p:cNvCxnSpPr>
              <a:cxnSpLocks/>
              <a:stCxn id="8" idx="6"/>
              <a:endCxn id="9" idx="2"/>
            </p:cNvCxnSpPr>
            <p:nvPr/>
          </p:nvCxnSpPr>
          <p:spPr>
            <a:xfrm>
              <a:off x="4347883" y="5842748"/>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2358AB24-A942-8204-4239-A8C313D327D2}"/>
                </a:ext>
              </a:extLst>
            </p:cNvPr>
            <p:cNvSpPr/>
            <p:nvPr/>
          </p:nvSpPr>
          <p:spPr>
            <a:xfrm>
              <a:off x="775447"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3230188-F81D-85DD-4F9E-82CFE9EDC371}"/>
                </a:ext>
              </a:extLst>
            </p:cNvPr>
            <p:cNvSpPr/>
            <p:nvPr/>
          </p:nvSpPr>
          <p:spPr>
            <a:xfrm>
              <a:off x="1878106"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7A011F9-8071-38A3-DF32-8B01E864F4A4}"/>
                </a:ext>
              </a:extLst>
            </p:cNvPr>
            <p:cNvSpPr/>
            <p:nvPr/>
          </p:nvSpPr>
          <p:spPr>
            <a:xfrm>
              <a:off x="2980765"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6C28AE7-DE86-51D4-B80E-3BB3670B8016}"/>
                </a:ext>
              </a:extLst>
            </p:cNvPr>
            <p:cNvSpPr/>
            <p:nvPr/>
          </p:nvSpPr>
          <p:spPr>
            <a:xfrm>
              <a:off x="408342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1221216-0005-B70D-1207-AC4DC6304A84}"/>
                </a:ext>
              </a:extLst>
            </p:cNvPr>
            <p:cNvSpPr/>
            <p:nvPr/>
          </p:nvSpPr>
          <p:spPr>
            <a:xfrm>
              <a:off x="518608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F38A4AD9-4B18-1B17-24B8-10CC2A3A39E9}"/>
                </a:ext>
              </a:extLst>
            </p:cNvPr>
            <p:cNvCxnSpPr>
              <a:stCxn id="21" idx="6"/>
              <a:endCxn id="22" idx="2"/>
            </p:cNvCxnSpPr>
            <p:nvPr/>
          </p:nvCxnSpPr>
          <p:spPr>
            <a:xfrm>
              <a:off x="1039906" y="500454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0415D1-96BB-9676-B1C2-AA8055B02618}"/>
                </a:ext>
              </a:extLst>
            </p:cNvPr>
            <p:cNvCxnSpPr>
              <a:cxnSpLocks/>
              <a:stCxn id="22" idx="6"/>
              <a:endCxn id="23" idx="2"/>
            </p:cNvCxnSpPr>
            <p:nvPr/>
          </p:nvCxnSpPr>
          <p:spPr>
            <a:xfrm flipV="1">
              <a:off x="2142565" y="5000065"/>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6EBFBDD-41A3-9EF7-826A-BB7843588AAB}"/>
                </a:ext>
              </a:extLst>
            </p:cNvPr>
            <p:cNvCxnSpPr>
              <a:cxnSpLocks/>
              <a:stCxn id="24" idx="2"/>
              <a:endCxn id="23" idx="6"/>
            </p:cNvCxnSpPr>
            <p:nvPr/>
          </p:nvCxnSpPr>
          <p:spPr>
            <a:xfrm flipH="1">
              <a:off x="3245224" y="500006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3FDD388-1790-BA96-C945-29410CCD286F}"/>
                </a:ext>
              </a:extLst>
            </p:cNvPr>
            <p:cNvCxnSpPr>
              <a:cxnSpLocks/>
              <a:stCxn id="24" idx="6"/>
              <a:endCxn id="25" idx="2"/>
            </p:cNvCxnSpPr>
            <p:nvPr/>
          </p:nvCxnSpPr>
          <p:spPr>
            <a:xfrm>
              <a:off x="4347883" y="5000065"/>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9ACFD4D-6C35-1A0E-F178-9FC92E7D69D1}"/>
                </a:ext>
              </a:extLst>
            </p:cNvPr>
            <p:cNvCxnSpPr>
              <a:cxnSpLocks/>
              <a:stCxn id="21" idx="4"/>
              <a:endCxn id="5" idx="0"/>
            </p:cNvCxnSpPr>
            <p:nvPr/>
          </p:nvCxnSpPr>
          <p:spPr>
            <a:xfrm>
              <a:off x="907677"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6FDAC5C-28C7-3ECE-5CA9-4DDCBE5AEFDD}"/>
                </a:ext>
              </a:extLst>
            </p:cNvPr>
            <p:cNvCxnSpPr>
              <a:cxnSpLocks/>
              <a:stCxn id="22" idx="4"/>
              <a:endCxn id="6" idx="0"/>
            </p:cNvCxnSpPr>
            <p:nvPr/>
          </p:nvCxnSpPr>
          <p:spPr>
            <a:xfrm>
              <a:off x="2010336"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81F97E7-CEB0-6048-BA7E-98F9E577E017}"/>
                </a:ext>
              </a:extLst>
            </p:cNvPr>
            <p:cNvCxnSpPr>
              <a:cxnSpLocks/>
              <a:stCxn id="23" idx="4"/>
              <a:endCxn id="7" idx="0"/>
            </p:cNvCxnSpPr>
            <p:nvPr/>
          </p:nvCxnSpPr>
          <p:spPr>
            <a:xfrm>
              <a:off x="3112995"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7FCEF90-81EC-A11B-83A8-163AF07FB291}"/>
                </a:ext>
              </a:extLst>
            </p:cNvPr>
            <p:cNvCxnSpPr>
              <a:cxnSpLocks/>
              <a:stCxn id="24" idx="4"/>
              <a:endCxn id="8" idx="0"/>
            </p:cNvCxnSpPr>
            <p:nvPr/>
          </p:nvCxnSpPr>
          <p:spPr>
            <a:xfrm>
              <a:off x="421565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E7A7111-0DCE-5292-9190-51A5FC508069}"/>
                </a:ext>
              </a:extLst>
            </p:cNvPr>
            <p:cNvCxnSpPr>
              <a:cxnSpLocks/>
              <a:stCxn id="25" idx="4"/>
              <a:endCxn id="9" idx="0"/>
            </p:cNvCxnSpPr>
            <p:nvPr/>
          </p:nvCxnSpPr>
          <p:spPr>
            <a:xfrm>
              <a:off x="531831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884A0FEA-B07F-B81B-EB49-DD0D792B4DFB}"/>
                </a:ext>
              </a:extLst>
            </p:cNvPr>
            <p:cNvSpPr/>
            <p:nvPr/>
          </p:nvSpPr>
          <p:spPr>
            <a:xfrm>
              <a:off x="775447"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82EBDDE-C1C4-D525-6BBA-45909CA1701D}"/>
                </a:ext>
              </a:extLst>
            </p:cNvPr>
            <p:cNvSpPr/>
            <p:nvPr/>
          </p:nvSpPr>
          <p:spPr>
            <a:xfrm>
              <a:off x="1878106"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21F0DD1-6A1F-5F60-42B0-D5D179D24430}"/>
                </a:ext>
              </a:extLst>
            </p:cNvPr>
            <p:cNvSpPr/>
            <p:nvPr/>
          </p:nvSpPr>
          <p:spPr>
            <a:xfrm>
              <a:off x="2980765"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0364D64-16A9-9493-F3AF-0BD9F21038BA}"/>
                </a:ext>
              </a:extLst>
            </p:cNvPr>
            <p:cNvSpPr/>
            <p:nvPr/>
          </p:nvSpPr>
          <p:spPr>
            <a:xfrm>
              <a:off x="408342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43F9D69-2F07-DCF4-26DD-C48EBEBBE210}"/>
                </a:ext>
              </a:extLst>
            </p:cNvPr>
            <p:cNvSpPr/>
            <p:nvPr/>
          </p:nvSpPr>
          <p:spPr>
            <a:xfrm>
              <a:off x="518608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C3B98D98-A4CD-E9B9-F522-534D132E4492}"/>
                </a:ext>
              </a:extLst>
            </p:cNvPr>
            <p:cNvCxnSpPr>
              <a:stCxn id="45" idx="6"/>
              <a:endCxn id="46" idx="2"/>
            </p:cNvCxnSpPr>
            <p:nvPr/>
          </p:nvCxnSpPr>
          <p:spPr>
            <a:xfrm>
              <a:off x="1039906" y="40296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17206F8-16D0-A79E-7F94-9256F0FA2982}"/>
                </a:ext>
              </a:extLst>
            </p:cNvPr>
            <p:cNvCxnSpPr>
              <a:cxnSpLocks/>
              <a:stCxn id="46" idx="6"/>
              <a:endCxn id="47" idx="2"/>
            </p:cNvCxnSpPr>
            <p:nvPr/>
          </p:nvCxnSpPr>
          <p:spPr>
            <a:xfrm flipV="1">
              <a:off x="2142565" y="40251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C48AB2C-7D88-3B19-739E-81623705E8D2}"/>
                </a:ext>
              </a:extLst>
            </p:cNvPr>
            <p:cNvCxnSpPr>
              <a:cxnSpLocks/>
              <a:stCxn id="48" idx="2"/>
              <a:endCxn id="47" idx="6"/>
            </p:cNvCxnSpPr>
            <p:nvPr/>
          </p:nvCxnSpPr>
          <p:spPr>
            <a:xfrm flipH="1">
              <a:off x="3245224" y="40251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4023DC8-9B53-F8A6-B443-2E13332CEC87}"/>
                </a:ext>
              </a:extLst>
            </p:cNvPr>
            <p:cNvCxnSpPr>
              <a:cxnSpLocks/>
              <a:stCxn id="48" idx="6"/>
              <a:endCxn id="49" idx="2"/>
            </p:cNvCxnSpPr>
            <p:nvPr/>
          </p:nvCxnSpPr>
          <p:spPr>
            <a:xfrm>
              <a:off x="4347883" y="40251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33EE409C-2323-4444-228F-5401FED13074}"/>
                </a:ext>
              </a:extLst>
            </p:cNvPr>
            <p:cNvSpPr/>
            <p:nvPr/>
          </p:nvSpPr>
          <p:spPr>
            <a:xfrm>
              <a:off x="775447"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95A8E9B-E286-8F77-9399-9B75829CAB03}"/>
                </a:ext>
              </a:extLst>
            </p:cNvPr>
            <p:cNvSpPr/>
            <p:nvPr/>
          </p:nvSpPr>
          <p:spPr>
            <a:xfrm>
              <a:off x="1878106"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716C871-3747-F8F0-D979-CBAB5BEF8636}"/>
                </a:ext>
              </a:extLst>
            </p:cNvPr>
            <p:cNvSpPr/>
            <p:nvPr/>
          </p:nvSpPr>
          <p:spPr>
            <a:xfrm>
              <a:off x="2980765"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2CFDF39-2196-6737-45D4-626CAABF6461}"/>
                </a:ext>
              </a:extLst>
            </p:cNvPr>
            <p:cNvSpPr/>
            <p:nvPr/>
          </p:nvSpPr>
          <p:spPr>
            <a:xfrm>
              <a:off x="408342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6BF6ECF-CF4D-B78A-8BED-B92488C6C1C3}"/>
                </a:ext>
              </a:extLst>
            </p:cNvPr>
            <p:cNvSpPr/>
            <p:nvPr/>
          </p:nvSpPr>
          <p:spPr>
            <a:xfrm>
              <a:off x="518608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E66E07B1-C996-843B-C1B1-95E7F3A02462}"/>
                </a:ext>
              </a:extLst>
            </p:cNvPr>
            <p:cNvCxnSpPr>
              <a:stCxn id="54" idx="6"/>
              <a:endCxn id="55" idx="2"/>
            </p:cNvCxnSpPr>
            <p:nvPr/>
          </p:nvCxnSpPr>
          <p:spPr>
            <a:xfrm>
              <a:off x="1039906" y="3186952"/>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78CA824-AD6B-F464-1301-482F34FF0288}"/>
                </a:ext>
              </a:extLst>
            </p:cNvPr>
            <p:cNvCxnSpPr>
              <a:cxnSpLocks/>
              <a:stCxn id="55" idx="6"/>
              <a:endCxn id="56" idx="2"/>
            </p:cNvCxnSpPr>
            <p:nvPr/>
          </p:nvCxnSpPr>
          <p:spPr>
            <a:xfrm flipV="1">
              <a:off x="2142565" y="3182470"/>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9DFC45D-3882-2753-C1DC-37B4E57B6DCE}"/>
                </a:ext>
              </a:extLst>
            </p:cNvPr>
            <p:cNvCxnSpPr>
              <a:cxnSpLocks/>
              <a:stCxn id="57" idx="2"/>
              <a:endCxn id="56" idx="6"/>
            </p:cNvCxnSpPr>
            <p:nvPr/>
          </p:nvCxnSpPr>
          <p:spPr>
            <a:xfrm flipH="1">
              <a:off x="3245224" y="318247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DB883B-7F86-5A36-501E-6C87C22EF555}"/>
                </a:ext>
              </a:extLst>
            </p:cNvPr>
            <p:cNvCxnSpPr>
              <a:cxnSpLocks/>
              <a:stCxn id="57" idx="6"/>
              <a:endCxn id="58" idx="2"/>
            </p:cNvCxnSpPr>
            <p:nvPr/>
          </p:nvCxnSpPr>
          <p:spPr>
            <a:xfrm>
              <a:off x="4347883" y="3182470"/>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4F0D968-C700-59FE-F5BF-0263225CBB49}"/>
                </a:ext>
              </a:extLst>
            </p:cNvPr>
            <p:cNvCxnSpPr>
              <a:cxnSpLocks/>
              <a:stCxn id="54" idx="4"/>
              <a:endCxn id="45" idx="0"/>
            </p:cNvCxnSpPr>
            <p:nvPr/>
          </p:nvCxnSpPr>
          <p:spPr>
            <a:xfrm>
              <a:off x="907677"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C6DC0C3-733C-AC36-74DA-BF0B31E374D0}"/>
                </a:ext>
              </a:extLst>
            </p:cNvPr>
            <p:cNvCxnSpPr>
              <a:cxnSpLocks/>
              <a:stCxn id="55" idx="4"/>
              <a:endCxn id="46" idx="0"/>
            </p:cNvCxnSpPr>
            <p:nvPr/>
          </p:nvCxnSpPr>
          <p:spPr>
            <a:xfrm>
              <a:off x="2010336"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E063F6F-D570-9823-E6CD-23FDF48E70B9}"/>
                </a:ext>
              </a:extLst>
            </p:cNvPr>
            <p:cNvCxnSpPr>
              <a:cxnSpLocks/>
              <a:stCxn id="56" idx="4"/>
              <a:endCxn id="47" idx="0"/>
            </p:cNvCxnSpPr>
            <p:nvPr/>
          </p:nvCxnSpPr>
          <p:spPr>
            <a:xfrm>
              <a:off x="3112995"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E6EEA42-51AE-1E7B-3891-645504628B22}"/>
                </a:ext>
              </a:extLst>
            </p:cNvPr>
            <p:cNvCxnSpPr>
              <a:cxnSpLocks/>
              <a:stCxn id="57" idx="4"/>
              <a:endCxn id="48" idx="0"/>
            </p:cNvCxnSpPr>
            <p:nvPr/>
          </p:nvCxnSpPr>
          <p:spPr>
            <a:xfrm>
              <a:off x="421565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1426D87-7244-961F-A23E-0CEC534DB701}"/>
                </a:ext>
              </a:extLst>
            </p:cNvPr>
            <p:cNvCxnSpPr>
              <a:cxnSpLocks/>
              <a:stCxn id="58" idx="4"/>
              <a:endCxn id="49" idx="0"/>
            </p:cNvCxnSpPr>
            <p:nvPr/>
          </p:nvCxnSpPr>
          <p:spPr>
            <a:xfrm>
              <a:off x="531831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699F52C1-33F5-7852-0E38-FDF2CBE80656}"/>
                </a:ext>
              </a:extLst>
            </p:cNvPr>
            <p:cNvSpPr/>
            <p:nvPr/>
          </p:nvSpPr>
          <p:spPr>
            <a:xfrm>
              <a:off x="775447"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35F2DFF-8F49-5808-3CE9-608D304D97A5}"/>
                </a:ext>
              </a:extLst>
            </p:cNvPr>
            <p:cNvSpPr/>
            <p:nvPr/>
          </p:nvSpPr>
          <p:spPr>
            <a:xfrm>
              <a:off x="1878106"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B8301005-66E1-2232-C954-45232B7E51AE}"/>
                </a:ext>
              </a:extLst>
            </p:cNvPr>
            <p:cNvSpPr/>
            <p:nvPr/>
          </p:nvSpPr>
          <p:spPr>
            <a:xfrm>
              <a:off x="2980765"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CC5BF16A-11F0-1A3B-ABC3-C302DDCF94CC}"/>
                </a:ext>
              </a:extLst>
            </p:cNvPr>
            <p:cNvSpPr/>
            <p:nvPr/>
          </p:nvSpPr>
          <p:spPr>
            <a:xfrm>
              <a:off x="408342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D088DEEA-5599-7720-0D5D-3B29305557AB}"/>
                </a:ext>
              </a:extLst>
            </p:cNvPr>
            <p:cNvSpPr/>
            <p:nvPr/>
          </p:nvSpPr>
          <p:spPr>
            <a:xfrm>
              <a:off x="518608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CE79DDAC-597C-37CF-0EC5-3405A3D900AA}"/>
                </a:ext>
              </a:extLst>
            </p:cNvPr>
            <p:cNvCxnSpPr>
              <a:stCxn id="68" idx="6"/>
              <a:endCxn id="69" idx="2"/>
            </p:cNvCxnSpPr>
            <p:nvPr/>
          </p:nvCxnSpPr>
          <p:spPr>
            <a:xfrm>
              <a:off x="1039906" y="2207559"/>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AEFA6B1-6CE4-F5AD-91A3-E55B94575096}"/>
                </a:ext>
              </a:extLst>
            </p:cNvPr>
            <p:cNvCxnSpPr>
              <a:cxnSpLocks/>
              <a:stCxn id="69" idx="6"/>
              <a:endCxn id="70" idx="2"/>
            </p:cNvCxnSpPr>
            <p:nvPr/>
          </p:nvCxnSpPr>
          <p:spPr>
            <a:xfrm flipV="1">
              <a:off x="2142565" y="2203077"/>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712C178-0287-395C-2267-1141BC140B27}"/>
                </a:ext>
              </a:extLst>
            </p:cNvPr>
            <p:cNvCxnSpPr>
              <a:cxnSpLocks/>
              <a:stCxn id="71" idx="2"/>
              <a:endCxn id="70" idx="6"/>
            </p:cNvCxnSpPr>
            <p:nvPr/>
          </p:nvCxnSpPr>
          <p:spPr>
            <a:xfrm flipH="1">
              <a:off x="3245224" y="220307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8CE78E0-C8DB-D21F-A0A5-B7BC0143696E}"/>
                </a:ext>
              </a:extLst>
            </p:cNvPr>
            <p:cNvCxnSpPr>
              <a:cxnSpLocks/>
              <a:stCxn id="71" idx="6"/>
              <a:endCxn id="72" idx="2"/>
            </p:cNvCxnSpPr>
            <p:nvPr/>
          </p:nvCxnSpPr>
          <p:spPr>
            <a:xfrm>
              <a:off x="4347883" y="2203077"/>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5326866-27D1-2E81-F05C-016631830D0C}"/>
                </a:ext>
              </a:extLst>
            </p:cNvPr>
            <p:cNvCxnSpPr>
              <a:cxnSpLocks/>
              <a:stCxn id="45" idx="4"/>
              <a:endCxn id="21" idx="0"/>
            </p:cNvCxnSpPr>
            <p:nvPr/>
          </p:nvCxnSpPr>
          <p:spPr>
            <a:xfrm>
              <a:off x="907677"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4C63FD7-0DD9-9FB5-2961-D8FB731E9A76}"/>
                </a:ext>
              </a:extLst>
            </p:cNvPr>
            <p:cNvCxnSpPr>
              <a:cxnSpLocks/>
              <a:stCxn id="46" idx="4"/>
              <a:endCxn id="22" idx="0"/>
            </p:cNvCxnSpPr>
            <p:nvPr/>
          </p:nvCxnSpPr>
          <p:spPr>
            <a:xfrm>
              <a:off x="2010336"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D77FE83-8AB6-ACAE-F126-FF12C2F46521}"/>
                </a:ext>
              </a:extLst>
            </p:cNvPr>
            <p:cNvCxnSpPr>
              <a:cxnSpLocks/>
              <a:stCxn id="47" idx="4"/>
              <a:endCxn id="23" idx="0"/>
            </p:cNvCxnSpPr>
            <p:nvPr/>
          </p:nvCxnSpPr>
          <p:spPr>
            <a:xfrm>
              <a:off x="3112995"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224DA36-8339-1DF2-2199-E7A968B665F4}"/>
                </a:ext>
              </a:extLst>
            </p:cNvPr>
            <p:cNvCxnSpPr>
              <a:cxnSpLocks/>
              <a:stCxn id="48" idx="4"/>
              <a:endCxn id="24" idx="0"/>
            </p:cNvCxnSpPr>
            <p:nvPr/>
          </p:nvCxnSpPr>
          <p:spPr>
            <a:xfrm>
              <a:off x="421565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81D0818-DE31-FF6F-85E5-BE53C222CD75}"/>
                </a:ext>
              </a:extLst>
            </p:cNvPr>
            <p:cNvCxnSpPr>
              <a:cxnSpLocks/>
              <a:stCxn id="49" idx="4"/>
              <a:endCxn id="25" idx="0"/>
            </p:cNvCxnSpPr>
            <p:nvPr/>
          </p:nvCxnSpPr>
          <p:spPr>
            <a:xfrm>
              <a:off x="531831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B0D0EB0-9D97-B999-026C-D8E5EEB53B22}"/>
                </a:ext>
              </a:extLst>
            </p:cNvPr>
            <p:cNvCxnSpPr>
              <a:cxnSpLocks/>
              <a:stCxn id="68" idx="4"/>
              <a:endCxn id="54" idx="0"/>
            </p:cNvCxnSpPr>
            <p:nvPr/>
          </p:nvCxnSpPr>
          <p:spPr>
            <a:xfrm>
              <a:off x="907677"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511DDA6-24A8-B102-67BF-982253B0E043}"/>
                </a:ext>
              </a:extLst>
            </p:cNvPr>
            <p:cNvCxnSpPr>
              <a:cxnSpLocks/>
              <a:stCxn id="69" idx="4"/>
              <a:endCxn id="55" idx="0"/>
            </p:cNvCxnSpPr>
            <p:nvPr/>
          </p:nvCxnSpPr>
          <p:spPr>
            <a:xfrm>
              <a:off x="2010336"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ADDD45D-7AFD-C9D8-314A-6BA336E17F29}"/>
                </a:ext>
              </a:extLst>
            </p:cNvPr>
            <p:cNvCxnSpPr>
              <a:cxnSpLocks/>
              <a:stCxn id="70" idx="4"/>
              <a:endCxn id="56" idx="0"/>
            </p:cNvCxnSpPr>
            <p:nvPr/>
          </p:nvCxnSpPr>
          <p:spPr>
            <a:xfrm>
              <a:off x="3112995"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FE93E84-6F7B-F87E-8820-615580DDDE37}"/>
                </a:ext>
              </a:extLst>
            </p:cNvPr>
            <p:cNvCxnSpPr>
              <a:cxnSpLocks/>
              <a:stCxn id="71" idx="4"/>
              <a:endCxn id="57" idx="0"/>
            </p:cNvCxnSpPr>
            <p:nvPr/>
          </p:nvCxnSpPr>
          <p:spPr>
            <a:xfrm>
              <a:off x="421565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E54A259-BD20-15D0-B334-2948FF371588}"/>
                </a:ext>
              </a:extLst>
            </p:cNvPr>
            <p:cNvCxnSpPr>
              <a:cxnSpLocks/>
              <a:stCxn id="72" idx="4"/>
              <a:endCxn id="58" idx="0"/>
            </p:cNvCxnSpPr>
            <p:nvPr/>
          </p:nvCxnSpPr>
          <p:spPr>
            <a:xfrm>
              <a:off x="531831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109" name="TextBox 108">
                <a:extLst>
                  <a:ext uri="{FF2B5EF4-FFF2-40B4-BE49-F238E27FC236}">
                    <a16:creationId xmlns:a16="http://schemas.microsoft.com/office/drawing/2014/main" id="{E137DD2C-BFB8-8515-499A-F390C47CBC05}"/>
                  </a:ext>
                </a:extLst>
              </p:cNvPr>
              <p:cNvSpPr txBox="1"/>
              <p:nvPr/>
            </p:nvSpPr>
            <p:spPr>
              <a:xfrm>
                <a:off x="6165476" y="3807758"/>
                <a:ext cx="5195047" cy="2764859"/>
              </a:xfrm>
              <a:prstGeom prst="rect">
                <a:avLst/>
              </a:prstGeom>
              <a:noFill/>
            </p:spPr>
            <p:txBody>
              <a:bodyPr wrap="square" rtlCol="0">
                <a:spAutoFit/>
              </a:bodyPr>
              <a:lstStyle/>
              <a:p>
                <a:pPr marL="342900" indent="-342900">
                  <a:buAutoNum type="alphaUcPeriod"/>
                </a:pPr>
                <a14:m>
                  <m:oMath xmlns:m="http://schemas.openxmlformats.org/officeDocument/2006/math">
                    <m:sSup>
                      <m:sSupPr>
                        <m:ctrlPr>
                          <a:rPr lang="en-US" sz="2800" b="0" i="1" smtClean="0">
                            <a:latin typeface="Cambria Math" panose="02040503050406030204" pitchFamily="18" charset="0"/>
                            <a:cs typeface="Segoe UI Semilight" panose="020B0402040204020203" pitchFamily="34" charset="0"/>
                          </a:rPr>
                        </m:ctrlPr>
                      </m:sSupPr>
                      <m:e>
                        <m:r>
                          <a:rPr lang="en-US" sz="2800" b="0" i="1" smtClean="0">
                            <a:latin typeface="Cambria Math" panose="02040503050406030204" pitchFamily="18" charset="0"/>
                            <a:cs typeface="Segoe UI Semilight" panose="020B0402040204020203" pitchFamily="34" charset="0"/>
                          </a:rPr>
                          <m:t>2</m:t>
                        </m:r>
                      </m:e>
                      <m:sup>
                        <m:r>
                          <a:rPr lang="en-US" sz="2800" b="0" i="1" smtClean="0">
                            <a:latin typeface="Cambria Math" panose="02040503050406030204" pitchFamily="18" charset="0"/>
                            <a:cs typeface="Segoe UI Semilight" panose="020B0402040204020203" pitchFamily="34" charset="0"/>
                          </a:rPr>
                          <m:t>8</m:t>
                        </m:r>
                      </m:sup>
                    </m:sSup>
                  </m:oMath>
                </a14:m>
                <a:endParaRPr lang="en-US" sz="2800" dirty="0">
                  <a:latin typeface="Segoe UI Semilight" panose="020B0402040204020203" pitchFamily="34" charset="0"/>
                  <a:cs typeface="Segoe UI Semilight" panose="020B0402040204020203" pitchFamily="34" charset="0"/>
                </a:endParaRPr>
              </a:p>
              <a:p>
                <a:pPr marL="342900" indent="-342900">
                  <a:buAutoNum type="alphaUcPeriod"/>
                </a:pP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𝑃</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8,4</m:t>
                        </m:r>
                      </m:e>
                    </m:d>
                  </m:oMath>
                </a14:m>
                <a:endParaRPr lang="en-US" sz="2800" b="0" dirty="0">
                  <a:latin typeface="Segoe UI Semilight" panose="020B0402040204020203" pitchFamily="34" charset="0"/>
                  <a:cs typeface="Segoe UI Semilight" panose="020B0402040204020203" pitchFamily="34" charset="0"/>
                </a:endParaRPr>
              </a:p>
              <a:p>
                <a:pPr marL="342900" indent="-342900">
                  <a:buAutoNum type="alphaUcPeriod"/>
                </a:pPr>
                <a14:m>
                  <m:oMath xmlns:m="http://schemas.openxmlformats.org/officeDocument/2006/math">
                    <m:d>
                      <m:dPr>
                        <m:ctrlPr>
                          <a:rPr lang="en-US" sz="2800" i="1" smtClean="0">
                            <a:latin typeface="Cambria Math" panose="02040503050406030204" pitchFamily="18" charset="0"/>
                            <a:cs typeface="Segoe UI Semilight" panose="020B0402040204020203" pitchFamily="34" charset="0"/>
                          </a:rPr>
                        </m:ctrlPr>
                      </m:dPr>
                      <m:e>
                        <m:f>
                          <m:fPr>
                            <m:type m:val="noBar"/>
                            <m:ctrlPr>
                              <a:rPr lang="en-US" sz="2800" i="1" smtClean="0">
                                <a:latin typeface="Cambria Math" panose="02040503050406030204" pitchFamily="18" charset="0"/>
                                <a:cs typeface="Segoe UI Semilight" panose="020B0402040204020203" pitchFamily="34" charset="0"/>
                              </a:rPr>
                            </m:ctrlPr>
                          </m:fPr>
                          <m:num>
                            <m:r>
                              <a:rPr lang="en-US" sz="2800" b="0" i="1" smtClean="0">
                                <a:latin typeface="Cambria Math" panose="02040503050406030204" pitchFamily="18" charset="0"/>
                                <a:cs typeface="Segoe UI Semilight" panose="020B0402040204020203" pitchFamily="34" charset="0"/>
                              </a:rPr>
                              <m:t>8</m:t>
                            </m:r>
                          </m:num>
                          <m:den>
                            <m:r>
                              <a:rPr lang="en-US" sz="2800" b="0" i="1" smtClean="0">
                                <a:latin typeface="Cambria Math" panose="02040503050406030204" pitchFamily="18" charset="0"/>
                                <a:cs typeface="Segoe UI Semilight" panose="020B0402040204020203" pitchFamily="34" charset="0"/>
                              </a:rPr>
                              <m:t>4</m:t>
                            </m:r>
                          </m:den>
                        </m:f>
                      </m:e>
                    </m:d>
                  </m:oMath>
                </a14:m>
                <a:endParaRPr lang="en-US" sz="2800" dirty="0">
                  <a:latin typeface="Segoe UI Semilight" panose="020B0402040204020203" pitchFamily="34" charset="0"/>
                  <a:cs typeface="Segoe UI Semilight" panose="020B0402040204020203" pitchFamily="34" charset="0"/>
                </a:endParaRPr>
              </a:p>
              <a:p>
                <a:pPr marL="342900" indent="-342900">
                  <a:buAutoNum type="alphaUcPeriod"/>
                </a:pPr>
                <a:r>
                  <a:rPr lang="en-US" sz="2800" dirty="0">
                    <a:latin typeface="Segoe UI Semilight" panose="020B0402040204020203" pitchFamily="34" charset="0"/>
                    <a:cs typeface="Segoe UI Semilight" panose="020B0402040204020203" pitchFamily="34" charset="0"/>
                  </a:rPr>
                  <a:t>Something else</a:t>
                </a:r>
              </a:p>
              <a:p>
                <a:pPr marL="342900" indent="-342900">
                  <a:buAutoNum type="alphaUcPeriod"/>
                </a:pPr>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hlinkClick r:id="rId3"/>
                  </a:rPr>
                  <a:t>https://pollev.com/avk5</a:t>
                </a:r>
                <a:r>
                  <a:rPr lang="en-US" sz="2800" dirty="0">
                    <a:latin typeface="Segoe UI Semilight" panose="020B0402040204020203" pitchFamily="34" charset="0"/>
                    <a:cs typeface="Segoe UI Semilight" panose="020B0402040204020203" pitchFamily="34" charset="0"/>
                  </a:rPr>
                  <a:t> </a:t>
                </a:r>
              </a:p>
            </p:txBody>
          </p:sp>
        </mc:Choice>
        <mc:Fallback>
          <p:sp>
            <p:nvSpPr>
              <p:cNvPr id="109" name="TextBox 108">
                <a:extLst>
                  <a:ext uri="{FF2B5EF4-FFF2-40B4-BE49-F238E27FC236}">
                    <a16:creationId xmlns:a16="http://schemas.microsoft.com/office/drawing/2014/main" id="{E137DD2C-BFB8-8515-499A-F390C47CBC05}"/>
                  </a:ext>
                </a:extLst>
              </p:cNvPr>
              <p:cNvSpPr txBox="1">
                <a:spLocks noRot="1" noChangeAspect="1" noMove="1" noResize="1" noEditPoints="1" noAdjustHandles="1" noChangeArrowheads="1" noChangeShapeType="1" noTextEdit="1"/>
              </p:cNvSpPr>
              <p:nvPr/>
            </p:nvSpPr>
            <p:spPr>
              <a:xfrm>
                <a:off x="6165476" y="3807758"/>
                <a:ext cx="5195047" cy="2764859"/>
              </a:xfrm>
              <a:prstGeom prst="rect">
                <a:avLst/>
              </a:prstGeom>
              <a:blipFill>
                <a:blip r:embed="rId4"/>
                <a:stretch>
                  <a:fillRect l="-2927" b="-5046"/>
                </a:stretch>
              </a:blipFill>
            </p:spPr>
            <p:txBody>
              <a:bodyPr/>
              <a:lstStyle/>
              <a:p>
                <a:r>
                  <a:rPr lang="en-US">
                    <a:noFill/>
                  </a:rPr>
                  <a:t> </a:t>
                </a:r>
              </a:p>
            </p:txBody>
          </p:sp>
        </mc:Fallback>
      </mc:AlternateContent>
      <p:pic>
        <p:nvPicPr>
          <p:cNvPr id="10" name="Picture 9" descr="A pixel art of a house&#10;&#10;AI-generated content may be incorrect.">
            <a:extLst>
              <a:ext uri="{FF2B5EF4-FFF2-40B4-BE49-F238E27FC236}">
                <a16:creationId xmlns:a16="http://schemas.microsoft.com/office/drawing/2014/main" id="{E36F2609-7501-B45F-909D-96D770DA458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418" b="91566" l="9662" r="89855">
                        <a14:foregroundMark x1="22705" y1="12851" x2="29227" y2="12851"/>
                        <a14:foregroundMark x1="26329" y1="12851" x2="26329" y2="12851"/>
                        <a14:foregroundMark x1="23671" y1="11245" x2="30193" y2="11647"/>
                        <a14:foregroundMark x1="49517" y1="4819" x2="58454" y2="11647"/>
                        <a14:foregroundMark x1="15217" y1="88956" x2="29227" y2="90161"/>
                        <a14:foregroundMark x1="70773" y1="91767" x2="83333" y2="89357"/>
                        <a14:foregroundMark x1="87923" y1="39759" x2="87923" y2="62048"/>
                        <a14:foregroundMark x1="89372" y1="37149" x2="89855" y2="62450"/>
                      </a14:backgroundRemoval>
                    </a14:imgEffect>
                  </a14:imgLayer>
                </a14:imgProps>
              </a:ext>
              <a:ext uri="{28A0092B-C50C-407E-A947-70E740481C1C}">
                <a14:useLocalDpi xmlns:a14="http://schemas.microsoft.com/office/drawing/2010/main" val="0"/>
              </a:ext>
            </a:extLst>
          </a:blip>
          <a:stretch>
            <a:fillRect/>
          </a:stretch>
        </p:blipFill>
        <p:spPr>
          <a:xfrm>
            <a:off x="4899053" y="1442347"/>
            <a:ext cx="628812" cy="756397"/>
          </a:xfrm>
          <a:prstGeom prst="rect">
            <a:avLst/>
          </a:prstGeom>
        </p:spPr>
      </p:pic>
      <p:pic>
        <p:nvPicPr>
          <p:cNvPr id="2054" name="Picture 6">
            <a:extLst>
              <a:ext uri="{FF2B5EF4-FFF2-40B4-BE49-F238E27FC236}">
                <a16:creationId xmlns:a16="http://schemas.microsoft.com/office/drawing/2014/main" id="{AFF9FCE0-5D40-3A1B-23B1-0B03711A65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9" y="4941794"/>
            <a:ext cx="820269" cy="82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36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13614" y="946785"/>
            <a:ext cx="5948884" cy="4845504"/>
          </a:xfrm>
        </p:spPr>
        <p:txBody>
          <a:bodyPr/>
          <a:lstStyle/>
          <a:p>
            <a:r>
              <a:rPr lang="en-US" dirty="0"/>
              <a:t>We’re at our farm in the lower-left corner and want to get to the Adventure’s Guild in the upper-right corner.</a:t>
            </a:r>
          </a:p>
          <a:p>
            <a:r>
              <a:rPr lang="en-US" dirty="0"/>
              <a:t>We’re only going to go right and up.</a:t>
            </a:r>
          </a:p>
          <a:p>
            <a:r>
              <a:rPr lang="en-US" dirty="0"/>
              <a:t>How many different paths are there?</a:t>
            </a:r>
          </a:p>
        </p:txBody>
      </p:sp>
      <p:grpSp>
        <p:nvGrpSpPr>
          <p:cNvPr id="108" name="Group 107">
            <a:extLst>
              <a:ext uri="{FF2B5EF4-FFF2-40B4-BE49-F238E27FC236}">
                <a16:creationId xmlns:a16="http://schemas.microsoft.com/office/drawing/2014/main" id="{F57CCE4E-7067-4776-B753-30AEB783C6C8}"/>
              </a:ext>
            </a:extLst>
          </p:cNvPr>
          <p:cNvGrpSpPr/>
          <p:nvPr/>
        </p:nvGrpSpPr>
        <p:grpSpPr>
          <a:xfrm>
            <a:off x="699247" y="1721223"/>
            <a:ext cx="4675096" cy="3908612"/>
            <a:chOff x="775447" y="2070847"/>
            <a:chExt cx="4675096" cy="3908612"/>
          </a:xfrm>
        </p:grpSpPr>
        <p:sp>
          <p:nvSpPr>
            <p:cNvPr id="5" name="Oval 4">
              <a:extLst>
                <a:ext uri="{FF2B5EF4-FFF2-40B4-BE49-F238E27FC236}">
                  <a16:creationId xmlns:a16="http://schemas.microsoft.com/office/drawing/2014/main" id="{B0F116BF-7321-4C4C-BC80-800372959083}"/>
                </a:ext>
              </a:extLst>
            </p:cNvPr>
            <p:cNvSpPr/>
            <p:nvPr/>
          </p:nvSpPr>
          <p:spPr>
            <a:xfrm>
              <a:off x="775447"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78106"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80765"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8342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8608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1039906" y="584723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142565" y="5842748"/>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245224" y="584274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347883" y="5842748"/>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775447"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78106"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80765"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8342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8608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1039906" y="500454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142565" y="5000065"/>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245224" y="500006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347883" y="5000065"/>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a:stCxn id="21" idx="4"/>
              <a:endCxn id="5" idx="0"/>
            </p:cNvCxnSpPr>
            <p:nvPr/>
          </p:nvCxnSpPr>
          <p:spPr>
            <a:xfrm>
              <a:off x="907677"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2010336"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112995"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21565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31831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775447"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78106"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80765"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8342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8608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stCxn id="45" idx="6"/>
              <a:endCxn id="46" idx="2"/>
            </p:cNvCxnSpPr>
            <p:nvPr/>
          </p:nvCxnSpPr>
          <p:spPr>
            <a:xfrm>
              <a:off x="1039906" y="40296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a:stCxn id="46" idx="6"/>
              <a:endCxn id="47" idx="2"/>
            </p:cNvCxnSpPr>
            <p:nvPr/>
          </p:nvCxnSpPr>
          <p:spPr>
            <a:xfrm flipV="1">
              <a:off x="2142565" y="40251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a:stCxn id="48" idx="2"/>
              <a:endCxn id="47" idx="6"/>
            </p:cNvCxnSpPr>
            <p:nvPr/>
          </p:nvCxnSpPr>
          <p:spPr>
            <a:xfrm flipH="1">
              <a:off x="3245224" y="40251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a:stCxn id="48" idx="6"/>
              <a:endCxn id="49" idx="2"/>
            </p:cNvCxnSpPr>
            <p:nvPr/>
          </p:nvCxnSpPr>
          <p:spPr>
            <a:xfrm>
              <a:off x="4347883" y="40251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775447"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78106"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80765"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8342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8608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1039906" y="3186952"/>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142565" y="3182470"/>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245224" y="318247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347883" y="3182470"/>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907677"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2010336"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112995"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21565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31831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775447"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78106"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80765"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8342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8608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1039906" y="2207559"/>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142565" y="2203077"/>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245224" y="220307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347883" y="2203077"/>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a:stCxn id="45" idx="4"/>
              <a:endCxn id="21" idx="0"/>
            </p:cNvCxnSpPr>
            <p:nvPr/>
          </p:nvCxnSpPr>
          <p:spPr>
            <a:xfrm>
              <a:off x="907677"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2010336"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112995"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21565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31831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907677"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2010336"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112995"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21565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31831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813614" y="3675528"/>
                <a:ext cx="5195047" cy="224676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Idea 1: </a:t>
                </a:r>
              </a:p>
              <a:p>
                <a:r>
                  <a:rPr lang="en-US" sz="2800" dirty="0">
                    <a:latin typeface="Segoe UI Semilight" panose="020B0402040204020203" pitchFamily="34" charset="0"/>
                    <a:cs typeface="Segoe UI Semilight" panose="020B0402040204020203" pitchFamily="34" charset="0"/>
                  </a:rPr>
                  <a:t>We’re going to take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8</m:t>
                    </m:r>
                  </m:oMath>
                </a14:m>
                <a:r>
                  <a:rPr lang="en-US" sz="2800" dirty="0">
                    <a:latin typeface="Segoe UI Semilight" panose="020B0402040204020203" pitchFamily="34" charset="0"/>
                    <a:cs typeface="Segoe UI Semilight" panose="020B0402040204020203" pitchFamily="34" charset="0"/>
                  </a:rPr>
                  <a:t> steps. Choose which SET of 4 of the steps will be up (the others will be down). </a:t>
                </a: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813614" y="3675528"/>
                <a:ext cx="5195047" cy="2246769"/>
              </a:xfrm>
              <a:prstGeom prst="rect">
                <a:avLst/>
              </a:prstGeom>
              <a:blipFill>
                <a:blip r:embed="rId3"/>
                <a:stretch>
                  <a:fillRect l="-2439" t="-2809" b="-6742"/>
                </a:stretch>
              </a:blipFill>
            </p:spPr>
            <p:txBody>
              <a:bodyPr/>
              <a:lstStyle/>
              <a:p>
                <a:r>
                  <a:rPr lang="en-US">
                    <a:noFill/>
                  </a:rPr>
                  <a:t> </a:t>
                </a:r>
              </a:p>
            </p:txBody>
          </p:sp>
        </mc:Fallback>
      </mc:AlternateContent>
      <p:pic>
        <p:nvPicPr>
          <p:cNvPr id="10" name="Picture 9" descr="A pixel art of a house&#10;&#10;AI-generated content may be incorrect.">
            <a:extLst>
              <a:ext uri="{FF2B5EF4-FFF2-40B4-BE49-F238E27FC236}">
                <a16:creationId xmlns:a16="http://schemas.microsoft.com/office/drawing/2014/main" id="{98CB7B23-BA63-7676-9DB2-5DE85F5889D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418" b="91566" l="9662" r="89855">
                        <a14:foregroundMark x1="22705" y1="12851" x2="29227" y2="12851"/>
                        <a14:foregroundMark x1="26329" y1="12851" x2="26329" y2="12851"/>
                        <a14:foregroundMark x1="23671" y1="11245" x2="30193" y2="11647"/>
                        <a14:foregroundMark x1="49517" y1="4819" x2="58454" y2="11647"/>
                        <a14:foregroundMark x1="15217" y1="88956" x2="29227" y2="90161"/>
                        <a14:foregroundMark x1="70773" y1="91767" x2="83333" y2="89357"/>
                        <a14:foregroundMark x1="87923" y1="39759" x2="87923" y2="62048"/>
                        <a14:foregroundMark x1="89372" y1="37149" x2="89855" y2="62450"/>
                      </a14:backgroundRemoval>
                    </a14:imgEffect>
                  </a14:imgLayer>
                </a14:imgProps>
              </a:ext>
              <a:ext uri="{28A0092B-C50C-407E-A947-70E740481C1C}">
                <a14:useLocalDpi xmlns:a14="http://schemas.microsoft.com/office/drawing/2010/main" val="0"/>
              </a:ext>
            </a:extLst>
          </a:blip>
          <a:stretch>
            <a:fillRect/>
          </a:stretch>
        </p:blipFill>
        <p:spPr>
          <a:xfrm>
            <a:off x="4899053" y="1442347"/>
            <a:ext cx="628812" cy="756397"/>
          </a:xfrm>
          <a:prstGeom prst="rect">
            <a:avLst/>
          </a:prstGeom>
        </p:spPr>
      </p:pic>
      <p:pic>
        <p:nvPicPr>
          <p:cNvPr id="13" name="Picture 6">
            <a:extLst>
              <a:ext uri="{FF2B5EF4-FFF2-40B4-BE49-F238E27FC236}">
                <a16:creationId xmlns:a16="http://schemas.microsoft.com/office/drawing/2014/main" id="{604400BF-A976-CEE6-D67E-E595D69F20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9" y="4941794"/>
            <a:ext cx="820269" cy="82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437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04041" y="226278"/>
            <a:ext cx="5948884" cy="4845504"/>
          </a:xfrm>
        </p:spPr>
        <p:txBody>
          <a:bodyPr/>
          <a:lstStyle/>
          <a:p>
            <a:r>
              <a:rPr lang="en-US" dirty="0"/>
              <a:t>We’re at our farm in the lower-left corner and want to get to the Adventure’s Guild in the upper-right corner.</a:t>
            </a:r>
          </a:p>
          <a:p>
            <a:r>
              <a:rPr lang="en-US" dirty="0"/>
              <a:t>We’re only going to go right and up.</a:t>
            </a:r>
          </a:p>
          <a:p>
            <a:r>
              <a:rPr lang="en-US" dirty="0"/>
              <a:t>How many different paths are there?</a:t>
            </a:r>
          </a:p>
        </p:txBody>
      </p:sp>
      <p:sp>
        <p:nvSpPr>
          <p:cNvPr id="5" name="Oval 4">
            <a:extLst>
              <a:ext uri="{FF2B5EF4-FFF2-40B4-BE49-F238E27FC236}">
                <a16:creationId xmlns:a16="http://schemas.microsoft.com/office/drawing/2014/main" id="{B0F116BF-7321-4C4C-BC80-800372959083}"/>
              </a:ext>
            </a:extLst>
          </p:cNvPr>
          <p:cNvSpPr/>
          <p:nvPr/>
        </p:nvSpPr>
        <p:spPr>
          <a:xfrm>
            <a:off x="699247"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01906"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04565"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0722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0988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963706" y="549760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066365" y="5493124"/>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169024" y="5493124"/>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271683" y="5493124"/>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699247"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01906"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04565"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0722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0988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963706" y="465492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066365" y="4650441"/>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169024" y="4650441"/>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271683" y="4650441"/>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p:cNvCxnSpPr>
          <p:nvPr/>
        </p:nvCxnSpPr>
        <p:spPr>
          <a:xfrm>
            <a:off x="831477" y="4788271"/>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1934136" y="4787152"/>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036795"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13945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24211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699247"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01906"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04565"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0722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0988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cxnSpLocks/>
          </p:cNvCxnSpPr>
          <p:nvPr/>
        </p:nvCxnSpPr>
        <p:spPr>
          <a:xfrm>
            <a:off x="963706" y="3681130"/>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p:cNvCxnSpPr>
          <p:nvPr/>
        </p:nvCxnSpPr>
        <p:spPr>
          <a:xfrm flipV="1">
            <a:off x="2066365" y="3676648"/>
            <a:ext cx="838200" cy="448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p:cNvCxnSpPr>
          <p:nvPr/>
        </p:nvCxnSpPr>
        <p:spPr>
          <a:xfrm flipH="1">
            <a:off x="3169024" y="3676648"/>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p:cNvCxnSpPr>
          <p:nvPr/>
        </p:nvCxnSpPr>
        <p:spPr>
          <a:xfrm>
            <a:off x="4271683" y="3676648"/>
            <a:ext cx="83820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699247"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01906"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04565"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0722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0988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963706" y="283732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066365" y="2832846"/>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169024" y="283284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271683" y="2832846"/>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831477"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1934136"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036795"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139454"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242114" y="2965075"/>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699247"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01906"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04565"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0722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0988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963706" y="18579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066365" y="18534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169024" y="18534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271683" y="18534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p:cNvCxnSpPr>
          <p:nvPr/>
        </p:nvCxnSpPr>
        <p:spPr>
          <a:xfrm>
            <a:off x="831477" y="3813359"/>
            <a:ext cx="0" cy="710453"/>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1934136" y="3812240"/>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036795"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13945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24211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831477"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1934136"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036795"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139454"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242114" y="1985682"/>
            <a:ext cx="0" cy="71493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877005" y="2965075"/>
                <a:ext cx="5195047" cy="353943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Idea 1: </a:t>
                </a:r>
              </a:p>
              <a:p>
                <a:r>
                  <a:rPr lang="en-US" sz="2800" dirty="0">
                    <a:latin typeface="Segoe UI Semilight" panose="020B0402040204020203" pitchFamily="34" charset="0"/>
                    <a:cs typeface="Segoe UI Semilight" panose="020B0402040204020203" pitchFamily="34" charset="0"/>
                  </a:rPr>
                  <a:t>We’re going to take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8</m:t>
                    </m:r>
                  </m:oMath>
                </a14:m>
                <a:r>
                  <a:rPr lang="en-US" sz="2800" dirty="0">
                    <a:latin typeface="Segoe UI Semilight" panose="020B0402040204020203" pitchFamily="34" charset="0"/>
                    <a:cs typeface="Segoe UI Semilight" panose="020B0402040204020203" pitchFamily="34" charset="0"/>
                  </a:rPr>
                  <a:t> steps. Choose which SET of 4 of the steps will be up (the others will be down). </a:t>
                </a:r>
              </a:p>
              <a:p>
                <a:r>
                  <a:rPr lang="en-US" sz="2800" dirty="0">
                    <a:latin typeface="Segoe UI Semilight" panose="020B0402040204020203" pitchFamily="34" charset="0"/>
                    <a:cs typeface="Segoe UI Semilight" panose="020B0402040204020203" pitchFamily="34" charset="0"/>
                  </a:rPr>
                  <a:t>E.g. </a:t>
                </a:r>
                <a14:m>
                  <m:oMath xmlns:m="http://schemas.openxmlformats.org/officeDocument/2006/math">
                    <m:r>
                      <a:rPr lang="en-US" sz="2800" b="0" i="1" smtClean="0">
                        <a:solidFill>
                          <a:schemeClr val="accent4"/>
                        </a:solidFill>
                        <a:latin typeface="Cambria Math" panose="02040503050406030204" pitchFamily="18" charset="0"/>
                        <a:cs typeface="Segoe UI Semilight" panose="020B0402040204020203" pitchFamily="34" charset="0"/>
                      </a:rPr>
                      <m:t>{1,2,7,8}</m:t>
                    </m:r>
                  </m:oMath>
                </a14:m>
                <a:r>
                  <a:rPr lang="en-US" sz="2800" dirty="0">
                    <a:latin typeface="Segoe UI Semilight" panose="020B0402040204020203" pitchFamily="34" charset="0"/>
                    <a:cs typeface="Segoe UI Semilight" panose="020B0402040204020203" pitchFamily="34" charset="0"/>
                  </a:rPr>
                  <a:t> is </a:t>
                </a:r>
              </a:p>
              <a:p>
                <a:r>
                  <a:rPr lang="en-US" sz="2800" b="0" dirty="0">
                    <a:latin typeface="Segoe UI Semilight" panose="020B0402040204020203" pitchFamily="34" charset="0"/>
                    <a:cs typeface="Segoe UI Semilight" panose="020B0402040204020203" pitchFamily="34" charset="0"/>
                  </a:rPr>
                  <a:t>How many size-4 subsets of</a:t>
                </a:r>
                <a:r>
                  <a:rPr lang="en-US" sz="2800" b="0" dirty="0">
                    <a:cs typeface="Segoe UI Semilight" panose="020B0402040204020203" pitchFamily="34" charset="0"/>
                  </a:rPr>
                  <a:t>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{1,2,3,4,5,6,7,8}</m:t>
                    </m:r>
                  </m:oMath>
                </a14:m>
                <a:r>
                  <a:rPr lang="en-US" sz="2800" dirty="0">
                    <a:latin typeface="Segoe UI Semilight" panose="020B0402040204020203" pitchFamily="34" charset="0"/>
                    <a:cs typeface="Segoe UI Semilight" panose="020B0402040204020203" pitchFamily="34" charset="0"/>
                  </a:rPr>
                  <a:t> are there?</a:t>
                </a: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877005" y="2965075"/>
                <a:ext cx="5195047" cy="3539430"/>
              </a:xfrm>
              <a:prstGeom prst="rect">
                <a:avLst/>
              </a:prstGeom>
              <a:blipFill>
                <a:blip r:embed="rId2"/>
                <a:stretch>
                  <a:fillRect l="-2347" t="-1721" b="-3787"/>
                </a:stretch>
              </a:blipFill>
            </p:spPr>
            <p:txBody>
              <a:bodyPr/>
              <a:lstStyle/>
              <a:p>
                <a:r>
                  <a:rPr lang="en-US">
                    <a:noFill/>
                  </a:rPr>
                  <a:t> </a:t>
                </a:r>
              </a:p>
            </p:txBody>
          </p:sp>
        </mc:Fallback>
      </mc:AlternateContent>
      <p:pic>
        <p:nvPicPr>
          <p:cNvPr id="10" name="Picture 9" descr="A pixel art of a house&#10;&#10;AI-generated content may be incorrect.">
            <a:extLst>
              <a:ext uri="{FF2B5EF4-FFF2-40B4-BE49-F238E27FC236}">
                <a16:creationId xmlns:a16="http://schemas.microsoft.com/office/drawing/2014/main" id="{84CF2E55-E105-E4BC-AED3-0035D8050F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418" b="91566" l="9662" r="89855">
                        <a14:foregroundMark x1="22705" y1="12851" x2="29227" y2="12851"/>
                        <a14:foregroundMark x1="26329" y1="12851" x2="26329" y2="12851"/>
                        <a14:foregroundMark x1="23671" y1="11245" x2="30193" y2="11647"/>
                        <a14:foregroundMark x1="49517" y1="4819" x2="58454" y2="11647"/>
                        <a14:foregroundMark x1="15217" y1="88956" x2="29227" y2="90161"/>
                        <a14:foregroundMark x1="70773" y1="91767" x2="83333" y2="89357"/>
                        <a14:foregroundMark x1="87923" y1="39759" x2="87923" y2="62048"/>
                        <a14:foregroundMark x1="89372" y1="37149" x2="89855" y2="62450"/>
                      </a14:backgroundRemoval>
                    </a14:imgEffect>
                  </a14:imgLayer>
                </a14:imgProps>
              </a:ext>
              <a:ext uri="{28A0092B-C50C-407E-A947-70E740481C1C}">
                <a14:useLocalDpi xmlns:a14="http://schemas.microsoft.com/office/drawing/2010/main" val="0"/>
              </a:ext>
            </a:extLst>
          </a:blip>
          <a:stretch>
            <a:fillRect/>
          </a:stretch>
        </p:blipFill>
        <p:spPr>
          <a:xfrm>
            <a:off x="4899053" y="1442347"/>
            <a:ext cx="628812" cy="756397"/>
          </a:xfrm>
          <a:prstGeom prst="rect">
            <a:avLst/>
          </a:prstGeom>
        </p:spPr>
      </p:pic>
      <p:pic>
        <p:nvPicPr>
          <p:cNvPr id="13" name="Picture 6">
            <a:extLst>
              <a:ext uri="{FF2B5EF4-FFF2-40B4-BE49-F238E27FC236}">
                <a16:creationId xmlns:a16="http://schemas.microsoft.com/office/drawing/2014/main" id="{C356A019-E33B-4330-0D72-8AAE92491B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9" y="4941794"/>
            <a:ext cx="820269" cy="82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214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13614" y="263276"/>
            <a:ext cx="5948884" cy="4845504"/>
          </a:xfrm>
        </p:spPr>
        <p:txBody>
          <a:bodyPr/>
          <a:lstStyle/>
          <a:p>
            <a:r>
              <a:rPr lang="en-US" dirty="0"/>
              <a:t>We’re at our farm in the lower-left corner and want to get to the Adventure’s Guild in the upper-right corner.</a:t>
            </a:r>
          </a:p>
          <a:p>
            <a:r>
              <a:rPr lang="en-US" dirty="0"/>
              <a:t>We’re only going to go right and up.</a:t>
            </a:r>
          </a:p>
          <a:p>
            <a:r>
              <a:rPr lang="en-US" dirty="0"/>
              <a:t>How many different paths are there?</a:t>
            </a:r>
          </a:p>
        </p:txBody>
      </p:sp>
      <p:sp>
        <p:nvSpPr>
          <p:cNvPr id="5" name="Oval 4">
            <a:extLst>
              <a:ext uri="{FF2B5EF4-FFF2-40B4-BE49-F238E27FC236}">
                <a16:creationId xmlns:a16="http://schemas.microsoft.com/office/drawing/2014/main" id="{B0F116BF-7321-4C4C-BC80-800372959083}"/>
              </a:ext>
            </a:extLst>
          </p:cNvPr>
          <p:cNvSpPr/>
          <p:nvPr/>
        </p:nvSpPr>
        <p:spPr>
          <a:xfrm>
            <a:off x="699247"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01906"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04565"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0722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0988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963706" y="549760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066365" y="5493124"/>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169024" y="5493124"/>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271683" y="5493124"/>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699247"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01906"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04565"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0722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0988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963706" y="465492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066365" y="4650441"/>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169024" y="4650441"/>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271683" y="4650441"/>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p:cNvCxnSpPr>
          <p:nvPr/>
        </p:nvCxnSpPr>
        <p:spPr>
          <a:xfrm>
            <a:off x="831477" y="4788271"/>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1934136" y="4787152"/>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036795"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13945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24211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699247"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01906"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04565"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0722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0988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cxnSpLocks/>
          </p:cNvCxnSpPr>
          <p:nvPr/>
        </p:nvCxnSpPr>
        <p:spPr>
          <a:xfrm>
            <a:off x="963706" y="3681130"/>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p:cNvCxnSpPr>
          <p:nvPr/>
        </p:nvCxnSpPr>
        <p:spPr>
          <a:xfrm flipV="1">
            <a:off x="2066365" y="3676648"/>
            <a:ext cx="838200" cy="448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p:cNvCxnSpPr>
          <p:nvPr/>
        </p:nvCxnSpPr>
        <p:spPr>
          <a:xfrm flipH="1">
            <a:off x="3169024" y="3676648"/>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p:cNvCxnSpPr>
          <p:nvPr/>
        </p:nvCxnSpPr>
        <p:spPr>
          <a:xfrm>
            <a:off x="4271683" y="3676648"/>
            <a:ext cx="83820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699247"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01906"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04565"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0722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0988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963706" y="283732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066365" y="2832846"/>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169024" y="283284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271683" y="2832846"/>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831477"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1934136"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036795"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139454"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242114" y="2965075"/>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699247"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01906"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04565"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0722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0988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963706" y="18579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066365" y="18534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169024" y="18534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271683" y="18534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p:cNvCxnSpPr>
          <p:nvPr/>
        </p:nvCxnSpPr>
        <p:spPr>
          <a:xfrm>
            <a:off x="831477" y="3813359"/>
            <a:ext cx="0" cy="710453"/>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1934136" y="3812240"/>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036795"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13945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24211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831477"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1934136"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036795"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139454"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242114" y="1985682"/>
            <a:ext cx="0" cy="71493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877005" y="2965075"/>
                <a:ext cx="5195047" cy="353943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Idea 1: </a:t>
                </a:r>
              </a:p>
              <a:p>
                <a:r>
                  <a:rPr lang="en-US" sz="2800" dirty="0">
                    <a:latin typeface="Segoe UI Semilight" panose="020B0402040204020203" pitchFamily="34" charset="0"/>
                    <a:cs typeface="Segoe UI Semilight" panose="020B0402040204020203" pitchFamily="34" charset="0"/>
                  </a:rPr>
                  <a:t>We’re going to take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8</m:t>
                    </m:r>
                  </m:oMath>
                </a14:m>
                <a:r>
                  <a:rPr lang="en-US" sz="2800" dirty="0">
                    <a:latin typeface="Segoe UI Semilight" panose="020B0402040204020203" pitchFamily="34" charset="0"/>
                    <a:cs typeface="Segoe UI Semilight" panose="020B0402040204020203" pitchFamily="34" charset="0"/>
                  </a:rPr>
                  <a:t> steps. Choose which SET of 4 of the steps will be up (the others will be down). </a:t>
                </a:r>
              </a:p>
              <a:p>
                <a:r>
                  <a:rPr lang="en-US" sz="2800" dirty="0">
                    <a:latin typeface="Segoe UI Semilight" panose="020B0402040204020203" pitchFamily="34" charset="0"/>
                    <a:cs typeface="Segoe UI Semilight" panose="020B0402040204020203" pitchFamily="34" charset="0"/>
                  </a:rPr>
                  <a:t>E.g. </a:t>
                </a:r>
                <a14:m>
                  <m:oMath xmlns:m="http://schemas.openxmlformats.org/officeDocument/2006/math">
                    <m:r>
                      <a:rPr lang="en-US" sz="2800" b="0" i="1" smtClean="0">
                        <a:solidFill>
                          <a:schemeClr val="accent4"/>
                        </a:solidFill>
                        <a:latin typeface="Cambria Math" panose="02040503050406030204" pitchFamily="18" charset="0"/>
                        <a:cs typeface="Segoe UI Semilight" panose="020B0402040204020203" pitchFamily="34" charset="0"/>
                      </a:rPr>
                      <m:t>{1,2,7,8}</m:t>
                    </m:r>
                  </m:oMath>
                </a14:m>
                <a:r>
                  <a:rPr lang="en-US" sz="2800" dirty="0">
                    <a:latin typeface="Segoe UI Semilight" panose="020B0402040204020203" pitchFamily="34" charset="0"/>
                    <a:cs typeface="Segoe UI Semilight" panose="020B0402040204020203" pitchFamily="34" charset="0"/>
                  </a:rPr>
                  <a:t> is </a:t>
                </a:r>
              </a:p>
              <a:p>
                <a:r>
                  <a:rPr lang="en-US" sz="2800" b="0" dirty="0">
                    <a:latin typeface="Segoe UI Semilight" panose="020B0402040204020203" pitchFamily="34" charset="0"/>
                    <a:cs typeface="Segoe UI Semilight" panose="020B0402040204020203" pitchFamily="34" charset="0"/>
                  </a:rPr>
                  <a:t>How many size-4 subsets of</a:t>
                </a:r>
                <a:r>
                  <a:rPr lang="en-US" sz="2800" b="0" dirty="0">
                    <a:cs typeface="Segoe UI Semilight" panose="020B0402040204020203" pitchFamily="34" charset="0"/>
                  </a:rPr>
                  <a:t>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{1,2,3,4,5,6,7,8}</m:t>
                    </m:r>
                  </m:oMath>
                </a14:m>
                <a:r>
                  <a:rPr lang="en-US" sz="2800" dirty="0">
                    <a:latin typeface="Segoe UI Semilight" panose="020B0402040204020203" pitchFamily="34" charset="0"/>
                    <a:cs typeface="Segoe UI Semilight" panose="020B0402040204020203" pitchFamily="34" charset="0"/>
                  </a:rPr>
                  <a:t> are there?</a:t>
                </a: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877005" y="2965075"/>
                <a:ext cx="5195047" cy="3539430"/>
              </a:xfrm>
              <a:prstGeom prst="rect">
                <a:avLst/>
              </a:prstGeom>
              <a:blipFill>
                <a:blip r:embed="rId2"/>
                <a:stretch>
                  <a:fillRect l="-2347" t="-1721" b="-3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A20481-6F2D-42C2-A978-B08FBBC04FF3}"/>
                  </a:ext>
                </a:extLst>
              </p:cNvPr>
              <p:cNvSpPr txBox="1"/>
              <p:nvPr/>
            </p:nvSpPr>
            <p:spPr>
              <a:xfrm>
                <a:off x="10363200" y="5056414"/>
                <a:ext cx="1670957" cy="1041311"/>
              </a:xfrm>
              <a:prstGeom prst="rect">
                <a:avLst/>
              </a:prstGeom>
              <a:noFill/>
              <a:ln w="28575">
                <a:solidFill>
                  <a:schemeClr val="accent3"/>
                </a:solidFill>
              </a:ln>
            </p:spPr>
            <p:txBody>
              <a:bodyPr wrap="square" rtlCol="0">
                <a:spAutoFit/>
              </a:bodyPr>
              <a:lstStyle/>
              <a:p>
                <a14:m>
                  <m:oMath xmlns:m="http://schemas.openxmlformats.org/officeDocument/2006/math">
                    <m:d>
                      <m:dPr>
                        <m:ctrlPr>
                          <a:rPr lang="en-US" sz="2800" i="1" smtClean="0">
                            <a:solidFill>
                              <a:schemeClr val="accent3"/>
                            </a:solidFill>
                            <a:latin typeface="Cambria Math" panose="02040503050406030204" pitchFamily="18" charset="0"/>
                          </a:rPr>
                        </m:ctrlPr>
                      </m:dPr>
                      <m:e>
                        <m:f>
                          <m:fPr>
                            <m:type m:val="noBar"/>
                            <m:ctrlPr>
                              <a:rPr lang="en-US" sz="2800" i="1" smtClean="0">
                                <a:solidFill>
                                  <a:schemeClr val="accent3"/>
                                </a:solidFill>
                                <a:latin typeface="Cambria Math" panose="02040503050406030204" pitchFamily="18" charset="0"/>
                              </a:rPr>
                            </m:ctrlPr>
                          </m:fPr>
                          <m:num>
                            <m:r>
                              <a:rPr lang="en-US" sz="2800" b="0" i="1" smtClean="0">
                                <a:solidFill>
                                  <a:schemeClr val="accent3"/>
                                </a:solidFill>
                                <a:latin typeface="Cambria Math" panose="02040503050406030204" pitchFamily="18" charset="0"/>
                              </a:rPr>
                              <m:t>8</m:t>
                            </m:r>
                          </m:num>
                          <m:den>
                            <m:r>
                              <a:rPr lang="en-US" sz="2800" b="0" i="1" smtClean="0">
                                <a:solidFill>
                                  <a:schemeClr val="accent3"/>
                                </a:solidFill>
                                <a:latin typeface="Cambria Math" panose="02040503050406030204" pitchFamily="18" charset="0"/>
                              </a:rPr>
                              <m:t>4</m:t>
                            </m:r>
                          </m:den>
                        </m:f>
                      </m:e>
                    </m:d>
                  </m:oMath>
                </a14:m>
                <a:r>
                  <a:rPr lang="en-US" sz="2800" dirty="0">
                    <a:solidFill>
                      <a:schemeClr val="accent3"/>
                    </a:solidFill>
                    <a:latin typeface="Segoe UI Semilight" panose="020B0402040204020203" pitchFamily="34" charset="0"/>
                    <a:cs typeface="Segoe UI Semilight" panose="020B0402040204020203" pitchFamily="34" charset="0"/>
                  </a:rPr>
                  <a:t> is the answer.</a:t>
                </a:r>
              </a:p>
            </p:txBody>
          </p:sp>
        </mc:Choice>
        <mc:Fallback xmlns="">
          <p:sp>
            <p:nvSpPr>
              <p:cNvPr id="4" name="TextBox 3">
                <a:extLst>
                  <a:ext uri="{FF2B5EF4-FFF2-40B4-BE49-F238E27FC236}">
                    <a16:creationId xmlns:a16="http://schemas.microsoft.com/office/drawing/2014/main" id="{5DA20481-6F2D-42C2-A978-B08FBBC04FF3}"/>
                  </a:ext>
                </a:extLst>
              </p:cNvPr>
              <p:cNvSpPr txBox="1">
                <a:spLocks noRot="1" noChangeAspect="1" noMove="1" noResize="1" noEditPoints="1" noAdjustHandles="1" noChangeArrowheads="1" noChangeShapeType="1" noTextEdit="1"/>
              </p:cNvSpPr>
              <p:nvPr/>
            </p:nvSpPr>
            <p:spPr>
              <a:xfrm>
                <a:off x="10363200" y="5056414"/>
                <a:ext cx="1670957" cy="1041311"/>
              </a:xfrm>
              <a:prstGeom prst="rect">
                <a:avLst/>
              </a:prstGeom>
              <a:blipFill>
                <a:blip r:embed="rId3"/>
                <a:stretch>
                  <a:fillRect l="-6452" t="-1705" r="-5376" b="-13068"/>
                </a:stretch>
              </a:blipFill>
              <a:ln w="28575">
                <a:solidFill>
                  <a:schemeClr val="accent3"/>
                </a:solidFill>
              </a:ln>
            </p:spPr>
            <p:txBody>
              <a:bodyPr/>
              <a:lstStyle/>
              <a:p>
                <a:r>
                  <a:rPr lang="en-US">
                    <a:noFill/>
                  </a:rPr>
                  <a:t> </a:t>
                </a:r>
              </a:p>
            </p:txBody>
          </p:sp>
        </mc:Fallback>
      </mc:AlternateContent>
      <p:pic>
        <p:nvPicPr>
          <p:cNvPr id="13" name="Picture 12" descr="A pixel art of a house&#10;&#10;AI-generated content may be incorrect.">
            <a:extLst>
              <a:ext uri="{FF2B5EF4-FFF2-40B4-BE49-F238E27FC236}">
                <a16:creationId xmlns:a16="http://schemas.microsoft.com/office/drawing/2014/main" id="{33C34924-C79A-2B48-7DE6-D40216AB425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418" b="91566" l="9662" r="89855">
                        <a14:foregroundMark x1="22705" y1="12851" x2="29227" y2="12851"/>
                        <a14:foregroundMark x1="26329" y1="12851" x2="26329" y2="12851"/>
                        <a14:foregroundMark x1="23671" y1="11245" x2="30193" y2="11647"/>
                        <a14:foregroundMark x1="49517" y1="4819" x2="58454" y2="11647"/>
                        <a14:foregroundMark x1="15217" y1="88956" x2="29227" y2="90161"/>
                        <a14:foregroundMark x1="70773" y1="91767" x2="83333" y2="89357"/>
                        <a14:foregroundMark x1="87923" y1="39759" x2="87923" y2="62048"/>
                        <a14:foregroundMark x1="89372" y1="37149" x2="89855" y2="62450"/>
                      </a14:backgroundRemoval>
                    </a14:imgEffect>
                  </a14:imgLayer>
                </a14:imgProps>
              </a:ext>
              <a:ext uri="{28A0092B-C50C-407E-A947-70E740481C1C}">
                <a14:useLocalDpi xmlns:a14="http://schemas.microsoft.com/office/drawing/2010/main" val="0"/>
              </a:ext>
            </a:extLst>
          </a:blip>
          <a:stretch>
            <a:fillRect/>
          </a:stretch>
        </p:blipFill>
        <p:spPr>
          <a:xfrm>
            <a:off x="4899053" y="1442347"/>
            <a:ext cx="628812" cy="756397"/>
          </a:xfrm>
          <a:prstGeom prst="rect">
            <a:avLst/>
          </a:prstGeom>
        </p:spPr>
      </p:pic>
      <p:pic>
        <p:nvPicPr>
          <p:cNvPr id="14" name="Picture 6">
            <a:extLst>
              <a:ext uri="{FF2B5EF4-FFF2-40B4-BE49-F238E27FC236}">
                <a16:creationId xmlns:a16="http://schemas.microsoft.com/office/drawing/2014/main" id="{86CF216F-2E2F-BBA2-D384-AE3857EE6C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9" y="4941794"/>
            <a:ext cx="820269" cy="82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053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8FF5-ACC1-479B-8E5D-4609822DEF6C}"/>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C2A3EB89-D4E4-4FC0-BF51-58788F91F9C5}"/>
              </a:ext>
            </a:extLst>
          </p:cNvPr>
          <p:cNvSpPr>
            <a:spLocks noGrp="1"/>
          </p:cNvSpPr>
          <p:nvPr>
            <p:ph idx="1"/>
          </p:nvPr>
        </p:nvSpPr>
        <p:spPr>
          <a:xfrm>
            <a:off x="575240" y="1463856"/>
            <a:ext cx="11187258" cy="5130867"/>
          </a:xfrm>
        </p:spPr>
        <p:txBody>
          <a:bodyPr>
            <a:normAutofit/>
          </a:bodyPr>
          <a:lstStyle/>
          <a:p>
            <a:r>
              <a:rPr lang="en-US" dirty="0"/>
              <a:t>Homework 1 will come out tonight, due Wed July 2</a:t>
            </a:r>
            <a:r>
              <a:rPr lang="en-US" baseline="30000" dirty="0"/>
              <a:t>nd</a:t>
            </a:r>
            <a:r>
              <a:rPr lang="en-US" dirty="0"/>
              <a:t>.</a:t>
            </a:r>
          </a:p>
          <a:p>
            <a:r>
              <a:rPr lang="en-US" dirty="0"/>
              <a:t>Mostly written problems. </a:t>
            </a:r>
          </a:p>
          <a:p>
            <a:r>
              <a:rPr lang="en-US" dirty="0"/>
              <a:t>Every written problem requires a </a:t>
            </a:r>
            <a:r>
              <a:rPr lang="en-US" b="1" dirty="0"/>
              <a:t>justification. </a:t>
            </a:r>
          </a:p>
          <a:p>
            <a:r>
              <a:rPr lang="en-US" b="1" dirty="0"/>
              <a:t>Not </a:t>
            </a:r>
            <a:r>
              <a:rPr lang="en-US" dirty="0"/>
              <a:t>a proof (unless we say to prove something). But enough explanation that someone who followed lecture but hasn’t seen the problem would fully understand where your answer came from (and believe it’s correct)</a:t>
            </a:r>
          </a:p>
          <a:p>
            <a:r>
              <a:rPr lang="en-US" dirty="0"/>
              <a:t>There’s also one programming question – </a:t>
            </a:r>
            <a:r>
              <a:rPr lang="en-US" u="sng" dirty="0"/>
              <a:t>submission on </a:t>
            </a:r>
            <a:r>
              <a:rPr lang="en-US" u="sng" dirty="0" err="1"/>
              <a:t>gradescope</a:t>
            </a:r>
            <a:r>
              <a:rPr lang="en-US" dirty="0"/>
              <a:t>, but it will be easiest to do the questions on Ed (Ed has a python interpreter built in, you could set up your own python environment, but Ed will be sufficient for this quarter). </a:t>
            </a:r>
          </a:p>
        </p:txBody>
      </p:sp>
    </p:spTree>
    <p:extLst>
      <p:ext uri="{BB962C8B-B14F-4D97-AF65-F5344CB8AC3E}">
        <p14:creationId xmlns:p14="http://schemas.microsoft.com/office/powerpoint/2010/main" val="1696275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13614" y="946785"/>
            <a:ext cx="5948884" cy="4845504"/>
          </a:xfrm>
        </p:spPr>
        <p:txBody>
          <a:bodyPr/>
          <a:lstStyle/>
          <a:p>
            <a:r>
              <a:rPr lang="en-US" dirty="0"/>
              <a:t>We’re at our farm in the lower-left corner and want to get to the Adventure’s Guild in the upper-right corner.</a:t>
            </a:r>
          </a:p>
          <a:p>
            <a:r>
              <a:rPr lang="en-US" dirty="0"/>
              <a:t>We’re only going to go right and up.</a:t>
            </a:r>
          </a:p>
          <a:p>
            <a:r>
              <a:rPr lang="en-US" dirty="0"/>
              <a:t>How many different paths are there?</a:t>
            </a:r>
          </a:p>
        </p:txBody>
      </p:sp>
      <p:sp>
        <p:nvSpPr>
          <p:cNvPr id="5" name="Oval 4">
            <a:extLst>
              <a:ext uri="{FF2B5EF4-FFF2-40B4-BE49-F238E27FC236}">
                <a16:creationId xmlns:a16="http://schemas.microsoft.com/office/drawing/2014/main" id="{B0F116BF-7321-4C4C-BC80-800372959083}"/>
              </a:ext>
            </a:extLst>
          </p:cNvPr>
          <p:cNvSpPr/>
          <p:nvPr/>
        </p:nvSpPr>
        <p:spPr>
          <a:xfrm>
            <a:off x="699247"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01906"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04565"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0722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0988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963706" y="549760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066365" y="5493124"/>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169024" y="5493124"/>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271683" y="5493124"/>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699247"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01906"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04565"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0722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0988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963706" y="465492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066365" y="4650441"/>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169024" y="4650441"/>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271683" y="4650441"/>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p:cNvCxnSpPr>
          <p:nvPr/>
        </p:nvCxnSpPr>
        <p:spPr>
          <a:xfrm>
            <a:off x="831477" y="4788271"/>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1934136" y="4787152"/>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036795"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13945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24211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699247"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01906"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04565"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0722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0988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cxnSpLocks/>
          </p:cNvCxnSpPr>
          <p:nvPr/>
        </p:nvCxnSpPr>
        <p:spPr>
          <a:xfrm>
            <a:off x="963706" y="3681130"/>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p:cNvCxnSpPr>
          <p:nvPr/>
        </p:nvCxnSpPr>
        <p:spPr>
          <a:xfrm flipV="1">
            <a:off x="2066365" y="3676648"/>
            <a:ext cx="838200" cy="448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p:cNvCxnSpPr>
          <p:nvPr/>
        </p:nvCxnSpPr>
        <p:spPr>
          <a:xfrm flipH="1">
            <a:off x="3169024" y="3676648"/>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p:cNvCxnSpPr>
          <p:nvPr/>
        </p:nvCxnSpPr>
        <p:spPr>
          <a:xfrm>
            <a:off x="4271683" y="3676648"/>
            <a:ext cx="83820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699247"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01906"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04565"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0722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0988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963706" y="283732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066365" y="2832846"/>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169024" y="283284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271683" y="2832846"/>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831477"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1934136"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036795"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139454"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242114" y="2965075"/>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699247"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01906"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04565"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0722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0988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963706" y="18579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066365" y="18534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169024" y="18534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271683" y="18534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p:cNvCxnSpPr>
          <p:nvPr/>
        </p:nvCxnSpPr>
        <p:spPr>
          <a:xfrm>
            <a:off x="831477" y="3813359"/>
            <a:ext cx="0" cy="710453"/>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1934136" y="3812240"/>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036795"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13945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24211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831477"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1934136"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036795"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139454"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242114" y="1985682"/>
            <a:ext cx="0" cy="71493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905423" y="3807758"/>
                <a:ext cx="5765266"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Idea 2: Introduce artificial ordering</a:t>
                </a:r>
              </a:p>
              <a:p>
                <a:r>
                  <a:rPr lang="en-US" sz="2800" dirty="0">
                    <a:latin typeface="Segoe UI Semilight" panose="020B0402040204020203" pitchFamily="34" charset="0"/>
                    <a:cs typeface="Segoe UI Semilight" panose="020B0402040204020203" pitchFamily="34" charset="0"/>
                  </a:rPr>
                  <a:t>Order </a:t>
                </a:r>
                <a14:m>
                  <m:oMath xmlns:m="http://schemas.openxmlformats.org/officeDocument/2006/math">
                    <m:sSub>
                      <m:sSubPr>
                        <m:ctrlPr>
                          <a:rPr lang="en-US" sz="2800" b="0" i="1" smtClean="0">
                            <a:latin typeface="Cambria Math" panose="02040503050406030204" pitchFamily="18" charset="0"/>
                            <a:cs typeface="Segoe UI Semilight" panose="020B0402040204020203" pitchFamily="34" charset="0"/>
                          </a:rPr>
                        </m:ctrlPr>
                      </m:sSubPr>
                      <m:e>
                        <m:r>
                          <a:rPr lang="en-US" sz="2800" b="0" i="1" smtClean="0">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𝐴</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𝐵</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𝐶</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𝐷</m:t>
                        </m:r>
                      </m:sub>
                    </m:sSub>
                    <m:sSub>
                      <m:sSubPr>
                        <m:ctrlPr>
                          <a:rPr lang="en-US" sz="2800" b="0" i="1" smtClean="0">
                            <a:latin typeface="Cambria Math" panose="02040503050406030204" pitchFamily="18" charset="0"/>
                            <a:cs typeface="Segoe UI Semilight" panose="020B0402040204020203" pitchFamily="34" charset="0"/>
                          </a:rPr>
                        </m:ctrlPr>
                      </m:sSubPr>
                      <m:e>
                        <m:r>
                          <a:rPr lang="en-US" sz="2800" b="0" i="1" smtClean="0">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𝐴</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𝐵</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𝐶</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𝐷</m:t>
                        </m:r>
                      </m:sub>
                    </m:sSub>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8!</m:t>
                    </m:r>
                  </m:oMath>
                </a14:m>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905423" y="3807758"/>
                <a:ext cx="5765266" cy="1384995"/>
              </a:xfrm>
              <a:prstGeom prst="rect">
                <a:avLst/>
              </a:prstGeom>
              <a:blipFill>
                <a:blip r:embed="rId3"/>
                <a:stretch>
                  <a:fillRect l="-2203" t="-5505"/>
                </a:stretch>
              </a:blipFill>
            </p:spPr>
            <p:txBody>
              <a:bodyPr/>
              <a:lstStyle/>
              <a:p>
                <a:r>
                  <a:rPr lang="en-US">
                    <a:noFill/>
                  </a:rPr>
                  <a:t> </a:t>
                </a:r>
              </a:p>
            </p:txBody>
          </p:sp>
        </mc:Fallback>
      </mc:AlternateContent>
      <p:pic>
        <p:nvPicPr>
          <p:cNvPr id="10" name="Picture 9" descr="A pixel art of a house&#10;&#10;AI-generated content may be incorrect.">
            <a:extLst>
              <a:ext uri="{FF2B5EF4-FFF2-40B4-BE49-F238E27FC236}">
                <a16:creationId xmlns:a16="http://schemas.microsoft.com/office/drawing/2014/main" id="{44703F6C-8B41-A09E-2A01-C7B6D5D5E9B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418" b="91566" l="9662" r="89855">
                        <a14:foregroundMark x1="22705" y1="12851" x2="29227" y2="12851"/>
                        <a14:foregroundMark x1="26329" y1="12851" x2="26329" y2="12851"/>
                        <a14:foregroundMark x1="23671" y1="11245" x2="30193" y2="11647"/>
                        <a14:foregroundMark x1="49517" y1="4819" x2="58454" y2="11647"/>
                        <a14:foregroundMark x1="15217" y1="88956" x2="29227" y2="90161"/>
                        <a14:foregroundMark x1="70773" y1="91767" x2="83333" y2="89357"/>
                        <a14:foregroundMark x1="87923" y1="39759" x2="87923" y2="62048"/>
                        <a14:foregroundMark x1="89372" y1="37149" x2="89855" y2="62450"/>
                      </a14:backgroundRemoval>
                    </a14:imgEffect>
                  </a14:imgLayer>
                </a14:imgProps>
              </a:ext>
              <a:ext uri="{28A0092B-C50C-407E-A947-70E740481C1C}">
                <a14:useLocalDpi xmlns:a14="http://schemas.microsoft.com/office/drawing/2010/main" val="0"/>
              </a:ext>
            </a:extLst>
          </a:blip>
          <a:stretch>
            <a:fillRect/>
          </a:stretch>
        </p:blipFill>
        <p:spPr>
          <a:xfrm>
            <a:off x="4899053" y="1442347"/>
            <a:ext cx="628812" cy="756397"/>
          </a:xfrm>
          <a:prstGeom prst="rect">
            <a:avLst/>
          </a:prstGeom>
        </p:spPr>
      </p:pic>
      <p:pic>
        <p:nvPicPr>
          <p:cNvPr id="13" name="Picture 6">
            <a:extLst>
              <a:ext uri="{FF2B5EF4-FFF2-40B4-BE49-F238E27FC236}">
                <a16:creationId xmlns:a16="http://schemas.microsoft.com/office/drawing/2014/main" id="{6BAD1237-5D1C-1EFE-F2EC-6859160351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9" y="4941794"/>
            <a:ext cx="820269" cy="82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247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13614" y="226278"/>
            <a:ext cx="5948884" cy="4845504"/>
          </a:xfrm>
        </p:spPr>
        <p:txBody>
          <a:bodyPr/>
          <a:lstStyle/>
          <a:p>
            <a:r>
              <a:rPr lang="en-US" dirty="0"/>
              <a:t>We’re at our farm in the lower-left corner and want to get to the Adventure’s Guild in the upper-right corner.</a:t>
            </a:r>
          </a:p>
          <a:p>
            <a:r>
              <a:rPr lang="en-US" dirty="0"/>
              <a:t>We’re only going to go right and up.</a:t>
            </a:r>
          </a:p>
          <a:p>
            <a:r>
              <a:rPr lang="en-US" dirty="0"/>
              <a:t>How many different paths are there?</a:t>
            </a:r>
          </a:p>
        </p:txBody>
      </p:sp>
      <p:sp>
        <p:nvSpPr>
          <p:cNvPr id="5" name="Oval 4">
            <a:extLst>
              <a:ext uri="{FF2B5EF4-FFF2-40B4-BE49-F238E27FC236}">
                <a16:creationId xmlns:a16="http://schemas.microsoft.com/office/drawing/2014/main" id="{B0F116BF-7321-4C4C-BC80-800372959083}"/>
              </a:ext>
            </a:extLst>
          </p:cNvPr>
          <p:cNvSpPr/>
          <p:nvPr/>
        </p:nvSpPr>
        <p:spPr>
          <a:xfrm>
            <a:off x="699247"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01906"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04565"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0722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0988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963706" y="549760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066365" y="5493124"/>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169024" y="5493124"/>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271683" y="5493124"/>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699247"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01906"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04565"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0722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0988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963706" y="465492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066365" y="4650441"/>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169024" y="4650441"/>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271683" y="4650441"/>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p:cNvCxnSpPr>
          <p:nvPr/>
        </p:nvCxnSpPr>
        <p:spPr>
          <a:xfrm>
            <a:off x="831477" y="4788271"/>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1934136" y="4787152"/>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036795"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13945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24211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699247"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01906"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04565"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0722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0988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cxnSpLocks/>
          </p:cNvCxnSpPr>
          <p:nvPr/>
        </p:nvCxnSpPr>
        <p:spPr>
          <a:xfrm>
            <a:off x="963706" y="3681130"/>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p:cNvCxnSpPr>
          <p:nvPr/>
        </p:nvCxnSpPr>
        <p:spPr>
          <a:xfrm flipV="1">
            <a:off x="2066365" y="3676648"/>
            <a:ext cx="838200" cy="448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p:cNvCxnSpPr>
          <p:nvPr/>
        </p:nvCxnSpPr>
        <p:spPr>
          <a:xfrm flipH="1">
            <a:off x="3169024" y="3676648"/>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p:cNvCxnSpPr>
          <p:nvPr/>
        </p:nvCxnSpPr>
        <p:spPr>
          <a:xfrm>
            <a:off x="4271683" y="3676648"/>
            <a:ext cx="83820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699247"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01906"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04565"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0722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0988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963706" y="283732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066365" y="2832846"/>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169024" y="283284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271683" y="2832846"/>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831477"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1934136"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036795"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139454"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242114" y="2965075"/>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699247"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01906"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04565"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0722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0988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963706" y="18579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066365" y="18534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169024" y="18534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271683" y="18534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p:cNvCxnSpPr>
          <p:nvPr/>
        </p:nvCxnSpPr>
        <p:spPr>
          <a:xfrm>
            <a:off x="831477" y="3813359"/>
            <a:ext cx="0" cy="710453"/>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1934136" y="3812240"/>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036795"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13945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24211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831477"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1934136"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036795"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139454"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242114" y="1985682"/>
            <a:ext cx="0" cy="71493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877005" y="2965075"/>
                <a:ext cx="5765266" cy="378186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Idea 2: Introduce artificial ordering</a:t>
                </a:r>
              </a:p>
              <a:p>
                <a:r>
                  <a:rPr lang="en-US" sz="2800" dirty="0">
                    <a:latin typeface="Segoe UI Semilight" panose="020B0402040204020203" pitchFamily="34" charset="0"/>
                    <a:cs typeface="Segoe UI Semilight" panose="020B0402040204020203" pitchFamily="34" charset="0"/>
                  </a:rPr>
                  <a:t>Order </a:t>
                </a:r>
                <a14:m>
                  <m:oMath xmlns:m="http://schemas.openxmlformats.org/officeDocument/2006/math">
                    <m:sSub>
                      <m:sSubPr>
                        <m:ctrlPr>
                          <a:rPr lang="en-US" sz="2800" b="0" i="1" smtClean="0">
                            <a:latin typeface="Cambria Math" panose="02040503050406030204" pitchFamily="18" charset="0"/>
                            <a:cs typeface="Segoe UI Semilight" panose="020B0402040204020203" pitchFamily="34" charset="0"/>
                          </a:rPr>
                        </m:ctrlPr>
                      </m:sSubPr>
                      <m:e>
                        <m:r>
                          <a:rPr lang="en-US" sz="2800" b="0" i="1" smtClean="0">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𝐴</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𝐵</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𝐶</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𝐷</m:t>
                        </m:r>
                      </m:sub>
                    </m:sSub>
                    <m:sSub>
                      <m:sSubPr>
                        <m:ctrlPr>
                          <a:rPr lang="en-US" sz="2800" b="0" i="1" smtClean="0">
                            <a:latin typeface="Cambria Math" panose="02040503050406030204" pitchFamily="18" charset="0"/>
                            <a:cs typeface="Segoe UI Semilight" panose="020B0402040204020203" pitchFamily="34" charset="0"/>
                          </a:rPr>
                        </m:ctrlPr>
                      </m:sSubPr>
                      <m:e>
                        <m:r>
                          <a:rPr lang="en-US" sz="2800" b="0" i="1" smtClean="0">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𝐴</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𝐵</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𝐶</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𝐷</m:t>
                        </m:r>
                      </m:sub>
                    </m:sSub>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8!</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Remove the overcounting</a:t>
                </a:r>
              </a:p>
              <a:p>
                <a:r>
                  <a:rPr lang="en-US" sz="2800" dirty="0">
                    <a:latin typeface="Segoe UI Semilight" panose="020B0402040204020203" pitchFamily="34" charset="0"/>
                    <a:cs typeface="Segoe UI Semilight" panose="020B0402040204020203" pitchFamily="34" charset="0"/>
                  </a:rPr>
                  <a:t>Those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4</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are really the same, </a:t>
                </a:r>
              </a:p>
              <a:p>
                <a:r>
                  <a:rPr lang="en-US" sz="2800" dirty="0">
                    <a:latin typeface="Segoe UI Semilight" panose="020B0402040204020203" pitchFamily="34" charset="0"/>
                    <a:cs typeface="Segoe UI Semilight" panose="020B0402040204020203" pitchFamily="34" charset="0"/>
                  </a:rPr>
                  <a:t>divide by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4!</m:t>
                    </m:r>
                  </m:oMath>
                </a14:m>
                <a:endParaRPr lang="en-US" sz="2800" b="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The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4→</m:t>
                    </m:r>
                  </m:oMath>
                </a14:m>
                <a:r>
                  <a:rPr lang="en-US" sz="2800" dirty="0">
                    <a:latin typeface="Segoe UI Semilight" panose="020B0402040204020203" pitchFamily="34" charset="0"/>
                    <a:cs typeface="Segoe UI Semilight" panose="020B0402040204020203" pitchFamily="34" charset="0"/>
                  </a:rPr>
                  <a:t> are really the same, </a:t>
                </a:r>
              </a:p>
              <a:p>
                <a:r>
                  <a:rPr lang="en-US" sz="2800" dirty="0">
                    <a:latin typeface="Segoe UI Semilight" panose="020B0402040204020203" pitchFamily="34" charset="0"/>
                    <a:cs typeface="Segoe UI Semilight" panose="020B0402040204020203" pitchFamily="34" charset="0"/>
                  </a:rPr>
                  <a:t>divide by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4!</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Total: </a:t>
                </a:r>
                <a14:m>
                  <m:oMath xmlns:m="http://schemas.openxmlformats.org/officeDocument/2006/math">
                    <m:f>
                      <m:fPr>
                        <m:ctrlPr>
                          <a:rPr lang="en-US" sz="2800" b="0" i="1" smtClean="0">
                            <a:latin typeface="Cambria Math" panose="02040503050406030204" pitchFamily="18" charset="0"/>
                            <a:cs typeface="Segoe UI Semilight" panose="020B0402040204020203" pitchFamily="34" charset="0"/>
                          </a:rPr>
                        </m:ctrlPr>
                      </m:fPr>
                      <m:num>
                        <m:r>
                          <a:rPr lang="en-US" sz="2800" b="0" i="1" smtClean="0">
                            <a:latin typeface="Cambria Math" panose="02040503050406030204" pitchFamily="18" charset="0"/>
                            <a:cs typeface="Segoe UI Semilight" panose="020B0402040204020203" pitchFamily="34" charset="0"/>
                          </a:rPr>
                          <m:t>8!</m:t>
                        </m:r>
                      </m:num>
                      <m:den>
                        <m:r>
                          <a:rPr lang="en-US" sz="2800" b="0" i="1" smtClean="0">
                            <a:latin typeface="Cambria Math" panose="02040503050406030204" pitchFamily="18" charset="0"/>
                            <a:cs typeface="Segoe UI Semilight" panose="020B0402040204020203" pitchFamily="34" charset="0"/>
                          </a:rPr>
                          <m:t>4!⋅4!</m:t>
                        </m:r>
                      </m:den>
                    </m:f>
                  </m:oMath>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877005" y="2965075"/>
                <a:ext cx="5765266" cy="3781869"/>
              </a:xfrm>
              <a:prstGeom prst="rect">
                <a:avLst/>
              </a:prstGeom>
              <a:blipFill>
                <a:blip r:embed="rId3"/>
                <a:stretch>
                  <a:fillRect l="-2114" t="-16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A20481-6F2D-42C2-A978-B08FBBC04FF3}"/>
                  </a:ext>
                </a:extLst>
              </p:cNvPr>
              <p:cNvSpPr txBox="1"/>
              <p:nvPr/>
            </p:nvSpPr>
            <p:spPr>
              <a:xfrm>
                <a:off x="10363200" y="5056414"/>
                <a:ext cx="1670957" cy="1041311"/>
              </a:xfrm>
              <a:prstGeom prst="rect">
                <a:avLst/>
              </a:prstGeom>
              <a:noFill/>
              <a:ln w="28575">
                <a:solidFill>
                  <a:schemeClr val="accent3"/>
                </a:solidFill>
              </a:ln>
            </p:spPr>
            <p:txBody>
              <a:bodyPr wrap="square" rtlCol="0">
                <a:spAutoFit/>
              </a:bodyPr>
              <a:lstStyle/>
              <a:p>
                <a14:m>
                  <m:oMath xmlns:m="http://schemas.openxmlformats.org/officeDocument/2006/math">
                    <m:d>
                      <m:dPr>
                        <m:ctrlPr>
                          <a:rPr lang="en-US" sz="2800" i="1" smtClean="0">
                            <a:solidFill>
                              <a:schemeClr val="accent3"/>
                            </a:solidFill>
                            <a:latin typeface="Cambria Math" panose="02040503050406030204" pitchFamily="18" charset="0"/>
                          </a:rPr>
                        </m:ctrlPr>
                      </m:dPr>
                      <m:e>
                        <m:f>
                          <m:fPr>
                            <m:type m:val="noBar"/>
                            <m:ctrlPr>
                              <a:rPr lang="en-US" sz="2800" i="1" smtClean="0">
                                <a:solidFill>
                                  <a:schemeClr val="accent3"/>
                                </a:solidFill>
                                <a:latin typeface="Cambria Math" panose="02040503050406030204" pitchFamily="18" charset="0"/>
                              </a:rPr>
                            </m:ctrlPr>
                          </m:fPr>
                          <m:num>
                            <m:r>
                              <a:rPr lang="en-US" sz="2800" b="0" i="1" smtClean="0">
                                <a:solidFill>
                                  <a:schemeClr val="accent3"/>
                                </a:solidFill>
                                <a:latin typeface="Cambria Math" panose="02040503050406030204" pitchFamily="18" charset="0"/>
                              </a:rPr>
                              <m:t>8</m:t>
                            </m:r>
                          </m:num>
                          <m:den>
                            <m:r>
                              <a:rPr lang="en-US" sz="2800" b="0" i="1" smtClean="0">
                                <a:solidFill>
                                  <a:schemeClr val="accent3"/>
                                </a:solidFill>
                                <a:latin typeface="Cambria Math" panose="02040503050406030204" pitchFamily="18" charset="0"/>
                              </a:rPr>
                              <m:t>4</m:t>
                            </m:r>
                          </m:den>
                        </m:f>
                      </m:e>
                    </m:d>
                  </m:oMath>
                </a14:m>
                <a:r>
                  <a:rPr lang="en-US" sz="2800" dirty="0">
                    <a:solidFill>
                      <a:schemeClr val="accent3"/>
                    </a:solidFill>
                    <a:latin typeface="Segoe UI Semilight" panose="020B0402040204020203" pitchFamily="34" charset="0"/>
                    <a:cs typeface="Segoe UI Semilight" panose="020B0402040204020203" pitchFamily="34" charset="0"/>
                  </a:rPr>
                  <a:t> is the answer.</a:t>
                </a:r>
              </a:p>
            </p:txBody>
          </p:sp>
        </mc:Choice>
        <mc:Fallback xmlns="">
          <p:sp>
            <p:nvSpPr>
              <p:cNvPr id="4" name="TextBox 3">
                <a:extLst>
                  <a:ext uri="{FF2B5EF4-FFF2-40B4-BE49-F238E27FC236}">
                    <a16:creationId xmlns:a16="http://schemas.microsoft.com/office/drawing/2014/main" id="{5DA20481-6F2D-42C2-A978-B08FBBC04FF3}"/>
                  </a:ext>
                </a:extLst>
              </p:cNvPr>
              <p:cNvSpPr txBox="1">
                <a:spLocks noRot="1" noChangeAspect="1" noMove="1" noResize="1" noEditPoints="1" noAdjustHandles="1" noChangeArrowheads="1" noChangeShapeType="1" noTextEdit="1"/>
              </p:cNvSpPr>
              <p:nvPr/>
            </p:nvSpPr>
            <p:spPr>
              <a:xfrm>
                <a:off x="10363200" y="5056414"/>
                <a:ext cx="1670957" cy="1041311"/>
              </a:xfrm>
              <a:prstGeom prst="rect">
                <a:avLst/>
              </a:prstGeom>
              <a:blipFill>
                <a:blip r:embed="rId4"/>
                <a:stretch>
                  <a:fillRect l="-6452" t="-1705" r="-5376" b="-13068"/>
                </a:stretch>
              </a:blipFill>
              <a:ln w="28575">
                <a:solidFill>
                  <a:schemeClr val="accent3"/>
                </a:solidFill>
              </a:ln>
            </p:spPr>
            <p:txBody>
              <a:bodyPr/>
              <a:lstStyle/>
              <a:p>
                <a:r>
                  <a:rPr lang="en-US">
                    <a:noFill/>
                  </a:rPr>
                  <a:t> </a:t>
                </a:r>
              </a:p>
            </p:txBody>
          </p:sp>
        </mc:Fallback>
      </mc:AlternateContent>
      <p:pic>
        <p:nvPicPr>
          <p:cNvPr id="13" name="Picture 12" descr="A pixel art of a house&#10;&#10;AI-generated content may be incorrect.">
            <a:extLst>
              <a:ext uri="{FF2B5EF4-FFF2-40B4-BE49-F238E27FC236}">
                <a16:creationId xmlns:a16="http://schemas.microsoft.com/office/drawing/2014/main" id="{9FB900FD-BDFF-B7E6-293F-55175CB7DFF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418" b="91566" l="9662" r="89855">
                        <a14:foregroundMark x1="22705" y1="12851" x2="29227" y2="12851"/>
                        <a14:foregroundMark x1="26329" y1="12851" x2="26329" y2="12851"/>
                        <a14:foregroundMark x1="23671" y1="11245" x2="30193" y2="11647"/>
                        <a14:foregroundMark x1="49517" y1="4819" x2="58454" y2="11647"/>
                        <a14:foregroundMark x1="15217" y1="88956" x2="29227" y2="90161"/>
                        <a14:foregroundMark x1="70773" y1="91767" x2="83333" y2="89357"/>
                        <a14:foregroundMark x1="87923" y1="39759" x2="87923" y2="62048"/>
                        <a14:foregroundMark x1="89372" y1="37149" x2="89855" y2="62450"/>
                      </a14:backgroundRemoval>
                    </a14:imgEffect>
                  </a14:imgLayer>
                </a14:imgProps>
              </a:ext>
              <a:ext uri="{28A0092B-C50C-407E-A947-70E740481C1C}">
                <a14:useLocalDpi xmlns:a14="http://schemas.microsoft.com/office/drawing/2010/main" val="0"/>
              </a:ext>
            </a:extLst>
          </a:blip>
          <a:stretch>
            <a:fillRect/>
          </a:stretch>
        </p:blipFill>
        <p:spPr>
          <a:xfrm>
            <a:off x="4899053" y="1442347"/>
            <a:ext cx="628812" cy="756397"/>
          </a:xfrm>
          <a:prstGeom prst="rect">
            <a:avLst/>
          </a:prstGeom>
        </p:spPr>
      </p:pic>
      <p:pic>
        <p:nvPicPr>
          <p:cNvPr id="14" name="Picture 6">
            <a:extLst>
              <a:ext uri="{FF2B5EF4-FFF2-40B4-BE49-F238E27FC236}">
                <a16:creationId xmlns:a16="http://schemas.microsoft.com/office/drawing/2014/main" id="{553A2E98-1663-0B50-D1D8-664354822A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9" y="4941794"/>
            <a:ext cx="820269" cy="82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2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2619-50F8-4C6D-AAAF-0A922DA7E631}"/>
              </a:ext>
            </a:extLst>
          </p:cNvPr>
          <p:cNvSpPr>
            <a:spLocks noGrp="1"/>
          </p:cNvSpPr>
          <p:nvPr>
            <p:ph type="title"/>
          </p:nvPr>
        </p:nvSpPr>
        <p:spPr/>
        <p:txBody>
          <a:bodyPr/>
          <a:lstStyle/>
          <a:p>
            <a:r>
              <a:rPr lang="en-US" dirty="0"/>
              <a:t>Overcounting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2A7ED7-0167-4086-919F-8F0AE1E2B791}"/>
                  </a:ext>
                </a:extLst>
              </p:cNvPr>
              <p:cNvSpPr>
                <a:spLocks noGrp="1"/>
              </p:cNvSpPr>
              <p:nvPr>
                <p:ph idx="1"/>
              </p:nvPr>
            </p:nvSpPr>
            <p:spPr/>
            <p:txBody>
              <a:bodyPr/>
              <a:lstStyle/>
              <a:p>
                <a:r>
                  <a:rPr lang="en-US" dirty="0"/>
                  <a:t>How many anagrams are there of RHUBARB </a:t>
                </a:r>
              </a:p>
              <a:p>
                <a:r>
                  <a:rPr lang="en-US" dirty="0"/>
                  <a:t>(an anagram is a rearrangement of letters). </a:t>
                </a:r>
              </a:p>
              <a:p>
                <a:endParaRPr lang="en-US" dirty="0"/>
              </a:p>
              <a:p>
                <a:r>
                  <a:rPr lang="en-US" b="0" dirty="0"/>
                  <a:t>It’s not </a:t>
                </a:r>
                <a14:m>
                  <m:oMath xmlns:m="http://schemas.openxmlformats.org/officeDocument/2006/math">
                    <m:r>
                      <a:rPr lang="en-US" b="0" i="1" smtClean="0">
                        <a:latin typeface="Cambria Math" panose="02040503050406030204" pitchFamily="18" charset="0"/>
                      </a:rPr>
                      <m:t>7!</m:t>
                    </m:r>
                  </m:oMath>
                </a14:m>
                <a:r>
                  <a:rPr lang="en-US" dirty="0"/>
                  <a:t> That counts RHUBARB and RHUBARB as different things!</a:t>
                </a:r>
              </a:p>
              <a:p>
                <a:r>
                  <a:rPr lang="en-US" dirty="0"/>
                  <a:t>I swapped the Rs (or maybe the Bs)</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2B2A7ED7-0167-4086-919F-8F0AE1E2B791}"/>
                  </a:ext>
                </a:extLst>
              </p:cNvPr>
              <p:cNvSpPr>
                <a:spLocks noGrp="1" noRot="1" noChangeAspect="1" noMove="1" noResize="1" noEditPoints="1" noAdjustHandles="1" noChangeArrowheads="1" noChangeShapeType="1" noTextEdit="1"/>
              </p:cNvSpPr>
              <p:nvPr>
                <p:ph idx="1"/>
              </p:nvPr>
            </p:nvSpPr>
            <p:spPr>
              <a:blipFill>
                <a:blip r:embed="rId3"/>
                <a:stretch>
                  <a:fillRect l="-680" t="-2094"/>
                </a:stretch>
              </a:blipFill>
            </p:spPr>
            <p:txBody>
              <a:bodyPr/>
              <a:lstStyle/>
              <a:p>
                <a:r>
                  <a:rPr lang="en-US">
                    <a:noFill/>
                  </a:rPr>
                  <a:t> </a:t>
                </a:r>
              </a:p>
            </p:txBody>
          </p:sp>
        </mc:Fallback>
      </mc:AlternateContent>
      <p:pic>
        <p:nvPicPr>
          <p:cNvPr id="8194" name="Picture 2">
            <a:extLst>
              <a:ext uri="{FF2B5EF4-FFF2-40B4-BE49-F238E27FC236}">
                <a16:creationId xmlns:a16="http://schemas.microsoft.com/office/drawing/2014/main" id="{319E1141-0153-430F-B88A-4E59A4EA0B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9040" y="1356360"/>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124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2619-50F8-4C6D-AAAF-0A922DA7E631}"/>
              </a:ext>
            </a:extLst>
          </p:cNvPr>
          <p:cNvSpPr>
            <a:spLocks noGrp="1"/>
          </p:cNvSpPr>
          <p:nvPr>
            <p:ph type="title"/>
          </p:nvPr>
        </p:nvSpPr>
        <p:spPr/>
        <p:txBody>
          <a:bodyPr/>
          <a:lstStyle/>
          <a:p>
            <a:r>
              <a:rPr lang="en-US" dirty="0"/>
              <a:t>Overcounting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2A7ED7-0167-4086-919F-8F0AE1E2B791}"/>
                  </a:ext>
                </a:extLst>
              </p:cNvPr>
              <p:cNvSpPr>
                <a:spLocks noGrp="1"/>
              </p:cNvSpPr>
              <p:nvPr>
                <p:ph idx="1"/>
              </p:nvPr>
            </p:nvSpPr>
            <p:spPr/>
            <p:txBody>
              <a:bodyPr>
                <a:normAutofit/>
              </a:bodyPr>
              <a:lstStyle/>
              <a:p>
                <a:r>
                  <a:rPr lang="en-US" dirty="0"/>
                  <a:t>How many anagrams are there of RHUBARB</a:t>
                </a:r>
              </a:p>
              <a:p>
                <a:endParaRPr lang="en-US" dirty="0"/>
              </a:p>
              <a:p>
                <a:r>
                  <a:rPr lang="en-US" dirty="0"/>
                  <a:t>Pretend the order of the Rs (and Bs) relative to each other matter (that RHUBARB and RHUBARB are different)</a:t>
                </a:r>
              </a:p>
              <a:p>
                <a:r>
                  <a:rPr lang="en-US" dirty="0"/>
                  <a:t>How many arrangements of </a:t>
                </a:r>
                <a:r>
                  <a:rPr lang="en-US" dirty="0">
                    <a:solidFill>
                      <a:schemeClr val="accent4"/>
                    </a:solidFill>
                  </a:rPr>
                  <a:t>R</a:t>
                </a:r>
                <a:r>
                  <a:rPr lang="en-US" dirty="0"/>
                  <a:t>HU</a:t>
                </a:r>
                <a:r>
                  <a:rPr lang="en-US" dirty="0">
                    <a:solidFill>
                      <a:schemeClr val="accent4"/>
                    </a:solidFill>
                  </a:rPr>
                  <a:t>B</a:t>
                </a:r>
                <a:r>
                  <a:rPr lang="en-US" dirty="0"/>
                  <a:t>A</a:t>
                </a:r>
                <a:r>
                  <a:rPr lang="en-US" dirty="0">
                    <a:solidFill>
                      <a:schemeClr val="accent2"/>
                    </a:solidFill>
                  </a:rPr>
                  <a:t>RB</a:t>
                </a:r>
                <a:r>
                  <a:rPr lang="en-US" dirty="0"/>
                  <a:t>? </a:t>
                </a:r>
                <a14:m>
                  <m:oMath xmlns:m="http://schemas.openxmlformats.org/officeDocument/2006/math">
                    <m:r>
                      <a:rPr lang="en-US" b="0" i="1" smtClean="0">
                        <a:latin typeface="Cambria Math" panose="02040503050406030204" pitchFamily="18" charset="0"/>
                      </a:rPr>
                      <m:t>7!</m:t>
                    </m:r>
                  </m:oMath>
                </a14:m>
                <a:endParaRPr lang="en-US" dirty="0"/>
              </a:p>
              <a:p>
                <a:r>
                  <a:rPr lang="en-US" dirty="0"/>
                  <a:t>How have we overcounted? Rs relative to each other and Bs relative to each other </a:t>
                </a:r>
                <a14:m>
                  <m:oMath xmlns:m="http://schemas.openxmlformats.org/officeDocument/2006/math">
                    <m:r>
                      <a:rPr lang="en-US" b="0" i="1" smtClean="0">
                        <a:latin typeface="Cambria Math" panose="02040503050406030204" pitchFamily="18" charset="0"/>
                      </a:rPr>
                      <m:t>2!⋅2!</m:t>
                    </m:r>
                  </m:oMath>
                </a14:m>
                <a:endParaRPr lang="en-US" dirty="0"/>
              </a:p>
              <a:p>
                <a:r>
                  <a:rPr lang="en-US" dirty="0"/>
                  <a:t>Final answer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2!⋅2!</m:t>
                        </m:r>
                      </m:den>
                    </m:f>
                  </m:oMath>
                </a14:m>
                <a:endParaRPr lang="en-US" dirty="0"/>
              </a:p>
            </p:txBody>
          </p:sp>
        </mc:Choice>
        <mc:Fallback xmlns="">
          <p:sp>
            <p:nvSpPr>
              <p:cNvPr id="3" name="Content Placeholder 2">
                <a:extLst>
                  <a:ext uri="{FF2B5EF4-FFF2-40B4-BE49-F238E27FC236}">
                    <a16:creationId xmlns:a16="http://schemas.microsoft.com/office/drawing/2014/main" id="{2B2A7ED7-0167-4086-919F-8F0AE1E2B791}"/>
                  </a:ext>
                </a:extLst>
              </p:cNvPr>
              <p:cNvSpPr>
                <a:spLocks noGrp="1" noRot="1" noChangeAspect="1" noMove="1" noResize="1" noEditPoints="1" noAdjustHandles="1" noChangeArrowheads="1" noChangeShapeType="1" noTextEdit="1"/>
              </p:cNvSpPr>
              <p:nvPr>
                <p:ph idx="1"/>
              </p:nvPr>
            </p:nvSpPr>
            <p:spPr>
              <a:blipFill>
                <a:blip r:embed="rId2"/>
                <a:stretch>
                  <a:fillRect l="-794" t="-2094"/>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2A50F7F7-2588-D312-CF4A-40F91581E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955" y="1277943"/>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39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49740-0617-951B-D243-528780DC2D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2C312C-0805-0067-F3E4-733C02ED7E46}"/>
              </a:ext>
            </a:extLst>
          </p:cNvPr>
          <p:cNvSpPr>
            <a:spLocks noGrp="1"/>
          </p:cNvSpPr>
          <p:nvPr>
            <p:ph type="title"/>
          </p:nvPr>
        </p:nvSpPr>
        <p:spPr/>
        <p:txBody>
          <a:bodyPr/>
          <a:lstStyle/>
          <a:p>
            <a:r>
              <a:rPr lang="en-US" dirty="0"/>
              <a:t>Overcounting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33D838-A90D-FED2-6D3E-03662487608D}"/>
                  </a:ext>
                </a:extLst>
              </p:cNvPr>
              <p:cNvSpPr>
                <a:spLocks noGrp="1"/>
              </p:cNvSpPr>
              <p:nvPr>
                <p:ph idx="1"/>
              </p:nvPr>
            </p:nvSpPr>
            <p:spPr/>
            <p:txBody>
              <a:bodyPr>
                <a:normAutofit/>
              </a:bodyPr>
              <a:lstStyle/>
              <a:p>
                <a:r>
                  <a:rPr lang="en-US" dirty="0"/>
                  <a:t>How many anagrams are there of RHUBARB</a:t>
                </a:r>
              </a:p>
              <a:p>
                <a:r>
                  <a:rPr lang="en-US" dirty="0"/>
                  <a:t>Final answer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2!⋅2!</m:t>
                        </m:r>
                      </m:den>
                    </m:f>
                  </m:oMath>
                </a14:m>
                <a:endParaRPr lang="en-US" dirty="0"/>
              </a:p>
              <a:p>
                <a:endParaRPr lang="en-US" dirty="0"/>
              </a:p>
              <a:p>
                <a:r>
                  <a:rPr lang="en-US" dirty="0"/>
                  <a:t>One more piece of notation – “multinomial coefficient”</a:t>
                </a:r>
              </a:p>
              <a:p>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7</m:t>
                            </m:r>
                          </m:num>
                          <m:den>
                            <m:r>
                              <a:rPr lang="en-US" i="1">
                                <a:latin typeface="Cambria Math" panose="02040503050406030204" pitchFamily="18" charset="0"/>
                              </a:rPr>
                              <m:t>2,</m:t>
                            </m:r>
                            <m:r>
                              <a:rPr lang="en-US" b="0" i="1" smtClean="0">
                                <a:latin typeface="Cambria Math" panose="02040503050406030204" pitchFamily="18" charset="0"/>
                              </a:rPr>
                              <m:t>2</m:t>
                            </m:r>
                          </m:den>
                        </m:f>
                      </m:e>
                    </m:d>
                  </m:oMath>
                </a14:m>
                <a:r>
                  <a:rPr lang="en-US" dirty="0"/>
                  <a:t> is alternate notation for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7!</m:t>
                        </m:r>
                      </m:num>
                      <m:den>
                        <m:r>
                          <a:rPr lang="en-US" i="1">
                            <a:latin typeface="Cambria Math" panose="02040503050406030204" pitchFamily="18" charset="0"/>
                          </a:rPr>
                          <m:t>2!</m:t>
                        </m:r>
                        <m:r>
                          <a:rPr lang="en-US" b="0" i="1" smtClean="0">
                            <a:latin typeface="Cambria Math" panose="02040503050406030204" pitchFamily="18" charset="0"/>
                          </a:rPr>
                          <m:t>2</m:t>
                        </m:r>
                        <m:r>
                          <a:rPr lang="en-US" i="1">
                            <a:latin typeface="Cambria Math" panose="02040503050406030204" pitchFamily="18" charset="0"/>
                          </a:rPr>
                          <m:t>!</m:t>
                        </m:r>
                      </m:den>
                    </m:f>
                  </m:oMath>
                </a14:m>
                <a:r>
                  <a:rPr lang="en-US" dirty="0"/>
                  <a:t>. </a:t>
                </a:r>
              </a:p>
              <a:p>
                <a:r>
                  <a:rPr lang="en-US" dirty="0"/>
                  <a:t>In general: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ℓ</m:t>
                                </m:r>
                              </m:sub>
                            </m:sSub>
                          </m:den>
                        </m:f>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num>
                      <m:den>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𝑘</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ℓ</m:t>
                            </m:r>
                          </m:sub>
                        </m:sSub>
                        <m:r>
                          <a:rPr lang="en-US" i="1">
                            <a:latin typeface="Cambria Math" panose="02040503050406030204" pitchFamily="18" charset="0"/>
                          </a:rPr>
                          <m:t>!</m:t>
                        </m:r>
                      </m:den>
                    </m:f>
                  </m:oMath>
                </a14:m>
                <a:r>
                  <a:rPr lang="en-US" dirty="0"/>
                  <a:t> </a:t>
                </a:r>
              </a:p>
              <a:p>
                <a:r>
                  <a:rPr lang="en-US" dirty="0"/>
                  <a:t>Popular notation among mathematicians.</a:t>
                </a:r>
              </a:p>
            </p:txBody>
          </p:sp>
        </mc:Choice>
        <mc:Fallback xmlns="">
          <p:sp>
            <p:nvSpPr>
              <p:cNvPr id="3" name="Content Placeholder 2">
                <a:extLst>
                  <a:ext uri="{FF2B5EF4-FFF2-40B4-BE49-F238E27FC236}">
                    <a16:creationId xmlns:a16="http://schemas.microsoft.com/office/drawing/2014/main" id="{5133D838-A90D-FED2-6D3E-03662487608D}"/>
                  </a:ext>
                </a:extLst>
              </p:cNvPr>
              <p:cNvSpPr>
                <a:spLocks noGrp="1" noRot="1" noChangeAspect="1" noMove="1" noResize="1" noEditPoints="1" noAdjustHandles="1" noChangeArrowheads="1" noChangeShapeType="1" noTextEdit="1"/>
              </p:cNvSpPr>
              <p:nvPr>
                <p:ph idx="1"/>
              </p:nvPr>
            </p:nvSpPr>
            <p:spPr>
              <a:blipFill>
                <a:blip r:embed="rId3"/>
                <a:stretch>
                  <a:fillRect l="-1587" t="-2094"/>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8DE3A248-9004-7DD8-1021-D8E63A15AD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9955" y="1277943"/>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05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E5E9E-6319-7B7B-C0FA-0C6DF90C0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9D7DA1E-DB71-0679-5637-C96BCB277E8C}"/>
              </a:ext>
            </a:extLst>
          </p:cNvPr>
          <p:cNvSpPr>
            <a:spLocks noGrp="1"/>
          </p:cNvSpPr>
          <p:nvPr>
            <p:ph type="title"/>
          </p:nvPr>
        </p:nvSpPr>
        <p:spPr/>
        <p:txBody>
          <a:bodyPr/>
          <a:lstStyle/>
          <a:p>
            <a:r>
              <a:rPr lang="en-US" dirty="0"/>
              <a:t>Combination Facts</a:t>
            </a:r>
          </a:p>
        </p:txBody>
      </p:sp>
      <p:sp>
        <p:nvSpPr>
          <p:cNvPr id="5" name="Text Placeholder 4">
            <a:extLst>
              <a:ext uri="{FF2B5EF4-FFF2-40B4-BE49-F238E27FC236}">
                <a16:creationId xmlns:a16="http://schemas.microsoft.com/office/drawing/2014/main" id="{98C87EFB-755F-0AD1-EE93-0DB5124161A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24117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440CF2-ED40-4E73-A0D6-D44664845D7D}"/>
              </a:ext>
            </a:extLst>
          </p:cNvPr>
          <p:cNvSpPr>
            <a:spLocks noGrp="1"/>
          </p:cNvSpPr>
          <p:nvPr>
            <p:ph type="title"/>
          </p:nvPr>
        </p:nvSpPr>
        <p:spPr/>
        <p:txBody>
          <a:bodyPr/>
          <a:lstStyle/>
          <a:p>
            <a:r>
              <a:rPr lang="en-US" dirty="0"/>
              <a:t>Some Facts about combinations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5B4A9AB-3FE7-4287-9B21-870678F5DB40}"/>
                  </a:ext>
                </a:extLst>
              </p:cNvPr>
              <p:cNvSpPr>
                <a:spLocks noGrp="1"/>
              </p:cNvSpPr>
              <p:nvPr>
                <p:ph idx="1"/>
              </p:nvPr>
            </p:nvSpPr>
            <p:spPr/>
            <p:txBody>
              <a:bodyPr/>
              <a:lstStyle/>
              <a:p>
                <a:r>
                  <a:rPr lang="en-US" dirty="0"/>
                  <a:t>Symmetry of combinations: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endParaRPr lang="en-US" dirty="0"/>
              </a:p>
              <a:p>
                <a:endParaRPr lang="en-US" dirty="0"/>
              </a:p>
              <a:p>
                <a:r>
                  <a:rPr lang="en-US" dirty="0"/>
                  <a:t>Pascal’s Rule: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𝑘</m:t>
                            </m:r>
                            <m:r>
                              <a:rPr lang="en-US" b="0" i="1" smtClean="0">
                                <a:latin typeface="Cambria Math" panose="02040503050406030204" pitchFamily="18" charset="0"/>
                              </a:rPr>
                              <m:t>−1</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𝑘</m:t>
                            </m:r>
                          </m:den>
                        </m:f>
                      </m:e>
                    </m:d>
                  </m:oMath>
                </a14:m>
                <a:endParaRPr lang="en-US" dirty="0"/>
              </a:p>
            </p:txBody>
          </p:sp>
        </mc:Choice>
        <mc:Fallback xmlns="">
          <p:sp>
            <p:nvSpPr>
              <p:cNvPr id="5" name="Content Placeholder 4">
                <a:extLst>
                  <a:ext uri="{FF2B5EF4-FFF2-40B4-BE49-F238E27FC236}">
                    <a16:creationId xmlns:a16="http://schemas.microsoft.com/office/drawing/2014/main" id="{C5B4A9AB-3FE7-4287-9B21-870678F5DB40}"/>
                  </a:ext>
                </a:extLst>
              </p:cNvPr>
              <p:cNvSpPr>
                <a:spLocks noGrp="1" noRot="1" noChangeAspect="1" noMove="1" noResize="1" noEditPoints="1" noAdjustHandles="1" noChangeArrowheads="1" noChangeShapeType="1" noTextEdit="1"/>
              </p:cNvSpPr>
              <p:nvPr>
                <p:ph idx="1"/>
              </p:nvPr>
            </p:nvSpPr>
            <p:spPr>
              <a:blipFill>
                <a:blip r:embed="rId2"/>
                <a:stretch>
                  <a:fillRect l="-654" t="-252"/>
                </a:stretch>
              </a:blipFill>
            </p:spPr>
            <p:txBody>
              <a:bodyPr/>
              <a:lstStyle/>
              <a:p>
                <a:r>
                  <a:rPr lang="en-US">
                    <a:noFill/>
                  </a:rPr>
                  <a:t> </a:t>
                </a:r>
              </a:p>
            </p:txBody>
          </p:sp>
        </mc:Fallback>
      </mc:AlternateContent>
    </p:spTree>
    <p:extLst>
      <p:ext uri="{BB962C8B-B14F-4D97-AF65-F5344CB8AC3E}">
        <p14:creationId xmlns:p14="http://schemas.microsoft.com/office/powerpoint/2010/main" val="1303005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4C80-98EE-4F2C-8613-9901960A2212}"/>
              </a:ext>
            </a:extLst>
          </p:cNvPr>
          <p:cNvSpPr>
            <a:spLocks noGrp="1"/>
          </p:cNvSpPr>
          <p:nvPr>
            <p:ph type="title"/>
          </p:nvPr>
        </p:nvSpPr>
        <p:spPr/>
        <p:txBody>
          <a:bodyPr/>
          <a:lstStyle/>
          <a:p>
            <a:r>
              <a:rPr lang="en-US" dirty="0"/>
              <a:t>Two Proofs of Symmetry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438D0B-5912-4490-8D16-F4F2A59696F3}"/>
                  </a:ext>
                </a:extLst>
              </p:cNvPr>
              <p:cNvSpPr>
                <a:spLocks noGrp="1"/>
              </p:cNvSpPr>
              <p:nvPr>
                <p:ph idx="1"/>
              </p:nvPr>
            </p:nvSpPr>
            <p:spPr>
              <a:xfrm>
                <a:off x="575240" y="1463857"/>
                <a:ext cx="3714820" cy="4845504"/>
              </a:xfrm>
            </p:spPr>
            <p:txBody>
              <a:bodyPr/>
              <a:lstStyle/>
              <a:p>
                <a:r>
                  <a:rPr lang="en-US" dirty="0"/>
                  <a:t>Proof 1: By algebra</a:t>
                </a:r>
              </a:p>
              <a:p>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den>
                    </m:f>
                  </m:oMath>
                </a14:m>
                <a:br>
                  <a:rPr lang="en-US" b="0" dirty="0"/>
                </a:br>
                <a:endParaRPr lang="en-US" dirty="0"/>
              </a:p>
              <a:p>
                <a:r>
                  <a:rPr lang="en-US" dirty="0"/>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num>
                      <m:den>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e>
                        </m:d>
                        <m:r>
                          <a:rPr lang="en-US" i="1">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den>
                    </m:f>
                  </m:oMath>
                </a14:m>
                <a:endParaRPr lang="en-US" dirty="0"/>
              </a:p>
              <a:p>
                <a:br>
                  <a:rPr lang="en-US" dirty="0"/>
                </a:br>
                <a:r>
                  <a:rPr lang="en-US" dirty="0"/>
                  <a:t>       </a:t>
                </a:r>
                <a14:m>
                  <m:oMath xmlns:m="http://schemas.openxmlformats.org/officeDocument/2006/math">
                    <m:r>
                      <a:rPr lang="en-US" i="1">
                        <a:latin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r>
                      <a:rPr lang="en-US" b="0" i="1" smtClean="0">
                        <a:latin typeface="Cambria Math" panose="02040503050406030204" pitchFamily="18" charset="0"/>
                      </a:rPr>
                      <m:t> </m:t>
                    </m:r>
                  </m:oMath>
                </a14:m>
                <a:r>
                  <a:rPr lang="en-US" dirty="0"/>
                  <a:t> </a:t>
                </a:r>
              </a:p>
              <a:p>
                <a:endParaRPr lang="en-US" dirty="0"/>
              </a:p>
            </p:txBody>
          </p:sp>
        </mc:Choice>
        <mc:Fallback xmlns="">
          <p:sp>
            <p:nvSpPr>
              <p:cNvPr id="3" name="Content Placeholder 2">
                <a:extLst>
                  <a:ext uri="{FF2B5EF4-FFF2-40B4-BE49-F238E27FC236}">
                    <a16:creationId xmlns:a16="http://schemas.microsoft.com/office/drawing/2014/main" id="{1D438D0B-5912-4490-8D16-F4F2A59696F3}"/>
                  </a:ext>
                </a:extLst>
              </p:cNvPr>
              <p:cNvSpPr>
                <a:spLocks noGrp="1" noRot="1" noChangeAspect="1" noMove="1" noResize="1" noEditPoints="1" noAdjustHandles="1" noChangeArrowheads="1" noChangeShapeType="1" noTextEdit="1"/>
              </p:cNvSpPr>
              <p:nvPr>
                <p:ph idx="1"/>
              </p:nvPr>
            </p:nvSpPr>
            <p:spPr>
              <a:xfrm>
                <a:off x="575240" y="1463857"/>
                <a:ext cx="3714820" cy="4845504"/>
              </a:xfrm>
              <a:blipFill>
                <a:blip r:embed="rId2"/>
                <a:stretch>
                  <a:fillRect l="-1967" t="-213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05F2884-3B6A-42E2-BC97-C8C05BE66295}"/>
              </a:ext>
            </a:extLst>
          </p:cNvPr>
          <p:cNvSpPr txBox="1"/>
          <p:nvPr/>
        </p:nvSpPr>
        <p:spPr>
          <a:xfrm>
            <a:off x="3345180" y="1363980"/>
            <a:ext cx="6720840" cy="3970318"/>
          </a:xfrm>
          <a:prstGeom prst="rect">
            <a:avLst/>
          </a:prstGeom>
          <a:noFill/>
        </p:spPr>
        <p:txBody>
          <a:bodyPr wrap="square" rtlCol="0">
            <a:spAutoFit/>
          </a:bodyPr>
          <a:lstStyle/>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Definition of Combination</a:t>
            </a:r>
            <a:br>
              <a:rPr lang="en-US" sz="2800" dirty="0">
                <a:latin typeface="Segoe UI Semilight" panose="020B0402040204020203" pitchFamily="34" charset="0"/>
                <a:cs typeface="Segoe UI Semilight" panose="020B0402040204020203" pitchFamily="34" charset="0"/>
              </a:rPr>
            </a:br>
            <a:br>
              <a:rPr lang="en-US" sz="2800" dirty="0">
                <a:latin typeface="Segoe UI Semilight" panose="020B0402040204020203" pitchFamily="34" charset="0"/>
                <a:cs typeface="Segoe UI Semilight" panose="020B0402040204020203" pitchFamily="34" charset="0"/>
              </a:rPr>
            </a:br>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Algebra (commutativity of multiplication)</a:t>
            </a:r>
            <a:br>
              <a:rPr lang="en-US" sz="2800" dirty="0">
                <a:latin typeface="Segoe UI Semilight" panose="020B0402040204020203" pitchFamily="34" charset="0"/>
                <a:cs typeface="Segoe UI Semilight" panose="020B0402040204020203" pitchFamily="34" charset="0"/>
              </a:rPr>
            </a:br>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Definition of Combination</a:t>
            </a:r>
          </a:p>
          <a:p>
            <a:endParaRPr lang="en-US" sz="28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685371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9FA2-43C3-4E4E-8028-F73DB5EE46C0}"/>
              </a:ext>
            </a:extLst>
          </p:cNvPr>
          <p:cNvSpPr>
            <a:spLocks noGrp="1"/>
          </p:cNvSpPr>
          <p:nvPr>
            <p:ph type="title"/>
          </p:nvPr>
        </p:nvSpPr>
        <p:spPr/>
        <p:txBody>
          <a:bodyPr/>
          <a:lstStyle/>
          <a:p>
            <a:r>
              <a:rPr lang="en-US" dirty="0"/>
              <a:t>Two Proofs of Symmetry</a:t>
            </a:r>
          </a:p>
        </p:txBody>
      </p:sp>
      <p:sp>
        <p:nvSpPr>
          <p:cNvPr id="3" name="Content Placeholder 2">
            <a:extLst>
              <a:ext uri="{FF2B5EF4-FFF2-40B4-BE49-F238E27FC236}">
                <a16:creationId xmlns:a16="http://schemas.microsoft.com/office/drawing/2014/main" id="{9E608616-8E4E-4956-B5E8-7E2BB816C561}"/>
              </a:ext>
            </a:extLst>
          </p:cNvPr>
          <p:cNvSpPr>
            <a:spLocks noGrp="1"/>
          </p:cNvSpPr>
          <p:nvPr>
            <p:ph idx="1"/>
          </p:nvPr>
        </p:nvSpPr>
        <p:spPr/>
        <p:txBody>
          <a:bodyPr/>
          <a:lstStyle/>
          <a:p>
            <a:r>
              <a:rPr lang="en-US" dirty="0"/>
              <a:t>Wasn’t that a great proof. </a:t>
            </a:r>
          </a:p>
          <a:p>
            <a:r>
              <a:rPr lang="en-US" dirty="0"/>
              <a:t>Airtight. No disputing it.</a:t>
            </a:r>
          </a:p>
          <a:p>
            <a:endParaRPr lang="en-US" dirty="0"/>
          </a:p>
          <a:p>
            <a:r>
              <a:rPr lang="en-US" dirty="0"/>
              <a:t>Got to say “commutativity of multiplication.”</a:t>
            </a:r>
          </a:p>
          <a:p>
            <a:endParaRPr lang="en-US" dirty="0"/>
          </a:p>
          <a:p>
            <a:r>
              <a:rPr lang="en-US" dirty="0"/>
              <a:t>But…do you know </a:t>
            </a:r>
            <a:r>
              <a:rPr lang="en-US" i="1" dirty="0"/>
              <a:t>why</a:t>
            </a:r>
            <a:r>
              <a:rPr lang="en-US" dirty="0"/>
              <a:t>? Can you </a:t>
            </a:r>
            <a:r>
              <a:rPr lang="en-US" i="1" dirty="0"/>
              <a:t>feel </a:t>
            </a:r>
            <a:r>
              <a:rPr lang="en-US" dirty="0"/>
              <a:t>why it’s true?</a:t>
            </a:r>
          </a:p>
        </p:txBody>
      </p:sp>
    </p:spTree>
    <p:extLst>
      <p:ext uri="{BB962C8B-B14F-4D97-AF65-F5344CB8AC3E}">
        <p14:creationId xmlns:p14="http://schemas.microsoft.com/office/powerpoint/2010/main" val="2774637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B9702-4654-4771-A808-502E1292586F}"/>
              </a:ext>
            </a:extLst>
          </p:cNvPr>
          <p:cNvSpPr>
            <a:spLocks noGrp="1"/>
          </p:cNvSpPr>
          <p:nvPr>
            <p:ph type="title"/>
          </p:nvPr>
        </p:nvSpPr>
        <p:spPr/>
        <p:txBody>
          <a:bodyPr/>
          <a:lstStyle/>
          <a:p>
            <a:r>
              <a:rPr lang="en-US" dirty="0"/>
              <a:t>Two Proofs of Symmetry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2844E0-8B83-44FF-8CA9-2EF36DC2614E}"/>
                  </a:ext>
                </a:extLst>
              </p:cNvPr>
              <p:cNvSpPr>
                <a:spLocks noGrp="1"/>
              </p:cNvSpPr>
              <p:nvPr>
                <p:ph idx="1"/>
              </p:nvPr>
            </p:nvSpPr>
            <p:spPr>
              <a:xfrm>
                <a:off x="575240" y="1463856"/>
                <a:ext cx="11479600" cy="5130867"/>
              </a:xfrm>
            </p:spPr>
            <p:txBody>
              <a:bodyPr>
                <a:normAutofit/>
              </a:bodyPr>
              <a:lstStyle/>
              <a:p>
                <a:r>
                  <a:rPr lang="en-US" dirty="0"/>
                  <a:t>Suppose you have </a:t>
                </a:r>
                <a14:m>
                  <m:oMath xmlns:m="http://schemas.openxmlformats.org/officeDocument/2006/math">
                    <m:r>
                      <a:rPr lang="en-US" b="0" i="1" smtClean="0">
                        <a:latin typeface="Cambria Math" panose="02040503050406030204" pitchFamily="18" charset="0"/>
                      </a:rPr>
                      <m:t>𝑛</m:t>
                    </m:r>
                  </m:oMath>
                </a14:m>
                <a:r>
                  <a:rPr lang="en-US" dirty="0"/>
                  <a:t> people, and need to choose </a:t>
                </a:r>
                <a14:m>
                  <m:oMath xmlns:m="http://schemas.openxmlformats.org/officeDocument/2006/math">
                    <m:r>
                      <a:rPr lang="en-US" b="0" i="1" smtClean="0">
                        <a:latin typeface="Cambria Math" panose="02040503050406030204" pitchFamily="18" charset="0"/>
                      </a:rPr>
                      <m:t>𝑘</m:t>
                    </m:r>
                  </m:oMath>
                </a14:m>
                <a:r>
                  <a:rPr lang="en-US" dirty="0"/>
                  <a:t> people to be on your team. We will count the number of possible teams two different ways. </a:t>
                </a:r>
              </a:p>
              <a:p>
                <a:r>
                  <a:rPr lang="en-US" b="1" dirty="0"/>
                  <a:t>Way 1</a:t>
                </a:r>
                <a:r>
                  <a:rPr lang="en-US" dirty="0"/>
                  <a:t>: We choose the </a:t>
                </a:r>
                <a14:m>
                  <m:oMath xmlns:m="http://schemas.openxmlformats.org/officeDocument/2006/math">
                    <m:r>
                      <a:rPr lang="en-US" b="0" i="1" smtClean="0">
                        <a:latin typeface="Cambria Math" panose="02040503050406030204" pitchFamily="18" charset="0"/>
                      </a:rPr>
                      <m:t>𝑘</m:t>
                    </m:r>
                  </m:oMath>
                </a14:m>
                <a:r>
                  <a:rPr lang="en-US" dirty="0"/>
                  <a:t> people to be on the team. Since order doesn’t matter (you’re on the team or not), there are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 possible teams.</a:t>
                </a:r>
              </a:p>
              <a:p>
                <a:r>
                  <a:rPr lang="en-US" b="1" dirty="0"/>
                  <a:t>Way 2</a:t>
                </a:r>
                <a:r>
                  <a:rPr lang="en-US" dirty="0"/>
                  <a:t>: We choose the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people to NOT be on the team. Everyone else is on it. Since order again doesn’t matter, there are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r>
                  <a:rPr lang="en-US" dirty="0"/>
                  <a:t> possible ways to choose the team. </a:t>
                </a:r>
              </a:p>
              <a:p>
                <a:r>
                  <a:rPr lang="en-US" dirty="0"/>
                  <a:t>Since we’re counting the same thing, the numbers must be equal.</a:t>
                </a:r>
                <a:br>
                  <a:rPr lang="en-US" dirty="0"/>
                </a:br>
                <a:r>
                  <a:rPr lang="en-US" dirty="0"/>
                  <a:t>So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r>
                  <a:rPr lang="en-US" dirty="0"/>
                  <a:t>.</a:t>
                </a:r>
              </a:p>
            </p:txBody>
          </p:sp>
        </mc:Choice>
        <mc:Fallback xmlns="">
          <p:sp>
            <p:nvSpPr>
              <p:cNvPr id="3" name="Content Placeholder 2">
                <a:extLst>
                  <a:ext uri="{FF2B5EF4-FFF2-40B4-BE49-F238E27FC236}">
                    <a16:creationId xmlns:a16="http://schemas.microsoft.com/office/drawing/2014/main" id="{3F2844E0-8B83-44FF-8CA9-2EF36DC2614E}"/>
                  </a:ext>
                </a:extLst>
              </p:cNvPr>
              <p:cNvSpPr>
                <a:spLocks noGrp="1" noRot="1" noChangeAspect="1" noMove="1" noResize="1" noEditPoints="1" noAdjustHandles="1" noChangeArrowheads="1" noChangeShapeType="1" noTextEdit="1"/>
              </p:cNvSpPr>
              <p:nvPr>
                <p:ph idx="1"/>
              </p:nvPr>
            </p:nvSpPr>
            <p:spPr>
              <a:xfrm>
                <a:off x="575240" y="1463856"/>
                <a:ext cx="11479600" cy="5130867"/>
              </a:xfrm>
              <a:blipFill>
                <a:blip r:embed="rId3"/>
                <a:stretch>
                  <a:fillRect l="-773" t="-1975" r="-552"/>
                </a:stretch>
              </a:blipFill>
            </p:spPr>
            <p:txBody>
              <a:bodyPr/>
              <a:lstStyle/>
              <a:p>
                <a:r>
                  <a:rPr lang="en-US">
                    <a:noFill/>
                  </a:rPr>
                  <a:t> </a:t>
                </a:r>
              </a:p>
            </p:txBody>
          </p:sp>
        </mc:Fallback>
      </mc:AlternateContent>
    </p:spTree>
    <p:extLst>
      <p:ext uri="{BB962C8B-B14F-4D97-AF65-F5344CB8AC3E}">
        <p14:creationId xmlns:p14="http://schemas.microsoft.com/office/powerpoint/2010/main" val="305966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E96C-EBF0-4EB2-914B-94177C2E7C37}"/>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F9A23420-52C3-4449-9703-D6E0AF46DFEA}"/>
              </a:ext>
            </a:extLst>
          </p:cNvPr>
          <p:cNvSpPr>
            <a:spLocks noGrp="1"/>
          </p:cNvSpPr>
          <p:nvPr>
            <p:ph idx="1"/>
          </p:nvPr>
        </p:nvSpPr>
        <p:spPr/>
        <p:txBody>
          <a:bodyPr>
            <a:normAutofit/>
          </a:bodyPr>
          <a:lstStyle/>
          <a:p>
            <a:r>
              <a:rPr lang="en-US" dirty="0"/>
              <a:t>You’ll have 2 late days to use per HW assignment (except the last one) if you submit a meaningful attempt by the original deadline. Failure to submit a meaningful attempt will result in 25% penalty per day.</a:t>
            </a:r>
          </a:p>
          <a:p>
            <a:pPr marL="0" indent="0">
              <a:buNone/>
            </a:pPr>
            <a:endParaRPr lang="en-US" dirty="0"/>
          </a:p>
          <a:p>
            <a:r>
              <a:rPr lang="en-US" dirty="0"/>
              <a:t>This policy is intended for “normal” things during the quarter.</a:t>
            </a:r>
          </a:p>
          <a:p>
            <a:r>
              <a:rPr lang="en-US" dirty="0"/>
              <a:t>If you have an unusual or extended or extreme issue, please let us know.</a:t>
            </a:r>
          </a:p>
          <a:p>
            <a:r>
              <a:rPr lang="en-US" dirty="0"/>
              <a:t>The sooner you let us know, the more options we have for accommodations.</a:t>
            </a:r>
          </a:p>
        </p:txBody>
      </p:sp>
    </p:spTree>
    <p:extLst>
      <p:ext uri="{BB962C8B-B14F-4D97-AF65-F5344CB8AC3E}">
        <p14:creationId xmlns:p14="http://schemas.microsoft.com/office/powerpoint/2010/main" val="3488375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A65A48E-40CE-4E41-BED4-710D219D5C16}"/>
                  </a:ext>
                </a:extLst>
              </p:cNvPr>
              <p:cNvSpPr>
                <a:spLocks noGrp="1"/>
              </p:cNvSpPr>
              <p:nvPr>
                <p:ph type="title"/>
              </p:nvPr>
            </p:nvSpPr>
            <p:spPr/>
            <p:txBody>
              <a:bodyPr/>
              <a:lstStyle/>
              <a:p>
                <a:r>
                  <a:rPr lang="en-US" dirty="0"/>
                  <a:t>Pascal’s Rule: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𝑘</m:t>
                            </m:r>
                            <m:r>
                              <a:rPr lang="en-US" b="0" i="1" smtClean="0">
                                <a:latin typeface="Cambria Math" panose="02040503050406030204" pitchFamily="18" charset="0"/>
                              </a:rPr>
                              <m:t>−1</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𝑘</m:t>
                            </m:r>
                          </m:den>
                        </m:f>
                      </m:e>
                    </m:d>
                  </m:oMath>
                </a14:m>
                <a:endParaRPr lang="en-US" dirty="0"/>
              </a:p>
            </p:txBody>
          </p:sp>
        </mc:Choice>
        <mc:Fallback xmlns="">
          <p:sp>
            <p:nvSpPr>
              <p:cNvPr id="2" name="Title 1">
                <a:extLst>
                  <a:ext uri="{FF2B5EF4-FFF2-40B4-BE49-F238E27FC236}">
                    <a16:creationId xmlns:a16="http://schemas.microsoft.com/office/drawing/2014/main" id="{0A65A48E-40CE-4E41-BED4-710D219D5C16}"/>
                  </a:ext>
                </a:extLst>
              </p:cNvPr>
              <p:cNvSpPr>
                <a:spLocks noGrp="1" noRot="1" noChangeAspect="1" noMove="1" noResize="1" noEditPoints="1" noAdjustHandles="1" noChangeArrowheads="1" noChangeShapeType="1" noTextEdit="1"/>
              </p:cNvSpPr>
              <p:nvPr>
                <p:ph type="title"/>
              </p:nvPr>
            </p:nvSpPr>
            <p:spPr>
              <a:blipFill>
                <a:blip r:embed="rId3"/>
                <a:stretch>
                  <a:fillRect l="-2179" t="-7784" b="-8383"/>
                </a:stretch>
              </a:blipFill>
            </p:spPr>
            <p:txBody>
              <a:bodyPr/>
              <a:lstStyle/>
              <a:p>
                <a:r>
                  <a:rPr lang="en-US">
                    <a:noFill/>
                  </a:rPr>
                  <a:t> </a:t>
                </a:r>
              </a:p>
            </p:txBody>
          </p:sp>
        </mc:Fallback>
      </mc:AlternateContent>
      <p:pic>
        <p:nvPicPr>
          <p:cNvPr id="7" name="Content Placeholder 6">
            <a:extLst>
              <a:ext uri="{FF2B5EF4-FFF2-40B4-BE49-F238E27FC236}">
                <a16:creationId xmlns:a16="http://schemas.microsoft.com/office/drawing/2014/main" id="{CF4DF70E-219C-43B9-A977-A810C588915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4114" y="1588347"/>
            <a:ext cx="10851605" cy="4698153"/>
          </a:xfrm>
        </p:spPr>
      </p:pic>
    </p:spTree>
    <p:extLst>
      <p:ext uri="{BB962C8B-B14F-4D97-AF65-F5344CB8AC3E}">
        <p14:creationId xmlns:p14="http://schemas.microsoft.com/office/powerpoint/2010/main" val="1814455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58EFE07-83FD-4E0C-9E96-B81CACB6D680}"/>
                  </a:ext>
                </a:extLst>
              </p:cNvPr>
              <p:cNvSpPr>
                <a:spLocks noGrp="1"/>
              </p:cNvSpPr>
              <p:nvPr>
                <p:ph type="title"/>
              </p:nvPr>
            </p:nvSpPr>
            <p:spPr/>
            <p:txBody>
              <a:bodyPr/>
              <a:lstStyle/>
              <a:p>
                <a:r>
                  <a:rPr lang="en-US" dirty="0"/>
                  <a:t>Pascal’s Rule: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𝑘</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𝑘</m:t>
                            </m:r>
                            <m:r>
                              <a:rPr lang="en-US" i="1">
                                <a:latin typeface="Cambria Math" panose="02040503050406030204" pitchFamily="18" charset="0"/>
                              </a:rPr>
                              <m:t>−1</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𝑘</m:t>
                            </m:r>
                          </m:den>
                        </m:f>
                      </m:e>
                    </m:d>
                  </m:oMath>
                </a14:m>
                <a:endParaRPr lang="en-US" dirty="0"/>
              </a:p>
            </p:txBody>
          </p:sp>
        </mc:Choice>
        <mc:Fallback xmlns="">
          <p:sp>
            <p:nvSpPr>
              <p:cNvPr id="2" name="Title 1">
                <a:extLst>
                  <a:ext uri="{FF2B5EF4-FFF2-40B4-BE49-F238E27FC236}">
                    <a16:creationId xmlns:a16="http://schemas.microsoft.com/office/drawing/2014/main" id="{D58EFE07-83FD-4E0C-9E96-B81CACB6D680}"/>
                  </a:ext>
                </a:extLst>
              </p:cNvPr>
              <p:cNvSpPr>
                <a:spLocks noGrp="1" noRot="1" noChangeAspect="1" noMove="1" noResize="1" noEditPoints="1" noAdjustHandles="1" noChangeArrowheads="1" noChangeShapeType="1" noTextEdit="1"/>
              </p:cNvSpPr>
              <p:nvPr>
                <p:ph type="title"/>
              </p:nvPr>
            </p:nvSpPr>
            <p:spPr>
              <a:blipFill>
                <a:blip r:embed="rId3"/>
                <a:stretch>
                  <a:fillRect l="-2179" t="-7784" b="-8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A6D3A9-34F9-4C6F-9389-24ACF5DA0B11}"/>
                  </a:ext>
                </a:extLst>
              </p:cNvPr>
              <p:cNvSpPr>
                <a:spLocks noGrp="1"/>
              </p:cNvSpPr>
              <p:nvPr>
                <p:ph idx="1"/>
              </p:nvPr>
            </p:nvSpPr>
            <p:spPr>
              <a:xfrm>
                <a:off x="575240" y="1463856"/>
                <a:ext cx="11464360" cy="5302703"/>
              </a:xfrm>
            </p:spPr>
            <p:txBody>
              <a:bodyPr>
                <a:normAutofit/>
              </a:bodyPr>
              <a:lstStyle/>
              <a:p>
                <a:r>
                  <a:rPr lang="en-US" dirty="0"/>
                  <a:t>You and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other people are trying out for a </a:t>
                </a:r>
                <a14:m>
                  <m:oMath xmlns:m="http://schemas.openxmlformats.org/officeDocument/2006/math">
                    <m:r>
                      <a:rPr lang="en-US" b="0" i="1" smtClean="0">
                        <a:latin typeface="Cambria Math" panose="02040503050406030204" pitchFamily="18" charset="0"/>
                      </a:rPr>
                      <m:t>𝑘</m:t>
                    </m:r>
                  </m:oMath>
                </a14:m>
                <a:r>
                  <a:rPr lang="en-US" dirty="0"/>
                  <a:t> person team. How many possible teams are there?</a:t>
                </a:r>
              </a:p>
              <a:p>
                <a:r>
                  <a:rPr lang="en-US" b="1" dirty="0"/>
                  <a:t>Way 1</a:t>
                </a:r>
                <a:r>
                  <a:rPr lang="en-US" dirty="0"/>
                  <a:t>: There are </a:t>
                </a:r>
                <a14:m>
                  <m:oMath xmlns:m="http://schemas.openxmlformats.org/officeDocument/2006/math">
                    <m:r>
                      <a:rPr lang="en-US" b="0" i="1" smtClean="0">
                        <a:latin typeface="Cambria Math" panose="02040503050406030204" pitchFamily="18" charset="0"/>
                      </a:rPr>
                      <m:t>𝑛</m:t>
                    </m:r>
                  </m:oMath>
                </a14:m>
                <a:r>
                  <a:rPr lang="en-US" dirty="0"/>
                  <a:t> people total, of which we’re choosing </a:t>
                </a:r>
                <a14:m>
                  <m:oMath xmlns:m="http://schemas.openxmlformats.org/officeDocument/2006/math">
                    <m:r>
                      <a:rPr lang="en-US" b="0" i="1" smtClean="0">
                        <a:latin typeface="Cambria Math" panose="02040503050406030204" pitchFamily="18" charset="0"/>
                      </a:rPr>
                      <m:t>𝑘</m:t>
                    </m:r>
                  </m:oMath>
                </a14:m>
                <a:r>
                  <a:rPr lang="en-US" dirty="0"/>
                  <a:t> (and since it’s a team order doesn’t matter)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a:t>
                </a:r>
              </a:p>
              <a:p>
                <a:r>
                  <a:rPr lang="en-US" b="1" dirty="0"/>
                  <a:t>Way 2</a:t>
                </a:r>
                <a:r>
                  <a:rPr lang="en-US" dirty="0"/>
                  <a:t>: There are two types of teams. Those for which you make the team, and those for which you don’t. </a:t>
                </a:r>
              </a:p>
              <a:p>
                <a:pPr lvl="1"/>
                <a:r>
                  <a:rPr lang="en-US" dirty="0"/>
                  <a:t>If you do make the team, then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of the other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also make it. </a:t>
                </a:r>
              </a:p>
              <a:p>
                <a:pPr lvl="1"/>
                <a:r>
                  <a:rPr lang="en-US" dirty="0"/>
                  <a:t>If you don’t make the team, </a:t>
                </a:r>
                <a14:m>
                  <m:oMath xmlns:m="http://schemas.openxmlformats.org/officeDocument/2006/math">
                    <m:r>
                      <a:rPr lang="en-US" b="0" i="1" smtClean="0">
                        <a:latin typeface="Cambria Math" panose="02040503050406030204" pitchFamily="18" charset="0"/>
                      </a:rPr>
                      <m:t>𝑘</m:t>
                    </m:r>
                  </m:oMath>
                </a14:m>
                <a:r>
                  <a:rPr lang="en-US" dirty="0"/>
                  <a:t> of the other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also make it.</a:t>
                </a:r>
              </a:p>
              <a:p>
                <a:pPr lvl="1"/>
                <a:r>
                  <a:rPr lang="en-US" sz="2800" dirty="0"/>
                  <a:t>Overall, by sum rule, </a:t>
                </a:r>
                <a14:m>
                  <m:oMath xmlns:m="http://schemas.openxmlformats.org/officeDocument/2006/math">
                    <m:d>
                      <m:dPr>
                        <m:ctrlPr>
                          <a:rPr lang="en-US" sz="2800" i="1" smtClean="0">
                            <a:latin typeface="Cambria Math" panose="02040503050406030204" pitchFamily="18" charset="0"/>
                          </a:rPr>
                        </m:ctrlPr>
                      </m:dPr>
                      <m:e>
                        <m:f>
                          <m:fPr>
                            <m:type m:val="noBar"/>
                            <m:ctrlPr>
                              <a:rPr lang="en-US" sz="280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−1</m:t>
                            </m:r>
                          </m:num>
                          <m:den>
                            <m:r>
                              <a:rPr lang="en-US" sz="2800" b="0" i="1" smtClean="0">
                                <a:latin typeface="Cambria Math" panose="02040503050406030204" pitchFamily="18" charset="0"/>
                              </a:rPr>
                              <m:t>𝑘</m:t>
                            </m:r>
                            <m:r>
                              <a:rPr lang="en-US" sz="2800" b="0" i="1" smtClean="0">
                                <a:latin typeface="Cambria Math" panose="02040503050406030204" pitchFamily="18" charset="0"/>
                              </a:rPr>
                              <m:t>−1</m:t>
                            </m:r>
                          </m:den>
                        </m:f>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f>
                          <m:fPr>
                            <m:type m:val="noBa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−1</m:t>
                            </m:r>
                          </m:num>
                          <m:den>
                            <m:r>
                              <a:rPr lang="en-US" sz="2800" b="0" i="1" smtClean="0">
                                <a:latin typeface="Cambria Math" panose="02040503050406030204" pitchFamily="18" charset="0"/>
                              </a:rPr>
                              <m:t>𝑘</m:t>
                            </m:r>
                          </m:den>
                        </m:f>
                      </m:e>
                    </m:d>
                  </m:oMath>
                </a14:m>
                <a:r>
                  <a:rPr lang="en-US" sz="2800" dirty="0"/>
                  <a:t>.</a:t>
                </a:r>
              </a:p>
              <a:p>
                <a:pPr lvl="1"/>
                <a:r>
                  <a:rPr lang="en-US" sz="2800" dirty="0"/>
                  <a:t>Since we’re computing the same number two different ways, they must be equal. So: </a:t>
                </a:r>
                <a14:m>
                  <m:oMath xmlns:m="http://schemas.openxmlformats.org/officeDocument/2006/math">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𝑘</m:t>
                            </m:r>
                          </m:den>
                        </m:f>
                      </m:e>
                    </m:d>
                    <m:r>
                      <a:rPr lang="en-US" sz="2800" i="1">
                        <a:latin typeface="Cambria Math" panose="02040503050406030204" pitchFamily="18" charset="0"/>
                      </a:rPr>
                      <m:t>=</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r>
                              <a:rPr lang="en-US" sz="2800" i="1">
                                <a:latin typeface="Cambria Math" panose="02040503050406030204" pitchFamily="18" charset="0"/>
                              </a:rPr>
                              <m:t>−1</m:t>
                            </m:r>
                          </m:num>
                          <m:den>
                            <m:r>
                              <a:rPr lang="en-US" sz="2800" i="1">
                                <a:latin typeface="Cambria Math" panose="02040503050406030204" pitchFamily="18" charset="0"/>
                              </a:rPr>
                              <m:t>𝑘</m:t>
                            </m:r>
                            <m:r>
                              <a:rPr lang="en-US" sz="2800" i="1">
                                <a:latin typeface="Cambria Math" panose="02040503050406030204" pitchFamily="18" charset="0"/>
                              </a:rPr>
                              <m:t>−1</m:t>
                            </m:r>
                          </m:den>
                        </m:f>
                      </m:e>
                    </m:d>
                    <m:r>
                      <a:rPr lang="en-US" sz="2800" i="1">
                        <a:latin typeface="Cambria Math" panose="02040503050406030204" pitchFamily="18" charset="0"/>
                      </a:rPr>
                      <m:t>+</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r>
                              <a:rPr lang="en-US" sz="2800" i="1">
                                <a:latin typeface="Cambria Math" panose="02040503050406030204" pitchFamily="18" charset="0"/>
                              </a:rPr>
                              <m:t>−1</m:t>
                            </m:r>
                          </m:num>
                          <m:den>
                            <m:r>
                              <a:rPr lang="en-US" sz="2800" i="1">
                                <a:latin typeface="Cambria Math" panose="02040503050406030204" pitchFamily="18" charset="0"/>
                              </a:rPr>
                              <m:t>𝑘</m:t>
                            </m:r>
                          </m:den>
                        </m:f>
                      </m:e>
                    </m:d>
                  </m:oMath>
                </a14:m>
                <a:endParaRPr lang="en-US" sz="2800" dirty="0"/>
              </a:p>
              <a:p>
                <a:pPr lvl="1"/>
                <a:endParaRPr lang="en-US" sz="2800" dirty="0"/>
              </a:p>
            </p:txBody>
          </p:sp>
        </mc:Choice>
        <mc:Fallback xmlns="">
          <p:sp>
            <p:nvSpPr>
              <p:cNvPr id="3" name="Content Placeholder 2">
                <a:extLst>
                  <a:ext uri="{FF2B5EF4-FFF2-40B4-BE49-F238E27FC236}">
                    <a16:creationId xmlns:a16="http://schemas.microsoft.com/office/drawing/2014/main" id="{6CA6D3A9-34F9-4C6F-9389-24ACF5DA0B11}"/>
                  </a:ext>
                </a:extLst>
              </p:cNvPr>
              <p:cNvSpPr>
                <a:spLocks noGrp="1" noRot="1" noChangeAspect="1" noMove="1" noResize="1" noEditPoints="1" noAdjustHandles="1" noChangeArrowheads="1" noChangeShapeType="1" noTextEdit="1"/>
              </p:cNvSpPr>
              <p:nvPr>
                <p:ph idx="1"/>
              </p:nvPr>
            </p:nvSpPr>
            <p:spPr>
              <a:xfrm>
                <a:off x="575240" y="1463856"/>
                <a:ext cx="11464360" cy="5302703"/>
              </a:xfrm>
              <a:blipFill>
                <a:blip r:embed="rId4"/>
                <a:stretch>
                  <a:fillRect l="-691" t="-1954" r="-1808"/>
                </a:stretch>
              </a:blipFill>
            </p:spPr>
            <p:txBody>
              <a:bodyPr/>
              <a:lstStyle/>
              <a:p>
                <a:r>
                  <a:rPr lang="en-US">
                    <a:noFill/>
                  </a:rPr>
                  <a:t> </a:t>
                </a:r>
              </a:p>
            </p:txBody>
          </p:sp>
        </mc:Fallback>
      </mc:AlternateContent>
    </p:spTree>
    <p:extLst>
      <p:ext uri="{BB962C8B-B14F-4D97-AF65-F5344CB8AC3E}">
        <p14:creationId xmlns:p14="http://schemas.microsoft.com/office/powerpoint/2010/main" val="352542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F18874-9234-400F-A25C-F8E414A9242E}"/>
              </a:ext>
            </a:extLst>
          </p:cNvPr>
          <p:cNvSpPr>
            <a:spLocks noGrp="1"/>
          </p:cNvSpPr>
          <p:nvPr>
            <p:ph type="title"/>
          </p:nvPr>
        </p:nvSpPr>
        <p:spPr/>
        <p:txBody>
          <a:bodyPr/>
          <a:lstStyle/>
          <a:p>
            <a:r>
              <a:rPr lang="en-US" dirty="0"/>
              <a:t>Takeaways</a:t>
            </a:r>
          </a:p>
        </p:txBody>
      </p:sp>
      <p:sp>
        <p:nvSpPr>
          <p:cNvPr id="5" name="Content Placeholder 4">
            <a:extLst>
              <a:ext uri="{FF2B5EF4-FFF2-40B4-BE49-F238E27FC236}">
                <a16:creationId xmlns:a16="http://schemas.microsoft.com/office/drawing/2014/main" id="{4AA524A2-6125-4C27-9161-3FA2974D2B7F}"/>
              </a:ext>
            </a:extLst>
          </p:cNvPr>
          <p:cNvSpPr>
            <a:spLocks noGrp="1"/>
          </p:cNvSpPr>
          <p:nvPr>
            <p:ph idx="1"/>
          </p:nvPr>
        </p:nvSpPr>
        <p:spPr/>
        <p:txBody>
          <a:bodyPr/>
          <a:lstStyle/>
          <a:p>
            <a:r>
              <a:rPr lang="en-US" dirty="0"/>
              <a:t>Formulas for factorial, permutations, combinations.</a:t>
            </a:r>
          </a:p>
          <a:p>
            <a:r>
              <a:rPr lang="en-US" dirty="0"/>
              <a:t>A useful trick for counting is to pretend order matters, then account for the overcounting at the end (by dividing out repetitions)</a:t>
            </a:r>
          </a:p>
          <a:p>
            <a:r>
              <a:rPr lang="en-US" dirty="0"/>
              <a:t>When trying to prove facts about counting, try to have each side of the equation count the same thing.</a:t>
            </a:r>
          </a:p>
          <a:p>
            <a:pPr lvl="1"/>
            <a:r>
              <a:rPr lang="en-US" dirty="0"/>
              <a:t>Much more fun and much more informative than just churning through algebra.</a:t>
            </a:r>
          </a:p>
        </p:txBody>
      </p:sp>
    </p:spTree>
    <p:extLst>
      <p:ext uri="{BB962C8B-B14F-4D97-AF65-F5344CB8AC3E}">
        <p14:creationId xmlns:p14="http://schemas.microsoft.com/office/powerpoint/2010/main" val="157480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7AB868-2634-4638-B6B2-33E1FFAD30FE}"/>
              </a:ext>
            </a:extLst>
          </p:cNvPr>
          <p:cNvSpPr>
            <a:spLocks noGrp="1"/>
          </p:cNvSpPr>
          <p:nvPr>
            <p:ph type="title"/>
          </p:nvPr>
        </p:nvSpPr>
        <p:spPr/>
        <p:txBody>
          <a:bodyPr/>
          <a:lstStyle/>
          <a:p>
            <a:r>
              <a:rPr lang="en-US" dirty="0"/>
              <a:t>Binomial Theorem</a:t>
            </a:r>
          </a:p>
        </p:txBody>
      </p:sp>
      <p:sp>
        <p:nvSpPr>
          <p:cNvPr id="5" name="Text Placeholder 4">
            <a:extLst>
              <a:ext uri="{FF2B5EF4-FFF2-40B4-BE49-F238E27FC236}">
                <a16:creationId xmlns:a16="http://schemas.microsoft.com/office/drawing/2014/main" id="{F2A76DDB-601C-4C86-84C9-07834D9FFEB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15788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AAD84-C008-470F-8EEF-835AE27C15B0}"/>
              </a:ext>
            </a:extLst>
          </p:cNvPr>
          <p:cNvSpPr>
            <a:spLocks noGrp="1"/>
          </p:cNvSpPr>
          <p:nvPr>
            <p:ph type="title"/>
          </p:nvPr>
        </p:nvSpPr>
        <p:spPr/>
        <p:txBody>
          <a:bodyPr/>
          <a:lstStyle/>
          <a:p>
            <a:r>
              <a:rPr lang="en-US" dirty="0"/>
              <a:t>Binomial Theorem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835AB4-9873-4765-B89B-DFE393027D9D}"/>
                  </a:ext>
                </a:extLst>
              </p:cNvPr>
              <p:cNvSpPr>
                <a:spLocks noGrp="1"/>
              </p:cNvSpPr>
              <p:nvPr>
                <p:ph idx="1"/>
              </p:nvPr>
            </p:nvSpPr>
            <p:spPr/>
            <p:txBody>
              <a:bodyPr/>
              <a:lstStyle/>
              <a:p>
                <a:r>
                  <a:rPr lang="en-US" dirty="0"/>
                  <a:t>In high school you probably memorized </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𝑥𝑦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oMath>
                </a14:m>
                <a:endParaRPr lang="en-US" dirty="0"/>
              </a:p>
              <a:p>
                <a:r>
                  <a:rPr lang="en-US" dirty="0"/>
                  <a:t>And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e>
                      <m:sup>
                        <m:r>
                          <a:rPr lang="en-US" b="0" i="1" smtClean="0">
                            <a:latin typeface="Cambria Math" panose="02040503050406030204" pitchFamily="18" charset="0"/>
                          </a:rPr>
                          <m:t>3</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𝑦</m:t>
                    </m:r>
                    <m:r>
                      <a:rPr lang="en-US" b="0" i="1" smtClean="0">
                        <a:latin typeface="Cambria Math" panose="02040503050406030204" pitchFamily="18" charset="0"/>
                      </a:rPr>
                      <m:t>+3</m:t>
                    </m:r>
                    <m:r>
                      <a:rPr lang="en-US" b="0" i="1" smtClean="0">
                        <a:latin typeface="Cambria Math" panose="02040503050406030204" pitchFamily="18" charset="0"/>
                      </a:rPr>
                      <m:t>𝑥</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3</m:t>
                        </m:r>
                      </m:sup>
                    </m:sSup>
                  </m:oMath>
                </a14:m>
                <a:r>
                  <a:rPr lang="en-US" dirty="0"/>
                  <a:t> </a:t>
                </a:r>
              </a:p>
              <a:p>
                <a:endParaRPr lang="en-US" dirty="0"/>
              </a:p>
              <a:p>
                <a:r>
                  <a:rPr lang="en-US" dirty="0"/>
                  <a:t>The Binomial Theorem tells us what happens for every </a:t>
                </a:r>
                <a14:m>
                  <m:oMath xmlns:m="http://schemas.openxmlformats.org/officeDocument/2006/math">
                    <m:r>
                      <a:rPr lang="en-US" b="0" i="1" smtClean="0">
                        <a:latin typeface="Cambria Math" panose="02040503050406030204" pitchFamily="18" charset="0"/>
                      </a:rPr>
                      <m:t>𝑛</m:t>
                    </m:r>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D9835AB4-9873-4765-B89B-DFE393027D9D}"/>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F220EB23-5302-44A5-B36F-CD91DA412685}"/>
              </a:ext>
            </a:extLst>
          </p:cNvPr>
          <p:cNvGrpSpPr/>
          <p:nvPr/>
        </p:nvGrpSpPr>
        <p:grpSpPr>
          <a:xfrm>
            <a:off x="647926" y="4210174"/>
            <a:ext cx="6455607" cy="1970494"/>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281900E-3A2B-41B4-9BFE-A6EC512751FC}"/>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i="1" dirty="0">
                    <a:latin typeface="Cambria Math" panose="02040503050406030204" pitchFamily="18" charset="0"/>
                  </a:endParaRPr>
                </a:p>
                <a:p>
                  <a:pPr algn="ctr"/>
                  <a:endParaRPr lang="en-US" sz="28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𝑦</m:t>
                                </m:r>
                              </m:e>
                            </m:d>
                          </m:e>
                          <m:sup>
                            <m:r>
                              <a:rPr lang="en-US" sz="2800" i="1">
                                <a:latin typeface="Cambria Math" panose="02040503050406030204" pitchFamily="18" charset="0"/>
                              </a:rPr>
                              <m:t>𝑛</m:t>
                            </m:r>
                          </m:sup>
                        </m:sSup>
                        <m:r>
                          <a:rPr lang="en-US" sz="2800" i="1">
                            <a:latin typeface="Cambria Math" panose="02040503050406030204" pitchFamily="18" charset="0"/>
                          </a:rPr>
                          <m:t>=</m:t>
                        </m:r>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=0</m:t>
                            </m:r>
                          </m:sub>
                          <m:sup>
                            <m:r>
                              <a:rPr lang="en-US" sz="2800" i="1">
                                <a:latin typeface="Cambria Math" panose="02040503050406030204" pitchFamily="18" charset="0"/>
                              </a:rPr>
                              <m:t>𝑛</m:t>
                            </m:r>
                          </m:sup>
                          <m:e>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𝑖</m:t>
                                    </m:r>
                                  </m:den>
                                </m:f>
                              </m:e>
                            </m:d>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𝑖</m:t>
                                </m:r>
                              </m:sup>
                            </m:sSup>
                            <m:sSup>
                              <m:sSupPr>
                                <m:ctrlPr>
                                  <a:rPr lang="en-US" sz="2800" i="1">
                                    <a:latin typeface="Cambria Math" panose="02040503050406030204" pitchFamily="18" charset="0"/>
                                  </a:rPr>
                                </m:ctrlPr>
                              </m:sSupPr>
                              <m:e>
                                <m:r>
                                  <a:rPr lang="en-US" sz="2800" i="1">
                                    <a:latin typeface="Cambria Math" panose="02040503050406030204" pitchFamily="18" charset="0"/>
                                  </a:rPr>
                                  <m:t>𝑦</m:t>
                                </m:r>
                              </m:e>
                              <m:sup>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𝑖</m:t>
                                </m:r>
                              </m:sup>
                            </m:sSup>
                          </m:e>
                        </m:nary>
                      </m:oMath>
                    </m:oMathPara>
                  </a14:m>
                  <a:endParaRPr lang="en-US" sz="2800" dirty="0"/>
                </a:p>
                <a:p>
                  <a:pPr algn="ctr"/>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281900E-3A2B-41B4-9BFE-A6EC512751FC}"/>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8284F50-8571-4EBC-8CFD-9B0A7B2CB911}"/>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The Binomial Theorem</a:t>
              </a:r>
            </a:p>
          </p:txBody>
        </p:sp>
      </p:grpSp>
    </p:spTree>
    <p:extLst>
      <p:ext uri="{BB962C8B-B14F-4D97-AF65-F5344CB8AC3E}">
        <p14:creationId xmlns:p14="http://schemas.microsoft.com/office/powerpoint/2010/main" val="2092444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D1777-3D35-456B-B37A-61572112C791}"/>
              </a:ext>
            </a:extLst>
          </p:cNvPr>
          <p:cNvSpPr>
            <a:spLocks noGrp="1"/>
          </p:cNvSpPr>
          <p:nvPr>
            <p:ph type="title"/>
          </p:nvPr>
        </p:nvSpPr>
        <p:spPr/>
        <p:txBody>
          <a:bodyPr/>
          <a:lstStyle/>
          <a:p>
            <a:r>
              <a:rPr lang="en-US" dirty="0"/>
              <a:t>Some intuition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408141-6D7E-4619-8515-3B96E9BF7D22}"/>
                  </a:ext>
                </a:extLst>
              </p:cNvPr>
              <p:cNvSpPr>
                <a:spLocks noGrp="1"/>
              </p:cNvSpPr>
              <p:nvPr>
                <p:ph idx="1"/>
              </p:nvPr>
            </p:nvSpPr>
            <p:spPr>
              <a:xfrm>
                <a:off x="575240" y="3609563"/>
                <a:ext cx="11187258" cy="2699798"/>
              </a:xfrm>
            </p:spPr>
            <p:txBody>
              <a:bodyPr/>
              <a:lstStyle/>
              <a:p>
                <a:r>
                  <a:rPr lang="en-US" dirty="0"/>
                  <a:t>Intuition: Every monomial on the right-hand-side has either </a:t>
                </a:r>
                <a14:m>
                  <m:oMath xmlns:m="http://schemas.openxmlformats.org/officeDocument/2006/math">
                    <m:r>
                      <a:rPr lang="en-US" b="0" i="1" smtClean="0">
                        <a:latin typeface="Cambria Math" panose="02040503050406030204" pitchFamily="18" charset="0"/>
                      </a:rPr>
                      <m:t>𝑥</m:t>
                    </m:r>
                  </m:oMath>
                </a14:m>
                <a:r>
                  <a:rPr lang="en-US" dirty="0"/>
                  <a:t> or </a:t>
                </a:r>
                <a14:m>
                  <m:oMath xmlns:m="http://schemas.openxmlformats.org/officeDocument/2006/math">
                    <m:r>
                      <a:rPr lang="en-US" b="0" i="1" smtClean="0">
                        <a:latin typeface="Cambria Math" panose="02040503050406030204" pitchFamily="18" charset="0"/>
                      </a:rPr>
                      <m:t>𝑦</m:t>
                    </m:r>
                  </m:oMath>
                </a14:m>
                <a:r>
                  <a:rPr lang="en-US" dirty="0"/>
                  <a:t> from each of the terms on the left. </a:t>
                </a:r>
              </a:p>
              <a:p>
                <a:r>
                  <a:rPr lang="en-US" dirty="0"/>
                  <a:t>How many copies of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𝑖</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sup>
                    </m:sSup>
                  </m:oMath>
                </a14:m>
                <a:r>
                  <a:rPr lang="en-US" dirty="0"/>
                  <a:t> do you get? Well how many ways are there to choose </a:t>
                </a:r>
                <a14:m>
                  <m:oMath xmlns:m="http://schemas.openxmlformats.org/officeDocument/2006/math">
                    <m:r>
                      <a:rPr lang="en-US" b="0" i="1" smtClean="0">
                        <a:latin typeface="Cambria Math" panose="02040503050406030204" pitchFamily="18" charset="0"/>
                      </a:rPr>
                      <m:t>𝑖</m:t>
                    </m:r>
                  </m:oMath>
                </a14:m>
                <a:r>
                  <a:rPr lang="en-US" dirty="0"/>
                  <a:t> </a:t>
                </a:r>
                <a14:m>
                  <m:oMath xmlns:m="http://schemas.openxmlformats.org/officeDocument/2006/math">
                    <m:r>
                      <a:rPr lang="en-US" b="0" i="1" dirty="0" smtClean="0">
                        <a:latin typeface="Cambria Math" panose="02040503050406030204" pitchFamily="18" charset="0"/>
                      </a:rPr>
                      <m:t>𝑥</m:t>
                    </m:r>
                  </m:oMath>
                </a14:m>
                <a:r>
                  <a:rPr lang="en-US" dirty="0"/>
                  <a:t>’s and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𝑦</m:t>
                    </m:r>
                  </m:oMath>
                </a14:m>
                <a:r>
                  <a:rPr lang="en-US" dirty="0"/>
                  <a:t>’s?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𝑖</m:t>
                            </m:r>
                          </m:den>
                        </m:f>
                      </m:e>
                    </m:d>
                  </m:oMath>
                </a14:m>
                <a:r>
                  <a:rPr lang="en-US" dirty="0"/>
                  <a:t>.</a:t>
                </a:r>
              </a:p>
              <a:p>
                <a:r>
                  <a:rPr lang="en-US" dirty="0"/>
                  <a:t>Formal proof? Induction!</a:t>
                </a:r>
              </a:p>
            </p:txBody>
          </p:sp>
        </mc:Choice>
        <mc:Fallback xmlns="">
          <p:sp>
            <p:nvSpPr>
              <p:cNvPr id="3" name="Content Placeholder 2">
                <a:extLst>
                  <a:ext uri="{FF2B5EF4-FFF2-40B4-BE49-F238E27FC236}">
                    <a16:creationId xmlns:a16="http://schemas.microsoft.com/office/drawing/2014/main" id="{D1408141-6D7E-4619-8515-3B96E9BF7D22}"/>
                  </a:ext>
                </a:extLst>
              </p:cNvPr>
              <p:cNvSpPr>
                <a:spLocks noGrp="1" noRot="1" noChangeAspect="1" noMove="1" noResize="1" noEditPoints="1" noAdjustHandles="1" noChangeArrowheads="1" noChangeShapeType="1" noTextEdit="1"/>
              </p:cNvSpPr>
              <p:nvPr>
                <p:ph idx="1"/>
              </p:nvPr>
            </p:nvSpPr>
            <p:spPr>
              <a:xfrm>
                <a:off x="575240" y="3609563"/>
                <a:ext cx="11187258" cy="2699798"/>
              </a:xfrm>
              <a:blipFill>
                <a:blip r:embed="rId3"/>
                <a:stretch>
                  <a:fillRect l="-708" t="-3837" r="-1307" b="-1354"/>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C75975C-2A7A-4B22-893B-A62CCEFC2A3E}"/>
              </a:ext>
            </a:extLst>
          </p:cNvPr>
          <p:cNvGrpSpPr/>
          <p:nvPr/>
        </p:nvGrpSpPr>
        <p:grpSpPr>
          <a:xfrm>
            <a:off x="575239" y="1458506"/>
            <a:ext cx="6455607" cy="1970494"/>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CE090C4-7A35-4C26-972F-49B432B1C284}"/>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i="1" dirty="0">
                    <a:latin typeface="Cambria Math" panose="02040503050406030204" pitchFamily="18" charset="0"/>
                  </a:endParaRPr>
                </a:p>
                <a:p>
                  <a:pPr algn="ctr"/>
                  <a:endParaRPr lang="en-US" sz="28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𝑦</m:t>
                                </m:r>
                              </m:e>
                            </m:d>
                          </m:e>
                          <m:sup>
                            <m:r>
                              <a:rPr lang="en-US" sz="2800" i="1">
                                <a:latin typeface="Cambria Math" panose="02040503050406030204" pitchFamily="18" charset="0"/>
                              </a:rPr>
                              <m:t>𝑛</m:t>
                            </m:r>
                          </m:sup>
                        </m:sSup>
                        <m:r>
                          <a:rPr lang="en-US" sz="2800" i="1">
                            <a:latin typeface="Cambria Math" panose="02040503050406030204" pitchFamily="18" charset="0"/>
                          </a:rPr>
                          <m:t>=</m:t>
                        </m:r>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=0</m:t>
                            </m:r>
                          </m:sub>
                          <m:sup>
                            <m:r>
                              <a:rPr lang="en-US" sz="2800" i="1">
                                <a:latin typeface="Cambria Math" panose="02040503050406030204" pitchFamily="18" charset="0"/>
                              </a:rPr>
                              <m:t>𝑛</m:t>
                            </m:r>
                          </m:sup>
                          <m:e>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𝑖</m:t>
                                    </m:r>
                                  </m:den>
                                </m:f>
                              </m:e>
                            </m:d>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𝑖</m:t>
                                </m:r>
                              </m:sup>
                            </m:sSup>
                            <m:sSup>
                              <m:sSupPr>
                                <m:ctrlPr>
                                  <a:rPr lang="en-US" sz="2800" i="1">
                                    <a:latin typeface="Cambria Math" panose="02040503050406030204" pitchFamily="18" charset="0"/>
                                  </a:rPr>
                                </m:ctrlPr>
                              </m:sSupPr>
                              <m:e>
                                <m:r>
                                  <a:rPr lang="en-US" sz="2800" i="1">
                                    <a:latin typeface="Cambria Math" panose="02040503050406030204" pitchFamily="18" charset="0"/>
                                  </a:rPr>
                                  <m:t>𝑦</m:t>
                                </m:r>
                              </m:e>
                              <m:sup>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𝑖</m:t>
                                </m:r>
                              </m:sup>
                            </m:sSup>
                          </m:e>
                        </m:nary>
                      </m:oMath>
                    </m:oMathPara>
                  </a14:m>
                  <a:endParaRPr lang="en-US" sz="2800" dirty="0"/>
                </a:p>
                <a:p>
                  <a:pPr algn="ctr"/>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ACE090C4-7A35-4C26-972F-49B432B1C284}"/>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4"/>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7E30AB80-4130-49AA-8580-2360BCED2A65}"/>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The Binomial Theorem</a:t>
              </a:r>
            </a:p>
          </p:txBody>
        </p:sp>
      </p:grpSp>
    </p:spTree>
    <p:extLst>
      <p:ext uri="{BB962C8B-B14F-4D97-AF65-F5344CB8AC3E}">
        <p14:creationId xmlns:p14="http://schemas.microsoft.com/office/powerpoint/2010/main" val="2271264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43B6D-6039-4EA3-85E8-C7694611F8DC}"/>
              </a:ext>
            </a:extLst>
          </p:cNvPr>
          <p:cNvSpPr>
            <a:spLocks noGrp="1"/>
          </p:cNvSpPr>
          <p:nvPr>
            <p:ph type="title"/>
          </p:nvPr>
        </p:nvSpPr>
        <p:spPr/>
        <p:txBody>
          <a:bodyPr/>
          <a:lstStyle/>
          <a:p>
            <a:r>
              <a:rPr lang="en-US" dirty="0"/>
              <a:t>So What?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762142-364F-461C-B468-2A0A9E073C65}"/>
                  </a:ext>
                </a:extLst>
              </p:cNvPr>
              <p:cNvSpPr>
                <a:spLocks noGrp="1"/>
              </p:cNvSpPr>
              <p:nvPr>
                <p:ph idx="1"/>
              </p:nvPr>
            </p:nvSpPr>
            <p:spPr/>
            <p:txBody>
              <a:bodyPr>
                <a:normAutofit fontScale="92500" lnSpcReduction="20000"/>
              </a:bodyPr>
              <a:lstStyle/>
              <a:p>
                <a:r>
                  <a:rPr lang="en-US" dirty="0"/>
                  <a:t>Well…if you saw it before, now you have a better understanding now of why it’s true. </a:t>
                </a:r>
              </a:p>
              <a:p>
                <a:endParaRPr lang="en-US" dirty="0"/>
              </a:p>
              <a:p>
                <a:r>
                  <a:rPr lang="en-US" dirty="0"/>
                  <a:t>There are also a few cute applications of the binomial theorem to proving other theorems (usually by plugging in numbers for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 you’ll do one on HW1.</a:t>
                </a:r>
              </a:p>
              <a:p>
                <a:endParaRPr lang="en-US" dirty="0"/>
              </a:p>
              <a:p>
                <a:r>
                  <a:rPr lang="en-US" dirty="0"/>
                  <a:t>For example, set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=1</m:t>
                    </m:r>
                  </m:oMath>
                </a14:m>
                <a:r>
                  <a:rPr lang="en-US" dirty="0"/>
                  <a:t> and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=1</m:t>
                    </m:r>
                  </m:oMath>
                </a14:m>
                <a:r>
                  <a:rPr lang="en-US" dirty="0"/>
                  <a:t> then </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1+1</m:t>
                            </m:r>
                          </m:e>
                        </m:d>
                      </m:e>
                      <m:sup>
                        <m:r>
                          <a:rPr lang="en-US" b="0" i="1" smtClean="0">
                            <a:latin typeface="Cambria Math" panose="02040503050406030204" pitchFamily="18" charset="0"/>
                          </a:rPr>
                          <m:t>𝑛</m:t>
                        </m:r>
                      </m:sup>
                    </m:sSup>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𝑛</m:t>
                        </m:r>
                      </m:sup>
                      <m:e>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𝑖</m:t>
                                </m:r>
                              </m:den>
                            </m:f>
                          </m:e>
                        </m:d>
                        <m:sSup>
                          <m:sSupPr>
                            <m:ctrlPr>
                              <a:rPr lang="en-US" i="1">
                                <a:latin typeface="Cambria Math" panose="02040503050406030204" pitchFamily="18" charset="0"/>
                              </a:rPr>
                            </m:ctrlPr>
                          </m:sSupPr>
                          <m:e>
                            <m:r>
                              <a:rPr lang="en-US" b="0" i="1" smtClean="0">
                                <a:latin typeface="Cambria Math" panose="02040503050406030204" pitchFamily="18" charset="0"/>
                              </a:rPr>
                              <m:t>1</m:t>
                            </m:r>
                          </m:e>
                          <m:sup>
                            <m:r>
                              <a:rPr lang="en-US" i="1">
                                <a:latin typeface="Cambria Math" panose="02040503050406030204" pitchFamily="18" charset="0"/>
                              </a:rPr>
                              <m:t>𝑖</m:t>
                            </m:r>
                          </m:sup>
                        </m:sSup>
                        <m:sSup>
                          <m:sSupPr>
                            <m:ctrlPr>
                              <a:rPr lang="en-US" i="1">
                                <a:latin typeface="Cambria Math" panose="02040503050406030204" pitchFamily="18" charset="0"/>
                              </a:rPr>
                            </m:ctrlPr>
                          </m:sSupPr>
                          <m:e>
                            <m:r>
                              <a:rPr lang="en-US" b="0" i="1" smtClean="0">
                                <a:latin typeface="Cambria Math" panose="02040503050406030204" pitchFamily="18" charset="0"/>
                              </a:rPr>
                              <m:t>1</m:t>
                            </m:r>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𝑖</m:t>
                            </m:r>
                          </m:sup>
                        </m:sSup>
                        <m:r>
                          <a:rPr lang="en-US" b="0" i="1" smtClean="0">
                            <a:latin typeface="Cambria Math" panose="02040503050406030204" pitchFamily="18" charset="0"/>
                          </a:rPr>
                          <m:t>=</m:t>
                        </m:r>
                      </m:e>
                    </m:nary>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𝑛</m:t>
                        </m:r>
                      </m:sup>
                      <m:e>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𝑖</m:t>
                                </m:r>
                              </m:den>
                            </m:f>
                          </m:e>
                        </m:d>
                      </m:e>
                    </m:nary>
                  </m:oMath>
                </a14:m>
                <a:r>
                  <a:rPr lang="en-US" dirty="0"/>
                  <a:t>.</a:t>
                </a:r>
              </a:p>
              <a:p>
                <a:r>
                  <a:rPr lang="en-US" dirty="0"/>
                  <a:t>i.e. if you sum up binomial coefficients, you get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oMath>
                </a14:m>
                <a:r>
                  <a:rPr lang="en-US" dirty="0"/>
                  <a:t> Exercise: reprove this equation (directly) with a combinatorial proof (where have we seen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recently?)</a:t>
                </a:r>
              </a:p>
            </p:txBody>
          </p:sp>
        </mc:Choice>
        <mc:Fallback xmlns="">
          <p:sp>
            <p:nvSpPr>
              <p:cNvPr id="3" name="Content Placeholder 2">
                <a:extLst>
                  <a:ext uri="{FF2B5EF4-FFF2-40B4-BE49-F238E27FC236}">
                    <a16:creationId xmlns:a16="http://schemas.microsoft.com/office/drawing/2014/main" id="{0D762142-364F-461C-B468-2A0A9E073C65}"/>
                  </a:ext>
                </a:extLst>
              </p:cNvPr>
              <p:cNvSpPr>
                <a:spLocks noGrp="1" noRot="1" noChangeAspect="1" noMove="1" noResize="1" noEditPoints="1" noAdjustHandles="1" noChangeArrowheads="1" noChangeShapeType="1" noTextEdit="1"/>
              </p:cNvSpPr>
              <p:nvPr>
                <p:ph idx="1"/>
              </p:nvPr>
            </p:nvSpPr>
            <p:spPr>
              <a:blipFill>
                <a:blip r:embed="rId2"/>
                <a:stretch>
                  <a:fillRect l="-545" t="-3396" r="-109"/>
                </a:stretch>
              </a:blipFill>
            </p:spPr>
            <p:txBody>
              <a:bodyPr/>
              <a:lstStyle/>
              <a:p>
                <a:r>
                  <a:rPr lang="en-US">
                    <a:noFill/>
                  </a:rPr>
                  <a:t> </a:t>
                </a:r>
              </a:p>
            </p:txBody>
          </p:sp>
        </mc:Fallback>
      </mc:AlternateContent>
    </p:spTree>
    <p:extLst>
      <p:ext uri="{BB962C8B-B14F-4D97-AF65-F5344CB8AC3E}">
        <p14:creationId xmlns:p14="http://schemas.microsoft.com/office/powerpoint/2010/main" val="228101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3AFF86-3C1B-44CC-B66E-A923118396CC}"/>
              </a:ext>
            </a:extLst>
          </p:cNvPr>
          <p:cNvSpPr>
            <a:spLocks noGrp="1"/>
          </p:cNvSpPr>
          <p:nvPr>
            <p:ph type="title"/>
          </p:nvPr>
        </p:nvSpPr>
        <p:spPr/>
        <p:txBody>
          <a:bodyPr/>
          <a:lstStyle/>
          <a:p>
            <a:r>
              <a:rPr lang="en-US" dirty="0"/>
              <a:t>Extra Practice</a:t>
            </a:r>
          </a:p>
        </p:txBody>
      </p:sp>
      <p:sp>
        <p:nvSpPr>
          <p:cNvPr id="5" name="Text Placeholder 4">
            <a:extLst>
              <a:ext uri="{FF2B5EF4-FFF2-40B4-BE49-F238E27FC236}">
                <a16:creationId xmlns:a16="http://schemas.microsoft.com/office/drawing/2014/main" id="{6F18E84B-9C90-49C0-8D62-12E747DC6C8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14914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CB3AE9-C4ED-4727-B1E5-52C378148F1D}"/>
              </a:ext>
            </a:extLst>
          </p:cNvPr>
          <p:cNvSpPr>
            <a:spLocks noGrp="1"/>
          </p:cNvSpPr>
          <p:nvPr>
            <p:ph type="title"/>
          </p:nvPr>
        </p:nvSpPr>
        <p:spPr/>
        <p:txBody>
          <a:bodyPr/>
          <a:lstStyle/>
          <a:p>
            <a:r>
              <a:rPr lang="en-US" dirty="0"/>
              <a:t>Books, revisited</a:t>
            </a:r>
          </a:p>
        </p:txBody>
      </p:sp>
      <p:sp>
        <p:nvSpPr>
          <p:cNvPr id="5" name="Content Placeholder 4">
            <a:extLst>
              <a:ext uri="{FF2B5EF4-FFF2-40B4-BE49-F238E27FC236}">
                <a16:creationId xmlns:a16="http://schemas.microsoft.com/office/drawing/2014/main" id="{ACC879A2-F02E-4F63-A4C4-C8138D84248D}"/>
              </a:ext>
            </a:extLst>
          </p:cNvPr>
          <p:cNvSpPr>
            <a:spLocks noGrp="1"/>
          </p:cNvSpPr>
          <p:nvPr>
            <p:ph idx="1"/>
          </p:nvPr>
        </p:nvSpPr>
        <p:spPr/>
        <p:txBody>
          <a:bodyPr/>
          <a:lstStyle/>
          <a:p>
            <a:r>
              <a:rPr lang="en-US" dirty="0"/>
              <a:t>Remember the books problem from lecture 1? Books 1,2,3,4,5 need to be assigned to Leo, Jas, and Vincent (each book to exactly one person).</a:t>
            </a:r>
          </a:p>
          <a:p>
            <a:r>
              <a:rPr lang="en-US" dirty="0"/>
              <a:t>Now that we know combinations, try a sequential process approach. It won’t be as nice as the change of perspective, but we can make it work.</a:t>
            </a:r>
          </a:p>
          <a:p>
            <a:endParaRPr lang="en-US" dirty="0"/>
          </a:p>
          <a:p>
            <a:r>
              <a:rPr lang="en-US" dirty="0"/>
              <a:t>Break into cases based on how many books Leo gets, use the sum rule to combine.</a:t>
            </a:r>
          </a:p>
        </p:txBody>
      </p:sp>
    </p:spTree>
    <p:extLst>
      <p:ext uri="{BB962C8B-B14F-4D97-AF65-F5344CB8AC3E}">
        <p14:creationId xmlns:p14="http://schemas.microsoft.com/office/powerpoint/2010/main" val="1094399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B7376-E043-4402-B844-64C0FE7F7943}"/>
              </a:ext>
            </a:extLst>
          </p:cNvPr>
          <p:cNvSpPr>
            <a:spLocks noGrp="1"/>
          </p:cNvSpPr>
          <p:nvPr>
            <p:ph type="title"/>
          </p:nvPr>
        </p:nvSpPr>
        <p:spPr/>
        <p:txBody>
          <a:bodyPr/>
          <a:lstStyle/>
          <a:p>
            <a:r>
              <a:rPr lang="en-US" dirty="0"/>
              <a:t>Books, revisited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7082DA-5C74-4819-A6E5-29AB2FEFBBFC}"/>
                  </a:ext>
                </a:extLst>
              </p:cNvPr>
              <p:cNvSpPr>
                <a:spLocks noGrp="1"/>
              </p:cNvSpPr>
              <p:nvPr>
                <p:ph idx="1"/>
              </p:nvPr>
            </p:nvSpPr>
            <p:spPr/>
            <p:txBody>
              <a:bodyPr/>
              <a:lstStyle/>
              <a:p>
                <a:r>
                  <a:rPr lang="en-US" dirty="0"/>
                  <a:t>Step 1: give Leo gets </a:t>
                </a:r>
                <a14:m>
                  <m:oMath xmlns:m="http://schemas.openxmlformats.org/officeDocument/2006/math">
                    <m:r>
                      <a:rPr lang="en-US" b="0" i="1" smtClean="0">
                        <a:latin typeface="Cambria Math" panose="02040503050406030204" pitchFamily="18" charset="0"/>
                      </a:rPr>
                      <m:t>0</m:t>
                    </m:r>
                  </m:oMath>
                </a14:m>
                <a:r>
                  <a:rPr lang="en-US" dirty="0"/>
                  <a:t> books (1 way to do this)</a:t>
                </a:r>
              </a:p>
              <a:p>
                <a:r>
                  <a:rPr lang="en-US" dirty="0"/>
                  <a:t>Step 2: give Jas a subset of the remaining books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oMath>
                </a14:m>
                <a:r>
                  <a:rPr lang="en-US" dirty="0"/>
                  <a:t> ways.</a:t>
                </a:r>
              </a:p>
              <a:p>
                <a:r>
                  <a:rPr lang="en-US" dirty="0"/>
                  <a:t>Step 3: give Vincent the remaining books (no choice – 1 way)</a:t>
                </a:r>
              </a:p>
              <a:p>
                <a14:m>
                  <m:oMath xmlns:m="http://schemas.openxmlformats.org/officeDocument/2006/math">
                    <m:r>
                      <a:rPr lang="en-US" b="0" i="1" smtClean="0">
                        <a:latin typeface="Cambria Math" panose="02040503050406030204" pitchFamily="18" charset="0"/>
                      </a:rPr>
                      <m:t>+</m:t>
                    </m:r>
                  </m:oMath>
                </a14:m>
                <a:endParaRPr lang="en-US" dirty="0"/>
              </a:p>
              <a:p>
                <a:r>
                  <a:rPr lang="en-US" dirty="0"/>
                  <a:t>Step 1: give Leo </a:t>
                </a:r>
                <a14:m>
                  <m:oMath xmlns:m="http://schemas.openxmlformats.org/officeDocument/2006/math">
                    <m:r>
                      <a:rPr lang="en-US" b="0" i="1" smtClean="0">
                        <a:latin typeface="Cambria Math" panose="02040503050406030204" pitchFamily="18" charset="0"/>
                      </a:rPr>
                      <m:t>1</m:t>
                    </m:r>
                  </m:oMath>
                </a14:m>
                <a:r>
                  <a:rPr lang="en-US" dirty="0"/>
                  <a:t> book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m:t>
                            </m:r>
                          </m:den>
                        </m:f>
                      </m:e>
                    </m:d>
                  </m:oMath>
                </a14:m>
                <a:r>
                  <a:rPr lang="en-US" dirty="0"/>
                  <a:t> ways to do this)</a:t>
                </a:r>
              </a:p>
              <a:p>
                <a:r>
                  <a:rPr lang="en-US" dirty="0"/>
                  <a:t>Step 2: give Jas a subset of the </a:t>
                </a:r>
                <a14:m>
                  <m:oMath xmlns:m="http://schemas.openxmlformats.org/officeDocument/2006/math">
                    <m:r>
                      <a:rPr lang="en-US" b="0" i="1" smtClean="0">
                        <a:latin typeface="Cambria Math" panose="02040503050406030204" pitchFamily="18" charset="0"/>
                      </a:rPr>
                      <m:t>4</m:t>
                    </m:r>
                  </m:oMath>
                </a14:m>
                <a:r>
                  <a:rPr lang="en-US" dirty="0"/>
                  <a:t> remaining books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4</m:t>
                        </m:r>
                      </m:sup>
                    </m:sSup>
                  </m:oMath>
                </a14:m>
                <a:r>
                  <a:rPr lang="en-US" dirty="0"/>
                  <a:t> ways.</a:t>
                </a:r>
              </a:p>
              <a:p>
                <a:r>
                  <a:rPr lang="en-US" dirty="0"/>
                  <a:t>Step 3: give Vincent the remaining books (no choice – 1 way)</a:t>
                </a:r>
              </a:p>
              <a:p>
                <a14:m>
                  <m:oMath xmlns:m="http://schemas.openxmlformats.org/officeDocument/2006/math">
                    <m:r>
                      <a:rPr lang="en-US" b="0" i="1" smtClean="0">
                        <a:latin typeface="Cambria Math" panose="02040503050406030204" pitchFamily="18" charset="0"/>
                      </a:rPr>
                      <m:t>+ …</m:t>
                    </m:r>
                  </m:oMath>
                </a14:m>
                <a:endParaRPr lang="en-US" dirty="0"/>
              </a:p>
            </p:txBody>
          </p:sp>
        </mc:Choice>
        <mc:Fallback xmlns="">
          <p:sp>
            <p:nvSpPr>
              <p:cNvPr id="3" name="Content Placeholder 2">
                <a:extLst>
                  <a:ext uri="{FF2B5EF4-FFF2-40B4-BE49-F238E27FC236}">
                    <a16:creationId xmlns:a16="http://schemas.microsoft.com/office/drawing/2014/main" id="{867082DA-5C74-4819-A6E5-29AB2FEFBBFC}"/>
                  </a:ext>
                </a:extLst>
              </p:cNvPr>
              <p:cNvSpPr>
                <a:spLocks noGrp="1" noRot="1" noChangeAspect="1" noMove="1" noResize="1" noEditPoints="1" noAdjustHandles="1" noChangeArrowheads="1" noChangeShapeType="1" noTextEdit="1"/>
              </p:cNvSpPr>
              <p:nvPr>
                <p:ph idx="1"/>
              </p:nvPr>
            </p:nvSpPr>
            <p:spPr>
              <a:blipFill>
                <a:blip r:embed="rId2"/>
                <a:stretch>
                  <a:fillRect l="-1587" t="-2094"/>
                </a:stretch>
              </a:blipFill>
            </p:spPr>
            <p:txBody>
              <a:bodyPr/>
              <a:lstStyle/>
              <a:p>
                <a:r>
                  <a:rPr lang="en-US">
                    <a:noFill/>
                  </a:rPr>
                  <a:t> </a:t>
                </a:r>
              </a:p>
            </p:txBody>
          </p:sp>
        </mc:Fallback>
      </mc:AlternateContent>
    </p:spTree>
    <p:extLst>
      <p:ext uri="{BB962C8B-B14F-4D97-AF65-F5344CB8AC3E}">
        <p14:creationId xmlns:p14="http://schemas.microsoft.com/office/powerpoint/2010/main" val="3747929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94B9-0347-42C5-B17C-ED9B5B9FDD2A}"/>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CC417E6E-5803-48E9-B9D4-E6D3D2F16278}"/>
              </a:ext>
            </a:extLst>
          </p:cNvPr>
          <p:cNvSpPr>
            <a:spLocks noGrp="1"/>
          </p:cNvSpPr>
          <p:nvPr>
            <p:ph idx="1"/>
          </p:nvPr>
        </p:nvSpPr>
        <p:spPr/>
        <p:txBody>
          <a:bodyPr/>
          <a:lstStyle/>
          <a:p>
            <a:r>
              <a:rPr lang="en-US" dirty="0"/>
              <a:t>Please read the collaboration policy, in particular:</a:t>
            </a:r>
            <a:br>
              <a:rPr lang="en-US" dirty="0"/>
            </a:br>
            <a:r>
              <a:rPr lang="en-US" dirty="0"/>
              <a:t>on </a:t>
            </a:r>
            <a:r>
              <a:rPr lang="en-US" dirty="0" err="1"/>
              <a:t>homeworks</a:t>
            </a:r>
            <a:r>
              <a:rPr lang="en-US" dirty="0"/>
              <a:t> you are </a:t>
            </a:r>
            <a:r>
              <a:rPr lang="en-US" b="1" dirty="0"/>
              <a:t>encouraged </a:t>
            </a:r>
            <a:r>
              <a:rPr lang="en-US" dirty="0"/>
              <a:t>to collaborate, but the writeup must be your own. </a:t>
            </a:r>
          </a:p>
          <a:p>
            <a:pPr lvl="1"/>
            <a:r>
              <a:rPr lang="en-US" dirty="0"/>
              <a:t>If you’re working with others, don’t take notes from your discussions</a:t>
            </a:r>
          </a:p>
          <a:p>
            <a:pPr lvl="1"/>
            <a:r>
              <a:rPr lang="en-US" dirty="0"/>
              <a:t>And take a 30 minute break between discussions and your writeup</a:t>
            </a:r>
          </a:p>
          <a:p>
            <a:r>
              <a:rPr lang="en-US" dirty="0"/>
              <a:t>The goal of these rules is to make sure you’ve learned how to do the problems.</a:t>
            </a:r>
          </a:p>
          <a:p>
            <a:r>
              <a:rPr lang="en-US" dirty="0"/>
              <a:t>ChatGPT (or any other AI system) is </a:t>
            </a:r>
            <a:r>
              <a:rPr lang="en-US" b="1" dirty="0"/>
              <a:t>not</a:t>
            </a:r>
            <a:r>
              <a:rPr lang="en-US" dirty="0"/>
              <a:t> a valid collaborator. </a:t>
            </a:r>
          </a:p>
          <a:p>
            <a:pPr lvl="1"/>
            <a:r>
              <a:rPr lang="en-US" dirty="0"/>
              <a:t>Our goal is that you learn how to do the problems, not that ChatGPT learns how to do the problems.</a:t>
            </a:r>
          </a:p>
        </p:txBody>
      </p:sp>
    </p:spTree>
    <p:extLst>
      <p:ext uri="{BB962C8B-B14F-4D97-AF65-F5344CB8AC3E}">
        <p14:creationId xmlns:p14="http://schemas.microsoft.com/office/powerpoint/2010/main" val="3126938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13A4-3E4D-47D9-AEED-1510EA341A0A}"/>
              </a:ext>
            </a:extLst>
          </p:cNvPr>
          <p:cNvSpPr>
            <a:spLocks noGrp="1"/>
          </p:cNvSpPr>
          <p:nvPr>
            <p:ph type="title"/>
          </p:nvPr>
        </p:nvSpPr>
        <p:spPr/>
        <p:txBody>
          <a:bodyPr/>
          <a:lstStyle/>
          <a:p>
            <a:r>
              <a:rPr lang="en-US" dirty="0"/>
              <a:t>Books, revisited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6E4EDB-BC8D-45FF-AE31-FA29C0E486E7}"/>
                  </a:ext>
                </a:extLst>
              </p:cNvPr>
              <p:cNvSpPr>
                <a:spLocks noGrp="1"/>
              </p:cNvSpPr>
              <p:nvPr>
                <p:ph idx="1"/>
              </p:nvPr>
            </p:nvSpPr>
            <p:spPr/>
            <p:txBody>
              <a:bodyPr/>
              <a:lstStyle/>
              <a:p>
                <a:r>
                  <a:rPr lang="en-US" dirty="0"/>
                  <a:t>Add all the options together</a:t>
                </a:r>
              </a:p>
              <a:p>
                <a:endParaRPr lang="en-US" dirty="0"/>
              </a:p>
              <a:p>
                <a14:m>
                  <m:oMath xmlns:m="http://schemas.openxmlformats.org/officeDocument/2006/math">
                    <m:r>
                      <a:rPr lang="en-US" sz="2400" b="0" i="1" smtClean="0">
                        <a:latin typeface="Cambria Math" panose="02040503050406030204" pitchFamily="18" charset="0"/>
                      </a:rPr>
                      <m:t>1⋅</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5</m:t>
                        </m:r>
                      </m:sup>
                    </m:sSup>
                    <m:r>
                      <a:rPr lang="en-US" sz="2400" b="0" i="1" smtClean="0">
                        <a:latin typeface="Cambria Math" panose="02040503050406030204" pitchFamily="18" charset="0"/>
                      </a:rPr>
                      <m:t>⋅1+</m:t>
                    </m:r>
                    <m:d>
                      <m:dPr>
                        <m:ctrlPr>
                          <a:rPr lang="en-US" sz="2400" b="0" i="1" smtClean="0">
                            <a:latin typeface="Cambria Math" panose="02040503050406030204" pitchFamily="18" charset="0"/>
                          </a:rPr>
                        </m:ctrlPr>
                      </m:dPr>
                      <m:e>
                        <m:f>
                          <m:fPr>
                            <m:type m:val="noBar"/>
                            <m:ctrlPr>
                              <a:rPr lang="en-US" sz="2400" b="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1</m:t>
                            </m:r>
                          </m:den>
                        </m:f>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4</m:t>
                        </m:r>
                      </m:sup>
                    </m:sSup>
                    <m:r>
                      <a:rPr lang="en-US" sz="2400" b="0" i="1" smtClean="0">
                        <a:latin typeface="Cambria Math" panose="02040503050406030204" pitchFamily="18" charset="0"/>
                      </a:rPr>
                      <m:t>⋅1+</m:t>
                    </m:r>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b="0" i="1" smtClean="0">
                                <a:latin typeface="Cambria Math" panose="02040503050406030204" pitchFamily="18" charset="0"/>
                              </a:rPr>
                              <m:t>2</m:t>
                            </m:r>
                          </m:den>
                        </m:f>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b="0" i="1" smtClean="0">
                            <a:latin typeface="Cambria Math" panose="02040503050406030204" pitchFamily="18" charset="0"/>
                          </a:rPr>
                          <m:t>3</m:t>
                        </m:r>
                      </m:sup>
                    </m:sSup>
                    <m:r>
                      <a:rPr lang="en-US" sz="2400" i="1">
                        <a:latin typeface="Cambria Math" panose="02040503050406030204" pitchFamily="18" charset="0"/>
                      </a:rPr>
                      <m:t>⋅1</m:t>
                    </m:r>
                    <m:r>
                      <a:rPr lang="en-US" sz="2400" b="0" i="1" smtClean="0">
                        <a:latin typeface="Cambria Math" panose="02040503050406030204" pitchFamily="18" charset="0"/>
                      </a:rPr>
                      <m:t>+</m:t>
                    </m:r>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b="0" i="1" smtClean="0">
                                <a:latin typeface="Cambria Math" panose="02040503050406030204" pitchFamily="18" charset="0"/>
                              </a:rPr>
                              <m:t>3</m:t>
                            </m:r>
                          </m:den>
                        </m:f>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b="0" i="1" smtClean="0">
                            <a:latin typeface="Cambria Math" panose="02040503050406030204" pitchFamily="18" charset="0"/>
                          </a:rPr>
                          <m:t>2</m:t>
                        </m:r>
                      </m:sup>
                    </m:sSup>
                    <m:r>
                      <a:rPr lang="en-US" sz="2400" i="1">
                        <a:latin typeface="Cambria Math" panose="02040503050406030204" pitchFamily="18" charset="0"/>
                      </a:rPr>
                      <m:t>⋅1</m:t>
                    </m:r>
                    <m:r>
                      <a:rPr lang="en-US" sz="2400" b="0" i="1" smtClean="0">
                        <a:latin typeface="Cambria Math" panose="02040503050406030204" pitchFamily="18" charset="0"/>
                      </a:rPr>
                      <m:t>+</m:t>
                    </m:r>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b="0" i="1" smtClean="0">
                                <a:latin typeface="Cambria Math" panose="02040503050406030204" pitchFamily="18" charset="0"/>
                              </a:rPr>
                              <m:t>4</m:t>
                            </m:r>
                          </m:den>
                        </m:f>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b="0" i="1" smtClean="0">
                            <a:latin typeface="Cambria Math" panose="02040503050406030204" pitchFamily="18" charset="0"/>
                          </a:rPr>
                          <m:t>1</m:t>
                        </m:r>
                      </m:sup>
                    </m:sSup>
                    <m:r>
                      <a:rPr lang="en-US" sz="2400" i="1">
                        <a:latin typeface="Cambria Math" panose="02040503050406030204" pitchFamily="18" charset="0"/>
                      </a:rPr>
                      <m:t>⋅1</m:t>
                    </m:r>
                    <m:r>
                      <a:rPr lang="en-US" sz="2400" b="0" i="1" smtClean="0">
                        <a:latin typeface="Cambria Math" panose="02040503050406030204" pitchFamily="18" charset="0"/>
                      </a:rPr>
                      <m:t>+</m:t>
                    </m:r>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b="0" i="1" smtClean="0">
                                <a:latin typeface="Cambria Math" panose="02040503050406030204" pitchFamily="18" charset="0"/>
                              </a:rPr>
                              <m:t>5</m:t>
                            </m:r>
                          </m:den>
                        </m:f>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b="0" i="1" smtClean="0">
                            <a:latin typeface="Cambria Math" panose="02040503050406030204" pitchFamily="18" charset="0"/>
                          </a:rPr>
                          <m:t>0</m:t>
                        </m:r>
                      </m:sup>
                    </m:sSup>
                    <m:r>
                      <a:rPr lang="en-US" sz="2400" i="1">
                        <a:latin typeface="Cambria Math" panose="02040503050406030204" pitchFamily="18" charset="0"/>
                      </a:rPr>
                      <m:t>⋅1</m:t>
                    </m:r>
                  </m:oMath>
                </a14:m>
                <a:endParaRPr lang="en-US" sz="2400" dirty="0"/>
              </a:p>
              <a:p>
                <a:endParaRPr lang="en-US" sz="2400" dirty="0"/>
              </a:p>
              <a:p>
                <a:r>
                  <a:rPr lang="en-US" sz="2400" dirty="0"/>
                  <a:t>If you plug and chug, you’ll get the number we got last time. It took quite a bit of work, but we got there! </a:t>
                </a:r>
              </a:p>
            </p:txBody>
          </p:sp>
        </mc:Choice>
        <mc:Fallback xmlns="">
          <p:sp>
            <p:nvSpPr>
              <p:cNvPr id="3" name="Content Placeholder 2">
                <a:extLst>
                  <a:ext uri="{FF2B5EF4-FFF2-40B4-BE49-F238E27FC236}">
                    <a16:creationId xmlns:a16="http://schemas.microsoft.com/office/drawing/2014/main" id="{856E4EDB-BC8D-45FF-AE31-FA29C0E486E7}"/>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580734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0F6D7-3B88-CA10-A035-A12F11F76E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7FD74-AB92-0E4F-F2EA-AC03FD5A22CA}"/>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984CF560-3B9A-0AD5-6930-35179BCB5CBD}"/>
              </a:ext>
            </a:extLst>
          </p:cNvPr>
          <p:cNvSpPr>
            <a:spLocks noGrp="1"/>
          </p:cNvSpPr>
          <p:nvPr>
            <p:ph idx="1"/>
          </p:nvPr>
        </p:nvSpPr>
        <p:spPr/>
        <p:txBody>
          <a:bodyPr/>
          <a:lstStyle/>
          <a:p>
            <a:r>
              <a:rPr lang="en-US" dirty="0"/>
              <a:t>Office hours will start tomorrow.</a:t>
            </a:r>
          </a:p>
          <a:p>
            <a:r>
              <a:rPr lang="en-US" dirty="0"/>
              <a:t>Check the course website of times and locations.</a:t>
            </a:r>
          </a:p>
        </p:txBody>
      </p:sp>
    </p:spTree>
    <p:extLst>
      <p:ext uri="{BB962C8B-B14F-4D97-AF65-F5344CB8AC3E}">
        <p14:creationId xmlns:p14="http://schemas.microsoft.com/office/powerpoint/2010/main" val="2740518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ECDB-53C9-49C9-B2C0-D399A586B537}"/>
              </a:ext>
            </a:extLst>
          </p:cNvPr>
          <p:cNvSpPr>
            <a:spLocks noGrp="1"/>
          </p:cNvSpPr>
          <p:nvPr>
            <p:ph type="title"/>
          </p:nvPr>
        </p:nvSpPr>
        <p:spPr/>
        <p:txBody>
          <a:bodyPr/>
          <a:lstStyle/>
          <a:p>
            <a:r>
              <a:rPr lang="en-US" dirty="0"/>
              <a:t>Where Are We?</a:t>
            </a:r>
          </a:p>
        </p:txBody>
      </p:sp>
      <p:sp>
        <p:nvSpPr>
          <p:cNvPr id="3" name="Content Placeholder 2">
            <a:extLst>
              <a:ext uri="{FF2B5EF4-FFF2-40B4-BE49-F238E27FC236}">
                <a16:creationId xmlns:a16="http://schemas.microsoft.com/office/drawing/2014/main" id="{89E59CBA-2396-411B-9457-1A1C43DDC98D}"/>
              </a:ext>
            </a:extLst>
          </p:cNvPr>
          <p:cNvSpPr>
            <a:spLocks noGrp="1"/>
          </p:cNvSpPr>
          <p:nvPr>
            <p:ph idx="1"/>
          </p:nvPr>
        </p:nvSpPr>
        <p:spPr/>
        <p:txBody>
          <a:bodyPr/>
          <a:lstStyle/>
          <a:p>
            <a:r>
              <a:rPr lang="en-US" dirty="0"/>
              <a:t>Last time:</a:t>
            </a:r>
          </a:p>
          <a:p>
            <a:pPr lvl="1"/>
            <a:r>
              <a:rPr lang="en-US" dirty="0"/>
              <a:t>Sum and Product Rules</a:t>
            </a:r>
          </a:p>
          <a:p>
            <a:pPr lvl="1"/>
            <a:r>
              <a:rPr lang="en-US" dirty="0"/>
              <a:t>Sequential Processes</a:t>
            </a:r>
          </a:p>
          <a:p>
            <a:pPr lvl="1"/>
            <a:r>
              <a:rPr lang="en-US" dirty="0"/>
              <a:t>Different ways of thinking lead to different formulas</a:t>
            </a:r>
          </a:p>
          <a:p>
            <a:r>
              <a:rPr lang="en-US" sz="2800" dirty="0"/>
              <a:t>Today:</a:t>
            </a:r>
          </a:p>
          <a:p>
            <a:pPr lvl="1"/>
            <a:r>
              <a:rPr lang="en-US" dirty="0"/>
              <a:t>A few more rules: Combinations and Permutations.</a:t>
            </a:r>
          </a:p>
          <a:p>
            <a:pPr lvl="1"/>
            <a:r>
              <a:rPr lang="en-US" dirty="0"/>
              <a:t>Proof by double counting</a:t>
            </a:r>
          </a:p>
          <a:p>
            <a:pPr lvl="1"/>
            <a:r>
              <a:rPr lang="en-US" dirty="0"/>
              <a:t>Binomial Theorem</a:t>
            </a:r>
          </a:p>
        </p:txBody>
      </p:sp>
    </p:spTree>
    <p:extLst>
      <p:ext uri="{BB962C8B-B14F-4D97-AF65-F5344CB8AC3E}">
        <p14:creationId xmlns:p14="http://schemas.microsoft.com/office/powerpoint/2010/main" val="377697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64EC6-72B8-43CB-88CA-5ABB2B2D46BE}"/>
              </a:ext>
            </a:extLst>
          </p:cNvPr>
          <p:cNvSpPr>
            <a:spLocks noGrp="1"/>
          </p:cNvSpPr>
          <p:nvPr>
            <p:ph type="title"/>
          </p:nvPr>
        </p:nvSpPr>
        <p:spPr/>
        <p:txBody>
          <a:bodyPr/>
          <a:lstStyle/>
          <a:p>
            <a:r>
              <a:rPr lang="en-US" dirty="0"/>
              <a:t>Factorial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98DD79-AF01-4E0E-9597-79DED8F7A0F6}"/>
                  </a:ext>
                </a:extLst>
              </p:cNvPr>
              <p:cNvSpPr>
                <a:spLocks noGrp="1"/>
              </p:cNvSpPr>
              <p:nvPr>
                <p:ph idx="1"/>
              </p:nvPr>
            </p:nvSpPr>
            <p:spPr/>
            <p:txBody>
              <a:bodyPr/>
              <a:lstStyle/>
              <a:p>
                <a:r>
                  <a:rPr lang="en-US" dirty="0"/>
                  <a:t>That formula shows up a lot.</a:t>
                </a:r>
              </a:p>
              <a:p>
                <a:endParaRPr lang="en-US" dirty="0"/>
              </a:p>
              <a:p>
                <a:r>
                  <a:rPr lang="en-US" dirty="0"/>
                  <a:t>The number of ways to “permute” (i.e. “reorder”, i.e. “list without repeats”) </a:t>
                </a:r>
                <a14:m>
                  <m:oMath xmlns:m="http://schemas.openxmlformats.org/officeDocument/2006/math">
                    <m:r>
                      <a:rPr lang="en-US" b="0" i="1" smtClean="0">
                        <a:latin typeface="Cambria Math" panose="02040503050406030204" pitchFamily="18" charset="0"/>
                      </a:rPr>
                      <m:t>𝑛</m:t>
                    </m:r>
                  </m:oMath>
                </a14:m>
                <a:r>
                  <a:rPr lang="en-US" dirty="0"/>
                  <a:t> elements 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a:t>factorial”</a:t>
                </a:r>
              </a:p>
              <a:p>
                <a:endParaRPr lang="en-US" dirty="0"/>
              </a:p>
              <a:p>
                <a:endParaRPr lang="en-US" dirty="0"/>
              </a:p>
              <a:p>
                <a:endParaRPr lang="en-US" dirty="0"/>
              </a:p>
              <a:p>
                <a:r>
                  <a:rPr lang="en-US" dirty="0"/>
                  <a:t>We only define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natural numbers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As a convention, we define: </a:t>
                </a:r>
                <a14:m>
                  <m:oMath xmlns:m="http://schemas.openxmlformats.org/officeDocument/2006/math">
                    <m:r>
                      <a:rPr lang="en-US" b="0" i="1" smtClean="0">
                        <a:latin typeface="Cambria Math" panose="02040503050406030204" pitchFamily="18" charset="0"/>
                      </a:rPr>
                      <m:t>0!=1.</m:t>
                    </m:r>
                  </m:oMath>
                </a14:m>
                <a:endParaRPr lang="en-US" dirty="0"/>
              </a:p>
            </p:txBody>
          </p:sp>
        </mc:Choice>
        <mc:Fallback xmlns="">
          <p:sp>
            <p:nvSpPr>
              <p:cNvPr id="3" name="Content Placeholder 2">
                <a:extLst>
                  <a:ext uri="{FF2B5EF4-FFF2-40B4-BE49-F238E27FC236}">
                    <a16:creationId xmlns:a16="http://schemas.microsoft.com/office/drawing/2014/main" id="{3A98DD79-AF01-4E0E-9597-79DED8F7A0F6}"/>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B4B3554E-C376-4D4D-97BA-F9A5C5AE67F1}"/>
              </a:ext>
            </a:extLst>
          </p:cNvPr>
          <p:cNvGrpSpPr/>
          <p:nvPr/>
        </p:nvGrpSpPr>
        <p:grpSpPr>
          <a:xfrm>
            <a:off x="2284618" y="3667670"/>
            <a:ext cx="7768500" cy="1249289"/>
            <a:chOff x="1185842" y="3429001"/>
            <a:chExt cx="6111311" cy="108613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9B6B935-A252-40C1-822E-25C0BFF07FCD}"/>
                    </a:ext>
                  </a:extLst>
                </p:cNvPr>
                <p:cNvSpPr/>
                <p:nvPr/>
              </p:nvSpPr>
              <p:spPr>
                <a:xfrm>
                  <a:off x="1185842" y="3429001"/>
                  <a:ext cx="6111311" cy="108613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𝟐</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9B6B935-A252-40C1-822E-25C0BFF07FCD}"/>
                    </a:ext>
                  </a:extLst>
                </p:cNvPr>
                <p:cNvSpPr>
                  <a:spLocks noRot="1" noChangeAspect="1" noMove="1" noResize="1" noEditPoints="1" noAdjustHandles="1" noChangeArrowheads="1" noChangeShapeType="1" noTextEdit="1"/>
                </p:cNvSpPr>
                <p:nvPr/>
              </p:nvSpPr>
              <p:spPr>
                <a:xfrm>
                  <a:off x="1185842" y="3429001"/>
                  <a:ext cx="6111311" cy="1086134"/>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AC945F8-490D-45CD-B2CC-7D77E4294D89}"/>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𝒏</m:t>
                      </m:r>
                    </m:oMath>
                  </a14:m>
                  <a:r>
                    <a:rPr lang="en-US" sz="3200" b="1" dirty="0">
                      <a:latin typeface="Segoe UI Semibold" panose="020B0702040204020203" pitchFamily="34" charset="0"/>
                      <a:cs typeface="Segoe UI Semibold" panose="020B0702040204020203" pitchFamily="34" charset="0"/>
                    </a:rPr>
                    <a:t> factorial</a:t>
                  </a:r>
                </a:p>
              </p:txBody>
            </p:sp>
          </mc:Choice>
          <mc:Fallback xmlns="">
            <p:sp>
              <p:nvSpPr>
                <p:cNvPr id="6" name="Rectangle 5">
                  <a:extLst>
                    <a:ext uri="{FF2B5EF4-FFF2-40B4-BE49-F238E27FC236}">
                      <a16:creationId xmlns:a16="http://schemas.microsoft.com/office/drawing/2014/main" id="{4AC945F8-490D-45CD-B2CC-7D77E4294D89}"/>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4"/>
                  <a:stretch>
                    <a:fillRect t="-16484" b="-38462"/>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2226284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D2A0-02FF-420B-832D-B55224CD3354}"/>
              </a:ext>
            </a:extLst>
          </p:cNvPr>
          <p:cNvSpPr>
            <a:spLocks noGrp="1"/>
          </p:cNvSpPr>
          <p:nvPr>
            <p:ph type="title"/>
          </p:nvPr>
        </p:nvSpPr>
        <p:spPr/>
        <p:txBody>
          <a:bodyPr/>
          <a:lstStyle/>
          <a:p>
            <a:r>
              <a:rPr lang="en-US" dirty="0"/>
              <a:t>One More Counting Technique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7A77BA-BD1F-4EEA-83D5-61F0C3966AED}"/>
                  </a:ext>
                </a:extLst>
              </p:cNvPr>
              <p:cNvSpPr>
                <a:spLocks noGrp="1"/>
              </p:cNvSpPr>
              <p:nvPr>
                <p:ph idx="1"/>
              </p:nvPr>
            </p:nvSpPr>
            <p:spPr/>
            <p:txBody>
              <a:bodyPr/>
              <a:lstStyle/>
              <a:p>
                <a:r>
                  <a:rPr lang="en-US" b="1" dirty="0"/>
                  <a:t>Complementary Counting</a:t>
                </a:r>
              </a:p>
              <a:p>
                <a:r>
                  <a:rPr lang="en-US" dirty="0"/>
                  <a:t>Count the complement of the set you’re interested in.</a:t>
                </a:r>
              </a:p>
              <a:p>
                <a:endParaRPr lang="en-US" dirty="0"/>
              </a:p>
              <a:p>
                <a:r>
                  <a:rPr lang="en-US" dirty="0"/>
                  <a:t>How many length 5 strings over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𝑧</m:t>
                        </m:r>
                      </m:e>
                    </m:d>
                  </m:oMath>
                </a14:m>
                <a:r>
                  <a:rPr lang="en-US" dirty="0"/>
                  <a:t> are there with </a:t>
                </a:r>
                <a:r>
                  <a:rPr lang="en-US" b="1" dirty="0"/>
                  <a:t>at least</a:t>
                </a:r>
                <a:r>
                  <a:rPr lang="en-US" dirty="0"/>
                  <a:t> </a:t>
                </a:r>
                <a14:m>
                  <m:oMath xmlns:m="http://schemas.openxmlformats.org/officeDocument/2006/math">
                    <m:r>
                      <a:rPr lang="en-US" b="0" i="1" smtClean="0">
                        <a:latin typeface="Cambria Math" panose="02040503050406030204" pitchFamily="18" charset="0"/>
                      </a:rPr>
                      <m:t>1</m:t>
                    </m:r>
                  </m:oMath>
                </a14:m>
                <a:r>
                  <a:rPr lang="en-US" dirty="0"/>
                  <a:t> ‘a’</a:t>
                </a:r>
              </a:p>
              <a:p>
                <a:r>
                  <a:rPr lang="en-US" dirty="0"/>
                  <a:t>Let </a:t>
                </a:r>
                <a14:m>
                  <m:oMath xmlns:m="http://schemas.openxmlformats.org/officeDocument/2006/math">
                    <m:r>
                      <a:rPr lang="en-US" b="0" i="1" smtClean="0">
                        <a:latin typeface="Cambria Math" panose="02040503050406030204" pitchFamily="18" charset="0"/>
                      </a:rPr>
                      <m:t>𝐴</m:t>
                    </m:r>
                  </m:oMath>
                </a14:m>
                <a:r>
                  <a:rPr lang="en-US" dirty="0"/>
                  <a:t> be the set of strings we’re interested in, </a:t>
                </a:r>
                <a14:m>
                  <m:oMath xmlns:m="http://schemas.openxmlformats.org/officeDocument/2006/math">
                    <m:r>
                      <a:rPr lang="en-US" b="0" i="1" smtClean="0">
                        <a:latin typeface="Cambria Math" panose="02040503050406030204" pitchFamily="18" charset="0"/>
                      </a:rPr>
                      <m:t>𝒰</m:t>
                    </m:r>
                  </m:oMath>
                </a14:m>
                <a:r>
                  <a:rPr lang="en-US" dirty="0"/>
                  <a:t> be all length 5 strings</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𝒰</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𝒰</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𝐴</m:t>
                            </m:r>
                          </m:e>
                        </m:acc>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26</m:t>
                        </m:r>
                      </m:e>
                      <m:sup>
                        <m:r>
                          <a:rPr lang="en-US" b="0" i="1" smtClean="0">
                            <a:latin typeface="Cambria Math" panose="02040503050406030204" pitchFamily="18" charset="0"/>
                          </a:rPr>
                          <m:t>5</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25</m:t>
                        </m:r>
                      </m:e>
                      <m:sup>
                        <m:r>
                          <a:rPr lang="en-US" b="0" i="1" smtClean="0">
                            <a:latin typeface="Cambria Math" panose="02040503050406030204" pitchFamily="18" charset="0"/>
                          </a:rPr>
                          <m:t>5</m:t>
                        </m:r>
                      </m:sup>
                    </m:sSup>
                  </m:oMath>
                </a14:m>
                <a:endParaRPr lang="en-US" dirty="0"/>
              </a:p>
            </p:txBody>
          </p:sp>
        </mc:Choice>
        <mc:Fallback xmlns="">
          <p:sp>
            <p:nvSpPr>
              <p:cNvPr id="3" name="Content Placeholder 2">
                <a:extLst>
                  <a:ext uri="{FF2B5EF4-FFF2-40B4-BE49-F238E27FC236}">
                    <a16:creationId xmlns:a16="http://schemas.microsoft.com/office/drawing/2014/main" id="{F17A77BA-BD1F-4EEA-83D5-61F0C3966AED}"/>
                  </a:ext>
                </a:extLst>
              </p:cNvPr>
              <p:cNvSpPr>
                <a:spLocks noGrp="1" noRot="1" noChangeAspect="1" noMove="1" noResize="1" noEditPoints="1" noAdjustHandles="1" noChangeArrowheads="1" noChangeShapeType="1" noTextEdit="1"/>
              </p:cNvSpPr>
              <p:nvPr>
                <p:ph idx="1"/>
              </p:nvPr>
            </p:nvSpPr>
            <p:spPr>
              <a:blipFill>
                <a:blip r:embed="rId3"/>
                <a:stretch>
                  <a:fillRect l="-654" t="-2138" r="-926"/>
                </a:stretch>
              </a:blipFill>
            </p:spPr>
            <p:txBody>
              <a:bodyPr/>
              <a:lstStyle/>
              <a:p>
                <a:r>
                  <a:rPr lang="en-US">
                    <a:noFill/>
                  </a:rPr>
                  <a:t> </a:t>
                </a:r>
              </a:p>
            </p:txBody>
          </p:sp>
        </mc:Fallback>
      </mc:AlternateContent>
    </p:spTree>
    <p:extLst>
      <p:ext uri="{BB962C8B-B14F-4D97-AF65-F5344CB8AC3E}">
        <p14:creationId xmlns:p14="http://schemas.microsoft.com/office/powerpoint/2010/main" val="615894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CE8D-9603-4668-A2AE-CBFE33839F45}"/>
              </a:ext>
            </a:extLst>
          </p:cNvPr>
          <p:cNvSpPr>
            <a:spLocks noGrp="1"/>
          </p:cNvSpPr>
          <p:nvPr>
            <p:ph type="title"/>
          </p:nvPr>
        </p:nvSpPr>
        <p:spPr/>
        <p:txBody>
          <a:bodyPr/>
          <a:lstStyle/>
          <a:p>
            <a:r>
              <a:rPr lang="en-US" dirty="0"/>
              <a:t>Distinct Letters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E03B4E-67D4-4871-AFEC-002A1B074DF0}"/>
                  </a:ext>
                </a:extLst>
              </p:cNvPr>
              <p:cNvSpPr>
                <a:spLocks noGrp="1"/>
              </p:cNvSpPr>
              <p:nvPr>
                <p:ph idx="1"/>
              </p:nvPr>
            </p:nvSpPr>
            <p:spPr/>
            <p:txBody>
              <a:bodyPr/>
              <a:lstStyle/>
              <a:p>
                <a:r>
                  <a:rPr lang="en-US" dirty="0"/>
                  <a:t>How many length </a:t>
                </a:r>
                <a14:m>
                  <m:oMath xmlns:m="http://schemas.openxmlformats.org/officeDocument/2006/math">
                    <m:r>
                      <a:rPr lang="en-US" b="0" i="1" smtClean="0">
                        <a:latin typeface="Cambria Math" panose="02040503050406030204" pitchFamily="18" charset="0"/>
                      </a:rPr>
                      <m:t>5</m:t>
                    </m:r>
                  </m:oMath>
                </a14:m>
                <a:r>
                  <a:rPr lang="en-US" dirty="0"/>
                  <a:t> strings are there over the alphabet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where each string does not repeat a letter.</a:t>
                </a:r>
              </a:p>
              <a:p>
                <a:r>
                  <a:rPr lang="en-US" dirty="0"/>
                  <a:t>E.g. “morel” 	is an allowed string, but “berry” is not, nor is “crocus”</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9CE03B4E-67D4-4871-AFEC-002A1B074DF0}"/>
                  </a:ext>
                </a:extLst>
              </p:cNvPr>
              <p:cNvSpPr>
                <a:spLocks noGrp="1" noRot="1" noChangeAspect="1" noMove="1" noResize="1" noEditPoints="1" noAdjustHandles="1" noChangeArrowheads="1" noChangeShapeType="1" noTextEdit="1"/>
              </p:cNvSpPr>
              <p:nvPr>
                <p:ph idx="1"/>
              </p:nvPr>
            </p:nvSpPr>
            <p:spPr>
              <a:blipFill>
                <a:blip r:embed="rId3"/>
                <a:stretch>
                  <a:fillRect l="-794" t="-2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137F821-09BF-4044-A508-BE86AAFC1F95}"/>
                  </a:ext>
                </a:extLst>
              </p:cNvPr>
              <p:cNvSpPr txBox="1"/>
              <p:nvPr/>
            </p:nvSpPr>
            <p:spPr>
              <a:xfrm>
                <a:off x="656492" y="3429000"/>
                <a:ext cx="3681046" cy="523220"/>
              </a:xfrm>
              <a:prstGeom prst="rect">
                <a:avLst/>
              </a:prstGeom>
              <a:noFill/>
            </p:spPr>
            <p:txBody>
              <a:bodyPr wrap="square" rtlCol="0">
                <a:spAutoFit/>
              </a:bodyPr>
              <a:lstStyle/>
              <a:p>
                <a14:m>
                  <m:oMath xmlns:m="http://schemas.openxmlformats.org/officeDocument/2006/math">
                    <m:r>
                      <a:rPr lang="en-US" sz="2800" b="0" i="1" smtClean="0">
                        <a:solidFill>
                          <a:schemeClr val="accent2"/>
                        </a:solidFill>
                        <a:latin typeface="Cambria Math" panose="02040503050406030204" pitchFamily="18" charset="0"/>
                      </a:rPr>
                      <m:t>26⋅25⋅24⋅23⋅22</m:t>
                    </m:r>
                  </m:oMath>
                </a14:m>
                <a:r>
                  <a:rPr lang="en-US" sz="2800" dirty="0">
                    <a:solidFill>
                      <a:schemeClr val="accent2"/>
                    </a:solidFill>
                  </a:rPr>
                  <a:t> </a:t>
                </a:r>
              </a:p>
            </p:txBody>
          </p:sp>
        </mc:Choice>
        <mc:Fallback xmlns="">
          <p:sp>
            <p:nvSpPr>
              <p:cNvPr id="4" name="TextBox 3">
                <a:extLst>
                  <a:ext uri="{FF2B5EF4-FFF2-40B4-BE49-F238E27FC236}">
                    <a16:creationId xmlns:a16="http://schemas.microsoft.com/office/drawing/2014/main" id="{0137F821-09BF-4044-A508-BE86AAFC1F95}"/>
                  </a:ext>
                </a:extLst>
              </p:cNvPr>
              <p:cNvSpPr txBox="1">
                <a:spLocks noRot="1" noChangeAspect="1" noMove="1" noResize="1" noEditPoints="1" noAdjustHandles="1" noChangeArrowheads="1" noChangeShapeType="1" noTextEdit="1"/>
              </p:cNvSpPr>
              <p:nvPr/>
            </p:nvSpPr>
            <p:spPr>
              <a:xfrm>
                <a:off x="656492" y="3429000"/>
                <a:ext cx="3681046" cy="523220"/>
              </a:xfrm>
              <a:prstGeom prst="rect">
                <a:avLst/>
              </a:prstGeom>
              <a:blipFill>
                <a:blip r:embed="rId4"/>
                <a:stretch>
                  <a:fillRect/>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45E8493F-1F6E-10EB-E6FF-8020F0B2B5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57698" y="231721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6BEC2D5-B9AD-539A-AEAA-8DB9EB766C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015" y="2317212"/>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67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312_template</Template>
  <TotalTime>6452</TotalTime>
  <Words>3272</Words>
  <Application>Microsoft Macintosh PowerPoint</Application>
  <PresentationFormat>Widescreen</PresentationFormat>
  <Paragraphs>328</Paragraphs>
  <Slides>40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Calibri</vt:lpstr>
      <vt:lpstr>Cambria Math</vt:lpstr>
      <vt:lpstr>Segoe UI</vt:lpstr>
      <vt:lpstr>Segoe UI Light</vt:lpstr>
      <vt:lpstr>Segoe UI Semibold</vt:lpstr>
      <vt:lpstr>Segoe UI Semilight</vt:lpstr>
      <vt:lpstr>Tw Cen MT</vt:lpstr>
      <vt:lpstr>Wingdings 3</vt:lpstr>
      <vt:lpstr>Integral</vt:lpstr>
      <vt:lpstr>More Counting</vt:lpstr>
      <vt:lpstr>Announcements</vt:lpstr>
      <vt:lpstr>Announcements</vt:lpstr>
      <vt:lpstr>Announcements</vt:lpstr>
      <vt:lpstr>Announcements</vt:lpstr>
      <vt:lpstr>Where Are We?</vt:lpstr>
      <vt:lpstr>Factorial</vt:lpstr>
      <vt:lpstr>One More Counting Technique</vt:lpstr>
      <vt:lpstr>Distinct Letters</vt:lpstr>
      <vt:lpstr>In General</vt:lpstr>
      <vt:lpstr>Change it slightly</vt:lpstr>
      <vt:lpstr>Number of Subsets</vt:lpstr>
      <vt:lpstr>Clever approach – count two ways</vt:lpstr>
      <vt:lpstr>Clever approach – count two ways</vt:lpstr>
      <vt:lpstr>Second Takeaway</vt:lpstr>
      <vt:lpstr>Path Counting</vt:lpstr>
      <vt:lpstr>Path Counting</vt:lpstr>
      <vt:lpstr>Path Counting</vt:lpstr>
      <vt:lpstr>Path Counting</vt:lpstr>
      <vt:lpstr>Path Counting</vt:lpstr>
      <vt:lpstr>Path Counting</vt:lpstr>
      <vt:lpstr>Overcounting</vt:lpstr>
      <vt:lpstr>Overcounting</vt:lpstr>
      <vt:lpstr>Overcounting</vt:lpstr>
      <vt:lpstr>Combination Facts</vt:lpstr>
      <vt:lpstr>Some Facts about combinations</vt:lpstr>
      <vt:lpstr>Two Proofs of Symmetry</vt:lpstr>
      <vt:lpstr>Two Proofs of Symmetry</vt:lpstr>
      <vt:lpstr>Two Proofs of Symmetry</vt:lpstr>
      <vt:lpstr>Pascal’s Rule: (n¦k)=((n-1)¦(k-1))+((n-1)¦k)</vt:lpstr>
      <vt:lpstr>Pascal’s Rule: (n¦k)=((n-1)¦(k-1))+((n-1)¦k)</vt:lpstr>
      <vt:lpstr>Takeaways</vt:lpstr>
      <vt:lpstr>Binomial Theorem</vt:lpstr>
      <vt:lpstr>Binomial Theorem</vt:lpstr>
      <vt:lpstr>Some intuition</vt:lpstr>
      <vt:lpstr>So What?</vt:lpstr>
      <vt:lpstr>Extra Practice</vt:lpstr>
      <vt:lpstr>Books, revisited</vt:lpstr>
      <vt:lpstr>Books, revisited</vt:lpstr>
      <vt:lpstr>Books, revisited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Counting</dc:title>
  <dc:creator>rtweber2</dc:creator>
  <cp:lastModifiedBy>Anna Kuznetsova</cp:lastModifiedBy>
  <cp:revision>63</cp:revision>
  <cp:lastPrinted>2025-06-25T07:20:02Z</cp:lastPrinted>
  <dcterms:created xsi:type="dcterms:W3CDTF">2021-03-26T20:50:20Z</dcterms:created>
  <dcterms:modified xsi:type="dcterms:W3CDTF">2025-06-25T17:24:52Z</dcterms:modified>
</cp:coreProperties>
</file>