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2"/>
  </p:notesMasterIdLst>
  <p:sldIdLst>
    <p:sldId id="330" r:id="rId2"/>
    <p:sldId id="256" r:id="rId3"/>
    <p:sldId id="331" r:id="rId4"/>
    <p:sldId id="259" r:id="rId5"/>
    <p:sldId id="260" r:id="rId6"/>
    <p:sldId id="332" r:id="rId7"/>
    <p:sldId id="333" r:id="rId8"/>
    <p:sldId id="264" r:id="rId9"/>
    <p:sldId id="363" r:id="rId10"/>
    <p:sldId id="325" r:id="rId11"/>
    <p:sldId id="334" r:id="rId12"/>
    <p:sldId id="335" r:id="rId13"/>
    <p:sldId id="336" r:id="rId14"/>
    <p:sldId id="337" r:id="rId15"/>
    <p:sldId id="338" r:id="rId16"/>
    <p:sldId id="339" r:id="rId17"/>
    <p:sldId id="340" r:id="rId18"/>
    <p:sldId id="341" r:id="rId19"/>
    <p:sldId id="346" r:id="rId20"/>
    <p:sldId id="352" r:id="rId21"/>
    <p:sldId id="342" r:id="rId22"/>
    <p:sldId id="343" r:id="rId23"/>
    <p:sldId id="353" r:id="rId24"/>
    <p:sldId id="347" r:id="rId25"/>
    <p:sldId id="350" r:id="rId26"/>
    <p:sldId id="351" r:id="rId27"/>
    <p:sldId id="344" r:id="rId28"/>
    <p:sldId id="355" r:id="rId29"/>
    <p:sldId id="345" r:id="rId30"/>
    <p:sldId id="356" r:id="rId31"/>
    <p:sldId id="357" r:id="rId32"/>
    <p:sldId id="358" r:id="rId33"/>
    <p:sldId id="258" r:id="rId34"/>
    <p:sldId id="360" r:id="rId35"/>
    <p:sldId id="362" r:id="rId36"/>
    <p:sldId id="361" r:id="rId37"/>
    <p:sldId id="261" r:id="rId38"/>
    <p:sldId id="348" r:id="rId39"/>
    <p:sldId id="349" r:id="rId40"/>
    <p:sldId id="3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6" autoAdjust="0"/>
    <p:restoredTop sz="74766"/>
  </p:normalViewPr>
  <p:slideViewPr>
    <p:cSldViewPr snapToGrid="0">
      <p:cViewPr varScale="1">
        <p:scale>
          <a:sx n="96" d="100"/>
          <a:sy n="96" d="100"/>
        </p:scale>
        <p:origin x="8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179A4-AB18-D740-BED3-54F6D4B58977}" type="datetimeFigureOut">
              <a:rPr lang="en-US" smtClean="0"/>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2BC86-75CF-B349-8279-BACAB1BCCF39}" type="slidenum">
              <a:rPr lang="en-US" smtClean="0"/>
              <a:t>‹#›</a:t>
            </a:fld>
            <a:endParaRPr lang="en-US"/>
          </a:p>
        </p:txBody>
      </p:sp>
    </p:spTree>
    <p:extLst>
      <p:ext uri="{BB962C8B-B14F-4D97-AF65-F5344CB8AC3E}">
        <p14:creationId xmlns:p14="http://schemas.microsoft.com/office/powerpoint/2010/main" val="104521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on laptop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slides will likely not be sufficient, so if you miss lecture please make sure to watch the recording</a:t>
            </a:r>
          </a:p>
        </p:txBody>
      </p:sp>
      <p:sp>
        <p:nvSpPr>
          <p:cNvPr id="4" name="Slide Number Placeholder 3"/>
          <p:cNvSpPr>
            <a:spLocks noGrp="1"/>
          </p:cNvSpPr>
          <p:nvPr>
            <p:ph type="sldNum" sz="quarter" idx="5"/>
          </p:nvPr>
        </p:nvSpPr>
        <p:spPr/>
        <p:txBody>
          <a:bodyPr/>
          <a:lstStyle/>
          <a:p>
            <a:fld id="{1A82BC86-75CF-B349-8279-BACAB1BCCF39}" type="slidenum">
              <a:rPr lang="en-US" smtClean="0"/>
              <a:t>4</a:t>
            </a:fld>
            <a:endParaRPr lang="en-US"/>
          </a:p>
        </p:txBody>
      </p:sp>
    </p:spTree>
    <p:extLst>
      <p:ext uri="{BB962C8B-B14F-4D97-AF65-F5344CB8AC3E}">
        <p14:creationId xmlns:p14="http://schemas.microsoft.com/office/powerpoint/2010/main" val="248125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one set and another set. I made sure there was no over lap in the sets and </a:t>
            </a:r>
            <a:r>
              <a:rPr lang="en-US" dirty="0" err="1"/>
              <a:t>unioned</a:t>
            </a:r>
            <a:r>
              <a:rPr lang="en-US" dirty="0"/>
              <a:t> them to get my final set of options.</a:t>
            </a:r>
          </a:p>
        </p:txBody>
      </p:sp>
      <p:sp>
        <p:nvSpPr>
          <p:cNvPr id="4" name="Slide Number Placeholder 3"/>
          <p:cNvSpPr>
            <a:spLocks noGrp="1"/>
          </p:cNvSpPr>
          <p:nvPr>
            <p:ph type="sldNum" sz="quarter" idx="5"/>
          </p:nvPr>
        </p:nvSpPr>
        <p:spPr/>
        <p:txBody>
          <a:bodyPr/>
          <a:lstStyle/>
          <a:p>
            <a:fld id="{1A82BC86-75CF-B349-8279-BACAB1BCCF39}" type="slidenum">
              <a:rPr lang="en-US" smtClean="0"/>
              <a:t>17</a:t>
            </a:fld>
            <a:endParaRPr lang="en-US"/>
          </a:p>
        </p:txBody>
      </p:sp>
    </p:spTree>
    <p:extLst>
      <p:ext uri="{BB962C8B-B14F-4D97-AF65-F5344CB8AC3E}">
        <p14:creationId xmlns:p14="http://schemas.microsoft.com/office/powerpoint/2010/main" val="221887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to think about this one.</a:t>
            </a:r>
          </a:p>
        </p:txBody>
      </p:sp>
      <p:sp>
        <p:nvSpPr>
          <p:cNvPr id="4" name="Slide Number Placeholder 3"/>
          <p:cNvSpPr>
            <a:spLocks noGrp="1"/>
          </p:cNvSpPr>
          <p:nvPr>
            <p:ph type="sldNum" sz="quarter" idx="5"/>
          </p:nvPr>
        </p:nvSpPr>
        <p:spPr/>
        <p:txBody>
          <a:bodyPr/>
          <a:lstStyle/>
          <a:p>
            <a:fld id="{1A82BC86-75CF-B349-8279-BACAB1BCCF39}" type="slidenum">
              <a:rPr lang="en-US" smtClean="0"/>
              <a:t>18</a:t>
            </a:fld>
            <a:endParaRPr lang="en-US"/>
          </a:p>
        </p:txBody>
      </p:sp>
    </p:spTree>
    <p:extLst>
      <p:ext uri="{BB962C8B-B14F-4D97-AF65-F5344CB8AC3E}">
        <p14:creationId xmlns:p14="http://schemas.microsoft.com/office/powerpoint/2010/main" val="369465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 about </a:t>
            </a:r>
            <a:r>
              <a:rPr lang="en-US" dirty="0" err="1"/>
              <a:t>or’s</a:t>
            </a:r>
            <a:r>
              <a:rPr lang="en-US" dirty="0"/>
              <a:t> vs and</a:t>
            </a:r>
          </a:p>
        </p:txBody>
      </p:sp>
      <p:sp>
        <p:nvSpPr>
          <p:cNvPr id="4" name="Slide Number Placeholder 3"/>
          <p:cNvSpPr>
            <a:spLocks noGrp="1"/>
          </p:cNvSpPr>
          <p:nvPr>
            <p:ph type="sldNum" sz="quarter" idx="5"/>
          </p:nvPr>
        </p:nvSpPr>
        <p:spPr/>
        <p:txBody>
          <a:bodyPr/>
          <a:lstStyle/>
          <a:p>
            <a:fld id="{1A82BC86-75CF-B349-8279-BACAB1BCCF39}" type="slidenum">
              <a:rPr lang="en-US" smtClean="0"/>
              <a:t>20</a:t>
            </a:fld>
            <a:endParaRPr lang="en-US"/>
          </a:p>
        </p:txBody>
      </p:sp>
    </p:spTree>
    <p:extLst>
      <p:ext uri="{BB962C8B-B14F-4D97-AF65-F5344CB8AC3E}">
        <p14:creationId xmlns:p14="http://schemas.microsoft.com/office/powerpoint/2010/main" val="4532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resulting set is a set of ordered pairs. </a:t>
            </a:r>
          </a:p>
        </p:txBody>
      </p:sp>
      <p:sp>
        <p:nvSpPr>
          <p:cNvPr id="4" name="Slide Number Placeholder 3"/>
          <p:cNvSpPr>
            <a:spLocks noGrp="1"/>
          </p:cNvSpPr>
          <p:nvPr>
            <p:ph type="sldNum" sz="quarter" idx="5"/>
          </p:nvPr>
        </p:nvSpPr>
        <p:spPr/>
        <p:txBody>
          <a:bodyPr/>
          <a:lstStyle/>
          <a:p>
            <a:fld id="{1A82BC86-75CF-B349-8279-BACAB1BCCF39}" type="slidenum">
              <a:rPr lang="en-US" smtClean="0"/>
              <a:t>21</a:t>
            </a:fld>
            <a:endParaRPr lang="en-US"/>
          </a:p>
        </p:txBody>
      </p:sp>
    </p:spTree>
    <p:extLst>
      <p:ext uri="{BB962C8B-B14F-4D97-AF65-F5344CB8AC3E}">
        <p14:creationId xmlns:p14="http://schemas.microsoft.com/office/powerpoint/2010/main" val="353515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remember from 311 or try to rederive it from one of the two rules that we introduced</a:t>
            </a:r>
          </a:p>
        </p:txBody>
      </p:sp>
      <p:sp>
        <p:nvSpPr>
          <p:cNvPr id="4" name="Slide Number Placeholder 3"/>
          <p:cNvSpPr>
            <a:spLocks noGrp="1"/>
          </p:cNvSpPr>
          <p:nvPr>
            <p:ph type="sldNum" sz="quarter" idx="5"/>
          </p:nvPr>
        </p:nvSpPr>
        <p:spPr/>
        <p:txBody>
          <a:bodyPr/>
          <a:lstStyle/>
          <a:p>
            <a:fld id="{1A82BC86-75CF-B349-8279-BACAB1BCCF39}" type="slidenum">
              <a:rPr lang="en-US" smtClean="0"/>
              <a:t>22</a:t>
            </a:fld>
            <a:endParaRPr lang="en-US"/>
          </a:p>
        </p:txBody>
      </p:sp>
    </p:spTree>
    <p:extLst>
      <p:ext uri="{BB962C8B-B14F-4D97-AF65-F5344CB8AC3E}">
        <p14:creationId xmlns:p14="http://schemas.microsoft.com/office/powerpoint/2010/main" val="60253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condition it sounded similar to the previous problem</a:t>
            </a:r>
          </a:p>
        </p:txBody>
      </p:sp>
      <p:sp>
        <p:nvSpPr>
          <p:cNvPr id="4" name="Slide Number Placeholder 3"/>
          <p:cNvSpPr>
            <a:spLocks noGrp="1"/>
          </p:cNvSpPr>
          <p:nvPr>
            <p:ph type="sldNum" sz="quarter" idx="5"/>
          </p:nvPr>
        </p:nvSpPr>
        <p:spPr/>
        <p:txBody>
          <a:bodyPr/>
          <a:lstStyle/>
          <a:p>
            <a:fld id="{1A82BC86-75CF-B349-8279-BACAB1BCCF39}" type="slidenum">
              <a:rPr lang="en-US" smtClean="0"/>
              <a:t>24</a:t>
            </a:fld>
            <a:endParaRPr lang="en-US"/>
          </a:p>
        </p:txBody>
      </p:sp>
    </p:spTree>
    <p:extLst>
      <p:ext uri="{BB962C8B-B14F-4D97-AF65-F5344CB8AC3E}">
        <p14:creationId xmlns:p14="http://schemas.microsoft.com/office/powerpoint/2010/main" val="158835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then what do we do with the pants. Take a moment to discuss with you partner. Go back to the other slide</a:t>
            </a:r>
          </a:p>
        </p:txBody>
      </p:sp>
      <p:sp>
        <p:nvSpPr>
          <p:cNvPr id="4" name="Slide Number Placeholder 3"/>
          <p:cNvSpPr>
            <a:spLocks noGrp="1"/>
          </p:cNvSpPr>
          <p:nvPr>
            <p:ph type="sldNum" sz="quarter" idx="5"/>
          </p:nvPr>
        </p:nvSpPr>
        <p:spPr/>
        <p:txBody>
          <a:bodyPr/>
          <a:lstStyle/>
          <a:p>
            <a:fld id="{1A82BC86-75CF-B349-8279-BACAB1BCCF39}" type="slidenum">
              <a:rPr lang="en-US" smtClean="0"/>
              <a:t>25</a:t>
            </a:fld>
            <a:endParaRPr lang="en-US"/>
          </a:p>
        </p:txBody>
      </p:sp>
    </p:spTree>
    <p:extLst>
      <p:ext uri="{BB962C8B-B14F-4D97-AF65-F5344CB8AC3E}">
        <p14:creationId xmlns:p14="http://schemas.microsoft.com/office/powerpoint/2010/main" val="84282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approaches, </a:t>
            </a:r>
          </a:p>
          <a:p>
            <a:r>
              <a:rPr lang="en-US" dirty="0"/>
              <a:t>count all ways and remove the invalid options of which there are 9 </a:t>
            </a:r>
          </a:p>
          <a:p>
            <a:r>
              <a:rPr lang="en-US" dirty="0"/>
              <a:t>or notice that no matter what shirt you pick there we always be two pant options to pick</a:t>
            </a:r>
          </a:p>
        </p:txBody>
      </p:sp>
      <p:sp>
        <p:nvSpPr>
          <p:cNvPr id="4" name="Slide Number Placeholder 3"/>
          <p:cNvSpPr>
            <a:spLocks noGrp="1"/>
          </p:cNvSpPr>
          <p:nvPr>
            <p:ph type="sldNum" sz="quarter" idx="5"/>
          </p:nvPr>
        </p:nvSpPr>
        <p:spPr/>
        <p:txBody>
          <a:bodyPr/>
          <a:lstStyle/>
          <a:p>
            <a:fld id="{1A82BC86-75CF-B349-8279-BACAB1BCCF39}" type="slidenum">
              <a:rPr lang="en-US" smtClean="0"/>
              <a:t>26</a:t>
            </a:fld>
            <a:endParaRPr lang="en-US"/>
          </a:p>
        </p:txBody>
      </p:sp>
    </p:spTree>
    <p:extLst>
      <p:ext uri="{BB962C8B-B14F-4D97-AF65-F5344CB8AC3E}">
        <p14:creationId xmlns:p14="http://schemas.microsoft.com/office/powerpoint/2010/main" val="2792278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believe this computation? If not, what should we be doing instead? Discuss with your neighbor.</a:t>
            </a:r>
          </a:p>
        </p:txBody>
      </p:sp>
      <p:sp>
        <p:nvSpPr>
          <p:cNvPr id="4" name="Slide Number Placeholder 3"/>
          <p:cNvSpPr>
            <a:spLocks noGrp="1"/>
          </p:cNvSpPr>
          <p:nvPr>
            <p:ph type="sldNum" sz="quarter" idx="5"/>
          </p:nvPr>
        </p:nvSpPr>
        <p:spPr/>
        <p:txBody>
          <a:bodyPr/>
          <a:lstStyle/>
          <a:p>
            <a:fld id="{1A82BC86-75CF-B349-8279-BACAB1BCCF39}" type="slidenum">
              <a:rPr lang="en-US" smtClean="0"/>
              <a:t>28</a:t>
            </a:fld>
            <a:endParaRPr lang="en-US"/>
          </a:p>
        </p:txBody>
      </p:sp>
    </p:spTree>
    <p:extLst>
      <p:ext uri="{BB962C8B-B14F-4D97-AF65-F5344CB8AC3E}">
        <p14:creationId xmlns:p14="http://schemas.microsoft.com/office/powerpoint/2010/main" val="145235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2BC86-75CF-B349-8279-BACAB1BCCF39}" type="slidenum">
              <a:rPr lang="en-US" smtClean="0"/>
              <a:t>35</a:t>
            </a:fld>
            <a:endParaRPr lang="en-US"/>
          </a:p>
        </p:txBody>
      </p:sp>
    </p:spTree>
    <p:extLst>
      <p:ext uri="{BB962C8B-B14F-4D97-AF65-F5344CB8AC3E}">
        <p14:creationId xmlns:p14="http://schemas.microsoft.com/office/powerpoint/2010/main" val="157842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using canvas, most things you need will be on the web page</a:t>
            </a:r>
          </a:p>
        </p:txBody>
      </p:sp>
      <p:sp>
        <p:nvSpPr>
          <p:cNvPr id="4" name="Slide Number Placeholder 3"/>
          <p:cNvSpPr>
            <a:spLocks noGrp="1"/>
          </p:cNvSpPr>
          <p:nvPr>
            <p:ph type="sldNum" sz="quarter" idx="5"/>
          </p:nvPr>
        </p:nvSpPr>
        <p:spPr/>
        <p:txBody>
          <a:bodyPr/>
          <a:lstStyle/>
          <a:p>
            <a:fld id="{1A82BC86-75CF-B349-8279-BACAB1BCCF39}" type="slidenum">
              <a:rPr lang="en-US" smtClean="0"/>
              <a:t>6</a:t>
            </a:fld>
            <a:endParaRPr lang="en-US"/>
          </a:p>
        </p:txBody>
      </p:sp>
    </p:spTree>
    <p:extLst>
      <p:ext uri="{BB962C8B-B14F-4D97-AF65-F5344CB8AC3E}">
        <p14:creationId xmlns:p14="http://schemas.microsoft.com/office/powerpoint/2010/main" val="282955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CCs: an explanation will appear when you got the answer correct. If you don’t see an explanation you can attempt as many times as needed.</a:t>
            </a:r>
          </a:p>
          <a:p>
            <a:endParaRPr lang="en-US" dirty="0"/>
          </a:p>
          <a:p>
            <a:r>
              <a:rPr lang="en-US" dirty="0"/>
              <a:t>Section Participation: Tricker problems with the concepts covered in lecture. A great place to attempt problems and ask questions as you are preparing for quizzes and working on that weeks homework.</a:t>
            </a:r>
          </a:p>
          <a:p>
            <a:endParaRPr lang="en-US" dirty="0"/>
          </a:p>
          <a:p>
            <a:r>
              <a:rPr lang="en-US" dirty="0"/>
              <a:t>Quizzes are meant to give you an indicator about how you are doing with the concepts on a more regular basis as they very quickly build on each other. You’ll be able to catch misconceptions earlier and have a more manageable way to catch up on a topic if needed.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these percentage breakdowns are subject to change.</a:t>
            </a:r>
          </a:p>
          <a:p>
            <a:endParaRPr lang="en-US" dirty="0"/>
          </a:p>
        </p:txBody>
      </p:sp>
      <p:sp>
        <p:nvSpPr>
          <p:cNvPr id="4" name="Slide Number Placeholder 3"/>
          <p:cNvSpPr>
            <a:spLocks noGrp="1"/>
          </p:cNvSpPr>
          <p:nvPr>
            <p:ph type="sldNum" sz="quarter" idx="5"/>
          </p:nvPr>
        </p:nvSpPr>
        <p:spPr/>
        <p:txBody>
          <a:bodyPr/>
          <a:lstStyle/>
          <a:p>
            <a:fld id="{1A82BC86-75CF-B349-8279-BACAB1BCCF39}" type="slidenum">
              <a:rPr lang="en-US" smtClean="0"/>
              <a:t>7</a:t>
            </a:fld>
            <a:endParaRPr lang="en-US"/>
          </a:p>
        </p:txBody>
      </p:sp>
    </p:spTree>
    <p:extLst>
      <p:ext uri="{BB962C8B-B14F-4D97-AF65-F5344CB8AC3E}">
        <p14:creationId xmlns:p14="http://schemas.microsoft.com/office/powerpoint/2010/main" val="362070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ed emails aren’t going to your junk.</a:t>
            </a:r>
          </a:p>
        </p:txBody>
      </p:sp>
      <p:sp>
        <p:nvSpPr>
          <p:cNvPr id="4" name="Slide Number Placeholder 3"/>
          <p:cNvSpPr>
            <a:spLocks noGrp="1"/>
          </p:cNvSpPr>
          <p:nvPr>
            <p:ph type="sldNum" sz="quarter" idx="5"/>
          </p:nvPr>
        </p:nvSpPr>
        <p:spPr/>
        <p:txBody>
          <a:bodyPr/>
          <a:lstStyle/>
          <a:p>
            <a:fld id="{1A82BC86-75CF-B349-8279-BACAB1BCCF39}" type="slidenum">
              <a:rPr lang="en-US" smtClean="0"/>
              <a:t>8</a:t>
            </a:fld>
            <a:endParaRPr lang="en-US"/>
          </a:p>
        </p:txBody>
      </p:sp>
    </p:spTree>
    <p:extLst>
      <p:ext uri="{BB962C8B-B14F-4D97-AF65-F5344CB8AC3E}">
        <p14:creationId xmlns:p14="http://schemas.microsoft.com/office/powerpoint/2010/main" val="379323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9584-A39A-4BC8-5AD7-3572EF69C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5FDDB-7B04-AC7E-9E01-11EC96701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DEFB6F-BDFA-202C-B471-1435CF020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BA9D0E-AE75-7CA4-1E92-A73553574744}"/>
              </a:ext>
            </a:extLst>
          </p:cNvPr>
          <p:cNvSpPr>
            <a:spLocks noGrp="1"/>
          </p:cNvSpPr>
          <p:nvPr>
            <p:ph type="sldNum" sz="quarter" idx="5"/>
          </p:nvPr>
        </p:nvSpPr>
        <p:spPr/>
        <p:txBody>
          <a:bodyPr/>
          <a:lstStyle/>
          <a:p>
            <a:fld id="{1A82BC86-75CF-B349-8279-BACAB1BCCF39}" type="slidenum">
              <a:rPr lang="en-US" smtClean="0"/>
              <a:t>9</a:t>
            </a:fld>
            <a:endParaRPr lang="en-US"/>
          </a:p>
        </p:txBody>
      </p:sp>
    </p:spTree>
    <p:extLst>
      <p:ext uri="{BB962C8B-B14F-4D97-AF65-F5344CB8AC3E}">
        <p14:creationId xmlns:p14="http://schemas.microsoft.com/office/powerpoint/2010/main" val="277333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is really helpful in this class because there are often multiple ways to approach a problem, and some end up being much easier than others.</a:t>
            </a:r>
          </a:p>
          <a:p>
            <a:endParaRPr lang="en-US" dirty="0"/>
          </a:p>
          <a:p>
            <a:r>
              <a:rPr lang="en-US" dirty="0"/>
              <a:t>Rising number of academic integrity cases.</a:t>
            </a:r>
          </a:p>
        </p:txBody>
      </p:sp>
      <p:sp>
        <p:nvSpPr>
          <p:cNvPr id="4" name="Slide Number Placeholder 3"/>
          <p:cNvSpPr>
            <a:spLocks noGrp="1"/>
          </p:cNvSpPr>
          <p:nvPr>
            <p:ph type="sldNum" sz="quarter" idx="5"/>
          </p:nvPr>
        </p:nvSpPr>
        <p:spPr/>
        <p:txBody>
          <a:bodyPr/>
          <a:lstStyle/>
          <a:p>
            <a:fld id="{1A82BC86-75CF-B349-8279-BACAB1BCCF39}" type="slidenum">
              <a:rPr lang="en-US" smtClean="0"/>
              <a:t>10</a:t>
            </a:fld>
            <a:endParaRPr lang="en-US"/>
          </a:p>
        </p:txBody>
      </p:sp>
    </p:spTree>
    <p:extLst>
      <p:ext uri="{BB962C8B-B14F-4D97-AF65-F5344CB8AC3E}">
        <p14:creationId xmlns:p14="http://schemas.microsoft.com/office/powerpoint/2010/main" val="130843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learning the basics of probability theory that have many many applications both in CS and the real world</a:t>
            </a:r>
          </a:p>
          <a:p>
            <a:endParaRPr lang="en-US" dirty="0"/>
          </a:p>
          <a:p>
            <a:r>
              <a:rPr lang="en-US" dirty="0"/>
              <a:t>ML responses are different for the same prompt because of randomness</a:t>
            </a:r>
          </a:p>
        </p:txBody>
      </p:sp>
      <p:sp>
        <p:nvSpPr>
          <p:cNvPr id="4" name="Slide Number Placeholder 3"/>
          <p:cNvSpPr>
            <a:spLocks noGrp="1"/>
          </p:cNvSpPr>
          <p:nvPr>
            <p:ph type="sldNum" sz="quarter" idx="5"/>
          </p:nvPr>
        </p:nvSpPr>
        <p:spPr/>
        <p:txBody>
          <a:bodyPr/>
          <a:lstStyle/>
          <a:p>
            <a:fld id="{1A82BC86-75CF-B349-8279-BACAB1BCCF39}" type="slidenum">
              <a:rPr lang="en-US" smtClean="0"/>
              <a:t>11</a:t>
            </a:fld>
            <a:endParaRPr lang="en-US"/>
          </a:p>
        </p:txBody>
      </p:sp>
    </p:spTree>
    <p:extLst>
      <p:ext uri="{BB962C8B-B14F-4D97-AF65-F5344CB8AC3E}">
        <p14:creationId xmlns:p14="http://schemas.microsoft.com/office/powerpoint/2010/main" val="14781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ways of counting finite sets that are finite, but too big for us to write out each element of.</a:t>
            </a:r>
          </a:p>
          <a:p>
            <a:endParaRPr lang="en-US" dirty="0"/>
          </a:p>
          <a:p>
            <a:r>
              <a:rPr lang="en-US" dirty="0"/>
              <a:t>First half of the course will deal with discrete probabilities, like rolling a die or flipping a coin. The second half of the course will be dealing with continuous probabilities like instead of rolling a die I want to generate a real number from 0 to 1. Some things are similar between these two, but some are different.</a:t>
            </a:r>
          </a:p>
        </p:txBody>
      </p:sp>
      <p:sp>
        <p:nvSpPr>
          <p:cNvPr id="4" name="Slide Number Placeholder 3"/>
          <p:cNvSpPr>
            <a:spLocks noGrp="1"/>
          </p:cNvSpPr>
          <p:nvPr>
            <p:ph type="sldNum" sz="quarter" idx="5"/>
          </p:nvPr>
        </p:nvSpPr>
        <p:spPr/>
        <p:txBody>
          <a:bodyPr/>
          <a:lstStyle/>
          <a:p>
            <a:fld id="{1A82BC86-75CF-B349-8279-BACAB1BCCF39}" type="slidenum">
              <a:rPr lang="en-US" smtClean="0"/>
              <a:t>12</a:t>
            </a:fld>
            <a:endParaRPr lang="en-US"/>
          </a:p>
        </p:txBody>
      </p:sp>
    </p:spTree>
    <p:extLst>
      <p:ext uri="{BB962C8B-B14F-4D97-AF65-F5344CB8AC3E}">
        <p14:creationId xmlns:p14="http://schemas.microsoft.com/office/powerpoint/2010/main" val="423091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had a lot of practice with this in 311, and we will continue this approach. You wont really be writing many proofs but will be carefully explaining how you calculated something on the HWs. You’ll see that in this class one word can really change what experiment you are referring to, so we want to continue practicing precise communication.</a:t>
            </a:r>
          </a:p>
        </p:txBody>
      </p:sp>
      <p:sp>
        <p:nvSpPr>
          <p:cNvPr id="4" name="Slide Number Placeholder 3"/>
          <p:cNvSpPr>
            <a:spLocks noGrp="1"/>
          </p:cNvSpPr>
          <p:nvPr>
            <p:ph type="sldNum" sz="quarter" idx="5"/>
          </p:nvPr>
        </p:nvSpPr>
        <p:spPr/>
        <p:txBody>
          <a:bodyPr/>
          <a:lstStyle/>
          <a:p>
            <a:fld id="{1A82BC86-75CF-B349-8279-BACAB1BCCF39}" type="slidenum">
              <a:rPr lang="en-US" smtClean="0"/>
              <a:t>13</a:t>
            </a:fld>
            <a:endParaRPr lang="en-US"/>
          </a:p>
        </p:txBody>
      </p:sp>
    </p:spTree>
    <p:extLst>
      <p:ext uri="{BB962C8B-B14F-4D97-AF65-F5344CB8AC3E}">
        <p14:creationId xmlns:p14="http://schemas.microsoft.com/office/powerpoint/2010/main" val="415315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8B4228-9B20-4E1C-BAF9-1CE2D488642F}"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4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A8B4228-9B20-4E1C-BAF9-1CE2D488642F}" type="datetimeFigureOut">
              <a:rPr lang="en-US" smtClean="0"/>
              <a:t>6/23/25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B44C132-2C5F-4912-A98C-B2615409314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52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A8B4228-9B20-4E1C-BAF9-1CE2D488642F}" type="datetimeFigureOut">
              <a:rPr lang="en-US" smtClean="0"/>
              <a:t>6/23/25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B44C132-2C5F-4912-A98C-B2615409314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916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53072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8B4228-9B20-4E1C-BAF9-1CE2D488642F}"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229887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8B4228-9B20-4E1C-BAF9-1CE2D488642F}" type="datetimeFigureOut">
              <a:rPr lang="en-US" smtClean="0"/>
              <a:t>6/23/25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B44C132-2C5F-4912-A98C-B2615409314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066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A8B4228-9B20-4E1C-BAF9-1CE2D488642F}" type="datetimeFigureOut">
              <a:rPr lang="en-US" smtClean="0"/>
              <a:t>6/23/25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4C132-2C5F-4912-A98C-B2615409314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19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8B4228-9B20-4E1C-BAF9-1CE2D488642F}" type="datetimeFigureOut">
              <a:rPr lang="en-US" smtClean="0"/>
              <a:t>6/23/25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91905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A8B4228-9B20-4E1C-BAF9-1CE2D488642F}" type="datetimeFigureOut">
              <a:rPr lang="en-US" smtClean="0"/>
              <a:t>6/23/25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4C132-2C5F-4912-A98C-B2615409314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342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B4228-9B20-4E1C-BAF9-1CE2D488642F}" type="datetimeFigureOut">
              <a:rPr lang="en-US" smtClean="0"/>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B4228-9B20-4E1C-BAF9-1CE2D488642F}" type="datetimeFigureOut">
              <a:rPr lang="en-US" smtClean="0"/>
              <a:t>6/23/25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4C132-2C5F-4912-A98C-B26154093141}" type="slidenum">
              <a:rPr lang="en-US" smtClean="0"/>
              <a:t>‹#›</a:t>
            </a:fld>
            <a:endParaRPr lang="en-US"/>
          </a:p>
        </p:txBody>
      </p:sp>
    </p:spTree>
    <p:extLst>
      <p:ext uri="{BB962C8B-B14F-4D97-AF65-F5344CB8AC3E}">
        <p14:creationId xmlns:p14="http://schemas.microsoft.com/office/powerpoint/2010/main" val="260084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B4228-9B20-4E1C-BAF9-1CE2D488642F}" type="datetimeFigureOut">
              <a:rPr lang="en-US" smtClean="0"/>
              <a:t>6/23/25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4C132-2C5F-4912-A98C-B2615409314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5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A8B4228-9B20-4E1C-BAF9-1CE2D488642F}" type="datetimeFigureOut">
              <a:rPr lang="en-US" smtClean="0"/>
              <a:t>6/23/25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B44C132-2C5F-4912-A98C-B2615409314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074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urses.cs.washington.edu/courses/cse312/25s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se.uw.edu/31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cs.washington.edu/courses/cse312/25su/resources/Final_review.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lextsun.com/files/Prob_Stat_for_CS_Book.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Early?</a:t>
            </a:r>
          </a:p>
        </p:txBody>
      </p:sp>
      <p:sp>
        <p:nvSpPr>
          <p:cNvPr id="3" name="Content Placeholder 2"/>
          <p:cNvSpPr>
            <a:spLocks noGrp="1"/>
          </p:cNvSpPr>
          <p:nvPr>
            <p:ph idx="1"/>
          </p:nvPr>
        </p:nvSpPr>
        <p:spPr/>
        <p:txBody>
          <a:bodyPr/>
          <a:lstStyle/>
          <a:p>
            <a:r>
              <a:rPr lang="en-US" dirty="0"/>
              <a:t>Here for CSE 312?</a:t>
            </a:r>
          </a:p>
          <a:p>
            <a:r>
              <a:rPr lang="en-US" dirty="0"/>
              <a:t>Welcome! You’re early!</a:t>
            </a:r>
          </a:p>
          <a:p>
            <a:endParaRPr lang="en-US" dirty="0"/>
          </a:p>
          <a:p>
            <a:r>
              <a:rPr lang="en-US" dirty="0"/>
              <a:t>Want a copy of these slides to take notes?</a:t>
            </a:r>
          </a:p>
          <a:p>
            <a:pPr lvl="1"/>
            <a:r>
              <a:rPr lang="en-US" dirty="0"/>
              <a:t> You can download them from the webpage </a:t>
            </a:r>
            <a:r>
              <a:rPr lang="en-US" dirty="0" err="1"/>
              <a:t>cse.uw.edu</a:t>
            </a:r>
            <a:r>
              <a:rPr lang="en-US" dirty="0"/>
              <a:t>/312</a:t>
            </a:r>
          </a:p>
          <a:p>
            <a:pPr lvl="1"/>
            <a:endParaRPr lang="en-US" dirty="0"/>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Integrity</a:t>
            </a:r>
          </a:p>
        </p:txBody>
      </p:sp>
      <p:sp>
        <p:nvSpPr>
          <p:cNvPr id="3" name="Content Placeholder 2"/>
          <p:cNvSpPr>
            <a:spLocks noGrp="1"/>
          </p:cNvSpPr>
          <p:nvPr>
            <p:ph idx="1"/>
          </p:nvPr>
        </p:nvSpPr>
        <p:spPr/>
        <p:txBody>
          <a:bodyPr>
            <a:normAutofit/>
          </a:bodyPr>
          <a:lstStyle/>
          <a:p>
            <a:r>
              <a:rPr lang="en-US" dirty="0"/>
              <a:t>Be sure that you are able to explain and/or re-derive anything that you submit. If we have doubts about whether you did the work on your own, we may ask you to come in and explain your solution to us verbally.</a:t>
            </a:r>
          </a:p>
          <a:p>
            <a:endParaRPr lang="en-US" dirty="0"/>
          </a:p>
          <a:p>
            <a:r>
              <a:rPr lang="en-US" dirty="0"/>
              <a:t>Collaboration</a:t>
            </a:r>
          </a:p>
          <a:p>
            <a:r>
              <a:rPr lang="en-US" dirty="0"/>
              <a:t>Resources outside of the course</a:t>
            </a:r>
          </a:p>
          <a:p>
            <a:r>
              <a:rPr lang="en-US" dirty="0"/>
              <a:t>Generative AI (ChatGPT, LLMs, etc.)</a:t>
            </a:r>
          </a:p>
          <a:p>
            <a:pPr lvl="1"/>
            <a:endParaRPr lang="en-US" dirty="0"/>
          </a:p>
        </p:txBody>
      </p:sp>
    </p:spTree>
    <p:extLst>
      <p:ext uri="{BB962C8B-B14F-4D97-AF65-F5344CB8AC3E}">
        <p14:creationId xmlns:p14="http://schemas.microsoft.com/office/powerpoint/2010/main" val="3155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5264-34E5-498D-AE68-EDC1ADEB025E}"/>
              </a:ext>
            </a:extLst>
          </p:cNvPr>
          <p:cNvSpPr>
            <a:spLocks noGrp="1"/>
          </p:cNvSpPr>
          <p:nvPr>
            <p:ph type="title"/>
          </p:nvPr>
        </p:nvSpPr>
        <p:spPr/>
        <p:txBody>
          <a:bodyPr/>
          <a:lstStyle/>
          <a:p>
            <a:r>
              <a:rPr lang="en-US" dirty="0"/>
              <a:t>What is This Class?</a:t>
            </a:r>
          </a:p>
        </p:txBody>
      </p:sp>
      <p:sp>
        <p:nvSpPr>
          <p:cNvPr id="3" name="Content Placeholder 2">
            <a:extLst>
              <a:ext uri="{FF2B5EF4-FFF2-40B4-BE49-F238E27FC236}">
                <a16:creationId xmlns:a16="http://schemas.microsoft.com/office/drawing/2014/main" id="{4D115E59-8238-4FE3-8B7E-1E4F6606907B}"/>
              </a:ext>
            </a:extLst>
          </p:cNvPr>
          <p:cNvSpPr>
            <a:spLocks noGrp="1"/>
          </p:cNvSpPr>
          <p:nvPr>
            <p:ph idx="1"/>
          </p:nvPr>
        </p:nvSpPr>
        <p:spPr/>
        <p:txBody>
          <a:bodyPr/>
          <a:lstStyle/>
          <a:p>
            <a:r>
              <a:rPr lang="en-US" dirty="0"/>
              <a:t>We’re going to learn fundamentals of probability theory.</a:t>
            </a:r>
          </a:p>
          <a:p>
            <a:r>
              <a:rPr lang="en-US" dirty="0"/>
              <a:t>A </a:t>
            </a:r>
            <a:r>
              <a:rPr lang="en-US" b="1" dirty="0"/>
              <a:t>beautiful </a:t>
            </a:r>
            <a:r>
              <a:rPr lang="en-US" dirty="0"/>
              <a:t>and </a:t>
            </a:r>
            <a:r>
              <a:rPr lang="en-US" b="1" i="1" dirty="0"/>
              <a:t>useful</a:t>
            </a:r>
            <a:r>
              <a:rPr lang="en-US" dirty="0"/>
              <a:t> branch of mathematics.</a:t>
            </a:r>
            <a:endParaRPr lang="en-US" b="1" i="1" dirty="0"/>
          </a:p>
        </p:txBody>
      </p:sp>
      <p:sp>
        <p:nvSpPr>
          <p:cNvPr id="4" name="TextBox 3">
            <a:extLst>
              <a:ext uri="{FF2B5EF4-FFF2-40B4-BE49-F238E27FC236}">
                <a16:creationId xmlns:a16="http://schemas.microsoft.com/office/drawing/2014/main" id="{2994E7CB-1E85-4F8A-95E2-7E1658A479FE}"/>
              </a:ext>
            </a:extLst>
          </p:cNvPr>
          <p:cNvSpPr txBox="1"/>
          <p:nvPr/>
        </p:nvSpPr>
        <p:spPr>
          <a:xfrm>
            <a:off x="1368697" y="2533650"/>
            <a:ext cx="10585450"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Applications in:</a:t>
            </a:r>
          </a:p>
          <a:p>
            <a:r>
              <a:rPr lang="en-US" sz="2800" dirty="0">
                <a:latin typeface="Segoe UI Semilight" panose="020B0402040204020203" pitchFamily="34" charset="0"/>
                <a:cs typeface="Segoe UI Semilight" panose="020B0402040204020203" pitchFamily="34" charset="0"/>
              </a:rPr>
              <a:t>Machine Learning</a:t>
            </a:r>
          </a:p>
          <a:p>
            <a:r>
              <a:rPr lang="en-US" sz="2800" dirty="0">
                <a:latin typeface="Segoe UI Semilight" panose="020B0402040204020203" pitchFamily="34" charset="0"/>
                <a:cs typeface="Segoe UI Semilight" panose="020B0402040204020203" pitchFamily="34" charset="0"/>
              </a:rPr>
              <a:t>Natural Language Processing</a:t>
            </a:r>
          </a:p>
          <a:p>
            <a:r>
              <a:rPr lang="en-US" sz="2800" dirty="0">
                <a:latin typeface="Segoe UI Semilight" panose="020B0402040204020203" pitchFamily="34" charset="0"/>
                <a:cs typeface="Segoe UI Semilight" panose="020B0402040204020203" pitchFamily="34" charset="0"/>
              </a:rPr>
              <a:t>Cryptography</a:t>
            </a:r>
          </a:p>
          <a:p>
            <a:r>
              <a:rPr lang="en-US" sz="2800" dirty="0">
                <a:latin typeface="Segoe UI Semilight" panose="020B0402040204020203" pitchFamily="34" charset="0"/>
                <a:cs typeface="Segoe UI Semilight" panose="020B0402040204020203" pitchFamily="34" charset="0"/>
              </a:rPr>
              <a:t>Error-Correcting Codes</a:t>
            </a:r>
          </a:p>
          <a:p>
            <a:r>
              <a:rPr lang="en-US" sz="2800" dirty="0">
                <a:latin typeface="Segoe UI Semilight" panose="020B0402040204020203" pitchFamily="34" charset="0"/>
                <a:cs typeface="Segoe UI Semilight" panose="020B0402040204020203" pitchFamily="34" charset="0"/>
              </a:rPr>
              <a:t>Data Structures</a:t>
            </a:r>
          </a:p>
          <a:p>
            <a:r>
              <a:rPr lang="en-US" sz="2800" dirty="0">
                <a:latin typeface="Segoe UI Semilight" panose="020B0402040204020203" pitchFamily="34" charset="0"/>
                <a:cs typeface="Segoe UI Semilight" panose="020B0402040204020203" pitchFamily="34" charset="0"/>
              </a:rPr>
              <a:t>Data Compression</a:t>
            </a:r>
          </a:p>
          <a:p>
            <a:r>
              <a:rPr lang="en-US" sz="2800" dirty="0">
                <a:latin typeface="Segoe UI Semilight" panose="020B0402040204020203" pitchFamily="34" charset="0"/>
                <a:cs typeface="Segoe UI Semilight" panose="020B0402040204020203" pitchFamily="34" charset="0"/>
              </a:rPr>
              <a:t>Complexity Theory</a:t>
            </a:r>
          </a:p>
          <a:p>
            <a:r>
              <a:rPr lang="en-US" sz="2800" dirty="0">
                <a:latin typeface="Segoe UI Semilight" panose="020B0402040204020203" pitchFamily="34" charset="0"/>
                <a:cs typeface="Segoe UI Semilight" panose="020B0402040204020203" pitchFamily="34" charset="0"/>
              </a:rPr>
              <a:t>Algorithm Design</a:t>
            </a:r>
          </a:p>
          <a:p>
            <a:r>
              <a:rPr lang="en-US" sz="2800"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17353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E09F-1B2A-4883-B355-7D801CCCEF04}"/>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AF7E014A-1BEC-4271-9656-ACCF9D656E2D}"/>
              </a:ext>
            </a:extLst>
          </p:cNvPr>
          <p:cNvSpPr>
            <a:spLocks noGrp="1"/>
          </p:cNvSpPr>
          <p:nvPr>
            <p:ph idx="1"/>
          </p:nvPr>
        </p:nvSpPr>
        <p:spPr>
          <a:xfrm>
            <a:off x="575240" y="1463856"/>
            <a:ext cx="11187258" cy="5214849"/>
          </a:xfrm>
        </p:spPr>
        <p:txBody>
          <a:bodyPr/>
          <a:lstStyle/>
          <a:p>
            <a:r>
              <a:rPr lang="en-US" dirty="0"/>
              <a:t>Combinatorics (</a:t>
            </a:r>
            <a:r>
              <a:rPr lang="en-US" i="1" dirty="0"/>
              <a:t>fancy </a:t>
            </a:r>
            <a:r>
              <a:rPr lang="en-US" dirty="0"/>
              <a:t>counting)</a:t>
            </a:r>
          </a:p>
          <a:p>
            <a:pPr lvl="1"/>
            <a:r>
              <a:rPr lang="en-US" dirty="0"/>
              <a:t>Permutations, combinations, inclusion-exclusion, pigeonhole principle</a:t>
            </a:r>
          </a:p>
          <a:p>
            <a:r>
              <a:rPr lang="en-US" dirty="0"/>
              <a:t>Formal definitions for Probability</a:t>
            </a:r>
          </a:p>
          <a:p>
            <a:pPr lvl="1"/>
            <a:r>
              <a:rPr lang="en-US" dirty="0"/>
              <a:t>Probability space, events, conditional probability, independence, expectation, variance</a:t>
            </a:r>
          </a:p>
          <a:p>
            <a:r>
              <a:rPr lang="en-US" dirty="0"/>
              <a:t>Common patterns in probability</a:t>
            </a:r>
          </a:p>
          <a:p>
            <a:pPr lvl="1"/>
            <a:r>
              <a:rPr lang="en-US" dirty="0"/>
              <a:t>Equations and inequalities, “zoo” of common random variables, tail bounds</a:t>
            </a:r>
          </a:p>
          <a:p>
            <a:r>
              <a:rPr lang="en-US" dirty="0"/>
              <a:t>Continuous Probability</a:t>
            </a:r>
          </a:p>
          <a:p>
            <a:pPr lvl="1"/>
            <a:r>
              <a:rPr lang="en-US" dirty="0"/>
              <a:t>pdf, </a:t>
            </a:r>
            <a:r>
              <a:rPr lang="en-US" dirty="0" err="1"/>
              <a:t>cdf</a:t>
            </a:r>
            <a:r>
              <a:rPr lang="en-US" dirty="0"/>
              <a:t>, sample distributions, central limit theorem, estimating probabilities</a:t>
            </a:r>
          </a:p>
          <a:p>
            <a:r>
              <a:rPr lang="en-US" dirty="0"/>
              <a:t>Applications</a:t>
            </a:r>
          </a:p>
          <a:p>
            <a:pPr lvl="1"/>
            <a:r>
              <a:rPr lang="en-US" dirty="0"/>
              <a:t>Across CS, but with some focus on ML.</a:t>
            </a:r>
          </a:p>
        </p:txBody>
      </p:sp>
    </p:spTree>
    <p:extLst>
      <p:ext uri="{BB962C8B-B14F-4D97-AF65-F5344CB8AC3E}">
        <p14:creationId xmlns:p14="http://schemas.microsoft.com/office/powerpoint/2010/main" val="12292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7965-730F-4A34-ADC1-0B4903710504}"/>
              </a:ext>
            </a:extLst>
          </p:cNvPr>
          <p:cNvSpPr>
            <a:spLocks noGrp="1"/>
          </p:cNvSpPr>
          <p:nvPr>
            <p:ph type="title"/>
          </p:nvPr>
        </p:nvSpPr>
        <p:spPr/>
        <p:txBody>
          <a:bodyPr/>
          <a:lstStyle/>
          <a:p>
            <a:r>
              <a:rPr lang="en-US" dirty="0"/>
              <a:t>Themes</a:t>
            </a:r>
          </a:p>
        </p:txBody>
      </p:sp>
      <p:sp>
        <p:nvSpPr>
          <p:cNvPr id="3" name="Content Placeholder 2">
            <a:extLst>
              <a:ext uri="{FF2B5EF4-FFF2-40B4-BE49-F238E27FC236}">
                <a16:creationId xmlns:a16="http://schemas.microsoft.com/office/drawing/2014/main" id="{310F3ADD-5FD2-49C7-8A1C-8406A44EAF3C}"/>
              </a:ext>
            </a:extLst>
          </p:cNvPr>
          <p:cNvSpPr>
            <a:spLocks noGrp="1"/>
          </p:cNvSpPr>
          <p:nvPr>
            <p:ph idx="1"/>
          </p:nvPr>
        </p:nvSpPr>
        <p:spPr/>
        <p:txBody>
          <a:bodyPr/>
          <a:lstStyle/>
          <a:p>
            <a:r>
              <a:rPr lang="en-US" dirty="0"/>
              <a:t>Precise mathematical communication</a:t>
            </a:r>
          </a:p>
          <a:p>
            <a:pPr lvl="1"/>
            <a:r>
              <a:rPr lang="en-US" dirty="0"/>
              <a:t>Both reading and writing dense statements.</a:t>
            </a:r>
          </a:p>
          <a:p>
            <a:endParaRPr lang="en-US" dirty="0"/>
          </a:p>
          <a:p>
            <a:r>
              <a:rPr lang="en-US" dirty="0"/>
              <a:t>Probability in the “real world”</a:t>
            </a:r>
          </a:p>
          <a:p>
            <a:pPr lvl="1"/>
            <a:r>
              <a:rPr lang="en-US" dirty="0"/>
              <a:t>A mix of CS applications</a:t>
            </a:r>
          </a:p>
          <a:p>
            <a:pPr lvl="1"/>
            <a:r>
              <a:rPr lang="en-US" dirty="0"/>
              <a:t>And some actual “real life” ones.</a:t>
            </a:r>
          </a:p>
          <a:p>
            <a:pPr lvl="1"/>
            <a:endParaRPr lang="en-US" dirty="0"/>
          </a:p>
          <a:p>
            <a:r>
              <a:rPr lang="en-US" dirty="0"/>
              <a:t>Refine your intuition</a:t>
            </a:r>
          </a:p>
          <a:p>
            <a:pPr lvl="1"/>
            <a:r>
              <a:rPr lang="en-US" dirty="0"/>
              <a:t>Most people have some base level feeling of what the chances of some event are.</a:t>
            </a:r>
          </a:p>
          <a:p>
            <a:pPr lvl="1"/>
            <a:r>
              <a:rPr lang="en-US" dirty="0"/>
              <a:t>We’re going to train you to have better gut feelings. </a:t>
            </a:r>
          </a:p>
        </p:txBody>
      </p:sp>
    </p:spTree>
    <p:extLst>
      <p:ext uri="{BB962C8B-B14F-4D97-AF65-F5344CB8AC3E}">
        <p14:creationId xmlns:p14="http://schemas.microsoft.com/office/powerpoint/2010/main" val="21158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E1462-4271-4139-B615-367575023E1F}"/>
              </a:ext>
            </a:extLst>
          </p:cNvPr>
          <p:cNvSpPr>
            <a:spLocks noGrp="1"/>
          </p:cNvSpPr>
          <p:nvPr>
            <p:ph type="title"/>
          </p:nvPr>
        </p:nvSpPr>
        <p:spPr/>
        <p:txBody>
          <a:bodyPr/>
          <a:lstStyle/>
          <a:p>
            <a:r>
              <a:rPr lang="en-US" dirty="0"/>
              <a:t>Counting</a:t>
            </a:r>
          </a:p>
        </p:txBody>
      </p:sp>
      <p:sp>
        <p:nvSpPr>
          <p:cNvPr id="5" name="Text Placeholder 4">
            <a:extLst>
              <a:ext uri="{FF2B5EF4-FFF2-40B4-BE49-F238E27FC236}">
                <a16:creationId xmlns:a16="http://schemas.microsoft.com/office/drawing/2014/main" id="{54A93D0D-1B52-49AE-8BC5-D2F8F1C619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478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ECD1F3-DB84-4052-9205-9D5CC6C34BB6}"/>
              </a:ext>
            </a:extLst>
          </p:cNvPr>
          <p:cNvSpPr>
            <a:spLocks noGrp="1"/>
          </p:cNvSpPr>
          <p:nvPr>
            <p:ph type="title"/>
          </p:nvPr>
        </p:nvSpPr>
        <p:spPr/>
        <p:txBody>
          <a:bodyPr/>
          <a:lstStyle/>
          <a:p>
            <a:r>
              <a:rPr lang="en-US" dirty="0"/>
              <a:t>Why Counting?</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A2B4FB4-7F90-42AE-8AB4-7A0365A0C726}"/>
                  </a:ext>
                </a:extLst>
              </p:cNvPr>
              <p:cNvSpPr>
                <a:spLocks noGrp="1"/>
              </p:cNvSpPr>
              <p:nvPr>
                <p:ph idx="1"/>
              </p:nvPr>
            </p:nvSpPr>
            <p:spPr/>
            <p:txBody>
              <a:bodyPr>
                <a:normAutofit/>
              </a:bodyPr>
              <a:lstStyle/>
              <a:p>
                <a:r>
                  <a:rPr lang="en-US" dirty="0"/>
                  <a:t>Sometimes useful for algorithm analysis.</a:t>
                </a:r>
              </a:p>
              <a:p>
                <a:pPr lvl="1"/>
                <a:r>
                  <a:rPr lang="en-US" dirty="0"/>
                  <a:t>The easiest code to write for “find X” is “try checking every spot where X could be”</a:t>
                </a:r>
              </a:p>
              <a:p>
                <a:pPr lvl="1"/>
                <a:r>
                  <a:rPr lang="en-US" dirty="0"/>
                  <a:t>“Given an array, find a set of elements that sum to </a:t>
                </a:r>
                <a14:m>
                  <m:oMath xmlns:m="http://schemas.openxmlformats.org/officeDocument/2006/math">
                    <m:r>
                      <a:rPr lang="en-US" b="0" i="1" smtClean="0">
                        <a:latin typeface="Cambria Math" panose="02040503050406030204" pitchFamily="18" charset="0"/>
                      </a:rPr>
                      <m:t>0</m:t>
                    </m:r>
                  </m:oMath>
                </a14:m>
                <a:r>
                  <a:rPr lang="en-US" dirty="0"/>
                  <a:t>”</a:t>
                </a:r>
              </a:p>
              <a:p>
                <a:pPr lvl="1"/>
                <a:r>
                  <a:rPr lang="en-US" dirty="0"/>
                  <a:t>“Given an array, find a set of </a:t>
                </a:r>
                <a14:m>
                  <m:oMath xmlns:m="http://schemas.openxmlformats.org/officeDocument/2006/math">
                    <m:r>
                      <a:rPr lang="en-US" b="0" i="1" smtClean="0">
                        <a:latin typeface="Cambria Math" panose="02040503050406030204" pitchFamily="18" charset="0"/>
                      </a:rPr>
                      <m:t>2</m:t>
                    </m:r>
                  </m:oMath>
                </a14:m>
                <a:r>
                  <a:rPr lang="en-US" dirty="0"/>
                  <a:t> elements that sum to </a:t>
                </a:r>
                <a14:m>
                  <m:oMath xmlns:m="http://schemas.openxmlformats.org/officeDocument/2006/math">
                    <m:r>
                      <a:rPr lang="en-US" b="0" i="1" smtClean="0">
                        <a:latin typeface="Cambria Math" panose="02040503050406030204" pitchFamily="18" charset="0"/>
                      </a:rPr>
                      <m:t>0</m:t>
                    </m:r>
                  </m:oMath>
                </a14:m>
                <a:r>
                  <a:rPr lang="en-US" dirty="0"/>
                  <a:t>”</a:t>
                </a:r>
              </a:p>
              <a:p>
                <a:pPr lvl="1"/>
                <a:r>
                  <a:rPr lang="en-US" dirty="0"/>
                  <a:t>Gut check of “we can ‘brute force’ this or we can’t” is super useful.</a:t>
                </a:r>
              </a:p>
              <a:p>
                <a:endParaRPr lang="en-US" dirty="0"/>
              </a:p>
              <a:p>
                <a:r>
                  <a:rPr lang="en-US" dirty="0"/>
                  <a:t>A building block toward probability theory</a:t>
                </a:r>
              </a:p>
              <a:p>
                <a:r>
                  <a:rPr lang="en-US" dirty="0"/>
                  <a:t>“What are the chances” is usually calculated by</a:t>
                </a:r>
                <a:br>
                  <a:rPr lang="en-US" dirty="0"/>
                </a:br>
                <a:r>
                  <a:rPr lang="en-US" dirty="0"/>
                  <a:t> </a:t>
                </a:r>
                <a:br>
                  <a:rPr lang="en-US" dirty="0"/>
                </a:br>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succeed</m:t>
                        </m:r>
                      </m:num>
                      <m:den>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succeed</m:t>
                        </m:r>
                        <m:r>
                          <a:rPr lang="en-US" b="0" i="0" smtClean="0">
                            <a:latin typeface="Cambria Math" panose="02040503050406030204" pitchFamily="18" charset="0"/>
                          </a:rPr>
                          <m:t>+</m:t>
                        </m:r>
                        <m:r>
                          <m:rPr>
                            <m:sty m:val="p"/>
                          </m:rPr>
                          <a:rPr lang="en-US" b="0" i="0" smtClean="0">
                            <a:latin typeface="Cambria Math" panose="02040503050406030204" pitchFamily="18" charset="0"/>
                          </a:rPr>
                          <m:t>how</m:t>
                        </m:r>
                        <m:r>
                          <a:rPr lang="en-US" b="0" i="0" smtClean="0">
                            <a:latin typeface="Cambria Math" panose="02040503050406030204" pitchFamily="18" charset="0"/>
                          </a:rPr>
                          <m:t> </m:t>
                        </m:r>
                        <m:r>
                          <m:rPr>
                            <m:sty m:val="p"/>
                          </m:rPr>
                          <a:rPr lang="en-US" b="0" i="0" smtClean="0">
                            <a:latin typeface="Cambria Math" panose="02040503050406030204" pitchFamily="18" charset="0"/>
                          </a:rPr>
                          <m:t>many</m:t>
                        </m:r>
                        <m:r>
                          <a:rPr lang="en-US" b="0" i="0" smtClean="0">
                            <a:latin typeface="Cambria Math" panose="02040503050406030204" pitchFamily="18" charset="0"/>
                          </a:rPr>
                          <m:t> </m:t>
                        </m:r>
                        <m:r>
                          <m:rPr>
                            <m:sty m:val="p"/>
                          </m:rPr>
                          <a:rPr lang="en-US" b="0" i="0" smtClean="0">
                            <a:latin typeface="Cambria Math" panose="02040503050406030204" pitchFamily="18" charset="0"/>
                          </a:rPr>
                          <m:t>ways</m:t>
                        </m:r>
                        <m:r>
                          <a:rPr lang="en-US" b="0" i="0" smtClean="0">
                            <a:latin typeface="Cambria Math" panose="02040503050406030204" pitchFamily="18" charset="0"/>
                          </a:rPr>
                          <m:t> </m:t>
                        </m:r>
                        <m:r>
                          <m:rPr>
                            <m:sty m:val="p"/>
                          </m:rPr>
                          <a:rPr lang="en-US" b="0" i="0" smtClean="0">
                            <a:latin typeface="Cambria Math" panose="02040503050406030204" pitchFamily="18" charset="0"/>
                          </a:rPr>
                          <m:t>can</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fail</m:t>
                        </m:r>
                      </m:den>
                    </m:f>
                  </m:oMath>
                </a14:m>
                <a:endParaRPr lang="en-US" dirty="0"/>
              </a:p>
            </p:txBody>
          </p:sp>
        </mc:Choice>
        <mc:Fallback xmlns="">
          <p:sp>
            <p:nvSpPr>
              <p:cNvPr id="5" name="Content Placeholder 4">
                <a:extLst>
                  <a:ext uri="{FF2B5EF4-FFF2-40B4-BE49-F238E27FC236}">
                    <a16:creationId xmlns:a16="http://schemas.microsoft.com/office/drawing/2014/main" id="{CA2B4FB4-7F90-42AE-8AB4-7A0365A0C72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7083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4F0-86D7-49C5-AC08-92DD09957465}"/>
              </a:ext>
            </a:extLst>
          </p:cNvPr>
          <p:cNvSpPr>
            <a:spLocks noGrp="1"/>
          </p:cNvSpPr>
          <p:nvPr>
            <p:ph type="title"/>
          </p:nvPr>
        </p:nvSpPr>
        <p:spPr/>
        <p:txBody>
          <a:bodyPr/>
          <a:lstStyle/>
          <a:p>
            <a:r>
              <a:rPr lang="en-US" dirty="0"/>
              <a:t>Remember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43AC0B-14C8-4CEA-8038-6300EB624583}"/>
                  </a:ext>
                </a:extLst>
              </p:cNvPr>
              <p:cNvSpPr>
                <a:spLocks noGrp="1"/>
              </p:cNvSpPr>
              <p:nvPr>
                <p:ph idx="1"/>
              </p:nvPr>
            </p:nvSpPr>
            <p:spPr/>
            <p:txBody>
              <a:bodyPr/>
              <a:lstStyle/>
              <a:p>
                <a:r>
                  <a:rPr lang="en-US" dirty="0"/>
                  <a:t>A set is an </a:t>
                </a:r>
                <a:r>
                  <a:rPr lang="en-US" b="1" dirty="0"/>
                  <a:t>unordered </a:t>
                </a:r>
                <a:r>
                  <a:rPr lang="en-US" dirty="0"/>
                  <a:t>list of elements, ignoring repeats. </a:t>
                </a:r>
              </a:p>
              <a:p>
                <a:endParaRPr lang="en-US" dirty="0"/>
              </a:p>
              <a:p>
                <a14:m>
                  <m:oMath xmlns:m="http://schemas.openxmlformats.org/officeDocument/2006/math">
                    <m:r>
                      <a:rPr lang="en-US" b="0" i="1" smtClean="0">
                        <a:latin typeface="Cambria Math" panose="02040503050406030204" pitchFamily="18" charset="0"/>
                      </a:rPr>
                      <m:t>{1,2,3}</m:t>
                    </m:r>
                  </m:oMath>
                </a14:m>
                <a:r>
                  <a:rPr lang="en-US" dirty="0"/>
                  <a:t> is a set. It’s the same set as </a:t>
                </a:r>
                <a14:m>
                  <m:oMath xmlns:m="http://schemas.openxmlformats.org/officeDocument/2006/math">
                    <m:r>
                      <a:rPr lang="en-US" b="0" i="1" smtClean="0">
                        <a:latin typeface="Cambria Math" panose="02040503050406030204" pitchFamily="18" charset="0"/>
                      </a:rPr>
                      <m:t>{2,1,3}</m:t>
                    </m:r>
                  </m:oMath>
                </a14:m>
                <a:r>
                  <a:rPr lang="en-US" dirty="0"/>
                  <a:t>.</a:t>
                </a:r>
              </a:p>
              <a:p>
                <a14:m>
                  <m:oMath xmlns:m="http://schemas.openxmlformats.org/officeDocument/2006/math">
                    <m:r>
                      <a:rPr lang="en-US" b="0" i="1" smtClean="0">
                        <a:latin typeface="Cambria Math" panose="02040503050406030204" pitchFamily="18" charset="0"/>
                      </a:rPr>
                      <m:t>{1,1,2,3}</m:t>
                    </m:r>
                  </m:oMath>
                </a14:m>
                <a:r>
                  <a:rPr lang="en-US" dirty="0"/>
                  <a:t> is a very confusing way of writing the set </a:t>
                </a:r>
                <a14:m>
                  <m:oMath xmlns:m="http://schemas.openxmlformats.org/officeDocument/2006/math">
                    <m:r>
                      <a:rPr lang="en-US" b="0" i="1" smtClean="0">
                        <a:latin typeface="Cambria Math" panose="02040503050406030204" pitchFamily="18" charset="0"/>
                      </a:rPr>
                      <m:t>{1,2,3}</m:t>
                    </m:r>
                  </m:oMath>
                </a14:m>
                <a:r>
                  <a:rPr lang="en-US" dirty="0"/>
                  <a:t>.</a:t>
                </a:r>
              </a:p>
              <a:p>
                <a:endParaRPr lang="en-US" dirty="0"/>
              </a:p>
              <a:p>
                <a:r>
                  <a:rPr lang="en-US" dirty="0"/>
                  <a:t>The </a:t>
                </a:r>
                <a:r>
                  <a:rPr lang="en-US" b="1" dirty="0"/>
                  <a:t>cardinality </a:t>
                </a:r>
                <a:r>
                  <a:rPr lang="en-US" dirty="0"/>
                  <a:t>of a set is the number of elements in it.</a:t>
                </a:r>
              </a:p>
              <a:p>
                <a14:m>
                  <m:oMath xmlns:m="http://schemas.openxmlformats.org/officeDocument/2006/math">
                    <m:r>
                      <a:rPr lang="en-US" b="0" i="1" smtClean="0">
                        <a:latin typeface="Cambria Math" panose="02040503050406030204" pitchFamily="18" charset="0"/>
                      </a:rPr>
                      <m:t>{1,2,3}</m:t>
                    </m:r>
                  </m:oMath>
                </a14:m>
                <a:r>
                  <a:rPr lang="en-US" dirty="0"/>
                  <a:t> has cardinality </a:t>
                </a:r>
                <a14:m>
                  <m:oMath xmlns:m="http://schemas.openxmlformats.org/officeDocument/2006/math">
                    <m:r>
                      <a:rPr lang="en-US" b="0" i="1" smtClean="0">
                        <a:latin typeface="Cambria Math" panose="02040503050406030204" pitchFamily="18" charset="0"/>
                      </a:rPr>
                      <m:t>3</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=3</m:t>
                    </m:r>
                  </m:oMath>
                </a14:m>
                <a:r>
                  <a:rPr lang="en-US" dirty="0"/>
                  <a:t>. </a:t>
                </a:r>
              </a:p>
            </p:txBody>
          </p:sp>
        </mc:Choice>
        <mc:Fallback xmlns="">
          <p:sp>
            <p:nvSpPr>
              <p:cNvPr id="3" name="Content Placeholder 2">
                <a:extLst>
                  <a:ext uri="{FF2B5EF4-FFF2-40B4-BE49-F238E27FC236}">
                    <a16:creationId xmlns:a16="http://schemas.microsoft.com/office/drawing/2014/main" id="{3743AC0B-14C8-4CEA-8038-6300EB62458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3111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23A3-2226-4CDE-A8D1-7F44A6E793FA}"/>
              </a:ext>
            </a:extLst>
          </p:cNvPr>
          <p:cNvSpPr>
            <a:spLocks noGrp="1"/>
          </p:cNvSpPr>
          <p:nvPr>
            <p:ph type="title"/>
          </p:nvPr>
        </p:nvSpPr>
        <p:spPr/>
        <p:txBody>
          <a:bodyPr/>
          <a:lstStyle/>
          <a:p>
            <a:r>
              <a:rPr lang="en-US" dirty="0"/>
              <a:t>Counting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5EF44E-983C-4C35-9621-BACD50426770}"/>
                  </a:ext>
                </a:extLst>
              </p:cNvPr>
              <p:cNvSpPr>
                <a:spLocks noGrp="1"/>
              </p:cNvSpPr>
              <p:nvPr>
                <p:ph idx="1"/>
              </p:nvPr>
            </p:nvSpPr>
            <p:spPr/>
            <p:txBody>
              <a:bodyPr/>
              <a:lstStyle/>
              <a:p>
                <a:r>
                  <a:rPr lang="en-US" dirty="0"/>
                  <a:t>How many options do I have for dinner in Pelican Town?</a:t>
                </a:r>
              </a:p>
              <a:p>
                <a:r>
                  <a:rPr lang="en-US" dirty="0"/>
                  <a:t>I could go to Pierre's General Store where there are </a:t>
                </a:r>
                <a14:m>
                  <m:oMath xmlns:m="http://schemas.openxmlformats.org/officeDocument/2006/math">
                    <m:r>
                      <a:rPr lang="en-US" b="0" i="1" smtClean="0">
                        <a:latin typeface="Cambria Math" panose="02040503050406030204" pitchFamily="18" charset="0"/>
                      </a:rPr>
                      <m:t>3</m:t>
                    </m:r>
                  </m:oMath>
                </a14:m>
                <a:r>
                  <a:rPr lang="en-US" dirty="0"/>
                  <a:t> meals I choose from, or I could go to The </a:t>
                </a:r>
                <a:r>
                  <a:rPr lang="en-US" dirty="0" err="1"/>
                  <a:t>Stardrop</a:t>
                </a:r>
                <a:r>
                  <a:rPr lang="en-US" dirty="0"/>
                  <a:t> Saloon where there are </a:t>
                </a:r>
                <a14:m>
                  <m:oMath xmlns:m="http://schemas.openxmlformats.org/officeDocument/2006/math">
                    <m:r>
                      <a:rPr lang="en-US" b="0" i="1" smtClean="0">
                        <a:latin typeface="Cambria Math" panose="02040503050406030204" pitchFamily="18" charset="0"/>
                      </a:rPr>
                      <m:t>5</m:t>
                    </m:r>
                  </m:oMath>
                </a14:m>
                <a:r>
                  <a:rPr lang="en-US" dirty="0"/>
                  <a:t> meals I choose from (and none of them are the same between the two).</a:t>
                </a:r>
              </a:p>
              <a:p>
                <a:r>
                  <a:rPr lang="en-US" dirty="0"/>
                  <a:t>How many total choices?</a:t>
                </a:r>
              </a:p>
              <a:p>
                <a:endParaRPr lang="en-US" dirty="0"/>
              </a:p>
              <a:p>
                <a14:m>
                  <m:oMath xmlns:m="http://schemas.openxmlformats.org/officeDocument/2006/math">
                    <m:r>
                      <a:rPr lang="en-US" b="0" i="1" smtClean="0">
                        <a:latin typeface="Cambria Math" panose="02040503050406030204" pitchFamily="18" charset="0"/>
                      </a:rPr>
                      <m:t>3+5=8</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65EF44E-983C-4C35-9621-BACD50426770}"/>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51BEB014-39EA-63EE-FD95-559A626B1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0000">
            <a:off x="9881334" y="125543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2E2954-0AAC-80E1-F1D8-4C72DF736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534" y="54313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228F4ED-F3F4-1E7F-6C70-6AD2E08D2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1542" y="57733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2373F6B-E059-B96C-775B-E38CA105DE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2068" y="381681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C471B-0303-B3AC-F090-D2FF1FD5F2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8904" y="348121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EE8A5DC-8F98-5835-D90D-D2AE6D6FDE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00000">
            <a:off x="9908904" y="43452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C8882A4-DF9C-605B-137B-CBEAF9FB2B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700000">
            <a:off x="10764845" y="431426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E7DC7F04-4616-612A-6CF6-178727F499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92569" y="3429000"/>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704FE42-C92C-ACF2-6F43-2AABD3CE5B24}"/>
              </a:ext>
            </a:extLst>
          </p:cNvPr>
          <p:cNvGrpSpPr/>
          <p:nvPr/>
        </p:nvGrpSpPr>
        <p:grpSpPr>
          <a:xfrm>
            <a:off x="241300" y="5066040"/>
            <a:ext cx="11709400" cy="1701369"/>
            <a:chOff x="1185842" y="3429001"/>
            <a:chExt cx="6111311" cy="1086134"/>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34317B9-CB98-3BCC-FA8C-22002B7FB72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latin typeface="Segoe UI Semibold" panose="020B0702040204020203" pitchFamily="34" charset="0"/>
                    <a:cs typeface="Segoe UI Semibold" panose="020B0702040204020203" pitchFamily="34" charset="0"/>
                  </a:endParaRPr>
                </a:p>
                <a:p>
                  <a:r>
                    <a:rPr lang="en-US" sz="2500" dirty="0">
                      <a:latin typeface="Segoe UI Semibold" panose="020B0702040204020203" pitchFamily="34" charset="0"/>
                      <a:cs typeface="Segoe UI Semibold" panose="020B0702040204020203" pitchFamily="34" charset="0"/>
                    </a:rPr>
                    <a:t>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no overlap,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endParaRPr lang="en-US" sz="25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F34317B9-CB98-3BCC-FA8C-22002B7FB72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12"/>
                  <a:stretch>
                    <a:fillRect l="-868" r="-1410"/>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2C05D67E-C377-9C0B-3221-787B651F9B9D}"/>
                </a:ext>
              </a:extLst>
            </p:cNvPr>
            <p:cNvSpPr/>
            <p:nvPr/>
          </p:nvSpPr>
          <p:spPr>
            <a:xfrm>
              <a:off x="1195367" y="3429002"/>
              <a:ext cx="6101786" cy="34457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latin typeface="Segoe UI Semibold" panose="020B0702040204020203" pitchFamily="34" charset="0"/>
                  <a:cs typeface="Segoe UI Semibold" panose="020B0702040204020203" pitchFamily="34" charset="0"/>
                </a:rPr>
                <a:t>Sum Rule</a:t>
              </a:r>
              <a:endParaRPr lang="en-US" sz="2500" b="1" dirty="0">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23738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E9BB-6BEA-44AF-B594-DF4423276843}"/>
              </a:ext>
            </a:extLst>
          </p:cNvPr>
          <p:cNvSpPr>
            <a:spLocks noGrp="1"/>
          </p:cNvSpPr>
          <p:nvPr>
            <p:ph type="title"/>
          </p:nvPr>
        </p:nvSpPr>
        <p:spPr/>
        <p:txBody>
          <a:bodyPr/>
          <a:lstStyle/>
          <a:p>
            <a:r>
              <a:rPr lang="en-US" dirty="0"/>
              <a:t>Counting Rules</a:t>
            </a:r>
          </a:p>
        </p:txBody>
      </p:sp>
      <p:sp>
        <p:nvSpPr>
          <p:cNvPr id="3" name="Content Placeholder 2">
            <a:extLst>
              <a:ext uri="{FF2B5EF4-FFF2-40B4-BE49-F238E27FC236}">
                <a16:creationId xmlns:a16="http://schemas.microsoft.com/office/drawing/2014/main" id="{89A97C56-92FA-48F8-9DB1-68A342E70493}"/>
              </a:ext>
            </a:extLst>
          </p:cNvPr>
          <p:cNvSpPr>
            <a:spLocks noGrp="1"/>
          </p:cNvSpPr>
          <p:nvPr>
            <p:ph idx="1"/>
          </p:nvPr>
        </p:nvSpPr>
        <p:spPr/>
        <p:txBody>
          <a:bodyPr/>
          <a:lstStyle/>
          <a:p>
            <a:r>
              <a:rPr lang="en-US" dirty="0"/>
              <a:t>I’m still hungry…</a:t>
            </a:r>
          </a:p>
          <a:p>
            <a:r>
              <a:rPr lang="en-US" dirty="0"/>
              <a:t>I decide to cook a meal myself. My meals are always:</a:t>
            </a:r>
          </a:p>
          <a:p>
            <a:pPr lvl="1"/>
            <a:r>
              <a:rPr lang="en-US" dirty="0"/>
              <a:t>One of three types of root vegetable (potato, yam, or taro root).</a:t>
            </a:r>
          </a:p>
          <a:p>
            <a:pPr lvl="1"/>
            <a:r>
              <a:rPr lang="en-US" dirty="0"/>
              <a:t>One of two leafy vegetables (kale or </a:t>
            </a:r>
            <a:r>
              <a:rPr lang="en-US" dirty="0" err="1"/>
              <a:t>bok</a:t>
            </a:r>
            <a:r>
              <a:rPr lang="en-US" dirty="0"/>
              <a:t> choy)</a:t>
            </a:r>
          </a:p>
          <a:p>
            <a:pPr lvl="1"/>
            <a:r>
              <a:rPr lang="en-US" dirty="0"/>
              <a:t>One of four fish (tuna, sardine, salmon, or tilapia)</a:t>
            </a:r>
          </a:p>
          <a:p>
            <a:r>
              <a:rPr lang="en-US" dirty="0"/>
              <a:t>How many meals can I make?</a:t>
            </a:r>
          </a:p>
        </p:txBody>
      </p:sp>
    </p:spTree>
    <p:extLst>
      <p:ext uri="{BB962C8B-B14F-4D97-AF65-F5344CB8AC3E}">
        <p14:creationId xmlns:p14="http://schemas.microsoft.com/office/powerpoint/2010/main" val="259014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8A8-64B6-44E7-BA93-4CA16AF25C62}"/>
              </a:ext>
            </a:extLst>
          </p:cNvPr>
          <p:cNvSpPr>
            <a:spLocks noGrp="1"/>
          </p:cNvSpPr>
          <p:nvPr>
            <p:ph type="title"/>
          </p:nvPr>
        </p:nvSpPr>
        <p:spPr/>
        <p:txBody>
          <a:bodyPr/>
          <a:lstStyle/>
          <a:p>
            <a:r>
              <a:rPr lang="en-US" dirty="0"/>
              <a:t>Meals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850CD2-C4AA-46B7-9B74-D4F4E2EF6FBD}"/>
                  </a:ext>
                </a:extLst>
              </p:cNvPr>
              <p:cNvSpPr>
                <a:spLocks noGrp="1"/>
              </p:cNvSpPr>
              <p:nvPr>
                <p:ph idx="1"/>
              </p:nvPr>
            </p:nvSpPr>
            <p:spPr>
              <a:xfrm>
                <a:off x="7461250" y="1463857"/>
                <a:ext cx="4301248" cy="4845504"/>
              </a:xfrm>
            </p:spPr>
            <p:txBody>
              <a:bodyPr/>
              <a:lstStyle/>
              <a:p>
                <a:r>
                  <a:rPr lang="en-US" dirty="0"/>
                  <a:t>Step 1: choose one of the three root vegetables.</a:t>
                </a:r>
              </a:p>
              <a:p>
                <a:r>
                  <a:rPr lang="en-US" dirty="0"/>
                  <a:t>Step 2: regardless of step 1, choose one of the two leafy vegetables.</a:t>
                </a:r>
              </a:p>
              <a:p>
                <a:r>
                  <a:rPr lang="en-US" dirty="0"/>
                  <a:t>Step 3: regardless of steps 1 and 2, choose one of the four fish.</a:t>
                </a:r>
              </a:p>
              <a:p>
                <a:endParaRPr lang="en-US" dirty="0"/>
              </a:p>
              <a:p>
                <a14:m>
                  <m:oMath xmlns:m="http://schemas.openxmlformats.org/officeDocument/2006/math">
                    <m:r>
                      <a:rPr lang="en-US" b="0" i="1" smtClean="0">
                        <a:latin typeface="Cambria Math" panose="02040503050406030204" pitchFamily="18" charset="0"/>
                      </a:rPr>
                      <m:t>3⋅2⋅4=24</m:t>
                    </m:r>
                  </m:oMath>
                </a14:m>
                <a:r>
                  <a:rPr lang="en-US" dirty="0"/>
                  <a:t>.</a:t>
                </a:r>
              </a:p>
            </p:txBody>
          </p:sp>
        </mc:Choice>
        <mc:Fallback xmlns="">
          <p:sp>
            <p:nvSpPr>
              <p:cNvPr id="3" name="Content Placeholder 2">
                <a:extLst>
                  <a:ext uri="{FF2B5EF4-FFF2-40B4-BE49-F238E27FC236}">
                    <a16:creationId xmlns:a16="http://schemas.microsoft.com/office/drawing/2014/main" id="{B7850CD2-C4AA-46B7-9B74-D4F4E2EF6FBD}"/>
                  </a:ext>
                </a:extLst>
              </p:cNvPr>
              <p:cNvSpPr>
                <a:spLocks noGrp="1" noRot="1" noChangeAspect="1" noMove="1" noResize="1" noEditPoints="1" noAdjustHandles="1" noChangeArrowheads="1" noChangeShapeType="1" noTextEdit="1"/>
              </p:cNvSpPr>
              <p:nvPr>
                <p:ph idx="1"/>
              </p:nvPr>
            </p:nvSpPr>
            <p:spPr>
              <a:xfrm>
                <a:off x="7461250" y="1463857"/>
                <a:ext cx="4301248" cy="4845504"/>
              </a:xfrm>
              <a:blipFill>
                <a:blip r:embed="rId2"/>
                <a:stretch>
                  <a:fillRect l="-3824" t="-2094" r="-3824"/>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4199B34-C362-48F7-B2CD-D627092EF869}"/>
              </a:ext>
            </a:extLst>
          </p:cNvPr>
          <p:cNvSpPr/>
          <p:nvPr/>
        </p:nvSpPr>
        <p:spPr>
          <a:xfrm>
            <a:off x="3671544" y="1124975"/>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6A0F064-6B18-4D40-AA1C-316DF3CA9A60}"/>
              </a:ext>
            </a:extLst>
          </p:cNvPr>
          <p:cNvCxnSpPr>
            <a:cxnSpLocks/>
            <a:stCxn id="4" idx="3"/>
            <a:endCxn id="10" idx="7"/>
          </p:cNvCxnSpPr>
          <p:nvPr/>
        </p:nvCxnSpPr>
        <p:spPr>
          <a:xfrm flipH="1">
            <a:off x="2255121" y="1341778"/>
            <a:ext cx="1454550" cy="1224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BAD80D-93E5-49C4-83CB-1B07C740E000}"/>
              </a:ext>
            </a:extLst>
          </p:cNvPr>
          <p:cNvCxnSpPr>
            <a:cxnSpLocks/>
            <a:stCxn id="4" idx="5"/>
            <a:endCxn id="16" idx="0"/>
          </p:cNvCxnSpPr>
          <p:nvPr/>
        </p:nvCxnSpPr>
        <p:spPr>
          <a:xfrm>
            <a:off x="3893767" y="1341778"/>
            <a:ext cx="1587667" cy="1186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CA6C2C-6025-4C0B-BA49-77BA33D48539}"/>
              </a:ext>
            </a:extLst>
          </p:cNvPr>
          <p:cNvSpPr/>
          <p:nvPr/>
        </p:nvSpPr>
        <p:spPr>
          <a:xfrm>
            <a:off x="2032898" y="2528753"/>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24BF132-017F-4411-9711-1D8E4C4FAAB7}"/>
              </a:ext>
            </a:extLst>
          </p:cNvPr>
          <p:cNvCxnSpPr>
            <a:cxnSpLocks/>
            <a:stCxn id="10" idx="3"/>
            <a:endCxn id="23" idx="0"/>
          </p:cNvCxnSpPr>
          <p:nvPr/>
        </p:nvCxnSpPr>
        <p:spPr>
          <a:xfrm flipH="1">
            <a:off x="1318466" y="2745556"/>
            <a:ext cx="752559" cy="10762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36A6DA9-3098-4D03-8276-725507C78038}"/>
              </a:ext>
            </a:extLst>
          </p:cNvPr>
          <p:cNvCxnSpPr>
            <a:cxnSpLocks/>
          </p:cNvCxnSpPr>
          <p:nvPr/>
        </p:nvCxnSpPr>
        <p:spPr>
          <a:xfrm>
            <a:off x="2241861" y="2729757"/>
            <a:ext cx="302981" cy="11568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11A9872-1954-44B3-BF5B-6B27E9621D45}"/>
              </a:ext>
            </a:extLst>
          </p:cNvPr>
          <p:cNvSpPr/>
          <p:nvPr/>
        </p:nvSpPr>
        <p:spPr>
          <a:xfrm>
            <a:off x="5351259" y="2528753"/>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2A0E0FC-6AD0-44B2-9C0E-FEF4D51330BE}"/>
              </a:ext>
            </a:extLst>
          </p:cNvPr>
          <p:cNvCxnSpPr>
            <a:cxnSpLocks/>
            <a:stCxn id="16" idx="3"/>
          </p:cNvCxnSpPr>
          <p:nvPr/>
        </p:nvCxnSpPr>
        <p:spPr>
          <a:xfrm flipH="1">
            <a:off x="4967506" y="2745556"/>
            <a:ext cx="421880" cy="10340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228837-CD96-49A8-BF87-C05F379E2B68}"/>
              </a:ext>
            </a:extLst>
          </p:cNvPr>
          <p:cNvCxnSpPr>
            <a:cxnSpLocks/>
            <a:stCxn id="16" idx="5"/>
          </p:cNvCxnSpPr>
          <p:nvPr/>
        </p:nvCxnSpPr>
        <p:spPr>
          <a:xfrm>
            <a:off x="5573482" y="2745556"/>
            <a:ext cx="421880" cy="10762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989D8E3-CE4B-4F0C-8BFE-775D295D4415}"/>
              </a:ext>
            </a:extLst>
          </p:cNvPr>
          <p:cNvSpPr/>
          <p:nvPr/>
        </p:nvSpPr>
        <p:spPr>
          <a:xfrm>
            <a:off x="1188291" y="3821833"/>
            <a:ext cx="260350" cy="25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8046C7-C3FC-4D02-AB67-9E1CFF3EB46A}"/>
              </a:ext>
            </a:extLst>
          </p:cNvPr>
          <p:cNvCxnSpPr>
            <a:cxnSpLocks/>
            <a:stCxn id="23" idx="3"/>
          </p:cNvCxnSpPr>
          <p:nvPr/>
        </p:nvCxnSpPr>
        <p:spPr>
          <a:xfrm flipH="1">
            <a:off x="161830" y="4038636"/>
            <a:ext cx="1064588" cy="11940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7F49DDC-1D04-45FD-A51C-A0E71167715E}"/>
              </a:ext>
            </a:extLst>
          </p:cNvPr>
          <p:cNvCxnSpPr>
            <a:cxnSpLocks/>
            <a:stCxn id="23" idx="5"/>
          </p:cNvCxnSpPr>
          <p:nvPr/>
        </p:nvCxnSpPr>
        <p:spPr>
          <a:xfrm>
            <a:off x="1410514" y="4038636"/>
            <a:ext cx="1332958" cy="1444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8EDEC6F-9831-451C-915D-8601CFFFB089}"/>
              </a:ext>
            </a:extLst>
          </p:cNvPr>
          <p:cNvCxnSpPr>
            <a:cxnSpLocks/>
            <a:stCxn id="23" idx="4"/>
          </p:cNvCxnSpPr>
          <p:nvPr/>
        </p:nvCxnSpPr>
        <p:spPr>
          <a:xfrm flipH="1">
            <a:off x="630495" y="4075833"/>
            <a:ext cx="687971" cy="17119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ED06B2-65BF-4886-9879-7E24E796826F}"/>
              </a:ext>
            </a:extLst>
          </p:cNvPr>
          <p:cNvCxnSpPr>
            <a:cxnSpLocks/>
            <a:stCxn id="23" idx="4"/>
          </p:cNvCxnSpPr>
          <p:nvPr/>
        </p:nvCxnSpPr>
        <p:spPr>
          <a:xfrm>
            <a:off x="1318466" y="4075833"/>
            <a:ext cx="520803" cy="17119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02DDF1D-493A-4DE4-B549-1DCF34B385B7}"/>
              </a:ext>
            </a:extLst>
          </p:cNvPr>
          <p:cNvSpPr/>
          <p:nvPr/>
        </p:nvSpPr>
        <p:spPr>
          <a:xfrm>
            <a:off x="3675027" y="2528753"/>
            <a:ext cx="260350" cy="2540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40E985-C6F5-46BE-836B-746C0635B7D9}"/>
              </a:ext>
            </a:extLst>
          </p:cNvPr>
          <p:cNvCxnSpPr>
            <a:cxnSpLocks/>
          </p:cNvCxnSpPr>
          <p:nvPr/>
        </p:nvCxnSpPr>
        <p:spPr>
          <a:xfrm flipH="1">
            <a:off x="3233759" y="2722754"/>
            <a:ext cx="455579" cy="11638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C7E98FC-9006-4B08-B1C6-B31D68463C2D}"/>
              </a:ext>
            </a:extLst>
          </p:cNvPr>
          <p:cNvCxnSpPr>
            <a:cxnSpLocks/>
            <a:stCxn id="32" idx="5"/>
          </p:cNvCxnSpPr>
          <p:nvPr/>
        </p:nvCxnSpPr>
        <p:spPr>
          <a:xfrm>
            <a:off x="3897250" y="2745556"/>
            <a:ext cx="354229" cy="10762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D49BB4-6507-40EA-A43D-00D54D76B18C}"/>
              </a:ext>
            </a:extLst>
          </p:cNvPr>
          <p:cNvCxnSpPr>
            <a:cxnSpLocks/>
            <a:stCxn id="4" idx="4"/>
            <a:endCxn id="32" idx="0"/>
          </p:cNvCxnSpPr>
          <p:nvPr/>
        </p:nvCxnSpPr>
        <p:spPr>
          <a:xfrm>
            <a:off x="3801719" y="1378975"/>
            <a:ext cx="3483" cy="1149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80D4B82B-8131-D3A4-7F8D-63C694651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2339312" y="168684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91F9E69-70C6-6378-9029-A350E9135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02" y="166796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47768BC-1E8A-16E9-C15C-64B8AB0DB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5857" y="169041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D4CFAD7-FE05-2F66-83AC-88264BF579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025" y="482899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F0B6C6FD-0D49-F75F-9090-FA75BC056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6613" y="488627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C73E8E0B-5AB8-5290-4B81-85E115983D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148" y="487337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28F6B657-2B84-097B-00B9-AD13D2FAF3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484" y="444157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2">
            <a:extLst>
              <a:ext uri="{FF2B5EF4-FFF2-40B4-BE49-F238E27FC236}">
                <a16:creationId xmlns:a16="http://schemas.microsoft.com/office/drawing/2014/main" id="{21411506-4F64-0190-2EB3-6F47236108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6265" y="296530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48" name="Picture 20">
            <a:extLst>
              <a:ext uri="{FF2B5EF4-FFF2-40B4-BE49-F238E27FC236}">
                <a16:creationId xmlns:a16="http://schemas.microsoft.com/office/drawing/2014/main" id="{02CD1764-404C-1ED9-5C2C-9B20CD5787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6639" y="29695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2">
            <a:extLst>
              <a:ext uri="{FF2B5EF4-FFF2-40B4-BE49-F238E27FC236}">
                <a16:creationId xmlns:a16="http://schemas.microsoft.com/office/drawing/2014/main" id="{3F3E927B-3175-A86D-E75C-1A80938DFF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4676" y="295542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0">
            <a:extLst>
              <a:ext uri="{FF2B5EF4-FFF2-40B4-BE49-F238E27FC236}">
                <a16:creationId xmlns:a16="http://schemas.microsoft.com/office/drawing/2014/main" id="{04F34FD6-6BF7-76B7-2911-188FE71E47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6292" y="296046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22">
            <a:extLst>
              <a:ext uri="{FF2B5EF4-FFF2-40B4-BE49-F238E27FC236}">
                <a16:creationId xmlns:a16="http://schemas.microsoft.com/office/drawing/2014/main" id="{1636F615-5BED-E06D-2D10-8E426492A1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1105" y="288968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20">
            <a:extLst>
              <a:ext uri="{FF2B5EF4-FFF2-40B4-BE49-F238E27FC236}">
                <a16:creationId xmlns:a16="http://schemas.microsoft.com/office/drawing/2014/main" id="{5B7E8D14-BBB0-E0CE-FD16-9BC7CED246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0966" y="2889686"/>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1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55A2-75B1-4177-A0C5-A54245C9764D}"/>
              </a:ext>
            </a:extLst>
          </p:cNvPr>
          <p:cNvSpPr>
            <a:spLocks noGrp="1"/>
          </p:cNvSpPr>
          <p:nvPr>
            <p:ph type="ctrTitle"/>
          </p:nvPr>
        </p:nvSpPr>
        <p:spPr/>
        <p:txBody>
          <a:bodyPr/>
          <a:lstStyle/>
          <a:p>
            <a:r>
              <a:rPr lang="en-US" dirty="0"/>
              <a:t>Introduction and Counting</a:t>
            </a:r>
          </a:p>
        </p:txBody>
      </p:sp>
      <p:sp>
        <p:nvSpPr>
          <p:cNvPr id="3" name="Subtitle 2">
            <a:extLst>
              <a:ext uri="{FF2B5EF4-FFF2-40B4-BE49-F238E27FC236}">
                <a16:creationId xmlns:a16="http://schemas.microsoft.com/office/drawing/2014/main" id="{222CBFEC-0BA9-4ED0-AED7-13478DD2EB31}"/>
              </a:ext>
            </a:extLst>
          </p:cNvPr>
          <p:cNvSpPr>
            <a:spLocks noGrp="1"/>
          </p:cNvSpPr>
          <p:nvPr>
            <p:ph type="subTitle" idx="1"/>
          </p:nvPr>
        </p:nvSpPr>
        <p:spPr/>
        <p:txBody>
          <a:bodyPr/>
          <a:lstStyle/>
          <a:p>
            <a:r>
              <a:rPr lang="en-US" dirty="0"/>
              <a:t>CSE 312 Summer 25</a:t>
            </a:r>
          </a:p>
          <a:p>
            <a:r>
              <a:rPr lang="en-US" dirty="0"/>
              <a:t>Lecture 1</a:t>
            </a:r>
          </a:p>
        </p:txBody>
      </p:sp>
    </p:spTree>
    <p:extLst>
      <p:ext uri="{BB962C8B-B14F-4D97-AF65-F5344CB8AC3E}">
        <p14:creationId xmlns:p14="http://schemas.microsoft.com/office/powerpoint/2010/main" val="45795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56D-B1FC-4F8D-A2DB-DD2BD57A0AE6}"/>
              </a:ext>
            </a:extLst>
          </p:cNvPr>
          <p:cNvSpPr>
            <a:spLocks noGrp="1"/>
          </p:cNvSpPr>
          <p:nvPr>
            <p:ph type="title"/>
          </p:nvPr>
        </p:nvSpPr>
        <p:spPr/>
        <p:txBody>
          <a:bodyPr/>
          <a:lstStyle/>
          <a:p>
            <a:r>
              <a:rPr lang="en-US" dirty="0"/>
              <a:t>Counting Rules</a:t>
            </a:r>
          </a:p>
        </p:txBody>
      </p:sp>
      <p:grpSp>
        <p:nvGrpSpPr>
          <p:cNvPr id="3" name="Group 2">
            <a:extLst>
              <a:ext uri="{FF2B5EF4-FFF2-40B4-BE49-F238E27FC236}">
                <a16:creationId xmlns:a16="http://schemas.microsoft.com/office/drawing/2014/main" id="{D5529B79-B8FD-6790-A534-993D9E34723A}"/>
              </a:ext>
            </a:extLst>
          </p:cNvPr>
          <p:cNvGrpSpPr/>
          <p:nvPr/>
        </p:nvGrpSpPr>
        <p:grpSpPr>
          <a:xfrm>
            <a:off x="241300" y="3982188"/>
            <a:ext cx="11709400" cy="1968669"/>
            <a:chOff x="1185842" y="3429001"/>
            <a:chExt cx="6111311" cy="1086134"/>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2D7E7E3-2F18-81F9-BAA1-1D8580D1D9D0}"/>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b="1" dirty="0">
                    <a:latin typeface="Segoe UI Semibold" panose="020B0702040204020203" pitchFamily="34" charset="0"/>
                    <a:cs typeface="Segoe UI Semibold" panose="020B0702040204020203" pitchFamily="34" charset="0"/>
                  </a:endParaRPr>
                </a:p>
                <a:p>
                  <a:r>
                    <a:rPr lang="en-US" sz="2500" b="1" dirty="0">
                      <a:latin typeface="Segoe UI Semibold" panose="020B0702040204020203" pitchFamily="34" charset="0"/>
                      <a:cs typeface="Segoe UI Semibold" panose="020B0702040204020203" pitchFamily="34" charset="0"/>
                    </a:rPr>
                    <a:t>If you have a sequential process, where 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𝟏</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oMath>
                  </a14:m>
                  <a:r>
                    <a:rPr lang="en-US" sz="2500" b="1" dirty="0">
                      <a:latin typeface="Segoe UI Semibold" panose="020B0702040204020203" pitchFamily="34" charset="0"/>
                      <a:cs typeface="Segoe UI Semibold" panose="020B0702040204020203" pitchFamily="34" charset="0"/>
                    </a:rPr>
                    <a:t> options, step 2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 </m:t>
                      </m:r>
                    </m:oMath>
                  </a14:m>
                  <a:r>
                    <a:rPr lang="en-US" sz="2500" b="1" dirty="0">
                      <a:latin typeface="Segoe UI Semibold" panose="020B0702040204020203" pitchFamily="34" charset="0"/>
                      <a:cs typeface="Segoe UI Semibold" panose="020B0702040204020203" pitchFamily="34" charset="0"/>
                    </a:rPr>
                    <a:t>options,…,step </a:t>
                  </a:r>
                  <a14:m>
                    <m:oMath xmlns:m="http://schemas.openxmlformats.org/officeDocument/2006/math">
                      <m:r>
                        <a:rPr lang="en-US" sz="2500" b="1" i="1" smtClean="0">
                          <a:latin typeface="Cambria Math" panose="02040503050406030204" pitchFamily="18" charset="0"/>
                          <a:cs typeface="Segoe UI Semibold" panose="020B0702040204020203" pitchFamily="34" charset="0"/>
                        </a:rPr>
                        <m:t>𝒌</m:t>
                      </m:r>
                    </m:oMath>
                  </a14:m>
                  <a:r>
                    <a:rPr lang="en-US" sz="2500" b="1" dirty="0">
                      <a:latin typeface="Segoe UI Semibold" panose="020B0702040204020203" pitchFamily="34" charset="0"/>
                      <a:cs typeface="Segoe UI Semibold" panose="020B0702040204020203" pitchFamily="34" charset="0"/>
                    </a:rPr>
                    <a:t> has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r>
                    <a:rPr lang="en-US" sz="2500" b="1" dirty="0">
                      <a:latin typeface="Segoe UI Semibold" panose="020B0702040204020203" pitchFamily="34" charset="0"/>
                      <a:cs typeface="Segoe UI Semibold" panose="020B0702040204020203" pitchFamily="34" charset="0"/>
                    </a:rPr>
                    <a:t> options, and you choose one from each step, the total number of possibilities is </a:t>
                  </a:r>
                  <a14:m>
                    <m:oMath xmlns:m="http://schemas.openxmlformats.org/officeDocument/2006/math">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𝟏</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𝟐</m:t>
                          </m:r>
                        </m:sub>
                      </m:sSub>
                      <m:r>
                        <a:rPr lang="en-US" sz="2500" b="1" i="1" smtClean="0">
                          <a:latin typeface="Cambria Math" panose="02040503050406030204" pitchFamily="18" charset="0"/>
                          <a:cs typeface="Segoe UI Semibold" panose="020B0702040204020203" pitchFamily="34" charset="0"/>
                        </a:rPr>
                        <m:t>⋯</m:t>
                      </m:r>
                      <m:sSub>
                        <m:sSubPr>
                          <m:ctrlPr>
                            <a:rPr lang="en-US" sz="2500" b="1" i="1" smtClean="0">
                              <a:latin typeface="Cambria Math" panose="02040503050406030204" pitchFamily="18" charset="0"/>
                              <a:cs typeface="Segoe UI Semibold" panose="020B0702040204020203" pitchFamily="34" charset="0"/>
                            </a:rPr>
                          </m:ctrlPr>
                        </m:sSubPr>
                        <m:e>
                          <m:r>
                            <a:rPr lang="en-US" sz="2500" b="1" i="1" smtClean="0">
                              <a:latin typeface="Cambria Math" panose="02040503050406030204" pitchFamily="18" charset="0"/>
                              <a:cs typeface="Segoe UI Semibold" panose="020B0702040204020203" pitchFamily="34" charset="0"/>
                            </a:rPr>
                            <m:t>𝒏</m:t>
                          </m:r>
                        </m:e>
                        <m:sub>
                          <m:r>
                            <a:rPr lang="en-US" sz="2500" b="1" i="1" smtClean="0">
                              <a:latin typeface="Cambria Math" panose="02040503050406030204" pitchFamily="18" charset="0"/>
                              <a:cs typeface="Segoe UI Semibold" panose="020B0702040204020203" pitchFamily="34" charset="0"/>
                            </a:rPr>
                            <m:t>𝒌</m:t>
                          </m:r>
                        </m:sub>
                      </m:sSub>
                    </m:oMath>
                  </a14:m>
                  <a:endParaRPr lang="en-US" sz="2500" b="1" dirty="0">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72D7E7E3-2F18-81F9-BAA1-1D8580D1D9D0}"/>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l="-868"/>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9B929ABD-F1C8-9D0F-8E83-BA92B4459419}"/>
                </a:ext>
              </a:extLst>
            </p:cNvPr>
            <p:cNvSpPr/>
            <p:nvPr/>
          </p:nvSpPr>
          <p:spPr>
            <a:xfrm>
              <a:off x="1195367" y="3429003"/>
              <a:ext cx="6101786" cy="26134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a:latin typeface="Segoe UI Semibold" panose="020B0702040204020203" pitchFamily="34" charset="0"/>
                  <a:cs typeface="Segoe UI Semibold" panose="020B0702040204020203" pitchFamily="34" charset="0"/>
                </a:rPr>
                <a:t>Product</a:t>
              </a:r>
              <a:r>
                <a:rPr lang="en-US" sz="2500" dirty="0">
                  <a:latin typeface="Segoe UI Semibold" panose="020B0702040204020203" pitchFamily="34" charset="0"/>
                  <a:cs typeface="Segoe UI Semibold" panose="020B0702040204020203" pitchFamily="34" charset="0"/>
                </a:rPr>
                <a:t> Rule</a:t>
              </a:r>
              <a:endParaRPr lang="en-US" sz="2500" b="1" dirty="0">
                <a:latin typeface="Segoe UI Semibold" panose="020B0702040204020203" pitchFamily="34" charset="0"/>
                <a:cs typeface="Segoe UI Semibold" panose="020B0702040204020203" pitchFamily="34" charset="0"/>
              </a:endParaRPr>
            </a:p>
          </p:txBody>
        </p:sp>
      </p:grpSp>
      <p:grpSp>
        <p:nvGrpSpPr>
          <p:cNvPr id="8" name="Group 7">
            <a:extLst>
              <a:ext uri="{FF2B5EF4-FFF2-40B4-BE49-F238E27FC236}">
                <a16:creationId xmlns:a16="http://schemas.microsoft.com/office/drawing/2014/main" id="{DCC85C22-769B-08F6-81F8-429E11F6CBC6}"/>
              </a:ext>
            </a:extLst>
          </p:cNvPr>
          <p:cNvGrpSpPr/>
          <p:nvPr/>
        </p:nvGrpSpPr>
        <p:grpSpPr>
          <a:xfrm>
            <a:off x="241300" y="1961507"/>
            <a:ext cx="11709400" cy="1701369"/>
            <a:chOff x="1185842" y="3429001"/>
            <a:chExt cx="6111311" cy="1086134"/>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20D79E8-9035-A99A-0964-921AF41B8FA6}"/>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latin typeface="Segoe UI Semibold" panose="020B0702040204020203" pitchFamily="34" charset="0"/>
                    <a:cs typeface="Segoe UI Semibold" panose="020B0702040204020203" pitchFamily="34" charset="0"/>
                  </a:endParaRPr>
                </a:p>
                <a:p>
                  <a:r>
                    <a:rPr lang="en-US" sz="2500" dirty="0">
                      <a:latin typeface="Segoe UI Semibold" panose="020B0702040204020203" pitchFamily="34" charset="0"/>
                      <a:cs typeface="Segoe UI Semibold" panose="020B0702040204020203" pitchFamily="34" charset="0"/>
                    </a:rPr>
                    <a:t>If you are choosing one thing between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oMath>
                  </a14:m>
                  <a:r>
                    <a:rPr lang="en-US" sz="2500" b="1" dirty="0">
                      <a:latin typeface="Segoe UI Semibold" panose="020B0702040204020203" pitchFamily="34" charset="0"/>
                      <a:cs typeface="Segoe UI Semibold" panose="020B0702040204020203" pitchFamily="34" charset="0"/>
                    </a:rPr>
                    <a:t> options in one group and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𝑚</m:t>
                      </m:r>
                      <m:r>
                        <a:rPr lang="en-US" sz="2500" b="0" i="1" smtClean="0">
                          <a:latin typeface="Cambria Math" panose="02040503050406030204" pitchFamily="18" charset="0"/>
                          <a:cs typeface="Segoe UI Semibold" panose="020B0702040204020203" pitchFamily="34" charset="0"/>
                        </a:rPr>
                        <m:t> </m:t>
                      </m:r>
                    </m:oMath>
                  </a14:m>
                  <a:r>
                    <a:rPr lang="en-US" sz="2500" dirty="0">
                      <a:latin typeface="Segoe UI Semibold" panose="020B0702040204020203" pitchFamily="34" charset="0"/>
                      <a:cs typeface="Segoe UI Semibold" panose="020B0702040204020203" pitchFamily="34" charset="0"/>
                    </a:rPr>
                    <a:t>in another group with no overlap, the total number of options is: </a:t>
                  </a:r>
                  <a14:m>
                    <m:oMath xmlns:m="http://schemas.openxmlformats.org/officeDocument/2006/math">
                      <m:r>
                        <a:rPr lang="en-US" sz="2500" b="0" i="1" smtClean="0">
                          <a:latin typeface="Cambria Math" panose="02040503050406030204" pitchFamily="18" charset="0"/>
                          <a:cs typeface="Segoe UI Semibold" panose="020B0702040204020203" pitchFamily="34" charset="0"/>
                        </a:rPr>
                        <m:t>𝑛</m:t>
                      </m:r>
                      <m:r>
                        <a:rPr lang="en-US" sz="2500" b="0" i="1" smtClean="0">
                          <a:latin typeface="Cambria Math" panose="02040503050406030204" pitchFamily="18" charset="0"/>
                          <a:cs typeface="Segoe UI Semibold" panose="020B0702040204020203" pitchFamily="34" charset="0"/>
                        </a:rPr>
                        <m:t>+</m:t>
                      </m:r>
                      <m:r>
                        <a:rPr lang="en-US" sz="2500" b="0" i="1" smtClean="0">
                          <a:latin typeface="Cambria Math" panose="02040503050406030204" pitchFamily="18" charset="0"/>
                          <a:cs typeface="Segoe UI Semibold" panose="020B0702040204020203" pitchFamily="34" charset="0"/>
                        </a:rPr>
                        <m:t>𝑚</m:t>
                      </m:r>
                    </m:oMath>
                  </a14:m>
                  <a:r>
                    <a:rPr lang="en-US" sz="2500" dirty="0">
                      <a:latin typeface="Segoe UI Semibold" panose="020B0702040204020203" pitchFamily="34" charset="0"/>
                      <a:cs typeface="Segoe UI Semibold" panose="020B0702040204020203" pitchFamily="34" charset="0"/>
                    </a:rPr>
                    <a:t>.</a:t>
                  </a:r>
                  <a:endParaRPr lang="en-US" sz="25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B20D79E8-9035-A99A-0964-921AF41B8FA6}"/>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4"/>
                  <a:stretch>
                    <a:fillRect l="-868" r="-1410"/>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FB44B4AB-4553-F645-A046-ED87EC10AEF9}"/>
                </a:ext>
              </a:extLst>
            </p:cNvPr>
            <p:cNvSpPr/>
            <p:nvPr/>
          </p:nvSpPr>
          <p:spPr>
            <a:xfrm>
              <a:off x="1195367" y="3429002"/>
              <a:ext cx="6101786" cy="34457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latin typeface="Segoe UI Semibold" panose="020B0702040204020203" pitchFamily="34" charset="0"/>
                  <a:cs typeface="Segoe UI Semibold" panose="020B0702040204020203" pitchFamily="34" charset="0"/>
                </a:rPr>
                <a:t>Sum Rule</a:t>
              </a:r>
              <a:endParaRPr lang="en-US" sz="2500" b="1" dirty="0">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144161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1752-D32B-4267-A824-50597B521C16}"/>
              </a:ext>
            </a:extLst>
          </p:cNvPr>
          <p:cNvSpPr>
            <a:spLocks noGrp="1"/>
          </p:cNvSpPr>
          <p:nvPr>
            <p:ph type="title"/>
          </p:nvPr>
        </p:nvSpPr>
        <p:spPr/>
        <p:txBody>
          <a:bodyPr/>
          <a:lstStyle/>
          <a:p>
            <a:r>
              <a:rPr lang="en-US" dirty="0"/>
              <a:t>Applications of the product rule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009F95-039E-49C1-9F09-904DC2BF7A56}"/>
                  </a:ext>
                </a:extLst>
              </p:cNvPr>
              <p:cNvSpPr>
                <a:spLocks noGrp="1"/>
              </p:cNvSpPr>
              <p:nvPr>
                <p:ph idx="1"/>
              </p:nvPr>
            </p:nvSpPr>
            <p:spPr/>
            <p:txBody>
              <a:bodyPr/>
              <a:lstStyle/>
              <a:p>
                <a:r>
                  <a:rPr lang="en-US" dirty="0"/>
                  <a:t>Remember Cartesian products?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m:rPr>
                        <m:lit/>
                      </m:rP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𝑐</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𝑎</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𝑐</m:t>
                        </m:r>
                      </m:e>
                    </m:d>
                    <m:r>
                      <a:rPr lang="en-US" b="0" i="1" smtClean="0">
                        <a:latin typeface="Cambria Math" panose="02040503050406030204" pitchFamily="18" charset="0"/>
                      </a:rPr>
                      <m:t>}</m:t>
                    </m:r>
                  </m:oMath>
                </a14:m>
                <a:endParaRPr lang="en-US" dirty="0"/>
              </a:p>
              <a:p>
                <a:endParaRPr lang="en-US" dirty="0"/>
              </a:p>
              <a:p>
                <a:r>
                  <a:rPr lang="en-US" dirty="0"/>
                  <a:t>How big is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(i.e. what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p>
              <a:p>
                <a:pPr lvl="1"/>
                <a:r>
                  <a:rPr lang="en-US" dirty="0"/>
                  <a:t>Step 1: choose the element from </a:t>
                </a:r>
                <a14:m>
                  <m:oMath xmlns:m="http://schemas.openxmlformats.org/officeDocument/2006/math">
                    <m:r>
                      <a:rPr lang="en-US" b="0" i="1" smtClean="0">
                        <a:latin typeface="Cambria Math" panose="02040503050406030204" pitchFamily="18" charset="0"/>
                      </a:rPr>
                      <m:t>𝑆</m:t>
                    </m:r>
                  </m:oMath>
                </a14:m>
                <a:r>
                  <a:rPr lang="en-US" dirty="0"/>
                  <a:t>.</a:t>
                </a:r>
              </a:p>
              <a:p>
                <a:pPr lvl="1"/>
                <a:r>
                  <a:rPr lang="en-US" dirty="0"/>
                  <a:t>Step 2: choose the element from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r>
                  <a:rPr lang="en-US" dirty="0"/>
                  <a:t>Total options: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9009F95-039E-49C1-9F09-904DC2BF7A56}"/>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786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Power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 }</m:t>
                    </m:r>
                  </m:oMath>
                </a14:m>
                <a:endParaRPr lang="en-US" dirty="0"/>
              </a:p>
              <a:p>
                <a:endParaRPr lang="en-US" dirty="0"/>
              </a:p>
              <a:p>
                <a:r>
                  <a:rPr lang="en-US" dirty="0"/>
                  <a:t>How many subsets are there of </a:t>
                </a:r>
                <a14:m>
                  <m:oMath xmlns:m="http://schemas.openxmlformats.org/officeDocument/2006/math">
                    <m:r>
                      <a:rPr lang="en-US" b="0" i="1" smtClean="0">
                        <a:latin typeface="Cambria Math" panose="02040503050406030204" pitchFamily="18" charset="0"/>
                      </a:rPr>
                      <m:t>𝑆</m:t>
                    </m:r>
                  </m:oMath>
                </a14:m>
                <a:r>
                  <a:rPr lang="en-US" dirty="0"/>
                  <a:t>, i.e. what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e>
                    </m:d>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58261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55B5-7AD1-4BCC-BCBE-3FEF307228CC}"/>
              </a:ext>
            </a:extLst>
          </p:cNvPr>
          <p:cNvSpPr>
            <a:spLocks noGrp="1"/>
          </p:cNvSpPr>
          <p:nvPr>
            <p:ph type="title"/>
          </p:nvPr>
        </p:nvSpPr>
        <p:spPr/>
        <p:txBody>
          <a:bodyPr/>
          <a:lstStyle/>
          <a:p>
            <a:r>
              <a:rPr lang="en-US" dirty="0"/>
              <a:t>Power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4E161E-15A4-4BEA-8146-B6A917360B1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 }</m:t>
                    </m:r>
                  </m:oMath>
                </a14:m>
                <a:endParaRPr lang="en-US" dirty="0"/>
              </a:p>
              <a:p>
                <a:endParaRPr lang="en-US" dirty="0"/>
              </a:p>
              <a:p>
                <a:r>
                  <a:rPr lang="en-US" dirty="0"/>
                  <a:t>How many subsets are there of </a:t>
                </a:r>
                <a14:m>
                  <m:oMath xmlns:m="http://schemas.openxmlformats.org/officeDocument/2006/math">
                    <m:r>
                      <a:rPr lang="en-US" b="0" i="1" smtClean="0">
                        <a:latin typeface="Cambria Math" panose="02040503050406030204" pitchFamily="18" charset="0"/>
                      </a:rPr>
                      <m:t>𝑆</m:t>
                    </m:r>
                  </m:oMath>
                </a14:m>
                <a:r>
                  <a:rPr lang="en-US" dirty="0"/>
                  <a:t>, i.e. what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e>
                    </m:d>
                  </m:oMath>
                </a14:m>
                <a:r>
                  <a:rPr lang="en-US" dirty="0"/>
                  <a:t>?</a:t>
                </a:r>
              </a:p>
              <a:p>
                <a:r>
                  <a:rPr lang="en-US" dirty="0"/>
                  <a:t>If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sub>
                    </m:sSub>
                    <m:r>
                      <a:rPr lang="en-US" b="0" i="1" smtClean="0">
                        <a:latin typeface="Cambria Math" panose="02040503050406030204" pitchFamily="18" charset="0"/>
                      </a:rPr>
                      <m:t>}</m:t>
                    </m:r>
                  </m:oMath>
                </a14:m>
                <a:endParaRPr lang="en-US" dirty="0"/>
              </a:p>
              <a:p>
                <a:pPr lvl="1"/>
                <a:r>
                  <a:rPr lang="en-US" dirty="0"/>
                  <a:t>Step 1: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oMath>
                </a14:m>
                <a:r>
                  <a:rPr lang="en-US" dirty="0"/>
                  <a:t> in the subset?</a:t>
                </a:r>
              </a:p>
              <a:p>
                <a:pPr lvl="1"/>
                <a:r>
                  <a:rPr lang="en-US" dirty="0"/>
                  <a:t>Step 2: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oMath>
                </a14:m>
                <a:r>
                  <a:rPr lang="en-US" dirty="0"/>
                  <a:t> in the subset?</a:t>
                </a:r>
              </a:p>
              <a:p>
                <a:pPr lvl="1"/>
                <a:r>
                  <a:rPr lang="en-US" dirty="0"/>
                  <a:t>…</a:t>
                </a:r>
              </a:p>
              <a:p>
                <a:pPr lvl="1"/>
                <a:r>
                  <a:rPr lang="en-US" dirty="0"/>
                  <a:t>Step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oMath>
                </a14:m>
                <a:r>
                  <a:rPr lang="en-US" dirty="0"/>
                  <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ub>
                    </m:sSub>
                  </m:oMath>
                </a14:m>
                <a:r>
                  <a:rPr lang="en-US" dirty="0"/>
                  <a:t> in the subset?</a:t>
                </a:r>
              </a:p>
              <a:p>
                <a:pPr lvl="1"/>
                <a14:m>
                  <m:oMath xmlns:m="http://schemas.openxmlformats.org/officeDocument/2006/math">
                    <m:r>
                      <a:rPr lang="en-US" b="0" i="1" smtClean="0">
                        <a:latin typeface="Cambria Math" panose="02040503050406030204" pitchFamily="18" charset="0"/>
                      </a:rPr>
                      <m:t>2⋅2⋯2</m:t>
                    </m:r>
                    <m:r>
                      <a:rPr lang="en-US" b="0" i="0" smtClean="0">
                        <a:latin typeface="Cambria Math" panose="02040503050406030204" pitchFamily="18" charset="0"/>
                      </a:rPr>
                      <m:t>, |</m:t>
                    </m:r>
                    <m:r>
                      <m:rPr>
                        <m:sty m:val="p"/>
                      </m:rPr>
                      <a:rPr lang="en-US" b="0" i="0" smtClean="0">
                        <a:latin typeface="Cambria Math" panose="02040503050406030204" pitchFamily="18" charset="0"/>
                      </a:rPr>
                      <m:t>S</m:t>
                    </m:r>
                    <m:r>
                      <a:rPr lang="en-US" b="0" i="0" smtClean="0">
                        <a:latin typeface="Cambria Math" panose="02040503050406030204" pitchFamily="18" charset="0"/>
                      </a:rPr>
                      <m:t>|</m:t>
                    </m:r>
                  </m:oMath>
                </a14:m>
                <a:r>
                  <a:rPr lang="en-US" dirty="0"/>
                  <a:t> times,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2F4E161E-15A4-4BEA-8146-B6A917360B14}"/>
                  </a:ext>
                </a:extLst>
              </p:cNvPr>
              <p:cNvSpPr>
                <a:spLocks noGrp="1" noRot="1" noChangeAspect="1" noMove="1" noResize="1" noEditPoints="1" noAdjustHandles="1" noChangeArrowheads="1" noChangeShapeType="1" noTextEdit="1"/>
              </p:cNvSpPr>
              <p:nvPr>
                <p:ph idx="1"/>
              </p:nvPr>
            </p:nvSpPr>
            <p:spPr>
              <a:blipFill>
                <a:blip r:embed="rId2"/>
                <a:stretch>
                  <a:fillRect l="-654" b="-1887"/>
                </a:stretch>
              </a:blipFill>
            </p:spPr>
            <p:txBody>
              <a:bodyPr/>
              <a:lstStyle/>
              <a:p>
                <a:r>
                  <a:rPr lang="en-US">
                    <a:noFill/>
                  </a:rPr>
                  <a:t> </a:t>
                </a:r>
              </a:p>
            </p:txBody>
          </p:sp>
        </mc:Fallback>
      </mc:AlternateContent>
    </p:spTree>
    <p:extLst>
      <p:ext uri="{BB962C8B-B14F-4D97-AF65-F5344CB8AC3E}">
        <p14:creationId xmlns:p14="http://schemas.microsoft.com/office/powerpoint/2010/main" val="145012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467-F1FD-4C3C-8356-44FD4622AE97}"/>
              </a:ext>
            </a:extLst>
          </p:cNvPr>
          <p:cNvSpPr>
            <a:spLocks noGrp="1"/>
          </p:cNvSpPr>
          <p:nvPr>
            <p:ph type="title"/>
          </p:nvPr>
        </p:nvSpPr>
        <p:spPr/>
        <p:txBody>
          <a:bodyPr/>
          <a:lstStyle/>
          <a:p>
            <a:r>
              <a:rPr lang="en-US" dirty="0"/>
              <a:t>Farming Outfits</a:t>
            </a:r>
          </a:p>
        </p:txBody>
      </p:sp>
      <p:sp>
        <p:nvSpPr>
          <p:cNvPr id="3" name="Content Placeholder 2">
            <a:extLst>
              <a:ext uri="{FF2B5EF4-FFF2-40B4-BE49-F238E27FC236}">
                <a16:creationId xmlns:a16="http://schemas.microsoft.com/office/drawing/2014/main" id="{F02D6484-605C-4B9C-A902-451E70674F37}"/>
              </a:ext>
            </a:extLst>
          </p:cNvPr>
          <p:cNvSpPr>
            <a:spLocks noGrp="1"/>
          </p:cNvSpPr>
          <p:nvPr>
            <p:ph idx="1"/>
          </p:nvPr>
        </p:nvSpPr>
        <p:spPr/>
        <p:txBody>
          <a:bodyPr/>
          <a:lstStyle/>
          <a:p>
            <a:r>
              <a:rPr lang="en-US" dirty="0"/>
              <a:t>The farmer has three hats (cowboy, straw, mushroom)</a:t>
            </a:r>
          </a:p>
          <a:p>
            <a:r>
              <a:rPr lang="en-US" dirty="0"/>
              <a:t>Three shirts (classic overalls, night sky, light blue)</a:t>
            </a:r>
          </a:p>
          <a:p>
            <a:r>
              <a:rPr lang="en-US" dirty="0"/>
              <a:t>And three pairs of pants (farmer, dinosaur, relaxed fit) </a:t>
            </a:r>
          </a:p>
          <a:p>
            <a:endParaRPr lang="en-US" dirty="0"/>
          </a:p>
          <a:p>
            <a:r>
              <a:rPr lang="en-US" dirty="0"/>
              <a:t>How many outfits are there (consisting of one hat, shirt, and pair of pants) if </a:t>
            </a:r>
          </a:p>
          <a:p>
            <a:pPr lvl="1"/>
            <a:r>
              <a:rPr lang="en-US" dirty="0"/>
              <a:t>the classic overalls shirt cannot be worn with dinosaur pants, </a:t>
            </a:r>
          </a:p>
          <a:p>
            <a:pPr lvl="1"/>
            <a:r>
              <a:rPr lang="en-US" dirty="0"/>
              <a:t>the night sky shirt cannot be worn with relaxed fit pants, </a:t>
            </a:r>
          </a:p>
          <a:p>
            <a:pPr lvl="1"/>
            <a:r>
              <a:rPr lang="en-US" dirty="0"/>
              <a:t>and the light blue shirt cannot be worn with farmer pants. </a:t>
            </a:r>
          </a:p>
        </p:txBody>
      </p:sp>
      <p:pic>
        <p:nvPicPr>
          <p:cNvPr id="3074" name="Picture 2">
            <a:extLst>
              <a:ext uri="{FF2B5EF4-FFF2-40B4-BE49-F238E27FC236}">
                <a16:creationId xmlns:a16="http://schemas.microsoft.com/office/drawing/2014/main" id="{150CBBC2-FD89-325B-3172-3F4871817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897" y="138871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690747C-DEC6-85F3-E64A-B33A19EF9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744" y="135308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9F2F010-89A6-FA62-E67A-619D07F10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8591" y="141855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C100B82-B698-0E49-6687-4892C4F533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814" y="2041771"/>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2DF73A5-14B0-80AE-BC95-A5F4B83B82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8579" y="2041771"/>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F3915F60-7860-F3AF-F967-8331387E00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1896" y="2041771"/>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5F4133C7-2829-2B7A-E8CA-24C3BEBB3C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8579" y="251666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E504E245-6F58-1287-DCC6-CCD2843745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421" y="251666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3BA21116-E5FD-BB62-E34F-EA638309FB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42263" y="249347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0BE05931-1AF3-F482-FFA2-96D90B437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335" y="4408595"/>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a:extLst>
              <a:ext uri="{FF2B5EF4-FFF2-40B4-BE49-F238E27FC236}">
                <a16:creationId xmlns:a16="http://schemas.microsoft.com/office/drawing/2014/main" id="{33A4A6D6-87AC-F210-6D8E-F9BFF27AD1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3892" y="429515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A0DEDA49-C8AF-F49C-9DB4-8AEBB702B5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0648" y="4921011"/>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a:extLst>
              <a:ext uri="{FF2B5EF4-FFF2-40B4-BE49-F238E27FC236}">
                <a16:creationId xmlns:a16="http://schemas.microsoft.com/office/drawing/2014/main" id="{CFE31DB3-677F-96D2-3EC0-3BA73CD2BB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20548" y="480212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F4F31CB8-8DAB-C019-22A2-F3430CA46C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3848" y="5438183"/>
            <a:ext cx="4064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840FE1A0-259B-2392-C17A-8589BA49B2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3748" y="5336583"/>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2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2EB-B3D5-4339-9B82-2565C6BE8CF9}"/>
              </a:ext>
            </a:extLst>
          </p:cNvPr>
          <p:cNvSpPr>
            <a:spLocks noGrp="1"/>
          </p:cNvSpPr>
          <p:nvPr>
            <p:ph type="title"/>
          </p:nvPr>
        </p:nvSpPr>
        <p:spPr/>
        <p:txBody>
          <a:bodyPr/>
          <a:lstStyle/>
          <a:p>
            <a:r>
              <a:rPr lang="en-US" dirty="0"/>
              <a:t>Farming Outfits</a:t>
            </a:r>
          </a:p>
        </p:txBody>
      </p:sp>
      <p:sp>
        <p:nvSpPr>
          <p:cNvPr id="3" name="Content Placeholder 2">
            <a:extLst>
              <a:ext uri="{FF2B5EF4-FFF2-40B4-BE49-F238E27FC236}">
                <a16:creationId xmlns:a16="http://schemas.microsoft.com/office/drawing/2014/main" id="{4469138D-1D09-4447-91A9-31C45DBFFCB7}"/>
              </a:ext>
            </a:extLst>
          </p:cNvPr>
          <p:cNvSpPr>
            <a:spLocks noGrp="1"/>
          </p:cNvSpPr>
          <p:nvPr>
            <p:ph idx="1"/>
          </p:nvPr>
        </p:nvSpPr>
        <p:spPr/>
        <p:txBody>
          <a:bodyPr/>
          <a:lstStyle/>
          <a:p>
            <a:r>
              <a:rPr lang="en-US" dirty="0"/>
              <a:t>Step 1: 3 choices for hats.</a:t>
            </a:r>
          </a:p>
          <a:p>
            <a:r>
              <a:rPr lang="en-US" dirty="0"/>
              <a:t>Step 2: 3 choices for shirts</a:t>
            </a:r>
          </a:p>
          <a:p>
            <a:r>
              <a:rPr lang="en-US" dirty="0"/>
              <a:t>Step 3:…</a:t>
            </a:r>
          </a:p>
        </p:txBody>
      </p:sp>
    </p:spTree>
    <p:extLst>
      <p:ext uri="{BB962C8B-B14F-4D97-AF65-F5344CB8AC3E}">
        <p14:creationId xmlns:p14="http://schemas.microsoft.com/office/powerpoint/2010/main" val="241788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82EB-B3D5-4339-9B82-2565C6BE8CF9}"/>
              </a:ext>
            </a:extLst>
          </p:cNvPr>
          <p:cNvSpPr>
            <a:spLocks noGrp="1"/>
          </p:cNvSpPr>
          <p:nvPr>
            <p:ph type="title"/>
          </p:nvPr>
        </p:nvSpPr>
        <p:spPr/>
        <p:txBody>
          <a:bodyPr/>
          <a:lstStyle/>
          <a:p>
            <a:r>
              <a:rPr lang="en-US" dirty="0"/>
              <a:t>Farming Outfits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69138D-1D09-4447-91A9-31C45DBFFCB7}"/>
                  </a:ext>
                </a:extLst>
              </p:cNvPr>
              <p:cNvSpPr>
                <a:spLocks noGrp="1"/>
              </p:cNvSpPr>
              <p:nvPr>
                <p:ph idx="1"/>
              </p:nvPr>
            </p:nvSpPr>
            <p:spPr/>
            <p:txBody>
              <a:bodyPr/>
              <a:lstStyle/>
              <a:p>
                <a:r>
                  <a:rPr lang="en-US" dirty="0"/>
                  <a:t>Step 1: 3 choices for hats.</a:t>
                </a:r>
              </a:p>
              <a:p>
                <a:r>
                  <a:rPr lang="en-US" dirty="0"/>
                  <a:t>Step 2: 3 choices for shirts.</a:t>
                </a:r>
              </a:p>
              <a:p>
                <a:r>
                  <a:rPr lang="en-US" dirty="0"/>
                  <a:t>Step 3: Regardless of which shirt we choose, we have 2 options for pants (even though there are three options overall).</a:t>
                </a:r>
              </a:p>
              <a:p>
                <a:endParaRPr lang="en-US" dirty="0"/>
              </a:p>
              <a:p>
                <a14:m>
                  <m:oMath xmlns:m="http://schemas.openxmlformats.org/officeDocument/2006/math">
                    <m:r>
                      <a:rPr lang="en-US" b="0" i="1" smtClean="0">
                        <a:latin typeface="Cambria Math" panose="02040503050406030204" pitchFamily="18" charset="0"/>
                      </a:rPr>
                      <m:t>3⋅3⋅2=18</m:t>
                    </m:r>
                  </m:oMath>
                </a14:m>
                <a:r>
                  <a:rPr lang="en-US" dirty="0"/>
                  <a:t>.</a:t>
                </a:r>
              </a:p>
            </p:txBody>
          </p:sp>
        </mc:Choice>
        <mc:Fallback xmlns="">
          <p:sp>
            <p:nvSpPr>
              <p:cNvPr id="3" name="Content Placeholder 2">
                <a:extLst>
                  <a:ext uri="{FF2B5EF4-FFF2-40B4-BE49-F238E27FC236}">
                    <a16:creationId xmlns:a16="http://schemas.microsoft.com/office/drawing/2014/main" id="{4469138D-1D09-4447-91A9-31C45DBFFCB7}"/>
                  </a:ext>
                </a:extLst>
              </p:cNvPr>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121028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(Leo, Jas, and Vincent)</a:t>
            </a:r>
          </a:p>
          <a:p>
            <a:r>
              <a:rPr lang="en-US" dirty="0"/>
              <a:t>Every book goes to exactly one person, but each person could end up with no books (or all of them, or something in between).</a:t>
            </a:r>
          </a:p>
          <a:p>
            <a:endParaRPr lang="en-US" dirty="0"/>
          </a:p>
        </p:txBody>
      </p:sp>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D793A6F4-7BA5-4913-B664-79787E218669}"/>
              </a:ext>
            </a:extLst>
          </p:cNvPr>
          <p:cNvCxnSpPr>
            <a:cxnSpLocks/>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9AD4A-A424-44D2-A80E-7C126EF13F6A}"/>
              </a:ext>
            </a:extLst>
          </p:cNvPr>
          <p:cNvCxnSpPr>
            <a:cxnSpLocks/>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A570AF-68EB-4D98-8EB8-AFB63CA903AE}"/>
              </a:ext>
            </a:extLst>
          </p:cNvPr>
          <p:cNvCxnSpPr>
            <a:cxnSpLocks/>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E36B85-5032-41C1-8B51-D40050AB6B8E}"/>
              </a:ext>
            </a:extLst>
          </p:cNvPr>
          <p:cNvCxnSpPr>
            <a:cxnSpLocks/>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682087-69E9-4CF7-8E4F-50DA409AB21C}"/>
              </a:ext>
            </a:extLst>
          </p:cNvPr>
          <p:cNvCxnSpPr>
            <a:cxnSpLocks/>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Leo</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Jas</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Vincent</a:t>
            </a:r>
          </a:p>
        </p:txBody>
      </p:sp>
      <p:pic>
        <p:nvPicPr>
          <p:cNvPr id="4098" name="Picture 2">
            <a:extLst>
              <a:ext uri="{FF2B5EF4-FFF2-40B4-BE49-F238E27FC236}">
                <a16:creationId xmlns:a16="http://schemas.microsoft.com/office/drawing/2014/main" id="{FFCB6787-15CA-EEBC-5CB8-14F71DDB9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524" y="29368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1061365-8627-56CE-B9AF-7CDB51745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135" y="3934078"/>
            <a:ext cx="1023179" cy="10231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30E242A-3A22-73DE-8EB1-1E3F8B999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524" y="5145653"/>
            <a:ext cx="1055614" cy="105561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3A9D013A-B238-EB7E-B26E-628464F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153" y="368171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9B5FEA98-8F6A-C506-DC3B-19C765AB8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01" y="448130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E2B0FE6F-45B6-B0C8-C062-95850F481B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4278" y="526252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BB9809A9-D5E8-29BA-9834-8F83866BEA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201" y="589957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E70EE2C6-573D-AF5C-4DD2-343C32689A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301" y="306302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714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(Leo, Jas, and Vincent)</a:t>
                </a:r>
              </a:p>
              <a:p>
                <a:r>
                  <a:rPr lang="en-US" dirty="0"/>
                  <a:t>Every book goes to exactly one person, but each person could end up with no books (or all of them, or something in between).</a:t>
                </a:r>
              </a:p>
              <a:p>
                <a:endParaRPr lang="en-US" dirty="0"/>
              </a:p>
              <a:p>
                <a:r>
                  <a:rPr lang="en-US" dirty="0"/>
                  <a:t>Attempt 1: We’re choosing subsets!</a:t>
                </a:r>
              </a:p>
              <a:p>
                <a:pPr lvl="1"/>
                <a:r>
                  <a:rPr lang="en-US" dirty="0"/>
                  <a:t>Leo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Jas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Vincent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p:txBody>
          </p:sp>
        </mc:Choice>
        <mc:Fallback xmlns="">
          <p:sp>
            <p:nvSpPr>
              <p:cNvPr id="3" name="Content Placeholder 2">
                <a:extLst>
                  <a:ext uri="{FF2B5EF4-FFF2-40B4-BE49-F238E27FC236}">
                    <a16:creationId xmlns:a16="http://schemas.microsoft.com/office/drawing/2014/main" id="{915429DB-E116-451E-ABED-63A2237B2546}"/>
                  </a:ext>
                </a:extLst>
              </p:cNvPr>
              <p:cNvSpPr>
                <a:spLocks noGrp="1" noRot="1" noChangeAspect="1" noMove="1" noResize="1" noEditPoints="1" noAdjustHandles="1" noChangeArrowheads="1" noChangeShapeType="1" noTextEdit="1"/>
              </p:cNvSpPr>
              <p:nvPr>
                <p:ph idx="1"/>
              </p:nvPr>
            </p:nvSpPr>
            <p:spPr>
              <a:blipFill>
                <a:blip r:embed="rId3"/>
                <a:stretch>
                  <a:fillRect l="-794" t="-2094"/>
                </a:stretch>
              </a:blipFill>
            </p:spPr>
            <p:txBody>
              <a:bodyPr/>
              <a:lstStyle/>
              <a:p>
                <a:r>
                  <a:rPr lang="en-US">
                    <a:noFill/>
                  </a:rPr>
                  <a:t> </a:t>
                </a:r>
              </a:p>
            </p:txBody>
          </p:sp>
        </mc:Fallback>
      </mc:AlternateContent>
    </p:spTree>
    <p:extLst>
      <p:ext uri="{BB962C8B-B14F-4D97-AF65-F5344CB8AC3E}">
        <p14:creationId xmlns:p14="http://schemas.microsoft.com/office/powerpoint/2010/main" val="284513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p:txBody>
              <a:bodyPr/>
              <a:lstStyle/>
              <a:p>
                <a:r>
                  <a:rPr lang="en-US" dirty="0"/>
                  <a:t>Attempt 1: We’re choosing subsets!</a:t>
                </a:r>
              </a:p>
              <a:p>
                <a:pPr lvl="1"/>
                <a:r>
                  <a:rPr lang="en-US" dirty="0"/>
                  <a:t>Leo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Jas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Vincent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blipFill>
                <a:blip r:embed="rId2"/>
                <a:stretch>
                  <a:fillRect l="-680" t="-2094"/>
                </a:stretch>
              </a:blipFill>
            </p:spPr>
            <p:txBody>
              <a:bodyPr/>
              <a:lstStyle/>
              <a:p>
                <a:r>
                  <a:rPr lang="en-US">
                    <a:noFill/>
                  </a:rPr>
                  <a:t> </a:t>
                </a:r>
              </a:p>
            </p:txBody>
          </p:sp>
        </mc:Fallback>
      </mc:AlternateContent>
    </p:spTree>
    <p:extLst>
      <p:ext uri="{BB962C8B-B14F-4D97-AF65-F5344CB8AC3E}">
        <p14:creationId xmlns:p14="http://schemas.microsoft.com/office/powerpoint/2010/main" val="219094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sp>
        <p:nvSpPr>
          <p:cNvPr id="5" name="TextBox 4"/>
          <p:cNvSpPr txBox="1"/>
          <p:nvPr/>
        </p:nvSpPr>
        <p:spPr>
          <a:xfrm>
            <a:off x="777545" y="2737376"/>
            <a:ext cx="4933141" cy="267765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Instructor: Anna Kuznetsova</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Graduate Student in Computer Science at UW</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Email: avk5@uw.edu</a:t>
            </a:r>
          </a:p>
        </p:txBody>
      </p:sp>
      <p:sp>
        <p:nvSpPr>
          <p:cNvPr id="3" name="TextBox 2">
            <a:extLst>
              <a:ext uri="{FF2B5EF4-FFF2-40B4-BE49-F238E27FC236}">
                <a16:creationId xmlns:a16="http://schemas.microsoft.com/office/drawing/2014/main" id="{BB6C56D5-6254-4205-A9D2-5FC0112213CE}"/>
              </a:ext>
            </a:extLst>
          </p:cNvPr>
          <p:cNvSpPr txBox="1"/>
          <p:nvPr/>
        </p:nvSpPr>
        <p:spPr>
          <a:xfrm>
            <a:off x="8413634" y="2737376"/>
            <a:ext cx="982430" cy="1323439"/>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TAs</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p:graphicFrame>
        <p:nvGraphicFramePr>
          <p:cNvPr id="11" name="Table 10">
            <a:extLst>
              <a:ext uri="{FF2B5EF4-FFF2-40B4-BE49-F238E27FC236}">
                <a16:creationId xmlns:a16="http://schemas.microsoft.com/office/drawing/2014/main" id="{82AAC9CA-1553-4C40-802D-2ED549097BDA}"/>
              </a:ext>
            </a:extLst>
          </p:cNvPr>
          <p:cNvGraphicFramePr>
            <a:graphicFrameLocks noGrp="1"/>
          </p:cNvGraphicFramePr>
          <p:nvPr>
            <p:extLst>
              <p:ext uri="{D42A27DB-BD31-4B8C-83A1-F6EECF244321}">
                <p14:modId xmlns:p14="http://schemas.microsoft.com/office/powerpoint/2010/main" val="1499787292"/>
              </p:ext>
            </p:extLst>
          </p:nvPr>
        </p:nvGraphicFramePr>
        <p:xfrm>
          <a:off x="6481316" y="2928916"/>
          <a:ext cx="5659310" cy="6817227"/>
        </p:xfrm>
        <a:graphic>
          <a:graphicData uri="http://schemas.openxmlformats.org/drawingml/2006/table">
            <a:tbl>
              <a:tblPr>
                <a:tableStyleId>{2D5ABB26-0587-4C30-8999-92F81FD0307C}</a:tableStyleId>
              </a:tblPr>
              <a:tblGrid>
                <a:gridCol w="2829655">
                  <a:extLst>
                    <a:ext uri="{9D8B030D-6E8A-4147-A177-3AD203B41FA5}">
                      <a16:colId xmlns:a16="http://schemas.microsoft.com/office/drawing/2014/main" val="2248722589"/>
                    </a:ext>
                  </a:extLst>
                </a:gridCol>
                <a:gridCol w="2829655">
                  <a:extLst>
                    <a:ext uri="{9D8B030D-6E8A-4147-A177-3AD203B41FA5}">
                      <a16:colId xmlns:a16="http://schemas.microsoft.com/office/drawing/2014/main" val="1183875765"/>
                    </a:ext>
                  </a:extLst>
                </a:gridCol>
              </a:tblGrid>
              <a:tr h="346623">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extLst>
                  <a:ext uri="{0D108BD9-81ED-4DB2-BD59-A6C34878D82A}">
                    <a16:rowId xmlns:a16="http://schemas.microsoft.com/office/drawing/2014/main" val="140139932"/>
                  </a:ext>
                </a:extLst>
              </a:tr>
              <a:tr h="356601">
                <a:tc>
                  <a:txBody>
                    <a:bodyPr/>
                    <a:lstStyle/>
                    <a:p>
                      <a:pPr rtl="0" fontAlgn="b"/>
                      <a:r>
                        <a:rPr lang="en-US" sz="2400" dirty="0">
                          <a:effectLst/>
                          <a:latin typeface="Segoe UI Semilight" panose="020B0402040204020203" pitchFamily="34" charset="0"/>
                          <a:cs typeface="Segoe UI Semilight" panose="020B0402040204020203" pitchFamily="34" charset="0"/>
                        </a:rPr>
                        <a:t>Caleb Hsu</a:t>
                      </a:r>
                    </a:p>
                  </a:txBody>
                  <a:tcPr marL="19050" marR="19050" marT="12700" marB="12700" anchor="b"/>
                </a:tc>
                <a:tc>
                  <a:txBody>
                    <a:bodyPr/>
                    <a:lstStyle/>
                    <a:p>
                      <a:pPr rtl="0" fontAlgn="b"/>
                      <a:r>
                        <a:rPr lang="en-US" sz="2400" dirty="0">
                          <a:effectLst/>
                          <a:latin typeface="Segoe UI Semilight" panose="020B0402040204020203" pitchFamily="34" charset="0"/>
                          <a:cs typeface="Segoe UI Semilight" panose="020B0402040204020203" pitchFamily="34" charset="0"/>
                        </a:rPr>
                        <a:t>Kieran Rullman</a:t>
                      </a:r>
                    </a:p>
                  </a:txBody>
                  <a:tcPr marL="19050" marR="19050" marT="12700" marB="12700" anchor="b"/>
                </a:tc>
                <a:extLst>
                  <a:ext uri="{0D108BD9-81ED-4DB2-BD59-A6C34878D82A}">
                    <a16:rowId xmlns:a16="http://schemas.microsoft.com/office/drawing/2014/main" val="4151858444"/>
                  </a:ext>
                </a:extLst>
              </a:tr>
              <a:tr h="356601">
                <a:tc>
                  <a:txBody>
                    <a:bodyPr/>
                    <a:lstStyle/>
                    <a:p>
                      <a:pPr rtl="0" fontAlgn="b"/>
                      <a:r>
                        <a:rPr lang="en-US" sz="2400" dirty="0" err="1">
                          <a:effectLst/>
                          <a:latin typeface="Segoe UI Semilight" panose="020B0402040204020203" pitchFamily="34" charset="0"/>
                          <a:cs typeface="Segoe UI Semilight" panose="020B0402040204020203" pitchFamily="34" charset="0"/>
                        </a:rPr>
                        <a:t>Jewoo</a:t>
                      </a:r>
                      <a:r>
                        <a:rPr lang="en-US" sz="2400" dirty="0">
                          <a:effectLst/>
                          <a:latin typeface="Segoe UI Semilight" panose="020B0402040204020203" pitchFamily="34" charset="0"/>
                          <a:cs typeface="Segoe UI Semilight" panose="020B0402040204020203" pitchFamily="34" charset="0"/>
                        </a:rPr>
                        <a:t> Park</a:t>
                      </a:r>
                    </a:p>
                  </a:txBody>
                  <a:tcPr marL="19050" marR="19050" marT="12700" marB="12700" anchor="b"/>
                </a:tc>
                <a:tc>
                  <a:txBody>
                    <a:bodyPr/>
                    <a:lstStyle/>
                    <a:p>
                      <a:pPr rtl="0" fontAlgn="b"/>
                      <a:r>
                        <a:rPr lang="en-US" sz="2400" dirty="0">
                          <a:effectLst/>
                          <a:latin typeface="Segoe UI Semilight" panose="020B0402040204020203" pitchFamily="34" charset="0"/>
                          <a:cs typeface="Segoe UI Semilight" panose="020B0402040204020203" pitchFamily="34" charset="0"/>
                        </a:rPr>
                        <a:t>Krisha Khandelwal</a:t>
                      </a:r>
                    </a:p>
                  </a:txBody>
                  <a:tcPr marL="19050" marR="19050" marT="12700" marB="12700" anchor="b"/>
                </a:tc>
                <a:extLst>
                  <a:ext uri="{0D108BD9-81ED-4DB2-BD59-A6C34878D82A}">
                    <a16:rowId xmlns:a16="http://schemas.microsoft.com/office/drawing/2014/main" val="2475551528"/>
                  </a:ext>
                </a:extLst>
              </a:tr>
              <a:tr h="356601">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dirty="0" err="1">
                          <a:effectLst/>
                          <a:latin typeface="Segoe UI Semilight" panose="020B0402040204020203" pitchFamily="34" charset="0"/>
                          <a:cs typeface="Segoe UI Semilight" panose="020B0402040204020203" pitchFamily="34" charset="0"/>
                        </a:rPr>
                        <a:t>Thakrit</a:t>
                      </a:r>
                      <a:r>
                        <a:rPr lang="en-US" sz="2400" dirty="0">
                          <a:effectLst/>
                          <a:latin typeface="Segoe UI Semilight" panose="020B0402040204020203" pitchFamily="34" charset="0"/>
                          <a:cs typeface="Segoe UI Semilight" panose="020B0402040204020203" pitchFamily="34" charset="0"/>
                        </a:rPr>
                        <a:t> (Jai) </a:t>
                      </a:r>
                      <a:r>
                        <a:rPr lang="en-US" sz="2400" dirty="0" err="1">
                          <a:effectLst/>
                          <a:latin typeface="Segoe UI Semilight" panose="020B0402040204020203" pitchFamily="34" charset="0"/>
                          <a:cs typeface="Segoe UI Semilight" panose="020B0402040204020203" pitchFamily="34" charset="0"/>
                        </a:rPr>
                        <a:t>Wongcharoensangsiri</a:t>
                      </a:r>
                      <a:endParaRPr lang="en-US" sz="2400" dirty="0">
                        <a:effectLst/>
                        <a:latin typeface="Segoe UI Semilight" panose="020B0402040204020203" pitchFamily="34" charset="0"/>
                        <a:cs typeface="Segoe UI Semilight" panose="020B0402040204020203" pitchFamily="34" charset="0"/>
                      </a:endParaRPr>
                    </a:p>
                  </a:txBody>
                  <a:tcPr marL="0" marR="0" marT="12700" marB="12700" anchor="b"/>
                </a:tc>
                <a:tc hMerge="1">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2126743862"/>
                  </a:ext>
                </a:extLst>
              </a:tr>
              <a:tr h="356601">
                <a:tc gridSpan="2">
                  <a:txBody>
                    <a:bodyPr/>
                    <a:lstStyle/>
                    <a:p>
                      <a:pPr algn="ct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tc hMerge="1">
                  <a:txBody>
                    <a:bodyPr/>
                    <a:lstStyle/>
                    <a:p>
                      <a:endParaRPr dirty="0"/>
                    </a:p>
                  </a:txBody>
                  <a:tcPr marL="0" marR="0" marT="12700" marB="12700" anchor="b"/>
                </a:tc>
                <a:extLst>
                  <a:ext uri="{0D108BD9-81ED-4DB2-BD59-A6C34878D82A}">
                    <a16:rowId xmlns:a16="http://schemas.microsoft.com/office/drawing/2014/main" val="1556028527"/>
                  </a:ext>
                </a:extLst>
              </a:tr>
              <a:tr h="356601">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612768440"/>
                  </a:ext>
                </a:extLst>
              </a:tr>
              <a:tr h="356601">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0" marR="0" marT="12700" marB="12700" anchor="b"/>
                </a:tc>
                <a:extLst>
                  <a:ext uri="{0D108BD9-81ED-4DB2-BD59-A6C34878D82A}">
                    <a16:rowId xmlns:a16="http://schemas.microsoft.com/office/drawing/2014/main" val="610401424"/>
                  </a:ext>
                </a:extLst>
              </a:tr>
              <a:tr h="356601">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0" marR="0" marT="12700" marB="12700" anchor="b"/>
                </a:tc>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954153610"/>
                  </a:ext>
                </a:extLst>
              </a:tr>
              <a:tr h="464800">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3547633279"/>
                  </a:ext>
                </a:extLst>
              </a:tr>
              <a:tr h="364967">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sz="2400"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1965536022"/>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2583842836"/>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2304276827"/>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2814450830"/>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0" marR="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0" marR="0" marT="12700" marB="12700" anchor="b"/>
                </a:tc>
                <a:extLst>
                  <a:ext uri="{0D108BD9-81ED-4DB2-BD59-A6C34878D82A}">
                    <a16:rowId xmlns:a16="http://schemas.microsoft.com/office/drawing/2014/main" val="2544071600"/>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965338710"/>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0" marR="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0" marR="0" marT="12700" marB="12700" anchor="b"/>
                </a:tc>
                <a:extLst>
                  <a:ext uri="{0D108BD9-81ED-4DB2-BD59-A6C34878D82A}">
                    <a16:rowId xmlns:a16="http://schemas.microsoft.com/office/drawing/2014/main" val="164604531"/>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2261686156"/>
                  </a:ext>
                </a:extLst>
              </a:tr>
              <a:tr h="356601">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tc>
                  <a:txBody>
                    <a:bodyPr/>
                    <a:lstStyle/>
                    <a:p>
                      <a:pPr rtl="0" fontAlgn="b"/>
                      <a:endParaRPr lang="en-US" dirty="0">
                        <a:effectLst/>
                        <a:latin typeface="Segoe UI Semilight" panose="020B0402040204020203" pitchFamily="34" charset="0"/>
                        <a:cs typeface="Segoe UI Semilight" panose="020B0402040204020203" pitchFamily="34" charset="0"/>
                      </a:endParaRPr>
                    </a:p>
                  </a:txBody>
                  <a:tcPr marL="19050" marR="19050" marT="12700" marB="12700" anchor="b"/>
                </a:tc>
                <a:extLst>
                  <a:ext uri="{0D108BD9-81ED-4DB2-BD59-A6C34878D82A}">
                    <a16:rowId xmlns:a16="http://schemas.microsoft.com/office/drawing/2014/main" val="561563781"/>
                  </a:ext>
                </a:extLst>
              </a:tr>
            </a:tbl>
          </a:graphicData>
        </a:graphic>
      </p:graphicFrame>
      <p:pic>
        <p:nvPicPr>
          <p:cNvPr id="7" name="Picture 6">
            <a:extLst>
              <a:ext uri="{FF2B5EF4-FFF2-40B4-BE49-F238E27FC236}">
                <a16:creationId xmlns:a16="http://schemas.microsoft.com/office/drawing/2014/main" id="{2FFD5315-0F14-32DF-62E4-ACBABA3E9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916" y="1277944"/>
            <a:ext cx="1430298" cy="1430298"/>
          </a:xfrm>
          <a:prstGeom prst="rect">
            <a:avLst/>
          </a:prstGeom>
        </p:spPr>
      </p:pic>
    </p:spTree>
    <p:extLst>
      <p:ext uri="{BB962C8B-B14F-4D97-AF65-F5344CB8AC3E}">
        <p14:creationId xmlns:p14="http://schemas.microsoft.com/office/powerpoint/2010/main" val="4167155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p:txBody>
              <a:bodyPr/>
              <a:lstStyle/>
              <a:p>
                <a:r>
                  <a:rPr lang="en-US" dirty="0"/>
                  <a:t>Attempt 1: We’re choosing subsets!</a:t>
                </a:r>
              </a:p>
              <a:p>
                <a:pPr lvl="1"/>
                <a:r>
                  <a:rPr lang="en-US" dirty="0"/>
                  <a:t>Leo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Jas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Vincent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a:p>
                <a:pPr marL="0" indent="0">
                  <a:buNone/>
                </a:pPr>
                <a:r>
                  <a:rPr lang="en-US" dirty="0"/>
                  <a:t>We overcounted! </a:t>
                </a:r>
              </a:p>
              <a:p>
                <a:pPr marL="0" indent="0">
                  <a:buNone/>
                </a:pPr>
                <a:r>
                  <a:rPr lang="en-US" dirty="0"/>
                  <a:t>If Leo gets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 </m:t>
                    </m:r>
                  </m:oMath>
                </a14:m>
                <a:r>
                  <a:rPr lang="en-US" dirty="0"/>
                  <a:t>Jas can’t get any subset, she can only get a subset of </a:t>
                </a:r>
                <a14:m>
                  <m:oMath xmlns:m="http://schemas.openxmlformats.org/officeDocument/2006/math">
                    <m:r>
                      <a:rPr lang="en-US" b="0" i="1" smtClean="0">
                        <a:latin typeface="Cambria Math" panose="02040503050406030204" pitchFamily="18" charset="0"/>
                      </a:rPr>
                      <m:t>{3,4,5}</m:t>
                    </m:r>
                  </m:oMath>
                </a14:m>
                <a:r>
                  <a:rPr lang="en-US" dirty="0"/>
                  <a:t>. And Vincent’s subset is just whatever is leftover after Leo and Jas get theirs…</a:t>
                </a:r>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blipFill>
                <a:blip r:embed="rId2"/>
                <a:stretch>
                  <a:fillRect l="-1587" t="-2094" r="-1474"/>
                </a:stretch>
              </a:blipFill>
            </p:spPr>
            <p:txBody>
              <a:bodyPr/>
              <a:lstStyle/>
              <a:p>
                <a:r>
                  <a:rPr lang="en-US">
                    <a:noFill/>
                  </a:rPr>
                  <a:t> </a:t>
                </a:r>
              </a:p>
            </p:txBody>
          </p:sp>
        </mc:Fallback>
      </mc:AlternateContent>
    </p:spTree>
    <p:extLst>
      <p:ext uri="{BB962C8B-B14F-4D97-AF65-F5344CB8AC3E}">
        <p14:creationId xmlns:p14="http://schemas.microsoft.com/office/powerpoint/2010/main" val="148267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676-BE62-4DAE-AD58-3E4A0E2F391A}"/>
              </a:ext>
            </a:extLst>
          </p:cNvPr>
          <p:cNvSpPr>
            <a:spLocks noGrp="1"/>
          </p:cNvSpPr>
          <p:nvPr>
            <p:ph type="title"/>
          </p:nvPr>
        </p:nvSpPr>
        <p:spPr/>
        <p:txBody>
          <a:bodyPr/>
          <a:lstStyle/>
          <a:p>
            <a:r>
              <a:rPr lang="en-US" dirty="0"/>
              <a:t>Fixing All The Books</a:t>
            </a:r>
          </a:p>
        </p:txBody>
      </p:sp>
      <p:sp>
        <p:nvSpPr>
          <p:cNvPr id="3" name="Content Placeholder 2">
            <a:extLst>
              <a:ext uri="{FF2B5EF4-FFF2-40B4-BE49-F238E27FC236}">
                <a16:creationId xmlns:a16="http://schemas.microsoft.com/office/drawing/2014/main" id="{A3681623-81AB-4363-8DD0-4230D1D6257B}"/>
              </a:ext>
            </a:extLst>
          </p:cNvPr>
          <p:cNvSpPr>
            <a:spLocks noGrp="1"/>
          </p:cNvSpPr>
          <p:nvPr>
            <p:ph idx="1"/>
          </p:nvPr>
        </p:nvSpPr>
        <p:spPr/>
        <p:txBody>
          <a:bodyPr/>
          <a:lstStyle/>
          <a:p>
            <a:r>
              <a:rPr lang="en-US" dirty="0"/>
              <a:t>You </a:t>
            </a:r>
            <a:r>
              <a:rPr lang="en-US" b="1" dirty="0"/>
              <a:t>could</a:t>
            </a:r>
          </a:p>
          <a:p>
            <a:r>
              <a:rPr lang="en-US" dirty="0"/>
              <a:t>List out all the options for Leo.</a:t>
            </a:r>
          </a:p>
          <a:p>
            <a:r>
              <a:rPr lang="en-US" dirty="0"/>
              <a:t>For each of those (separately), list all the possible options for Jas and Vincent.</a:t>
            </a:r>
          </a:p>
          <a:p>
            <a:r>
              <a:rPr lang="en-US" dirty="0"/>
              <a:t>Use the Summation rule to combine. </a:t>
            </a:r>
          </a:p>
          <a:p>
            <a:endParaRPr lang="en-US" dirty="0"/>
          </a:p>
          <a:p>
            <a:endParaRPr lang="en-US" dirty="0"/>
          </a:p>
          <a:p>
            <a:r>
              <a:rPr lang="en-US" dirty="0"/>
              <a:t>~OR~ you could come at the problem from a different angle.</a:t>
            </a:r>
          </a:p>
        </p:txBody>
      </p:sp>
    </p:spTree>
    <p:extLst>
      <p:ext uri="{BB962C8B-B14F-4D97-AF65-F5344CB8AC3E}">
        <p14:creationId xmlns:p14="http://schemas.microsoft.com/office/powerpoint/2010/main" val="11847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CAA8-ED15-4F14-B18B-2145244293A5}"/>
              </a:ext>
            </a:extLst>
          </p:cNvPr>
          <p:cNvSpPr>
            <a:spLocks noGrp="1"/>
          </p:cNvSpPr>
          <p:nvPr>
            <p:ph type="title"/>
          </p:nvPr>
        </p:nvSpPr>
        <p:spPr/>
        <p:txBody>
          <a:bodyPr/>
          <a:lstStyle/>
          <a:p>
            <a:r>
              <a:rPr lang="en-US" dirty="0"/>
              <a:t>Fixing All the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1CBC43-D848-42DD-855E-3436E5594B75}"/>
                  </a:ext>
                </a:extLst>
              </p:cNvPr>
              <p:cNvSpPr>
                <a:spLocks noGrp="1"/>
              </p:cNvSpPr>
              <p:nvPr>
                <p:ph idx="1"/>
              </p:nvPr>
            </p:nvSpPr>
            <p:spPr/>
            <p:txBody>
              <a:bodyPr/>
              <a:lstStyle/>
              <a:p>
                <a:r>
                  <a:rPr lang="en-US" dirty="0"/>
                  <a:t>Instead of figuring out which books Leo gets, choose book by book which person they go to.</a:t>
                </a:r>
              </a:p>
              <a:p>
                <a:endParaRPr lang="en-US" dirty="0"/>
              </a:p>
              <a:p>
                <a:r>
                  <a:rPr lang="en-US" dirty="0"/>
                  <a:t>Step 1: Book 1 has </a:t>
                </a:r>
                <a14:m>
                  <m:oMath xmlns:m="http://schemas.openxmlformats.org/officeDocument/2006/math">
                    <m:r>
                      <a:rPr lang="en-US" b="0" i="1" smtClean="0">
                        <a:latin typeface="Cambria Math" panose="02040503050406030204" pitchFamily="18" charset="0"/>
                      </a:rPr>
                      <m:t>3</m:t>
                    </m:r>
                  </m:oMath>
                </a14:m>
                <a:r>
                  <a:rPr lang="en-US" dirty="0"/>
                  <a:t> options (Leo, Jas, or Vincent).</a:t>
                </a:r>
              </a:p>
              <a:p>
                <a:r>
                  <a:rPr lang="en-US" dirty="0"/>
                  <a:t>Step 2: Book 2 has </a:t>
                </a:r>
                <a14:m>
                  <m:oMath xmlns:m="http://schemas.openxmlformats.org/officeDocument/2006/math">
                    <m:r>
                      <a:rPr lang="en-US" b="0" i="1" smtClean="0">
                        <a:latin typeface="Cambria Math" panose="02040503050406030204" pitchFamily="18" charset="0"/>
                      </a:rPr>
                      <m:t>3</m:t>
                    </m:r>
                  </m:oMath>
                </a14:m>
                <a:r>
                  <a:rPr lang="en-US" dirty="0"/>
                  <a:t> options (Leo, Jas, or Vincent). </a:t>
                </a:r>
              </a:p>
              <a:p>
                <a:r>
                  <a:rPr lang="en-US" dirty="0"/>
                  <a:t>…</a:t>
                </a:r>
              </a:p>
              <a:p>
                <a:r>
                  <a:rPr lang="en-US" dirty="0"/>
                  <a:t>Step 5: Book 5 has </a:t>
                </a:r>
                <a14:m>
                  <m:oMath xmlns:m="http://schemas.openxmlformats.org/officeDocument/2006/math">
                    <m:r>
                      <a:rPr lang="en-US" b="0" i="1" smtClean="0">
                        <a:latin typeface="Cambria Math" panose="02040503050406030204" pitchFamily="18" charset="0"/>
                      </a:rPr>
                      <m:t>3</m:t>
                    </m:r>
                  </m:oMath>
                </a14:m>
                <a:r>
                  <a:rPr lang="en-US" dirty="0"/>
                  <a:t> options. </a:t>
                </a:r>
              </a:p>
              <a:p>
                <a:endParaRPr lang="en-US" dirty="0"/>
              </a:p>
              <a:p>
                <a:r>
                  <a:rPr lang="en-US" dirty="0"/>
                  <a:t>Total: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oMath>
                </a14:m>
                <a:r>
                  <a:rPr lang="en-US" dirty="0"/>
                  <a:t>. </a:t>
                </a:r>
              </a:p>
            </p:txBody>
          </p:sp>
        </mc:Choice>
        <mc:Fallback xmlns="">
          <p:sp>
            <p:nvSpPr>
              <p:cNvPr id="3" name="Content Placeholder 2">
                <a:extLst>
                  <a:ext uri="{FF2B5EF4-FFF2-40B4-BE49-F238E27FC236}">
                    <a16:creationId xmlns:a16="http://schemas.microsoft.com/office/drawing/2014/main" id="{611CBC43-D848-42DD-855E-3436E5594B75}"/>
                  </a:ext>
                </a:extLst>
              </p:cNvPr>
              <p:cNvSpPr>
                <a:spLocks noGrp="1" noRot="1" noChangeAspect="1" noMove="1" noResize="1" noEditPoints="1" noAdjustHandles="1" noChangeArrowheads="1" noChangeShapeType="1" noTextEdit="1"/>
              </p:cNvSpPr>
              <p:nvPr>
                <p:ph idx="1"/>
              </p:nvPr>
            </p:nvSpPr>
            <p:spPr>
              <a:blipFill>
                <a:blip r:embed="rId2"/>
                <a:stretch>
                  <a:fillRect l="-794" t="-2094" b="-2356"/>
                </a:stretch>
              </a:blipFill>
            </p:spPr>
            <p:txBody>
              <a:bodyPr/>
              <a:lstStyle/>
              <a:p>
                <a:r>
                  <a:rPr lang="en-US">
                    <a:noFill/>
                  </a:rPr>
                  <a:t> </a:t>
                </a:r>
              </a:p>
            </p:txBody>
          </p:sp>
        </mc:Fallback>
      </mc:AlternateContent>
    </p:spTree>
    <p:extLst>
      <p:ext uri="{BB962C8B-B14F-4D97-AF65-F5344CB8AC3E}">
        <p14:creationId xmlns:p14="http://schemas.microsoft.com/office/powerpoint/2010/main" val="217261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26082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i="1">
                        <a:latin typeface="Cambria Math" panose="02040503050406030204" pitchFamily="18" charset="0"/>
                      </a:rPr>
                      <m:t>{1,2,3}</m:t>
                    </m:r>
                  </m:oMath>
                </a14:m>
                <a:r>
                  <a:rPr lang="en-US" b="1" dirty="0"/>
                  <a:t>.</a:t>
                </a:r>
              </a:p>
              <a:p>
                <a:endParaRPr lang="en-US" dirty="0"/>
              </a:p>
              <a:p>
                <a:r>
                  <a:rPr lang="en-US" dirty="0"/>
                  <a:t>Questions in combinatorics and probability are often dense. A single word can totally change the answer. Does order matter or not? Are repeats allowed or not? What makes two things “count the same” or “count as different”?</a:t>
                </a:r>
              </a:p>
              <a:p>
                <a:r>
                  <a:rPr lang="en-US" dirty="0"/>
                  <a:t>Let’s look for some keywords</a:t>
                </a:r>
              </a:p>
              <a:p>
                <a:endParaRPr lang="en-US"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blipFill>
                <a:blip r:embed="rId2"/>
                <a:stretch>
                  <a:fillRect l="-794" t="-2094" r="-680"/>
                </a:stretch>
              </a:blipFill>
            </p:spPr>
            <p:txBody>
              <a:bodyPr/>
              <a:lstStyle/>
              <a:p>
                <a:r>
                  <a:rPr lang="en-US">
                    <a:noFill/>
                  </a:rPr>
                  <a:t> </a:t>
                </a:r>
              </a:p>
            </p:txBody>
          </p:sp>
        </mc:Fallback>
      </mc:AlternateContent>
    </p:spTree>
    <p:extLst>
      <p:ext uri="{BB962C8B-B14F-4D97-AF65-F5344CB8AC3E}">
        <p14:creationId xmlns:p14="http://schemas.microsoft.com/office/powerpoint/2010/main" val="1492068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4F5E-5631-179B-6114-C8969AC5C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7E287-DFF1-A847-6683-E920EFAB9C80}"/>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D930-78E8-4EF5-12E4-76118D182166}"/>
                  </a:ext>
                </a:extLst>
              </p:cNvPr>
              <p:cNvSpPr>
                <a:spLocks noGrp="1"/>
              </p:cNvSpPr>
              <p:nvPr>
                <p:ph idx="1"/>
              </p:nvPr>
            </p:nvSpPr>
            <p:spPr/>
            <p:txBody>
              <a:bodyPr/>
              <a:lstStyle/>
              <a:p>
                <a:r>
                  <a:rPr lang="en-US" dirty="0"/>
                  <a:t>How many length 3 </a:t>
                </a:r>
                <a:r>
                  <a:rPr lang="en-US" u="sng" dirty="0"/>
                  <a:t>sequences</a:t>
                </a:r>
                <a:r>
                  <a:rPr lang="en-US" dirty="0"/>
                  <a:t> are there consisting of </a:t>
                </a:r>
                <a:r>
                  <a:rPr lang="en-US" u="sng" dirty="0"/>
                  <a:t>distinct</a:t>
                </a:r>
                <a:r>
                  <a:rPr lang="en-US" dirty="0"/>
                  <a:t> elements of </a:t>
                </a:r>
                <a14:m>
                  <m:oMath xmlns:m="http://schemas.openxmlformats.org/officeDocument/2006/math">
                    <m:r>
                      <a:rPr lang="en-US" b="0" i="1" u="sng" smtClean="0">
                        <a:latin typeface="Cambria Math" panose="02040503050406030204" pitchFamily="18" charset="0"/>
                      </a:rPr>
                      <m:t>{1,2,3}</m:t>
                    </m:r>
                  </m:oMath>
                </a14:m>
                <a:r>
                  <a:rPr lang="en-US" b="1" dirty="0"/>
                  <a:t>.</a:t>
                </a:r>
              </a:p>
            </p:txBody>
          </p:sp>
        </mc:Choice>
        <mc:Fallback xmlns="">
          <p:sp>
            <p:nvSpPr>
              <p:cNvPr id="3" name="Content Placeholder 2">
                <a:extLst>
                  <a:ext uri="{FF2B5EF4-FFF2-40B4-BE49-F238E27FC236}">
                    <a16:creationId xmlns:a16="http://schemas.microsoft.com/office/drawing/2014/main" id="{8F38D930-78E8-4EF5-12E4-76118D182166}"/>
                  </a:ext>
                </a:extLst>
              </p:cNvPr>
              <p:cNvSpPr>
                <a:spLocks noGrp="1" noRot="1" noChangeAspect="1" noMove="1" noResize="1" noEditPoints="1" noAdjustHandles="1" noChangeArrowheads="1" noChangeShapeType="1" noTextEdit="1"/>
              </p:cNvSpPr>
              <p:nvPr>
                <p:ph idx="1"/>
              </p:nvPr>
            </p:nvSpPr>
            <p:spPr>
              <a:blipFill>
                <a:blip r:embed="rId3"/>
                <a:stretch>
                  <a:fillRect l="-794" t="-2094" r="-6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E9CFC9B-6985-8F1B-AA2F-CCF674E5672C}"/>
                  </a:ext>
                </a:extLst>
              </p:cNvPr>
              <p:cNvSpPr txBox="1"/>
              <p:nvPr/>
            </p:nvSpPr>
            <p:spPr>
              <a:xfrm>
                <a:off x="575239" y="3429000"/>
                <a:ext cx="10644304" cy="2246769"/>
              </a:xfrm>
              <a:prstGeom prst="rect">
                <a:avLst/>
              </a:prstGeom>
              <a:noFill/>
            </p:spPr>
            <p:txBody>
              <a:bodyPr wrap="square" rtlCol="0">
                <a:spAutoFit/>
              </a:bodyPr>
              <a:lstStyle/>
              <a:p>
                <a:r>
                  <a:rPr lang="en-US" sz="2800" b="1" dirty="0">
                    <a:solidFill>
                      <a:schemeClr val="accent2"/>
                    </a:solidFill>
                    <a:latin typeface="Segoe UI Semilight" panose="020B0402040204020203" pitchFamily="34" charset="0"/>
                    <a:cs typeface="Segoe UI Semilight" panose="020B0402040204020203" pitchFamily="34" charset="0"/>
                  </a:rPr>
                  <a:t>Sequences </a:t>
                </a:r>
                <a:r>
                  <a:rPr lang="en-US" sz="2800" dirty="0">
                    <a:solidFill>
                      <a:schemeClr val="accent2"/>
                    </a:solidFill>
                    <a:latin typeface="Segoe UI Semilight" panose="020B0402040204020203" pitchFamily="34" charset="0"/>
                    <a:cs typeface="Segoe UI Semilight" panose="020B0402040204020203" pitchFamily="34" charset="0"/>
                  </a:rPr>
                  <a:t>implies that order matters – </a:t>
                </a:r>
                <a14:m>
                  <m:oMath xmlns:m="http://schemas.openxmlformats.org/officeDocument/2006/math">
                    <m:r>
                      <a:rPr lang="en-US" sz="2800" b="0" i="1" smtClean="0">
                        <a:solidFill>
                          <a:schemeClr val="accent2"/>
                        </a:solidFill>
                        <a:latin typeface="Cambria Math" panose="02040503050406030204" pitchFamily="18" charset="0"/>
                      </a:rPr>
                      <m:t>(1,2,3)</m:t>
                    </m:r>
                  </m:oMath>
                </a14:m>
                <a:r>
                  <a:rPr lang="en-US" sz="2800" b="1" dirty="0">
                    <a:solidFill>
                      <a:schemeClr val="accent2"/>
                    </a:solidFill>
                    <a:latin typeface="Segoe UI Semilight" panose="020B0402040204020203" pitchFamily="34" charset="0"/>
                    <a:cs typeface="Segoe UI Semilight" panose="020B0402040204020203" pitchFamily="34" charset="0"/>
                  </a:rPr>
                  <a:t> </a:t>
                </a:r>
                <a:r>
                  <a:rPr lang="en-US" sz="2800" dirty="0">
                    <a:solidFill>
                      <a:schemeClr val="accent2"/>
                    </a:solidFill>
                    <a:latin typeface="Segoe UI Semilight" panose="020B0402040204020203" pitchFamily="34" charset="0"/>
                    <a:cs typeface="Segoe UI Semilight" panose="020B0402040204020203" pitchFamily="34" charset="0"/>
                  </a:rPr>
                  <a:t>and (2,1,3) are different.</a:t>
                </a:r>
              </a:p>
              <a:p>
                <a:r>
                  <a:rPr lang="en-US" sz="2800" b="1" dirty="0">
                    <a:solidFill>
                      <a:schemeClr val="accent2"/>
                    </a:solidFill>
                    <a:latin typeface="Segoe UI Semilight" panose="020B0402040204020203" pitchFamily="34" charset="0"/>
                    <a:cs typeface="Segoe UI Semilight" panose="020B0402040204020203" pitchFamily="34" charset="0"/>
                  </a:rPr>
                  <a:t>Distinct </a:t>
                </a:r>
                <a:r>
                  <a:rPr lang="en-US" sz="2800" dirty="0">
                    <a:solidFill>
                      <a:schemeClr val="accent2"/>
                    </a:solidFill>
                    <a:latin typeface="Segoe UI Semilight" panose="020B0402040204020203" pitchFamily="34" charset="0"/>
                    <a:cs typeface="Segoe UI Semilight" panose="020B0402040204020203" pitchFamily="34" charset="0"/>
                  </a:rPr>
                  <a:t>implies that you can’t repeat elements (1,2,1) doesn’t count.</a:t>
                </a:r>
              </a:p>
              <a:p>
                <a:endParaRPr lang="en-US" sz="2800" b="1" dirty="0">
                  <a:solidFill>
                    <a:schemeClr val="accent2"/>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solidFill>
                          <a:schemeClr val="accent2"/>
                        </a:solidFill>
                        <a:latin typeface="Cambria Math" panose="02040503050406030204" pitchFamily="18" charset="0"/>
                      </a:rPr>
                      <m:t>{1,2,3}</m:t>
                    </m:r>
                  </m:oMath>
                </a14:m>
                <a:r>
                  <a:rPr lang="en-US" sz="2800" dirty="0">
                    <a:solidFill>
                      <a:schemeClr val="accent2"/>
                    </a:solidFill>
                    <a:latin typeface="Segoe UI Semilight" panose="020B0402040204020203" pitchFamily="34" charset="0"/>
                    <a:cs typeface="Segoe UI Semilight" panose="020B0402040204020203" pitchFamily="34" charset="0"/>
                  </a:rPr>
                  <a:t> is our “universe” – our set of allowed elements. </a:t>
                </a:r>
              </a:p>
            </p:txBody>
          </p:sp>
        </mc:Choice>
        <mc:Fallback xmlns="">
          <p:sp>
            <p:nvSpPr>
              <p:cNvPr id="4" name="TextBox 3">
                <a:extLst>
                  <a:ext uri="{FF2B5EF4-FFF2-40B4-BE49-F238E27FC236}">
                    <a16:creationId xmlns:a16="http://schemas.microsoft.com/office/drawing/2014/main" id="{6E9CFC9B-6985-8F1B-AA2F-CCF674E5672C}"/>
                  </a:ext>
                </a:extLst>
              </p:cNvPr>
              <p:cNvSpPr txBox="1">
                <a:spLocks noRot="1" noChangeAspect="1" noMove="1" noResize="1" noEditPoints="1" noAdjustHandles="1" noChangeArrowheads="1" noChangeShapeType="1" noTextEdit="1"/>
              </p:cNvSpPr>
              <p:nvPr/>
            </p:nvSpPr>
            <p:spPr>
              <a:xfrm>
                <a:off x="575239" y="3429000"/>
                <a:ext cx="10644304" cy="2246769"/>
              </a:xfrm>
              <a:prstGeom prst="rect">
                <a:avLst/>
              </a:prstGeom>
              <a:blipFill>
                <a:blip r:embed="rId4"/>
                <a:stretch>
                  <a:fillRect l="-1192" t="-3390" b="-6780"/>
                </a:stretch>
              </a:blipFill>
            </p:spPr>
            <p:txBody>
              <a:bodyPr/>
              <a:lstStyle/>
              <a:p>
                <a:r>
                  <a:rPr lang="en-US">
                    <a:noFill/>
                  </a:rPr>
                  <a:t> </a:t>
                </a:r>
              </a:p>
            </p:txBody>
          </p:sp>
        </mc:Fallback>
      </mc:AlternateContent>
    </p:spTree>
    <p:extLst>
      <p:ext uri="{BB962C8B-B14F-4D97-AF65-F5344CB8AC3E}">
        <p14:creationId xmlns:p14="http://schemas.microsoft.com/office/powerpoint/2010/main" val="19826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a:p>
                <a:endParaRPr lang="en-US" b="1" dirty="0"/>
              </a:p>
              <a:p>
                <a:r>
                  <a:rPr lang="en-US" dirty="0"/>
                  <a:t>Step 1: </a:t>
                </a:r>
                <a14:m>
                  <m:oMath xmlns:m="http://schemas.openxmlformats.org/officeDocument/2006/math">
                    <m:r>
                      <a:rPr lang="en-US" b="0" i="1" smtClean="0">
                        <a:latin typeface="Cambria Math" panose="02040503050406030204" pitchFamily="18" charset="0"/>
                      </a:rPr>
                      <m:t>3</m:t>
                    </m:r>
                  </m:oMath>
                </a14:m>
                <a:r>
                  <a:rPr lang="en-US" dirty="0"/>
                  <a:t> options for the first element.</a:t>
                </a:r>
              </a:p>
              <a:p>
                <a:r>
                  <a:rPr lang="en-US" dirty="0"/>
                  <a:t>Step 2: </a:t>
                </a:r>
                <a14:m>
                  <m:oMath xmlns:m="http://schemas.openxmlformats.org/officeDocument/2006/math">
                    <m:r>
                      <a:rPr lang="en-US" b="0" i="1" smtClean="0">
                        <a:latin typeface="Cambria Math" panose="02040503050406030204" pitchFamily="18" charset="0"/>
                      </a:rPr>
                      <m:t>2</m:t>
                    </m:r>
                  </m:oMath>
                </a14:m>
                <a:r>
                  <a:rPr lang="en-US" dirty="0"/>
                  <a:t> (remaining) options for the second element.</a:t>
                </a:r>
              </a:p>
              <a:p>
                <a:r>
                  <a:rPr lang="en-US" dirty="0"/>
                  <a:t>Step 3: </a:t>
                </a:r>
                <a14:m>
                  <m:oMath xmlns:m="http://schemas.openxmlformats.org/officeDocument/2006/math">
                    <m:r>
                      <a:rPr lang="en-US" b="0" i="1" smtClean="0">
                        <a:latin typeface="Cambria Math" panose="02040503050406030204" pitchFamily="18" charset="0"/>
                      </a:rPr>
                      <m:t>1</m:t>
                    </m:r>
                  </m:oMath>
                </a14:m>
                <a:r>
                  <a:rPr lang="en-US" dirty="0"/>
                  <a:t> (remaining) option for the third element.</a:t>
                </a:r>
              </a:p>
              <a:p>
                <a:endParaRPr lang="en-US" dirty="0"/>
              </a:p>
              <a:p>
                <a14:m>
                  <m:oMath xmlns:m="http://schemas.openxmlformats.org/officeDocument/2006/math">
                    <m:r>
                      <a:rPr lang="en-US" b="0" i="1" smtClean="0">
                        <a:latin typeface="Cambria Math" panose="02040503050406030204" pitchFamily="18" charset="0"/>
                      </a:rPr>
                      <m:t>3⋅2⋅1</m:t>
                    </m:r>
                  </m:oMath>
                </a14:m>
                <a:r>
                  <a:rPr lang="en-US" dirty="0"/>
                  <a:t> </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1587" t="-2094" r="-680"/>
                </a:stretch>
              </a:blipFill>
            </p:spPr>
            <p:txBody>
              <a:bodyPr/>
              <a:lstStyle/>
              <a:p>
                <a:r>
                  <a:rPr lang="en-US">
                    <a:noFill/>
                  </a:rPr>
                  <a:t> </a:t>
                </a:r>
              </a:p>
            </p:txBody>
          </p:sp>
        </mc:Fallback>
      </mc:AlternateContent>
    </p:spTree>
    <p:extLst>
      <p:ext uri="{BB962C8B-B14F-4D97-AF65-F5344CB8AC3E}">
        <p14:creationId xmlns:p14="http://schemas.microsoft.com/office/powerpoint/2010/main" val="239272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Factorial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p:txBody>
              <a:bodyPr/>
              <a:lstStyle/>
              <a:p>
                <a:r>
                  <a:rPr lang="en-US" dirty="0"/>
                  <a:t>That formula shows up a lot.</a:t>
                </a:r>
              </a:p>
              <a:p>
                <a:endParaRPr lang="en-US" dirty="0"/>
              </a:p>
              <a:p>
                <a:r>
                  <a:rPr lang="en-US" dirty="0"/>
                  <a:t>The number of ways to “permute” (i.e. “reorder”, i.e. “list without repeats”) </a:t>
                </a:r>
                <a14:m>
                  <m:oMath xmlns:m="http://schemas.openxmlformats.org/officeDocument/2006/math">
                    <m:r>
                      <a:rPr lang="en-US" b="0" i="1" smtClean="0">
                        <a:latin typeface="Cambria Math" panose="02040503050406030204" pitchFamily="18" charset="0"/>
                      </a:rPr>
                      <m:t>𝑛</m:t>
                    </m:r>
                  </m:oMath>
                </a14:m>
                <a:r>
                  <a:rPr lang="en-US" dirty="0"/>
                  <a:t> elements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factorial”</a:t>
                </a:r>
              </a:p>
              <a:p>
                <a:endParaRPr lang="en-US" dirty="0"/>
              </a:p>
              <a:p>
                <a:endParaRPr lang="en-US" dirty="0"/>
              </a:p>
              <a:p>
                <a:endParaRPr lang="en-US" dirty="0"/>
              </a:p>
              <a:p>
                <a:r>
                  <a:rPr lang="en-US" dirty="0"/>
                  <a:t>We only define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natural numbers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As a convention, we define: </a:t>
                </a:r>
                <a14:m>
                  <m:oMath xmlns:m="http://schemas.openxmlformats.org/officeDocument/2006/math">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B3554E-C376-4D4D-97BA-F9A5C5AE67F1}"/>
              </a:ext>
            </a:extLst>
          </p:cNvPr>
          <p:cNvGrpSpPr/>
          <p:nvPr/>
        </p:nvGrpSpPr>
        <p:grpSpPr>
          <a:xfrm>
            <a:off x="2284618" y="3667670"/>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226284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6CF2F-5C65-4395-B8CB-61DE68C41F87}"/>
              </a:ext>
            </a:extLst>
          </p:cNvPr>
          <p:cNvSpPr>
            <a:spLocks noGrp="1"/>
          </p:cNvSpPr>
          <p:nvPr>
            <p:ph type="title"/>
          </p:nvPr>
        </p:nvSpPr>
        <p:spPr/>
        <p:txBody>
          <a:bodyPr/>
          <a:lstStyle/>
          <a:p>
            <a:r>
              <a:rPr lang="en-US" dirty="0"/>
              <a:t>More Practice</a:t>
            </a:r>
          </a:p>
        </p:txBody>
      </p:sp>
      <p:sp>
        <p:nvSpPr>
          <p:cNvPr id="5" name="Text Placeholder 4">
            <a:extLst>
              <a:ext uri="{FF2B5EF4-FFF2-40B4-BE49-F238E27FC236}">
                <a16:creationId xmlns:a16="http://schemas.microsoft.com/office/drawing/2014/main" id="{7D980AA9-1CAA-4DF5-A9E2-425499ECC0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8353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4A4AC-5A6C-4EE4-BB91-488A1A8BF947}"/>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0ED9554-F4AC-486C-B0ED-0527C68616B8}"/>
                  </a:ext>
                </a:extLst>
              </p:cNvPr>
              <p:cNvSpPr>
                <a:spLocks noGrp="1"/>
              </p:cNvSpPr>
              <p:nvPr>
                <p:ph idx="1"/>
              </p:nvPr>
            </p:nvSpPr>
            <p:spPr/>
            <p:txBody>
              <a:bodyPr/>
              <a:lstStyle/>
              <a:p>
                <a:r>
                  <a:rPr lang="en-US" dirty="0"/>
                  <a:t>How many strings of length </a:t>
                </a:r>
                <a14:m>
                  <m:oMath xmlns:m="http://schemas.openxmlformats.org/officeDocument/2006/math">
                    <m:r>
                      <a:rPr lang="en-US" b="0" i="1" smtClean="0">
                        <a:latin typeface="Cambria Math" panose="02040503050406030204" pitchFamily="18" charset="0"/>
                      </a:rPr>
                      <m:t>5</m:t>
                    </m:r>
                  </m:oMath>
                </a14:m>
                <a:r>
                  <a:rPr lang="en-US" dirty="0"/>
                  <a:t> are there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oMath>
                </a14:m>
                <a:r>
                  <a:rPr lang="en-US" dirty="0"/>
                  <a:t>? (repeated characters allowed)</a:t>
                </a:r>
              </a:p>
              <a:p>
                <a:endParaRPr lang="en-US" dirty="0"/>
              </a:p>
              <a:p>
                <a:endParaRPr lang="en-US" dirty="0"/>
              </a:p>
              <a:p>
                <a:r>
                  <a:rPr lang="en-US" dirty="0"/>
                  <a:t>How many binary strings of length </a:t>
                </a:r>
                <a14:m>
                  <m:oMath xmlns:m="http://schemas.openxmlformats.org/officeDocument/2006/math">
                    <m:r>
                      <a:rPr lang="en-US" b="0" i="1" smtClean="0">
                        <a:latin typeface="Cambria Math" panose="02040503050406030204" pitchFamily="18" charset="0"/>
                      </a:rPr>
                      <m:t>𝑛</m:t>
                    </m:r>
                  </m:oMath>
                </a14:m>
                <a:r>
                  <a:rPr lang="en-US" dirty="0"/>
                  <a:t> are there?</a:t>
                </a:r>
              </a:p>
              <a:p>
                <a:endParaRPr lang="en-US" dirty="0"/>
              </a:p>
            </p:txBody>
          </p:sp>
        </mc:Choice>
        <mc:Fallback xmlns="">
          <p:sp>
            <p:nvSpPr>
              <p:cNvPr id="5" name="Content Placeholder 4">
                <a:extLst>
                  <a:ext uri="{FF2B5EF4-FFF2-40B4-BE49-F238E27FC236}">
                    <a16:creationId xmlns:a16="http://schemas.microsoft.com/office/drawing/2014/main" id="{10ED9554-F4AC-486C-B0ED-0527C68616B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9959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7FAE-F021-46DE-AFE4-F208DFF5D1CD}"/>
              </a:ext>
            </a:extLst>
          </p:cNvPr>
          <p:cNvSpPr>
            <a:spLocks noGrp="1"/>
          </p:cNvSpPr>
          <p:nvPr>
            <p:ph type="title"/>
          </p:nvPr>
        </p:nvSpPr>
        <p:spPr/>
        <p:txBody>
          <a:bodyPr/>
          <a:lstStyle/>
          <a:p>
            <a:r>
              <a:rPr lang="en-US" dirty="0"/>
              <a:t>Logistics – Lectures</a:t>
            </a:r>
          </a:p>
        </p:txBody>
      </p:sp>
      <p:sp>
        <p:nvSpPr>
          <p:cNvPr id="3" name="Content Placeholder 2">
            <a:extLst>
              <a:ext uri="{FF2B5EF4-FFF2-40B4-BE49-F238E27FC236}">
                <a16:creationId xmlns:a16="http://schemas.microsoft.com/office/drawing/2014/main" id="{FFB12E24-0FBE-462E-89B9-2AED2D087460}"/>
              </a:ext>
            </a:extLst>
          </p:cNvPr>
          <p:cNvSpPr>
            <a:spLocks noGrp="1"/>
          </p:cNvSpPr>
          <p:nvPr>
            <p:ph idx="1"/>
          </p:nvPr>
        </p:nvSpPr>
        <p:spPr/>
        <p:txBody>
          <a:bodyPr/>
          <a:lstStyle/>
          <a:p>
            <a:r>
              <a:rPr lang="en-US" dirty="0"/>
              <a:t>There is one lecture, MWF</a:t>
            </a:r>
          </a:p>
          <a:p>
            <a:r>
              <a:rPr lang="en-US" dirty="0"/>
              <a:t>12:00 – 1:00pm in DEM 104</a:t>
            </a:r>
          </a:p>
          <a:p>
            <a:r>
              <a:rPr lang="en-US" dirty="0"/>
              <a:t>Lectures will be recorded, with recordings posted when possible.</a:t>
            </a:r>
          </a:p>
        </p:txBody>
      </p:sp>
    </p:spTree>
    <p:extLst>
      <p:ext uri="{BB962C8B-B14F-4D97-AF65-F5344CB8AC3E}">
        <p14:creationId xmlns:p14="http://schemas.microsoft.com/office/powerpoint/2010/main" val="1417675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4A4AC-5A6C-4EE4-BB91-488A1A8BF947}"/>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0ED9554-F4AC-486C-B0ED-0527C68616B8}"/>
                  </a:ext>
                </a:extLst>
              </p:cNvPr>
              <p:cNvSpPr>
                <a:spLocks noGrp="1"/>
              </p:cNvSpPr>
              <p:nvPr>
                <p:ph idx="1"/>
              </p:nvPr>
            </p:nvSpPr>
            <p:spPr/>
            <p:txBody>
              <a:bodyPr/>
              <a:lstStyle/>
              <a:p>
                <a:r>
                  <a:rPr lang="en-US" dirty="0"/>
                  <a:t>How many strings of length </a:t>
                </a:r>
                <a14:m>
                  <m:oMath xmlns:m="http://schemas.openxmlformats.org/officeDocument/2006/math">
                    <m:r>
                      <a:rPr lang="en-US" b="0" i="1" smtClean="0">
                        <a:latin typeface="Cambria Math" panose="02040503050406030204" pitchFamily="18" charset="0"/>
                      </a:rPr>
                      <m:t>5</m:t>
                    </m:r>
                  </m:oMath>
                </a14:m>
                <a:r>
                  <a:rPr lang="en-US" dirty="0"/>
                  <a:t> are there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oMath>
                </a14:m>
                <a:r>
                  <a:rPr lang="en-US" dirty="0"/>
                  <a:t>? (repeated characters allowed)</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26</m:t>
                        </m:r>
                      </m:e>
                      <m:sup>
                        <m:r>
                          <a:rPr lang="en-US" b="0" i="1" smtClean="0">
                            <a:solidFill>
                              <a:schemeClr val="accent2"/>
                            </a:solidFill>
                            <a:latin typeface="Cambria Math" panose="02040503050406030204" pitchFamily="18" charset="0"/>
                          </a:rPr>
                          <m:t>5</m:t>
                        </m:r>
                      </m:sup>
                    </m:sSup>
                  </m:oMath>
                </a14:m>
                <a:endParaRPr lang="en-US" dirty="0">
                  <a:solidFill>
                    <a:schemeClr val="accent2"/>
                  </a:solidFill>
                </a:endParaRPr>
              </a:p>
              <a:p>
                <a:endParaRPr lang="en-US" dirty="0"/>
              </a:p>
              <a:p>
                <a:r>
                  <a:rPr lang="en-US" dirty="0"/>
                  <a:t>How many binary strings of length </a:t>
                </a:r>
                <a14:m>
                  <m:oMath xmlns:m="http://schemas.openxmlformats.org/officeDocument/2006/math">
                    <m:r>
                      <a:rPr lang="en-US" b="0" i="1" smtClean="0">
                        <a:latin typeface="Cambria Math" panose="02040503050406030204" pitchFamily="18" charset="0"/>
                      </a:rPr>
                      <m:t>𝑛</m:t>
                    </m:r>
                  </m:oMath>
                </a14:m>
                <a:r>
                  <a:rPr lang="en-US" dirty="0"/>
                  <a:t> are there?</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2</m:t>
                        </m:r>
                      </m:e>
                      <m:sup>
                        <m:r>
                          <a:rPr lang="en-US" b="0" i="1" smtClean="0">
                            <a:solidFill>
                              <a:schemeClr val="accent2"/>
                            </a:solidFill>
                            <a:latin typeface="Cambria Math" panose="02040503050406030204" pitchFamily="18" charset="0"/>
                          </a:rPr>
                          <m:t>𝑛</m:t>
                        </m:r>
                      </m:sup>
                    </m:sSup>
                  </m:oMath>
                </a14:m>
                <a:endParaRPr lang="en-US" dirty="0"/>
              </a:p>
            </p:txBody>
          </p:sp>
        </mc:Choice>
        <mc:Fallback xmlns="">
          <p:sp>
            <p:nvSpPr>
              <p:cNvPr id="5" name="Content Placeholder 4">
                <a:extLst>
                  <a:ext uri="{FF2B5EF4-FFF2-40B4-BE49-F238E27FC236}">
                    <a16:creationId xmlns:a16="http://schemas.microsoft.com/office/drawing/2014/main" id="{10ED9554-F4AC-486C-B0ED-0527C68616B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3852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4999-4114-4C1F-B2F6-B2C75EF812D8}"/>
              </a:ext>
            </a:extLst>
          </p:cNvPr>
          <p:cNvSpPr>
            <a:spLocks noGrp="1"/>
          </p:cNvSpPr>
          <p:nvPr>
            <p:ph type="title"/>
          </p:nvPr>
        </p:nvSpPr>
        <p:spPr/>
        <p:txBody>
          <a:bodyPr/>
          <a:lstStyle/>
          <a:p>
            <a:r>
              <a:rPr lang="en-US" dirty="0"/>
              <a:t>Logistics – Sections</a:t>
            </a:r>
          </a:p>
        </p:txBody>
      </p:sp>
      <p:sp>
        <p:nvSpPr>
          <p:cNvPr id="3" name="Content Placeholder 2">
            <a:extLst>
              <a:ext uri="{FF2B5EF4-FFF2-40B4-BE49-F238E27FC236}">
                <a16:creationId xmlns:a16="http://schemas.microsoft.com/office/drawing/2014/main" id="{9A9EE46F-32FF-47DC-9EF2-0DA1F0F2AD0C}"/>
              </a:ext>
            </a:extLst>
          </p:cNvPr>
          <p:cNvSpPr>
            <a:spLocks noGrp="1"/>
          </p:cNvSpPr>
          <p:nvPr>
            <p:ph idx="1"/>
          </p:nvPr>
        </p:nvSpPr>
        <p:spPr/>
        <p:txBody>
          <a:bodyPr>
            <a:normAutofit/>
          </a:bodyPr>
          <a:lstStyle/>
          <a:p>
            <a:r>
              <a:rPr lang="en-US" dirty="0"/>
              <a:t>Sections meet on Thursdays (starting this week)</a:t>
            </a:r>
          </a:p>
          <a:p>
            <a:r>
              <a:rPr lang="en-US" dirty="0"/>
              <a:t>Please go to your assigned section.</a:t>
            </a:r>
          </a:p>
          <a:p>
            <a:r>
              <a:rPr lang="en-US" dirty="0"/>
              <a:t>Both sections are at 12pm in ECE.</a:t>
            </a:r>
          </a:p>
          <a:p>
            <a:endParaRPr lang="en-US" dirty="0"/>
          </a:p>
          <a:p>
            <a:r>
              <a:rPr lang="en-US" dirty="0"/>
              <a:t>Sections will </a:t>
            </a:r>
            <a:r>
              <a:rPr lang="en-US" b="1" dirty="0"/>
              <a:t>not</a:t>
            </a:r>
            <a:r>
              <a:rPr lang="en-US" dirty="0"/>
              <a:t> be recorded – we want you to be able to ask questions and give feedback without worrying about being recorded.</a:t>
            </a:r>
          </a:p>
          <a:p>
            <a:r>
              <a:rPr lang="en-US" dirty="0"/>
              <a:t>Handouts and solutions will be posted.</a:t>
            </a:r>
          </a:p>
          <a:p>
            <a:r>
              <a:rPr lang="en-US" dirty="0"/>
              <a:t>Your participation, whether in person or async will be recorded.</a:t>
            </a:r>
          </a:p>
        </p:txBody>
      </p:sp>
    </p:spTree>
    <p:extLst>
      <p:ext uri="{BB962C8B-B14F-4D97-AF65-F5344CB8AC3E}">
        <p14:creationId xmlns:p14="http://schemas.microsoft.com/office/powerpoint/2010/main" val="311517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14E9-B496-40D3-9C71-09022352F3A6}"/>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C6E2D22F-4571-4BC4-9DFE-169219C7FD0D}"/>
              </a:ext>
            </a:extLst>
          </p:cNvPr>
          <p:cNvSpPr>
            <a:spLocks noGrp="1"/>
          </p:cNvSpPr>
          <p:nvPr>
            <p:ph idx="1"/>
          </p:nvPr>
        </p:nvSpPr>
        <p:spPr/>
        <p:txBody>
          <a:bodyPr/>
          <a:lstStyle/>
          <a:p>
            <a:r>
              <a:rPr lang="en-US" dirty="0"/>
              <a:t>When in doubt, it’s on the webpage:</a:t>
            </a:r>
          </a:p>
          <a:p>
            <a:endParaRPr lang="en-US" dirty="0"/>
          </a:p>
          <a:p>
            <a:r>
              <a:rPr lang="en-US" dirty="0"/>
              <a:t>Full URL: </a:t>
            </a:r>
            <a:r>
              <a:rPr lang="en-US" dirty="0">
                <a:hlinkClick r:id="rId3"/>
              </a:rPr>
              <a:t>https://courses.cs.washington.edu/courses/cse312/25su/</a:t>
            </a:r>
            <a:r>
              <a:rPr lang="en-US" dirty="0"/>
              <a:t> </a:t>
            </a:r>
          </a:p>
          <a:p>
            <a:r>
              <a:rPr lang="en-US" dirty="0"/>
              <a:t>Short URL: </a:t>
            </a:r>
            <a:r>
              <a:rPr lang="en-US" dirty="0">
                <a:hlinkClick r:id="rId4"/>
              </a:rPr>
              <a:t>http://cse.uw.edu/312</a:t>
            </a:r>
            <a:r>
              <a:rPr lang="en-US" dirty="0"/>
              <a:t> </a:t>
            </a:r>
          </a:p>
        </p:txBody>
      </p:sp>
    </p:spTree>
    <p:extLst>
      <p:ext uri="{BB962C8B-B14F-4D97-AF65-F5344CB8AC3E}">
        <p14:creationId xmlns:p14="http://schemas.microsoft.com/office/powerpoint/2010/main" val="264319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9CDB-1CF9-439F-BD24-F738E5C4F520}"/>
              </a:ext>
            </a:extLst>
          </p:cNvPr>
          <p:cNvSpPr>
            <a:spLocks noGrp="1"/>
          </p:cNvSpPr>
          <p:nvPr>
            <p:ph type="title"/>
          </p:nvPr>
        </p:nvSpPr>
        <p:spPr/>
        <p:txBody>
          <a:bodyPr/>
          <a:lstStyle/>
          <a:p>
            <a:r>
              <a:rPr lang="en-US" dirty="0"/>
              <a:t>Work</a:t>
            </a:r>
          </a:p>
        </p:txBody>
      </p:sp>
      <p:sp>
        <p:nvSpPr>
          <p:cNvPr id="3" name="Content Placeholder 2">
            <a:extLst>
              <a:ext uri="{FF2B5EF4-FFF2-40B4-BE49-F238E27FC236}">
                <a16:creationId xmlns:a16="http://schemas.microsoft.com/office/drawing/2014/main" id="{AB68FD53-0514-41CC-A208-E18D0BD145EE}"/>
              </a:ext>
            </a:extLst>
          </p:cNvPr>
          <p:cNvSpPr>
            <a:spLocks noGrp="1"/>
          </p:cNvSpPr>
          <p:nvPr>
            <p:ph idx="1"/>
          </p:nvPr>
        </p:nvSpPr>
        <p:spPr>
          <a:xfrm>
            <a:off x="575240" y="1463856"/>
            <a:ext cx="11187258" cy="5130867"/>
          </a:xfrm>
        </p:spPr>
        <p:txBody>
          <a:bodyPr>
            <a:normAutofit fontScale="70000" lnSpcReduction="20000"/>
          </a:bodyPr>
          <a:lstStyle/>
          <a:p>
            <a:r>
              <a:rPr lang="en-US" b="1" dirty="0"/>
              <a:t>Approximately 7 </a:t>
            </a:r>
            <a:r>
              <a:rPr lang="en-US" b="1" dirty="0" err="1"/>
              <a:t>Homeworks</a:t>
            </a:r>
            <a:r>
              <a:rPr lang="en-US" b="1" dirty="0"/>
              <a:t> (20%)</a:t>
            </a:r>
          </a:p>
          <a:p>
            <a:pPr lvl="1"/>
            <a:r>
              <a:rPr lang="en-US" dirty="0"/>
              <a:t>Mostly written problems, but a few programming questions.</a:t>
            </a:r>
          </a:p>
          <a:p>
            <a:r>
              <a:rPr lang="en-US" b="1" dirty="0"/>
              <a:t>Concept Checks (10%)</a:t>
            </a:r>
          </a:p>
          <a:p>
            <a:pPr lvl="1"/>
            <a:r>
              <a:rPr lang="en-US" dirty="0"/>
              <a:t>Short assignment for each lecture on </a:t>
            </a:r>
            <a:r>
              <a:rPr lang="en-US" dirty="0" err="1"/>
              <a:t>gradescope</a:t>
            </a:r>
            <a:r>
              <a:rPr lang="en-US" dirty="0"/>
              <a:t>; identify misconceptions right away.</a:t>
            </a:r>
          </a:p>
          <a:p>
            <a:pPr lvl="1"/>
            <a:r>
              <a:rPr lang="en-US" dirty="0"/>
              <a:t>Due the morning of the next lecture. </a:t>
            </a:r>
            <a:r>
              <a:rPr lang="en-US" u="sng" dirty="0"/>
              <a:t>First due date Friday.</a:t>
            </a:r>
            <a:endParaRPr lang="en-US" dirty="0"/>
          </a:p>
          <a:p>
            <a:r>
              <a:rPr lang="en-US" sz="2800" b="1" dirty="0"/>
              <a:t>Section Participation </a:t>
            </a:r>
            <a:r>
              <a:rPr lang="en-US" b="1" dirty="0"/>
              <a:t>(10%)</a:t>
            </a:r>
          </a:p>
          <a:p>
            <a:pPr lvl="1"/>
            <a:r>
              <a:rPr lang="en-US" dirty="0"/>
              <a:t>Go to section and work on problems there or (if you can’t make it) do the corresponding problems on your own and email them to your TA by Sunday at 11:59pm.</a:t>
            </a:r>
          </a:p>
          <a:p>
            <a:r>
              <a:rPr lang="en-US" b="1" dirty="0"/>
              <a:t>7 In-Lecture Quizzes (10%)</a:t>
            </a:r>
          </a:p>
          <a:p>
            <a:pPr lvl="1"/>
            <a:r>
              <a:rPr lang="en-US" dirty="0"/>
              <a:t>Tentative topics are posted on the calendar. First quiz this Friday.</a:t>
            </a:r>
          </a:p>
          <a:p>
            <a:pPr lvl="1"/>
            <a:r>
              <a:rPr lang="en-US" dirty="0"/>
              <a:t>Two quizzes will be dropped to account for sicknesses and other things that come up during the quarter.</a:t>
            </a:r>
          </a:p>
          <a:p>
            <a:r>
              <a:rPr lang="en-US" b="1" dirty="0"/>
              <a:t>Midterm (20%)</a:t>
            </a:r>
          </a:p>
          <a:p>
            <a:pPr lvl="1"/>
            <a:r>
              <a:rPr lang="en-US" dirty="0"/>
              <a:t>In lecture on Wednesday July 23</a:t>
            </a:r>
            <a:r>
              <a:rPr lang="en-US" baseline="30000" dirty="0"/>
              <a:t>rd</a:t>
            </a:r>
            <a:r>
              <a:rPr lang="en-US" dirty="0"/>
              <a:t> at 12pm.</a:t>
            </a:r>
          </a:p>
          <a:p>
            <a:r>
              <a:rPr lang="en-US" b="1" dirty="0"/>
              <a:t>Final exam (30%)</a:t>
            </a:r>
          </a:p>
          <a:p>
            <a:pPr lvl="1"/>
            <a:r>
              <a:rPr lang="en-US" dirty="0"/>
              <a:t>Part 1 in your assigned section Thursday August 21</a:t>
            </a:r>
            <a:r>
              <a:rPr lang="en-US" baseline="30000" dirty="0"/>
              <a:t>st</a:t>
            </a:r>
            <a:r>
              <a:rPr lang="en-US" dirty="0"/>
              <a:t> at 12pm.</a:t>
            </a:r>
          </a:p>
          <a:p>
            <a:pPr lvl="1"/>
            <a:r>
              <a:rPr lang="en-US" dirty="0"/>
              <a:t>Part 2 in lecture, Friday August 22</a:t>
            </a:r>
            <a:r>
              <a:rPr lang="en-US" baseline="30000" dirty="0"/>
              <a:t>nd</a:t>
            </a:r>
            <a:r>
              <a:rPr lang="en-US" dirty="0"/>
              <a:t> at 12pm.</a:t>
            </a:r>
          </a:p>
          <a:p>
            <a:pPr lvl="1"/>
            <a:r>
              <a:rPr lang="en-US" dirty="0"/>
              <a:t>Final is cumulative but will focus on the latter part of the course.</a:t>
            </a:r>
          </a:p>
        </p:txBody>
      </p:sp>
    </p:spTree>
    <p:extLst>
      <p:ext uri="{BB962C8B-B14F-4D97-AF65-F5344CB8AC3E}">
        <p14:creationId xmlns:p14="http://schemas.microsoft.com/office/powerpoint/2010/main" val="1974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normAutofit/>
          </a:bodyPr>
          <a:lstStyle/>
          <a:p>
            <a:r>
              <a:rPr lang="en-US" dirty="0"/>
              <a:t>Ed Discussion board will be our primary means of communication.</a:t>
            </a:r>
          </a:p>
          <a:p>
            <a:pPr lvl="1"/>
            <a:r>
              <a:rPr lang="en-US" dirty="0"/>
              <a:t>Please check frequently.</a:t>
            </a:r>
          </a:p>
          <a:p>
            <a:pPr lvl="1"/>
            <a:r>
              <a:rPr lang="en-US" dirty="0"/>
              <a:t>We’ll send announcement emails via Ed.</a:t>
            </a:r>
          </a:p>
          <a:p>
            <a:pPr lvl="1"/>
            <a:endParaRPr lang="en-US" dirty="0"/>
          </a:p>
          <a:p>
            <a:pPr lvl="1"/>
            <a:r>
              <a:rPr lang="en-US" sz="2800" dirty="0"/>
              <a:t>If you want to contact us:</a:t>
            </a:r>
          </a:p>
          <a:p>
            <a:pPr marL="585216" lvl="1" indent="-457200">
              <a:buFont typeface="Arial" panose="020B0604020202020204" pitchFamily="34" charset="0"/>
              <a:buChar char="•"/>
            </a:pPr>
            <a:r>
              <a:rPr lang="en-US" dirty="0"/>
              <a:t>Private post on Ed (seen by TAs and Anna, but not other students)</a:t>
            </a:r>
          </a:p>
          <a:p>
            <a:pPr marL="585216" lvl="1" indent="-457200">
              <a:buFont typeface="Arial" panose="020B0604020202020204" pitchFamily="34" charset="0"/>
              <a:buChar char="•"/>
            </a:pPr>
            <a:r>
              <a:rPr lang="en-US" dirty="0"/>
              <a:t>Email Anna</a:t>
            </a:r>
          </a:p>
          <a:p>
            <a:pPr marL="585216" lvl="1" indent="-457200">
              <a:buFont typeface="Arial" panose="020B0604020202020204" pitchFamily="34" charset="0"/>
              <a:buChar char="•"/>
            </a:pPr>
            <a:r>
              <a:rPr lang="en-US" dirty="0"/>
              <a:t>Anonymous Feedback form on webpage</a:t>
            </a:r>
          </a:p>
        </p:txBody>
      </p:sp>
    </p:spTree>
    <p:extLst>
      <p:ext uri="{BB962C8B-B14F-4D97-AF65-F5344CB8AC3E}">
        <p14:creationId xmlns:p14="http://schemas.microsoft.com/office/powerpoint/2010/main" val="51159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20E1A-87A0-1B77-F51B-9BE31FA42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52FFE-702B-1A6F-1152-CD4EDA50878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7414CB2-DC82-8E14-59B3-9BDE99D8B596}"/>
              </a:ext>
            </a:extLst>
          </p:cNvPr>
          <p:cNvSpPr>
            <a:spLocks noGrp="1"/>
          </p:cNvSpPr>
          <p:nvPr>
            <p:ph idx="1"/>
          </p:nvPr>
        </p:nvSpPr>
        <p:spPr/>
        <p:txBody>
          <a:bodyPr>
            <a:normAutofit/>
          </a:bodyPr>
          <a:lstStyle/>
          <a:p>
            <a:r>
              <a:rPr lang="en-US" dirty="0"/>
              <a:t>Office Hours</a:t>
            </a:r>
          </a:p>
          <a:p>
            <a:pPr lvl="1"/>
            <a:r>
              <a:rPr lang="en-US" dirty="0"/>
              <a:t>Will start this Friday. Check the calendar for times and locations.</a:t>
            </a:r>
          </a:p>
          <a:p>
            <a:r>
              <a:rPr lang="en-US" dirty="0"/>
              <a:t>1:1 Office Hours</a:t>
            </a:r>
          </a:p>
          <a:p>
            <a:pPr lvl="1"/>
            <a:r>
              <a:rPr lang="en-US" dirty="0"/>
              <a:t>See course website for more details.</a:t>
            </a:r>
          </a:p>
          <a:p>
            <a:r>
              <a:rPr lang="en-US" dirty="0"/>
              <a:t>Ed Discussion</a:t>
            </a:r>
          </a:p>
          <a:p>
            <a:pPr lvl="1"/>
            <a:r>
              <a:rPr lang="en-US" dirty="0"/>
              <a:t>Ask general questions in the mega threads.</a:t>
            </a:r>
          </a:p>
          <a:p>
            <a:pPr lvl="1"/>
            <a:r>
              <a:rPr lang="en-US" dirty="0"/>
              <a:t>Ask specific questions as private posts.</a:t>
            </a:r>
          </a:p>
          <a:p>
            <a:r>
              <a:rPr lang="en-US" dirty="0"/>
              <a:t>Resources page</a:t>
            </a:r>
          </a:p>
          <a:p>
            <a:pPr lvl="1"/>
            <a:r>
              <a:rPr lang="en-US" dirty="0">
                <a:hlinkClick r:id="rId3"/>
              </a:rPr>
              <a:t>List of theorems and definitions</a:t>
            </a:r>
            <a:endParaRPr lang="en-US" dirty="0"/>
          </a:p>
          <a:p>
            <a:pPr lvl="1"/>
            <a:r>
              <a:rPr lang="en-US" dirty="0">
                <a:hlinkClick r:id="rId4"/>
              </a:rPr>
              <a:t>Optional Textbook</a:t>
            </a:r>
            <a:endParaRPr lang="en-US" sz="2800" dirty="0"/>
          </a:p>
        </p:txBody>
      </p:sp>
    </p:spTree>
    <p:extLst>
      <p:ext uri="{BB962C8B-B14F-4D97-AF65-F5344CB8AC3E}">
        <p14:creationId xmlns:p14="http://schemas.microsoft.com/office/powerpoint/2010/main" val="645785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11826</TotalTime>
  <Words>2979</Words>
  <Application>Microsoft Macintosh PowerPoint</Application>
  <PresentationFormat>Widescreen</PresentationFormat>
  <Paragraphs>357</Paragraphs>
  <Slides>40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Arial</vt:lpstr>
      <vt:lpstr>Cambria Math</vt:lpstr>
      <vt:lpstr>Segoe UI</vt:lpstr>
      <vt:lpstr>Segoe UI Light</vt:lpstr>
      <vt:lpstr>Segoe UI Semibold</vt:lpstr>
      <vt:lpstr>Segoe UI Semilight</vt:lpstr>
      <vt:lpstr>Tw Cen MT</vt:lpstr>
      <vt:lpstr>Wingdings 3</vt:lpstr>
      <vt:lpstr>Integral</vt:lpstr>
      <vt:lpstr>Here Early?</vt:lpstr>
      <vt:lpstr>Introduction and Counting</vt:lpstr>
      <vt:lpstr>Staff</vt:lpstr>
      <vt:lpstr>Logistics – Lectures</vt:lpstr>
      <vt:lpstr>Logistics – Sections</vt:lpstr>
      <vt:lpstr>Materials</vt:lpstr>
      <vt:lpstr>Work</vt:lpstr>
      <vt:lpstr>Communication</vt:lpstr>
      <vt:lpstr>Resources</vt:lpstr>
      <vt:lpstr>Academic Integrity</vt:lpstr>
      <vt:lpstr>What is This Class?</vt:lpstr>
      <vt:lpstr>Content</vt:lpstr>
      <vt:lpstr>Themes</vt:lpstr>
      <vt:lpstr>Counting</vt:lpstr>
      <vt:lpstr>Why Counting?</vt:lpstr>
      <vt:lpstr>Remember sets?</vt:lpstr>
      <vt:lpstr>Counting Rules</vt:lpstr>
      <vt:lpstr>Counting Rules</vt:lpstr>
      <vt:lpstr>Meals</vt:lpstr>
      <vt:lpstr>Counting Rules</vt:lpstr>
      <vt:lpstr>Applications of the product rule</vt:lpstr>
      <vt:lpstr>Power Sets</vt:lpstr>
      <vt:lpstr>Power Sets</vt:lpstr>
      <vt:lpstr>Farming Outfits</vt:lpstr>
      <vt:lpstr>Farming Outfits</vt:lpstr>
      <vt:lpstr>Farming Outfits</vt:lpstr>
      <vt:lpstr>Assigning Books</vt:lpstr>
      <vt:lpstr>Assigning Books</vt:lpstr>
      <vt:lpstr>Activity</vt:lpstr>
      <vt:lpstr>Activity</vt:lpstr>
      <vt:lpstr>Fixing All The Books</vt:lpstr>
      <vt:lpstr>Fixing All the Books</vt:lpstr>
      <vt:lpstr>More sequence practice</vt:lpstr>
      <vt:lpstr>Pause</vt:lpstr>
      <vt:lpstr>More sequence practice</vt:lpstr>
      <vt:lpstr>More sequence practice</vt:lpstr>
      <vt:lpstr>Factorial</vt:lpstr>
      <vt:lpstr>More Practice</vt:lpstr>
      <vt:lpstr>Strings</vt:lpstr>
      <vt:lpstr>Strings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Counting</dc:title>
  <dc:creator>rtweber2</dc:creator>
  <cp:lastModifiedBy>Anna Kuznetsova</cp:lastModifiedBy>
  <cp:revision>76</cp:revision>
  <cp:lastPrinted>2025-06-22T19:33:52Z</cp:lastPrinted>
  <dcterms:created xsi:type="dcterms:W3CDTF">2021-03-15T21:57:11Z</dcterms:created>
  <dcterms:modified xsi:type="dcterms:W3CDTF">2025-06-23T17:58:51Z</dcterms:modified>
</cp:coreProperties>
</file>