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329" r:id="rId3"/>
    <p:sldId id="258" r:id="rId4"/>
    <p:sldId id="257" r:id="rId5"/>
    <p:sldId id="259" r:id="rId6"/>
    <p:sldId id="260" r:id="rId7"/>
    <p:sldId id="320" r:id="rId8"/>
    <p:sldId id="270" r:id="rId9"/>
    <p:sldId id="321" r:id="rId10"/>
    <p:sldId id="322" r:id="rId11"/>
    <p:sldId id="268" r:id="rId12"/>
    <p:sldId id="323" r:id="rId13"/>
    <p:sldId id="271" r:id="rId14"/>
    <p:sldId id="272" r:id="rId15"/>
    <p:sldId id="324" r:id="rId16"/>
    <p:sldId id="273" r:id="rId17"/>
    <p:sldId id="266" r:id="rId18"/>
    <p:sldId id="267" r:id="rId19"/>
    <p:sldId id="33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PMF</a:t>
            </a:r>
            <a:r>
              <a:rPr lang="en-US" baseline="0"/>
              <a:t> 2 with E=3/2, Var=3/4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val>
            <c:numRef>
              <c:f>Sheet1!$A$1:$A$10</c:f>
              <c:numCache>
                <c:formatCode>0.000000000000000</c:formatCode>
                <c:ptCount val="10"/>
                <c:pt idx="0" formatCode="0.00">
                  <c:v>0.66666666666666663</c:v>
                </c:pt>
                <c:pt idx="1">
                  <c:v>0.44444444444444442</c:v>
                </c:pt>
                <c:pt idx="2" formatCode="0.0000000000000000">
                  <c:v>0.29629629629629628</c:v>
                </c:pt>
                <c:pt idx="3">
                  <c:v>0.19753086419753085</c:v>
                </c:pt>
                <c:pt idx="4" formatCode="0.0000000000000000">
                  <c:v>0.13168724279835389</c:v>
                </c:pt>
                <c:pt idx="5">
                  <c:v>8.77914951989026E-2</c:v>
                </c:pt>
                <c:pt idx="6" formatCode="0.0000000000000000">
                  <c:v>5.8527663465935062E-2</c:v>
                </c:pt>
                <c:pt idx="7">
                  <c:v>3.9018442310623375E-2</c:v>
                </c:pt>
                <c:pt idx="8" formatCode="0.0000000000000000">
                  <c:v>2.6012294873748915E-2</c:v>
                </c:pt>
                <c:pt idx="9">
                  <c:v>1.7341529915832609E-2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D3-4558-AD90-47AA9674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73827760"/>
        <c:axId val="636120416"/>
      </c:barChart>
      <c:catAx>
        <c:axId val="47382776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120416"/>
        <c:crosses val="autoZero"/>
        <c:auto val="1"/>
        <c:lblAlgn val="ctr"/>
        <c:lblOffset val="100"/>
        <c:noMultiLvlLbl val="0"/>
      </c:catAx>
      <c:valAx>
        <c:axId val="63612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827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PMF 1 with E=3/2, Var=3/4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val>
            <c:numRef>
              <c:f>Sheet1!$C$1:$C$4</c:f>
              <c:numCache>
                <c:formatCode>General</c:formatCode>
                <c:ptCount val="4"/>
                <c:pt idx="0">
                  <c:v>0.125</c:v>
                </c:pt>
                <c:pt idx="1">
                  <c:v>0.375</c:v>
                </c:pt>
                <c:pt idx="2">
                  <c:v>0.375</c:v>
                </c:pt>
                <c:pt idx="3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3-4323-AF4C-D1B02E0C83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1317968"/>
        <c:axId val="863309248"/>
      </c:barChart>
      <c:catAx>
        <c:axId val="53131796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3309248"/>
        <c:crosses val="autoZero"/>
        <c:auto val="1"/>
        <c:lblAlgn val="ctr"/>
        <c:lblOffset val="100"/>
        <c:noMultiLvlLbl val="0"/>
      </c:catAx>
      <c:valAx>
        <c:axId val="86330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317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4-21T22:47:29.636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76 37,'0'0,"0"0,0 0,0 0,0 0,0 0,0 0,0 0,0 0,0 0,0 0,0 0,0 0,0 0,0 0,-14 4,-24 71,34-68,1 0,0 1,1 0,0-1,0 1,1 0,0 0,0 0,0 3,-1 15,2-22,-1-1,1 0,-1 1,1-1,0 1,0-1,1 0,-1 1,1-1,0 0,0 1,0-1,0 0,1 2,0-1,1 0,-1 0,1 0,0 0,0 0,1-1,-1 1,1-1,-1 0,1 0,0 0,0 0,1-1,-1 0,0 0,1 0,0 0,3 0,30-1,-29-4,0-1,0-1,-1 1,1-2,-1 1,0-1,-1 0,1-1,-1 0,0 0,-1 0,0-1,0 0,-1 0,2-3,-5 4,1-2,-1 1,0 0,-1 0,0 0,0-1,-1 1,0-1,-1 1,0-1,-1 0,0 1,-1-1,0 1,0 0,-1 0,0 0,-1 0,0 0,0 1,0 0,-1 0,0 1,-1 0,1-1,2 4,0 1,1-1,-1 1,0-1,0 1,0 0,-1 0,1 1,0-1,-1 1,1 0,-1 0,1 1,-1-1,1 1,-1 0,1 0,-1 1,0-1,4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4-21T22:47:31.276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1 4,'0'-4,"0"7,18 90,-12 51,-6-144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4-21T22:47:32.854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47 107,'0'0,"0"0,0 0,-1-2,1 1,-1-1,1 1,-1 0,1-1,0 1,0-1,-1 1,1-1,0 0,0 1,0-1,1 1,-1-1,0 1,1-1,-1 1,0-1,1 1,0 0,-1-1,1 1,0 0,0-1,0 1,0 0,0 0,0 0,3-5,0 1,1 0,0 0,0 0,0 1,1 0,-1 0,1 0,0 0,0 1,0 0,0 1,1-1,-1 1,1 0,0 1,-1 0,1 0,3 0,-8 1,0 0,-1 0,1 0,0 0,-1 0,1 1,-1-1,1 1,0-1,-1 1,1 0,-1-1,1 1,-1 0,0 0,1 0,-1 0,0 0,0 0,0 1,1-1,-1 0,0 1,-1-1,1 0,0 1,0-1,-1 1,1 0,-1-1,1 1,-1-1,1 2,6 57,-7-53,0 0,0 0,0 1,-1-1,0 0,-1 0,1 0,-1 0,-1 0,1 0,-1-1,0 1,-1-1,0 0,0 0,0 0,0 0,-1-1,0 0,0 0,-1 0,0 0,1-1,-3 1,-1 0,0-1,0-1,0 0,0 0,0-1,-1 0,1 0,-1-1,0-1,1 1,-1-1,1-1,-7-1,17 2,-1 0,1-1,-1 1,0 0,1 0,-1-1,1 1,-1-1,0 1,1 0,-1-1,0 1,1-1,-1 1,0-1,0 1,1-1,-1 1,0-1,0 1,0-1,0 1,0-1,0 1,0-1,0 1,0-1,0 1,0-1,0 1,0-1,0 1,0-1,-1 1,1-1,0 1,0-1,-1 1,1-1,0 1,-1 0,1-1,0 1,-1-1,1 1,0 0,-1-1,1 1,-1 0,1 0,-1-1,1 1,-1 0,1 0,-1 0,1-1,-1 1,1 0,-1 0,1 0,-1 0,12-2,1 0,0 1,0 0,-1 1,1 0,0 0,0 2,-1-1,1 2,-1 0,1 0,-1 1,0 0,0 0,2 3,54 16,-20-7,-40-13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4-21T22:47:34.548"/>
    </inkml:context>
    <inkml:brush xml:id="br0">
      <inkml:brushProperty name="width" value="0.1" units="cm"/>
      <inkml:brushProperty name="height" value="0.1" units="cm"/>
      <inkml:brushProperty name="ignorePressure" value="1"/>
    </inkml:brush>
  </inkml:definitions>
  <inkml:trace contextRef="#ctx0" brushRef="#br0">0 84,'0'0,"0"0,0 0,0 0,0 0,0 0,0 0,0 0,0 0,0 0,0 0,0 0,0 0,0 0,6-7,-2 1,0 0,0 1,0-1,1 1,-1 1,1-1,1 1,-1-1,0 1,1 1,0-1,0 1,0 0,0 0,0 1,1 0,-1 0,1 1,0-1,-1 1,5 0,-10 2,0-1,1 0,-1 0,0 0,1 1,-1-1,0 0,0 1,1-1,-1 1,0 0,0-1,0 1,0 0,0 0,0-1,0 1,0 0,0 0,0 0,0 0,-1 0,1 1,0-1,-1 0,1 0,-1 0,1 1,-1-1,0 0,1 0,-1 1,0-1,0 0,0 1,0-1,0 0,0 1,0-1,-1 0,2 4,-1 0,-1-1,1 1,0 0,-1-1,0 1,0 0,-1-1,1 1,-1-1,0 0,0 0,0 0,-1 0,1 0,-1 0,0 0,0-1,-1 1,-1-1,18-1,-8 0,-1-1,0 0,1 1,-1 0,0 0,0 0,0 0,0 1,-1 0,1-1,-1 1,0 1,1-1,-1 0,-1 1,1 0,0-1,-1 1,0 0,0 0,0 1,0-1,-1 0,0 0,0 1,0-1,0 1,-1-1,1 1,-1-1,0 1,-1 3,-1-2,0 0,0 0,-1 0,0 0,0 0,0-1,-1 1,1-1,-1 0,-1 0,1-1,-1 1,0-1,0 0,0 0,0-1,-1 1,1-1,-1 0,0-1,0 1,0-1,0 0,-1-1,1 0,0 0,-4 0,-67-3,74 1,1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436F-84D9-4520-8EA8-BAC948CA16E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0E432-8B9C-47BD-A4FD-9DAFC946B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2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0E432-8B9C-47BD-A4FD-9DAFC946BF4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66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63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98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950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0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893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068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5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048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3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24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17CB8E7B-DFFC-4C54-805A-B08479F459C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F9487F52-505E-4F55-8A86-41F9C34907C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8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chart" Target="../charts/chart2.xml"/><Relationship Id="rId7" Type="http://schemas.openxmlformats.org/officeDocument/2006/relationships/image" Target="../media/image6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10.png"/><Relationship Id="rId5" Type="http://schemas.openxmlformats.org/officeDocument/2006/relationships/image" Target="../media/image51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8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8EB7D-92DE-1926-6D7B-16510C359B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03CD8-C48D-E3DF-759A-9FB5AB837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312 Autumn 25</a:t>
            </a:r>
          </a:p>
          <a:p>
            <a:r>
              <a:rPr lang="en-US" dirty="0"/>
              <a:t>Lecture 12</a:t>
            </a:r>
          </a:p>
        </p:txBody>
      </p:sp>
    </p:spTree>
    <p:extLst>
      <p:ext uri="{BB962C8B-B14F-4D97-AF65-F5344CB8AC3E}">
        <p14:creationId xmlns:p14="http://schemas.microsoft.com/office/powerpoint/2010/main" val="408184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FD79E-A82E-4C26-8EBE-9B76E0775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40CB9-6391-4065-8335-2EC93FDC9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 i="0" dirty="0">
              <a:latin typeface="Cambria Math" panose="02040503050406030204" pitchFamily="18" charset="0"/>
            </a:endParaRPr>
          </a:p>
          <a:p>
            <a:endParaRPr lang="en-US" dirty="0">
              <a:latin typeface="Cambria Math" panose="02040503050406030204" pitchFamily="18" charset="0"/>
            </a:endParaRPr>
          </a:p>
          <a:p>
            <a:endParaRPr lang="en-US" b="0" i="0" dirty="0">
              <a:latin typeface="Cambria Math" panose="02040503050406030204" pitchFamily="18" charset="0"/>
            </a:endParaRPr>
          </a:p>
          <a:p>
            <a:endParaRPr lang="en-US" dirty="0">
              <a:latin typeface="Cambria Math" panose="02040503050406030204" pitchFamily="18" charset="0"/>
            </a:endParaRPr>
          </a:p>
          <a:p>
            <a:endParaRPr lang="en-US" b="0" i="0" dirty="0">
              <a:latin typeface="Cambria Math" panose="02040503050406030204" pitchFamily="18" charset="0"/>
            </a:endParaRPr>
          </a:p>
          <a:p>
            <a:r>
              <a:rPr lang="en-US" dirty="0"/>
              <a:t>The first two forms are the definition. The last one is an algebra trick.</a:t>
            </a: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9AB309-5C5B-472B-BE58-E42A7A96FCFE}"/>
              </a:ext>
            </a:extLst>
          </p:cNvPr>
          <p:cNvGrpSpPr/>
          <p:nvPr/>
        </p:nvGrpSpPr>
        <p:grpSpPr>
          <a:xfrm>
            <a:off x="422836" y="1472761"/>
            <a:ext cx="11419538" cy="2217439"/>
            <a:chOff x="999773" y="3429001"/>
            <a:chExt cx="6320538" cy="1927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65242E91-B998-4FC6-AF24-6914C8ED963C}"/>
                    </a:ext>
                  </a:extLst>
                </p:cNvPr>
                <p:cNvSpPr/>
                <p:nvPr/>
              </p:nvSpPr>
              <p:spPr>
                <a:xfrm>
                  <a:off x="999773" y="3429001"/>
                  <a:ext cx="6320538" cy="1927846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The variance of a random variable </a:t>
                  </a:r>
                  <a14:m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𝑋</m:t>
                      </m:r>
                    </m:oMath>
                  </a14:m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is 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Var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𝑋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=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  <m:sup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ℙ</m:t>
                            </m:r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d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  <m:d>
                                      <m:dPr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</m:d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𝔼</m:t>
                                    </m:r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nary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𝔼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  <m:t>𝑋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  <m:t>𝔼</m:t>
                                    </m:r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  <a:cs typeface="Segoe UI Semibold" panose="020B0702040204020203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  <a:cs typeface="Segoe UI Semibold" panose="020B0702040204020203" pitchFamily="34" charset="0"/>
                                          </a:rPr>
                                          <m:t>𝑋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=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𝔼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[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]−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𝔼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  <m:t>𝑋</m:t>
                                </m:r>
                              </m:e>
                            </m:d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2800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65242E91-B998-4FC6-AF24-6914C8ED96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9773" y="3429001"/>
                  <a:ext cx="6320538" cy="192784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21B344C-6F4C-40AB-B825-6A241D97C2A2}"/>
                </a:ext>
              </a:extLst>
            </p:cNvPr>
            <p:cNvSpPr/>
            <p:nvPr/>
          </p:nvSpPr>
          <p:spPr>
            <a:xfrm>
              <a:off x="999774" y="3429001"/>
              <a:ext cx="6320537" cy="54725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Variance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4772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263B3-2189-45A8-9641-38D10B95C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 of a die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0CF305-2842-47C7-A2D1-E4DCC3CA1F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39" y="1463857"/>
                <a:ext cx="11405745" cy="4845504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the result of rolling a fair die.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𝔼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−3.5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1−3.5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2−3.5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3−3.5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−3.5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−3.5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−3.5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≈2.92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r>
                  <a:rPr lang="en-US" dirty="0"/>
                  <a:t>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3.5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3.5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≈2.92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0CF305-2842-47C7-A2D1-E4DCC3CA1F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39" y="1463857"/>
                <a:ext cx="11405745" cy="4845504"/>
              </a:xfrm>
              <a:blipFill>
                <a:blip r:embed="rId2"/>
                <a:stretch>
                  <a:fillRect l="-641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801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4729919-4919-46E0-AC07-5537834A27C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Variance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Coin Flips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4729919-4919-46E0-AC07-5537834A27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179" t="-6587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363A2A-0169-4F81-BD85-80AF078067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Flip a coin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times, where it comes up heads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each time (independently).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the total number of heads.</a:t>
                </a:r>
              </a:p>
              <a:p>
                <a:r>
                  <a:rPr lang="en-US" dirty="0"/>
                  <a:t>We’ll see next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𝑛𝑝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b="0" dirty="0"/>
                  <a:t>Also define: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if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flip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is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heads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0            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otherwise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363A2A-0169-4F81-BD85-80AF078067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6828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4729919-4919-46E0-AC07-5537834A27C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Variance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Coin Flips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4729919-4919-46E0-AC07-5537834A27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179" t="-6587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363A2A-0169-4F81-BD85-80AF078067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Flip a coin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times, where it comes up heads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each time (independently).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the total number of heads.</a:t>
                </a:r>
              </a:p>
              <a:p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𝔼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𝑛𝑝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den>
                            </m:f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𝑛𝑝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Algebra time?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363A2A-0169-4F81-BD85-80AF078067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240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2207F-BB43-4EE2-A2FE-182689723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6CD2D8-C291-4532-9178-D377DD4398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3118169"/>
                <a:ext cx="11187258" cy="3191191"/>
              </a:xfrm>
            </p:spPr>
            <p:txBody>
              <a:bodyPr/>
              <a:lstStyle/>
              <a:p>
                <a:r>
                  <a:rPr lang="en-US" dirty="0"/>
                  <a:t>Are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independent? Yes! </a:t>
                </a:r>
              </a:p>
              <a:p>
                <a:r>
                  <a:rPr lang="en-US" dirty="0"/>
                  <a:t>In this problem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independent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if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flip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was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heads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0     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           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otherwise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6CD2D8-C291-4532-9178-D377DD4398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3118169"/>
                <a:ext cx="11187258" cy="3191191"/>
              </a:xfrm>
              <a:blipFill>
                <a:blip r:embed="rId2"/>
                <a:stretch>
                  <a:fillRect l="-654" t="-3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2AA591F-4807-425C-BA38-70361613200F}"/>
                  </a:ext>
                </a:extLst>
              </p:cNvPr>
              <p:cNvSpPr/>
              <p:nvPr/>
            </p:nvSpPr>
            <p:spPr>
              <a:xfrm>
                <a:off x="575239" y="1533047"/>
                <a:ext cx="7768500" cy="1145999"/>
              </a:xfrm>
              <a:prstGeom prst="rect">
                <a:avLst/>
              </a:prstGeom>
              <a:solidFill>
                <a:srgbClr val="A48D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cs typeface="Segoe UI Semibold" panose="020B0702040204020203" pitchFamily="34" charset="0"/>
                      </a:rPr>
                      <m:t>𝑿</m:t>
                    </m:r>
                  </m:oMath>
                </a14:m>
                <a:r>
                  <a:rPr lang="en-US" sz="2800" b="1" dirty="0"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cs typeface="Segoe UI Semibold" panose="020B0702040204020203" pitchFamily="34" charset="0"/>
                      </a:rPr>
                      <m:t>𝒀</m:t>
                    </m:r>
                  </m:oMath>
                </a14:m>
                <a:r>
                  <a:rPr lang="en-US" sz="2800" b="1" dirty="0"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 are independent then </a:t>
                </a:r>
                <a:endParaRPr lang="en-US" sz="2800" b="1" i="1" dirty="0">
                  <a:latin typeface="Cambria Math" panose="02040503050406030204" pitchFamily="18" charset="0"/>
                  <a:cs typeface="Segoe UI Semibold" panose="020B0702040204020203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𝐕𝐚𝐫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𝑿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𝒀</m:t>
                          </m:r>
                        </m:e>
                      </m:d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𝐕𝐚𝐫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𝑿</m:t>
                          </m:r>
                        </m:e>
                      </m:d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+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𝐕𝐚𝐫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𝒀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)</m:t>
                      </m:r>
                    </m:oMath>
                  </m:oMathPara>
                </a14:m>
                <a:endParaRPr lang="en-US" sz="2800" b="1" dirty="0">
                  <a:latin typeface="Segoe UI Semibold" panose="020B0702040204020203" pitchFamily="34" charset="0"/>
                  <a:cs typeface="Segoe UI Semibold" panose="020B0702040204020203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2AA591F-4807-425C-BA38-7036161320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39" y="1533047"/>
                <a:ext cx="7768500" cy="1145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0205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0C65C-310F-466C-9B8D-84A920DE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EFC1AC-B416-4316-B87A-9C5E74DFF3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nary>
                      <m:naryPr>
                        <m:chr m:val="∑"/>
                        <m:limLoc m:val="subSup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)=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Var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What’s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𝔼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]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EFC1AC-B416-4316-B87A-9C5E74DFF3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531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0C65C-310F-466C-9B8D-84A920DE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Plugging 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EFC1AC-B416-4316-B87A-9C5E74DFF3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nary>
                      <m:naryPr>
                        <m:chr m:val="∑"/>
                        <m:limLoc m:val="subSup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)=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5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Var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What’s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𝑛𝑝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EFC1AC-B416-4316-B87A-9C5E74DFF3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8919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9F2F9-FA5A-4F69-AFBE-CB909CF8A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Expectation and Variance aren’t everything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BE21E-7810-4D7E-85BC-ADC72D5CD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Alright, so expectation and variance is everything right?</a:t>
            </a:r>
          </a:p>
          <a:p>
            <a:r>
              <a:rPr lang="en-US" dirty="0"/>
              <a:t>No!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PMF or CDF *does* fully describe a random variable.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3EAD60F-1336-4D2B-834B-841FEF30E2BB}"/>
              </a:ext>
            </a:extLst>
          </p:cNvPr>
          <p:cNvGraphicFramePr>
            <a:graphicFrameLocks/>
          </p:cNvGraphicFramePr>
          <p:nvPr/>
        </p:nvGraphicFramePr>
        <p:xfrm>
          <a:off x="6441422" y="258104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CEC11A2-CCA9-4AD6-A79B-821102CB2E14}"/>
              </a:ext>
            </a:extLst>
          </p:cNvPr>
          <p:cNvGraphicFramePr>
            <a:graphicFrameLocks/>
          </p:cNvGraphicFramePr>
          <p:nvPr/>
        </p:nvGraphicFramePr>
        <p:xfrm>
          <a:off x="1524000" y="247018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F689976-BB0A-482E-BE84-934E37E66FCA}"/>
              </a:ext>
            </a:extLst>
          </p:cNvPr>
          <p:cNvSpPr txBox="1"/>
          <p:nvPr/>
        </p:nvSpPr>
        <p:spPr>
          <a:xfrm>
            <a:off x="1696711" y="2100853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Flip a fair coin 3 times </a:t>
            </a:r>
            <a:r>
              <a:rPr lang="en-US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indep</a:t>
            </a:r>
            <a:r>
              <a:rPr lang="en-US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. Count heads.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5BE36F-B979-4DB1-8322-AE3D7BBEE705}"/>
              </a:ext>
            </a:extLst>
          </p:cNvPr>
          <p:cNvSpPr txBox="1"/>
          <p:nvPr/>
        </p:nvSpPr>
        <p:spPr>
          <a:xfrm>
            <a:off x="6441422" y="207196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Flip a biased coin (prob heads=2/3) until heads. Count flips.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875E52-63C0-4DB7-B3D3-47CD053CD775}"/>
              </a:ext>
            </a:extLst>
          </p:cNvPr>
          <p:cNvSpPr txBox="1"/>
          <p:nvPr/>
        </p:nvSpPr>
        <p:spPr>
          <a:xfrm>
            <a:off x="10821351" y="4857500"/>
            <a:ext cx="74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34A068FC-7736-4484-9AB8-09BBD33B911A}"/>
                  </a:ext>
                </a:extLst>
              </p14:cNvPr>
              <p14:cNvContentPartPr/>
              <p14:nvPr/>
            </p14:nvContentPartPr>
            <p14:xfrm>
              <a:off x="2398732" y="5020682"/>
              <a:ext cx="90000" cy="1202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34A068FC-7736-4484-9AB8-09BBD33B91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80732" y="5002682"/>
                <a:ext cx="125640" cy="15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A6A4224-8DF0-4AF3-A601-1CFE9411C7BB}"/>
                  </a:ext>
                </a:extLst>
              </p14:cNvPr>
              <p14:cNvContentPartPr/>
              <p14:nvPr/>
            </p14:nvContentPartPr>
            <p14:xfrm>
              <a:off x="3433012" y="5045162"/>
              <a:ext cx="9000" cy="867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A6A4224-8DF0-4AF3-A601-1CFE9411C7B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15372" y="5027162"/>
                <a:ext cx="44640" cy="122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378EB46-0467-4A86-A7B1-966678E2E6F9}"/>
                  </a:ext>
                </a:extLst>
              </p14:cNvPr>
              <p14:cNvContentPartPr/>
              <p14:nvPr/>
            </p14:nvContentPartPr>
            <p14:xfrm>
              <a:off x="4385212" y="5040122"/>
              <a:ext cx="110880" cy="1141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378EB46-0467-4A86-A7B1-966678E2E6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367572" y="5022482"/>
                <a:ext cx="146520" cy="14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1BD07C57-2A84-4A86-954A-6009E2689D18}"/>
                  </a:ext>
                </a:extLst>
              </p14:cNvPr>
              <p14:cNvContentPartPr/>
              <p14:nvPr/>
            </p14:nvContentPartPr>
            <p14:xfrm>
              <a:off x="5411572" y="5048402"/>
              <a:ext cx="78840" cy="12708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1BD07C57-2A84-4A86-954A-6009E2689D1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393572" y="5030402"/>
                <a:ext cx="114480" cy="16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427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30CBF-ABB9-47DA-BC75-1829CB80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Calculation Trick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0E893E-1F8D-41FD-BAB2-6965885528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𝔼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𝔼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𝔼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expanding the square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𝔼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linearity of expectation.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linearity of expectation.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]+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sz="2400" dirty="0"/>
                  <a:t>expectation of a constant is the constant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−2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80E893E-1F8D-41FD-BAB2-6965885528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1761" b="-10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3688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C8FA59A-ECE8-B99C-C3DE-86757B075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5CEC2-5EE4-2258-4543-E082245BB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0100-6642-5829-7392-62A991DF8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 i="0" dirty="0">
              <a:latin typeface="Cambria Math" panose="02040503050406030204" pitchFamily="18" charset="0"/>
            </a:endParaRPr>
          </a:p>
          <a:p>
            <a:endParaRPr lang="en-US" dirty="0">
              <a:latin typeface="Cambria Math" panose="02040503050406030204" pitchFamily="18" charset="0"/>
            </a:endParaRPr>
          </a:p>
          <a:p>
            <a:endParaRPr lang="en-US" b="0" i="0" dirty="0">
              <a:latin typeface="Cambria Math" panose="02040503050406030204" pitchFamily="18" charset="0"/>
            </a:endParaRPr>
          </a:p>
          <a:p>
            <a:endParaRPr lang="en-US" dirty="0">
              <a:latin typeface="Cambria Math" panose="02040503050406030204" pitchFamily="18" charset="0"/>
            </a:endParaRPr>
          </a:p>
          <a:p>
            <a:endParaRPr lang="en-US" b="0" i="0" dirty="0">
              <a:latin typeface="Cambria Math" panose="02040503050406030204" pitchFamily="18" charset="0"/>
            </a:endParaRPr>
          </a:p>
          <a:p>
            <a:r>
              <a:rPr lang="en-US" dirty="0"/>
              <a:t>The first two forms are the definition. The last one is an algebra trick.</a:t>
            </a: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974BD81-75EA-26D6-3803-DF354B2ED780}"/>
              </a:ext>
            </a:extLst>
          </p:cNvPr>
          <p:cNvGrpSpPr/>
          <p:nvPr/>
        </p:nvGrpSpPr>
        <p:grpSpPr>
          <a:xfrm>
            <a:off x="422836" y="1472761"/>
            <a:ext cx="11419538" cy="2217439"/>
            <a:chOff x="999773" y="3429001"/>
            <a:chExt cx="6320538" cy="192784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50A52655-FF66-4C1D-6550-BF241CBB57F5}"/>
                    </a:ext>
                  </a:extLst>
                </p:cNvPr>
                <p:cNvSpPr/>
                <p:nvPr/>
              </p:nvSpPr>
              <p:spPr>
                <a:xfrm>
                  <a:off x="999773" y="3429001"/>
                  <a:ext cx="6320538" cy="192784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dirty="0">
                      <a:solidFill>
                        <a:schemeClr val="tx1"/>
                      </a:solidFill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The variance of a random variable </a:t>
                  </a:r>
                  <a14:m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𝑋</m:t>
                      </m:r>
                    </m:oMath>
                  </a14:m>
                  <a:r>
                    <a:rPr lang="en-US" sz="2800" dirty="0">
                      <a:solidFill>
                        <a:schemeClr val="tx1"/>
                      </a:solidFill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is 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Var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𝑋</m:t>
                            </m:r>
                          </m:e>
                        </m:d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=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</m:sub>
                          <m:sup/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ℙ</m:t>
                            </m:r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d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p>
                              <m:sSupPr>
                                <m:ctrlP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  <m:d>
                                      <m:dPr>
                                        <m:ctrlPr>
                                          <a:rPr lang="en-US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</m:d>
                                    <m: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𝔼</m:t>
                                    </m:r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nary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=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𝔼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  <m:t>𝑋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  <m:t>−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cs typeface="Segoe UI Semibold" panose="020B0702040204020203" pitchFamily="34" charset="0"/>
                                      </a:rPr>
                                      <m:t>𝔼</m:t>
                                    </m:r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US" sz="2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  <a:cs typeface="Segoe UI Semibold" panose="020B0702040204020203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  <a:cs typeface="Segoe UI Semibold" panose="020B0702040204020203" pitchFamily="34" charset="0"/>
                                          </a:rPr>
                                          <m:t>𝑋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  <m:sup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=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𝔼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[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]−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Segoe UI Semibold" panose="020B0702040204020203" pitchFamily="34" charset="0"/>
                          </a:rPr>
                          <m:t>𝔼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Segoe UI Semibold" panose="020B0702040204020203" pitchFamily="34" charset="0"/>
                                  </a:rPr>
                                  <m:t>𝑋</m:t>
                                </m:r>
                              </m:e>
                            </m:d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Segoe UI Semibold" panose="020B0702040204020203" pitchFamily="34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</p:txBody>
            </p:sp>
          </mc:Choice>
          <mc:Fallback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50A52655-FF66-4C1D-6550-BF241CBB57F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9773" y="3429001"/>
                  <a:ext cx="6320538" cy="192784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2DB3A35-31A6-4EB9-E569-5FBEA89AC49F}"/>
                </a:ext>
              </a:extLst>
            </p:cNvPr>
            <p:cNvSpPr/>
            <p:nvPr/>
          </p:nvSpPr>
          <p:spPr>
            <a:xfrm>
              <a:off x="999774" y="3429001"/>
              <a:ext cx="6320537" cy="5472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 dirty="0">
                  <a:solidFill>
                    <a:schemeClr val="tx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Variance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54F24E5-323D-A363-E5A2-83F818F4FFC3}"/>
                  </a:ext>
                </a:extLst>
              </p:cNvPr>
              <p:cNvSpPr/>
              <p:nvPr/>
            </p:nvSpPr>
            <p:spPr>
              <a:xfrm>
                <a:off x="319207" y="4980335"/>
                <a:ext cx="7768500" cy="114599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egoe UI Semibold" panose="020B0702040204020203" pitchFamily="34" charset="0"/>
                      </a:rPr>
                      <m:t>𝑿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egoe UI Semibold" panose="020B0702040204020203" pitchFamily="34" charset="0"/>
                      </a:rPr>
                      <m:t>𝒀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 are independent, then </a:t>
                </a:r>
                <a:endParaRPr lang="en-US" sz="2800" b="1" i="1" dirty="0">
                  <a:solidFill>
                    <a:schemeClr val="tx1"/>
                  </a:solidFill>
                  <a:latin typeface="Cambria Math" panose="02040503050406030204" pitchFamily="18" charset="0"/>
                  <a:cs typeface="Segoe UI Semibold" panose="020B0702040204020203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𝐕𝐚𝐫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𝑿</m:t>
                          </m:r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𝒀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𝐕𝐚𝐫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Segoe UI Semibold" panose="020B0702040204020203" pitchFamily="34" charset="0"/>
                            </a:rPr>
                            <m:t>𝑿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+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𝐕𝐚𝐫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(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𝒀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)</m:t>
                      </m:r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endParaRP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54F24E5-323D-A363-E5A2-83F818F4FF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07" y="4980335"/>
                <a:ext cx="7768500" cy="1145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7609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C50D9E-9B95-4374-978E-9B75D3EB8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F9BE4-096F-4B62-BA11-581F5EC106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02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C827E-6679-4F1B-BDFA-E6D5AA645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DE2B1-BB1A-4F38-89C7-F4F16BFE9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random variable is a way to summarize what outcome you saw.</a:t>
            </a:r>
          </a:p>
          <a:p>
            <a:endParaRPr lang="en-US" dirty="0"/>
          </a:p>
          <a:p>
            <a:r>
              <a:rPr lang="en-US" dirty="0"/>
              <a:t>The Expectation of a random variable is its average value. </a:t>
            </a:r>
          </a:p>
          <a:p>
            <a:r>
              <a:rPr lang="en-US" dirty="0"/>
              <a:t>A way to summarize a random variable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6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E68B0-15E0-4BDD-8F54-E7B8A0004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03A01-6036-40A9-BCC0-4F2E94F96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one number summary of a random variable.</a:t>
            </a:r>
          </a:p>
          <a:p>
            <a:endParaRPr lang="en-US" dirty="0"/>
          </a:p>
          <a:p>
            <a:r>
              <a:rPr lang="en-US" dirty="0"/>
              <a:t>But wait, we already have expectation, what’s this for?</a:t>
            </a:r>
          </a:p>
        </p:txBody>
      </p:sp>
    </p:spTree>
    <p:extLst>
      <p:ext uri="{BB962C8B-B14F-4D97-AF65-F5344CB8AC3E}">
        <p14:creationId xmlns:p14="http://schemas.microsoft.com/office/powerpoint/2010/main" val="2483489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0490C-9A81-4257-B81A-2385B638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these two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ADE4CF-B867-48B4-ADB7-172FB7C693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Would you be willing to play these games?</a:t>
                </a:r>
              </a:p>
              <a:p>
                <a:endParaRPr lang="en-US" dirty="0"/>
              </a:p>
              <a:p>
                <a:r>
                  <a:rPr lang="en-US" dirty="0"/>
                  <a:t>Game 1: I will flip a fair coin; if it’s heads, I pay you $1. If it’s tails, you pay me $1.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be your profit if you play game 1</a:t>
                </a:r>
              </a:p>
              <a:p>
                <a:endParaRPr lang="en-US" dirty="0"/>
              </a:p>
              <a:p>
                <a:r>
                  <a:rPr lang="en-US" dirty="0"/>
                  <a:t>Game 2: I will flip a fair coin; if it’s heads, I pay you $10,000. If it’s tails, you pay me $10,000.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be your profit if you play game 2.</a:t>
                </a:r>
              </a:p>
              <a:p>
                <a:endParaRPr lang="en-US" dirty="0"/>
              </a:p>
              <a:p>
                <a:r>
                  <a:rPr lang="en-US" dirty="0"/>
                  <a:t>Both games are “fair”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𝔼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ADE4CF-B867-48B4-ADB7-172FB7C693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14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9547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4B089-4E75-4290-BB4D-77ACC6DFD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difference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6D07E-9B7B-49EB-86BF-0C4BB4DC8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Expectation tells you what the average will be…</a:t>
            </a:r>
          </a:p>
          <a:p>
            <a:r>
              <a:rPr lang="en-US" dirty="0"/>
              <a:t>But it doesn’t tell you how “extreme” your results could be.</a:t>
            </a:r>
          </a:p>
          <a:p>
            <a:r>
              <a:rPr lang="en-US" dirty="0"/>
              <a:t>Nor how likely those extreme results are.</a:t>
            </a:r>
          </a:p>
          <a:p>
            <a:endParaRPr lang="en-US" dirty="0"/>
          </a:p>
          <a:p>
            <a:r>
              <a:rPr lang="en-US" dirty="0"/>
              <a:t>Game 2 has many (well, only) very extreme results. </a:t>
            </a:r>
          </a:p>
          <a:p>
            <a:r>
              <a:rPr lang="en-US" dirty="0"/>
              <a:t>In expectation they “cancel out” but if you can only play once…</a:t>
            </a:r>
          </a:p>
          <a:p>
            <a:r>
              <a:rPr lang="en-US" dirty="0"/>
              <a:t>…it would be nice to measure that.</a:t>
            </a:r>
          </a:p>
        </p:txBody>
      </p:sp>
    </p:spTree>
    <p:extLst>
      <p:ext uri="{BB962C8B-B14F-4D97-AF65-F5344CB8AC3E}">
        <p14:creationId xmlns:p14="http://schemas.microsoft.com/office/powerpoint/2010/main" val="307428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8BA28-4F27-41CC-B79B-3A2C24E8E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Measure – Try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C7F94A-EF06-44A9-B6E6-09A4D91DE9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11187258" cy="2171331"/>
              </a:xfrm>
            </p:spPr>
            <p:txBody>
              <a:bodyPr/>
              <a:lstStyle/>
              <a:p>
                <a:r>
                  <a:rPr lang="en-US" dirty="0"/>
                  <a:t>Well let’s measure how far all the events are away from the center, and how likely they are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ℙ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𝔼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C7F94A-EF06-44A9-B6E6-09A4D91DE9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11187258" cy="2171331"/>
              </a:xfrm>
              <a:blipFill>
                <a:blip r:embed="rId2"/>
                <a:stretch>
                  <a:fillRect l="-708" t="-4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F128D43-FC89-4A43-9417-91CDF7FB1EFA}"/>
                  </a:ext>
                </a:extLst>
              </p:cNvPr>
              <p:cNvSpPr txBox="1"/>
              <p:nvPr/>
            </p:nvSpPr>
            <p:spPr>
              <a:xfrm>
                <a:off x="6302188" y="4589930"/>
                <a:ext cx="5314573" cy="1891800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What happens with Game 2?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100000 −0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⋅(−100000−0)</m:t>
                      </m:r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5000−5000=0</m:t>
                      </m:r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F128D43-FC89-4A43-9417-91CDF7FB1E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2188" y="4589930"/>
                <a:ext cx="5314573" cy="1891800"/>
              </a:xfrm>
              <a:prstGeom prst="rect">
                <a:avLst/>
              </a:prstGeom>
              <a:blipFill>
                <a:blip r:embed="rId3"/>
                <a:stretch>
                  <a:fillRect l="-1714" t="-1917"/>
                </a:stretch>
              </a:blipFill>
              <a:ln w="190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00711B-C2FB-4B83-BB7F-4AFF0674189D}"/>
                  </a:ext>
                </a:extLst>
              </p:cNvPr>
              <p:cNvSpPr txBox="1"/>
              <p:nvPr/>
            </p:nvSpPr>
            <p:spPr>
              <a:xfrm>
                <a:off x="575240" y="4589930"/>
                <a:ext cx="5314573" cy="1844608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What happens with Game 1?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1 −0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⋅(−1−0)</m:t>
                      </m:r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00711B-C2FB-4B83-BB7F-4AFF067418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40" y="4589930"/>
                <a:ext cx="5314573" cy="1844608"/>
              </a:xfrm>
              <a:prstGeom prst="rect">
                <a:avLst/>
              </a:prstGeom>
              <a:blipFill>
                <a:blip r:embed="rId4"/>
                <a:stretch>
                  <a:fillRect l="-1600" t="-1961"/>
                </a:stretch>
              </a:blipFill>
              <a:ln w="190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699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8BA28-4F27-41CC-B79B-3A2C24E8E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Measure – Try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C7F94A-EF06-44A9-B6E6-09A4D91DE9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11187258" cy="2171331"/>
              </a:xfrm>
            </p:spPr>
            <p:txBody>
              <a:bodyPr/>
              <a:lstStyle/>
              <a:p>
                <a:r>
                  <a:rPr lang="en-US" dirty="0"/>
                  <a:t>How do we prevent cancelling? Squaring makes everything positive.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𝜔</m:t>
                        </m:r>
                      </m:sub>
                      <m:sup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ℙ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d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𝔼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C7F94A-EF06-44A9-B6E6-09A4D91DE9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11187258" cy="2171331"/>
              </a:xfrm>
              <a:blipFill>
                <a:blip r:embed="rId2"/>
                <a:stretch>
                  <a:fillRect l="-654" t="-4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F128D43-FC89-4A43-9417-91CDF7FB1EFA}"/>
                  </a:ext>
                </a:extLst>
              </p:cNvPr>
              <p:cNvSpPr txBox="1"/>
              <p:nvPr/>
            </p:nvSpPr>
            <p:spPr>
              <a:xfrm>
                <a:off x="6302188" y="4589930"/>
                <a:ext cx="5567083" cy="1923412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What happens with Game 2?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100000 −0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−100000−0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,000,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,000+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,000,000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F128D43-FC89-4A43-9417-91CDF7FB1E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2188" y="4589930"/>
                <a:ext cx="5567083" cy="1923412"/>
              </a:xfrm>
              <a:prstGeom prst="rect">
                <a:avLst/>
              </a:prstGeom>
              <a:blipFill>
                <a:blip r:embed="rId3"/>
                <a:stretch>
                  <a:fillRect l="-1638" t="-1887"/>
                </a:stretch>
              </a:blipFill>
              <a:ln w="190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00711B-C2FB-4B83-BB7F-4AFF0674189D}"/>
                  </a:ext>
                </a:extLst>
              </p:cNvPr>
              <p:cNvSpPr txBox="1"/>
              <p:nvPr/>
            </p:nvSpPr>
            <p:spPr>
              <a:xfrm>
                <a:off x="575240" y="4589930"/>
                <a:ext cx="5314573" cy="1844608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What happens with Game 1?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1 −0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−1−0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00711B-C2FB-4B83-BB7F-4AFF067418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40" y="4589930"/>
                <a:ext cx="5314573" cy="1844608"/>
              </a:xfrm>
              <a:prstGeom prst="rect">
                <a:avLst/>
              </a:prstGeom>
              <a:blipFill>
                <a:blip r:embed="rId4"/>
                <a:stretch>
                  <a:fillRect l="-1600" t="-1961"/>
                </a:stretch>
              </a:blipFill>
              <a:ln w="190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79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740FF-75EE-4C74-8361-A3DBCF23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Squaring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E09F2-C452-4DC0-8C69-F1D449E32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not absolute value? Or Fourth power?</a:t>
            </a:r>
          </a:p>
          <a:p>
            <a:endParaRPr lang="en-US" dirty="0"/>
          </a:p>
          <a:p>
            <a:r>
              <a:rPr lang="en-US" dirty="0"/>
              <a:t>Squaring is nicer algebraically.</a:t>
            </a:r>
          </a:p>
          <a:p>
            <a:r>
              <a:rPr lang="en-US" dirty="0"/>
              <a:t>Our goal with variance was to talk about the spread of results. Squaring makes extreme results even more extreme. </a:t>
            </a:r>
          </a:p>
          <a:p>
            <a:r>
              <a:rPr lang="en-US" dirty="0"/>
              <a:t>Fourth power over-emphasizes the extreme results (for our purposes).</a:t>
            </a:r>
          </a:p>
        </p:txBody>
      </p:sp>
    </p:spTree>
    <p:extLst>
      <p:ext uri="{BB962C8B-B14F-4D97-AF65-F5344CB8AC3E}">
        <p14:creationId xmlns:p14="http://schemas.microsoft.com/office/powerpoint/2010/main" val="4089953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UW-accent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2_template" id="{E9E1C34E-321A-4CCF-AB4F-B7BF45CD4E83}" vid="{4E8A6AA9-08E3-46AB-AEAF-6FC73982C9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01-intro</Template>
  <TotalTime>3917</TotalTime>
  <Words>972</Words>
  <Application>Microsoft Office PowerPoint</Application>
  <PresentationFormat>Widescreen</PresentationFormat>
  <Paragraphs>147</Paragraphs>
  <Slides>19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Aptos</vt:lpstr>
      <vt:lpstr>Cambria Math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Variance</vt:lpstr>
      <vt:lpstr>Variance</vt:lpstr>
      <vt:lpstr>Where are we?</vt:lpstr>
      <vt:lpstr>Variance</vt:lpstr>
      <vt:lpstr>Consider these two games</vt:lpstr>
      <vt:lpstr>What’s the difference</vt:lpstr>
      <vt:lpstr>Designing a Measure – Try 1</vt:lpstr>
      <vt:lpstr>Designing a Measure – Try 2</vt:lpstr>
      <vt:lpstr>Why Squaring</vt:lpstr>
      <vt:lpstr>Variance</vt:lpstr>
      <vt:lpstr>Variance of a die</vt:lpstr>
      <vt:lpstr>Variance of n Coin Flips</vt:lpstr>
      <vt:lpstr>Variance of n Coin Flips</vt:lpstr>
      <vt:lpstr>Variance</vt:lpstr>
      <vt:lpstr>Variance</vt:lpstr>
      <vt:lpstr>Plugging In</vt:lpstr>
      <vt:lpstr>Expectation and Variance aren’t everything</vt:lpstr>
      <vt:lpstr>Proof of Calculation Trick</vt:lpstr>
      <vt:lpstr>Variance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Robbie Weber</dc:creator>
  <cp:lastModifiedBy>Robbie Weber</cp:lastModifiedBy>
  <cp:revision>5</cp:revision>
  <cp:lastPrinted>2025-10-17T00:28:19Z</cp:lastPrinted>
  <dcterms:created xsi:type="dcterms:W3CDTF">2025-10-10T21:11:09Z</dcterms:created>
  <dcterms:modified xsi:type="dcterms:W3CDTF">2025-10-17T16:09:35Z</dcterms:modified>
</cp:coreProperties>
</file>