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331" r:id="rId3"/>
    <p:sldId id="296" r:id="rId4"/>
    <p:sldId id="258" r:id="rId5"/>
    <p:sldId id="297" r:id="rId6"/>
    <p:sldId id="332" r:id="rId7"/>
    <p:sldId id="333" r:id="rId8"/>
    <p:sldId id="334" r:id="rId9"/>
    <p:sldId id="335" r:id="rId10"/>
    <p:sldId id="336" r:id="rId11"/>
    <p:sldId id="299" r:id="rId12"/>
    <p:sldId id="271" r:id="rId13"/>
    <p:sldId id="257" r:id="rId14"/>
    <p:sldId id="263" r:id="rId15"/>
    <p:sldId id="300" r:id="rId16"/>
    <p:sldId id="298" r:id="rId17"/>
    <p:sldId id="302" r:id="rId18"/>
    <p:sldId id="303" r:id="rId19"/>
    <p:sldId id="304" r:id="rId20"/>
    <p:sldId id="305" r:id="rId21"/>
    <p:sldId id="310" r:id="rId22"/>
    <p:sldId id="311" r:id="rId23"/>
    <p:sldId id="270" r:id="rId24"/>
    <p:sldId id="267" r:id="rId25"/>
    <p:sldId id="259" r:id="rId26"/>
    <p:sldId id="268" r:id="rId27"/>
    <p:sldId id="312" r:id="rId28"/>
    <p:sldId id="260" r:id="rId29"/>
    <p:sldId id="313" r:id="rId30"/>
    <p:sldId id="318" r:id="rId31"/>
    <p:sldId id="261" r:id="rId32"/>
    <p:sldId id="319" r:id="rId33"/>
    <p:sldId id="320" r:id="rId34"/>
    <p:sldId id="321" r:id="rId35"/>
    <p:sldId id="330" r:id="rId36"/>
    <p:sldId id="307" r:id="rId37"/>
    <p:sldId id="306" r:id="rId38"/>
    <p:sldId id="308" r:id="rId39"/>
    <p:sldId id="309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5061" autoAdjust="0"/>
  </p:normalViewPr>
  <p:slideViewPr>
    <p:cSldViewPr snapToGrid="0">
      <p:cViewPr varScale="1">
        <p:scale>
          <a:sx n="151" d="100"/>
          <a:sy n="151" d="100"/>
        </p:scale>
        <p:origin x="702" y="144"/>
      </p:cViewPr>
      <p:guideLst/>
    </p:cSldViewPr>
  </p:slideViewPr>
  <p:outlineViewPr>
    <p:cViewPr>
      <p:scale>
        <a:sx n="33" d="100"/>
        <a:sy n="33" d="100"/>
      </p:scale>
      <p:origin x="0" y="-26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DFCD56-015D-4A3D-8799-0BB39F058C8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C08EA8-D405-4CCB-98FB-63AE42A3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09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FB76F-D6C4-420F-B5FD-012E9D5353E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1DD0D-8E0C-4E24-A91E-CEE1759C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98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pretty standard to use lower-case x to describe the possible value of random variable upper-case-x. </a:t>
            </a:r>
            <a:br>
              <a:rPr lang="en-US" dirty="0"/>
            </a:br>
            <a:r>
              <a:rPr lang="en-US" dirty="0"/>
              <a:t>This can be confusing if your handwriting doesn’t differentiate, it can also be confusing out loud (“what’s the probability X = x”) but it’s so standard we’ll do it most of the time. It’s just a convention though, so you can use a different letter if you prefer.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9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was the “review” slide for when this was split between two lectures, probably will should delete.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4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61373B4-C4E4-4367-9586-173F99A9017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59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6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327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49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4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236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8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4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7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29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9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61373B4-C4E4-4367-9586-173F99A9017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28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B0187-D4EB-4EE8-87CB-CCF73E2C94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F9271-B718-40A7-B2A7-B1E65CE871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24</a:t>
            </a:r>
          </a:p>
          <a:p>
            <a:r>
              <a:rPr lang="en-US" dirty="0"/>
              <a:t>Lecture 10</a:t>
            </a:r>
          </a:p>
        </p:txBody>
      </p:sp>
    </p:spTree>
    <p:extLst>
      <p:ext uri="{BB962C8B-B14F-4D97-AF65-F5344CB8AC3E}">
        <p14:creationId xmlns:p14="http://schemas.microsoft.com/office/powerpoint/2010/main" val="3038326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size three subsets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1,…,20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dirty="0"/>
              </a:p>
              <a:p>
                <a:r>
                  <a:rPr lang="en-US" dirty="0"/>
                  <a:t>If outcome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{4,2,10}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Write down the </a:t>
                </a:r>
                <a:r>
                  <a:rPr lang="en-US" dirty="0" err="1"/>
                  <a:t>pmf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CE6399FF-21CD-4E71-B4F7-3E16EF0C257E}"/>
              </a:ext>
            </a:extLst>
          </p:cNvPr>
          <p:cNvSpPr/>
          <p:nvPr/>
        </p:nvSpPr>
        <p:spPr>
          <a:xfrm>
            <a:off x="7005122" y="5360696"/>
            <a:ext cx="5001009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so Robbie knows how long to explain</a:t>
            </a:r>
          </a:p>
          <a:p>
            <a:pPr algn="ctr"/>
            <a:r>
              <a:rPr lang="en-US" sz="2400" dirty="0"/>
              <a:t>Go to 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8635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ℕ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≤20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Good check: if you sum 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 you get 1? </a:t>
                </a:r>
              </a:p>
              <a:p>
                <a:r>
                  <a:rPr lang="en-US" dirty="0"/>
                  <a:t>Good check: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 Is it 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310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A4EFAF-965A-49BF-9D8A-154F058B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590017" cy="590415"/>
          </a:xfrm>
        </p:spPr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763D1-96E2-47F4-B848-5C3249962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7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15CC-88AE-484C-A668-8099D58E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47D0-657B-4184-848C-FAE0F7D5F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a random variable?</a:t>
            </a:r>
          </a:p>
          <a:p>
            <a:r>
              <a:rPr lang="en-US" dirty="0"/>
              <a:t>Formally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Informally: A random variable is a way to </a:t>
            </a:r>
            <a:r>
              <a:rPr lang="en-US" b="1" dirty="0"/>
              <a:t>summarize </a:t>
            </a:r>
            <a:r>
              <a:rPr lang="en-US" dirty="0"/>
              <a:t>the important (numerical) information from your outcome.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E5EB4-5708-4564-B613-590FB0BFAF7B}"/>
              </a:ext>
            </a:extLst>
          </p:cNvPr>
          <p:cNvGrpSpPr/>
          <p:nvPr/>
        </p:nvGrpSpPr>
        <p:grpSpPr>
          <a:xfrm>
            <a:off x="648669" y="2599552"/>
            <a:ext cx="7979516" cy="2097493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ℝ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random variable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summary of the outcome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AA85F9-E626-43DD-840F-4D1DBD6E9AF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Random Variable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2E09A8-D9F9-461F-B9F0-0870A9E811C3}"/>
                  </a:ext>
                </a:extLst>
              </p:cNvPr>
              <p:cNvSpPr txBox="1"/>
              <p:nvPr/>
            </p:nvSpPr>
            <p:spPr>
              <a:xfrm>
                <a:off x="8840830" y="342288"/>
                <a:ext cx="2934105" cy="3970318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b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values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take.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Probability Mass Function </a:t>
                </a:r>
                <a:b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pmf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</a:t>
                </a:r>
                <a:b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 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tells you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2E09A8-D9F9-461F-B9F0-0870A9E81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830" y="342288"/>
                <a:ext cx="2934105" cy="3970318"/>
              </a:xfrm>
              <a:prstGeom prst="rect">
                <a:avLst/>
              </a:prstGeom>
              <a:blipFill>
                <a:blip r:embed="rId4"/>
                <a:stretch>
                  <a:fillRect l="-3926" t="-1378" b="-3216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48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2441-E9A0-4A78-A421-29A239F6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29021-F64A-416B-92E9-B6E347E015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most common way to describe a random variable is the PMF.</a:t>
                </a:r>
              </a:p>
              <a:p>
                <a:r>
                  <a:rPr lang="en-US" dirty="0"/>
                  <a:t>But there’s a second representation:</a:t>
                </a:r>
              </a:p>
              <a:p>
                <a:endParaRPr lang="en-US" dirty="0"/>
              </a:p>
              <a:p>
                <a:r>
                  <a:rPr lang="en-US" dirty="0"/>
                  <a:t>The cumulative distribution function (CDF) gives the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More formally,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Often written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29021-F64A-416B-92E9-B6E347E01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4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501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34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Good checks: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? If not, something is wrong.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increasing? If not something is wrong.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defined for all real number inputs? If not something is wrong.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944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CCA20A-51FD-4597-97FC-F2DF79D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descriptions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D635F-E03A-4A68-91DD-1C8F66714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 dirty="0"/>
                  <a:t>Usually 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as an extra case.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2"/>
                <a:stretch>
                  <a:fillRect l="-1469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CA0BE9-85B1-4512-AAB0-55ECB96723C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19075" y="1531279"/>
            <a:ext cx="5696117" cy="447646"/>
          </a:xfrm>
        </p:spPr>
        <p:txBody>
          <a:bodyPr/>
          <a:lstStyle/>
          <a:p>
            <a:r>
              <a:rPr lang="en-US" sz="2400" dirty="0"/>
              <a:t>Cumulative Distribution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/>
                  <a:t>Often </a:t>
                </a:r>
                <a:r>
                  <a:rPr lang="en-US" dirty="0"/>
                  <a:t>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otherwise” extra cases</a:t>
                </a:r>
              </a:p>
              <a:p>
                <a:r>
                  <a:rPr lang="en-US" dirty="0"/>
                  <a:t>Non-decreasing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3"/>
                <a:stretch>
                  <a:fillRect l="-1467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615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D9BDCF-C1F4-44EE-BA41-6A22D7F6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Don’t try to write the CDF…it’s a mess…</a:t>
                </a:r>
              </a:p>
              <a:p>
                <a:r>
                  <a:rPr lang="en-US" dirty="0"/>
                  <a:t>Or try for a few minutes to realize it isn’t nice.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A4EFAF-965A-49BF-9D8A-154F058B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590017" cy="590415"/>
          </a:xfrm>
        </p:spPr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763D1-96E2-47F4-B848-5C3249962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25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2672-C27A-4F5E-8C47-0425C843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What’s the probability of getting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5’s/6’s? Well we need to know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rolls are 5’s/6’s. And then multiply by the probability of getting exactly that outcome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76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18A1EA-DFCB-4F5D-973B-7BF5B6A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65CA82-D754-4E02-9D03-659D1C9D2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99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36C7-F9B0-45BB-82D9-74E0A4FC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56529"/>
                <a:ext cx="11187258" cy="22528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Intuition: The weighted average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could take on.</a:t>
                </a:r>
              </a:p>
              <a:p>
                <a:r>
                  <a:rPr lang="en-US" dirty="0"/>
                  <a:t>Weighted by the probability you actually see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56529"/>
                <a:ext cx="11187258" cy="2252832"/>
              </a:xfrm>
              <a:blipFill>
                <a:blip r:embed="rId2"/>
                <a:stretch>
                  <a:fillRect l="-654" t="-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A8052B5-6BE1-4F71-BD59-B612AF34D9FF}"/>
              </a:ext>
            </a:extLst>
          </p:cNvPr>
          <p:cNvGrpSpPr/>
          <p:nvPr/>
        </p:nvGrpSpPr>
        <p:grpSpPr>
          <a:xfrm>
            <a:off x="551798" y="1549652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“expectation” (or “expected value”)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⋅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C8BCC3-8752-421A-9AF0-2CE81EAE62D5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548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7E2-6D15-46BA-B4B2-A3C5FFE5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fair coin twice (independently)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number of heads.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⋅2=0+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019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EC24-D22B-487F-B539-36759579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You roll a biased die. </a:t>
                </a:r>
              </a:p>
              <a:p>
                <a:r>
                  <a:rPr lang="en-US" dirty="0"/>
                  <a:t>It shows a 6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and 1,…,5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/>
                  <a:t> each.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value of the die. 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⋅6+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⋅5+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⋅4+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⋅3+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2(5+4+3+2+1)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just the most likely outcome!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60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fair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sum of two (independent) fair die rolls.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B155723E-38BD-4537-A7FA-F88CCE681156}"/>
              </a:ext>
            </a:extLst>
          </p:cNvPr>
          <p:cNvSpPr/>
          <p:nvPr/>
        </p:nvSpPr>
        <p:spPr>
          <a:xfrm>
            <a:off x="6613236" y="4928233"/>
            <a:ext cx="5001009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so Robbie knows how long to explain</a:t>
            </a:r>
          </a:p>
          <a:p>
            <a:pPr algn="ctr"/>
            <a:r>
              <a:rPr lang="en-US" sz="2400" dirty="0"/>
              <a:t>Go to 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2409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fair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+5⋅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+4⋅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+1⋅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necessarily a possible outcome!</a:t>
                </a:r>
              </a:p>
              <a:p>
                <a:r>
                  <a:rPr lang="en-US" dirty="0"/>
                  <a:t>That’s ok, it’s an average!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305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D930-2DA8-4A29-93B9-9B3E5B54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81293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⋅2+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⋅3+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⋅4+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⋅5+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⋅6+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⋅7+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⋅8+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⋅9+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⋅10+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⋅11+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⋅12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 That’s not a coincidence…we’ll talk about why on Friday.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81293" cy="4845504"/>
              </a:xfrm>
              <a:blipFill>
                <a:blip r:embed="rId2"/>
                <a:stretch>
                  <a:fillRect l="-1221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297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32B1-1537-46F8-BC8F-627427C9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 but Important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random. You don’t know what it is (at least until you run the experiment).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random. It’s a number. </a:t>
                </a:r>
              </a:p>
              <a:p>
                <a:r>
                  <a:rPr lang="en-US" dirty="0"/>
                  <a:t>You don’t need to run the experiment to know what it is.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381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7AB6F1-334F-444A-89FD-04E630BF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31288-B638-44D7-8AF1-A2727B829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6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15CC-88AE-484C-A668-8099D58E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47D0-657B-4184-848C-FAE0F7D5F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a random variable?</a:t>
            </a:r>
          </a:p>
          <a:p>
            <a:r>
              <a:rPr lang="en-US" dirty="0"/>
              <a:t>Formally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Informally: A random variable is a way to </a:t>
            </a:r>
            <a:r>
              <a:rPr lang="en-US" b="1" dirty="0"/>
              <a:t>summarize </a:t>
            </a:r>
            <a:r>
              <a:rPr lang="en-US" dirty="0"/>
              <a:t>the important (numerical) information from your outcome.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E5EB4-5708-4564-B613-590FB0BFAF7B}"/>
              </a:ext>
            </a:extLst>
          </p:cNvPr>
          <p:cNvGrpSpPr/>
          <p:nvPr/>
        </p:nvGrpSpPr>
        <p:grpSpPr>
          <a:xfrm>
            <a:off x="648669" y="2599552"/>
            <a:ext cx="7979516" cy="2097493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ℝ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random variable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summary of the outcome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AA85F9-E626-43DD-840F-4D1DBD6E9AF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Random Variable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6828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1471-3968-4BC8-AA73-F25C958D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FC38-A4CD-4732-B707-067CB188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for events…what about random variables?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B631F4-A886-471C-AEEE-20362B1D7656}"/>
              </a:ext>
            </a:extLst>
          </p:cNvPr>
          <p:cNvGrpSpPr/>
          <p:nvPr/>
        </p:nvGrpSpPr>
        <p:grpSpPr>
          <a:xfrm>
            <a:off x="708686" y="2042706"/>
            <a:ext cx="1105381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independent if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,ℓ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=ℓ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=ℓ)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D8B764-AC4F-45F5-A7CB-42824F72B78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 (of random variables)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/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often use commas instead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symbol.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blipFill>
                <a:blip r:embed="rId3"/>
                <a:stretch>
                  <a:fillRect l="-111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02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261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 independent.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=5)</m:t>
                    </m:r>
                  </m:oMath>
                </a14:m>
                <a:r>
                  <a:rPr lang="en-US" dirty="0"/>
                  <a:t> (for example)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189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1BF5-14D0-4997-B5D5-7FCD6958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independently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“the number of heads in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“the number of heads in the last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24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0915-151C-4B77-BAF5-589E937C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 for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little simpler to write down than for events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DON’T need to check all subsets for random variables…</a:t>
                </a:r>
              </a:p>
              <a:p>
                <a:r>
                  <a:rPr lang="en-US" dirty="0"/>
                  <a:t>But you do need to check all values (all possible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still.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94E7B63-9C36-4655-944B-3CF0B1BD9CA7}"/>
              </a:ext>
            </a:extLst>
          </p:cNvPr>
          <p:cNvGrpSpPr/>
          <p:nvPr/>
        </p:nvGrpSpPr>
        <p:grpSpPr>
          <a:xfrm>
            <a:off x="708686" y="2042706"/>
            <a:ext cx="1140429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for 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6B6376-FB55-4878-84E6-E7FAE1D5873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 (of random variables)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89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EC36-1769-440D-B5B3-987D571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Independence give you?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E3A63-35AA-4713-98F0-1F03C3A425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E3A63-35AA-4713-98F0-1F03C3A42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837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BA609D-6D84-431F-B420-6FB2D7E0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Practice: Infinite sequential processes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7D83C-964A-4279-8F40-F530F4766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84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46B1-0EA3-498F-ABD7-90FAD931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sequential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919425-A7E2-41DC-A0FC-F6F8FBD015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volleyball, sets are played first team to 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Score 25 points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Lead by at least 2</a:t>
                </a:r>
              </a:p>
              <a:p>
                <a:pPr lvl="1"/>
                <a:r>
                  <a:rPr lang="en-US" dirty="0"/>
                  <a:t>At the same time wins a set.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Suppose a set is 23-23. Your team wins each point independently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What is the probability your team wins the set?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919425-A7E2-41DC-A0FC-F6F8FBD015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471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49BD-B157-4F35-977B-8EB62D6E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Process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03FB986-17E6-4A68-8C29-3EAF1ADFF92C}"/>
              </a:ext>
            </a:extLst>
          </p:cNvPr>
          <p:cNvGrpSpPr/>
          <p:nvPr/>
        </p:nvGrpSpPr>
        <p:grpSpPr>
          <a:xfrm>
            <a:off x="654962" y="1512277"/>
            <a:ext cx="4358771" cy="4712312"/>
            <a:chOff x="3374350" y="1383689"/>
            <a:chExt cx="4358771" cy="47123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C7DD20-B841-468C-9A94-BA033F35E7A7}"/>
                </a:ext>
              </a:extLst>
            </p:cNvPr>
            <p:cNvSpPr/>
            <p:nvPr/>
          </p:nvSpPr>
          <p:spPr>
            <a:xfrm>
              <a:off x="4350470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56316A-7AB5-4D90-B551-B74368DFE085}"/>
                </a:ext>
              </a:extLst>
            </p:cNvPr>
            <p:cNvSpPr/>
            <p:nvPr/>
          </p:nvSpPr>
          <p:spPr>
            <a:xfrm>
              <a:off x="5393703" y="1383689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7F64D4-5054-4428-9724-2831E78ED15E}"/>
                </a:ext>
              </a:extLst>
            </p:cNvPr>
            <p:cNvSpPr/>
            <p:nvPr/>
          </p:nvSpPr>
          <p:spPr>
            <a:xfrm>
              <a:off x="6303389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F69B71-423C-4456-AE51-387C9E7E5821}"/>
                </a:ext>
              </a:extLst>
            </p:cNvPr>
            <p:cNvSpPr/>
            <p:nvPr/>
          </p:nvSpPr>
          <p:spPr>
            <a:xfrm>
              <a:off x="3417217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306E9D-8F91-4B4D-B95E-35AE35903AE3}"/>
                </a:ext>
              </a:extLst>
            </p:cNvPr>
            <p:cNvSpPr/>
            <p:nvPr/>
          </p:nvSpPr>
          <p:spPr>
            <a:xfrm>
              <a:off x="5370136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28BDA5-2C0A-46B1-B283-F482FDACBAB2}"/>
                </a:ext>
              </a:extLst>
            </p:cNvPr>
            <p:cNvSpPr/>
            <p:nvPr/>
          </p:nvSpPr>
          <p:spPr>
            <a:xfrm>
              <a:off x="7323055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69AE90E-7261-41F4-8EE5-E943314621B5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4700483" y="1733702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5B4B759-15DB-4808-8A59-49CCB7113F1A}"/>
                </a:ext>
              </a:extLst>
            </p:cNvPr>
            <p:cNvCxnSpPr>
              <a:cxnSpLocks/>
              <a:stCxn id="6" idx="5"/>
              <a:endCxn id="7" idx="1"/>
            </p:cNvCxnSpPr>
            <p:nvPr/>
          </p:nvCxnSpPr>
          <p:spPr>
            <a:xfrm>
              <a:off x="5743716" y="1733702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2C5DE81-9F05-47BE-BA01-D05EA37504B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H="1">
              <a:off x="3633685" y="2414483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92B4A9-F114-49BE-A6CF-A947EC3EADA5}"/>
                </a:ext>
              </a:extLst>
            </p:cNvPr>
            <p:cNvCxnSpPr>
              <a:cxnSpLocks/>
              <a:stCxn id="5" idx="5"/>
              <a:endCxn id="9" idx="1"/>
            </p:cNvCxnSpPr>
            <p:nvPr/>
          </p:nvCxnSpPr>
          <p:spPr>
            <a:xfrm>
              <a:off x="4700483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B89C05-0BE1-4AA1-BC4D-3104DF66BFAD}"/>
                </a:ext>
              </a:extLst>
            </p:cNvPr>
            <p:cNvCxnSpPr>
              <a:cxnSpLocks/>
              <a:stCxn id="7" idx="3"/>
              <a:endCxn id="9" idx="7"/>
            </p:cNvCxnSpPr>
            <p:nvPr/>
          </p:nvCxnSpPr>
          <p:spPr>
            <a:xfrm flipH="1">
              <a:off x="5720149" y="2414483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14E919D-22A8-48B7-84F0-0FA017B54D69}"/>
                </a:ext>
              </a:extLst>
            </p:cNvPr>
            <p:cNvCxnSpPr>
              <a:cxnSpLocks/>
              <a:stCxn id="7" idx="5"/>
              <a:endCxn id="10" idx="1"/>
            </p:cNvCxnSpPr>
            <p:nvPr/>
          </p:nvCxnSpPr>
          <p:spPr>
            <a:xfrm>
              <a:off x="6653402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8584EC-0FC4-46EC-A705-E6BC8C703A1A}"/>
                </a:ext>
              </a:extLst>
            </p:cNvPr>
            <p:cNvSpPr/>
            <p:nvPr/>
          </p:nvSpPr>
          <p:spPr>
            <a:xfrm>
              <a:off x="4326903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3055FD-BB61-4297-843D-EE42401DE5BA}"/>
                </a:ext>
              </a:extLst>
            </p:cNvPr>
            <p:cNvSpPr/>
            <p:nvPr/>
          </p:nvSpPr>
          <p:spPr>
            <a:xfrm>
              <a:off x="6279822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53C04CF-F8C8-4ED5-8AE9-D24A3618A679}"/>
                </a:ext>
              </a:extLst>
            </p:cNvPr>
            <p:cNvCxnSpPr>
              <a:endCxn id="39" idx="7"/>
            </p:cNvCxnSpPr>
            <p:nvPr/>
          </p:nvCxnSpPr>
          <p:spPr>
            <a:xfrm flipH="1">
              <a:off x="4676916" y="3220255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68C7BD7-A834-4A9C-B37A-CDA65B32391A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5720149" y="3220255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B6CF54-5BB7-4660-AF08-F8B6B0D3166E}"/>
                </a:ext>
              </a:extLst>
            </p:cNvPr>
            <p:cNvSpPr/>
            <p:nvPr/>
          </p:nvSpPr>
          <p:spPr>
            <a:xfrm>
              <a:off x="3374350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3B747AA-2CD1-41DC-BA91-3451E850192F}"/>
                </a:ext>
              </a:extLst>
            </p:cNvPr>
            <p:cNvSpPr/>
            <p:nvPr/>
          </p:nvSpPr>
          <p:spPr>
            <a:xfrm>
              <a:off x="5327269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026C7C-0996-4CBC-81C8-77D0BF613A40}"/>
                </a:ext>
              </a:extLst>
            </p:cNvPr>
            <p:cNvSpPr/>
            <p:nvPr/>
          </p:nvSpPr>
          <p:spPr>
            <a:xfrm>
              <a:off x="7280188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76480F2-8661-4649-9300-936DC90A1D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0818" y="3928968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F5A77C8-3B2A-4999-8C07-20D65B951CC7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657616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9EC1727-AF5B-483E-9177-1EAA654C8070}"/>
                </a:ext>
              </a:extLst>
            </p:cNvPr>
            <p:cNvCxnSpPr>
              <a:cxnSpLocks/>
              <a:endCxn id="44" idx="7"/>
            </p:cNvCxnSpPr>
            <p:nvPr/>
          </p:nvCxnSpPr>
          <p:spPr>
            <a:xfrm flipH="1">
              <a:off x="5677282" y="3928968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B5537E2-E1C8-4C52-BCF9-4792137AC13B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>
              <a:off x="6610535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686F376-8ADE-4AE4-8662-805CFAB3E3E7}"/>
                </a:ext>
              </a:extLst>
            </p:cNvPr>
            <p:cNvSpPr/>
            <p:nvPr/>
          </p:nvSpPr>
          <p:spPr>
            <a:xfrm>
              <a:off x="4284036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742B7D4-C4B2-4954-86A0-2E2D83A2B095}"/>
                </a:ext>
              </a:extLst>
            </p:cNvPr>
            <p:cNvSpPr/>
            <p:nvPr/>
          </p:nvSpPr>
          <p:spPr>
            <a:xfrm>
              <a:off x="6236955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8F30A17-99A4-47DF-A13C-F2594C2F5156}"/>
                </a:ext>
              </a:extLst>
            </p:cNvPr>
            <p:cNvCxnSpPr>
              <a:endCxn id="50" idx="7"/>
            </p:cNvCxnSpPr>
            <p:nvPr/>
          </p:nvCxnSpPr>
          <p:spPr>
            <a:xfrm flipH="1">
              <a:off x="4634049" y="4734740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1061497-B615-4BD5-906B-594AA073F77C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5677282" y="4734740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F95276-C80D-41FB-9700-077797F6384C}"/>
                </a:ext>
              </a:extLst>
            </p:cNvPr>
            <p:cNvSpPr txBox="1"/>
            <p:nvPr/>
          </p:nvSpPr>
          <p:spPr>
            <a:xfrm rot="5400000">
              <a:off x="5170808" y="5408146"/>
              <a:ext cx="790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/>
              <p:nvPr/>
            </p:nvSpPr>
            <p:spPr>
              <a:xfrm>
                <a:off x="5386388" y="1512277"/>
                <a:ext cx="6034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388" y="1512277"/>
                <a:ext cx="6034087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86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49BD-B157-4F35-977B-8EB62D6E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Process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03FB986-17E6-4A68-8C29-3EAF1ADFF92C}"/>
              </a:ext>
            </a:extLst>
          </p:cNvPr>
          <p:cNvGrpSpPr/>
          <p:nvPr/>
        </p:nvGrpSpPr>
        <p:grpSpPr>
          <a:xfrm>
            <a:off x="654962" y="1512277"/>
            <a:ext cx="4358771" cy="4712312"/>
            <a:chOff x="3374350" y="1383689"/>
            <a:chExt cx="4358771" cy="47123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C7DD20-B841-468C-9A94-BA033F35E7A7}"/>
                </a:ext>
              </a:extLst>
            </p:cNvPr>
            <p:cNvSpPr/>
            <p:nvPr/>
          </p:nvSpPr>
          <p:spPr>
            <a:xfrm>
              <a:off x="4350470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56316A-7AB5-4D90-B551-B74368DFE085}"/>
                </a:ext>
              </a:extLst>
            </p:cNvPr>
            <p:cNvSpPr/>
            <p:nvPr/>
          </p:nvSpPr>
          <p:spPr>
            <a:xfrm>
              <a:off x="5393703" y="1383689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7F64D4-5054-4428-9724-2831E78ED15E}"/>
                </a:ext>
              </a:extLst>
            </p:cNvPr>
            <p:cNvSpPr/>
            <p:nvPr/>
          </p:nvSpPr>
          <p:spPr>
            <a:xfrm>
              <a:off x="6303389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F69B71-423C-4456-AE51-387C9E7E5821}"/>
                </a:ext>
              </a:extLst>
            </p:cNvPr>
            <p:cNvSpPr/>
            <p:nvPr/>
          </p:nvSpPr>
          <p:spPr>
            <a:xfrm>
              <a:off x="3417217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306E9D-8F91-4B4D-B95E-35AE35903AE3}"/>
                </a:ext>
              </a:extLst>
            </p:cNvPr>
            <p:cNvSpPr/>
            <p:nvPr/>
          </p:nvSpPr>
          <p:spPr>
            <a:xfrm>
              <a:off x="5370136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28BDA5-2C0A-46B1-B283-F482FDACBAB2}"/>
                </a:ext>
              </a:extLst>
            </p:cNvPr>
            <p:cNvSpPr/>
            <p:nvPr/>
          </p:nvSpPr>
          <p:spPr>
            <a:xfrm>
              <a:off x="7323055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69AE90E-7261-41F4-8EE5-E943314621B5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4700483" y="1733702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5B4B759-15DB-4808-8A59-49CCB7113F1A}"/>
                </a:ext>
              </a:extLst>
            </p:cNvPr>
            <p:cNvCxnSpPr>
              <a:cxnSpLocks/>
              <a:stCxn id="6" idx="5"/>
              <a:endCxn id="7" idx="1"/>
            </p:cNvCxnSpPr>
            <p:nvPr/>
          </p:nvCxnSpPr>
          <p:spPr>
            <a:xfrm>
              <a:off x="5743716" y="1733702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2C5DE81-9F05-47BE-BA01-D05EA37504B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H="1">
              <a:off x="3633685" y="2414483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92B4A9-F114-49BE-A6CF-A947EC3EADA5}"/>
                </a:ext>
              </a:extLst>
            </p:cNvPr>
            <p:cNvCxnSpPr>
              <a:cxnSpLocks/>
              <a:stCxn id="5" idx="5"/>
              <a:endCxn id="9" idx="1"/>
            </p:cNvCxnSpPr>
            <p:nvPr/>
          </p:nvCxnSpPr>
          <p:spPr>
            <a:xfrm>
              <a:off x="4700483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B89C05-0BE1-4AA1-BC4D-3104DF66BFAD}"/>
                </a:ext>
              </a:extLst>
            </p:cNvPr>
            <p:cNvCxnSpPr>
              <a:cxnSpLocks/>
              <a:stCxn id="7" idx="3"/>
              <a:endCxn id="9" idx="7"/>
            </p:cNvCxnSpPr>
            <p:nvPr/>
          </p:nvCxnSpPr>
          <p:spPr>
            <a:xfrm flipH="1">
              <a:off x="5720149" y="2414483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14E919D-22A8-48B7-84F0-0FA017B54D69}"/>
                </a:ext>
              </a:extLst>
            </p:cNvPr>
            <p:cNvCxnSpPr>
              <a:cxnSpLocks/>
              <a:stCxn id="7" idx="5"/>
              <a:endCxn id="10" idx="1"/>
            </p:cNvCxnSpPr>
            <p:nvPr/>
          </p:nvCxnSpPr>
          <p:spPr>
            <a:xfrm>
              <a:off x="6653402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8584EC-0FC4-46EC-A705-E6BC8C703A1A}"/>
                </a:ext>
              </a:extLst>
            </p:cNvPr>
            <p:cNvSpPr/>
            <p:nvPr/>
          </p:nvSpPr>
          <p:spPr>
            <a:xfrm>
              <a:off x="4326903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3055FD-BB61-4297-843D-EE42401DE5BA}"/>
                </a:ext>
              </a:extLst>
            </p:cNvPr>
            <p:cNvSpPr/>
            <p:nvPr/>
          </p:nvSpPr>
          <p:spPr>
            <a:xfrm>
              <a:off x="6279822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53C04CF-F8C8-4ED5-8AE9-D24A3618A679}"/>
                </a:ext>
              </a:extLst>
            </p:cNvPr>
            <p:cNvCxnSpPr>
              <a:endCxn id="39" idx="7"/>
            </p:cNvCxnSpPr>
            <p:nvPr/>
          </p:nvCxnSpPr>
          <p:spPr>
            <a:xfrm flipH="1">
              <a:off x="4676916" y="3220255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68C7BD7-A834-4A9C-B37A-CDA65B32391A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5720149" y="3220255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B6CF54-5BB7-4660-AF08-F8B6B0D3166E}"/>
                </a:ext>
              </a:extLst>
            </p:cNvPr>
            <p:cNvSpPr/>
            <p:nvPr/>
          </p:nvSpPr>
          <p:spPr>
            <a:xfrm>
              <a:off x="3374350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3B747AA-2CD1-41DC-BA91-3451E850192F}"/>
                </a:ext>
              </a:extLst>
            </p:cNvPr>
            <p:cNvSpPr/>
            <p:nvPr/>
          </p:nvSpPr>
          <p:spPr>
            <a:xfrm>
              <a:off x="5327269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026C7C-0996-4CBC-81C8-77D0BF613A40}"/>
                </a:ext>
              </a:extLst>
            </p:cNvPr>
            <p:cNvSpPr/>
            <p:nvPr/>
          </p:nvSpPr>
          <p:spPr>
            <a:xfrm>
              <a:off x="7280188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76480F2-8661-4649-9300-936DC90A1D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0818" y="3928968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F5A77C8-3B2A-4999-8C07-20D65B951CC7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657616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9EC1727-AF5B-483E-9177-1EAA654C8070}"/>
                </a:ext>
              </a:extLst>
            </p:cNvPr>
            <p:cNvCxnSpPr>
              <a:cxnSpLocks/>
              <a:endCxn id="44" idx="7"/>
            </p:cNvCxnSpPr>
            <p:nvPr/>
          </p:nvCxnSpPr>
          <p:spPr>
            <a:xfrm flipH="1">
              <a:off x="5677282" y="3928968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B5537E2-E1C8-4C52-BCF9-4792137AC13B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>
              <a:off x="6610535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686F376-8ADE-4AE4-8662-805CFAB3E3E7}"/>
                </a:ext>
              </a:extLst>
            </p:cNvPr>
            <p:cNvSpPr/>
            <p:nvPr/>
          </p:nvSpPr>
          <p:spPr>
            <a:xfrm>
              <a:off x="4284036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742B7D4-C4B2-4954-86A0-2E2D83A2B095}"/>
                </a:ext>
              </a:extLst>
            </p:cNvPr>
            <p:cNvSpPr/>
            <p:nvPr/>
          </p:nvSpPr>
          <p:spPr>
            <a:xfrm>
              <a:off x="6236955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8F30A17-99A4-47DF-A13C-F2594C2F5156}"/>
                </a:ext>
              </a:extLst>
            </p:cNvPr>
            <p:cNvCxnSpPr>
              <a:endCxn id="50" idx="7"/>
            </p:cNvCxnSpPr>
            <p:nvPr/>
          </p:nvCxnSpPr>
          <p:spPr>
            <a:xfrm flipH="1">
              <a:off x="4634049" y="4734740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1061497-B615-4BD5-906B-594AA073F77C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5677282" y="4734740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F95276-C80D-41FB-9700-077797F6384C}"/>
                </a:ext>
              </a:extLst>
            </p:cNvPr>
            <p:cNvSpPr txBox="1"/>
            <p:nvPr/>
          </p:nvSpPr>
          <p:spPr>
            <a:xfrm rot="5400000">
              <a:off x="5170808" y="5408146"/>
              <a:ext cx="790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/>
              <p:nvPr/>
            </p:nvSpPr>
            <p:spPr>
              <a:xfrm>
                <a:off x="5386388" y="1512277"/>
                <a:ext cx="6034087" cy="2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388" y="1512277"/>
                <a:ext cx="6034087" cy="24281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48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FB779B-EB16-4230-9A76-F4862421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sum of two dice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E4886-04D0-4BD3-B581-62CBA39B6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B168C-99B7-48E3-8E65-EBAEF9577307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could define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And ask “which event occurs”?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B168C-99B7-48E3-8E65-EBAEF9577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2"/>
                <a:stretch>
                  <a:fillRect l="-1356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057401-F305-49F1-A091-9B49C4594C3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3BC3906-C568-45EC-99F2-6B7F7BC86ED7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sum of the two dice. 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3BC3906-C568-45EC-99F2-6B7F7BC86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23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9F36E8-5D29-455B-BAFD-977C7AE4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5E706B4-2CEE-4992-8C9D-AEB90C183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From one sample space, you can define many random variables.</a:t>
                </a:r>
              </a:p>
              <a:p>
                <a:endParaRPr lang="en-US" dirty="0"/>
              </a:p>
              <a:p>
                <a:r>
                  <a:rPr lang="en-US" dirty="0"/>
                  <a:t>Roll a fair red die and a fair blue die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the value of the red die minus the blue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sum of the values of the dice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the maximum of the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5E706B4-2CEE-4992-8C9D-AEB90C183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516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Notational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always use capital letters for random variables.</a:t>
                </a:r>
              </a:p>
              <a:p>
                <a:r>
                  <a:rPr lang="en-US" dirty="0"/>
                  <a:t>It’s common to use lower-case letters for the values they could take on.</a:t>
                </a:r>
              </a:p>
              <a:p>
                <a:endParaRPr lang="en-US" dirty="0"/>
              </a:p>
              <a:p>
                <a:r>
                  <a:rPr lang="en-US" b="1" dirty="0"/>
                  <a:t>Formally </a:t>
                </a:r>
                <a:r>
                  <a:rPr lang="en-US" dirty="0"/>
                  <a:t>random variables are functions, so you’d think we’d write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But we nearly never do. We just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51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7E5D3C84-8DC0-4CEE-84C6-41B37534A2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Support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7E5D3C84-8DC0-4CEE-84C6-41B37534A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3291E4A-8B42-44F3-99FE-8D9DAC3A9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“support” (aka “the range”) is the set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can actually take.</a:t>
                </a:r>
              </a:p>
              <a:p>
                <a:endParaRPr lang="en-US" dirty="0"/>
              </a:p>
              <a:p>
                <a:r>
                  <a:rPr lang="en-US" dirty="0"/>
                  <a:t>We called this the “image” in 311.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(difference of red and blue)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{−5,−4,−3,…,4,5}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(sum)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{2,3,…,12}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support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(max of the two dice)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3291E4A-8B42-44F3-99FE-8D9DAC3A9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156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51A8-E6BD-4AF6-96FD-10D59F39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CFC79-23B4-4838-BBCA-5A669C0631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Often we’re interested in the event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is the event…that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describe the probability of that event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function that tells you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“</a:t>
                </a:r>
                <a:r>
                  <a:rPr lang="en-US" b="1" dirty="0">
                    <a:solidFill>
                      <a:schemeClr val="accent3"/>
                    </a:solidFill>
                  </a:rPr>
                  <a:t>probability mass function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We’ll often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for the </a:t>
                </a:r>
                <a:r>
                  <a:rPr lang="en-US" dirty="0" err="1"/>
                  <a:t>pmf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CFC79-23B4-4838-BBCA-5A669C0631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254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A969-E4CD-4761-90BD-A9E3AF47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449683" cy="4845504"/>
              </a:xfrm>
            </p:spPr>
            <p:txBody>
              <a:bodyPr/>
              <a:lstStyle/>
              <a:p>
                <a:r>
                  <a:rPr lang="en-US" dirty="0"/>
                  <a:t>A random variable partitions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number of twos in rolling a (fair) red and blue die.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=25/36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=10/36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449683" cy="4845504"/>
              </a:xfrm>
              <a:blipFill>
                <a:blip r:embed="rId2"/>
                <a:stretch>
                  <a:fillRect l="-2297" t="-2138" r="-4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CED82F-3B49-4D27-815D-40445C3F4880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5" name="Frame 4">
            <a:extLst>
              <a:ext uri="{FF2B5EF4-FFF2-40B4-BE49-F238E27FC236}">
                <a16:creationId xmlns:a16="http://schemas.microsoft.com/office/drawing/2014/main" id="{97E41AA4-DCA5-495D-A0AD-8037F3D781EC}"/>
              </a:ext>
            </a:extLst>
          </p:cNvPr>
          <p:cNvSpPr/>
          <p:nvPr/>
        </p:nvSpPr>
        <p:spPr>
          <a:xfrm>
            <a:off x="6168868" y="2802149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7C85003-DFD2-4C22-82A2-1034AEA10F32}"/>
              </a:ext>
            </a:extLst>
          </p:cNvPr>
          <p:cNvSpPr/>
          <p:nvPr/>
        </p:nvSpPr>
        <p:spPr>
          <a:xfrm>
            <a:off x="3000523" y="5892801"/>
            <a:ext cx="492955" cy="291516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173BAE-FD17-4CAF-A0F3-C748E6E36D5F}"/>
              </a:ext>
            </a:extLst>
          </p:cNvPr>
          <p:cNvSpPr/>
          <p:nvPr/>
        </p:nvSpPr>
        <p:spPr>
          <a:xfrm>
            <a:off x="7357588" y="3491972"/>
            <a:ext cx="4404201" cy="257276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7652E9-5ECC-4190-A26C-BFE38CFAEB1B}"/>
              </a:ext>
            </a:extLst>
          </p:cNvPr>
          <p:cNvSpPr/>
          <p:nvPr/>
        </p:nvSpPr>
        <p:spPr>
          <a:xfrm>
            <a:off x="7299432" y="2136225"/>
            <a:ext cx="4404201" cy="6659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F54458-89FD-46A0-983E-B2EB9B4709FD}"/>
              </a:ext>
            </a:extLst>
          </p:cNvPr>
          <p:cNvSpPr/>
          <p:nvPr/>
        </p:nvSpPr>
        <p:spPr>
          <a:xfrm>
            <a:off x="5097331" y="3429000"/>
            <a:ext cx="1071537" cy="270510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4A41B4-BD70-4E54-B081-40BD52000DA3}"/>
              </a:ext>
            </a:extLst>
          </p:cNvPr>
          <p:cNvSpPr/>
          <p:nvPr/>
        </p:nvSpPr>
        <p:spPr>
          <a:xfrm>
            <a:off x="5097330" y="2136225"/>
            <a:ext cx="1071537" cy="7014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53D1CB-0459-4C1C-A283-43C169AA2D63}"/>
              </a:ext>
            </a:extLst>
          </p:cNvPr>
          <p:cNvSpPr/>
          <p:nvPr/>
        </p:nvSpPr>
        <p:spPr>
          <a:xfrm>
            <a:off x="3011978" y="4733715"/>
            <a:ext cx="629992" cy="40099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E803F-5476-4C3B-BFD6-A3CC4A38D538}"/>
              </a:ext>
            </a:extLst>
          </p:cNvPr>
          <p:cNvSpPr/>
          <p:nvPr/>
        </p:nvSpPr>
        <p:spPr>
          <a:xfrm>
            <a:off x="3011978" y="5291220"/>
            <a:ext cx="629992" cy="40099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27E0AB-B5BE-4A72-B7FF-4BB655346D23}"/>
              </a:ext>
            </a:extLst>
          </p:cNvPr>
          <p:cNvSpPr/>
          <p:nvPr/>
        </p:nvSpPr>
        <p:spPr>
          <a:xfrm>
            <a:off x="6191390" y="3446277"/>
            <a:ext cx="1108041" cy="26878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98B82A-1249-4E44-B0FE-F4936021AA1F}"/>
              </a:ext>
            </a:extLst>
          </p:cNvPr>
          <p:cNvSpPr/>
          <p:nvPr/>
        </p:nvSpPr>
        <p:spPr>
          <a:xfrm>
            <a:off x="7357588" y="2802149"/>
            <a:ext cx="4346045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DB2844-FE4F-48A2-B18A-76269D3B46D5}"/>
              </a:ext>
            </a:extLst>
          </p:cNvPr>
          <p:cNvSpPr/>
          <p:nvPr/>
        </p:nvSpPr>
        <p:spPr>
          <a:xfrm>
            <a:off x="5060826" y="2819426"/>
            <a:ext cx="1108041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A292C1-3CA0-40B4-B55B-994D5C907FFD}"/>
              </a:ext>
            </a:extLst>
          </p:cNvPr>
          <p:cNvSpPr/>
          <p:nvPr/>
        </p:nvSpPr>
        <p:spPr>
          <a:xfrm>
            <a:off x="6188420" y="2148962"/>
            <a:ext cx="1108041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2764</TotalTime>
  <Words>2178</Words>
  <Application>Microsoft Office PowerPoint</Application>
  <PresentationFormat>Widescreen</PresentationFormat>
  <Paragraphs>350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Aptos</vt:lpstr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Random Variables</vt:lpstr>
      <vt:lpstr>Random Variables</vt:lpstr>
      <vt:lpstr>Random Variable</vt:lpstr>
      <vt:lpstr>The sum of two dice</vt:lpstr>
      <vt:lpstr>More random variables</vt:lpstr>
      <vt:lpstr>Notational Notes</vt:lpstr>
      <vt:lpstr>Support (Ω_X) </vt:lpstr>
      <vt:lpstr>Probability Mass Function</vt:lpstr>
      <vt:lpstr>Partition</vt:lpstr>
      <vt:lpstr>Try It Yourself</vt:lpstr>
      <vt:lpstr>Try It Yourself</vt:lpstr>
      <vt:lpstr>Random Variables</vt:lpstr>
      <vt:lpstr>Random Variable</vt:lpstr>
      <vt:lpstr>Describing a Random Variable</vt:lpstr>
      <vt:lpstr>Try it yourself</vt:lpstr>
      <vt:lpstr>Try it yourself</vt:lpstr>
      <vt:lpstr>Try it yourself</vt:lpstr>
      <vt:lpstr>Two descriptions</vt:lpstr>
      <vt:lpstr>More Random Variable Practice</vt:lpstr>
      <vt:lpstr>More Random Variable Practice</vt:lpstr>
      <vt:lpstr>Expectation</vt:lpstr>
      <vt:lpstr>Expectation</vt:lpstr>
      <vt:lpstr>Example 1</vt:lpstr>
      <vt:lpstr>Example 2</vt:lpstr>
      <vt:lpstr>Try it yourself</vt:lpstr>
      <vt:lpstr>Try it yourself</vt:lpstr>
      <vt:lpstr>Try it yourself</vt:lpstr>
      <vt:lpstr>Subtle but Important</vt:lpstr>
      <vt:lpstr>More Independence</vt:lpstr>
      <vt:lpstr>Independence of Random Variables</vt:lpstr>
      <vt:lpstr>Independence of Random Variables</vt:lpstr>
      <vt:lpstr>Independence of Random Variables</vt:lpstr>
      <vt:lpstr>Independence of Random Variables</vt:lpstr>
      <vt:lpstr>Mutual Independence for RVs</vt:lpstr>
      <vt:lpstr>What does Independence give you?</vt:lpstr>
      <vt:lpstr>More Practice: Infinite sequential processes</vt:lpstr>
      <vt:lpstr>Infinite sequential process</vt:lpstr>
      <vt:lpstr>Sequential Process</vt:lpstr>
      <vt:lpstr>Sequential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Robert Weber</cp:lastModifiedBy>
  <cp:revision>44</cp:revision>
  <cp:lastPrinted>2024-04-12T22:12:14Z</cp:lastPrinted>
  <dcterms:created xsi:type="dcterms:W3CDTF">2021-04-17T19:40:46Z</dcterms:created>
  <dcterms:modified xsi:type="dcterms:W3CDTF">2025-01-22T01:16:44Z</dcterms:modified>
</cp:coreProperties>
</file>