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325" r:id="rId4"/>
    <p:sldId id="326" r:id="rId5"/>
    <p:sldId id="327" r:id="rId6"/>
    <p:sldId id="328" r:id="rId7"/>
    <p:sldId id="329" r:id="rId8"/>
    <p:sldId id="313" r:id="rId9"/>
    <p:sldId id="330" r:id="rId10"/>
    <p:sldId id="331" r:id="rId11"/>
    <p:sldId id="332" r:id="rId12"/>
    <p:sldId id="333" r:id="rId13"/>
    <p:sldId id="334" r:id="rId14"/>
    <p:sldId id="288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37" r:id="rId25"/>
    <p:sldId id="314" r:id="rId26"/>
    <p:sldId id="264" r:id="rId27"/>
    <p:sldId id="265" r:id="rId28"/>
    <p:sldId id="283" r:id="rId29"/>
    <p:sldId id="266" r:id="rId30"/>
    <p:sldId id="269" r:id="rId31"/>
    <p:sldId id="267" r:id="rId32"/>
    <p:sldId id="335" r:id="rId33"/>
    <p:sldId id="287" r:id="rId34"/>
    <p:sldId id="293" r:id="rId35"/>
    <p:sldId id="294" r:id="rId36"/>
    <p:sldId id="295" r:id="rId37"/>
    <p:sldId id="280" r:id="rId38"/>
    <p:sldId id="260" r:id="rId39"/>
    <p:sldId id="261" r:id="rId40"/>
    <p:sldId id="262" r:id="rId41"/>
    <p:sldId id="263" r:id="rId42"/>
    <p:sldId id="282" r:id="rId43"/>
    <p:sldId id="286" r:id="rId44"/>
    <p:sldId id="278" r:id="rId45"/>
    <p:sldId id="268" r:id="rId46"/>
    <p:sldId id="270" r:id="rId47"/>
    <p:sldId id="272" r:id="rId48"/>
    <p:sldId id="273" r:id="rId49"/>
    <p:sldId id="275" r:id="rId50"/>
    <p:sldId id="274" r:id="rId51"/>
    <p:sldId id="276" r:id="rId52"/>
    <p:sldId id="277" r:id="rId53"/>
    <p:sldId id="336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061" autoAdjust="0"/>
  </p:normalViewPr>
  <p:slideViewPr>
    <p:cSldViewPr snapToGrid="0">
      <p:cViewPr varScale="1">
        <p:scale>
          <a:sx n="74" d="100"/>
          <a:sy n="74" d="100"/>
        </p:scale>
        <p:origin x="376" y="36"/>
      </p:cViewPr>
      <p:guideLst/>
    </p:cSldViewPr>
  </p:slideViewPr>
  <p:outlineViewPr>
    <p:cViewPr>
      <p:scale>
        <a:sx n="33" d="100"/>
        <a:sy n="33" d="100"/>
      </p:scale>
      <p:origin x="0" y="-316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F48F0F-B38D-4110-ABF0-273BE7C4DB3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1BA97F-5345-4F55-8E29-63E2C3BD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FDE8DD-D847-48FD-B4A9-D36B1C64536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613F4D-3129-4AF2-B521-0C9A107E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examples. EVERY theorem we have that mentions events works this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thousand people per year renounce US citizenship (usually for tax reasons); number varies substantially over time (news source, but lacking exact data: https://www.forbes.com/sites/kathleenpeddicord/2022/07/28/does-renouncing-us-citizenship-make-sense-for-the-average-american-abroad/?sh=105ab80823ca) , </a:t>
            </a:r>
            <a:br>
              <a:rPr lang="en-US" dirty="0"/>
            </a:br>
            <a:r>
              <a:rPr lang="en-US" dirty="0"/>
              <a:t>but we’d generally expect closer to 1-2 people not 20 that lose citizenship.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possibility (Robbie’s hot take): it might be that question was misinterpreted as “would you vote if allowed/who would you vote for” by some number of people, along with more traditional response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6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22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4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2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8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DAF53F-9A16-42F0-9A32-FAC9A525AC3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pdf/10.1111/j.1539-6053.2008.00033.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261379414000973?casa_token=x0yueI_NF5sAAAAA:xlXSf6_K6kO8e9as2QGtFpmZL2YH52OkqIzFFi3Vdf9OyvoP2fKRjtBcIu3fgeqlerQMapA-jC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group/bps/cgi-bin/wordpress/wp-content/uploads/2015/04/The-Perils-of-cherry-picking-low-frequency-events-in-survey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hyperlink" Target="https://www.youtube.com/watch?v=lG4VkPoG3ko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berkeley.edu/~aldous/157/Papers/health_stat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F3E9-9300-4ACB-8F1E-C1D10849F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Practice</a:t>
            </a:r>
            <a:br>
              <a:rPr lang="en-US" dirty="0"/>
            </a:br>
            <a:r>
              <a:rPr lang="en-US" sz="3800" dirty="0"/>
              <a:t>Independence, Conditioning, Bayes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F2654-C651-4843-B15D-D1321FAFE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Autumn 25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290925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Complementary law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663F-FE93-41EE-889F-9BD5FA1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0322-CA52-4061-9C80-9D650B79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definition of independence of </a:t>
            </a:r>
            <a:r>
              <a:rPr lang="en-US" b="1" dirty="0"/>
              <a:t>events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C75D64-7926-4467-BD96-BE023E13063F}"/>
              </a:ext>
            </a:extLst>
          </p:cNvPr>
          <p:cNvGrpSpPr/>
          <p:nvPr/>
        </p:nvGrpSpPr>
        <p:grpSpPr>
          <a:xfrm>
            <a:off x="597010" y="2243394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4FA9FD-6F6B-4E41-A63D-3336B46E36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8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92F-8DAE-4A3A-BE79-208AF43A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Pairwise Independence vs.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two fair dice (one red one blue) independently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“red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How should we describe these events?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588D-18F2-4274-935A-BD84D580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(These are also independent by the problem statement)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C4ECED-2B1C-48CA-AE06-DA1E337C5F9E}"/>
              </a:ext>
            </a:extLst>
          </p:cNvPr>
          <p:cNvSpPr/>
          <p:nvPr/>
        </p:nvSpPr>
        <p:spPr>
          <a:xfrm>
            <a:off x="6096000" y="4978399"/>
            <a:ext cx="4820356" cy="13309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Since all three pairs are independent, we say the random variables are pairwise independent.</a:t>
            </a:r>
          </a:p>
        </p:txBody>
      </p:sp>
    </p:spTree>
    <p:extLst>
      <p:ext uri="{BB962C8B-B14F-4D97-AF65-F5344CB8AC3E}">
        <p14:creationId xmlns:p14="http://schemas.microsoft.com/office/powerpoint/2010/main" val="215787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BDBB-3212-44A2-9088-AE6EE131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DB41-6846-4A6C-82E2-9CA2B5E0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(independence and conditioning)</a:t>
            </a:r>
          </a:p>
          <a:p>
            <a:r>
              <a:rPr lang="en-US" dirty="0"/>
              <a:t>One more independence definition</a:t>
            </a:r>
          </a:p>
          <a:p>
            <a:r>
              <a:rPr lang="en-US" dirty="0"/>
              <a:t>Bayes’ Rule in the real world!</a:t>
            </a:r>
          </a:p>
        </p:txBody>
      </p:sp>
    </p:spTree>
    <p:extLst>
      <p:ext uri="{BB962C8B-B14F-4D97-AF65-F5344CB8AC3E}">
        <p14:creationId xmlns:p14="http://schemas.microsoft.com/office/powerpoint/2010/main" val="346276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not mutually independent.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/>
                  <a:t>if the red die is 3, and blue die is 5 then the sum is 8 (so it can’t be 7)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40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aren’t independent. Because there’s a subset that’s not 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not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500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7FA0-FDEA-4B38-8769-08D2893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FC73-15C7-4973-92C2-C17C0EA9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mutual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subset.</a:t>
            </a:r>
          </a:p>
          <a:p>
            <a:endParaRPr lang="en-US" dirty="0"/>
          </a:p>
          <a:p>
            <a:r>
              <a:rPr lang="en-US" dirty="0"/>
              <a:t>To check pairwise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 of size two.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2044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A9DF-BD7C-A1C6-910A-C300243E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 Versions?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60400-DE3B-0E1F-9587-9ACF795FAF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Pairwise independence is often all you need and is easier to design an experiment/code to achieve it.</a:t>
                </a:r>
              </a:p>
              <a:p>
                <a:pPr lvl="1"/>
                <a:r>
                  <a:rPr lang="en-US" dirty="0"/>
                  <a:t>“Pairwise independent hash functions” are a theoretical example.</a:t>
                </a:r>
              </a:p>
              <a:p>
                <a:endParaRPr lang="en-US" dirty="0"/>
              </a:p>
              <a:p>
                <a:r>
                  <a:rPr lang="en-US" dirty="0"/>
                  <a:t>Mutual Independence would let us vastly simplify the chain rule computation.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∩⋯∩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Simplifies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60400-DE3B-0E1F-9587-9ACF795FA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90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9AF85-51F8-4AAD-9BCB-2281C66C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in the real world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59088-9A58-4D6F-8CEC-44DFF2453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</p:spTree>
    <p:extLst>
      <p:ext uri="{BB962C8B-B14F-4D97-AF65-F5344CB8AC3E}">
        <p14:creationId xmlns:p14="http://schemas.microsoft.com/office/powerpoint/2010/main" val="2972821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0BAB-59CE-4A16-B1D0-CA647560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“the patient has the disease”,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test was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.9⋅.01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.99⋅.09+ .01⋅.9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≈0.092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Calculation tip: for Bayes’ Rule, you should see one of the terms on the bottom exactly match your numerator (if you’re using the LTP to calculate the probability on the bottom)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49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for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Physicians have words for just about everything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has the disease;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test is positive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“prevalence”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“sensitivity”</a:t>
                </a:r>
              </a:p>
              <a:p>
                <a:pPr lvl="1"/>
                <a:r>
                  <a:rPr lang="en-US" dirty="0"/>
                  <a:t>A ‘sensitive’ test is one which picks up on the disease when it’s there </a:t>
                </a:r>
                <a:br>
                  <a:rPr lang="en-US" dirty="0"/>
                </a:br>
                <a:r>
                  <a:rPr lang="en-US" dirty="0"/>
                  <a:t>(high sensitivity -&gt; few false negatives)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bar>
                      </m:e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/>
                  <a:t> is “specificity”</a:t>
                </a:r>
              </a:p>
              <a:p>
                <a:pPr lvl="1"/>
                <a:r>
                  <a:rPr lang="en-US" dirty="0"/>
                  <a:t>A ‘specific’ test is one that is positive specifically because of the disease, and for </a:t>
                </a:r>
                <a:r>
                  <a:rPr lang="en-US"/>
                  <a:t>no other reason </a:t>
                </a:r>
                <a:r>
                  <a:rPr lang="en-US" dirty="0"/>
                  <a:t>(high specificity -&gt; few false positives)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505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243F-0623-4324-AC1F-7DD493BF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doctors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51B0-2E75-4EBF-AA2D-3CA2E4E2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(about 1 in 10) was the correct answer.</a:t>
            </a:r>
          </a:p>
          <a:p>
            <a:endParaRPr lang="en-US" dirty="0"/>
          </a:p>
          <a:p>
            <a:r>
              <a:rPr lang="en-US" dirty="0"/>
              <a:t>Of the doctors surveyed, less than ¼ got it right (so worse than random guessing).</a:t>
            </a:r>
          </a:p>
          <a:p>
            <a:endParaRPr lang="en-US" dirty="0"/>
          </a:p>
          <a:p>
            <a:r>
              <a:rPr lang="en-US" dirty="0"/>
              <a:t>After the researcher taught them his calculation trick, more than 80% got it right.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97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CCBE-644F-416D-81F7-306945BF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Weird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B8A8-8686-4E77-8298-CBD0703A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492" y="1463857"/>
            <a:ext cx="5518006" cy="4845504"/>
          </a:xfrm>
        </p:spPr>
        <p:txBody>
          <a:bodyPr/>
          <a:lstStyle/>
          <a:p>
            <a:r>
              <a:rPr lang="en-US" dirty="0"/>
              <a:t>Calculation Trick: imagine you have a large population (not one person) and ask how many there are of false/true positives/negatives.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AD03E-4844-42E2-8A6F-3E96E171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0" y="1055486"/>
            <a:ext cx="5706690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5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B340-EE6D-47B7-BFAE-54088C5B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real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F7157-39EB-4FB8-A098-D376F169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older and have to do more routine medical tests, don’t get concerned (yet) when they ask to run another test.*</a:t>
            </a:r>
          </a:p>
          <a:p>
            <a:r>
              <a:rPr lang="en-US" dirty="0"/>
              <a:t>It’s usually fine.* </a:t>
            </a:r>
          </a:p>
          <a:p>
            <a:endParaRPr lang="en-US" dirty="0"/>
          </a:p>
          <a:p>
            <a:r>
              <a:rPr lang="en-US" dirty="0"/>
              <a:t>*This is not medical advice, Robbie is not a physician. </a:t>
            </a:r>
          </a:p>
        </p:txBody>
      </p:sp>
    </p:spTree>
    <p:extLst>
      <p:ext uri="{BB962C8B-B14F-4D97-AF65-F5344CB8AC3E}">
        <p14:creationId xmlns:p14="http://schemas.microsoft.com/office/powerpoint/2010/main" val="24467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7092D2-4366-E106-37AC-39E7FE22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Sample Spaces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32436-0E19-7F6E-8508-2B80C37D1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31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pPr lvl="1"/>
                <a:r>
                  <a:rPr lang="en-US" dirty="0"/>
                  <a:t>To know what the next step looks like, you only need to look back a finite number of steps.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68BB7F-616D-4DA2-9AC8-1C233B210CC8}"/>
              </a:ext>
            </a:extLst>
          </p:cNvPr>
          <p:cNvSpPr/>
          <p:nvPr/>
        </p:nvSpPr>
        <p:spPr>
          <a:xfrm>
            <a:off x="3988205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538A4-FC55-4D43-AC53-8C95826DE96D}"/>
              </a:ext>
            </a:extLst>
          </p:cNvPr>
          <p:cNvCxnSpPr>
            <a:stCxn id="4" idx="3"/>
          </p:cNvCxnSpPr>
          <p:nvPr/>
        </p:nvCxnSpPr>
        <p:spPr>
          <a:xfrm flipH="1">
            <a:off x="3376246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2A3F6B-5EA7-4968-B949-FBD338ECA5C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288393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4C9DAD8-8F41-448A-B1D5-2FCA078F9769}"/>
              </a:ext>
            </a:extLst>
          </p:cNvPr>
          <p:cNvSpPr/>
          <p:nvPr/>
        </p:nvSpPr>
        <p:spPr>
          <a:xfrm>
            <a:off x="3127562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A983D-D67F-4529-9FD0-F20DD6A8874C}"/>
              </a:ext>
            </a:extLst>
          </p:cNvPr>
          <p:cNvSpPr/>
          <p:nvPr/>
        </p:nvSpPr>
        <p:spPr>
          <a:xfrm>
            <a:off x="2341516" y="455645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CCC1E3-186C-4E11-9D6F-6FE0C75F7B2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517362" y="3583354"/>
            <a:ext cx="684852" cy="97310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951B2-35AD-42B9-8278-275145C02F59}"/>
              </a:ext>
            </a:extLst>
          </p:cNvPr>
          <p:cNvCxnSpPr>
            <a:cxnSpLocks/>
            <a:stCxn id="7" idx="5"/>
            <a:endCxn id="20" idx="0"/>
          </p:cNvCxnSpPr>
          <p:nvPr/>
        </p:nvCxnSpPr>
        <p:spPr>
          <a:xfrm>
            <a:off x="3427750" y="3553342"/>
            <a:ext cx="626769" cy="103768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D339-4399-4725-826B-57AFDC8474EA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132698" y="4856647"/>
            <a:ext cx="26032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925499-7A80-4471-8C79-59A9902283B4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641704" y="4856647"/>
            <a:ext cx="73454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/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/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/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/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/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/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/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/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/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A73D4806-9CF5-4E71-9F43-15FC48036E22}"/>
              </a:ext>
            </a:extLst>
          </p:cNvPr>
          <p:cNvSpPr/>
          <p:nvPr/>
        </p:nvSpPr>
        <p:spPr>
          <a:xfrm>
            <a:off x="1956852" y="594834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38D3-4499-446F-B3D2-4CD0C4BD50EC}"/>
              </a:ext>
            </a:extLst>
          </p:cNvPr>
          <p:cNvSpPr txBox="1"/>
          <p:nvPr/>
        </p:nvSpPr>
        <p:spPr>
          <a:xfrm rot="5400000">
            <a:off x="58654" y="6530681"/>
            <a:ext cx="72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326AE-B3B8-4C35-A380-9284EB6A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Careful Surveys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6E5F0-22D7-4581-9DFF-DC61690C5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Real-World Bayes example</a:t>
            </a:r>
          </a:p>
        </p:txBody>
      </p:sp>
    </p:spTree>
    <p:extLst>
      <p:ext uri="{BB962C8B-B14F-4D97-AF65-F5344CB8AC3E}">
        <p14:creationId xmlns:p14="http://schemas.microsoft.com/office/powerpoint/2010/main" val="1924421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5AFE-9F48-484C-919C-A5BCF431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 Imbalanced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31E7-0F6F-4A12-ABE9-9B6EF6B37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2014, a paper was published</a:t>
            </a:r>
          </a:p>
          <a:p>
            <a:r>
              <a:rPr lang="en-US" dirty="0"/>
              <a:t>“</a:t>
            </a:r>
            <a:r>
              <a:rPr lang="en-US" dirty="0">
                <a:hlinkClick r:id="rId2"/>
              </a:rPr>
              <a:t>Do non-citizens vote in U.S. elections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This is a real paper (peer-reviewed). It claims that </a:t>
            </a:r>
          </a:p>
          <a:p>
            <a:r>
              <a:rPr lang="en-US" dirty="0"/>
              <a:t>1. In a survey, about 4% (of a few hundred) of non-U.S.-citizens surveyed said they voted in the 2008 federal election (which isn’t allowed).</a:t>
            </a:r>
          </a:p>
          <a:p>
            <a:r>
              <a:rPr lang="en-US" dirty="0"/>
              <a:t>2. Those non-citizen voters voted heavily (estimate 80+%) for democrats.</a:t>
            </a:r>
          </a:p>
          <a:p>
            <a:r>
              <a:rPr lang="en-US" dirty="0"/>
              <a:t>3. “It is likely though by no means certain that John McCain would have won North Carolina were it not for the votes for Obama cast by non-citizens”</a:t>
            </a:r>
          </a:p>
        </p:txBody>
      </p:sp>
    </p:spTree>
    <p:extLst>
      <p:ext uri="{BB962C8B-B14F-4D97-AF65-F5344CB8AC3E}">
        <p14:creationId xmlns:p14="http://schemas.microsoft.com/office/powerpoint/2010/main" val="2002376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6429-3963-4A0A-B609-6A929A5E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What is this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8D46-3865-4DD9-B08A-D12B86CC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“Cooperative Congressional Election Study” was run in 2008 and 2010. </a:t>
            </a:r>
          </a:p>
          <a:p>
            <a:r>
              <a:rPr lang="en-US" dirty="0"/>
              <a:t>It interviews about 20,000 people about how/whether they voted in federal elections. </a:t>
            </a:r>
          </a:p>
          <a:p>
            <a:endParaRPr lang="en-US" dirty="0"/>
          </a:p>
          <a:p>
            <a:r>
              <a:rPr lang="en-US" dirty="0"/>
              <a:t>Two strange observations:</a:t>
            </a:r>
          </a:p>
          <a:p>
            <a:r>
              <a:rPr lang="en-US" dirty="0"/>
              <a:t>1. The noncitizens are a very small portion of those surveyed. Feels a little strange.</a:t>
            </a:r>
          </a:p>
          <a:p>
            <a:r>
              <a:rPr lang="en-US" dirty="0"/>
              <a:t>2. Those people…maybe accidentally admitted to a crime?</a:t>
            </a:r>
          </a:p>
        </p:txBody>
      </p:sp>
    </p:spTree>
    <p:extLst>
      <p:ext uri="{BB962C8B-B14F-4D97-AF65-F5344CB8AC3E}">
        <p14:creationId xmlns:p14="http://schemas.microsoft.com/office/powerpoint/2010/main" val="411683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BF26-A0E6-4685-BD2D-5773A216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Another Red Flag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9251-09A0-46BB-A69B-B633D1E9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response paper (by different authors)</a:t>
            </a:r>
          </a:p>
          <a:p>
            <a:r>
              <a:rPr lang="en-US" dirty="0">
                <a:hlinkClick r:id="rId3"/>
              </a:rPr>
              <a:t>“The perils of cherry picking low frequency events in large sample surveys”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CDE09-5B78-46A5-AD02-D535AF886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02" y="3139902"/>
            <a:ext cx="9839569" cy="33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6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111-AC85-420F-B67E-641FF086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0.1% </m:t>
                    </m:r>
                  </m:oMath>
                </a14:m>
                <a:r>
                  <a:rPr lang="en-US" dirty="0"/>
                  <a:t>of people check the wrong check-box on any individual question (independently)</a:t>
                </a:r>
              </a:p>
              <a:p>
                <a:endParaRPr lang="en-US" dirty="0"/>
              </a:p>
              <a:p>
                <a:r>
                  <a:rPr lang="en-US" dirty="0"/>
                  <a:t>Suppose you really interviewed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r>
                  <a:rPr lang="en-US" dirty="0"/>
                  <a:t> people, of whom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are really non-citizens (none of whom voted), and the rest are citizens, of whom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70% </m:t>
                    </m:r>
                  </m:oMath>
                </a14:m>
                <a:r>
                  <a:rPr lang="en-US" dirty="0"/>
                  <a:t>voted. What is the probability someone appears to have voted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.001⋅.7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.999⋅(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)+.001⋅(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19700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≈4.38%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815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B74D-3AA2-4995-9957-54F6003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DE12-70F0-472A-8FAF-ED63B559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authors of the original paper did know about response error…</a:t>
            </a:r>
          </a:p>
          <a:p>
            <a:r>
              <a:rPr lang="en-US" dirty="0"/>
              <a:t>…and they have an appendix that argues the population of “non-citizen” voters isn’t distributed exactly like you’d expect.</a:t>
            </a:r>
          </a:p>
          <a:p>
            <a:r>
              <a:rPr lang="en-US" dirty="0"/>
              <a:t>But with it being such a small number of people, this isn’t surprising.</a:t>
            </a:r>
          </a:p>
          <a:p>
            <a:r>
              <a:rPr lang="en-US" dirty="0"/>
              <a:t>And even they admit response bias played more of a role than they initially thought.</a:t>
            </a:r>
          </a:p>
          <a:p>
            <a:endParaRPr lang="en-US" dirty="0"/>
          </a:p>
          <a:p>
            <a:r>
              <a:rPr lang="en-US" dirty="0"/>
              <a:t>Though they still think they found some evidence of non-citizens voting (but not enough to flip North Carolina anymore). </a:t>
            </a:r>
          </a:p>
        </p:txBody>
      </p:sp>
    </p:spTree>
    <p:extLst>
      <p:ext uri="{BB962C8B-B14F-4D97-AF65-F5344CB8AC3E}">
        <p14:creationId xmlns:p14="http://schemas.microsoft.com/office/powerpoint/2010/main" val="4288063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talking about rare events (rare diseases, rare prize-winning-golden-tickets), think carefully about whether a test is really as informative as you think.</a:t>
            </a:r>
          </a:p>
          <a:p>
            <a:pPr lvl="1"/>
            <a:r>
              <a:rPr lang="en-US" dirty="0"/>
              <a:t>Do the explicit calculation</a:t>
            </a:r>
          </a:p>
          <a:p>
            <a:r>
              <a:rPr lang="en-US" dirty="0"/>
              <a:t>Intuition is easier if thinking about a large population of repeated tests, not just one.</a:t>
            </a:r>
          </a:p>
          <a:p>
            <a:endParaRPr lang="en-US" dirty="0"/>
          </a:p>
          <a:p>
            <a:r>
              <a:rPr lang="en-US" dirty="0"/>
              <a:t>Be careful of small subparts of large datasets</a:t>
            </a:r>
          </a:p>
          <a:p>
            <a:r>
              <a:rPr lang="en-US" dirty="0"/>
              <a:t>People from a large majority group (accidentally) clicking the wrong demographic information can “drown out” signal of a very small group.</a:t>
            </a:r>
          </a:p>
        </p:txBody>
      </p:sp>
    </p:spTree>
    <p:extLst>
      <p:ext uri="{BB962C8B-B14F-4D97-AF65-F5344CB8AC3E}">
        <p14:creationId xmlns:p14="http://schemas.microsoft.com/office/powerpoint/2010/main" val="992592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7C9F5-B550-41F3-A46F-41B09CA3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Bayes Factor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6B16E-F26A-4F45-A531-816A95286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</a:t>
            </a:r>
            <a:r>
              <a:rPr lang="en-US" b="1" dirty="0"/>
              <a:t>estimate Bayes</a:t>
            </a:r>
            <a:r>
              <a:rPr lang="en-US" dirty="0"/>
              <a:t> calculations quickly</a:t>
            </a:r>
          </a:p>
        </p:txBody>
      </p:sp>
    </p:spTree>
    <p:extLst>
      <p:ext uri="{BB962C8B-B14F-4D97-AF65-F5344CB8AC3E}">
        <p14:creationId xmlns:p14="http://schemas.microsoft.com/office/powerpoint/2010/main" val="2852548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F23-FAF8-4A7D-83B3-EF1E8FC0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Intuition Trick: </a:t>
                </a:r>
                <a:r>
                  <a:rPr lang="en-US" dirty="0">
                    <a:hlinkClick r:id="rId2"/>
                  </a:rPr>
                  <a:t>from 3Blue1Brown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you test positive, you (</a:t>
                </a:r>
                <a:r>
                  <a:rPr lang="en-US" b="1" dirty="0"/>
                  <a:t>approximately</a:t>
                </a:r>
                <a:r>
                  <a:rPr lang="en-US" dirty="0"/>
                  <a:t>) multiply the prior by the “Bayes Factor” (aka likelihood ratio)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false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positive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rate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538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73D5-E3C5-43CC-9EB9-3368626B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it work?</a:t>
                </a:r>
              </a:p>
              <a:p>
                <a:endParaRPr lang="en-US" dirty="0"/>
              </a:p>
              <a:p>
                <a:r>
                  <a:rPr lang="en-US" dirty="0"/>
                  <a:t>Let’s try it…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519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9C12-FA5A-4621-998A-47CAD651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Factor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99.9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Prior: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.1%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Product: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9.99</m:t>
                    </m:r>
                  </m:oMath>
                </a14:m>
                <a:r>
                  <a:rPr lang="en-US" dirty="0"/>
                  <a:t>, so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About what Bayes Rule gets!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61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</p:spTree>
    <p:extLst>
      <p:ext uri="{BB962C8B-B14F-4D97-AF65-F5344CB8AC3E}">
        <p14:creationId xmlns:p14="http://schemas.microsoft.com/office/powerpoint/2010/main" val="312905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D369-17CB-43F4-AEE0-5E8A9102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with the doctors?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90%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9%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Again about right!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02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7F43-4E02-42C4-92B1-1C6ED530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8924-FD67-421B-A040-AA9DB2419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Multiplying by the Bayes Factor is an </a:t>
            </a:r>
            <a:r>
              <a:rPr lang="en-US" b="1" dirty="0"/>
              <a:t>approximation</a:t>
            </a:r>
            <a:endParaRPr lang="en-US" dirty="0"/>
          </a:p>
          <a:p>
            <a:r>
              <a:rPr lang="en-US" dirty="0"/>
              <a:t>It gives you the exact numerator for Bayes, but the denominator is </a:t>
            </a:r>
            <a:br>
              <a:rPr lang="en-US" dirty="0"/>
            </a:br>
            <a:r>
              <a:rPr lang="en-US" dirty="0"/>
              <a:t>“the number of false positives if the prevalence (/prior) were 0”</a:t>
            </a:r>
          </a:p>
          <a:p>
            <a:endParaRPr lang="en-US" dirty="0"/>
          </a:p>
          <a:p>
            <a:r>
              <a:rPr lang="en-US" dirty="0"/>
              <a:t>When the prior is close to 0, this is a fine approximation!</a:t>
            </a:r>
          </a:p>
          <a:p>
            <a:r>
              <a:rPr lang="en-US" dirty="0"/>
              <a:t>But plug in a prior of 15% on the last slide, and we get 150% chance.</a:t>
            </a:r>
          </a:p>
        </p:txBody>
      </p:sp>
    </p:spTree>
    <p:extLst>
      <p:ext uri="{BB962C8B-B14F-4D97-AF65-F5344CB8AC3E}">
        <p14:creationId xmlns:p14="http://schemas.microsoft.com/office/powerpoint/2010/main" val="3368142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4CC9-E43D-439E-8DF8-9A752FBD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negative tests?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negative tests, the Bayes Factor is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specificity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Specificity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false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negative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12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459B83-8A7B-98CF-C097-B452732CB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5FB0-E476-CB9A-00EB-B8E8FCA4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00EC-755B-4AAB-8F13-C6460B24D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62D592-6F13-61E6-ACDA-FB6FFAAC60AD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C34BF6-06A9-14F9-D30E-B43BE747F7F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C34BF6-06A9-14F9-D30E-B43BE747F7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7DD534-6A6F-5F6A-B300-4BF6AB056A5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43AADE-5343-FC66-9113-D381FC860AD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96A65AC-3D77-2428-DE5D-206BB6427F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96A65AC-3D77-2428-DE5D-206BB6427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5838EA-B3FC-7B6B-CA40-A50E8E2DDB0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4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3649</TotalTime>
  <Words>3478</Words>
  <Application>Microsoft Office PowerPoint</Application>
  <PresentationFormat>Widescreen</PresentationFormat>
  <Paragraphs>382</Paragraphs>
  <Slides>53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Practice Independence, Conditioning, Bayes</vt:lpstr>
      <vt:lpstr>Today</vt:lpstr>
      <vt:lpstr>More Bayes Practice</vt:lpstr>
      <vt:lpstr>A contrived example</vt:lpstr>
      <vt:lpstr>Updated Sequential Processes</vt:lpstr>
      <vt:lpstr>Updated Sequential Processes</vt:lpstr>
      <vt:lpstr>Flipping the conditioning</vt:lpstr>
      <vt:lpstr>Flipping the conditioning</vt:lpstr>
      <vt:lpstr>Flipping the conditioning</vt:lpstr>
      <vt:lpstr>The Technical Stuff</vt:lpstr>
      <vt:lpstr>Proof of Bayes’ Rule</vt:lpstr>
      <vt:lpstr>A Technical Note</vt:lpstr>
      <vt:lpstr>An Example</vt:lpstr>
      <vt:lpstr>A Quick Technical Remark</vt:lpstr>
      <vt:lpstr>More Independence</vt:lpstr>
      <vt:lpstr>Independence of events</vt:lpstr>
      <vt:lpstr>Independence for 3 or more events</vt:lpstr>
      <vt:lpstr>Pairwise Independence vs. Mutual Independence</vt:lpstr>
      <vt:lpstr>Pairwise Independence</vt:lpstr>
      <vt:lpstr>Mutual Independence</vt:lpstr>
      <vt:lpstr>Checking Mutual Independence</vt:lpstr>
      <vt:lpstr>Checking Mutual Independence</vt:lpstr>
      <vt:lpstr>Checking Mutual Independence</vt:lpstr>
      <vt:lpstr>Why Two Versions?</vt:lpstr>
      <vt:lpstr>Bayes in the real world</vt:lpstr>
      <vt:lpstr>Application 1: Medical Tests</vt:lpstr>
      <vt:lpstr>Let’s do the calculation!</vt:lpstr>
      <vt:lpstr>Pause for vocabulary</vt:lpstr>
      <vt:lpstr>How did the doctors do</vt:lpstr>
      <vt:lpstr>One Weird Trick!</vt:lpstr>
      <vt:lpstr>What about the real world?</vt:lpstr>
      <vt:lpstr>Infinite Sample Spaces</vt:lpstr>
      <vt:lpstr>Implicitly defining Ω</vt:lpstr>
      <vt:lpstr>An infinite process.</vt:lpstr>
      <vt:lpstr>Finding P(at least 3 heads)</vt:lpstr>
      <vt:lpstr>Finding P(at least 3 heads)</vt:lpstr>
      <vt:lpstr>Optional: Careful Surveys</vt:lpstr>
      <vt:lpstr>Application 2: An Imbalanced Survey</vt:lpstr>
      <vt:lpstr>Application 2: What is this survey?</vt:lpstr>
      <vt:lpstr>Application 2: Another Red Flag</vt:lpstr>
      <vt:lpstr>An Explanation</vt:lpstr>
      <vt:lpstr>Conclusion</vt:lpstr>
      <vt:lpstr>Takeaways</vt:lpstr>
      <vt:lpstr>Optional: Bayes Factor</vt:lpstr>
      <vt:lpstr>Bayes Factor</vt:lpstr>
      <vt:lpstr>Bayes Factor</vt:lpstr>
      <vt:lpstr>Wonka Bars</vt:lpstr>
      <vt:lpstr>Wonka Bars</vt:lpstr>
      <vt:lpstr>Application 1: Medical Tests</vt:lpstr>
      <vt:lpstr>Bayes Factor</vt:lpstr>
      <vt:lpstr>Caution</vt:lpstr>
      <vt:lpstr>What about negative tests?</vt:lpstr>
      <vt:lpstr>Independence for 3 or more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Applications: Bayes Rule</dc:title>
  <dc:creator>rtweber2</dc:creator>
  <cp:lastModifiedBy>Robbie Weber</cp:lastModifiedBy>
  <cp:revision>63</cp:revision>
  <cp:lastPrinted>2025-10-08T18:29:01Z</cp:lastPrinted>
  <dcterms:created xsi:type="dcterms:W3CDTF">2021-04-15T15:56:45Z</dcterms:created>
  <dcterms:modified xsi:type="dcterms:W3CDTF">2025-10-08T18:31:28Z</dcterms:modified>
</cp:coreProperties>
</file>