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6" r:id="rId3"/>
    <p:sldId id="297" r:id="rId4"/>
    <p:sldId id="257" r:id="rId5"/>
    <p:sldId id="289" r:id="rId6"/>
    <p:sldId id="262" r:id="rId7"/>
    <p:sldId id="258" r:id="rId8"/>
    <p:sldId id="290" r:id="rId9"/>
    <p:sldId id="264" r:id="rId10"/>
    <p:sldId id="263" r:id="rId11"/>
    <p:sldId id="291" r:id="rId12"/>
    <p:sldId id="265" r:id="rId13"/>
    <p:sldId id="261" r:id="rId14"/>
    <p:sldId id="266" r:id="rId15"/>
    <p:sldId id="292" r:id="rId16"/>
    <p:sldId id="260" r:id="rId17"/>
    <p:sldId id="267" r:id="rId18"/>
    <p:sldId id="268" r:id="rId19"/>
    <p:sldId id="269" r:id="rId20"/>
    <p:sldId id="270" r:id="rId21"/>
    <p:sldId id="286" r:id="rId22"/>
    <p:sldId id="287" r:id="rId23"/>
    <p:sldId id="320" r:id="rId24"/>
    <p:sldId id="321" r:id="rId25"/>
    <p:sldId id="322" r:id="rId26"/>
    <p:sldId id="313" r:id="rId27"/>
    <p:sldId id="323" r:id="rId28"/>
    <p:sldId id="324" r:id="rId29"/>
    <p:sldId id="325" r:id="rId30"/>
    <p:sldId id="326" r:id="rId31"/>
    <p:sldId id="327" r:id="rId32"/>
    <p:sldId id="288" r:id="rId33"/>
    <p:sldId id="271" r:id="rId34"/>
    <p:sldId id="272" r:id="rId35"/>
    <p:sldId id="293" r:id="rId36"/>
    <p:sldId id="294" r:id="rId37"/>
    <p:sldId id="295" r:id="rId38"/>
    <p:sldId id="298" r:id="rId39"/>
    <p:sldId id="299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1752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47408-7CAD-47FA-B895-BC5FCE1397AC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C89D2-3079-4C93-A1DF-1D6791A8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P(A|B)=P(A cap B)/P(B) -&gt; P(B)P(A|B)=P(A cap B) </a:t>
            </a:r>
            <a:br>
              <a:rPr lang="en-US" dirty="0"/>
            </a:br>
            <a:r>
              <a:rPr lang="en-US" dirty="0"/>
              <a:t>so this is replacing P(A|B) with P(A).</a:t>
            </a:r>
          </a:p>
          <a:p>
            <a:endParaRPr lang="en-US" dirty="0"/>
          </a:p>
          <a:p>
            <a:r>
              <a:rPr lang="en-US" dirty="0"/>
              <a:t>Why not P(A|B)=P(A), which is more intuitive? Then we’d need to know P(B) \</a:t>
            </a:r>
            <a:r>
              <a:rPr lang="en-US" dirty="0" err="1"/>
              <a:t>neq</a:t>
            </a:r>
            <a:r>
              <a:rPr lang="en-US" dirty="0"/>
              <a:t> 0 *before* we evaluate independence. We want to be able to say whether things are independent even if probability is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as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True (P(B|A) = 0 in this case).</a:t>
            </a:r>
            <a:br>
              <a:rPr lang="en-US" dirty="0"/>
            </a:br>
            <a:r>
              <a:rPr lang="en-US" dirty="0"/>
              <a:t>2. True (P(A cap B) &lt;= P(A) = 0; P(A)P(B) = 0*P(B)=0</a:t>
            </a:r>
            <a:br>
              <a:rPr lang="en-US" dirty="0"/>
            </a:br>
            <a:r>
              <a:rPr lang="en-US" dirty="0"/>
              <a:t>3. False. For A, B events with 0 probability P(A cap B)=0=0*0=P(A)P(B), so they are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0" Type="http://schemas.openxmlformats.org/officeDocument/2006/relationships/image" Target="../media/image240.png"/><Relationship Id="rId4" Type="http://schemas.openxmlformats.org/officeDocument/2006/relationships/image" Target="../media/image180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Autumn 25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7F23469-31FE-4864-969A-8B6280D9187E}"/>
              </a:ext>
            </a:extLst>
          </p:cNvPr>
          <p:cNvSpPr/>
          <p:nvPr/>
        </p:nvSpPr>
        <p:spPr>
          <a:xfrm>
            <a:off x="8154627" y="5554636"/>
            <a:ext cx="3810924" cy="1234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566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278-6205-4143-8C7D-730A361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0FB9-3DC2-41D1-9A12-CF02DC70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HW2 due tonight</a:t>
            </a:r>
          </a:p>
          <a:p>
            <a:r>
              <a:rPr lang="en-US" dirty="0"/>
              <a:t>HW3 out this evening.</a:t>
            </a:r>
          </a:p>
          <a:p>
            <a:endParaRPr lang="en-US" dirty="0"/>
          </a:p>
          <a:p>
            <a:r>
              <a:rPr lang="en-US" dirty="0"/>
              <a:t>HW3 includes a programming problem – using Bayes rule to do some machine learning – detecting whether emails are spam or “ham” (legitimate emails).</a:t>
            </a:r>
          </a:p>
          <a:p>
            <a:r>
              <a:rPr lang="en-US" dirty="0"/>
              <a:t>Longer than the programming on HW1 – please get started early!</a:t>
            </a:r>
          </a:p>
          <a:p>
            <a:r>
              <a:rPr lang="en-US" dirty="0"/>
              <a:t>Extra resources will be available!</a:t>
            </a:r>
          </a:p>
        </p:txBody>
      </p:sp>
    </p:spTree>
    <p:extLst>
      <p:ext uri="{BB962C8B-B14F-4D97-AF65-F5344CB8AC3E}">
        <p14:creationId xmlns:p14="http://schemas.microsoft.com/office/powerpoint/2010/main" val="3163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=1/3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DD743-582C-4899-B2CE-C130E245A5D5}"/>
              </a:ext>
            </a:extLst>
          </p:cNvPr>
          <p:cNvSpPr/>
          <p:nvPr/>
        </p:nvSpPr>
        <p:spPr>
          <a:xfrm>
            <a:off x="2221928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1E52B9-F381-4A5D-8DDF-E8FD9B4583E5}"/>
              </a:ext>
            </a:extLst>
          </p:cNvPr>
          <p:cNvCxnSpPr>
            <a:stCxn id="6" idx="3"/>
          </p:cNvCxnSpPr>
          <p:nvPr/>
        </p:nvCxnSpPr>
        <p:spPr>
          <a:xfrm flipH="1">
            <a:off x="1609969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261A9-9E49-4A40-8A6A-97962F67B875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2522116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18B5F8-BE54-4CAD-8EE0-3167C3557936}"/>
              </a:ext>
            </a:extLst>
          </p:cNvPr>
          <p:cNvSpPr/>
          <p:nvPr/>
        </p:nvSpPr>
        <p:spPr>
          <a:xfrm>
            <a:off x="1361285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F388-0DED-4CC8-86DF-DFDF18609FE7}"/>
              </a:ext>
            </a:extLst>
          </p:cNvPr>
          <p:cNvSpPr/>
          <p:nvPr/>
        </p:nvSpPr>
        <p:spPr>
          <a:xfrm>
            <a:off x="2889316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FC7BF9-B499-4753-8030-0FAA833E2FB9}"/>
              </a:ext>
            </a:extLst>
          </p:cNvPr>
          <p:cNvCxnSpPr/>
          <p:nvPr/>
        </p:nvCxnSpPr>
        <p:spPr>
          <a:xfrm flipH="1">
            <a:off x="772473" y="3583354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7215BA-8361-4C8F-A43C-EBADA17B75B5}"/>
              </a:ext>
            </a:extLst>
          </p:cNvPr>
          <p:cNvCxnSpPr>
            <a:cxnSpLocks/>
            <a:stCxn id="14" idx="5"/>
            <a:endCxn id="33" idx="0"/>
          </p:cNvCxnSpPr>
          <p:nvPr/>
        </p:nvCxnSpPr>
        <p:spPr>
          <a:xfrm>
            <a:off x="1661473" y="3553342"/>
            <a:ext cx="26007" cy="19109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BC20B2-93F9-46A8-B4E8-47852BE64EB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2573620" y="3553342"/>
            <a:ext cx="367200" cy="151649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0F81AA-D022-4F8D-9E06-7E5296DEFE09}"/>
              </a:ext>
            </a:extLst>
          </p:cNvPr>
          <p:cNvCxnSpPr>
            <a:cxnSpLocks/>
            <a:stCxn id="15" idx="5"/>
          </p:cNvCxnSpPr>
          <p:nvPr/>
        </p:nvCxnSpPr>
        <p:spPr>
          <a:xfrm>
            <a:off x="3189504" y="3553342"/>
            <a:ext cx="828578" cy="190547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/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D06382-FFA1-4374-89F6-F6EAD2308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8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/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790F2B-B84A-428A-9048-AA9AB08AC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370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/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62184B-E859-4E6C-9B1B-6A6993D0F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3" y="3853375"/>
                <a:ext cx="1492917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/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492EDB0-B884-4AC9-9A9A-E5DC4F118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3604846"/>
                <a:ext cx="1492917" cy="49705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/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44A1BA-7D19-48EE-B81C-30F35A914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3999325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/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BA77B75-C6D8-48BE-9510-E59F2339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03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/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D12008-67C3-492B-B821-D85A07556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38" y="5092158"/>
                <a:ext cx="142759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/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04C26B-E994-4472-ADC7-E8FE4E7E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58" y="5464318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/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D4BFE6-FFCB-4CEF-B085-2C86DD41B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69" y="5062095"/>
                <a:ext cx="142759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/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5D4B23-70CF-4DAE-9AB8-5A8942E8D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450" y="5458815"/>
                <a:ext cx="1570643" cy="307777"/>
              </a:xfrm>
              <a:prstGeom prst="rect">
                <a:avLst/>
              </a:prstGeom>
              <a:blipFill>
                <a:blip r:embed="rId12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Outline:</a:t>
            </a:r>
          </a:p>
          <a:p>
            <a:r>
              <a:rPr lang="en-US" dirty="0"/>
              <a:t>Independence</a:t>
            </a:r>
          </a:p>
          <a:p>
            <a:r>
              <a:rPr lang="en-US" dirty="0"/>
              <a:t>Chain Rule</a:t>
            </a:r>
          </a:p>
          <a:p>
            <a:r>
              <a:rPr lang="en-US" dirty="0"/>
              <a:t>Conditional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7B68BB7F-616D-4DA2-9AC8-1C233B210CC8}"/>
              </a:ext>
            </a:extLst>
          </p:cNvPr>
          <p:cNvSpPr/>
          <p:nvPr/>
        </p:nvSpPr>
        <p:spPr>
          <a:xfrm>
            <a:off x="3988205" y="1487973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A538A4-FC55-4D43-AC53-8C95826DE96D}"/>
              </a:ext>
            </a:extLst>
          </p:cNvPr>
          <p:cNvCxnSpPr>
            <a:stCxn id="4" idx="3"/>
          </p:cNvCxnSpPr>
          <p:nvPr/>
        </p:nvCxnSpPr>
        <p:spPr>
          <a:xfrm flipH="1">
            <a:off x="3376246" y="1788161"/>
            <a:ext cx="663463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2A3F6B-5EA7-4968-B949-FBD338ECA5C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4288393" y="1788161"/>
            <a:ext cx="543046" cy="148648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4C9DAD8-8F41-448A-B1D5-2FCA078F9769}"/>
              </a:ext>
            </a:extLst>
          </p:cNvPr>
          <p:cNvSpPr/>
          <p:nvPr/>
        </p:nvSpPr>
        <p:spPr>
          <a:xfrm>
            <a:off x="3127562" y="3253154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EAA983D-D67F-4529-9FD0-F20DD6A8874C}"/>
              </a:ext>
            </a:extLst>
          </p:cNvPr>
          <p:cNvSpPr/>
          <p:nvPr/>
        </p:nvSpPr>
        <p:spPr>
          <a:xfrm>
            <a:off x="2341516" y="455645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CCC1E3-186C-4E11-9D6F-6FE0C75F7B2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2517362" y="3583354"/>
            <a:ext cx="684852" cy="97310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D951B2-35AD-42B9-8278-275145C02F59}"/>
              </a:ext>
            </a:extLst>
          </p:cNvPr>
          <p:cNvCxnSpPr>
            <a:cxnSpLocks/>
            <a:stCxn id="7" idx="5"/>
            <a:endCxn id="20" idx="0"/>
          </p:cNvCxnSpPr>
          <p:nvPr/>
        </p:nvCxnSpPr>
        <p:spPr>
          <a:xfrm>
            <a:off x="3427750" y="3553342"/>
            <a:ext cx="626769" cy="10376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D339-4399-4725-826B-57AFDC8474EA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2132698" y="4856647"/>
            <a:ext cx="26032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925499-7A80-4471-8C79-59A9902283B4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2641704" y="4856647"/>
            <a:ext cx="734542" cy="10971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/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80DC30-2009-43CD-B92F-9858624B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15" y="2033588"/>
                <a:ext cx="1300162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/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36566DA-C20C-4AB0-9145-9B8C070B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47" y="2033588"/>
                <a:ext cx="130016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/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5435AE-62CB-4D07-85FB-3FBB790F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763" y="5156680"/>
                <a:ext cx="1492917" cy="495649"/>
              </a:xfrm>
              <a:prstGeom prst="rect">
                <a:avLst/>
              </a:prstGeom>
              <a:blipFill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/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9B8B7C-33ED-4DDE-862F-06E42D25E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04" y="5081990"/>
                <a:ext cx="2616224" cy="495649"/>
              </a:xfrm>
              <a:prstGeom prst="rect">
                <a:avLst/>
              </a:prstGeom>
              <a:blipFill>
                <a:blip r:embed="rId6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/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36C029-3C3C-47FA-929A-050C54C45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293" y="3542556"/>
                <a:ext cx="1492917" cy="497059"/>
              </a:xfrm>
              <a:prstGeom prst="rect">
                <a:avLst/>
              </a:prstGeom>
              <a:blipFill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/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9AF8ED-5EA2-4F6B-8287-CBB932322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80" y="3669229"/>
                <a:ext cx="1492917" cy="5142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/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6EFF87-F282-4F7D-A558-43BDD9228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197" y="4591024"/>
                <a:ext cx="1570643" cy="307777"/>
              </a:xfrm>
              <a:prstGeom prst="rect">
                <a:avLst/>
              </a:prstGeom>
              <a:blipFill>
                <a:blip r:embed="rId9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/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𝐻𝐻𝑇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1591BC-EC3F-4145-B800-66FE2CDED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38" y="5962982"/>
                <a:ext cx="1570643" cy="307777"/>
              </a:xfrm>
              <a:prstGeom prst="rect">
                <a:avLst/>
              </a:prstGeom>
              <a:blipFill>
                <a:blip r:embed="rId10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/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B78E41-542B-4C1B-96B8-9080D520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072" y="3274646"/>
                <a:ext cx="1570643" cy="307777"/>
              </a:xfrm>
              <a:prstGeom prst="rect">
                <a:avLst/>
              </a:prstGeom>
              <a:blipFill>
                <a:blip r:embed="rId11"/>
                <a:stretch>
                  <a:fillRect b="-566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A73D4806-9CF5-4E71-9F43-15FC48036E22}"/>
              </a:ext>
            </a:extLst>
          </p:cNvPr>
          <p:cNvSpPr/>
          <p:nvPr/>
        </p:nvSpPr>
        <p:spPr>
          <a:xfrm>
            <a:off x="1956852" y="5948349"/>
            <a:ext cx="351692" cy="3516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38D3-4499-446F-B3D2-4CD0C4BD50EC}"/>
              </a:ext>
            </a:extLst>
          </p:cNvPr>
          <p:cNvSpPr txBox="1"/>
          <p:nvPr/>
        </p:nvSpPr>
        <p:spPr>
          <a:xfrm rot="5400000">
            <a:off x="58654" y="6530681"/>
            <a:ext cx="720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1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53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3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“the first flip is &lt;blah&gt;” are independent of events like “the second flip is &lt;blah&gt;”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7877</TotalTime>
  <Words>2806</Words>
  <Application>Microsoft Office PowerPoint</Application>
  <PresentationFormat>Widescreen</PresentationFormat>
  <Paragraphs>341</Paragraphs>
  <Slides>39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Independence</vt:lpstr>
      <vt:lpstr>Announcements</vt:lpstr>
      <vt:lpstr>Today</vt:lpstr>
      <vt:lpstr>Definition of Independence</vt:lpstr>
      <vt:lpstr>Conditioning Practice</vt:lpstr>
      <vt:lpstr>Independence</vt:lpstr>
      <vt:lpstr>Examples</vt:lpstr>
      <vt:lpstr>Examples</vt:lpstr>
      <vt:lpstr>Hey Wait</vt:lpstr>
      <vt:lpstr>Mutual Exclusion and independence</vt:lpstr>
      <vt:lpstr>Mutual Exclusion and independence</vt:lpstr>
      <vt:lpstr>Chain Rule</vt:lpstr>
      <vt:lpstr>Chain Rule</vt:lpstr>
      <vt:lpstr>Chain Rule Example</vt:lpstr>
      <vt:lpstr>Conditional Independence</vt:lpstr>
      <vt:lpstr>Conditional Independence</vt:lpstr>
      <vt:lpstr>Conditional Independence Example</vt:lpstr>
      <vt:lpstr>(Unconditioned) Independence</vt:lpstr>
      <vt:lpstr>Conditional Independence</vt:lpstr>
      <vt:lpstr>Takeaway</vt:lpstr>
      <vt:lpstr>More Bayes Practice</vt:lpstr>
      <vt:lpstr>A contrived example</vt:lpstr>
      <vt:lpstr>Updated Sequential Processes</vt:lpstr>
      <vt:lpstr>Updated Sequential Processes</vt:lpstr>
      <vt:lpstr>Flipping the conditioning</vt:lpstr>
      <vt:lpstr>Flipping the conditioning</vt:lpstr>
      <vt:lpstr>Flipping the conditioning</vt:lpstr>
      <vt:lpstr>The Technical Stuff</vt:lpstr>
      <vt:lpstr>Proof of Bayes’ Rule</vt:lpstr>
      <vt:lpstr>A Technical Note</vt:lpstr>
      <vt:lpstr>An Example</vt:lpstr>
      <vt:lpstr>A Quick Technical Remark</vt:lpstr>
      <vt:lpstr>Setting the stage: Random Variables</vt:lpstr>
      <vt:lpstr>Implicitly defining Ω</vt:lpstr>
      <vt:lpstr>An infinite process.</vt:lpstr>
      <vt:lpstr>Finding P(at least 3 heads)</vt:lpstr>
      <vt:lpstr>Finding P(at least 3 heads)</vt:lpstr>
      <vt:lpstr>Independence</vt:lpstr>
      <vt:lpstr>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Robbie Weber</cp:lastModifiedBy>
  <cp:revision>44</cp:revision>
  <cp:lastPrinted>2025-10-07T20:26:25Z</cp:lastPrinted>
  <dcterms:created xsi:type="dcterms:W3CDTF">2021-04-11T03:25:13Z</dcterms:created>
  <dcterms:modified xsi:type="dcterms:W3CDTF">2025-10-07T20:29:22Z</dcterms:modified>
</cp:coreProperties>
</file>