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6" r:id="rId2"/>
    <p:sldId id="318" r:id="rId3"/>
    <p:sldId id="270" r:id="rId4"/>
    <p:sldId id="273" r:id="rId5"/>
    <p:sldId id="319" r:id="rId6"/>
    <p:sldId id="275" r:id="rId7"/>
    <p:sldId id="274" r:id="rId8"/>
    <p:sldId id="272" r:id="rId9"/>
    <p:sldId id="320" r:id="rId10"/>
    <p:sldId id="321" r:id="rId11"/>
    <p:sldId id="322" r:id="rId12"/>
    <p:sldId id="323" r:id="rId13"/>
    <p:sldId id="297" r:id="rId14"/>
    <p:sldId id="271" r:id="rId15"/>
    <p:sldId id="335" r:id="rId16"/>
    <p:sldId id="300" r:id="rId17"/>
    <p:sldId id="259" r:id="rId18"/>
    <p:sldId id="260" r:id="rId19"/>
    <p:sldId id="301" r:id="rId20"/>
    <p:sldId id="261" r:id="rId21"/>
    <p:sldId id="262" r:id="rId22"/>
    <p:sldId id="302" r:id="rId23"/>
    <p:sldId id="303" r:id="rId24"/>
    <p:sldId id="279" r:id="rId25"/>
    <p:sldId id="304" r:id="rId26"/>
    <p:sldId id="305" r:id="rId27"/>
    <p:sldId id="306" r:id="rId28"/>
    <p:sldId id="280" r:id="rId29"/>
    <p:sldId id="264" r:id="rId30"/>
    <p:sldId id="265" r:id="rId31"/>
    <p:sldId id="263" r:id="rId32"/>
    <p:sldId id="266" r:id="rId33"/>
    <p:sldId id="307" r:id="rId34"/>
    <p:sldId id="286" r:id="rId35"/>
    <p:sldId id="287" r:id="rId36"/>
    <p:sldId id="291" r:id="rId37"/>
    <p:sldId id="293" r:id="rId38"/>
    <p:sldId id="292" r:id="rId39"/>
    <p:sldId id="313" r:id="rId40"/>
    <p:sldId id="294" r:id="rId41"/>
    <p:sldId id="295" r:id="rId42"/>
    <p:sldId id="296" r:id="rId43"/>
    <p:sldId id="289" r:id="rId44"/>
    <p:sldId id="290" r:id="rId45"/>
    <p:sldId id="288" r:id="rId46"/>
    <p:sldId id="334" r:id="rId47"/>
    <p:sldId id="336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E497D-6179-4C1B-84C3-0971EB9FE353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D4A51-7EFB-4328-9D45-681C029EC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47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we condition on is “the new (restricted) sample space”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D4A51-7EFB-4328-9D45-681C029ECF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97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0EE059D-9B4B-4F38-A3D9-D0C86513E066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E34-8C26-41B3-B61C-62CF82BB03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413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059D-9B4B-4F38-A3D9-D0C86513E066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E34-8C26-41B3-B61C-62CF82BB03C0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50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059D-9B4B-4F38-A3D9-D0C86513E066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E34-8C26-41B3-B61C-62CF82BB03C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131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3049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059D-9B4B-4F38-A3D9-D0C86513E066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E34-8C26-41B3-B61C-62CF82BB0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29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059D-9B4B-4F38-A3D9-D0C86513E066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E34-8C26-41B3-B61C-62CF82BB03C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1032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059D-9B4B-4F38-A3D9-D0C86513E066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E34-8C26-41B3-B61C-62CF82BB03C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4840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059D-9B4B-4F38-A3D9-D0C86513E066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E34-8C26-41B3-B61C-62CF82BB0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86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059D-9B4B-4F38-A3D9-D0C86513E066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E34-8C26-41B3-B61C-62CF82BB03C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288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059D-9B4B-4F38-A3D9-D0C86513E066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E34-8C26-41B3-B61C-62CF82BB03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498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059D-9B4B-4F38-A3D9-D0C86513E066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E34-8C26-41B3-B61C-62CF82BB0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48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059D-9B4B-4F38-A3D9-D0C86513E066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E34-8C26-41B3-B61C-62CF82BB03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291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EE059D-9B4B-4F38-A3D9-D0C86513E066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F6716E34-8C26-41B3-B61C-62CF82BB03C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0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91.png"/><Relationship Id="rId4" Type="http://schemas.openxmlformats.org/officeDocument/2006/relationships/image" Target="../media/image8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package" Target="../embeddings/Microsoft_PowerPoint_Presentation.pptx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0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0.png"/><Relationship Id="rId10" Type="http://schemas.openxmlformats.org/officeDocument/2006/relationships/image" Target="../media/image240.png"/><Relationship Id="rId4" Type="http://schemas.openxmlformats.org/officeDocument/2006/relationships/image" Target="../media/image180.png"/><Relationship Id="rId9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0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0.png"/><Relationship Id="rId10" Type="http://schemas.openxmlformats.org/officeDocument/2006/relationships/image" Target="../media/image240.png"/><Relationship Id="rId4" Type="http://schemas.openxmlformats.org/officeDocument/2006/relationships/image" Target="../media/image180.png"/><Relationship Id="rId9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6.png"/><Relationship Id="rId7" Type="http://schemas.openxmlformats.org/officeDocument/2006/relationships/image" Target="../media/image4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422D0-DEC2-45C1-9BE3-87EB567083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Conditioning and </a:t>
            </a:r>
            <a:br>
              <a:rPr lang="en-US" dirty="0"/>
            </a:br>
            <a:r>
              <a:rPr lang="en-US" dirty="0"/>
              <a:t>Bayes’ Rule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0136F8-CB04-468A-98F2-54695C3C26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Autumn 25</a:t>
            </a:r>
            <a:br>
              <a:rPr lang="en-US" dirty="0"/>
            </a:br>
            <a:r>
              <a:rPr lang="en-US" dirty="0"/>
              <a:t>Lecture 6</a:t>
            </a:r>
          </a:p>
        </p:txBody>
      </p:sp>
    </p:spTree>
    <p:extLst>
      <p:ext uri="{BB962C8B-B14F-4D97-AF65-F5344CB8AC3E}">
        <p14:creationId xmlns:p14="http://schemas.microsoft.com/office/powerpoint/2010/main" val="1760423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7CF9-3017-4323-B324-7A92DBAD2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Practice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E68739F6-0F05-4FFE-8930-E114A5F7C8BF}"/>
              </a:ext>
            </a:extLst>
          </p:cNvPr>
          <p:cNvGraphicFramePr>
            <a:graphicFrameLocks/>
          </p:cNvGraphicFramePr>
          <p:nvPr/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B057932-F2FA-1314-6CDD-749F34B7B8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</p:spPr>
            <p:txBody>
              <a:bodyPr/>
              <a:lstStyle/>
              <a:p>
                <a:r>
                  <a:rPr lang="en-US" dirty="0"/>
                  <a:t>A ~ Red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C ~ Sum is 9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𝐶</m:t>
                        </m:r>
                      </m:e>
                    </m:d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∩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)/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1/4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B057932-F2FA-1314-6CDD-749F34B7B8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  <a:blipFill>
                <a:blip r:embed="rId2"/>
                <a:stretch>
                  <a:fillRect l="-2321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2817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7CF9-3017-4323-B324-7A92DBAD2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Practice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E68739F6-0F05-4FFE-8930-E114A5F7C8BF}"/>
              </a:ext>
            </a:extLst>
          </p:cNvPr>
          <p:cNvGraphicFramePr>
            <a:graphicFrameLocks/>
          </p:cNvGraphicFramePr>
          <p:nvPr/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B057932-F2FA-1314-6CDD-749F34B7B8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</p:spPr>
            <p:txBody>
              <a:bodyPr/>
              <a:lstStyle/>
              <a:p>
                <a:r>
                  <a:rPr lang="en-US" dirty="0"/>
                  <a:t>B ~ Sum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A ~ Red die is 6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</m:d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∩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)/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1/6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B057932-F2FA-1314-6CDD-749F34B7B8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  <a:blipFill>
                <a:blip r:embed="rId2"/>
                <a:stretch>
                  <a:fillRect l="-2321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7533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7CF9-3017-4323-B324-7A92DBAD2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74016-E470-4978-9484-E043911B38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</p:spPr>
            <p:txBody>
              <a:bodyPr/>
              <a:lstStyle/>
              <a:p>
                <a:r>
                  <a:rPr lang="en-US" dirty="0"/>
                  <a:t>Red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conditioned on sum 7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1/6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Red die 6 conditioned on sum 9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1/4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Sum 7 conditioned on red die 6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1/6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74016-E470-4978-9484-E043911B38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  <a:blipFill>
                <a:blip r:embed="rId2"/>
                <a:stretch>
                  <a:fillRect l="-2515" t="-2138" r="-5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E68739F6-0F05-4FFE-8930-E114A5F7C8BF}"/>
              </a:ext>
            </a:extLst>
          </p:cNvPr>
          <p:cNvGraphicFramePr>
            <a:graphicFrameLocks/>
          </p:cNvGraphicFramePr>
          <p:nvPr/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6198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44883-408D-4DF5-8BAF-F0876ABC3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Direction Matters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666E68-41C5-4D46-A2E6-59CB2503D5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 same?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666E68-41C5-4D46-A2E6-59CB2503D5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5460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44883-408D-4DF5-8BAF-F0876ABC3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Direction Matters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666E68-41C5-4D46-A2E6-59CB2503D5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11422130" cy="4845504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No!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are different quantities.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“traffic on the highway”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“it’s snowing”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close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“it’s snowing”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“traffic on the highway”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much smaller; there many 	other times when there is traffic on the highway</a:t>
                </a:r>
              </a:p>
              <a:p>
                <a:r>
                  <a:rPr lang="en-US" dirty="0"/>
                  <a:t>It’s a lot like implications – order can matter a lot!</a:t>
                </a:r>
              </a:p>
              <a:p>
                <a:r>
                  <a:rPr lang="en-US" dirty="0"/>
                  <a:t>(but there are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where the conditioning doesn’t make a difference)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666E68-41C5-4D46-A2E6-59CB2503D5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11422130" cy="4845504"/>
              </a:xfrm>
              <a:blipFill>
                <a:blip r:embed="rId2"/>
                <a:stretch>
                  <a:fillRect l="-69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1285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FDAAC7-0D1E-D85D-DC53-BB2351CFA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Rule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605CB8-CA87-AD12-EA88-089FEB4E3F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36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8564C-61DD-4776-8883-57E4C204D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Wonka Bars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99C92-BA27-46CD-A2BC-41E00CFE6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Willy Wonka has placed golden tickets on 0.1% of his Wonka Bars.</a:t>
            </a:r>
          </a:p>
          <a:p>
            <a:r>
              <a:rPr lang="en-US" dirty="0"/>
              <a:t>You want to get a golden ticket. You could buy a 1000-or-so of the bars until you find one, but that’s expensive…you’ve got a better idea!</a:t>
            </a:r>
          </a:p>
          <a:p>
            <a:r>
              <a:rPr lang="en-US" dirty="0"/>
              <a:t>You have a test – a very precise scale you’ve bought. </a:t>
            </a:r>
          </a:p>
          <a:p>
            <a:pPr lvl="1"/>
            <a:r>
              <a:rPr lang="en-US" dirty="0"/>
              <a:t>If the bar you weigh </a:t>
            </a:r>
            <a:r>
              <a:rPr lang="en-US" b="1" dirty="0"/>
              <a:t>does </a:t>
            </a:r>
            <a:r>
              <a:rPr lang="en-US" dirty="0"/>
              <a:t>have a golden ticket, the scale will alert you 99.9% of the time.</a:t>
            </a:r>
          </a:p>
          <a:p>
            <a:pPr lvl="1"/>
            <a:r>
              <a:rPr lang="en-US" dirty="0"/>
              <a:t>If the bar you weigh does not have a golden ticket, the scale will (falsely) alert you only 1% of the time. </a:t>
            </a:r>
          </a:p>
          <a:p>
            <a:r>
              <a:rPr lang="en-US" dirty="0"/>
              <a:t>If you pick up a bar and it alerts, what is the probability you have a golden ticket?</a:t>
            </a:r>
          </a:p>
        </p:txBody>
      </p:sp>
    </p:spTree>
    <p:extLst>
      <p:ext uri="{BB962C8B-B14F-4D97-AF65-F5344CB8AC3E}">
        <p14:creationId xmlns:p14="http://schemas.microsoft.com/office/powerpoint/2010/main" val="711775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90B82-7336-4B88-A505-EA21313FF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Willy Wonka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EE9A7-2107-4D81-A27A-FC7B3DD21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Willy Wonka has placed golden tickets on 0.1% of his Wonka Bars.</a:t>
            </a:r>
          </a:p>
          <a:p>
            <a:pPr lvl="1"/>
            <a:r>
              <a:rPr lang="en-US" dirty="0"/>
              <a:t>If the bar you weigh </a:t>
            </a:r>
            <a:r>
              <a:rPr lang="en-US" b="1" dirty="0"/>
              <a:t>does </a:t>
            </a:r>
            <a:r>
              <a:rPr lang="en-US" dirty="0"/>
              <a:t>have a golden ticket, the scale will alert you 99.9% of the time.</a:t>
            </a:r>
          </a:p>
          <a:p>
            <a:pPr lvl="1"/>
            <a:r>
              <a:rPr lang="en-US" dirty="0"/>
              <a:t>If the bar you weigh does not have a golden ticket, the scale will (falsely) alert you only 1% of the time. </a:t>
            </a:r>
          </a:p>
          <a:p>
            <a:r>
              <a:rPr lang="en-US" dirty="0"/>
              <a:t>You pick up a bar and it alerts, what is the probability you have a golden ticket?</a:t>
            </a:r>
          </a:p>
          <a:p>
            <a:r>
              <a:rPr lang="en-US" dirty="0"/>
              <a:t>Which of these is closest to the right answer?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A484E5-784F-4BE5-B197-70435A165BC4}"/>
              </a:ext>
            </a:extLst>
          </p:cNvPr>
          <p:cNvSpPr txBox="1"/>
          <p:nvPr/>
        </p:nvSpPr>
        <p:spPr>
          <a:xfrm>
            <a:off x="9174480" y="4180344"/>
            <a:ext cx="38938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2400" b="0" dirty="0"/>
              <a:t>0.1%</a:t>
            </a:r>
          </a:p>
          <a:p>
            <a:pPr marL="342900" indent="-342900">
              <a:buAutoNum type="alphaUcPeriod"/>
            </a:pPr>
            <a:r>
              <a:rPr lang="en-US" sz="2400" b="0" dirty="0"/>
              <a:t>10%</a:t>
            </a:r>
          </a:p>
          <a:p>
            <a:pPr marL="342900" indent="-342900">
              <a:buAutoNum type="alphaUcPeriod"/>
            </a:pPr>
            <a:r>
              <a:rPr lang="en-US" sz="2400" dirty="0"/>
              <a:t>50%</a:t>
            </a:r>
          </a:p>
          <a:p>
            <a:pPr marL="342900" indent="-342900">
              <a:buAutoNum type="alphaUcPeriod"/>
            </a:pPr>
            <a:r>
              <a:rPr lang="en-US" sz="2400" b="0" dirty="0"/>
              <a:t>90%</a:t>
            </a:r>
          </a:p>
          <a:p>
            <a:pPr marL="342900" indent="-342900">
              <a:buAutoNum type="alphaUcPeriod"/>
            </a:pPr>
            <a:r>
              <a:rPr lang="en-US" sz="2400" dirty="0"/>
              <a:t>99%</a:t>
            </a:r>
          </a:p>
          <a:p>
            <a:pPr marL="342900" indent="-342900">
              <a:buAutoNum type="alphaUcPeriod"/>
            </a:pPr>
            <a:r>
              <a:rPr lang="en-US" sz="2400" b="0" dirty="0"/>
              <a:t>99.9%</a:t>
            </a:r>
          </a:p>
          <a:p>
            <a:endParaRPr lang="en-US" sz="2400" dirty="0"/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ECEC2111-75EB-4BFA-9DB8-098B0C0B5A99}"/>
              </a:ext>
            </a:extLst>
          </p:cNvPr>
          <p:cNvSpPr/>
          <p:nvPr/>
        </p:nvSpPr>
        <p:spPr>
          <a:xfrm>
            <a:off x="8326804" y="43915"/>
            <a:ext cx="3810924" cy="12340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Fill out the poll everywhere so Robbie knows how long to explain</a:t>
            </a:r>
          </a:p>
          <a:p>
            <a:pPr algn="ctr"/>
            <a:r>
              <a:rPr lang="en-US" sz="2000" dirty="0"/>
              <a:t>Go to pollev.com/</a:t>
            </a:r>
            <a:r>
              <a:rPr lang="en-US" sz="2000" dirty="0" err="1"/>
              <a:t>robbie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12931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27FE8-1C86-41EF-9449-C5CF84EAA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05A18D-7BA7-4FD2-B4CE-E8B9DD14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8890493" cy="484550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the event that the </a:t>
                </a:r>
                <a:r>
                  <a:rPr lang="en-US" b="1" dirty="0"/>
                  <a:t>S</a:t>
                </a:r>
                <a:r>
                  <a:rPr lang="en-US" dirty="0"/>
                  <a:t>cale alerts you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be the event your bar has a </a:t>
                </a:r>
                <a:r>
                  <a:rPr lang="en-US" b="1" dirty="0"/>
                  <a:t>G</a:t>
                </a:r>
                <a:r>
                  <a:rPr lang="en-US" dirty="0"/>
                  <a:t>olden ticket. </a:t>
                </a:r>
              </a:p>
              <a:p>
                <a:r>
                  <a:rPr lang="en-US" dirty="0"/>
                  <a:t>What conditional probabilities are each of these? 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Willy Wonka has placed golden tickets on 0.1% of his Wonka Bars.</a:t>
                </a:r>
              </a:p>
              <a:p>
                <a:pPr lvl="1"/>
                <a:r>
                  <a:rPr lang="en-US" dirty="0"/>
                  <a:t>If the bar you weigh </a:t>
                </a:r>
                <a:r>
                  <a:rPr lang="en-US" b="1" dirty="0"/>
                  <a:t>does </a:t>
                </a:r>
                <a:r>
                  <a:rPr lang="en-US" dirty="0"/>
                  <a:t>have a golden ticket, the scale will alert you 99.9% of the time.</a:t>
                </a:r>
              </a:p>
              <a:p>
                <a:pPr lvl="1"/>
                <a:r>
                  <a:rPr lang="en-US" dirty="0"/>
                  <a:t>If the bar you weigh does not have a golden ticket, the scale will (falsely) alert you only 1% of the time. </a:t>
                </a:r>
              </a:p>
              <a:p>
                <a:pPr lvl="1"/>
                <a:r>
                  <a:rPr lang="en-US" dirty="0"/>
                  <a:t>You pick up a bar and it alerts, what is the probability you have a golden ticket?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05A18D-7BA7-4FD2-B4CE-E8B9DD14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8890493" cy="4845504"/>
              </a:xfrm>
              <a:blipFill>
                <a:blip r:embed="rId2"/>
                <a:stretch>
                  <a:fillRect l="-822" t="-2138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051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27FE8-1C86-41EF-9449-C5CF84EAA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05A18D-7BA7-4FD2-B4CE-E8B9DD14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8890493" cy="484550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the event that the </a:t>
                </a:r>
                <a:r>
                  <a:rPr lang="en-US" b="1" dirty="0"/>
                  <a:t>S</a:t>
                </a:r>
                <a:r>
                  <a:rPr lang="en-US" dirty="0"/>
                  <a:t>cale alerts you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be the event your bar has a </a:t>
                </a:r>
                <a:r>
                  <a:rPr lang="en-US" b="1" dirty="0"/>
                  <a:t>G</a:t>
                </a:r>
                <a:r>
                  <a:rPr lang="en-US" dirty="0"/>
                  <a:t>olden ticket. </a:t>
                </a:r>
              </a:p>
              <a:p>
                <a:r>
                  <a:rPr lang="en-US" dirty="0"/>
                  <a:t>What conditional probabilities are each of these? 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Willy Wonka has placed golden tickets on 0.1% of his Wonka Bars.</a:t>
                </a:r>
              </a:p>
              <a:p>
                <a:pPr lvl="1"/>
                <a:r>
                  <a:rPr lang="en-US" dirty="0"/>
                  <a:t>If the bar you weigh </a:t>
                </a:r>
                <a:r>
                  <a:rPr lang="en-US" b="1" dirty="0"/>
                  <a:t>does </a:t>
                </a:r>
                <a:r>
                  <a:rPr lang="en-US" dirty="0"/>
                  <a:t>have a golden ticket, the scale will alert you 99.9% of the time.</a:t>
                </a:r>
              </a:p>
              <a:p>
                <a:pPr lvl="1"/>
                <a:r>
                  <a:rPr lang="en-US" dirty="0"/>
                  <a:t>If the bar you weigh does not have a golden ticket, the scale will (falsely) alert you only 1% of the time. </a:t>
                </a:r>
              </a:p>
              <a:p>
                <a:pPr lvl="1"/>
                <a:r>
                  <a:rPr lang="en-US" dirty="0"/>
                  <a:t>You pick up a bar and it alerts, what is the probability you have a golden ticket?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05A18D-7BA7-4FD2-B4CE-E8B9DD14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8890493" cy="4845504"/>
              </a:xfrm>
              <a:blipFill>
                <a:blip r:embed="rId2"/>
                <a:stretch>
                  <a:fillRect l="-822" t="-2138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CC769B9-E5C6-45D1-A6DD-3988D7A547FE}"/>
                  </a:ext>
                </a:extLst>
              </p:cNvPr>
              <p:cNvSpPr txBox="1"/>
              <p:nvPr/>
            </p:nvSpPr>
            <p:spPr>
              <a:xfrm>
                <a:off x="9465733" y="3329940"/>
                <a:ext cx="899160" cy="461665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CC769B9-E5C6-45D1-A6DD-3988D7A54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5733" y="3329940"/>
                <a:ext cx="899160" cy="461665"/>
              </a:xfrm>
              <a:prstGeom prst="rect">
                <a:avLst/>
              </a:prstGeom>
              <a:blipFill>
                <a:blip r:embed="rId3"/>
                <a:stretch>
                  <a:fillRect r="-1307" b="-12195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F54A02-DC7D-428D-94DF-9A56104A2754}"/>
                  </a:ext>
                </a:extLst>
              </p:cNvPr>
              <p:cNvSpPr txBox="1"/>
              <p:nvPr/>
            </p:nvSpPr>
            <p:spPr>
              <a:xfrm>
                <a:off x="9465732" y="3886609"/>
                <a:ext cx="1141307" cy="461665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F54A02-DC7D-428D-94DF-9A56104A2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5732" y="3886609"/>
                <a:ext cx="1141307" cy="461665"/>
              </a:xfrm>
              <a:prstGeom prst="rect">
                <a:avLst/>
              </a:prstGeom>
              <a:blipFill>
                <a:blip r:embed="rId4"/>
                <a:stretch>
                  <a:fillRect r="-1554" b="-13580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24B91E-6DEC-4085-8DE1-2F15C92ED874}"/>
                  </a:ext>
                </a:extLst>
              </p:cNvPr>
              <p:cNvSpPr txBox="1"/>
              <p:nvPr/>
            </p:nvSpPr>
            <p:spPr>
              <a:xfrm>
                <a:off x="9429325" y="4636320"/>
                <a:ext cx="1141307" cy="523926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e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24B91E-6DEC-4085-8DE1-2F15C92ED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9325" y="4636320"/>
                <a:ext cx="1141307" cy="5239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B0EFEC9-9698-4B24-8416-AE6B760B7DB1}"/>
                  </a:ext>
                </a:extLst>
              </p:cNvPr>
              <p:cNvSpPr txBox="1"/>
              <p:nvPr/>
            </p:nvSpPr>
            <p:spPr>
              <a:xfrm>
                <a:off x="9447529" y="5426855"/>
                <a:ext cx="1141307" cy="461665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B0EFEC9-9698-4B24-8416-AE6B760B7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529" y="5426855"/>
                <a:ext cx="1141307" cy="461665"/>
              </a:xfrm>
              <a:prstGeom prst="rect">
                <a:avLst/>
              </a:prstGeom>
              <a:blipFill>
                <a:blip r:embed="rId6"/>
                <a:stretch>
                  <a:fillRect r="-1554" b="-12195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4054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90157-869B-4D16-B288-B56769975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A887AD-EF3F-2A17-B3CC-60B7A2EA08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300715"/>
                <a:ext cx="11187258" cy="2008645"/>
              </a:xfrm>
            </p:spPr>
            <p:txBody>
              <a:bodyPr/>
              <a:lstStyle/>
              <a:p>
                <a:r>
                  <a:rPr lang="en-US" dirty="0"/>
                  <a:t>Roll a fair 6-sided die.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“the die roll is a 4”,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“the die roll is an even number.”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A887AD-EF3F-2A17-B3CC-60B7A2EA08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300715"/>
                <a:ext cx="11187258" cy="2008645"/>
              </a:xfrm>
              <a:blipFill>
                <a:blip r:embed="rId3"/>
                <a:stretch>
                  <a:fillRect l="-708" t="-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EF6CA2B-005D-E0C2-7AFC-B4CB018D3CBC}"/>
              </a:ext>
            </a:extLst>
          </p:cNvPr>
          <p:cNvGrpSpPr/>
          <p:nvPr/>
        </p:nvGrpSpPr>
        <p:grpSpPr>
          <a:xfrm>
            <a:off x="575239" y="1463859"/>
            <a:ext cx="11187258" cy="2650941"/>
            <a:chOff x="1185842" y="3429000"/>
            <a:chExt cx="6111311" cy="23047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7214E44-077A-9FC1-C7D6-6D8F7AE10CF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2304733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 event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𝐵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with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&gt;0,</m:t>
                      </m:r>
                    </m:oMath>
                  </a14:m>
                  <a:endParaRPr lang="en-US" sz="2800" b="0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t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he “Probability of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𝐴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conditioned 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 is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𝑨</m:t>
                            </m:r>
                          </m:e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𝑩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𝑨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∩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𝑩</m:t>
                                </m:r>
                              </m:e>
                            </m:d>
                          </m:num>
                          <m:den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𝑩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FE89D2B-2A5E-4224-A446-EF941B176CA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230473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3C9C7D0-4828-8075-8CBC-84642830B65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Conditional Probability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3914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47F0B-39B0-45EA-A101-0F5DDC45D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Reversing the 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28C8AD-313A-497B-9E15-99344058EA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All of our information conditions on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happens or not – does your bar have a golden ticket or not?</a:t>
                </a:r>
              </a:p>
              <a:p>
                <a:endParaRPr lang="en-US" dirty="0"/>
              </a:p>
              <a:p>
                <a:r>
                  <a:rPr lang="en-US" dirty="0"/>
                  <a:t>But we’re interested in the “reverse” conditioning. We know the scale alerted us – we know the test is positive – but do we have a golden ticket?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28C8AD-313A-497B-9E15-99344058EA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8788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A5868-CC24-4122-8B90-F67012C7E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D02C61D-AE37-441F-973A-E6FE6F14709F}"/>
                  </a:ext>
                </a:extLst>
              </p:cNvPr>
              <p:cNvSpPr/>
              <p:nvPr/>
            </p:nvSpPr>
            <p:spPr>
              <a:xfrm>
                <a:off x="1987157" y="1523999"/>
                <a:ext cx="7768500" cy="2141221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D02C61D-AE37-441F-973A-E6FE6F1470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157" y="1523999"/>
                <a:ext cx="7768500" cy="21412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2F03E6B-EC8F-55C2-4921-C138BAF0ED7D}"/>
              </a:ext>
            </a:extLst>
          </p:cNvPr>
          <p:cNvSpPr txBox="1"/>
          <p:nvPr/>
        </p:nvSpPr>
        <p:spPr>
          <a:xfrm>
            <a:off x="1987157" y="1523999"/>
            <a:ext cx="7768500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Bayes’ Rule</a:t>
            </a:r>
          </a:p>
        </p:txBody>
      </p:sp>
    </p:spTree>
    <p:extLst>
      <p:ext uri="{BB962C8B-B14F-4D97-AF65-F5344CB8AC3E}">
        <p14:creationId xmlns:p14="http://schemas.microsoft.com/office/powerpoint/2010/main" val="1539736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A5868-CC24-4122-8B90-F67012C7E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D02C61D-AE37-441F-973A-E6FE6F14709F}"/>
                  </a:ext>
                </a:extLst>
              </p:cNvPr>
              <p:cNvSpPr/>
              <p:nvPr/>
            </p:nvSpPr>
            <p:spPr>
              <a:xfrm>
                <a:off x="1987157" y="1523999"/>
                <a:ext cx="7768500" cy="2141221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D02C61D-AE37-441F-973A-E6FE6F1470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157" y="1523999"/>
                <a:ext cx="7768500" cy="21412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B07FFA-E425-494A-8F0B-AC0E824BFAC8}"/>
                  </a:ext>
                </a:extLst>
              </p:cNvPr>
              <p:cNvSpPr txBox="1"/>
              <p:nvPr/>
            </p:nvSpPr>
            <p:spPr>
              <a:xfrm>
                <a:off x="575239" y="3931920"/>
                <a:ext cx="11187259" cy="1866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do we know about Wonka Bars?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𝐺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𝑆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𝐺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⋅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𝐺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B07FFA-E425-494A-8F0B-AC0E824BF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931920"/>
                <a:ext cx="11187259" cy="1866729"/>
              </a:xfrm>
              <a:prstGeom prst="rect">
                <a:avLst/>
              </a:prstGeom>
              <a:blipFill>
                <a:blip r:embed="rId3"/>
                <a:stretch>
                  <a:fillRect l="-1089" t="-3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65339D3-5970-DEE9-BC39-F25BE0B83CF6}"/>
              </a:ext>
            </a:extLst>
          </p:cNvPr>
          <p:cNvSpPr txBox="1"/>
          <p:nvPr/>
        </p:nvSpPr>
        <p:spPr>
          <a:xfrm>
            <a:off x="1987157" y="1523999"/>
            <a:ext cx="7768500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Bayes’ Rule</a:t>
            </a:r>
          </a:p>
        </p:txBody>
      </p:sp>
    </p:spTree>
    <p:extLst>
      <p:ext uri="{BB962C8B-B14F-4D97-AF65-F5344CB8AC3E}">
        <p14:creationId xmlns:p14="http://schemas.microsoft.com/office/powerpoint/2010/main" val="996941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A5868-CC24-4122-8B90-F67012C7E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D02C61D-AE37-441F-973A-E6FE6F14709F}"/>
                  </a:ext>
                </a:extLst>
              </p:cNvPr>
              <p:cNvSpPr/>
              <p:nvPr/>
            </p:nvSpPr>
            <p:spPr>
              <a:xfrm>
                <a:off x="1987157" y="1523999"/>
                <a:ext cx="7768500" cy="2141221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D02C61D-AE37-441F-973A-E6FE6F1470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157" y="1523999"/>
                <a:ext cx="7768500" cy="21412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B07FFA-E425-494A-8F0B-AC0E824BFAC8}"/>
                  </a:ext>
                </a:extLst>
              </p:cNvPr>
              <p:cNvSpPr txBox="1"/>
              <p:nvPr/>
            </p:nvSpPr>
            <p:spPr>
              <a:xfrm>
                <a:off x="575239" y="3931920"/>
                <a:ext cx="11187259" cy="1866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do we know about Wonka Bars?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𝐺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.999⋅.001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B07FFA-E425-494A-8F0B-AC0E824BF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931920"/>
                <a:ext cx="11187259" cy="1866729"/>
              </a:xfrm>
              <a:prstGeom prst="rect">
                <a:avLst/>
              </a:prstGeom>
              <a:blipFill>
                <a:blip r:embed="rId3"/>
                <a:stretch>
                  <a:fillRect l="-1089" t="-3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1D36F5A-0E55-E1D3-EA55-B9B02CEC7E58}"/>
              </a:ext>
            </a:extLst>
          </p:cNvPr>
          <p:cNvSpPr txBox="1"/>
          <p:nvPr/>
        </p:nvSpPr>
        <p:spPr>
          <a:xfrm>
            <a:off x="1987157" y="1523999"/>
            <a:ext cx="7768500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Bayes’ Rule</a:t>
            </a:r>
          </a:p>
        </p:txBody>
      </p:sp>
    </p:spTree>
    <p:extLst>
      <p:ext uri="{BB962C8B-B14F-4D97-AF65-F5344CB8AC3E}">
        <p14:creationId xmlns:p14="http://schemas.microsoft.com/office/powerpoint/2010/main" val="32514847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4FABE-4343-4C25-9DBF-12BEEE243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Filling 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456823-4B96-477C-AD21-282D1E46C1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We’ll use a trick called “the law of total probability”: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=0.999⋅.001+.01⋅.999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=.010989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456823-4B96-477C-AD21-282D1E46C1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22569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982DE-F331-451A-B3F6-7C1C5EE2F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Total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9B1A0D-FACE-40D0-9796-53FE40A90B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be a </a:t>
                </a:r>
                <a:r>
                  <a:rPr lang="en-US" b="1" dirty="0"/>
                  <a:t>partition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endParaRPr lang="en-US" b="1" dirty="0"/>
              </a:p>
              <a:p>
                <a:r>
                  <a:rPr lang="en-US" dirty="0"/>
                  <a:t>A partition of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a family of subsets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such that: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and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∪…∪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i.e. every element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is in exactly one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9B1A0D-FACE-40D0-9796-53FE40A90B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9564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982DE-F331-451A-B3F6-7C1C5EE2F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Total Probability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B1A0D-FACE-40D0-9796-53FE40A90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9C476F-97BE-4995-B402-4B7158B0EBE2}"/>
              </a:ext>
            </a:extLst>
          </p:cNvPr>
          <p:cNvGrpSpPr/>
          <p:nvPr/>
        </p:nvGrpSpPr>
        <p:grpSpPr>
          <a:xfrm>
            <a:off x="533875" y="1504824"/>
            <a:ext cx="7768500" cy="2843058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30B04EB-1DF7-43AC-98C2-FBA410E21F2C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800" dirty="0"/>
                </a:p>
                <a:p>
                  <a:endParaRPr lang="en-US" sz="2800" dirty="0"/>
                </a:p>
                <a:p>
                  <a:r>
                    <a:rPr lang="en-US" sz="2800" dirty="0"/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sz="2800" dirty="0"/>
                    <a:t> be a </a:t>
                  </a:r>
                  <a:r>
                    <a:rPr lang="en-US" sz="2800" b="1" dirty="0"/>
                    <a:t>partition </a:t>
                  </a:r>
                  <a:r>
                    <a:rPr lang="en-US" sz="2800" dirty="0"/>
                    <a:t>of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Ω</m:t>
                      </m:r>
                    </m:oMath>
                  </a14:m>
                  <a:r>
                    <a:rPr lang="en-US" sz="2800" b="1" dirty="0"/>
                    <a:t>.</a:t>
                  </a:r>
                </a:p>
                <a:p>
                  <a:r>
                    <a:rPr lang="en-US" sz="2800" b="1" dirty="0"/>
                    <a:t>For any event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a14:m>
                  <a:r>
                    <a:rPr lang="en-US" sz="2800" b="1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=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𝐚</m:t>
                            </m:r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𝐥𝐥</m:t>
                            </m:r>
                            <m:r>
                              <m:rPr>
                                <m:brk m:alnAt="7"/>
                              </m:r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/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2800" b="1" dirty="0"/>
                </a:p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30B04EB-1DF7-43AC-98C2-FBA410E21F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 l="-164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8D11787-A609-4D87-8C71-A0B9B91A783F}"/>
                </a:ext>
              </a:extLst>
            </p:cNvPr>
            <p:cNvSpPr/>
            <p:nvPr/>
          </p:nvSpPr>
          <p:spPr>
            <a:xfrm>
              <a:off x="1195367" y="3429001"/>
              <a:ext cx="6101786" cy="462838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Law of Total Probability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C240E0F3-E084-1AE4-7C0D-18E269E3ED77}"/>
              </a:ext>
            </a:extLst>
          </p:cNvPr>
          <p:cNvSpPr/>
          <p:nvPr/>
        </p:nvSpPr>
        <p:spPr>
          <a:xfrm>
            <a:off x="8387976" y="5220154"/>
            <a:ext cx="3285565" cy="133835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02D87A9-5D10-8F28-8745-1F194CA21DDB}"/>
              </a:ext>
            </a:extLst>
          </p:cNvPr>
          <p:cNvSpPr/>
          <p:nvPr/>
        </p:nvSpPr>
        <p:spPr>
          <a:xfrm>
            <a:off x="9314326" y="5381568"/>
            <a:ext cx="2048435" cy="84268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A8D43C3-5788-08CD-2D0E-4A30710A9750}"/>
              </a:ext>
            </a:extLst>
          </p:cNvPr>
          <p:cNvCxnSpPr>
            <a:cxnSpLocks/>
          </p:cNvCxnSpPr>
          <p:nvPr/>
        </p:nvCxnSpPr>
        <p:spPr>
          <a:xfrm>
            <a:off x="10030759" y="5242566"/>
            <a:ext cx="0" cy="13383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F1E45EF-EE2F-C491-9E7B-B8761BD46C2A}"/>
              </a:ext>
            </a:extLst>
          </p:cNvPr>
          <p:cNvCxnSpPr/>
          <p:nvPr/>
        </p:nvCxnSpPr>
        <p:spPr>
          <a:xfrm>
            <a:off x="10859995" y="5220154"/>
            <a:ext cx="0" cy="13383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EF1FA47-8179-2378-1BF1-DE3C6C267271}"/>
                  </a:ext>
                </a:extLst>
              </p:cNvPr>
              <p:cNvSpPr txBox="1"/>
              <p:nvPr/>
            </p:nvSpPr>
            <p:spPr>
              <a:xfrm>
                <a:off x="8902643" y="6132606"/>
                <a:ext cx="5333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EF1FA47-8179-2378-1BF1-DE3C6C267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643" y="6132606"/>
                <a:ext cx="53339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84C4DD5-3207-D465-CA5F-F4885593DFCC}"/>
                  </a:ext>
                </a:extLst>
              </p:cNvPr>
              <p:cNvSpPr txBox="1"/>
              <p:nvPr/>
            </p:nvSpPr>
            <p:spPr>
              <a:xfrm>
                <a:off x="10161556" y="6200379"/>
                <a:ext cx="5333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84C4DD5-3207-D465-CA5F-F4885593D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1556" y="6200379"/>
                <a:ext cx="53339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93AB519-CDA0-49E9-BECE-148BE2C7F84E}"/>
                  </a:ext>
                </a:extLst>
              </p:cNvPr>
              <p:cNvSpPr txBox="1"/>
              <p:nvPr/>
            </p:nvSpPr>
            <p:spPr>
              <a:xfrm>
                <a:off x="11123021" y="6139289"/>
                <a:ext cx="5333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93AB519-CDA0-49E9-BECE-148BE2C7F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3021" y="6139289"/>
                <a:ext cx="53339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3821C20-8977-2165-C147-5A6869F5FCA8}"/>
                  </a:ext>
                </a:extLst>
              </p:cNvPr>
              <p:cNvSpPr txBox="1"/>
              <p:nvPr/>
            </p:nvSpPr>
            <p:spPr>
              <a:xfrm>
                <a:off x="9482049" y="5370362"/>
                <a:ext cx="5333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3821C20-8977-2165-C147-5A6869F5F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2049" y="5370362"/>
                <a:ext cx="53339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8B2945E-E6D0-EBCC-2A54-D59BE76C2646}"/>
                  </a:ext>
                </a:extLst>
              </p:cNvPr>
              <p:cNvSpPr txBox="1"/>
              <p:nvPr/>
            </p:nvSpPr>
            <p:spPr>
              <a:xfrm>
                <a:off x="8318871" y="4512268"/>
                <a:ext cx="370242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split into partition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event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inside.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8B2945E-E6D0-EBCC-2A54-D59BE76C26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871" y="4512268"/>
                <a:ext cx="3702424" cy="707886"/>
              </a:xfrm>
              <a:prstGeom prst="rect">
                <a:avLst/>
              </a:prstGeom>
              <a:blipFill>
                <a:blip r:embed="rId7"/>
                <a:stretch>
                  <a:fillRect l="-1812" t="-3448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277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22F75-A722-4E96-8E58-25A87C335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1AB035-09A4-4238-A6D5-DAD208788A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Proof is actually pretty informative on what’s going on. 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n-US" b="0" i="1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b="0" i="1">
                            <a:latin typeface="Cambria Math" panose="02040503050406030204" pitchFamily="18" charset="0"/>
                          </a:rPr>
                          <m:t>ll</m:t>
                        </m:r>
                        <m:r>
                          <m:rPr>
                            <m:brk m:alnAt="7"/>
                          </m:rPr>
                          <a:rPr lang="en-US" b="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ll</m:t>
                        </m:r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(definition of conditional probability)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ll</m:t>
                        </m:r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partition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partition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. Then we just add up those probabilities. </a:t>
                </a:r>
              </a:p>
              <a:p>
                <a:pPr lvl="1"/>
                <a:r>
                  <a:rPr lang="en-US" dirty="0"/>
                  <a:t>Ability to add follows from the “countable additivity” axiom.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1AB035-09A4-4238-A6D5-DAD208788A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2014A8A-E25E-49CC-AF10-DF25EB3A746B}"/>
              </a:ext>
            </a:extLst>
          </p:cNvPr>
          <p:cNvSpPr/>
          <p:nvPr/>
        </p:nvSpPr>
        <p:spPr>
          <a:xfrm>
            <a:off x="8641976" y="125506"/>
            <a:ext cx="3285565" cy="133835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8445AE8-56D5-475A-8B33-05C63E3AAF92}"/>
              </a:ext>
            </a:extLst>
          </p:cNvPr>
          <p:cNvSpPr/>
          <p:nvPr/>
        </p:nvSpPr>
        <p:spPr>
          <a:xfrm>
            <a:off x="9568326" y="286920"/>
            <a:ext cx="2048435" cy="84268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F5CB0B5-531B-49F2-9742-CF6D21738E36}"/>
              </a:ext>
            </a:extLst>
          </p:cNvPr>
          <p:cNvCxnSpPr>
            <a:cxnSpLocks/>
          </p:cNvCxnSpPr>
          <p:nvPr/>
        </p:nvCxnSpPr>
        <p:spPr>
          <a:xfrm>
            <a:off x="10284759" y="147918"/>
            <a:ext cx="0" cy="13383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146598-D043-4944-B8FA-0CAF6930A0DE}"/>
              </a:ext>
            </a:extLst>
          </p:cNvPr>
          <p:cNvCxnSpPr/>
          <p:nvPr/>
        </p:nvCxnSpPr>
        <p:spPr>
          <a:xfrm>
            <a:off x="11113995" y="125506"/>
            <a:ext cx="0" cy="13383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7CC679A-FC06-43CE-B78F-53B014B63F5F}"/>
                  </a:ext>
                </a:extLst>
              </p:cNvPr>
              <p:cNvSpPr txBox="1"/>
              <p:nvPr/>
            </p:nvSpPr>
            <p:spPr>
              <a:xfrm>
                <a:off x="9156643" y="1037958"/>
                <a:ext cx="5333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7CC679A-FC06-43CE-B78F-53B014B63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6643" y="1037958"/>
                <a:ext cx="53339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28865FD-DDEE-40AE-BBC8-06EC49E5E8BE}"/>
                  </a:ext>
                </a:extLst>
              </p:cNvPr>
              <p:cNvSpPr txBox="1"/>
              <p:nvPr/>
            </p:nvSpPr>
            <p:spPr>
              <a:xfrm>
                <a:off x="10415556" y="1105731"/>
                <a:ext cx="5333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28865FD-DDEE-40AE-BBC8-06EC49E5E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5556" y="1105731"/>
                <a:ext cx="53339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C632FBD-1D14-4C57-A0A7-D42508DA6F55}"/>
                  </a:ext>
                </a:extLst>
              </p:cNvPr>
              <p:cNvSpPr txBox="1"/>
              <p:nvPr/>
            </p:nvSpPr>
            <p:spPr>
              <a:xfrm>
                <a:off x="11377021" y="1044641"/>
                <a:ext cx="5333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C632FBD-1D14-4C57-A0A7-D42508DA6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7021" y="1044641"/>
                <a:ext cx="53339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D249075-93AE-4A46-B0A8-F837D63850C2}"/>
                  </a:ext>
                </a:extLst>
              </p:cNvPr>
              <p:cNvSpPr txBox="1"/>
              <p:nvPr/>
            </p:nvSpPr>
            <p:spPr>
              <a:xfrm>
                <a:off x="9736049" y="275714"/>
                <a:ext cx="5333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D249075-93AE-4A46-B0A8-F837D6385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6049" y="275714"/>
                <a:ext cx="53339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31521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A5868-CC24-4122-8B90-F67012C7E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B07FFA-E425-494A-8F0B-AC0E824BFAC8}"/>
                  </a:ext>
                </a:extLst>
              </p:cNvPr>
              <p:cNvSpPr txBox="1"/>
              <p:nvPr/>
            </p:nvSpPr>
            <p:spPr>
              <a:xfrm>
                <a:off x="575239" y="1562100"/>
                <a:ext cx="11187259" cy="3741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do we know about Wonka Bars?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𝐺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|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𝑆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.999⋅.001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.010989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Solving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𝐺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𝑆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i.e. about 0.0909.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Only about a 10% chance that the bar has the golden ticket!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B07FFA-E425-494A-8F0B-AC0E824BF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562100"/>
                <a:ext cx="11187259" cy="3741024"/>
              </a:xfrm>
              <a:prstGeom prst="rect">
                <a:avLst/>
              </a:prstGeom>
              <a:blipFill>
                <a:blip r:embed="rId2"/>
                <a:stretch>
                  <a:fillRect l="-1089" t="-1629" b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30172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88006-3D75-4313-A0B6-FF84D02EE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a minute…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531AB-6BAC-4251-94BE-EE6FE5A6C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57" y="1615441"/>
            <a:ext cx="11473885" cy="4693920"/>
          </a:xfrm>
        </p:spPr>
        <p:txBody>
          <a:bodyPr>
            <a:normAutofit/>
          </a:bodyPr>
          <a:lstStyle/>
          <a:p>
            <a:r>
              <a:rPr lang="en-US" dirty="0"/>
              <a:t>That doesn’t fit with many of our guesses. What’s going on?</a:t>
            </a:r>
          </a:p>
          <a:p>
            <a:endParaRPr lang="en-US" dirty="0"/>
          </a:p>
          <a:p>
            <a:r>
              <a:rPr lang="en-US" dirty="0"/>
              <a:t>Instead of saying “we tested one and got a positive” imagine we tested 1000. </a:t>
            </a:r>
            <a:r>
              <a:rPr lang="en-US" b="1" dirty="0"/>
              <a:t>ABOUT </a:t>
            </a:r>
            <a:r>
              <a:rPr lang="en-US" dirty="0"/>
              <a:t>how many bars of each type are there?</a:t>
            </a:r>
          </a:p>
          <a:p>
            <a:r>
              <a:rPr lang="en-US" b="1" dirty="0"/>
              <a:t>(about) </a:t>
            </a:r>
            <a:r>
              <a:rPr lang="en-US" dirty="0"/>
              <a:t>1 with a golden ticket 999 without. Let’s say those are exactly right.</a:t>
            </a:r>
          </a:p>
          <a:p>
            <a:r>
              <a:rPr lang="en-US" dirty="0"/>
              <a:t>Let’s just say that one golden is truly found.</a:t>
            </a:r>
          </a:p>
          <a:p>
            <a:r>
              <a:rPr lang="en-US" b="1" dirty="0"/>
              <a:t>(about) </a:t>
            </a:r>
            <a:r>
              <a:rPr lang="en-US" dirty="0"/>
              <a:t>1% of the 999 without would be a positive. Let’s say it’s exactly 10.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99AE75-9970-4E0B-81ED-7A1DF67766CC}"/>
              </a:ext>
            </a:extLst>
          </p:cNvPr>
          <p:cNvSpPr txBox="1"/>
          <p:nvPr/>
        </p:nvSpPr>
        <p:spPr>
          <a:xfrm>
            <a:off x="4905375" y="138113"/>
            <a:ext cx="7143750" cy="147732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Willy Wonka has placed golden tickets on 0.1% of his Wonka Bars.</a:t>
            </a:r>
          </a:p>
          <a:p>
            <a:pPr lvl="1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the bar you weigh </a:t>
            </a:r>
            <a:r>
              <a:rPr lang="en-US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does 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have a golden ticket, the scale will alert you 99.9% of the time.</a:t>
            </a:r>
          </a:p>
          <a:p>
            <a:pPr lvl="1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the bar you weigh does not have a golden ticket, the scale will (falsely) alert you only 1% of the time. </a:t>
            </a:r>
          </a:p>
        </p:txBody>
      </p:sp>
    </p:spTree>
    <p:extLst>
      <p:ext uri="{BB962C8B-B14F-4D97-AF65-F5344CB8AC3E}">
        <p14:creationId xmlns:p14="http://schemas.microsoft.com/office/powerpoint/2010/main" val="3383779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D865C-0411-4DAB-BCA2-E7299AFB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Conditioning…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B9CD65-2B77-4564-8684-E4853FFFD3B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/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 “the red die is 5”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sum is 4”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 blue die is 3”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blipFill>
                <a:blip r:embed="rId2"/>
                <a:stretch>
                  <a:fillRect l="-2581" t="-3553" r="-1290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69148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CF28B-5FDB-496A-B059-690F10C29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Visually</a:t>
            </a:r>
          </a:p>
        </p:txBody>
      </p:sp>
      <p:graphicFrame>
        <p:nvGraphicFramePr>
          <p:cNvPr id="10" name="Content Placeholder 9">
            <a:hlinkClick r:id="" action="ppaction://ole?verb=0"/>
            <a:extLst>
              <a:ext uri="{FF2B5EF4-FFF2-40B4-BE49-F238E27FC236}">
                <a16:creationId xmlns:a16="http://schemas.microsoft.com/office/drawing/2014/main" id="{3F8CD0DF-19FD-4C35-B946-C5DC66C4C5A0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619125" y="1392237"/>
          <a:ext cx="5038725" cy="484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11887454" imgH="11430164" progId="PowerPoint.Show.12">
                  <p:embed/>
                </p:oleObj>
              </mc:Choice>
              <mc:Fallback>
                <p:oleObj name="Presentation" r:id="rId2" imgW="11887454" imgH="11430164" progId="PowerPoint.Show.12">
                  <p:embed/>
                  <p:pic>
                    <p:nvPicPr>
                      <p:cNvPr id="10" name="Content Placeholder 9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3F8CD0DF-19FD-4C35-B946-C5DC66C4C5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9125" y="1392237"/>
                        <a:ext cx="5038725" cy="484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7294AAB-72A9-45B7-B2AF-EA72D1D8F923}"/>
              </a:ext>
            </a:extLst>
          </p:cNvPr>
          <p:cNvSpPr txBox="1"/>
          <p:nvPr/>
        </p:nvSpPr>
        <p:spPr>
          <a:xfrm>
            <a:off x="5829300" y="1524000"/>
            <a:ext cx="58864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Gold bar is the one (true) golden ticket bar.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Purple bars don’t have a ticket and tested negative.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Red bars don’t have a ticket, but tested positive.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test is, in a sense, doing really well. 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It’s almost always right.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problem is it’s also the case that the correct answer is almost always “no.”</a:t>
            </a:r>
          </a:p>
        </p:txBody>
      </p:sp>
    </p:spTree>
    <p:extLst>
      <p:ext uri="{BB962C8B-B14F-4D97-AF65-F5344CB8AC3E}">
        <p14:creationId xmlns:p14="http://schemas.microsoft.com/office/powerpoint/2010/main" val="7124243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6E7D7-B782-4C86-A701-E8E4F4E8D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Your Intuition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CFC9E-71B5-4083-83FA-9DD91444D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845504"/>
          </a:xfrm>
        </p:spPr>
        <p:txBody>
          <a:bodyPr/>
          <a:lstStyle/>
          <a:p>
            <a:r>
              <a:rPr lang="en-US" dirty="0"/>
              <a:t>     Take 1: The test is </a:t>
            </a:r>
            <a:r>
              <a:rPr lang="en-US" b="1" dirty="0"/>
              <a:t>actually good </a:t>
            </a:r>
            <a:r>
              <a:rPr lang="en-US" dirty="0"/>
              <a:t>and has VASTLY increased our belief that there IS a golden ticket when you get a positive result.</a:t>
            </a:r>
          </a:p>
          <a:p>
            <a:endParaRPr lang="en-US" dirty="0"/>
          </a:p>
          <a:p>
            <a:r>
              <a:rPr lang="en-US" dirty="0"/>
              <a:t>If we told you “your job is to find a Wonka Bar with a golden ticket” without the test, you have 1/1000 chance, with the test, you have (about) a 1/11 chance. That’s (almost) 100 times better!</a:t>
            </a:r>
          </a:p>
          <a:p>
            <a:endParaRPr lang="en-US" dirty="0"/>
          </a:p>
          <a:p>
            <a:r>
              <a:rPr lang="en-US" dirty="0"/>
              <a:t>This is actually a huge improvement! </a:t>
            </a:r>
          </a:p>
        </p:txBody>
      </p:sp>
      <p:pic>
        <p:nvPicPr>
          <p:cNvPr id="2050" name="Picture 2" descr="Fire on Google Android 11.0 December 2020 Feature Drop">
            <a:extLst>
              <a:ext uri="{FF2B5EF4-FFF2-40B4-BE49-F238E27FC236}">
                <a16:creationId xmlns:a16="http://schemas.microsoft.com/office/drawing/2014/main" id="{F3E90D13-BAF4-4A5A-882C-529B4BB3B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47" y="1463857"/>
            <a:ext cx="460192" cy="46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4150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6E7D7-B782-4C86-A701-E8E4F4E8D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Your Intuition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CFC9E-71B5-4083-83FA-9DD91444D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845504"/>
          </a:xfrm>
        </p:spPr>
        <p:txBody>
          <a:bodyPr/>
          <a:lstStyle/>
          <a:p>
            <a:r>
              <a:rPr lang="en-US" dirty="0"/>
              <a:t>     Take 2: Humans are really bad at intuitively understanding very large or very small numbers.</a:t>
            </a:r>
          </a:p>
          <a:p>
            <a:endParaRPr lang="en-US" dirty="0"/>
          </a:p>
          <a:p>
            <a:r>
              <a:rPr lang="en-US" dirty="0"/>
              <a:t>When I hear “99% chance”, “99.9% chance”, “99.99% chance” they all go into my brain as “well that’s basically guaranteed” And then I forget how many 9’s there actually were.</a:t>
            </a:r>
          </a:p>
          <a:p>
            <a:r>
              <a:rPr lang="en-US" dirty="0"/>
              <a:t>But the number of 9s matters because they end up “cancelling” with the “number of 9’s” in the population that’s truly negative. We’ll talk about this a little more on Friday in the applications.</a:t>
            </a:r>
          </a:p>
        </p:txBody>
      </p:sp>
      <p:pic>
        <p:nvPicPr>
          <p:cNvPr id="2050" name="Picture 2" descr="Fire on Google Android 11.0 December 2020 Feature Drop">
            <a:extLst>
              <a:ext uri="{FF2B5EF4-FFF2-40B4-BE49-F238E27FC236}">
                <a16:creationId xmlns:a16="http://schemas.microsoft.com/office/drawing/2014/main" id="{F3E90D13-BAF4-4A5A-882C-529B4BB3B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47" y="1463857"/>
            <a:ext cx="460192" cy="46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908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6E7D7-B782-4C86-A701-E8E4F4E8D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Your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FCFC9E-71B5-4083-83FA-9DD91444D9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     Take 3: View tests as updating your beliefs, not as revealing the truth.</a:t>
                </a:r>
              </a:p>
              <a:p>
                <a:endParaRPr lang="en-US" dirty="0"/>
              </a:p>
              <a:p>
                <a:r>
                  <a:rPr lang="en-US" dirty="0"/>
                  <a:t>Bayes’ Rule says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has a factor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 it. You have to translate “The test says there’s a golden ticket” to “the test says you should increase your estimate of the chances that you have a golden ticket.”</a:t>
                </a:r>
              </a:p>
              <a:p>
                <a:r>
                  <a:rPr lang="en-US" dirty="0"/>
                  <a:t>A test takes you from your “prior” beliefs of the probability to your “posterior” beliefs.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FCFC9E-71B5-4083-83FA-9DD91444D9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2"/>
                <a:stretch>
                  <a:fillRect l="-708" t="-2138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Fire on Google Android 11.0 December 2020 Feature Drop">
            <a:extLst>
              <a:ext uri="{FF2B5EF4-FFF2-40B4-BE49-F238E27FC236}">
                <a16:creationId xmlns:a16="http://schemas.microsoft.com/office/drawing/2014/main" id="{F3E90D13-BAF4-4A5A-882C-529B4BB3B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47" y="1463857"/>
            <a:ext cx="460192" cy="46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3006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7DBE76-FAEE-48B6-A473-98C759B0A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Bayes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C092F3-40AC-4594-8D2B-6E7893A6E2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956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5176F0-1DE6-4B91-A09A-EB6B2611F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contrived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85797F2-C7D4-48AB-A70E-6B9EF3FDDB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have three red marbles and one blue marble in your left pocket, and one red marble and two blue marbles in your right pocket.</a:t>
                </a:r>
              </a:p>
              <a:p>
                <a:endParaRPr lang="en-US" dirty="0"/>
              </a:p>
              <a:p>
                <a:r>
                  <a:rPr lang="en-US" dirty="0"/>
                  <a:t>You will flip a fair coin; if it’s heads, you’ll draw a marble (uniformly) from your left pocket, if it’s tails, you’ll draw a marble (uniformly) from your right pocket.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you draw a blue marble.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be the coin is tails.</a:t>
                </a: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?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85797F2-C7D4-48AB-A70E-6B9EF3FDDB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04187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C32C0-E964-4FEE-9DDA-332DB36BC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Sequential Processes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21AFE-45DC-4ADE-9A88-DB29E8E611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83200" y="3157415"/>
                <a:ext cx="6479298" cy="3151946"/>
              </a:xfrm>
            </p:spPr>
            <p:txBody>
              <a:bodyPr/>
              <a:lstStyle/>
              <a:p>
                <a:r>
                  <a:rPr lang="en-US" dirty="0"/>
                  <a:t>For sequential processes with probability, at each step multiply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next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step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all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prior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steps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21AFE-45DC-4ADE-9A88-DB29E8E611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3200" y="3157415"/>
                <a:ext cx="6479298" cy="3151946"/>
              </a:xfrm>
              <a:blipFill>
                <a:blip r:embed="rId2"/>
                <a:stretch>
                  <a:fillRect l="-1223" t="-3482" r="-3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0DCC5AF-5FF2-4582-A09D-B07EF32B04B9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06DD743-582C-4899-B2CE-C130E245A5D5}"/>
              </a:ext>
            </a:extLst>
          </p:cNvPr>
          <p:cNvSpPr/>
          <p:nvPr/>
        </p:nvSpPr>
        <p:spPr>
          <a:xfrm>
            <a:off x="2221928" y="1487973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1E52B9-F381-4A5D-8DDF-E8FD9B4583E5}"/>
              </a:ext>
            </a:extLst>
          </p:cNvPr>
          <p:cNvCxnSpPr>
            <a:stCxn id="6" idx="3"/>
          </p:cNvCxnSpPr>
          <p:nvPr/>
        </p:nvCxnSpPr>
        <p:spPr>
          <a:xfrm flipH="1">
            <a:off x="1609969" y="1788161"/>
            <a:ext cx="663463" cy="148648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7E261A9-9E49-4A40-8A6A-97962F67B875}"/>
              </a:ext>
            </a:extLst>
          </p:cNvPr>
          <p:cNvCxnSpPr>
            <a:cxnSpLocks/>
            <a:stCxn id="6" idx="5"/>
          </p:cNvCxnSpPr>
          <p:nvPr/>
        </p:nvCxnSpPr>
        <p:spPr>
          <a:xfrm>
            <a:off x="2522116" y="1788161"/>
            <a:ext cx="543046" cy="148648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5718B5F8-BE54-4CAD-8EE0-3167C3557936}"/>
              </a:ext>
            </a:extLst>
          </p:cNvPr>
          <p:cNvSpPr/>
          <p:nvPr/>
        </p:nvSpPr>
        <p:spPr>
          <a:xfrm>
            <a:off x="1361285" y="3253154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373F388-0DED-4CC8-86DF-DFDF18609FE7}"/>
              </a:ext>
            </a:extLst>
          </p:cNvPr>
          <p:cNvSpPr/>
          <p:nvPr/>
        </p:nvSpPr>
        <p:spPr>
          <a:xfrm>
            <a:off x="2889316" y="3253154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FC7BF9-B499-4753-8030-0FAA833E2FB9}"/>
              </a:ext>
            </a:extLst>
          </p:cNvPr>
          <p:cNvCxnSpPr/>
          <p:nvPr/>
        </p:nvCxnSpPr>
        <p:spPr>
          <a:xfrm flipH="1">
            <a:off x="772473" y="3583354"/>
            <a:ext cx="663463" cy="148648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7215BA-8361-4C8F-A43C-EBADA17B75B5}"/>
              </a:ext>
            </a:extLst>
          </p:cNvPr>
          <p:cNvCxnSpPr>
            <a:cxnSpLocks/>
            <a:stCxn id="14" idx="5"/>
            <a:endCxn id="33" idx="0"/>
          </p:cNvCxnSpPr>
          <p:nvPr/>
        </p:nvCxnSpPr>
        <p:spPr>
          <a:xfrm>
            <a:off x="1661473" y="3553342"/>
            <a:ext cx="26007" cy="1910976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BC20B2-93F9-46A8-B4E8-47852BE64EB0}"/>
              </a:ext>
            </a:extLst>
          </p:cNvPr>
          <p:cNvCxnSpPr>
            <a:cxnSpLocks/>
            <a:stCxn id="15" idx="3"/>
          </p:cNvCxnSpPr>
          <p:nvPr/>
        </p:nvCxnSpPr>
        <p:spPr>
          <a:xfrm flipH="1">
            <a:off x="2573620" y="3553342"/>
            <a:ext cx="367200" cy="1516497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F0F81AA-D022-4F8D-9E06-7E5296DEFE09}"/>
              </a:ext>
            </a:extLst>
          </p:cNvPr>
          <p:cNvCxnSpPr>
            <a:cxnSpLocks/>
            <a:stCxn id="15" idx="5"/>
          </p:cNvCxnSpPr>
          <p:nvPr/>
        </p:nvCxnSpPr>
        <p:spPr>
          <a:xfrm>
            <a:off x="3189504" y="3553342"/>
            <a:ext cx="828578" cy="190547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8D06382-FFA1-4374-89F6-F6EAD2308C24}"/>
                  </a:ext>
                </a:extLst>
              </p:cNvPr>
              <p:cNvSpPr txBox="1"/>
              <p:nvPr/>
            </p:nvSpPr>
            <p:spPr>
              <a:xfrm>
                <a:off x="642938" y="2033588"/>
                <a:ext cx="1300162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8D06382-FFA1-4374-89F6-F6EAD2308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38" y="2033588"/>
                <a:ext cx="1300162" cy="610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D790F2B-B84A-428A-9048-AA9AB08AC06D}"/>
                  </a:ext>
                </a:extLst>
              </p:cNvPr>
              <p:cNvSpPr txBox="1"/>
              <p:nvPr/>
            </p:nvSpPr>
            <p:spPr>
              <a:xfrm>
                <a:off x="2732370" y="2033588"/>
                <a:ext cx="1300162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D790F2B-B84A-428A-9048-AA9AB08AC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370" y="2033588"/>
                <a:ext cx="1300162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562184B-E859-4E6C-9B1B-6A6993D0FB9A}"/>
                  </a:ext>
                </a:extLst>
              </p:cNvPr>
              <p:cNvSpPr txBox="1"/>
              <p:nvPr/>
            </p:nvSpPr>
            <p:spPr>
              <a:xfrm>
                <a:off x="3093563" y="3853375"/>
                <a:ext cx="1492917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562184B-E859-4E6C-9B1B-6A6993D0F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563" y="3853375"/>
                <a:ext cx="1492917" cy="497059"/>
              </a:xfrm>
              <a:prstGeom prst="rect">
                <a:avLst/>
              </a:prstGeom>
              <a:blipFill>
                <a:blip r:embed="rId5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492EDB0-B884-4AC9-9A9A-E5DC4F118C7B}"/>
                  </a:ext>
                </a:extLst>
              </p:cNvPr>
              <p:cNvSpPr txBox="1"/>
              <p:nvPr/>
            </p:nvSpPr>
            <p:spPr>
              <a:xfrm>
                <a:off x="1893769" y="3604846"/>
                <a:ext cx="1492917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492EDB0-B884-4AC9-9A9A-E5DC4F118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769" y="3604846"/>
                <a:ext cx="1492917" cy="497059"/>
              </a:xfrm>
              <a:prstGeom prst="rect">
                <a:avLst/>
              </a:prstGeom>
              <a:blipFill>
                <a:blip r:embed="rId6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A44A1BA-7D19-48EE-B81C-30F35A9146C8}"/>
                  </a:ext>
                </a:extLst>
              </p:cNvPr>
              <p:cNvSpPr txBox="1"/>
              <p:nvPr/>
            </p:nvSpPr>
            <p:spPr>
              <a:xfrm>
                <a:off x="902158" y="3999325"/>
                <a:ext cx="1492917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A44A1BA-7D19-48EE-B81C-30F35A914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158" y="3999325"/>
                <a:ext cx="1492917" cy="497059"/>
              </a:xfrm>
              <a:prstGeom prst="rect">
                <a:avLst/>
              </a:prstGeom>
              <a:blipFill>
                <a:blip r:embed="rId7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BA77B75-C6D8-48BE-9510-E59F2339D94D}"/>
                  </a:ext>
                </a:extLst>
              </p:cNvPr>
              <p:cNvSpPr txBox="1"/>
              <p:nvPr/>
            </p:nvSpPr>
            <p:spPr>
              <a:xfrm>
                <a:off x="255903" y="3669229"/>
                <a:ext cx="1492917" cy="51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BA77B75-C6D8-48BE-9510-E59F2339D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03" y="3669229"/>
                <a:ext cx="1492917" cy="5142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ED12008-67C3-492B-B821-D85A075568BB}"/>
                  </a:ext>
                </a:extLst>
              </p:cNvPr>
              <p:cNvSpPr txBox="1"/>
              <p:nvPr/>
            </p:nvSpPr>
            <p:spPr>
              <a:xfrm>
                <a:off x="109538" y="5092158"/>
                <a:ext cx="1427593" cy="30777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=3/8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ED12008-67C3-492B-B821-D85A07556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38" y="5092158"/>
                <a:ext cx="1427593" cy="307777"/>
              </a:xfrm>
              <a:prstGeom prst="rect">
                <a:avLst/>
              </a:prstGeom>
              <a:blipFill>
                <a:blip r:embed="rId9"/>
                <a:stretch>
                  <a:fillRect b="-566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104C26B-E994-4472-ADC7-E8FE4E7E49C7}"/>
                  </a:ext>
                </a:extLst>
              </p:cNvPr>
              <p:cNvSpPr txBox="1"/>
              <p:nvPr/>
            </p:nvSpPr>
            <p:spPr>
              <a:xfrm>
                <a:off x="902158" y="5464318"/>
                <a:ext cx="1570643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=1/8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104C26B-E994-4472-ADC7-E8FE4E7E4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158" y="5464318"/>
                <a:ext cx="1570643" cy="307777"/>
              </a:xfrm>
              <a:prstGeom prst="rect">
                <a:avLst/>
              </a:prstGeom>
              <a:blipFill>
                <a:blip r:embed="rId10"/>
                <a:stretch>
                  <a:fillRect b="-566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4D4BFE6-FFCB-4CEF-B085-2C86DD41B000}"/>
                  </a:ext>
                </a:extLst>
              </p:cNvPr>
              <p:cNvSpPr txBox="1"/>
              <p:nvPr/>
            </p:nvSpPr>
            <p:spPr>
              <a:xfrm>
                <a:off x="1893769" y="5062095"/>
                <a:ext cx="1427593" cy="30777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=1/6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4D4BFE6-FFCB-4CEF-B085-2C86DD41B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769" y="5062095"/>
                <a:ext cx="1427593" cy="307777"/>
              </a:xfrm>
              <a:prstGeom prst="rect">
                <a:avLst/>
              </a:prstGeom>
              <a:blipFill>
                <a:blip r:embed="rId11"/>
                <a:stretch>
                  <a:fillRect b="-566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65D4B23-70CF-4DAE-9AB8-5A8942E8D847}"/>
                  </a:ext>
                </a:extLst>
              </p:cNvPr>
              <p:cNvSpPr txBox="1"/>
              <p:nvPr/>
            </p:nvSpPr>
            <p:spPr>
              <a:xfrm>
                <a:off x="3399450" y="5458815"/>
                <a:ext cx="1570643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=1/3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65D4B23-70CF-4DAE-9AB8-5A8942E8D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450" y="5458815"/>
                <a:ext cx="1570643" cy="307777"/>
              </a:xfrm>
              <a:prstGeom prst="rect">
                <a:avLst/>
              </a:prstGeom>
              <a:blipFill>
                <a:blip r:embed="rId12"/>
                <a:stretch>
                  <a:fillRect b="-566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17629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C32C0-E964-4FEE-9DDA-332DB36BC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Sequential Processes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21AFE-45DC-4ADE-9A88-DB29E8E611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83200" y="3157415"/>
                <a:ext cx="6479298" cy="3151946"/>
              </a:xfrm>
            </p:spPr>
            <p:txBody>
              <a:bodyPr/>
              <a:lstStyle/>
              <a:p>
                <a:r>
                  <a:rPr lang="en-US" dirty="0"/>
                  <a:t>For sequential processes with probability, at each step multiply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next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step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all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prior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steps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=2/3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21AFE-45DC-4ADE-9A88-DB29E8E611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3200" y="3157415"/>
                <a:ext cx="6479298" cy="3151946"/>
              </a:xfrm>
              <a:blipFill>
                <a:blip r:embed="rId2"/>
                <a:stretch>
                  <a:fillRect l="-1223" t="-3482" r="-3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0DCC5AF-5FF2-4582-A09D-B07EF32B04B9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06DD743-582C-4899-B2CE-C130E245A5D5}"/>
              </a:ext>
            </a:extLst>
          </p:cNvPr>
          <p:cNvSpPr/>
          <p:nvPr/>
        </p:nvSpPr>
        <p:spPr>
          <a:xfrm>
            <a:off x="2221928" y="1487973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1E52B9-F381-4A5D-8DDF-E8FD9B4583E5}"/>
              </a:ext>
            </a:extLst>
          </p:cNvPr>
          <p:cNvCxnSpPr>
            <a:stCxn id="6" idx="3"/>
          </p:cNvCxnSpPr>
          <p:nvPr/>
        </p:nvCxnSpPr>
        <p:spPr>
          <a:xfrm flipH="1">
            <a:off x="1609969" y="1788161"/>
            <a:ext cx="663463" cy="148648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7E261A9-9E49-4A40-8A6A-97962F67B875}"/>
              </a:ext>
            </a:extLst>
          </p:cNvPr>
          <p:cNvCxnSpPr>
            <a:cxnSpLocks/>
            <a:stCxn id="6" idx="5"/>
          </p:cNvCxnSpPr>
          <p:nvPr/>
        </p:nvCxnSpPr>
        <p:spPr>
          <a:xfrm>
            <a:off x="2522116" y="1788161"/>
            <a:ext cx="543046" cy="148648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5718B5F8-BE54-4CAD-8EE0-3167C3557936}"/>
              </a:ext>
            </a:extLst>
          </p:cNvPr>
          <p:cNvSpPr/>
          <p:nvPr/>
        </p:nvSpPr>
        <p:spPr>
          <a:xfrm>
            <a:off x="1361285" y="3253154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373F388-0DED-4CC8-86DF-DFDF18609FE7}"/>
              </a:ext>
            </a:extLst>
          </p:cNvPr>
          <p:cNvSpPr/>
          <p:nvPr/>
        </p:nvSpPr>
        <p:spPr>
          <a:xfrm>
            <a:off x="2889316" y="3253154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FC7BF9-B499-4753-8030-0FAA833E2FB9}"/>
              </a:ext>
            </a:extLst>
          </p:cNvPr>
          <p:cNvCxnSpPr/>
          <p:nvPr/>
        </p:nvCxnSpPr>
        <p:spPr>
          <a:xfrm flipH="1">
            <a:off x="772473" y="3583354"/>
            <a:ext cx="663463" cy="148648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7215BA-8361-4C8F-A43C-EBADA17B75B5}"/>
              </a:ext>
            </a:extLst>
          </p:cNvPr>
          <p:cNvCxnSpPr>
            <a:cxnSpLocks/>
            <a:stCxn id="14" idx="5"/>
            <a:endCxn id="33" idx="0"/>
          </p:cNvCxnSpPr>
          <p:nvPr/>
        </p:nvCxnSpPr>
        <p:spPr>
          <a:xfrm>
            <a:off x="1661473" y="3553342"/>
            <a:ext cx="26007" cy="1910976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BC20B2-93F9-46A8-B4E8-47852BE64EB0}"/>
              </a:ext>
            </a:extLst>
          </p:cNvPr>
          <p:cNvCxnSpPr>
            <a:cxnSpLocks/>
            <a:stCxn id="15" idx="3"/>
          </p:cNvCxnSpPr>
          <p:nvPr/>
        </p:nvCxnSpPr>
        <p:spPr>
          <a:xfrm flipH="1">
            <a:off x="2573620" y="3553342"/>
            <a:ext cx="367200" cy="1516497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F0F81AA-D022-4F8D-9E06-7E5296DEFE09}"/>
              </a:ext>
            </a:extLst>
          </p:cNvPr>
          <p:cNvCxnSpPr>
            <a:cxnSpLocks/>
            <a:stCxn id="15" idx="5"/>
          </p:cNvCxnSpPr>
          <p:nvPr/>
        </p:nvCxnSpPr>
        <p:spPr>
          <a:xfrm>
            <a:off x="3189504" y="3553342"/>
            <a:ext cx="828578" cy="190547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8D06382-FFA1-4374-89F6-F6EAD2308C24}"/>
                  </a:ext>
                </a:extLst>
              </p:cNvPr>
              <p:cNvSpPr txBox="1"/>
              <p:nvPr/>
            </p:nvSpPr>
            <p:spPr>
              <a:xfrm>
                <a:off x="642938" y="2033588"/>
                <a:ext cx="1300162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8D06382-FFA1-4374-89F6-F6EAD2308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38" y="2033588"/>
                <a:ext cx="1300162" cy="610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D790F2B-B84A-428A-9048-AA9AB08AC06D}"/>
                  </a:ext>
                </a:extLst>
              </p:cNvPr>
              <p:cNvSpPr txBox="1"/>
              <p:nvPr/>
            </p:nvSpPr>
            <p:spPr>
              <a:xfrm>
                <a:off x="2732370" y="2033588"/>
                <a:ext cx="1300162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D790F2B-B84A-428A-9048-AA9AB08AC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370" y="2033588"/>
                <a:ext cx="1300162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562184B-E859-4E6C-9B1B-6A6993D0FB9A}"/>
                  </a:ext>
                </a:extLst>
              </p:cNvPr>
              <p:cNvSpPr txBox="1"/>
              <p:nvPr/>
            </p:nvSpPr>
            <p:spPr>
              <a:xfrm>
                <a:off x="3093563" y="3853375"/>
                <a:ext cx="1492917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562184B-E859-4E6C-9B1B-6A6993D0F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563" y="3853375"/>
                <a:ext cx="1492917" cy="497059"/>
              </a:xfrm>
              <a:prstGeom prst="rect">
                <a:avLst/>
              </a:prstGeom>
              <a:blipFill>
                <a:blip r:embed="rId5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492EDB0-B884-4AC9-9A9A-E5DC4F118C7B}"/>
                  </a:ext>
                </a:extLst>
              </p:cNvPr>
              <p:cNvSpPr txBox="1"/>
              <p:nvPr/>
            </p:nvSpPr>
            <p:spPr>
              <a:xfrm>
                <a:off x="1893769" y="3604846"/>
                <a:ext cx="1492917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492EDB0-B884-4AC9-9A9A-E5DC4F118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769" y="3604846"/>
                <a:ext cx="1492917" cy="497059"/>
              </a:xfrm>
              <a:prstGeom prst="rect">
                <a:avLst/>
              </a:prstGeom>
              <a:blipFill>
                <a:blip r:embed="rId6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A44A1BA-7D19-48EE-B81C-30F35A9146C8}"/>
                  </a:ext>
                </a:extLst>
              </p:cNvPr>
              <p:cNvSpPr txBox="1"/>
              <p:nvPr/>
            </p:nvSpPr>
            <p:spPr>
              <a:xfrm>
                <a:off x="902158" y="3999325"/>
                <a:ext cx="1492917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A44A1BA-7D19-48EE-B81C-30F35A914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158" y="3999325"/>
                <a:ext cx="1492917" cy="497059"/>
              </a:xfrm>
              <a:prstGeom prst="rect">
                <a:avLst/>
              </a:prstGeom>
              <a:blipFill>
                <a:blip r:embed="rId7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BA77B75-C6D8-48BE-9510-E59F2339D94D}"/>
                  </a:ext>
                </a:extLst>
              </p:cNvPr>
              <p:cNvSpPr txBox="1"/>
              <p:nvPr/>
            </p:nvSpPr>
            <p:spPr>
              <a:xfrm>
                <a:off x="255903" y="3669229"/>
                <a:ext cx="1492917" cy="51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BA77B75-C6D8-48BE-9510-E59F2339D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03" y="3669229"/>
                <a:ext cx="1492917" cy="5142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ED12008-67C3-492B-B821-D85A075568BB}"/>
                  </a:ext>
                </a:extLst>
              </p:cNvPr>
              <p:cNvSpPr txBox="1"/>
              <p:nvPr/>
            </p:nvSpPr>
            <p:spPr>
              <a:xfrm>
                <a:off x="109538" y="5092158"/>
                <a:ext cx="1427593" cy="30777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=3/8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ED12008-67C3-492B-B821-D85A07556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38" y="5092158"/>
                <a:ext cx="1427593" cy="307777"/>
              </a:xfrm>
              <a:prstGeom prst="rect">
                <a:avLst/>
              </a:prstGeom>
              <a:blipFill>
                <a:blip r:embed="rId9"/>
                <a:stretch>
                  <a:fillRect b="-566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104C26B-E994-4472-ADC7-E8FE4E7E49C7}"/>
                  </a:ext>
                </a:extLst>
              </p:cNvPr>
              <p:cNvSpPr txBox="1"/>
              <p:nvPr/>
            </p:nvSpPr>
            <p:spPr>
              <a:xfrm>
                <a:off x="902158" y="5464318"/>
                <a:ext cx="1570643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=1/8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104C26B-E994-4472-ADC7-E8FE4E7E4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158" y="5464318"/>
                <a:ext cx="1570643" cy="307777"/>
              </a:xfrm>
              <a:prstGeom prst="rect">
                <a:avLst/>
              </a:prstGeom>
              <a:blipFill>
                <a:blip r:embed="rId10"/>
                <a:stretch>
                  <a:fillRect b="-566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4D4BFE6-FFCB-4CEF-B085-2C86DD41B000}"/>
                  </a:ext>
                </a:extLst>
              </p:cNvPr>
              <p:cNvSpPr txBox="1"/>
              <p:nvPr/>
            </p:nvSpPr>
            <p:spPr>
              <a:xfrm>
                <a:off x="1893769" y="5062095"/>
                <a:ext cx="1427593" cy="30777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=1/6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4D4BFE6-FFCB-4CEF-B085-2C86DD41B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769" y="5062095"/>
                <a:ext cx="1427593" cy="307777"/>
              </a:xfrm>
              <a:prstGeom prst="rect">
                <a:avLst/>
              </a:prstGeom>
              <a:blipFill>
                <a:blip r:embed="rId11"/>
                <a:stretch>
                  <a:fillRect b="-566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65D4B23-70CF-4DAE-9AB8-5A8942E8D847}"/>
                  </a:ext>
                </a:extLst>
              </p:cNvPr>
              <p:cNvSpPr txBox="1"/>
              <p:nvPr/>
            </p:nvSpPr>
            <p:spPr>
              <a:xfrm>
                <a:off x="3399450" y="5458815"/>
                <a:ext cx="1570643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=1/3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65D4B23-70CF-4DAE-9AB8-5A8942E8D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450" y="5458815"/>
                <a:ext cx="1570643" cy="307777"/>
              </a:xfrm>
              <a:prstGeom prst="rect">
                <a:avLst/>
              </a:prstGeom>
              <a:blipFill>
                <a:blip r:embed="rId12"/>
                <a:stretch>
                  <a:fillRect b="-566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67024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3FAA8-4C9A-4472-83A5-806D49185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Flipping the 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Pause, what’s your intuition?</a:t>
                </a:r>
              </a:p>
              <a:p>
                <a:r>
                  <a:rPr lang="en-US" dirty="0"/>
                  <a:t>Is this probability </a:t>
                </a:r>
              </a:p>
              <a:p>
                <a:r>
                  <a:rPr lang="en-US" dirty="0"/>
                  <a:t>A.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B.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C. greater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2EF1BCA-1F16-4422-A856-93F58E837070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</p:spTree>
    <p:extLst>
      <p:ext uri="{BB962C8B-B14F-4D97-AF65-F5344CB8AC3E}">
        <p14:creationId xmlns:p14="http://schemas.microsoft.com/office/powerpoint/2010/main" val="6643016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3FAA8-4C9A-4472-83A5-806D49185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Flipping the 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Pause, what’s your intuition?</a:t>
                </a:r>
              </a:p>
              <a:p>
                <a:r>
                  <a:rPr lang="en-US" dirty="0"/>
                  <a:t>Is this probability </a:t>
                </a:r>
              </a:p>
              <a:p>
                <a:r>
                  <a:rPr lang="en-US" dirty="0"/>
                  <a:t>A.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B.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C. greater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2EF1BCA-1F16-4422-A856-93F58E837070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2DD4C4-2B8C-43BF-910E-B6013042CB02}"/>
                  </a:ext>
                </a:extLst>
              </p:cNvPr>
              <p:cNvSpPr txBox="1"/>
              <p:nvPr/>
            </p:nvSpPr>
            <p:spPr>
              <a:xfrm>
                <a:off x="885313" y="5591175"/>
                <a:ext cx="10421374" cy="830997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right (tails) pocket is far more likely to produce a blue marble if picked than the left (heads) pocket is. Seems like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should be greater than ½.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2DD4C4-2B8C-43BF-910E-B6013042C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313" y="5591175"/>
                <a:ext cx="10421374" cy="830997"/>
              </a:xfrm>
              <a:prstGeom prst="rect">
                <a:avLst/>
              </a:prstGeom>
              <a:blipFill>
                <a:blip r:embed="rId3"/>
                <a:stretch>
                  <a:fillRect l="-758" t="-3521" b="-13380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281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D865C-0411-4DAB-BCA2-E7299AFB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Conditioning…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B9CD65-2B77-4564-8684-E4853FFFD3B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/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 “the red die is 5”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sum is 4”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 blue die is 3”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blipFill>
                <a:blip r:embed="rId2"/>
                <a:stretch>
                  <a:fillRect l="-2581" t="-3553" r="-1290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707B44-F8B1-4B3C-A260-01B65086AE76}"/>
                  </a:ext>
                </a:extLst>
              </p:cNvPr>
              <p:cNvSpPr txBox="1"/>
              <p:nvPr/>
            </p:nvSpPr>
            <p:spPr>
              <a:xfrm>
                <a:off x="175260" y="3200400"/>
                <a:ext cx="352806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707B44-F8B1-4B3C-A260-01B65086A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3200400"/>
                <a:ext cx="3528060" cy="9541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ame 5">
            <a:extLst>
              <a:ext uri="{FF2B5EF4-FFF2-40B4-BE49-F238E27FC236}">
                <a16:creationId xmlns:a16="http://schemas.microsoft.com/office/drawing/2014/main" id="{2F3B66E8-ADE6-403A-8212-B61199148E48}"/>
              </a:ext>
            </a:extLst>
          </p:cNvPr>
          <p:cNvSpPr/>
          <p:nvPr/>
        </p:nvSpPr>
        <p:spPr>
          <a:xfrm>
            <a:off x="5052060" y="3482340"/>
            <a:ext cx="1188720" cy="56388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09D4C464-D4E3-4922-8135-2D27E27D777A}"/>
              </a:ext>
            </a:extLst>
          </p:cNvPr>
          <p:cNvSpPr/>
          <p:nvPr/>
        </p:nvSpPr>
        <p:spPr>
          <a:xfrm>
            <a:off x="6168868" y="2825595"/>
            <a:ext cx="1188720" cy="56388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6DDC3D35-49CF-4693-B660-D3D747499B59}"/>
              </a:ext>
            </a:extLst>
          </p:cNvPr>
          <p:cNvSpPr/>
          <p:nvPr/>
        </p:nvSpPr>
        <p:spPr>
          <a:xfrm>
            <a:off x="7263924" y="2130750"/>
            <a:ext cx="1188720" cy="56388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5646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3FAA8-4C9A-4472-83A5-806D49185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Flipping the 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Bayes’ Rule says: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11/24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=8/11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2EF1BCA-1F16-4422-A856-93F58E837070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</p:spTree>
    <p:extLst>
      <p:ext uri="{BB962C8B-B14F-4D97-AF65-F5344CB8AC3E}">
        <p14:creationId xmlns:p14="http://schemas.microsoft.com/office/powerpoint/2010/main" val="208719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AE3BF4-1B65-4699-AA57-F8C44FEE4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Technical Stuff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D0D54-26A5-453F-B1E2-A4BF1B90E8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200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3B0203-3BE7-47A6-B449-887B0F1D1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Bayes’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A2938B7-1F2A-4E02-B587-2E78A4DF58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 by definition of conditional probability</a:t>
                </a:r>
              </a:p>
              <a:p>
                <a:r>
                  <a:rPr lang="en-US" dirty="0"/>
                  <a:t>Now, imagining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by conditioning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we should get a numerator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As required. 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A2938B7-1F2A-4E02-B587-2E78A4DF58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0797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74D3D-2DB5-4DA9-8B1F-125FB686A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Technical Note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AE5629-3219-449B-904D-BE5DB83332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After you condition on an event, what remains is a probability space.</a:t>
                </a:r>
              </a:p>
              <a:p>
                <a:endParaRPr lang="en-US" dirty="0"/>
              </a:p>
              <a:p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playing the role of the sample space,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playing the role of the probability measure.</a:t>
                </a:r>
              </a:p>
              <a:p>
                <a:endParaRPr lang="en-US" dirty="0"/>
              </a:p>
              <a:p>
                <a:r>
                  <a:rPr lang="en-US" dirty="0"/>
                  <a:t>All the axioms are satisfied (it’s a good exercise to check)</a:t>
                </a:r>
              </a:p>
              <a:p>
                <a:r>
                  <a:rPr lang="en-US" dirty="0"/>
                  <a:t>That means any theorem we write down has a version where you condition everything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AE5629-3219-449B-904D-BE5DB83332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58141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0ECAA-0CA3-4654-924F-030BD681D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BDF0B2-5D47-4B47-B7E9-5026B51825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Bayes Theorem still works in a probability space where we’ve already conditioned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BDF0B2-5D47-4B47-B7E9-5026B51825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09001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ABDAE-9455-425E-9B17-50D71F362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Quick Technical Remark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540AB5-1EAC-457E-BB24-E46CDB1906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 often see students write things like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This is not a thing. </a:t>
                </a:r>
              </a:p>
              <a:p>
                <a:endParaRPr lang="en-US" dirty="0"/>
              </a:p>
              <a:p>
                <a:r>
                  <a:rPr lang="en-US" dirty="0"/>
                  <a:t>You probably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isn’t an event – it’s describing an event </a:t>
                </a:r>
                <a:r>
                  <a:rPr lang="en-US" b="1" dirty="0"/>
                  <a:t>and </a:t>
                </a:r>
                <a:r>
                  <a:rPr lang="en-US" dirty="0"/>
                  <a:t>telling you to restrict the sample space. So you can’t ask for the probability of that conditioned on something else.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540AB5-1EAC-457E-BB24-E46CDB1906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79871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7D6C496-DCB8-1648-1AA3-6CD4C86C6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655CB-3FA7-F7DF-203C-D77BB8E54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653E35-15FD-E49E-F11B-CEAFC30472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168185"/>
                <a:ext cx="11187258" cy="216498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Just like with the formal definition of probability, this is pretty abstract.</a:t>
                </a:r>
              </a:p>
              <a:p>
                <a:pPr lvl="1"/>
                <a:r>
                  <a:rPr lang="en-US" dirty="0"/>
                  <a:t>It does accurately reflect what happens in the real world.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can’t condition on it (it can’t happen! There’s no point in defining probabilities where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has not happened) –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/>
                  <a:t>undefined </a:t>
                </a:r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b="1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653E35-15FD-E49E-F11B-CEAFC30472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168185"/>
                <a:ext cx="11187258" cy="2164987"/>
              </a:xfrm>
              <a:blipFill>
                <a:blip r:embed="rId2"/>
                <a:stretch>
                  <a:fillRect l="-708" t="-7042" r="-2015" b="-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9B35FFB9-498F-985A-D695-89E27199D429}"/>
              </a:ext>
            </a:extLst>
          </p:cNvPr>
          <p:cNvGrpSpPr/>
          <p:nvPr/>
        </p:nvGrpSpPr>
        <p:grpSpPr>
          <a:xfrm>
            <a:off x="575239" y="1463859"/>
            <a:ext cx="11187258" cy="2650941"/>
            <a:chOff x="1185842" y="3429000"/>
            <a:chExt cx="6111311" cy="2304733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DCA8A8B3-A916-ABF0-78B8-37BDFA116F2E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2304733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 event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𝐵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with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&gt;0,</m:t>
                      </m:r>
                    </m:oMath>
                  </a14:m>
                  <a:endParaRPr lang="en-US" sz="28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t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he “Probability of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𝐴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conditioned 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 is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𝑨</m:t>
                            </m:r>
                          </m:e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𝑩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𝑨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∩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𝑩</m:t>
                                </m:r>
                              </m:e>
                            </m:d>
                          </m:num>
                          <m:den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𝑩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DCA8A8B3-A916-ABF0-78B8-37BDFA116F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230473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275C237-7BB5-162F-68A3-D6379792B085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Conditional Probability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17753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414DE12-CD0D-88D8-FD2E-75B7E89D2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E8586-630C-0FD5-6AD2-E9233D45A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LTP and Bayes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2CC5569-75B2-948C-F8C9-3BB8B3289EAF}"/>
              </a:ext>
            </a:extLst>
          </p:cNvPr>
          <p:cNvGrpSpPr/>
          <p:nvPr/>
        </p:nvGrpSpPr>
        <p:grpSpPr>
          <a:xfrm>
            <a:off x="374641" y="1502368"/>
            <a:ext cx="7768500" cy="2843058"/>
            <a:chOff x="1185842" y="3429000"/>
            <a:chExt cx="6111311" cy="1927846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023E595-90DB-F0C9-E19B-A2D055C2B53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800" dirty="0">
                    <a:solidFill>
                      <a:schemeClr val="tx1"/>
                    </a:solidFill>
                  </a:endParaRPr>
                </a:p>
                <a:p>
                  <a:endParaRPr lang="en-US" sz="2800" dirty="0">
                    <a:solidFill>
                      <a:schemeClr val="tx1"/>
                    </a:solidFill>
                  </a:endParaRPr>
                </a:p>
                <a:p>
                  <a:r>
                    <a:rPr lang="en-US" sz="2800" dirty="0">
                      <a:solidFill>
                        <a:schemeClr val="tx1"/>
                      </a:solidFill>
                    </a:rPr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</a:rPr>
                    <a:t> be a </a:t>
                  </a:r>
                  <a:r>
                    <a:rPr lang="en-US" sz="2800" b="1" dirty="0">
                      <a:solidFill>
                        <a:schemeClr val="tx1"/>
                      </a:solidFill>
                    </a:rPr>
                    <a:t>partition </a:t>
                  </a:r>
                  <a:r>
                    <a:rPr lang="en-US" sz="2800" dirty="0">
                      <a:solidFill>
                        <a:schemeClr val="tx1"/>
                      </a:solidFill>
                    </a:rPr>
                    <a:t>of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</a:rPr>
                    <a:t>.</a:t>
                  </a:r>
                </a:p>
                <a:p>
                  <a:r>
                    <a:rPr lang="en-US" sz="2800" b="1" dirty="0">
                      <a:solidFill>
                        <a:schemeClr val="tx1"/>
                      </a:solidFill>
                    </a:rPr>
                    <a:t>For any event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</a:rPr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𝐚</m:t>
                            </m:r>
                            <m:r>
                              <a:rPr lang="en-US" sz="2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𝐥𝐥</m:t>
                            </m:r>
                            <m:r>
                              <m:rPr>
                                <m:brk m:alnAt="7"/>
                              </m:r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/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ℙ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023E595-90DB-F0C9-E19B-A2D055C2B53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 l="-1487"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DF3B2CC-E229-6B2D-2025-C0B6FCC11C39}"/>
                </a:ext>
              </a:extLst>
            </p:cNvPr>
            <p:cNvSpPr/>
            <p:nvPr/>
          </p:nvSpPr>
          <p:spPr>
            <a:xfrm>
              <a:off x="1195367" y="3429001"/>
              <a:ext cx="6101786" cy="462838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Law of Total Probability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3A9E7CE6-CB9A-FAE5-A151-287BA649EC55}"/>
              </a:ext>
            </a:extLst>
          </p:cNvPr>
          <p:cNvSpPr/>
          <p:nvPr/>
        </p:nvSpPr>
        <p:spPr>
          <a:xfrm>
            <a:off x="8457826" y="2210254"/>
            <a:ext cx="3285565" cy="133835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E677F07-C09A-D067-A505-A6467B38EB4F}"/>
              </a:ext>
            </a:extLst>
          </p:cNvPr>
          <p:cNvSpPr/>
          <p:nvPr/>
        </p:nvSpPr>
        <p:spPr>
          <a:xfrm>
            <a:off x="9384176" y="2371668"/>
            <a:ext cx="2048435" cy="84268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D55A76A-00B7-6962-9E6A-6B753102C5D2}"/>
              </a:ext>
            </a:extLst>
          </p:cNvPr>
          <p:cNvCxnSpPr>
            <a:cxnSpLocks/>
          </p:cNvCxnSpPr>
          <p:nvPr/>
        </p:nvCxnSpPr>
        <p:spPr>
          <a:xfrm>
            <a:off x="10100609" y="2232666"/>
            <a:ext cx="0" cy="13383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9BE0E86-D501-5673-7432-84DE89F33C9F}"/>
              </a:ext>
            </a:extLst>
          </p:cNvPr>
          <p:cNvCxnSpPr/>
          <p:nvPr/>
        </p:nvCxnSpPr>
        <p:spPr>
          <a:xfrm>
            <a:off x="10929845" y="2210254"/>
            <a:ext cx="0" cy="13383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92035D9-5D84-A07B-1311-7A4E007F44D8}"/>
                  </a:ext>
                </a:extLst>
              </p:cNvPr>
              <p:cNvSpPr txBox="1"/>
              <p:nvPr/>
            </p:nvSpPr>
            <p:spPr>
              <a:xfrm>
                <a:off x="8972493" y="3122706"/>
                <a:ext cx="5333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92035D9-5D84-A07B-1311-7A4E007F4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2493" y="3122706"/>
                <a:ext cx="53339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F167C64-FB85-B082-A353-FF7D081EB050}"/>
                  </a:ext>
                </a:extLst>
              </p:cNvPr>
              <p:cNvSpPr txBox="1"/>
              <p:nvPr/>
            </p:nvSpPr>
            <p:spPr>
              <a:xfrm>
                <a:off x="10231406" y="3190479"/>
                <a:ext cx="5333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F167C64-FB85-B082-A353-FF7D081EB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1406" y="3190479"/>
                <a:ext cx="53339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1766653-BA6F-081F-5FE0-8D4780EB3914}"/>
                  </a:ext>
                </a:extLst>
              </p:cNvPr>
              <p:cNvSpPr txBox="1"/>
              <p:nvPr/>
            </p:nvSpPr>
            <p:spPr>
              <a:xfrm>
                <a:off x="11192871" y="3129389"/>
                <a:ext cx="5333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1766653-BA6F-081F-5FE0-8D4780EB39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2871" y="3129389"/>
                <a:ext cx="53339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6D1C1FC-B44B-32BB-A659-07C6B9E0C598}"/>
                  </a:ext>
                </a:extLst>
              </p:cNvPr>
              <p:cNvSpPr txBox="1"/>
              <p:nvPr/>
            </p:nvSpPr>
            <p:spPr>
              <a:xfrm>
                <a:off x="9551899" y="2360462"/>
                <a:ext cx="5333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6D1C1FC-B44B-32BB-A659-07C6B9E0C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1899" y="2360462"/>
                <a:ext cx="53339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ED08ECB-5A99-7259-C529-BDC19F3AC695}"/>
                  </a:ext>
                </a:extLst>
              </p:cNvPr>
              <p:cNvSpPr txBox="1"/>
              <p:nvPr/>
            </p:nvSpPr>
            <p:spPr>
              <a:xfrm>
                <a:off x="8388721" y="1502368"/>
                <a:ext cx="370242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split into partition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event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inside.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ED08ECB-5A99-7259-C529-BDC19F3AC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8721" y="1502368"/>
                <a:ext cx="3702424" cy="707886"/>
              </a:xfrm>
              <a:prstGeom prst="rect">
                <a:avLst/>
              </a:prstGeom>
              <a:blipFill>
                <a:blip r:embed="rId7"/>
                <a:stretch>
                  <a:fillRect l="-1647" t="-3419" b="-14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E51BB47-2A90-6EBD-CF7D-5CBD918642BE}"/>
                  </a:ext>
                </a:extLst>
              </p:cNvPr>
              <p:cNvSpPr/>
              <p:nvPr/>
            </p:nvSpPr>
            <p:spPr>
              <a:xfrm>
                <a:off x="376202" y="4512268"/>
                <a:ext cx="7768500" cy="2141221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6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E51BB47-2A90-6EBD-CF7D-5CBD918642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02" y="4512268"/>
                <a:ext cx="7768500" cy="21412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89CCD063-6410-B778-B024-1CF09B20B779}"/>
              </a:ext>
            </a:extLst>
          </p:cNvPr>
          <p:cNvSpPr txBox="1"/>
          <p:nvPr/>
        </p:nvSpPr>
        <p:spPr>
          <a:xfrm>
            <a:off x="376202" y="4512268"/>
            <a:ext cx="7768500" cy="58477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Bayes’ Rule</a:t>
            </a:r>
          </a:p>
        </p:txBody>
      </p:sp>
    </p:spTree>
    <p:extLst>
      <p:ext uri="{BB962C8B-B14F-4D97-AF65-F5344CB8AC3E}">
        <p14:creationId xmlns:p14="http://schemas.microsoft.com/office/powerpoint/2010/main" val="2265888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D865C-0411-4DAB-BCA2-E7299AFB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Conditioning…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B9CD65-2B77-4564-8684-E4853FFFD3B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/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 “the red die is 5”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sum is 4”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 blue die is 3”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blipFill>
                <a:blip r:embed="rId2"/>
                <a:stretch>
                  <a:fillRect l="-2581" t="-3553" r="-1290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707B44-F8B1-4B3C-A260-01B65086AE76}"/>
                  </a:ext>
                </a:extLst>
              </p:cNvPr>
              <p:cNvSpPr txBox="1"/>
              <p:nvPr/>
            </p:nvSpPr>
            <p:spPr>
              <a:xfrm>
                <a:off x="175260" y="3200400"/>
                <a:ext cx="3528060" cy="2697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∩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∅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=0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=3/36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3/36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707B44-F8B1-4B3C-A260-01B65086A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3200400"/>
                <a:ext cx="3528060" cy="26979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ame 5">
            <a:extLst>
              <a:ext uri="{FF2B5EF4-FFF2-40B4-BE49-F238E27FC236}">
                <a16:creationId xmlns:a16="http://schemas.microsoft.com/office/drawing/2014/main" id="{2F3B66E8-ADE6-403A-8212-B61199148E48}"/>
              </a:ext>
            </a:extLst>
          </p:cNvPr>
          <p:cNvSpPr/>
          <p:nvPr/>
        </p:nvSpPr>
        <p:spPr>
          <a:xfrm>
            <a:off x="5052060" y="3482340"/>
            <a:ext cx="1188720" cy="56388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09D4C464-D4E3-4922-8135-2D27E27D777A}"/>
              </a:ext>
            </a:extLst>
          </p:cNvPr>
          <p:cNvSpPr/>
          <p:nvPr/>
        </p:nvSpPr>
        <p:spPr>
          <a:xfrm>
            <a:off x="6168868" y="2825595"/>
            <a:ext cx="1188720" cy="56388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6DDC3D35-49CF-4693-B660-D3D747499B59}"/>
              </a:ext>
            </a:extLst>
          </p:cNvPr>
          <p:cNvSpPr/>
          <p:nvPr/>
        </p:nvSpPr>
        <p:spPr>
          <a:xfrm>
            <a:off x="7263924" y="2130750"/>
            <a:ext cx="1188720" cy="56388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508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D865C-0411-4DAB-BCA2-E7299AFB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Conditioning…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B9CD65-2B77-4564-8684-E4853FFFD3B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/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 “the red die is 5”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sum is 4”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 blue die is 3”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blipFill>
                <a:blip r:embed="rId2"/>
                <a:stretch>
                  <a:fillRect l="-2581" t="-3553" r="-1290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2E781C-5F08-444A-AD0B-BDAD7EE88CB6}"/>
                  </a:ext>
                </a:extLst>
              </p:cNvPr>
              <p:cNvSpPr txBox="1"/>
              <p:nvPr/>
            </p:nvSpPr>
            <p:spPr>
              <a:xfrm>
                <a:off x="175260" y="3200400"/>
                <a:ext cx="352806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𝐶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2E781C-5F08-444A-AD0B-BDAD7EE88C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3200400"/>
                <a:ext cx="3528060" cy="9541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3271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D865C-0411-4DAB-BCA2-E7299AFB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Conditioning…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B9CD65-2B77-4564-8684-E4853FFFD3B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/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 “the red die is 5”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sum is 4”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 blue die is 3”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blipFill>
                <a:blip r:embed="rId2"/>
                <a:stretch>
                  <a:fillRect l="-2581" t="-3553" r="-1290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707B44-F8B1-4B3C-A260-01B65086AE76}"/>
                  </a:ext>
                </a:extLst>
              </p:cNvPr>
              <p:cNvSpPr txBox="1"/>
              <p:nvPr/>
            </p:nvSpPr>
            <p:spPr>
              <a:xfrm>
                <a:off x="175260" y="3200400"/>
                <a:ext cx="3528060" cy="2735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𝐶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∩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𝐶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=1/36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𝐶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=6/36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𝐶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1/36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6/36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707B44-F8B1-4B3C-A260-01B65086A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3200400"/>
                <a:ext cx="3528060" cy="2735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04219A18-697C-4554-89CB-662E152F7EDC}"/>
              </a:ext>
            </a:extLst>
          </p:cNvPr>
          <p:cNvSpPr/>
          <p:nvPr/>
        </p:nvSpPr>
        <p:spPr>
          <a:xfrm>
            <a:off x="5021580" y="4815840"/>
            <a:ext cx="6740209" cy="6477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03AAF2-18A1-4E45-87FF-43DCEB264E37}"/>
              </a:ext>
            </a:extLst>
          </p:cNvPr>
          <p:cNvSpPr/>
          <p:nvPr/>
        </p:nvSpPr>
        <p:spPr>
          <a:xfrm>
            <a:off x="7336314" y="2042160"/>
            <a:ext cx="1043940" cy="418000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12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7CF9-3017-4323-B324-7A92DBAD2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74016-E470-4978-9484-E043911B38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</p:spPr>
            <p:txBody>
              <a:bodyPr/>
              <a:lstStyle/>
              <a:p>
                <a:r>
                  <a:rPr lang="en-US" dirty="0"/>
                  <a:t>Red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conditioned on sum 7</a:t>
                </a:r>
              </a:p>
              <a:p>
                <a:r>
                  <a:rPr lang="en-US" dirty="0"/>
                  <a:t>Red die 6 conditioned on sum 9</a:t>
                </a:r>
              </a:p>
              <a:p>
                <a:r>
                  <a:rPr lang="en-US" dirty="0"/>
                  <a:t>Sum 7 conditioned on red die 6</a:t>
                </a:r>
              </a:p>
              <a:p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74016-E470-4978-9484-E043911B38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  <a:blipFill>
                <a:blip r:embed="rId2"/>
                <a:stretch>
                  <a:fillRect l="-2515" t="-2138" r="-5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E68739F6-0F05-4FFE-8930-E114A5F7C8BF}"/>
              </a:ext>
            </a:extLst>
          </p:cNvPr>
          <p:cNvGraphicFramePr>
            <a:graphicFrameLocks/>
          </p:cNvGraphicFramePr>
          <p:nvPr/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5C1B68EA-4CA8-4AF6-9076-1BBF981D6F27}"/>
              </a:ext>
            </a:extLst>
          </p:cNvPr>
          <p:cNvSpPr/>
          <p:nvPr/>
        </p:nvSpPr>
        <p:spPr>
          <a:xfrm>
            <a:off x="143857" y="5187313"/>
            <a:ext cx="3723063" cy="12340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Take a few minutes to work on this with the people around you! (also on your handout)</a:t>
            </a:r>
          </a:p>
        </p:txBody>
      </p:sp>
    </p:spTree>
    <p:extLst>
      <p:ext uri="{BB962C8B-B14F-4D97-AF65-F5344CB8AC3E}">
        <p14:creationId xmlns:p14="http://schemas.microsoft.com/office/powerpoint/2010/main" val="21185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7CF9-3017-4323-B324-7A92DBAD2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Practice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E68739F6-0F05-4FFE-8930-E114A5F7C8BF}"/>
              </a:ext>
            </a:extLst>
          </p:cNvPr>
          <p:cNvGraphicFramePr>
            <a:graphicFrameLocks/>
          </p:cNvGraphicFramePr>
          <p:nvPr/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B057932-F2FA-1314-6CDD-749F34B7B8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</p:spPr>
            <p:txBody>
              <a:bodyPr/>
              <a:lstStyle/>
              <a:p>
                <a:r>
                  <a:rPr lang="en-US" dirty="0"/>
                  <a:t>A ~ Red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B ~ Sum is 7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e>
                    </m:d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∩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)/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1/6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B057932-F2FA-1314-6CDD-749F34B7B8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  <a:blipFill>
                <a:blip r:embed="rId2"/>
                <a:stretch>
                  <a:fillRect l="-2321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57810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3234</TotalTime>
  <Words>4198</Words>
  <Application>Microsoft Office PowerPoint</Application>
  <PresentationFormat>Widescreen</PresentationFormat>
  <Paragraphs>842</Paragraphs>
  <Slides>47</Slides>
  <Notes>1</Notes>
  <HiddenSlides>2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Aptos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Presentation</vt:lpstr>
      <vt:lpstr>Conditioning and  Bayes’ Rule</vt:lpstr>
      <vt:lpstr>Last Time</vt:lpstr>
      <vt:lpstr>Conditioning…</vt:lpstr>
      <vt:lpstr>Conditioning…</vt:lpstr>
      <vt:lpstr>Conditioning…</vt:lpstr>
      <vt:lpstr>Conditioning…</vt:lpstr>
      <vt:lpstr>Conditioning…</vt:lpstr>
      <vt:lpstr>Conditioning Practice</vt:lpstr>
      <vt:lpstr>Conditioning Practice</vt:lpstr>
      <vt:lpstr>Conditioning Practice</vt:lpstr>
      <vt:lpstr>Conditioning Practice</vt:lpstr>
      <vt:lpstr>Conditioning Practice</vt:lpstr>
      <vt:lpstr>Direction Matters</vt:lpstr>
      <vt:lpstr>Direction Matters</vt:lpstr>
      <vt:lpstr>Bayes’ Rule</vt:lpstr>
      <vt:lpstr>Wonka Bars</vt:lpstr>
      <vt:lpstr>Willy Wonka</vt:lpstr>
      <vt:lpstr>Conditioning</vt:lpstr>
      <vt:lpstr>Conditioning</vt:lpstr>
      <vt:lpstr>Reversing the Conditioning</vt:lpstr>
      <vt:lpstr>Bayes’ Rule</vt:lpstr>
      <vt:lpstr>Bayes’ Rule</vt:lpstr>
      <vt:lpstr>Bayes’ Rule</vt:lpstr>
      <vt:lpstr>Filling In</vt:lpstr>
      <vt:lpstr>Law of Total Probability</vt:lpstr>
      <vt:lpstr>Law of Total Probability</vt:lpstr>
      <vt:lpstr>Why?</vt:lpstr>
      <vt:lpstr>Bayes Rule</vt:lpstr>
      <vt:lpstr>Wait a minute…</vt:lpstr>
      <vt:lpstr>Visually</vt:lpstr>
      <vt:lpstr>Updating Your Intuition</vt:lpstr>
      <vt:lpstr>Updating Your Intuition</vt:lpstr>
      <vt:lpstr>Updating Your Intuition</vt:lpstr>
      <vt:lpstr>More Bayes Practice</vt:lpstr>
      <vt:lpstr>A contrived example</vt:lpstr>
      <vt:lpstr>Updated Sequential Processes</vt:lpstr>
      <vt:lpstr>Updated Sequential Processes</vt:lpstr>
      <vt:lpstr>Flipping the conditioning</vt:lpstr>
      <vt:lpstr>Flipping the conditioning</vt:lpstr>
      <vt:lpstr>Flipping the conditioning</vt:lpstr>
      <vt:lpstr>The Technical Stuff</vt:lpstr>
      <vt:lpstr>Proof of Bayes’ Rule</vt:lpstr>
      <vt:lpstr>A Technical Note</vt:lpstr>
      <vt:lpstr>An Example</vt:lpstr>
      <vt:lpstr>A Quick Technical Remark</vt:lpstr>
      <vt:lpstr>Conditional Probability</vt:lpstr>
      <vt:lpstr>LTP and Bayes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Bayes’ Rule</dc:title>
  <dc:creator>rtweber2</dc:creator>
  <cp:lastModifiedBy>Robbie Weber</cp:lastModifiedBy>
  <cp:revision>31</cp:revision>
  <cp:lastPrinted>2025-10-03T20:38:23Z</cp:lastPrinted>
  <dcterms:created xsi:type="dcterms:W3CDTF">2021-04-10T20:31:08Z</dcterms:created>
  <dcterms:modified xsi:type="dcterms:W3CDTF">2025-10-03T20:39:27Z</dcterms:modified>
</cp:coreProperties>
</file>