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325" r:id="rId4"/>
    <p:sldId id="326" r:id="rId5"/>
    <p:sldId id="328" r:id="rId6"/>
    <p:sldId id="329" r:id="rId7"/>
    <p:sldId id="288" r:id="rId8"/>
    <p:sldId id="330" r:id="rId9"/>
    <p:sldId id="331" r:id="rId10"/>
    <p:sldId id="332" r:id="rId11"/>
    <p:sldId id="333" r:id="rId12"/>
    <p:sldId id="299" r:id="rId13"/>
    <p:sldId id="286" r:id="rId14"/>
    <p:sldId id="277" r:id="rId15"/>
    <p:sldId id="300" r:id="rId16"/>
    <p:sldId id="287" r:id="rId17"/>
    <p:sldId id="327" r:id="rId18"/>
    <p:sldId id="304" r:id="rId19"/>
    <p:sldId id="294" r:id="rId20"/>
    <p:sldId id="267" r:id="rId21"/>
    <p:sldId id="335" r:id="rId22"/>
    <p:sldId id="336" r:id="rId23"/>
    <p:sldId id="337" r:id="rId24"/>
    <p:sldId id="338" r:id="rId25"/>
    <p:sldId id="339" r:id="rId26"/>
    <p:sldId id="340" r:id="rId27"/>
    <p:sldId id="298" r:id="rId28"/>
    <p:sldId id="257" r:id="rId29"/>
    <p:sldId id="295" r:id="rId30"/>
    <p:sldId id="268" r:id="rId31"/>
    <p:sldId id="269" r:id="rId32"/>
    <p:sldId id="270" r:id="rId33"/>
    <p:sldId id="273" r:id="rId34"/>
    <p:sldId id="303" r:id="rId35"/>
    <p:sldId id="275" r:id="rId36"/>
    <p:sldId id="274" r:id="rId37"/>
    <p:sldId id="272" r:id="rId38"/>
    <p:sldId id="301" r:id="rId39"/>
    <p:sldId id="307" r:id="rId40"/>
    <p:sldId id="308" r:id="rId41"/>
    <p:sldId id="289" r:id="rId42"/>
    <p:sldId id="297" r:id="rId43"/>
    <p:sldId id="271" r:id="rId44"/>
    <p:sldId id="33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9T20:12:4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16783 0 0,'0'0'0'0'0,"0"0"704"0"0,0 0 0 0 0,0 0-704 0 0,-1-8 0 0 0,1 8 912 0 0,0-2-8 0 0,0 2-904 0 0,0 4 0 0 0,0-4 208 0 0,0 6-8 0 0,0-6-200 0 0,16 18 0 0 0,-16-18 360 0 0,49 36 0 0 0,-16-14-360 0 0,-1-2 0 0 0,-32-20-15863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CDBB48-8836-4C5F-B61E-D943E678B74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2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2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4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0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64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9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BB48-8836-4C5F-B61E-D943E678B74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7CDBB48-8836-4C5F-B61E-D943E678B74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1391DD4-E887-4AEB-AFD2-91063D69A41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A549-3B0D-499E-BE6C-0162A55AE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Probability Practice</a:t>
            </a:r>
            <a:br>
              <a:rPr lang="en-US" dirty="0"/>
            </a:br>
            <a:r>
              <a:rPr lang="en-US" dirty="0"/>
              <a:t>Conditioning 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C1548-279D-40A9-941C-3534AAA3DD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Autumn 25</a:t>
            </a:r>
          </a:p>
          <a:p>
            <a:r>
              <a:rPr lang="en-US" dirty="0"/>
              <a:t>Lecture 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77473FC-8B07-400B-8333-704DC48D7B25}"/>
                  </a:ext>
                </a:extLst>
              </p14:cNvPr>
              <p14:cNvContentPartPr/>
              <p14:nvPr/>
            </p14:nvContentPartPr>
            <p14:xfrm>
              <a:off x="1544378" y="3269116"/>
              <a:ext cx="47160" cy="3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77473FC-8B07-400B-8333-704DC48D7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5738" y="3260476"/>
                <a:ext cx="64800" cy="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35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r>
                  <a:rPr lang="en-US" dirty="0"/>
                  <a:t>What if we can’t tell the dice apart and always put the dice in increasing order by value.</a:t>
                </a:r>
              </a:p>
              <a:p>
                <a:r>
                  <a:rPr lang="en-US" dirty="0"/>
                  <a:t>What is your sample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(2,6)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(6,6)}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=2/36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93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DBE0-F17D-45C4-8D7F-CC595CB8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B151-ABA0-4E39-AF6B-9346FF4E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often more than one sample space possible! But one is probably easier than the others. </a:t>
            </a:r>
          </a:p>
          <a:p>
            <a:r>
              <a:rPr lang="en-US" dirty="0"/>
              <a:t>Finding a sample space that will make the uniform measure correct will usually make finding the probabilities easier to calculate.</a:t>
            </a:r>
          </a:p>
        </p:txBody>
      </p:sp>
    </p:spTree>
    <p:extLst>
      <p:ext uri="{BB962C8B-B14F-4D97-AF65-F5344CB8AC3E}">
        <p14:creationId xmlns:p14="http://schemas.microsoft.com/office/powerpoint/2010/main" val="289725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107734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 ∗49 ∗48 ∗…. ∗2 ∗1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 ∗ 51 ∗ 50 ∗49 ∗48 ∗ …∗2∗1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19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C7A9-4319-4779-9913-2DBC595B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most common probability measure is the </a:t>
                </a:r>
                <a:r>
                  <a:rPr lang="en-US" b="1" dirty="0"/>
                  <a:t>uniform </a:t>
                </a:r>
                <a:r>
                  <a:rPr lang="en-US" dirty="0"/>
                  <a:t>probability measure. In the uniform measure, for every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your sample space be all possible outcomes of a sequence of 100 coin tosses. Assign the uniform measure to this sample space. What is the probability of the event “there are exactly 50 heads?</a:t>
                </a:r>
              </a:p>
              <a:p>
                <a:r>
                  <a:rPr lang="en-US" dirty="0"/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1/101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E. There is not enough information in this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8F14-97FE-48B3-8A41-71291E59C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1580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51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Few notes about events and samples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you’re dealing with a situation where you may be able to use a  uniform probability space, make sure to set up the sample space in a way that every outcome is equally likely.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not overcomplicate the sample space – only include the information that you need in it.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you define an event, make sure it is a </a:t>
            </a:r>
            <a:r>
              <a:rPr lang="en-US" u="sng" dirty="0"/>
              <a:t>subset</a:t>
            </a:r>
            <a:r>
              <a:rPr lang="en-US" dirty="0"/>
              <a:t> of the sample space!</a:t>
            </a:r>
          </a:p>
        </p:txBody>
      </p:sp>
    </p:spTree>
    <p:extLst>
      <p:ext uri="{BB962C8B-B14F-4D97-AF65-F5344CB8AC3E}">
        <p14:creationId xmlns:p14="http://schemas.microsoft.com/office/powerpoint/2010/main" val="140166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11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A686-2108-9E59-E41B-B3A4EC75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6EA3-3DBA-E423-27B0-93737D6D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E40490-362E-0960-F54C-95100032B99D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18F2EBD-92D5-1266-2BE1-D306C2FC796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C11CB8-A79B-3DF2-6E5E-B02651BE813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7F4917-0FB7-D1F8-48F5-A963349292D5}"/>
              </a:ext>
            </a:extLst>
          </p:cNvPr>
          <p:cNvGrpSpPr/>
          <p:nvPr/>
        </p:nvGrpSpPr>
        <p:grpSpPr>
          <a:xfrm>
            <a:off x="575239" y="3429000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7064B15-0ABC-D292-233E-CBDE5F990BA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18F3D42-0856-41E1-8927-FF71511C01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61DC15-0A46-95DB-A22F-CCA4151E44B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24C6EC-FFE0-A1B7-EA55-7719404CFD66}"/>
              </a:ext>
            </a:extLst>
          </p:cNvPr>
          <p:cNvGrpSpPr/>
          <p:nvPr/>
        </p:nvGrpSpPr>
        <p:grpSpPr>
          <a:xfrm>
            <a:off x="515836" y="5221614"/>
            <a:ext cx="9373094" cy="1636386"/>
            <a:chOff x="1185842" y="3429000"/>
            <a:chExt cx="6111311" cy="192784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1178DE-7049-B2A5-6984-C7A117CA0A70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5B42-24E6-C8A6-0FCE-65B4B0CC6597}"/>
                </a:ext>
              </a:extLst>
            </p:cNvPr>
            <p:cNvSpPr/>
            <p:nvPr/>
          </p:nvSpPr>
          <p:spPr>
            <a:xfrm>
              <a:off x="1195367" y="3429000"/>
              <a:ext cx="6101786" cy="599066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80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458E7D-1DF0-BCB0-4EC0-7A0FC7F3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588E1-E9DD-74A7-3D38-1F6AD4DEE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6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E975F-313E-93FE-D3E0-E5780C0F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Fruit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49DB64-61A2-E2CD-7CEB-18E55ABF3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fruit store sells apples, bananas, and oranges.</a:t>
            </a:r>
            <a:br>
              <a:rPr lang="en-US" dirty="0"/>
            </a:br>
            <a:r>
              <a:rPr lang="en-US" dirty="0"/>
              <a:t>Robbie will buy a bag of 10 fruits (order doesn’t matter) to bring to lecture, uniformly at random among all possible bags that contain at least one of each fruit type. </a:t>
            </a:r>
          </a:p>
          <a:p>
            <a:r>
              <a:rPr lang="en-US" dirty="0"/>
              <a:t>You and your friend are first in line to take fruit, and will take an apple each if it’s available---what is the probability you both get an apple? </a:t>
            </a:r>
          </a:p>
        </p:txBody>
      </p:sp>
    </p:spTree>
    <p:extLst>
      <p:ext uri="{BB962C8B-B14F-4D97-AF65-F5344CB8AC3E}">
        <p14:creationId xmlns:p14="http://schemas.microsoft.com/office/powerpoint/2010/main" val="787840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1DC3-893A-BAE8-78A8-D0556E5C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Probable Fruit (Sample Space)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35801-2678-C8A7-2FBF-965AAA8B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the sample space (other than in English sentences) would be annoying--we’ll skip it.</a:t>
            </a:r>
          </a:p>
          <a:p>
            <a:r>
              <a:rPr lang="en-US" dirty="0"/>
              <a:t>But we need its size…two options</a:t>
            </a:r>
          </a:p>
        </p:txBody>
      </p:sp>
    </p:spTree>
    <p:extLst>
      <p:ext uri="{BB962C8B-B14F-4D97-AF65-F5344CB8AC3E}">
        <p14:creationId xmlns:p14="http://schemas.microsoft.com/office/powerpoint/2010/main" val="2240300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6BAB-C923-57C7-541C-DE50DB15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Complementary counting and Inclusion-Exclusion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570C69-FCB6-1FD6-EDEB-860C43648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bags with no apples, bananas, oranges.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set of all bags. We want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10 fruit, 3 types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10+2−1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10 fruit, but only 2 types now. </a:t>
                </a:r>
              </a:p>
              <a:p>
                <a:r>
                  <a:rPr lang="en-US" dirty="0"/>
                  <a:t>(This formula actually simplifies to 11; think about why)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10+1−1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10 fruit, but only 1 type now.</a:t>
                </a:r>
              </a:p>
              <a:p>
                <a:r>
                  <a:rPr lang="en-US" dirty="0"/>
                  <a:t>(This formula simplifies to 1; think about why)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no way to have no types of fruit!</a:t>
                </a:r>
              </a:p>
              <a:p>
                <a:r>
                  <a:rPr lang="en-US" dirty="0"/>
                  <a:t>Combining: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10+3−1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10+2−1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10+1−1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66−33+3=36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570C69-FCB6-1FD6-EDEB-860C43648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59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ED2C-C1E0-50E0-C66F-318DD4166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5C41-7C59-208B-EA82-BDEADD11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Clever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A77EE-10FD-4DBF-22EB-52DD5BAE0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one fruit of each type in the bag first. We now need 7 more fruits (with no restrictions).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A77EE-10FD-4DBF-22EB-52DD5BAE0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9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79BE-435F-DD9D-01C9-DC3294C0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event?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82BE8-EA46-5ABB-CBCC-05A6E1972F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at least 2 apples, at least 1 banana, at least 1 orange.</a:t>
                </a:r>
              </a:p>
              <a:p>
                <a:r>
                  <a:rPr lang="en-US" dirty="0"/>
                  <a:t>Could do cases again, let’s use just the clever approach:</a:t>
                </a:r>
              </a:p>
              <a:p>
                <a:r>
                  <a:rPr lang="en-US" dirty="0"/>
                  <a:t>6 more fruits to add: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6+3−1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we’re in the uniform probability space, just divide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882BE8-EA46-5ABB-CBCC-05A6E1972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273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31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184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0. </a:t>
                </a:r>
              </a:p>
              <a:p>
                <a:r>
                  <a:rPr lang="en-US" dirty="0"/>
                  <a:t>Without the conditioning it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5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EE9B-0944-4A36-99D6-1EF41D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DE1B-2B67-40EF-9FEE-49514F4A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55FA5C-3962-4C26-A6A2-B291BF4EFC66}"/>
              </a:ext>
            </a:extLst>
          </p:cNvPr>
          <p:cNvGrpSpPr/>
          <p:nvPr/>
        </p:nvGrpSpPr>
        <p:grpSpPr>
          <a:xfrm>
            <a:off x="575239" y="1501496"/>
            <a:ext cx="10397560" cy="3892645"/>
            <a:chOff x="1185842" y="3404583"/>
            <a:chExt cx="6116291" cy="1871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(discrete) probability space is a pair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where: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sample space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probability measure.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satisfies: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𝛀</m:t>
                          </m:r>
                        </m:sub>
                        <m:sup/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E52EB5-8742-43A0-83D5-1883A8E80B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4686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6F6B13-6D6F-42EB-B4D0-C26DA3D34853}"/>
                </a:ext>
              </a:extLst>
            </p:cNvPr>
            <p:cNvSpPr/>
            <p:nvPr/>
          </p:nvSpPr>
          <p:spPr>
            <a:xfrm>
              <a:off x="1200347" y="3404583"/>
              <a:ext cx="6101786" cy="39341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/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⊆</m:t>
                    </m:r>
                    <m:r>
                      <a:rPr lang="en-US" sz="2800" b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𝑬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∩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=∅ 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𝑭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𝑬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𝑭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3096B-4F41-4FDE-85F2-E41DE9281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31" y="5083217"/>
                <a:ext cx="10372902" cy="768533"/>
              </a:xfrm>
              <a:prstGeom prst="rect">
                <a:avLst/>
              </a:prstGeom>
              <a:blipFill>
                <a:blip r:embed="rId3"/>
                <a:stretch>
                  <a:fillRect l="-997" b="-38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195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5999-BAED-4DDD-8DA7-70CE2CC8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I told you “the sum of the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” we restricted the sample space. </a:t>
                </a:r>
              </a:p>
              <a:p>
                <a:endParaRPr lang="en-US" dirty="0"/>
              </a:p>
              <a:p>
                <a:r>
                  <a:rPr lang="en-US" dirty="0"/>
                  <a:t>The only remaining outcomes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out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Outside the (restricted) sample space, the probability is going to become 0. What about the probabilities inside?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294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F7EA-23F2-4A78-93E8-8C9A124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F8EBA30-3DB7-40D5-94BD-E8AA1D601AD3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3C2F9-6EF8-41E6-BF37-5B901A3A5EF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342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390002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914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4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∅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=3/36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2F3B66E8-ADE6-403A-8212-B61199148E48}"/>
              </a:ext>
            </a:extLst>
          </p:cNvPr>
          <p:cNvSpPr/>
          <p:nvPr/>
        </p:nvSpPr>
        <p:spPr>
          <a:xfrm>
            <a:off x="5052060" y="348234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9D4C464-D4E3-4922-8135-2D27E27D777A}"/>
              </a:ext>
            </a:extLst>
          </p:cNvPr>
          <p:cNvSpPr/>
          <p:nvPr/>
        </p:nvSpPr>
        <p:spPr>
          <a:xfrm>
            <a:off x="6168868" y="2825595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DDC3D35-49CF-4693-B660-D3D747499B59}"/>
              </a:ext>
            </a:extLst>
          </p:cNvPr>
          <p:cNvSpPr/>
          <p:nvPr/>
        </p:nvSpPr>
        <p:spPr>
          <a:xfrm>
            <a:off x="7263924" y="2130750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08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271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=6/36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1/36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6/36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4219A18-697C-4554-89CB-662E152F7EDC}"/>
              </a:ext>
            </a:extLst>
          </p:cNvPr>
          <p:cNvSpPr/>
          <p:nvPr/>
        </p:nvSpPr>
        <p:spPr>
          <a:xfrm>
            <a:off x="5021580" y="4815840"/>
            <a:ext cx="6740209" cy="6477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03AAF2-18A1-4E45-87FF-43DCEB264E37}"/>
              </a:ext>
            </a:extLst>
          </p:cNvPr>
          <p:cNvSpPr/>
          <p:nvPr/>
        </p:nvSpPr>
        <p:spPr>
          <a:xfrm>
            <a:off x="7336314" y="2042160"/>
            <a:ext cx="1043940" cy="41800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2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</a:t>
                </a:r>
              </a:p>
              <a:p>
                <a:r>
                  <a:rPr lang="en-US" dirty="0"/>
                  <a:t>Red die 6 conditioned on sum 9</a:t>
                </a:r>
              </a:p>
              <a:p>
                <a:r>
                  <a:rPr lang="en-US" dirty="0"/>
                  <a:t>Sum 7 conditioned on red die 6</a:t>
                </a:r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B68EA-4CA8-4AF6-9076-1BBF981D6F27}"/>
              </a:ext>
            </a:extLst>
          </p:cNvPr>
          <p:cNvSpPr/>
          <p:nvPr/>
        </p:nvSpPr>
        <p:spPr>
          <a:xfrm>
            <a:off x="143857" y="5187313"/>
            <a:ext cx="3723063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Take a few minutes to work on this with the people around you! (also on your handout)</a:t>
            </a:r>
          </a:p>
        </p:txBody>
      </p:sp>
    </p:spTree>
    <p:extLst>
      <p:ext uri="{BB962C8B-B14F-4D97-AF65-F5344CB8AC3E}">
        <p14:creationId xmlns:p14="http://schemas.microsoft.com/office/powerpoint/2010/main" val="21185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 ~ Sum is 7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81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 ~ Sum is 9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81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AA2D-BEC0-48A8-AC4E-13D8EB90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Flip a fair coin and roll a fair (6-sided) die.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this a valid probability space?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takes in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and outputs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07441-BCF8-4433-AFE5-EDC823C40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64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B ~ 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~ Red die is 6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533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same?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460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No!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quantities.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“traffic on the highway”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“it’s snowing”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“it’s snowing”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“traffic on the highway”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much smaller; there many 	other times when there is traffic on the highway</a:t>
                </a:r>
              </a:p>
              <a:p>
                <a:r>
                  <a:rPr lang="en-US" dirty="0"/>
                  <a:t>It’s a lot like implications – order can matter a lot!</a:t>
                </a:r>
              </a:p>
              <a:p>
                <a:r>
                  <a:rPr lang="en-US" dirty="0"/>
                  <a:t>(but there are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the conditioning doesn’t make a difference)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  <a:blipFill>
                <a:blip r:embed="rId2"/>
                <a:stretch>
                  <a:fillRect l="-69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85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7D6C496-DCB8-1648-1AA3-6CD4C86C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55CB-3FA7-F7DF-203C-D77BB8E5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B35FFB9-498F-985A-D695-89E27199D429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75C237-7BB5-162F-68A3-D6379792B08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77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5E36-5FBB-40DE-B5A5-FAE88B67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Mutually Exclusive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if they cannot happen simultaneously.</a:t>
                </a:r>
              </a:p>
              <a:p>
                <a:r>
                  <a:rPr lang="en-US" dirty="0"/>
                  <a:t>In notation,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(i.e. they’re disjoint subsets of the sample space).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coin came up tails”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die showed an even number”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0D3AE5-CC42-4F56-9161-C86FBAE58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/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mutually exclusive.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not mutually exclusive.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1D13D-081D-428B-9468-809391B2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448" y="4374776"/>
                <a:ext cx="5132294" cy="1141208"/>
              </a:xfrm>
              <a:prstGeom prst="rect">
                <a:avLst/>
              </a:prstGeom>
              <a:blipFill>
                <a:blip r:embed="rId3"/>
                <a:stretch>
                  <a:fillRect l="-118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5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72A1-B958-402D-B17D-152CE5B4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and Consequences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wrote down 3 requirements (axioms) on probability measures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𝑥</m:t>
                    </m:r>
                  </m:oMath>
                </a14:m>
                <a:r>
                  <a:rPr lang="en-US" dirty="0"/>
                  <a:t> (non-negativity)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=1 </m:t>
                    </m:r>
                  </m:oMath>
                </a14:m>
                <a:r>
                  <a:rPr lang="en-US" dirty="0"/>
                  <a:t>(normalization)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</m:oMath>
                </a14:m>
                <a:r>
                  <a:rPr lang="en-US" dirty="0"/>
                  <a:t> are mutually exclusive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dirty="0"/>
                  <a:t> (countable additivity)</a:t>
                </a:r>
              </a:p>
              <a:p>
                <a:r>
                  <a:rPr lang="en-US" dirty="0"/>
                  <a:t>These lead quickly to these three corollaries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(complementation)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(monotonicity)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(inclusion-exclusion)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78294D-DE71-4E2B-A436-63B63B10A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2138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95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824398-E94D-4170-9161-036170DE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932753" cy="590415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8C4A7-8059-4204-B278-7229AE59A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5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What is your event?</a:t>
                </a:r>
              </a:p>
              <a:p>
                <a:r>
                  <a:rPr lang="en-US" dirty="0"/>
                  <a:t>What is the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96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774B-8537-4ECD-8A89-D1E51A5D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roll two dice. Each die is fair and they don’t affect each other. What is the probability of both dice being even?</a:t>
                </a:r>
              </a:p>
              <a:p>
                <a:endParaRPr lang="en-US" dirty="0"/>
              </a:p>
              <a:p>
                <a:r>
                  <a:rPr lang="en-US" dirty="0"/>
                  <a:t>What is your sample space?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What is your probability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your event?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×{2,4,6}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C82ED-306A-4ECF-BC47-7C51A85F4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085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10190</TotalTime>
  <Words>3668</Words>
  <Application>Microsoft Office PowerPoint</Application>
  <PresentationFormat>Widescreen</PresentationFormat>
  <Paragraphs>757</Paragraphs>
  <Slides>44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Probability Practice Conditioning Definitions</vt:lpstr>
      <vt:lpstr>Last Time</vt:lpstr>
      <vt:lpstr>Probability Space</vt:lpstr>
      <vt:lpstr>Probability Space</vt:lpstr>
      <vt:lpstr>Mutually Exclusive Events</vt:lpstr>
      <vt:lpstr>Axioms and Consequences</vt:lpstr>
      <vt:lpstr>Examples</vt:lpstr>
      <vt:lpstr>More Examples!</vt:lpstr>
      <vt:lpstr>More Examples!</vt:lpstr>
      <vt:lpstr>More Examples!</vt:lpstr>
      <vt:lpstr>Takeaways</vt:lpstr>
      <vt:lpstr>Another Example</vt:lpstr>
      <vt:lpstr>Another Example</vt:lpstr>
      <vt:lpstr>Another Example</vt:lpstr>
      <vt:lpstr>Another Example</vt:lpstr>
      <vt:lpstr>Takeaway</vt:lpstr>
      <vt:lpstr>Uniform Probability Space</vt:lpstr>
      <vt:lpstr>Few notes about events and samples spaces</vt:lpstr>
      <vt:lpstr>Some Quick Observations</vt:lpstr>
      <vt:lpstr>Some Quick Observations</vt:lpstr>
      <vt:lpstr>More Practice</vt:lpstr>
      <vt:lpstr>Probable Fruit</vt:lpstr>
      <vt:lpstr>Probable Fruit (Sample Space)</vt:lpstr>
      <vt:lpstr>Complementary counting and Inclusion-Exclusion</vt:lpstr>
      <vt:lpstr>Clever Solution</vt:lpstr>
      <vt:lpstr>What about the event?</vt:lpstr>
      <vt:lpstr>Conditional Probabilities</vt:lpstr>
      <vt:lpstr>Conditioning</vt:lpstr>
      <vt:lpstr>Conditioning</vt:lpstr>
      <vt:lpstr>Conditioning</vt:lpstr>
      <vt:lpstr>Conditional Probability</vt:lpstr>
      <vt:lpstr>Conditioning…</vt:lpstr>
      <vt:lpstr>Conditioning…</vt:lpstr>
      <vt:lpstr>Conditioning…</vt:lpstr>
      <vt:lpstr>Conditioning…</vt:lpstr>
      <vt:lpstr>Conditioning…</vt:lpstr>
      <vt:lpstr>Conditioning Practice</vt:lpstr>
      <vt:lpstr>Conditioning Practice</vt:lpstr>
      <vt:lpstr>Conditioning Practice</vt:lpstr>
      <vt:lpstr>Conditioning Practice</vt:lpstr>
      <vt:lpstr>Conditioning Practice</vt:lpstr>
      <vt:lpstr>Direction Matters</vt:lpstr>
      <vt:lpstr>Direction Matters</vt:lpstr>
      <vt:lpstr>Conditional Probability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Conditional Probability</dc:title>
  <dc:creator>rtweber2</dc:creator>
  <cp:lastModifiedBy>Robbie Weber</cp:lastModifiedBy>
  <cp:revision>52</cp:revision>
  <cp:lastPrinted>2025-10-02T23:40:33Z</cp:lastPrinted>
  <dcterms:created xsi:type="dcterms:W3CDTF">2021-04-08T17:33:52Z</dcterms:created>
  <dcterms:modified xsi:type="dcterms:W3CDTF">2025-10-03T16:02:52Z</dcterms:modified>
</cp:coreProperties>
</file>