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00" r:id="rId11"/>
    <p:sldId id="301" r:id="rId12"/>
    <p:sldId id="302" r:id="rId13"/>
    <p:sldId id="303" r:id="rId14"/>
    <p:sldId id="304" r:id="rId15"/>
    <p:sldId id="305" r:id="rId16"/>
    <p:sldId id="342" r:id="rId17"/>
    <p:sldId id="260" r:id="rId18"/>
    <p:sldId id="306" r:id="rId19"/>
    <p:sldId id="316" r:id="rId20"/>
    <p:sldId id="261" r:id="rId21"/>
    <p:sldId id="307" r:id="rId22"/>
    <p:sldId id="308" r:id="rId23"/>
    <p:sldId id="265" r:id="rId24"/>
    <p:sldId id="309" r:id="rId25"/>
    <p:sldId id="310" r:id="rId26"/>
    <p:sldId id="314" r:id="rId27"/>
    <p:sldId id="258" r:id="rId28"/>
    <p:sldId id="317" r:id="rId29"/>
    <p:sldId id="259" r:id="rId30"/>
    <p:sldId id="262" r:id="rId31"/>
    <p:sldId id="266" r:id="rId32"/>
    <p:sldId id="267" r:id="rId33"/>
    <p:sldId id="263" r:id="rId34"/>
    <p:sldId id="269" r:id="rId35"/>
    <p:sldId id="270" r:id="rId36"/>
    <p:sldId id="275" r:id="rId37"/>
    <p:sldId id="268" r:id="rId38"/>
    <p:sldId id="312" r:id="rId39"/>
    <p:sldId id="313" r:id="rId40"/>
    <p:sldId id="315" r:id="rId41"/>
    <p:sldId id="334" r:id="rId42"/>
    <p:sldId id="271" r:id="rId43"/>
    <p:sldId id="273" r:id="rId44"/>
    <p:sldId id="272" r:id="rId45"/>
    <p:sldId id="274" r:id="rId46"/>
    <p:sldId id="318" r:id="rId47"/>
    <p:sldId id="319" r:id="rId48"/>
    <p:sldId id="320" r:id="rId49"/>
    <p:sldId id="321" r:id="rId50"/>
    <p:sldId id="322" r:id="rId51"/>
    <p:sldId id="323" r:id="rId52"/>
    <p:sldId id="264" r:id="rId53"/>
    <p:sldId id="324" r:id="rId54"/>
    <p:sldId id="325" r:id="rId55"/>
    <p:sldId id="326" r:id="rId56"/>
    <p:sldId id="280" r:id="rId57"/>
    <p:sldId id="283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284" r:id="rId66"/>
  </p:sldIdLst>
  <p:sldSz cx="12192000" cy="6858000"/>
  <p:notesSz cx="6858000" cy="9144000"/>
  <p:embeddedFontLst>
    <p:embeddedFont>
      <p:font typeface="Cambria Math" panose="02040503050406030204" pitchFamily="18" charset="0"/>
      <p:regular r:id="rId67"/>
    </p:embeddedFont>
    <p:embeddedFont>
      <p:font typeface="Segoe UI" panose="020B0502040204020203" pitchFamily="34" charset="0"/>
      <p:regular r:id="rId68"/>
      <p:bold r:id="rId69"/>
      <p:italic r:id="rId70"/>
      <p:boldItalic r:id="rId71"/>
    </p:embeddedFont>
    <p:embeddedFont>
      <p:font typeface="Segoe UI Light" panose="020B0502040204020203" pitchFamily="34" charset="0"/>
      <p:regular r:id="rId72"/>
      <p:italic r:id="rId73"/>
    </p:embeddedFont>
    <p:embeddedFont>
      <p:font typeface="Segoe UI Semibold" panose="020B0702040204020203" pitchFamily="34" charset="0"/>
      <p:bold r:id="rId74"/>
      <p:boldItalic r:id="rId75"/>
    </p:embeddedFont>
    <p:embeddedFont>
      <p:font typeface="Segoe UI Semilight" panose="020B0402040204020203" pitchFamily="34" charset="0"/>
      <p:regular r:id="rId76"/>
      <p:italic r:id="rId77"/>
    </p:embeddedFont>
    <p:embeddedFont>
      <p:font typeface="Tw Cen MT" panose="020B0602020104020603" pitchFamily="34" charset="0"/>
      <p:regular r:id="rId78"/>
      <p:bold r:id="rId79"/>
      <p:italic r:id="rId80"/>
      <p:boldItalic r:id="rId81"/>
    </p:embeddedFont>
    <p:embeddedFont>
      <p:font typeface="Wingdings 3" panose="05040102010807070707" pitchFamily="18" charset="2"/>
      <p:regular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5061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outlineViewPr>
    <p:cViewPr>
      <p:scale>
        <a:sx n="33" d="100"/>
        <a:sy n="33" d="100"/>
      </p:scale>
      <p:origin x="0" y="-462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font" Target="fonts/font14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font" Target="fonts/font15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18EEEE0-0497-4090-ABE6-D818975B7E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14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7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4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60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30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126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2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94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24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18EEEE0-0497-4090-ABE6-D818975B7E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5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A7CF-4DE6-4061-BA28-9C189C750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 Counting</a:t>
            </a:r>
            <a:br>
              <a:rPr lang="en-US" dirty="0"/>
            </a:br>
            <a:r>
              <a:rPr lang="en-US" dirty="0"/>
              <a:t>Probability Definitions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7BD54-8721-4E06-A15C-8E3C8B9DF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</a:t>
            </a:r>
            <a:r>
              <a:rPr lang="en-US"/>
              <a:t>312 Autumn </a:t>
            </a:r>
            <a:r>
              <a:rPr lang="en-US" dirty="0"/>
              <a:t>25</a:t>
            </a:r>
          </a:p>
          <a:p>
            <a:r>
              <a:rPr lang="en-US" dirty="0"/>
              <a:t>Lecture 4</a:t>
            </a:r>
          </a:p>
        </p:txBody>
      </p:sp>
    </p:spTree>
    <p:extLst>
      <p:ext uri="{BB962C8B-B14F-4D97-AF65-F5344CB8AC3E}">
        <p14:creationId xmlns:p14="http://schemas.microsoft.com/office/powerpoint/2010/main" val="245951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3AAB5-7E0B-462A-A019-2F93C2E9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68F6C-3A31-4BBF-AD44-6D42B77BA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dirty="0"/>
                  <a:t>At least two pigeons are in the same hole.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2D9D71-1EC8-4CD6-B826-1AFFC9BD7AA3}"/>
              </a:ext>
            </a:extLst>
          </p:cNvPr>
          <p:cNvSpPr/>
          <p:nvPr/>
        </p:nvSpPr>
        <p:spPr>
          <a:xfrm>
            <a:off x="7604368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0707-2E06-444B-8079-39EEBAAF06DC}"/>
              </a:ext>
            </a:extLst>
          </p:cNvPr>
          <p:cNvSpPr/>
          <p:nvPr/>
        </p:nvSpPr>
        <p:spPr>
          <a:xfrm>
            <a:off x="9616829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3B38F-F3BA-4FA8-B3ED-6C01A6273D47}"/>
              </a:ext>
            </a:extLst>
          </p:cNvPr>
          <p:cNvSpPr/>
          <p:nvPr/>
        </p:nvSpPr>
        <p:spPr>
          <a:xfrm>
            <a:off x="7604368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1C1FE-E514-4E49-BCEB-6B7A2B89CB9F}"/>
              </a:ext>
            </a:extLst>
          </p:cNvPr>
          <p:cNvSpPr/>
          <p:nvPr/>
        </p:nvSpPr>
        <p:spPr>
          <a:xfrm>
            <a:off x="9616829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Sparrow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Sparrow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Sparrow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Sparrow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Sparrow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6068 -0.15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7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6094 -0.0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b="1" dirty="0"/>
                  <a:t>At least </a:t>
                </a:r>
                <a:r>
                  <a:rPr lang="en-US" dirty="0"/>
                  <a:t>two pigeons are in the same hole.</a:t>
                </a:r>
              </a:p>
              <a:p>
                <a:r>
                  <a:rPr lang="en-US" dirty="0"/>
                  <a:t>It might be more than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2D9D71-1EC8-4CD6-B826-1AFFC9BD7AA3}"/>
              </a:ext>
            </a:extLst>
          </p:cNvPr>
          <p:cNvSpPr/>
          <p:nvPr/>
        </p:nvSpPr>
        <p:spPr>
          <a:xfrm>
            <a:off x="7604368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0707-2E06-444B-8079-39EEBAAF06DC}"/>
              </a:ext>
            </a:extLst>
          </p:cNvPr>
          <p:cNvSpPr/>
          <p:nvPr/>
        </p:nvSpPr>
        <p:spPr>
          <a:xfrm>
            <a:off x="9616829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3B38F-F3BA-4FA8-B3ED-6C01A6273D47}"/>
              </a:ext>
            </a:extLst>
          </p:cNvPr>
          <p:cNvSpPr/>
          <p:nvPr/>
        </p:nvSpPr>
        <p:spPr>
          <a:xfrm>
            <a:off x="7604368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1C1FE-E514-4E49-BCEB-6B7A2B89CB9F}"/>
              </a:ext>
            </a:extLst>
          </p:cNvPr>
          <p:cNvSpPr/>
          <p:nvPr/>
        </p:nvSpPr>
        <p:spPr>
          <a:xfrm>
            <a:off x="9616829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Sparrow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Sparrow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Sparrow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Sparrow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Sparrow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78 L 0.48281 0.08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3893 0.0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0194-8013-43DB-9A4C-026CEB0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pigeons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pigeonholes, then there is at least one pigeonhole that has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pigeons.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the “ceiling”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(it means always round up,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34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84BB-8855-4A86-9D3D-3C8E7959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to take 10 classes, and have 3 quarters to take them in, then…</a:t>
                </a:r>
              </a:p>
              <a:p>
                <a:endParaRPr lang="en-US" dirty="0"/>
              </a:p>
              <a:p>
                <a:r>
                  <a:rPr lang="en-US" dirty="0"/>
                  <a:t>Pigeons: The classes to take</a:t>
                </a:r>
              </a:p>
              <a:p>
                <a:r>
                  <a:rPr lang="en-US" dirty="0"/>
                  <a:t>Pigeonholes: The quarter</a:t>
                </a:r>
              </a:p>
              <a:p>
                <a:r>
                  <a:rPr lang="en-US" dirty="0"/>
                  <a:t>Mapping: Which quarter you take the class in.</a:t>
                </a:r>
              </a:p>
              <a:p>
                <a:endParaRPr lang="en-US" dirty="0"/>
              </a:p>
              <a:p>
                <a:r>
                  <a:rPr lang="en-US" dirty="0"/>
                  <a:t>Applying the (generalized) pigeonhole principle, there is at least one quarter where you take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courses.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F4DF-E976-41B0-A4B0-BBCE7D27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35AA-3D33-496C-A7BE-827D81DC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pigeonhole principle is the right tool, it’s usually the first thing you’d think of or the absolute last thing you’d think of. </a:t>
            </a:r>
          </a:p>
          <a:p>
            <a:r>
              <a:rPr lang="en-US" dirty="0"/>
              <a:t>For </a:t>
            </a:r>
            <a:r>
              <a:rPr lang="en-US" b="1" dirty="0"/>
              <a:t>really </a:t>
            </a:r>
            <a:r>
              <a:rPr lang="en-US" dirty="0"/>
              <a:t>tricky ones, we’ll warn you in advance that it’s the right method (you’ll see one in the section handout).</a:t>
            </a:r>
          </a:p>
          <a:p>
            <a:r>
              <a:rPr lang="en-US" dirty="0"/>
              <a:t>When applying the principle, say:</a:t>
            </a:r>
          </a:p>
          <a:p>
            <a:pPr lvl="1"/>
            <a:r>
              <a:rPr lang="en-US" dirty="0"/>
              <a:t>What are the pigeons</a:t>
            </a:r>
          </a:p>
          <a:p>
            <a:pPr lvl="1"/>
            <a:r>
              <a:rPr lang="en-US" dirty="0"/>
              <a:t>What are the pigeonholes</a:t>
            </a:r>
          </a:p>
          <a:p>
            <a:pPr lvl="1"/>
            <a:r>
              <a:rPr lang="en-US" dirty="0"/>
              <a:t>How do you map from pigeons to pigeonholes</a:t>
            </a:r>
          </a:p>
          <a:p>
            <a:r>
              <a:rPr lang="en-US" dirty="0"/>
              <a:t>Look for – a set you’re trying to divide into groups, where collisions would help you somehow.</a:t>
            </a:r>
          </a:p>
        </p:txBody>
      </p:sp>
    </p:spTree>
    <p:extLst>
      <p:ext uri="{BB962C8B-B14F-4D97-AF65-F5344CB8AC3E}">
        <p14:creationId xmlns:p14="http://schemas.microsoft.com/office/powerpoint/2010/main" val="2473633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54DD27-6C44-825F-69CB-0FB5F9F7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last counting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CBDB-439A-92C9-B198-C0E30E047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5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09AD-FAA4-4522-8954-C47137A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Counting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4ACB-C88D-499F-A54C-D04431CF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going to buy one-dozen donuts (i.e., 12 donuts)</a:t>
            </a:r>
          </a:p>
          <a:p>
            <a:r>
              <a:rPr lang="en-US" dirty="0"/>
              <a:t>There are chocolate, strawberry, coconut, blueberry, and lemon (i.e. five types)</a:t>
            </a:r>
          </a:p>
          <a:p>
            <a:r>
              <a:rPr lang="en-US" dirty="0"/>
              <a:t>How many different donut boxes can you buy?</a:t>
            </a:r>
          </a:p>
          <a:p>
            <a:r>
              <a:rPr lang="en-US" dirty="0"/>
              <a:t>Consider two boxes the same if they contain the same number of every kind of donut (order doesn’t matter)</a:t>
            </a:r>
          </a:p>
          <a:p>
            <a:endParaRPr lang="en-US" dirty="0"/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1937FA6-2CAC-4F33-B491-BF3923174364}"/>
              </a:ext>
            </a:extLst>
          </p:cNvPr>
          <p:cNvSpPr/>
          <p:nvPr/>
        </p:nvSpPr>
        <p:spPr>
          <a:xfrm>
            <a:off x="122061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43A50B2-F406-4309-9961-7E1E7A592D95}"/>
              </a:ext>
            </a:extLst>
          </p:cNvPr>
          <p:cNvSpPr/>
          <p:nvPr/>
        </p:nvSpPr>
        <p:spPr>
          <a:xfrm>
            <a:off x="1149784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6E67287-40E5-4D8E-B231-C9283A622179}"/>
              </a:ext>
            </a:extLst>
          </p:cNvPr>
          <p:cNvSpPr/>
          <p:nvPr/>
        </p:nvSpPr>
        <p:spPr>
          <a:xfrm>
            <a:off x="2177507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DD7F31EE-1435-4218-B6E1-3A6EB2B9ED35}"/>
              </a:ext>
            </a:extLst>
          </p:cNvPr>
          <p:cNvSpPr/>
          <p:nvPr/>
        </p:nvSpPr>
        <p:spPr>
          <a:xfrm>
            <a:off x="320523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52D327C-DD2D-4DDD-BDF3-1E9E7BB30CD7}"/>
              </a:ext>
            </a:extLst>
          </p:cNvPr>
          <p:cNvSpPr/>
          <p:nvPr/>
        </p:nvSpPr>
        <p:spPr>
          <a:xfrm>
            <a:off x="423295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ABAAF6A-0CC8-4DCF-9DC0-1939F3311D63}"/>
              </a:ext>
            </a:extLst>
          </p:cNvPr>
          <p:cNvSpPr/>
          <p:nvPr/>
        </p:nvSpPr>
        <p:spPr>
          <a:xfrm>
            <a:off x="526067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C827E30-9D95-438D-9969-061391D8A6F9}"/>
              </a:ext>
            </a:extLst>
          </p:cNvPr>
          <p:cNvSpPr/>
          <p:nvPr/>
        </p:nvSpPr>
        <p:spPr>
          <a:xfrm>
            <a:off x="628839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7F450D8-811C-4146-946F-97FDDC218014}"/>
              </a:ext>
            </a:extLst>
          </p:cNvPr>
          <p:cNvSpPr/>
          <p:nvPr/>
        </p:nvSpPr>
        <p:spPr>
          <a:xfrm>
            <a:off x="7316122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5DE5314-3C5D-4FE3-A51A-0FD1F51BA474}"/>
              </a:ext>
            </a:extLst>
          </p:cNvPr>
          <p:cNvSpPr/>
          <p:nvPr/>
        </p:nvSpPr>
        <p:spPr>
          <a:xfrm>
            <a:off x="833936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E72654B-7967-4A6A-93A1-E365D7320D36}"/>
              </a:ext>
            </a:extLst>
          </p:cNvPr>
          <p:cNvSpPr/>
          <p:nvPr/>
        </p:nvSpPr>
        <p:spPr>
          <a:xfrm>
            <a:off x="936708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5CF73DB1-A757-40A1-9769-2A667BA5779E}"/>
              </a:ext>
            </a:extLst>
          </p:cNvPr>
          <p:cNvSpPr/>
          <p:nvPr/>
        </p:nvSpPr>
        <p:spPr>
          <a:xfrm>
            <a:off x="1039480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5B5F9BE-4DAD-4E43-AE89-DB569961EE16}"/>
              </a:ext>
            </a:extLst>
          </p:cNvPr>
          <p:cNvSpPr/>
          <p:nvPr/>
        </p:nvSpPr>
        <p:spPr>
          <a:xfrm>
            <a:off x="1142252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4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09AD-FAA4-4522-8954-C47137A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Counting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4ACB-C88D-499F-A54C-D04431CF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going to buy one-dozen donuts (i.e., 12 donuts)</a:t>
            </a:r>
          </a:p>
          <a:p>
            <a:r>
              <a:rPr lang="en-US" dirty="0"/>
              <a:t>There are chocolate, strawberry, coconut, blueberry, and lemon (i.e. five types)</a:t>
            </a:r>
          </a:p>
          <a:p>
            <a:r>
              <a:rPr lang="en-US" dirty="0"/>
              <a:t>Put donuts in order by type, then put dividers between the types.</a:t>
            </a:r>
          </a:p>
          <a:p>
            <a:r>
              <a:rPr lang="en-US" dirty="0"/>
              <a:t>Counting the number of ways to place dividers instead.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1937FA6-2CAC-4F33-B491-BF3923174364}"/>
              </a:ext>
            </a:extLst>
          </p:cNvPr>
          <p:cNvSpPr/>
          <p:nvPr/>
        </p:nvSpPr>
        <p:spPr>
          <a:xfrm>
            <a:off x="122061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43A50B2-F406-4309-9961-7E1E7A592D95}"/>
              </a:ext>
            </a:extLst>
          </p:cNvPr>
          <p:cNvSpPr/>
          <p:nvPr/>
        </p:nvSpPr>
        <p:spPr>
          <a:xfrm>
            <a:off x="1149784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6E67287-40E5-4D8E-B231-C9283A622179}"/>
              </a:ext>
            </a:extLst>
          </p:cNvPr>
          <p:cNvSpPr/>
          <p:nvPr/>
        </p:nvSpPr>
        <p:spPr>
          <a:xfrm>
            <a:off x="2177507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DD7F31EE-1435-4218-B6E1-3A6EB2B9ED35}"/>
              </a:ext>
            </a:extLst>
          </p:cNvPr>
          <p:cNvSpPr/>
          <p:nvPr/>
        </p:nvSpPr>
        <p:spPr>
          <a:xfrm>
            <a:off x="320523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52D327C-DD2D-4DDD-BDF3-1E9E7BB30CD7}"/>
              </a:ext>
            </a:extLst>
          </p:cNvPr>
          <p:cNvSpPr/>
          <p:nvPr/>
        </p:nvSpPr>
        <p:spPr>
          <a:xfrm>
            <a:off x="423295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ABAAF6A-0CC8-4DCF-9DC0-1939F3311D63}"/>
              </a:ext>
            </a:extLst>
          </p:cNvPr>
          <p:cNvSpPr/>
          <p:nvPr/>
        </p:nvSpPr>
        <p:spPr>
          <a:xfrm>
            <a:off x="5260676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C827E30-9D95-438D-9969-061391D8A6F9}"/>
              </a:ext>
            </a:extLst>
          </p:cNvPr>
          <p:cNvSpPr/>
          <p:nvPr/>
        </p:nvSpPr>
        <p:spPr>
          <a:xfrm>
            <a:off x="6288399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7F450D8-811C-4146-946F-97FDDC218014}"/>
              </a:ext>
            </a:extLst>
          </p:cNvPr>
          <p:cNvSpPr/>
          <p:nvPr/>
        </p:nvSpPr>
        <p:spPr>
          <a:xfrm>
            <a:off x="7316122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5DE5314-3C5D-4FE3-A51A-0FD1F51BA474}"/>
              </a:ext>
            </a:extLst>
          </p:cNvPr>
          <p:cNvSpPr/>
          <p:nvPr/>
        </p:nvSpPr>
        <p:spPr>
          <a:xfrm>
            <a:off x="8339360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E72654B-7967-4A6A-93A1-E365D7320D36}"/>
              </a:ext>
            </a:extLst>
          </p:cNvPr>
          <p:cNvSpPr/>
          <p:nvPr/>
        </p:nvSpPr>
        <p:spPr>
          <a:xfrm>
            <a:off x="9367083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5CF73DB1-A757-40A1-9769-2A667BA5779E}"/>
              </a:ext>
            </a:extLst>
          </p:cNvPr>
          <p:cNvSpPr/>
          <p:nvPr/>
        </p:nvSpPr>
        <p:spPr>
          <a:xfrm>
            <a:off x="1039480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5B5F9BE-4DAD-4E43-AE89-DB569961EE16}"/>
              </a:ext>
            </a:extLst>
          </p:cNvPr>
          <p:cNvSpPr/>
          <p:nvPr/>
        </p:nvSpPr>
        <p:spPr>
          <a:xfrm>
            <a:off x="1142252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591C27-1EBA-4FE3-95C4-B5EE480167DC}"/>
              </a:ext>
            </a:extLst>
          </p:cNvPr>
          <p:cNvCxnSpPr/>
          <p:nvPr/>
        </p:nvCxnSpPr>
        <p:spPr>
          <a:xfrm flipV="1">
            <a:off x="1992923" y="400147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510606-2350-4778-8136-C9EE4C78F12F}"/>
              </a:ext>
            </a:extLst>
          </p:cNvPr>
          <p:cNvCxnSpPr/>
          <p:nvPr/>
        </p:nvCxnSpPr>
        <p:spPr>
          <a:xfrm flipV="1">
            <a:off x="5121885" y="396337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BE9191-8171-4FBB-A2E2-5D0F966CDE70}"/>
              </a:ext>
            </a:extLst>
          </p:cNvPr>
          <p:cNvCxnSpPr/>
          <p:nvPr/>
        </p:nvCxnSpPr>
        <p:spPr>
          <a:xfrm flipV="1">
            <a:off x="10203473" y="3915752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097C5E-50DE-41C5-ABCF-BA2FCE27B1C1}"/>
              </a:ext>
            </a:extLst>
          </p:cNvPr>
          <p:cNvCxnSpPr/>
          <p:nvPr/>
        </p:nvCxnSpPr>
        <p:spPr>
          <a:xfrm flipV="1">
            <a:off x="11270273" y="3915752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3BC3-208E-4299-91AC-A4DD6C83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7A173-83EE-4CB3-A80F-A080E48305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Think of it as a string.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12+(5−1)</m:t>
                    </m:r>
                  </m:oMath>
                </a14:m>
                <a:r>
                  <a:rPr lang="en-US" dirty="0"/>
                  <a:t> characters.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 are the “donut” character (identical)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are the “divider” character (identical). </a:t>
                </a:r>
              </a:p>
              <a:p>
                <a:r>
                  <a:rPr lang="en-US" dirty="0"/>
                  <a:t>So?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12!4!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i.e.,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7A173-83EE-4CB3-A80F-A080E48305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0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4A62-CEE8-4A24-8DA6-1424B7E5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82FF-87E0-4233-96D4-A07AA0EE5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  <a:p>
            <a:r>
              <a:rPr lang="en-US" dirty="0"/>
              <a:t>Two More Rules</a:t>
            </a:r>
          </a:p>
          <a:p>
            <a:r>
              <a:rPr lang="en-US" dirty="0"/>
              <a:t>Formal Definitions of Probability</a:t>
            </a:r>
          </a:p>
        </p:txBody>
      </p:sp>
    </p:spTree>
    <p:extLst>
      <p:ext uri="{BB962C8B-B14F-4D97-AF65-F5344CB8AC3E}">
        <p14:creationId xmlns:p14="http://schemas.microsoft.com/office/powerpoint/2010/main" val="4221941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– before donut 1, before 2, …, before donut 12, after donut 12.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– before donut 1, before 2, …, before donut 12, after donut 12.</a:t>
                </a:r>
              </a:p>
              <a:p>
                <a:endParaRPr lang="en-US" dirty="0"/>
              </a:p>
              <a:p>
                <a:r>
                  <a:rPr lang="en-US" dirty="0"/>
                  <a:t>Place the second divider,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/>
                  <a:t> – one of the previous spots was split (“before” and “after” the last divider)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 b="-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632559-BA82-445D-84E7-40C0BF294159}"/>
              </a:ext>
            </a:extLst>
          </p:cNvPr>
          <p:cNvCxnSpPr/>
          <p:nvPr/>
        </p:nvCxnSpPr>
        <p:spPr>
          <a:xfrm flipV="1">
            <a:off x="3031148" y="154402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08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400" dirty="0"/>
                  <a:t> – before donut 1, before 2, …, before donut 12, after donut 12.</a:t>
                </a:r>
              </a:p>
              <a:p>
                <a:r>
                  <a:rPr lang="en-US" sz="2400" dirty="0"/>
                  <a:t>Place the second divider,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400" dirty="0"/>
                  <a:t> – one of the previous spots was split (“before” and “after” the first divider)</a:t>
                </a:r>
              </a:p>
              <a:p>
                <a:r>
                  <a:rPr lang="en-US" sz="2400" dirty="0"/>
                  <a:t>In general, placing divider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possible locations.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632559-BA82-445D-84E7-40C0BF294159}"/>
              </a:ext>
            </a:extLst>
          </p:cNvPr>
          <p:cNvCxnSpPr/>
          <p:nvPr/>
        </p:nvCxnSpPr>
        <p:spPr>
          <a:xfrm flipV="1">
            <a:off x="2978761" y="154402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A80CC-2B72-4466-8D46-87F598404AC4}"/>
              </a:ext>
            </a:extLst>
          </p:cNvPr>
          <p:cNvCxnSpPr/>
          <p:nvPr/>
        </p:nvCxnSpPr>
        <p:spPr>
          <a:xfrm flipV="1">
            <a:off x="3135923" y="1544027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290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/>
              <a:lstStyle/>
              <a:p>
                <a:r>
                  <a:rPr lang="en-US" dirty="0"/>
                  <a:t>We had 12 donuts, how many dividers do we need?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(to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groups)</a:t>
                </a:r>
              </a:p>
              <a:p>
                <a:r>
                  <a:rPr lang="en-US" b="0" dirty="0"/>
                  <a:t>Count so 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Are we done?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8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/>
              <a:lstStyle/>
              <a:p>
                <a:r>
                  <a:rPr lang="en-US" b="0" dirty="0"/>
                  <a:t>Count so 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13⋅14⋅15⋅16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count treats all dividers as different – they’re not!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4!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donuts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types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That’s a combination!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wrote down a “string” consisting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      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characters,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“donuts” are identical,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“dividers” are identical, so divide by the rearrangements (like we did for SEATTLE).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F5C10001-182E-4C15-9EAB-53338596EAB1}"/>
              </a:ext>
            </a:extLst>
          </p:cNvPr>
          <p:cNvSpPr/>
          <p:nvPr/>
        </p:nvSpPr>
        <p:spPr>
          <a:xfrm>
            <a:off x="7081605" y="398267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E2994E-0ACF-4DB8-B1A5-92B24072AB8C}"/>
              </a:ext>
            </a:extLst>
          </p:cNvPr>
          <p:cNvCxnSpPr>
            <a:cxnSpLocks/>
          </p:cNvCxnSpPr>
          <p:nvPr/>
        </p:nvCxnSpPr>
        <p:spPr>
          <a:xfrm flipV="1">
            <a:off x="9565298" y="3929063"/>
            <a:ext cx="0" cy="77152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9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5A57-F65A-4201-B7D0-335D1325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CF70-934C-4E2E-88D3-B86EE5EB2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counting technique we did is often called “stars and bars” </a:t>
            </a:r>
          </a:p>
          <a:p>
            <a:pPr lvl="1"/>
            <a:r>
              <a:rPr lang="en-US" dirty="0"/>
              <a:t>using a “star” instead of a donut shape, and calling the dividers “bars”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49A29A-5EBB-4FD8-A43C-9B560286E08D}"/>
                  </a:ext>
                </a:extLst>
              </p:cNvPr>
              <p:cNvSpPr/>
              <p:nvPr/>
            </p:nvSpPr>
            <p:spPr>
              <a:xfrm>
                <a:off x="575240" y="1526862"/>
                <a:ext cx="11187258" cy="2000222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pick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objects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groups (where order doesn’t matter and every element of each group is indistinguishable), use the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49A29A-5EBB-4FD8-A43C-9B560286E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526862"/>
                <a:ext cx="11187258" cy="2000222"/>
              </a:xfrm>
              <a:prstGeom prst="rect">
                <a:avLst/>
              </a:prstGeom>
              <a:blipFill>
                <a:blip r:embed="rId2"/>
                <a:stretch>
                  <a:fillRect l="-1089" t="-608" r="-6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915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seen lots of ways to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Sum rule (split into disjoint sets)</a:t>
                </a:r>
              </a:p>
              <a:p>
                <a:r>
                  <a:rPr lang="en-US" dirty="0"/>
                  <a:t>Product rule (use a sequential process)</a:t>
                </a:r>
              </a:p>
              <a:p>
                <a:r>
                  <a:rPr lang="en-US" dirty="0"/>
                  <a:t>Combinations (order doesn’t matter)</a:t>
                </a:r>
              </a:p>
              <a:p>
                <a:r>
                  <a:rPr lang="en-US" dirty="0"/>
                  <a:t>Permutations (order does matter)</a:t>
                </a:r>
              </a:p>
              <a:p>
                <a:r>
                  <a:rPr lang="en-US" dirty="0"/>
                  <a:t>Principle of Inclusion-Exclusion</a:t>
                </a:r>
              </a:p>
              <a:p>
                <a:r>
                  <a:rPr lang="en-US" dirty="0"/>
                  <a:t>Complementary Counting</a:t>
                </a:r>
              </a:p>
              <a:p>
                <a:pPr marL="0" indent="0">
                  <a:buNone/>
                </a:pPr>
                <a:r>
                  <a:rPr lang="en-US" dirty="0"/>
                  <a:t> “Stars and Bars”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Niche Rules (useful in very specific circumstances) </a:t>
                </a:r>
              </a:p>
              <a:p>
                <a:pPr lvl="1"/>
                <a:r>
                  <a:rPr lang="en-US" dirty="0"/>
                  <a:t>Binomial Theorem</a:t>
                </a:r>
              </a:p>
              <a:p>
                <a:pPr lvl="1"/>
                <a:r>
                  <a:rPr lang="en-US" dirty="0"/>
                  <a:t>Pigeonhole Principle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b="-10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201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D1EF4-1A64-0205-5E8A-B932CDCE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F1D82-5660-8CB0-B2A8-F25AFE27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discuss Friday or post an extra video.</a:t>
            </a:r>
          </a:p>
        </p:txBody>
      </p:sp>
    </p:spTree>
    <p:extLst>
      <p:ext uri="{BB962C8B-B14F-4D97-AF65-F5344CB8AC3E}">
        <p14:creationId xmlns:p14="http://schemas.microsoft.com/office/powerpoint/2010/main" val="2398096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B4B2-4E32-4AEE-9F2C-5CF17E3D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A6D59-DB3A-4700-9F26-DF24C3B7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which rule to apply? </a:t>
            </a:r>
          </a:p>
          <a:p>
            <a:r>
              <a:rPr lang="en-US" dirty="0"/>
              <a:t>With practice you can pick out patterns for which ones might be plausible.</a:t>
            </a:r>
          </a:p>
          <a:p>
            <a:r>
              <a:rPr lang="en-US" dirty="0"/>
              <a:t>But if as you’re working you realize things are getting out of control, put it aside and try something different.</a:t>
            </a:r>
          </a:p>
        </p:txBody>
      </p:sp>
    </p:spTree>
    <p:extLst>
      <p:ext uri="{BB962C8B-B14F-4D97-AF65-F5344CB8AC3E}">
        <p14:creationId xmlns:p14="http://schemas.microsoft.com/office/powerpoint/2010/main" val="334033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 dirty="0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2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26477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3158" y="3464842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4327" y="3532572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D74ABA-FAEF-42F8-AF33-344B1F2E64C0}"/>
              </a:ext>
            </a:extLst>
          </p:cNvPr>
          <p:cNvSpPr/>
          <p:nvPr/>
        </p:nvSpPr>
        <p:spPr>
          <a:xfrm>
            <a:off x="5760244" y="3768473"/>
            <a:ext cx="769144" cy="1236915"/>
          </a:xfrm>
          <a:custGeom>
            <a:avLst/>
            <a:gdLst>
              <a:gd name="connsiteX0" fmla="*/ 366232 w 769144"/>
              <a:gd name="connsiteY0" fmla="*/ 0 h 1236915"/>
              <a:gd name="connsiteX1" fmla="*/ 416931 w 769144"/>
              <a:gd name="connsiteY1" fmla="*/ 46079 h 1236915"/>
              <a:gd name="connsiteX2" fmla="*/ 769144 w 769144"/>
              <a:gd name="connsiteY2" fmla="*/ 896397 h 1236915"/>
              <a:gd name="connsiteX3" fmla="*/ 744713 w 769144"/>
              <a:gd name="connsiteY3" fmla="*/ 1138749 h 1236915"/>
              <a:gd name="connsiteX4" fmla="*/ 737531 w 769144"/>
              <a:gd name="connsiteY4" fmla="*/ 1166683 h 1236915"/>
              <a:gd name="connsiteX5" fmla="*/ 693352 w 769144"/>
              <a:gd name="connsiteY5" fmla="*/ 1182852 h 1236915"/>
              <a:gd name="connsiteX6" fmla="*/ 335756 w 769144"/>
              <a:gd name="connsiteY6" fmla="*/ 1236915 h 1236915"/>
              <a:gd name="connsiteX7" fmla="*/ 93404 w 769144"/>
              <a:gd name="connsiteY7" fmla="*/ 1212484 h 1236915"/>
              <a:gd name="connsiteX8" fmla="*/ 49028 w 769144"/>
              <a:gd name="connsiteY8" fmla="*/ 1201074 h 1236915"/>
              <a:gd name="connsiteX9" fmla="*/ 24431 w 769144"/>
              <a:gd name="connsiteY9" fmla="*/ 1105411 h 1236915"/>
              <a:gd name="connsiteX10" fmla="*/ 0 w 769144"/>
              <a:gd name="connsiteY10" fmla="*/ 863059 h 1236915"/>
              <a:gd name="connsiteX11" fmla="*/ 352213 w 769144"/>
              <a:gd name="connsiteY11" fmla="*/ 12741 h 1236915"/>
              <a:gd name="connsiteX12" fmla="*/ 366232 w 769144"/>
              <a:gd name="connsiteY12" fmla="*/ 0 h 12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44" h="1236915">
                <a:moveTo>
                  <a:pt x="366232" y="0"/>
                </a:moveTo>
                <a:lnTo>
                  <a:pt x="416931" y="46079"/>
                </a:lnTo>
                <a:cubicBezTo>
                  <a:pt x="634546" y="263694"/>
                  <a:pt x="769144" y="564327"/>
                  <a:pt x="769144" y="896397"/>
                </a:cubicBezTo>
                <a:cubicBezTo>
                  <a:pt x="769144" y="979415"/>
                  <a:pt x="760732" y="1060467"/>
                  <a:pt x="744713" y="1138749"/>
                </a:cubicBezTo>
                <a:lnTo>
                  <a:pt x="737531" y="1166683"/>
                </a:lnTo>
                <a:lnTo>
                  <a:pt x="693352" y="1182852"/>
                </a:lnTo>
                <a:cubicBezTo>
                  <a:pt x="580388" y="1217987"/>
                  <a:pt x="460282" y="1236915"/>
                  <a:pt x="335756" y="1236915"/>
                </a:cubicBezTo>
                <a:cubicBezTo>
                  <a:pt x="252739" y="1236915"/>
                  <a:pt x="171686" y="1228503"/>
                  <a:pt x="93404" y="1212484"/>
                </a:cubicBezTo>
                <a:lnTo>
                  <a:pt x="49028" y="1201074"/>
                </a:lnTo>
                <a:lnTo>
                  <a:pt x="24431" y="1105411"/>
                </a:lnTo>
                <a:cubicBezTo>
                  <a:pt x="8413" y="1027129"/>
                  <a:pt x="0" y="946077"/>
                  <a:pt x="0" y="863059"/>
                </a:cubicBezTo>
                <a:cubicBezTo>
                  <a:pt x="0" y="530989"/>
                  <a:pt x="134598" y="230356"/>
                  <a:pt x="352213" y="12741"/>
                </a:cubicBezTo>
                <a:lnTo>
                  <a:pt x="366232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F2554-8B07-4192-A046-BDE4C4711400}"/>
              </a:ext>
            </a:extLst>
          </p:cNvPr>
          <p:cNvSpPr/>
          <p:nvPr/>
        </p:nvSpPr>
        <p:spPr>
          <a:xfrm>
            <a:off x="2876550" y="2000250"/>
            <a:ext cx="533400" cy="51435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3DBAC-4E46-438C-B852-9AF936D0D2CD}"/>
              </a:ext>
            </a:extLst>
          </p:cNvPr>
          <p:cNvSpPr/>
          <p:nvPr/>
        </p:nvSpPr>
        <p:spPr>
          <a:xfrm>
            <a:off x="3738563" y="2000250"/>
            <a:ext cx="533400" cy="5143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02B98-6B38-4542-9FF7-245BF1C03615}"/>
              </a:ext>
            </a:extLst>
          </p:cNvPr>
          <p:cNvSpPr/>
          <p:nvPr/>
        </p:nvSpPr>
        <p:spPr>
          <a:xfrm>
            <a:off x="4626770" y="2000250"/>
            <a:ext cx="533400" cy="5143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A8FF4E-0E4D-484E-88E3-8E1FA796FCC2}"/>
              </a:ext>
            </a:extLst>
          </p:cNvPr>
          <p:cNvSpPr/>
          <p:nvPr/>
        </p:nvSpPr>
        <p:spPr>
          <a:xfrm>
            <a:off x="5509972" y="1981867"/>
            <a:ext cx="1176577" cy="51435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DC577B-2CB2-44ED-BD36-18624CF2CF18}"/>
              </a:ext>
            </a:extLst>
          </p:cNvPr>
          <p:cNvSpPr/>
          <p:nvPr/>
        </p:nvSpPr>
        <p:spPr>
          <a:xfrm>
            <a:off x="7031832" y="2000250"/>
            <a:ext cx="1176577" cy="514350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B58A0D-3C4E-4948-96B9-2361D3560E71}"/>
              </a:ext>
            </a:extLst>
          </p:cNvPr>
          <p:cNvSpPr/>
          <p:nvPr/>
        </p:nvSpPr>
        <p:spPr>
          <a:xfrm>
            <a:off x="8542026" y="2000250"/>
            <a:ext cx="1176577" cy="51435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DADE7-1AEE-46BA-A517-38A562C13855}"/>
              </a:ext>
            </a:extLst>
          </p:cNvPr>
          <p:cNvSpPr/>
          <p:nvPr/>
        </p:nvSpPr>
        <p:spPr>
          <a:xfrm>
            <a:off x="10052220" y="2032091"/>
            <a:ext cx="1815930" cy="51435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11" grpId="0" animBg="1"/>
      <p:bldP spid="10" grpId="0" animBg="1"/>
      <p:bldP spid="9" grpId="0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43BB-E627-40E4-9B5A-9334F6D9A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“standard” deck of cards has 52 cards. Each card has a suit</a:t>
            </a:r>
          </a:p>
          <a:p>
            <a:pPr lvl="1"/>
            <a:r>
              <a:rPr lang="en-US" dirty="0"/>
              <a:t>diamonds </a:t>
            </a:r>
            <a:r>
              <a:rPr lang="en-US" dirty="0">
                <a:solidFill>
                  <a:srgbClr val="FF0000"/>
                </a:solidFill>
              </a:rPr>
              <a:t>️♦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hearts</a:t>
            </a:r>
            <a:r>
              <a:rPr lang="en-US" dirty="0">
                <a:solidFill>
                  <a:srgbClr val="FF0000"/>
                </a:solidFill>
              </a:rPr>
              <a:t> ♥️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clubs ♧, </a:t>
            </a:r>
          </a:p>
          <a:p>
            <a:pPr lvl="1"/>
            <a:r>
              <a:rPr lang="en-US" dirty="0"/>
              <a:t>spades ♠️</a:t>
            </a:r>
          </a:p>
          <a:p>
            <a:r>
              <a:rPr lang="en-US" dirty="0"/>
              <a:t>and a value (Ace,2,3,4,5,6,7,8,9,10,Jack,Queen, King). </a:t>
            </a:r>
          </a:p>
          <a:p>
            <a:r>
              <a:rPr lang="en-US" dirty="0"/>
              <a:t>A “5-card-hand” is a set of 5 cards</a:t>
            </a:r>
          </a:p>
          <a:p>
            <a:endParaRPr lang="en-US" dirty="0"/>
          </a:p>
          <a:p>
            <a:r>
              <a:rPr lang="en-US" dirty="0"/>
              <a:t>How many five-card “flushes” are there? – a flush is a hand of cards all of the same suit. </a:t>
            </a:r>
          </a:p>
        </p:txBody>
      </p:sp>
    </p:spTree>
    <p:extLst>
      <p:ext uri="{BB962C8B-B14F-4D97-AF65-F5344CB8AC3E}">
        <p14:creationId xmlns:p14="http://schemas.microsoft.com/office/powerpoint/2010/main" val="3372329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five-card “flushes” are there? – a flush is a hand of cards all of the same suit. </a:t>
                </a:r>
              </a:p>
              <a:p>
                <a:endParaRPr lang="en-US" dirty="0"/>
              </a:p>
              <a:p>
                <a:r>
                  <a:rPr lang="en-US" dirty="0"/>
                  <a:t>Way 1: How can I describe a flush? Which suit it is, and which values: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3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A22A-6CF5-4B43-B708-5BB45BB4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Way 2: Pretend order matters. The first card can be anything, </a:t>
                </a:r>
              </a:p>
              <a:p>
                <a:r>
                  <a:rPr lang="en-US" dirty="0"/>
                  <a:t>After that, you’ll have 12 options (the remaining cards of the suit), then 11, …</a:t>
                </a:r>
              </a:p>
              <a:p>
                <a:r>
                  <a:rPr lang="en-US" dirty="0"/>
                  <a:t>Then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, since order isn’t supposed to matter.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the same number as what we got on the last slide!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0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wish to count the number of 5-card hands with at least 3 aces.</a:t>
                </a:r>
              </a:p>
              <a:p>
                <a:r>
                  <a:rPr lang="en-US" dirty="0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Choose the three aces. Then of the 49 remaining cards (the last ace is allowed as well, because we’re allowed to have all 4) </a:t>
                </a:r>
              </a:p>
              <a:p>
                <a:endParaRPr lang="en-US" dirty="0"/>
              </a:p>
              <a:p>
                <a:r>
                  <a:rPr lang="en-US" dirty="0"/>
                  <a:t>What’s wrong with this calculation? </a:t>
                </a:r>
              </a:p>
              <a:p>
                <a:r>
                  <a:rPr lang="en-US" dirty="0"/>
                  <a:t>What’s the right answer?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6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B70-1487-48D2-ADC3-C6D804F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BC60-E941-4E60-9786-F04D7A45C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hand, there should be exactly one set of choices in the sequential process that gets us there.</a:t>
            </a:r>
          </a:p>
          <a:p>
            <a:endParaRPr lang="en-US" dirty="0"/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K ♠️}</a:t>
            </a:r>
          </a:p>
          <a:p>
            <a:r>
              <a:rPr lang="en-US" dirty="0"/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dirty="0"/>
              <a:t>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K ♠️}</a:t>
            </a:r>
          </a:p>
          <a:p>
            <a:r>
              <a:rPr lang="en-US" dirty="0"/>
              <a:t>Are two different choices of the process, but they lead to the same hand!</a:t>
            </a:r>
          </a:p>
        </p:txBody>
      </p:sp>
    </p:spTree>
    <p:extLst>
      <p:ext uri="{BB962C8B-B14F-4D97-AF65-F5344CB8AC3E}">
        <p14:creationId xmlns:p14="http://schemas.microsoft.com/office/powerpoint/2010/main" val="879247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25-B95B-4921-B542-0671C5C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could count exactly which hands appear more than once, and how many times each appears and compensate for it. </a:t>
                </a:r>
              </a:p>
              <a:p>
                <a:r>
                  <a:rPr lang="en-US" dirty="0"/>
                  <a:t>See the extra slides at the end. </a:t>
                </a:r>
              </a:p>
              <a:p>
                <a:r>
                  <a:rPr lang="en-US" dirty="0"/>
                  <a:t>An easier solution is to try again…</a:t>
                </a:r>
              </a:p>
              <a:p>
                <a:r>
                  <a:rPr lang="en-US" dirty="0"/>
                  <a:t>The problem was trying to account for the “at least” – come up with disjoint sets and count separately.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there are exactly 3 aces, we choose which 3 of the 4, then choose which 2 cards among the 48 non-aces. If all 4 aces appear, then one of the remaining 48 cards finishes the hand. Applying the sum rule completes the calculation.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  <a:blipFill>
                <a:blip r:embed="rId2"/>
                <a:stretch>
                  <a:fillRect l="-1525" t="-2814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9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012B-10EF-49EB-89E7-E3CB0B01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014A-822A-4493-9095-3E9314EF2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hard to count sets where one of the conditions is “at least X”</a:t>
            </a:r>
          </a:p>
          <a:p>
            <a:r>
              <a:rPr lang="en-US" dirty="0"/>
              <a:t>You usually need to break those conditions up into disjoint sets and use the sum rule.</a:t>
            </a:r>
          </a:p>
        </p:txBody>
      </p:sp>
    </p:spTree>
    <p:extLst>
      <p:ext uri="{BB962C8B-B14F-4D97-AF65-F5344CB8AC3E}">
        <p14:creationId xmlns:p14="http://schemas.microsoft.com/office/powerpoint/2010/main" val="3366016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3294-8E8E-4CCF-984B-76578AD46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to choose 8 pieces of fruit. There are apples, oranges, and bananas. </a:t>
            </a:r>
          </a:p>
          <a:p>
            <a:r>
              <a:rPr lang="en-US" dirty="0"/>
              <a:t>You need to pick at most 2 apples and at least 1 banana. How many sets of fruit can you choose?</a:t>
            </a:r>
          </a:p>
        </p:txBody>
      </p:sp>
    </p:spTree>
    <p:extLst>
      <p:ext uri="{BB962C8B-B14F-4D97-AF65-F5344CB8AC3E}">
        <p14:creationId xmlns:p14="http://schemas.microsoft.com/office/powerpoint/2010/main" val="3956300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to choose 8 pieces of fruit. There are apples, oranges, and bananas. </a:t>
                </a:r>
              </a:p>
              <a:p>
                <a:r>
                  <a:rPr lang="en-US" dirty="0"/>
                  <a:t>You need to pick at most 2 apples and at least 1 banana. How many sets of fruit can you choose?</a:t>
                </a:r>
              </a:p>
              <a:p>
                <a:r>
                  <a:rPr lang="en-US" dirty="0"/>
                  <a:t>Divide into cases based on number of apples: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apples: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options)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apple: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options)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apples: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options)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en-US" dirty="0"/>
                  <a:t> total (by sum rule)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979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to choose 8 pieces of fruit. There are apples, oranges, and bananas.  You need to pick at most 2 apples and at least 1 banana. How many sets of fruit can you choose?</a:t>
                </a:r>
              </a:p>
              <a:p>
                <a:r>
                  <a:rPr lang="en-US" dirty="0"/>
                  <a:t>Pick out your first banana. Problem is now to pick 7 fruits (at most 2 apples, allowed to take apples oranges and bananas)</a:t>
                </a:r>
              </a:p>
              <a:p>
                <a:r>
                  <a:rPr lang="en-US" dirty="0"/>
                  <a:t>Ignore apple restriction, and subtract off when too many apples:</a:t>
                </a:r>
              </a:p>
              <a:p>
                <a:r>
                  <a:rPr lang="en-US" dirty="0"/>
                  <a:t>Ignore restriction: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 apples,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(choose 3 apples first, pick 4 remaining)</a:t>
                </a:r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=36−15=21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7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138-3BD4-4273-8A91-D0A9DE0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contain:</a:t>
                </a:r>
              </a:p>
              <a:p>
                <a:r>
                  <a:rPr lang="en-US" dirty="0"/>
                  <a:t>Exactly 2 ‘a’s OR</a:t>
                </a:r>
              </a:p>
              <a:p>
                <a:r>
                  <a:rPr lang="en-US" dirty="0"/>
                  <a:t>Exactly 1 ‘b’ OR</a:t>
                </a:r>
              </a:p>
              <a:p>
                <a:r>
                  <a:rPr lang="en-US" dirty="0"/>
                  <a:t>No ‘x’s</a:t>
                </a:r>
              </a:p>
              <a:p>
                <a:endParaRPr lang="en-US" dirty="0"/>
              </a:p>
              <a:p>
                <a:r>
                  <a:rPr lang="en-US" dirty="0"/>
                  <a:t>For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734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BBC8-03E0-4424-8ED9-4F6A34D1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5AD41-2F9C-4DD6-BE1A-2B4EC4101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donut-counting style problems with “twists”, it sometimes helps to “just throw the first few in the box” to get a problem that is exactly in the donut-counting framework.</a:t>
            </a:r>
          </a:p>
          <a:p>
            <a:r>
              <a:rPr lang="en-US" dirty="0"/>
              <a:t>When you can do a problem two </a:t>
            </a:r>
            <a:r>
              <a:rPr lang="en-US" b="1" dirty="0"/>
              <a:t>very </a:t>
            </a:r>
            <a:r>
              <a:rPr lang="en-US" dirty="0"/>
              <a:t>different ways and get the same answer, you get much more confident in the answer.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6532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862D-6621-528C-1829-D6CD1AD8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Tool Do I Use?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D6DF55D-C0FC-C116-DAB4-C3FFC804B44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076800"/>
                  </p:ext>
                </p:extLst>
              </p:nvPr>
            </p:nvGraphicFramePr>
            <p:xfrm>
              <a:off x="575387" y="1096845"/>
              <a:ext cx="11187111" cy="44068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66845">
                      <a:extLst>
                        <a:ext uri="{9D8B030D-6E8A-4147-A177-3AD203B41FA5}">
                          <a16:colId xmlns:a16="http://schemas.microsoft.com/office/drawing/2014/main" val="3411797008"/>
                        </a:ext>
                      </a:extLst>
                    </a:gridCol>
                    <a:gridCol w="3891229">
                      <a:extLst>
                        <a:ext uri="{9D8B030D-6E8A-4147-A177-3AD203B41FA5}">
                          <a16:colId xmlns:a16="http://schemas.microsoft.com/office/drawing/2014/main" val="1602497135"/>
                        </a:ext>
                      </a:extLst>
                    </a:gridCol>
                    <a:gridCol w="3729037">
                      <a:extLst>
                        <a:ext uri="{9D8B030D-6E8A-4147-A177-3AD203B41FA5}">
                          <a16:colId xmlns:a16="http://schemas.microsoft.com/office/drawing/2014/main" val="2238112375"/>
                        </a:ext>
                      </a:extLst>
                    </a:gridCol>
                  </a:tblGrid>
                  <a:tr h="948374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Pick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2800" dirty="0"/>
                            <a:t> things</a:t>
                          </a:r>
                          <a:r>
                            <a:rPr lang="en-US" sz="2800" baseline="0" dirty="0"/>
                            <a:t> from universe of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800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NOT allowed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allowed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93919"/>
                      </a:ext>
                    </a:extLst>
                  </a:tr>
                  <a:tr h="1953462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NOT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dirty="0"/>
                            <a:t>Combinations </a:t>
                          </a:r>
                          <a:br>
                            <a:rPr lang="en-US" sz="28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Stars and Bars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sz="2800" dirty="0"/>
                          </a:br>
                          <a:r>
                            <a:rPr lang="en-US" sz="1800" dirty="0"/>
                            <a:t>Be careful which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 and which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800" dirty="0"/>
                            <a:t>. This</a:t>
                          </a:r>
                          <a:r>
                            <a:rPr lang="en-US" sz="1800" baseline="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800" dirty="0"/>
                            <a:t> donuts from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 flavors.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63959"/>
                      </a:ext>
                    </a:extLst>
                  </a:tr>
                  <a:tr h="1432855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Permutations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Product rule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6744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D6DF55D-C0FC-C116-DAB4-C3FFC804B44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076800"/>
                  </p:ext>
                </p:extLst>
              </p:nvPr>
            </p:nvGraphicFramePr>
            <p:xfrm>
              <a:off x="575387" y="1096845"/>
              <a:ext cx="11187111" cy="44068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66845">
                      <a:extLst>
                        <a:ext uri="{9D8B030D-6E8A-4147-A177-3AD203B41FA5}">
                          <a16:colId xmlns:a16="http://schemas.microsoft.com/office/drawing/2014/main" val="3411797008"/>
                        </a:ext>
                      </a:extLst>
                    </a:gridCol>
                    <a:gridCol w="3891229">
                      <a:extLst>
                        <a:ext uri="{9D8B030D-6E8A-4147-A177-3AD203B41FA5}">
                          <a16:colId xmlns:a16="http://schemas.microsoft.com/office/drawing/2014/main" val="1602497135"/>
                        </a:ext>
                      </a:extLst>
                    </a:gridCol>
                    <a:gridCol w="3729037">
                      <a:extLst>
                        <a:ext uri="{9D8B030D-6E8A-4147-A177-3AD203B41FA5}">
                          <a16:colId xmlns:a16="http://schemas.microsoft.com/office/drawing/2014/main" val="2238112375"/>
                        </a:ext>
                      </a:extLst>
                    </a:gridCol>
                  </a:tblGrid>
                  <a:tr h="948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1" t="-6410" r="-214530" b="-36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NOT allowed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allowed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93919"/>
                      </a:ext>
                    </a:extLst>
                  </a:tr>
                  <a:tr h="202558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NOT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706" t="-49850" r="-96401" b="-71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3" t="-49850" r="-654" b="-711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963959"/>
                      </a:ext>
                    </a:extLst>
                  </a:tr>
                  <a:tr h="1432855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706" t="-212340" r="-964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3" t="-212340" r="-654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46744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BC4B532-43E5-4DFC-5C80-6F23595A4B0D}"/>
              </a:ext>
            </a:extLst>
          </p:cNvPr>
          <p:cNvSpPr txBox="1"/>
          <p:nvPr/>
        </p:nvSpPr>
        <p:spPr>
          <a:xfrm>
            <a:off x="575239" y="5634921"/>
            <a:ext cx="11187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</a:t>
            </a:r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foolproof! Sometimes you need a twist on the formula; sometimes it’s a completely different tool. But a sign where to start.</a:t>
            </a:r>
          </a:p>
        </p:txBody>
      </p:sp>
    </p:spTree>
    <p:extLst>
      <p:ext uri="{BB962C8B-B14F-4D97-AF65-F5344CB8AC3E}">
        <p14:creationId xmlns:p14="http://schemas.microsoft.com/office/powerpoint/2010/main" val="2370724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A4DF2-7EAB-4058-ADB4-CB613260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Overcounting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9C2C2-A6F5-4398-A528-71A676D81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92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wish to count the number of 5-card hands with at least 3 aces.</a:t>
                </a:r>
              </a:p>
              <a:p>
                <a:endParaRPr lang="en-US" dirty="0"/>
              </a:p>
              <a:p>
                <a:r>
                  <a:rPr lang="en-US" dirty="0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Choose the three aces. Then of the 49 remaining cards (the last ace is allowed as well, because we’re allowed to have all 4) </a:t>
                </a:r>
              </a:p>
              <a:p>
                <a:endParaRPr lang="en-US" dirty="0"/>
              </a:p>
              <a:p>
                <a:r>
                  <a:rPr lang="en-US" dirty="0"/>
                  <a:t>What’s wrong with this calculation?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780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B82F6-CA28-4BAD-BA53-4C8EC2F0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F12BC-28E4-44D2-B51D-FC8A6883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do we overcount?</a:t>
            </a:r>
          </a:p>
          <a:p>
            <a:endParaRPr lang="en-US" dirty="0"/>
          </a:p>
          <a:p>
            <a:r>
              <a:rPr lang="en-US" dirty="0"/>
              <a:t>If there are exactly 4 Aces in the hand, then we count the hand 4 different times (once for each ace as an “extra” one: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?}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♦️,</a:t>
            </a:r>
            <a:r>
              <a:rPr lang="en-US" dirty="0"/>
              <a:t> ?}</a:t>
            </a:r>
          </a:p>
          <a:p>
            <a:r>
              <a:rPr lang="en-US" dirty="0"/>
              <a:t>{A♧,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{A♠️, ?}</a:t>
            </a:r>
          </a:p>
          <a:p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{A♧, ?}</a:t>
            </a:r>
          </a:p>
        </p:txBody>
      </p:sp>
    </p:spTree>
    <p:extLst>
      <p:ext uri="{BB962C8B-B14F-4D97-AF65-F5344CB8AC3E}">
        <p14:creationId xmlns:p14="http://schemas.microsoft.com/office/powerpoint/2010/main" val="6238206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6677-5A5D-49BE-A584-279C0650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we overcount?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D7925-9957-417A-8ECF-8F32357DEE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48 such hands (one for every card that could be “?” on the last slide)</a:t>
                </a:r>
              </a:p>
              <a:p>
                <a:endParaRPr lang="en-US" dirty="0"/>
              </a:p>
              <a:p>
                <a:r>
                  <a:rPr lang="en-US" dirty="0"/>
                  <a:t>So we’ve counted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3⋅48</m:t>
                    </m:r>
                  </m:oMath>
                </a14:m>
                <a:r>
                  <a:rPr lang="en-US" dirty="0"/>
                  <a:t> processes that shouldn’t count.</a:t>
                </a:r>
              </a:p>
              <a:p>
                <a:endParaRPr lang="en-US" dirty="0"/>
              </a:p>
              <a:p>
                <a:r>
                  <a:rPr lang="en-US" dirty="0"/>
                  <a:t>That would give a corrected total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⋅48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the same number as we got during lecture with our other counting.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D7925-9957-417A-8ECF-8F32357DE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2347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EEC3FA-EA72-D12E-2029-3AE77ABF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34A96-2B29-C61D-01E3-F11D12167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146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0239-4FF5-476C-8CE1-D2517E7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C0A8-B50D-458C-AD5D-96391325D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is a way of </a:t>
            </a:r>
            <a:r>
              <a:rPr lang="en-US" b="1" dirty="0"/>
              <a:t>quantifying </a:t>
            </a:r>
            <a:r>
              <a:rPr lang="en-US" dirty="0"/>
              <a:t>our uncertainty. </a:t>
            </a:r>
          </a:p>
          <a:p>
            <a:r>
              <a:rPr lang="en-US" dirty="0"/>
              <a:t>When more than one outcome is possible, </a:t>
            </a:r>
          </a:p>
          <a:p>
            <a:endParaRPr lang="en-US" dirty="0"/>
          </a:p>
          <a:p>
            <a:r>
              <a:rPr lang="en-US" dirty="0"/>
              <a:t>To have “real-world” examples, we’ll need to start with some foundational processes that we’re going to assert exist</a:t>
            </a:r>
          </a:p>
          <a:p>
            <a:pPr lvl="1"/>
            <a:r>
              <a:rPr lang="en-US" dirty="0"/>
              <a:t>We can flip a coin, and each face is equally likely to come up</a:t>
            </a:r>
          </a:p>
          <a:p>
            <a:pPr lvl="1"/>
            <a:r>
              <a:rPr lang="en-US" dirty="0"/>
              <a:t>We can roll a die, and every number is equally likely to come up</a:t>
            </a:r>
          </a:p>
          <a:p>
            <a:pPr lvl="1"/>
            <a:r>
              <a:rPr lang="en-US" dirty="0"/>
              <a:t>We can shuffle a deck of cards so that every ordering is equally likely.</a:t>
            </a:r>
          </a:p>
        </p:txBody>
      </p:sp>
    </p:spTree>
    <p:extLst>
      <p:ext uri="{BB962C8B-B14F-4D97-AF65-F5344CB8AC3E}">
        <p14:creationId xmlns:p14="http://schemas.microsoft.com/office/powerpoint/2010/main" val="22462671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dirty="0"/>
                  <a:t>Examples:</a:t>
                </a:r>
              </a:p>
              <a:p>
                <a:r>
                  <a:rPr lang="en-US" dirty="0"/>
                  <a:t>For a single coin flip,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 series of two coin flips,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rolling a (normal) die: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2"/>
                <a:stretch>
                  <a:fillRect l="-654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set of all possible outcomes of an experiment.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F1A844E6-F38B-4239-85B1-2552C8AB9BE4}"/>
                  </a:ext>
                </a:extLst>
              </p:cNvPr>
              <p:cNvSpPr/>
              <p:nvPr/>
            </p:nvSpPr>
            <p:spPr>
              <a:xfrm>
                <a:off x="3298370" y="3188678"/>
                <a:ext cx="3610947" cy="697522"/>
              </a:xfrm>
              <a:prstGeom prst="wedgeRoundRectCallout">
                <a:avLst>
                  <a:gd name="adj1" fmla="val -41759"/>
                  <a:gd name="adj2" fmla="val -8034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“outcome” is our word for a single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F1A844E6-F38B-4239-85B1-2552C8AB9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70" y="3188678"/>
                <a:ext cx="3610947" cy="697522"/>
              </a:xfrm>
              <a:prstGeom prst="wedgeRoundRectCallout">
                <a:avLst>
                  <a:gd name="adj1" fmla="val -41759"/>
                  <a:gd name="adj2" fmla="val -80342"/>
                  <a:gd name="adj3" fmla="val 16667"/>
                </a:avLst>
              </a:prstGeom>
              <a:blipFill>
                <a:blip r:embed="rId4"/>
                <a:stretch>
                  <a:fillRect l="-1345" r="-1176" b="-20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1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dirty="0"/>
                  <a:t>Examples:</a:t>
                </a:r>
              </a:p>
              <a:p>
                <a:r>
                  <a:rPr lang="en-US" dirty="0"/>
                  <a:t>Get at least one head among two coin flips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Get an even number on a die-roll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={2,4,6}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2"/>
                <a:stretch>
                  <a:fillRect l="-654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subset of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9577-9CED-47F8-B130-DDF910F8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∪⋯∪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+(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 …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Add the individual sets, subtract all pairwise intersections, add all three-wise intersections, subtract all four-wise intersections,…, [add/subtract]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-wise intersection.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  <a:blipFill>
                <a:blip r:embed="rId2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5797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0E7D-49C0-496F-98EA-3C1D603F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754D2A-5FF7-485D-A670-EF617CF1B2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29908" y="1463675"/>
          <a:ext cx="6931880" cy="378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376">
                  <a:extLst>
                    <a:ext uri="{9D8B030D-6E8A-4147-A177-3AD203B41FA5}">
                      <a16:colId xmlns:a16="http://schemas.microsoft.com/office/drawing/2014/main" val="348124607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14562381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456243527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68262300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3615557819"/>
                    </a:ext>
                  </a:extLst>
                </a:gridCol>
              </a:tblGrid>
              <a:tr h="75609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9715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731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90264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07802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026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E160EB-9129-4DD2-B41B-69BAB29FFDC5}"/>
              </a:ext>
            </a:extLst>
          </p:cNvPr>
          <p:cNvSpPr txBox="1"/>
          <p:nvPr/>
        </p:nvSpPr>
        <p:spPr>
          <a:xfrm>
            <a:off x="465667" y="1651000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 roll a </a:t>
            </a:r>
            <a:r>
              <a:rPr lang="en-US" sz="2800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blue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4-sided die and a </a:t>
            </a:r>
            <a:r>
              <a:rPr lang="en-US" sz="2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4-sided die. 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contains the </a:t>
            </a:r>
            <a:r>
              <a:rPr lang="en-US" sz="28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sample space.</a:t>
            </a:r>
          </a:p>
          <a:p>
            <a:endParaRPr lang="en-US" sz="2800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en-US" sz="28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sum of the dice is even” is in </a:t>
            </a:r>
            <a:r>
              <a:rPr lang="en-US" sz="2800" dirty="0">
                <a:solidFill>
                  <a:schemeClr val="accent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gold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</a:t>
            </a:r>
            <a:r>
              <a:rPr lang="en-US" sz="2800" dirty="0">
                <a:solidFill>
                  <a:schemeClr val="accent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blue die is 1” is in </a:t>
            </a:r>
            <a:r>
              <a:rPr lang="en-US" sz="2800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green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73EEB22-6152-4CBD-8774-0E95A5238AA6}"/>
              </a:ext>
            </a:extLst>
          </p:cNvPr>
          <p:cNvSpPr/>
          <p:nvPr/>
        </p:nvSpPr>
        <p:spPr>
          <a:xfrm>
            <a:off x="6256867" y="2235200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B9CD4A5-9971-42F7-ACF3-FDFB293B7CB0}"/>
              </a:ext>
            </a:extLst>
          </p:cNvPr>
          <p:cNvSpPr/>
          <p:nvPr/>
        </p:nvSpPr>
        <p:spPr>
          <a:xfrm>
            <a:off x="9009327" y="2235200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FD603A8-7A73-4F7E-92D8-04957FDC5128}"/>
              </a:ext>
            </a:extLst>
          </p:cNvPr>
          <p:cNvSpPr/>
          <p:nvPr/>
        </p:nvSpPr>
        <p:spPr>
          <a:xfrm>
            <a:off x="7703873" y="2947894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AD65EFF-36B3-417F-9841-446843B4D8A8}"/>
              </a:ext>
            </a:extLst>
          </p:cNvPr>
          <p:cNvSpPr/>
          <p:nvPr/>
        </p:nvSpPr>
        <p:spPr>
          <a:xfrm>
            <a:off x="10456333" y="2947894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326C4DF-2316-4945-9E2A-35E4A6F667A4}"/>
              </a:ext>
            </a:extLst>
          </p:cNvPr>
          <p:cNvSpPr/>
          <p:nvPr/>
        </p:nvSpPr>
        <p:spPr>
          <a:xfrm>
            <a:off x="6256867" y="37194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ECE5110-3AF8-4404-96EE-927887BF3481}"/>
              </a:ext>
            </a:extLst>
          </p:cNvPr>
          <p:cNvSpPr/>
          <p:nvPr/>
        </p:nvSpPr>
        <p:spPr>
          <a:xfrm>
            <a:off x="9009327" y="37194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E877827-F0C5-4ACC-8A1B-5DB79DE3DEBF}"/>
              </a:ext>
            </a:extLst>
          </p:cNvPr>
          <p:cNvSpPr/>
          <p:nvPr/>
        </p:nvSpPr>
        <p:spPr>
          <a:xfrm>
            <a:off x="7703873" y="4458426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899DB1E-7E2E-4848-80FD-DAAB74F2AAFB}"/>
              </a:ext>
            </a:extLst>
          </p:cNvPr>
          <p:cNvSpPr/>
          <p:nvPr/>
        </p:nvSpPr>
        <p:spPr>
          <a:xfrm>
            <a:off x="10456333" y="4458426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5B81F02-9804-456A-A57F-5B3CB2447639}"/>
              </a:ext>
            </a:extLst>
          </p:cNvPr>
          <p:cNvSpPr/>
          <p:nvPr/>
        </p:nvSpPr>
        <p:spPr>
          <a:xfrm>
            <a:off x="7660848" y="2194628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A1313156-D38B-4B4E-84FC-90FBF6630D43}"/>
              </a:ext>
            </a:extLst>
          </p:cNvPr>
          <p:cNvSpPr/>
          <p:nvPr/>
        </p:nvSpPr>
        <p:spPr>
          <a:xfrm>
            <a:off x="10413308" y="2162195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AC22F655-62EF-4596-8ACC-6C78394CC32E}"/>
              </a:ext>
            </a:extLst>
          </p:cNvPr>
          <p:cNvSpPr/>
          <p:nvPr/>
        </p:nvSpPr>
        <p:spPr>
          <a:xfrm>
            <a:off x="9115557" y="2101762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D9DF3809-4FB6-419C-8A0C-CCE8A8943A28}"/>
              </a:ext>
            </a:extLst>
          </p:cNvPr>
          <p:cNvSpPr/>
          <p:nvPr/>
        </p:nvSpPr>
        <p:spPr>
          <a:xfrm>
            <a:off x="6349222" y="2162195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B522-439F-4CF6-8665-EA468EC7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8999"/>
                <a:ext cx="11187258" cy="2880361"/>
              </a:xfrm>
            </p:spPr>
            <p:txBody>
              <a:bodyPr/>
              <a:lstStyle/>
              <a:p>
                <a:r>
                  <a:rPr lang="en-US" dirty="0"/>
                  <a:t>We’ll define a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an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as input and outputs the probability of the outcome.</a:t>
                </a:r>
              </a:p>
              <a:p>
                <a:r>
                  <a:rPr lang="en-US" dirty="0"/>
                  <a:t>We’ll also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notation.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8999"/>
                <a:ext cx="11187258" cy="2880361"/>
              </a:xfrm>
              <a:blipFill>
                <a:blip r:embed="rId2"/>
                <a:stretch>
                  <a:fillRect l="-708" t="-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E39C948-1717-4134-BE80-A348DAE92FAE}"/>
              </a:ext>
            </a:extLst>
          </p:cNvPr>
          <p:cNvGrpSpPr/>
          <p:nvPr/>
        </p:nvGrpSpPr>
        <p:grpSpPr>
          <a:xfrm>
            <a:off x="575239" y="1552292"/>
            <a:ext cx="9373094" cy="1636386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E71A45-6391-4158-AA02-5B32FB89720B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is.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CEE180-4456-4554-A8F2-C780421D742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38201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3964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  <a:p>
                <a:endParaRPr lang="en-US" dirty="0"/>
              </a:p>
              <a:p>
                <a:r>
                  <a:rPr lang="en-US" dirty="0"/>
                  <a:t>It depends on what we want to model</a:t>
                </a:r>
              </a:p>
              <a:p>
                <a:r>
                  <a:rPr lang="en-US" dirty="0"/>
                  <a:t>If the coin is fair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we also might have a biased coin: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238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997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1955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AA2D-BEC0-48A8-AC4E-13D8EB90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and roll a fair (6-sided)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valid probability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outputs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643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14AB-886E-47D4-B63B-085BB526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what’s the probability of seeing a heads?</a:t>
                </a:r>
              </a:p>
              <a:p>
                <a:r>
                  <a:rPr lang="en-US" dirty="0"/>
                  <a:t>Seeing heads isn’t an element of the sample space!</a:t>
                </a:r>
              </a:p>
              <a:p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3217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∅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997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1243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most common probability measure is the </a:t>
                </a:r>
                <a:r>
                  <a:rPr lang="en-US" b="1" dirty="0"/>
                  <a:t>uniform </a:t>
                </a:r>
                <a:r>
                  <a:rPr lang="en-US" dirty="0"/>
                  <a:t>probability measure. In the uniform measure, for every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r>
                  <a:rPr lang="en-US" dirty="0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1/101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E. There is not enough information in this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580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5100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if they cannot happen simultaneously.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dirty="0"/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tails”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die showed an even number”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/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mutually exclusive.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not mutually exclusive.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blipFill>
                <a:blip r:embed="rId3"/>
                <a:stretch>
                  <a:fillRect l="-118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(need to choose which “spots” are ‘a’ and remaining string)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4934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72A1-B958-402D-B17D-152CE5B4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and Consequences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wrote down 3 requirements (axioms) on probability measures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𝑥</m:t>
                    </m:r>
                  </m:oMath>
                </a14:m>
                <a:r>
                  <a:rPr lang="en-US" dirty="0"/>
                  <a:t> (non-negativity)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=1 </m:t>
                    </m:r>
                  </m:oMath>
                </a14:m>
                <a:r>
                  <a:rPr lang="en-US" dirty="0"/>
                  <a:t>(normalization)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dirty="0"/>
                  <a:t> (countable additivity)</a:t>
                </a:r>
              </a:p>
              <a:p>
                <a:r>
                  <a:rPr lang="en-US" dirty="0"/>
                  <a:t>These lead quickly to these three corollaries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(complementation)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(monotonicity)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(inclusion-exclusion)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138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9579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is your event?</a:t>
                </a:r>
              </a:p>
              <a:p>
                <a:r>
                  <a:rPr lang="en-US" dirty="0"/>
                  <a:t>What is the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628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×{2,4,6}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0852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r>
                  <a:rPr lang="en-US" dirty="0"/>
                  <a:t>What if we can’t tell the dice apart and always put the dice in increasing order by value.</a:t>
                </a:r>
              </a:p>
              <a:p>
                <a:r>
                  <a:rPr lang="en-US" dirty="0"/>
                  <a:t>What is your sample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(2,6)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(6,6)}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=2/36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9320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DBE0-F17D-45C4-8D7F-CC595CB8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B151-ABA0-4E39-AF6B-9346FF4E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often more than one sample space possible! But one is probably easier than the others. </a:t>
            </a:r>
          </a:p>
          <a:p>
            <a:r>
              <a:rPr lang="en-US" dirty="0"/>
              <a:t>Finding a sample space that will make the uniform measure correct will usually make finding the probabilities easier to calculate.</a:t>
            </a:r>
          </a:p>
        </p:txBody>
      </p:sp>
    </p:spTree>
    <p:extLst>
      <p:ext uri="{BB962C8B-B14F-4D97-AF65-F5344CB8AC3E}">
        <p14:creationId xmlns:p14="http://schemas.microsoft.com/office/powerpoint/2010/main" val="28972511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1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∅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1058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47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/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/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‘b’ spot, remaining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remaining [non-’x’]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(choose ‘a’ spots, ‘b’ spot, remaining [non-’x’] chars)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blipFill>
                <a:blip r:embed="rId5"/>
                <a:stretch>
                  <a:fillRect t="-1393" b="-2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8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4994-F508-43B7-B7EC-6F0ECA95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  <a:blipFill>
                <a:blip r:embed="rId2"/>
                <a:stretch>
                  <a:fillRect t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/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/>
                  <a:t>                 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875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875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875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814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870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076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470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27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35BB-AA82-4E9F-A553-D43D0FDF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Give yourself clear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Make a table of all the formulas you need before you start actually calculating.</a:t>
                </a:r>
              </a:p>
              <a:p>
                <a:endParaRPr lang="en-US" dirty="0"/>
              </a:p>
              <a:p>
                <a:r>
                  <a:rPr lang="en-US" dirty="0"/>
                  <a:t>Calculate “size-by-size” and incorporate into the total.</a:t>
                </a:r>
              </a:p>
              <a:p>
                <a:r>
                  <a:rPr lang="en-US" dirty="0"/>
                  <a:t>Basic check: If (in an intermediate step) you ever:</a:t>
                </a:r>
              </a:p>
              <a:p>
                <a:r>
                  <a:rPr lang="en-US" dirty="0"/>
                  <a:t>1. Get a negative value</a:t>
                </a:r>
              </a:p>
              <a:p>
                <a:r>
                  <a:rPr lang="en-US" dirty="0"/>
                  <a:t>2. Get a value greater than the prior max by adding (after all the single sets)</a:t>
                </a:r>
              </a:p>
              <a:p>
                <a:r>
                  <a:rPr lang="en-US" dirty="0"/>
                  <a:t>3. Get a value less than the prior min by subtracting (after all the pairwise intersections)</a:t>
                </a:r>
              </a:p>
              <a:p>
                <a:r>
                  <a:rPr lang="en-US" dirty="0"/>
                  <a:t>Then something has gone wrong.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85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3730</TotalTime>
  <Words>4140</Words>
  <Application>Microsoft Office PowerPoint</Application>
  <PresentationFormat>Widescreen</PresentationFormat>
  <Paragraphs>484</Paragraphs>
  <Slides>65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Segoe UI Semibold</vt:lpstr>
      <vt:lpstr>Tw Cen MT</vt:lpstr>
      <vt:lpstr>Times New Roman</vt:lpstr>
      <vt:lpstr>Segoe UI Light</vt:lpstr>
      <vt:lpstr>Segoe UI</vt:lpstr>
      <vt:lpstr>Segoe UI Semilight</vt:lpstr>
      <vt:lpstr>Arial</vt:lpstr>
      <vt:lpstr>Cambria Math</vt:lpstr>
      <vt:lpstr>Wingdings 3</vt:lpstr>
      <vt:lpstr>Integral</vt:lpstr>
      <vt:lpstr>Wrap Counting Probability Definitions</vt:lpstr>
      <vt:lpstr>Outline</vt:lpstr>
      <vt:lpstr>Principle of Inclusion-Exclusion</vt:lpstr>
      <vt:lpstr>Example</vt:lpstr>
      <vt:lpstr>In general:</vt:lpstr>
      <vt:lpstr>Example</vt:lpstr>
      <vt:lpstr>Example</vt:lpstr>
      <vt:lpstr>Example</vt:lpstr>
      <vt:lpstr>Practical tips</vt:lpstr>
      <vt:lpstr>Pigeonhole Principle</vt:lpstr>
      <vt:lpstr>Pigeonhole Principle</vt:lpstr>
      <vt:lpstr>Pigeonhole Principle</vt:lpstr>
      <vt:lpstr>Strong Pigeonhole Principle</vt:lpstr>
      <vt:lpstr>An example</vt:lpstr>
      <vt:lpstr>Practical Tips</vt:lpstr>
      <vt:lpstr>Our last counting rule</vt:lpstr>
      <vt:lpstr>One More Counting Rule</vt:lpstr>
      <vt:lpstr>One More Counting Rule</vt:lpstr>
      <vt:lpstr>Explanation 1</vt:lpstr>
      <vt:lpstr>Placing Dividers</vt:lpstr>
      <vt:lpstr>Placing Dividers</vt:lpstr>
      <vt:lpstr>Placing Dividers</vt:lpstr>
      <vt:lpstr>Wrapping Up</vt:lpstr>
      <vt:lpstr>Wrapping Up</vt:lpstr>
      <vt:lpstr>Wrapping Up</vt:lpstr>
      <vt:lpstr>In General</vt:lpstr>
      <vt:lpstr>We’ve seen lots of ways to count</vt:lpstr>
      <vt:lpstr>Extra Practice </vt:lpstr>
      <vt:lpstr>Practice </vt:lpstr>
      <vt:lpstr>Cards</vt:lpstr>
      <vt:lpstr>Cards</vt:lpstr>
      <vt:lpstr>Cards</vt:lpstr>
      <vt:lpstr>A Solution with a Problem</vt:lpstr>
      <vt:lpstr>A Solution with a Problem</vt:lpstr>
      <vt:lpstr>A Solution with a Problem</vt:lpstr>
      <vt:lpstr>Takeaway</vt:lpstr>
      <vt:lpstr>Another Problem</vt:lpstr>
      <vt:lpstr>Another Problem</vt:lpstr>
      <vt:lpstr>Another Problem</vt:lpstr>
      <vt:lpstr>Takeaways</vt:lpstr>
      <vt:lpstr>Which Tool Do I Use?</vt:lpstr>
      <vt:lpstr>Fixing The Overcounting</vt:lpstr>
      <vt:lpstr>A Solution with a Problem</vt:lpstr>
      <vt:lpstr>PowerPoint Presentation</vt:lpstr>
      <vt:lpstr>How much do we overcount?</vt:lpstr>
      <vt:lpstr>Probability</vt:lpstr>
      <vt:lpstr>Probability</vt:lpstr>
      <vt:lpstr>Sample Space</vt:lpstr>
      <vt:lpstr>Events</vt:lpstr>
      <vt:lpstr>Examples</vt:lpstr>
      <vt:lpstr>Probability</vt:lpstr>
      <vt:lpstr>Example</vt:lpstr>
      <vt:lpstr>Example</vt:lpstr>
      <vt:lpstr>Probability Space</vt:lpstr>
      <vt:lpstr>Probability Space</vt:lpstr>
      <vt:lpstr>Measure</vt:lpstr>
      <vt:lpstr>Probability Space</vt:lpstr>
      <vt:lpstr>Uniform Probability Space</vt:lpstr>
      <vt:lpstr>Mutually Exclusive Events</vt:lpstr>
      <vt:lpstr>Axioms and Consequences</vt:lpstr>
      <vt:lpstr>More Examples!</vt:lpstr>
      <vt:lpstr>More Examples!</vt:lpstr>
      <vt:lpstr>More Examples!</vt:lpstr>
      <vt:lpstr>Takeaways</vt:lpstr>
      <vt:lpstr>Probability 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46</cp:revision>
  <cp:lastPrinted>2025-10-01T16:04:58Z</cp:lastPrinted>
  <dcterms:created xsi:type="dcterms:W3CDTF">2021-04-01T21:18:29Z</dcterms:created>
  <dcterms:modified xsi:type="dcterms:W3CDTF">2025-10-01T16:06:10Z</dcterms:modified>
</cp:coreProperties>
</file>