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5" r:id="rId3"/>
    <p:sldId id="301" r:id="rId4"/>
    <p:sldId id="257" r:id="rId5"/>
    <p:sldId id="275" r:id="rId6"/>
    <p:sldId id="284" r:id="rId7"/>
    <p:sldId id="296" r:id="rId8"/>
    <p:sldId id="297" r:id="rId9"/>
    <p:sldId id="293" r:id="rId10"/>
    <p:sldId id="276" r:id="rId11"/>
    <p:sldId id="277" r:id="rId12"/>
    <p:sldId id="285" r:id="rId13"/>
    <p:sldId id="286" r:id="rId14"/>
    <p:sldId id="287" r:id="rId15"/>
    <p:sldId id="288" r:id="rId16"/>
    <p:sldId id="294" r:id="rId17"/>
    <p:sldId id="258" r:id="rId18"/>
    <p:sldId id="259" r:id="rId19"/>
    <p:sldId id="260" r:id="rId20"/>
    <p:sldId id="299" r:id="rId21"/>
    <p:sldId id="298" r:id="rId22"/>
    <p:sldId id="261" r:id="rId23"/>
    <p:sldId id="262" r:id="rId24"/>
    <p:sldId id="263" r:id="rId25"/>
    <p:sldId id="267" r:id="rId26"/>
    <p:sldId id="264" r:id="rId27"/>
    <p:sldId id="265" r:id="rId28"/>
    <p:sldId id="266" r:id="rId29"/>
    <p:sldId id="268" r:id="rId30"/>
    <p:sldId id="300" r:id="rId31"/>
    <p:sldId id="269" r:id="rId32"/>
    <p:sldId id="270" r:id="rId33"/>
    <p:sldId id="271" r:id="rId34"/>
    <p:sldId id="273" r:id="rId35"/>
    <p:sldId id="27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0822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-34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51FDF-BD22-4D10-81CC-4549DF0C90D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64F1-BF5F-4169-B30B-4EDDAA1C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3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7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89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9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6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8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4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7AAA667-AA35-41D2-8C6D-1DAF9A676C1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D941-595A-4E6E-8098-BA63563AE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278C1-2268-4E7D-A7A4-9141B47A3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20142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40CF2-ED40-4E73-A0D6-D4466484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Symmetry of combinations: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00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4C80-98EE-4F2C-8613-9901960A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</p:spPr>
            <p:txBody>
              <a:bodyPr/>
              <a:lstStyle/>
              <a:p>
                <a:r>
                  <a:rPr lang="en-US" dirty="0"/>
                  <a:t>Proof 1: By algebra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  <a:blipFill>
                <a:blip r:embed="rId2"/>
                <a:stretch>
                  <a:fillRect l="-196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5F2884-3B6A-42E2-BC97-C8C05BE66295}"/>
              </a:ext>
            </a:extLst>
          </p:cNvPr>
          <p:cNvSpPr txBox="1"/>
          <p:nvPr/>
        </p:nvSpPr>
        <p:spPr>
          <a:xfrm>
            <a:off x="3345180" y="1363980"/>
            <a:ext cx="672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Algebra (commutativity of multiplication)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9FA2-43C3-4E4E-8028-F73DB5EE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8616-8E4E-4956-B5E8-7E2BB816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Wasn’t that a great proof. </a:t>
            </a:r>
          </a:p>
          <a:p>
            <a:r>
              <a:rPr lang="en-US" dirty="0"/>
              <a:t>Airtight. No disputing it.</a:t>
            </a:r>
          </a:p>
          <a:p>
            <a:endParaRPr lang="en-US" dirty="0"/>
          </a:p>
          <a:p>
            <a:r>
              <a:rPr lang="en-US" dirty="0"/>
              <a:t>Got to say “commutativity of multiplication.”</a:t>
            </a:r>
          </a:p>
          <a:p>
            <a:endParaRPr lang="en-US" dirty="0"/>
          </a:p>
          <a:p>
            <a:r>
              <a:rPr lang="en-US" dirty="0"/>
              <a:t>But…do you know </a:t>
            </a:r>
            <a:r>
              <a:rPr lang="en-US" i="1" dirty="0"/>
              <a:t>why</a:t>
            </a:r>
            <a:r>
              <a:rPr lang="en-US" dirty="0"/>
              <a:t>? Can you </a:t>
            </a:r>
            <a:r>
              <a:rPr lang="en-US" i="1" dirty="0"/>
              <a:t>feel </a:t>
            </a:r>
            <a:r>
              <a:rPr lang="en-US" dirty="0"/>
              <a:t>why it’s true?</a:t>
            </a:r>
          </a:p>
        </p:txBody>
      </p:sp>
    </p:spTree>
    <p:extLst>
      <p:ext uri="{BB962C8B-B14F-4D97-AF65-F5344CB8AC3E}">
        <p14:creationId xmlns:p14="http://schemas.microsoft.com/office/powerpoint/2010/main" val="277463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9702-4654-4771-A808-502E129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and need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your team. We will count the number of possible teams two different ways. 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the team. Since order doesn’t matter (you’re on the team or not),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teams.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NOT be on the team. Everyone else is on it. Since order again doesn’t matter,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ways to choose the team. </a:t>
                </a:r>
              </a:p>
              <a:p>
                <a:r>
                  <a:rPr lang="en-US" dirty="0"/>
                  <a:t>Since we’re counting the same thing, the numbers must be equal.</a:t>
                </a:r>
                <a:br>
                  <a:rPr lang="en-US" dirty="0"/>
                </a:br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  <a:blipFill>
                <a:blip r:embed="rId2"/>
                <a:stretch>
                  <a:fillRect l="-690" t="-201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6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77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4DF70E-219C-43B9-A977-A810C5889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588347"/>
            <a:ext cx="10851605" cy="4698153"/>
          </a:xfrm>
        </p:spPr>
      </p:pic>
    </p:spTree>
    <p:extLst>
      <p:ext uri="{BB962C8B-B14F-4D97-AF65-F5344CB8AC3E}">
        <p14:creationId xmlns:p14="http://schemas.microsoft.com/office/powerpoint/2010/main" val="181445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77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other people are trying out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person team. How many possible teams are there?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total, of which we’re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(and since it’s a team order doesn’t matter)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There are two types of teams. Those for which you make the team, and those for which you don’t. </a:t>
                </a:r>
              </a:p>
              <a:p>
                <a:pPr lvl="1"/>
                <a:r>
                  <a:rPr lang="en-US" dirty="0"/>
                  <a:t>If you do make the team,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 </a:t>
                </a:r>
              </a:p>
              <a:p>
                <a:pPr lvl="1"/>
                <a:r>
                  <a:rPr lang="en-US" dirty="0"/>
                  <a:t>If you don’t make the team,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</a:t>
                </a:r>
              </a:p>
              <a:p>
                <a:pPr lvl="1"/>
                <a:r>
                  <a:rPr lang="en-US" sz="2800" dirty="0"/>
                  <a:t>Overall, by sum rule,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Since we’re computing the same number two different ways, they must be equal. So: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  <a:blipFill>
                <a:blip r:embed="rId3"/>
                <a:stretch>
                  <a:fillRect l="-691" t="-2759" r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4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Formulas for factorial, permutations, combinations.</a:t>
            </a:r>
          </a:p>
          <a:p>
            <a:r>
              <a:rPr lang="en-US" dirty="0"/>
              <a:t>A useful trick for counting is to pretend order matters, then account for the overcounting at the end (by dividing out repetitions)</a:t>
            </a:r>
          </a:p>
          <a:p>
            <a:r>
              <a:rPr lang="en-US" dirty="0"/>
              <a:t>When trying to prove facts about counting, try to have each side of the equation count the same thing.</a:t>
            </a:r>
          </a:p>
          <a:p>
            <a:pPr lvl="1"/>
            <a:r>
              <a:rPr lang="en-US" dirty="0"/>
              <a:t>Much more fun and much more informative than just churning through algebra.</a:t>
            </a:r>
          </a:p>
        </p:txBody>
      </p:sp>
    </p:spTree>
    <p:extLst>
      <p:ext uri="{BB962C8B-B14F-4D97-AF65-F5344CB8AC3E}">
        <p14:creationId xmlns:p14="http://schemas.microsoft.com/office/powerpoint/2010/main" val="15748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high school you probably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Binomial Theorem tells us what happens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647926" y="4210174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4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777-3D35-456B-B37A-6157211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</p:spPr>
            <p:txBody>
              <a:bodyPr/>
              <a:lstStyle/>
              <a:p>
                <a:r>
                  <a:rPr lang="en-US" dirty="0"/>
                  <a:t>Intuition: Every monomial on the right-hand-side has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each of the terms on the left. </a:t>
                </a:r>
              </a:p>
              <a:p>
                <a:r>
                  <a:rPr lang="en-US" dirty="0"/>
                  <a:t>How many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do you get? Well how many ways are there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’s?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Formal proof?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  <a:blipFill>
                <a:blip r:embed="rId2"/>
                <a:stretch>
                  <a:fillRect l="-708" t="-3837" r="-130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C75975C-2A7A-4B22-893B-A62CCEFC2A3E}"/>
              </a:ext>
            </a:extLst>
          </p:cNvPr>
          <p:cNvGrpSpPr/>
          <p:nvPr/>
        </p:nvGrpSpPr>
        <p:grpSpPr>
          <a:xfrm>
            <a:off x="575239" y="1458506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AB80-4130-49AA-8580-2360BCED2A6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26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3B6D-6039-4EA3-85E8-C7694611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Well…if you saw it before, now you have a better understanding now of why it’s true. </a:t>
                </a:r>
              </a:p>
              <a:p>
                <a:endParaRPr lang="en-US" dirty="0"/>
              </a:p>
              <a:p>
                <a:r>
                  <a:rPr lang="en-US" dirty="0"/>
                  <a:t>There are also a few cute applications of the binomial theorem to proving other theorems (usually by plugging in numbers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– you’ll do one on HW1.</a:t>
                </a:r>
              </a:p>
              <a:p>
                <a:endParaRPr lang="en-US" dirty="0"/>
              </a:p>
              <a:p>
                <a:r>
                  <a:rPr lang="en-US" dirty="0"/>
                  <a:t>For example,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i.e. if you sum up binomial coefficients,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Exercise: reprove this equation (directly) with a combinatorial proof (where have we 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recently?)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372E-BDAD-4E21-8FE3-707C82DB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82E72-B6D5-4B72-8B4A-2C6020432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hours start today! Visit now before others start on the homework. </a:t>
            </a:r>
          </a:p>
          <a:p>
            <a:r>
              <a:rPr lang="en-US" dirty="0"/>
              <a:t>Also, please start on the homework early.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4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AB868-2634-4638-B6B2-33E1FFA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76DDB-601C-4C86-84C9-07834D9FF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8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71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rule says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disjoint (no intersection), 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disjoint? </a:t>
                </a:r>
              </a:p>
              <a:p>
                <a:endParaRPr lang="en-US" dirty="0"/>
              </a:p>
              <a:p>
                <a:r>
                  <a:rPr lang="en-US" dirty="0"/>
                  <a:t>For two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/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/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/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ECE3949-938D-4F08-89CB-4346D7DA008F}"/>
              </a:ext>
            </a:extLst>
          </p:cNvPr>
          <p:cNvSpPr/>
          <p:nvPr/>
        </p:nvSpPr>
        <p:spPr>
          <a:xfrm>
            <a:off x="7647343" y="3630794"/>
            <a:ext cx="2271091" cy="2271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A5FD5-BB08-472E-A7FF-8530468C146C}"/>
              </a:ext>
            </a:extLst>
          </p:cNvPr>
          <p:cNvSpPr/>
          <p:nvPr/>
        </p:nvSpPr>
        <p:spPr>
          <a:xfrm>
            <a:off x="9144896" y="3608207"/>
            <a:ext cx="2271091" cy="2271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68E60D-65A5-4A06-BD5D-2DF7254C2657}"/>
              </a:ext>
            </a:extLst>
          </p:cNvPr>
          <p:cNvSpPr/>
          <p:nvPr/>
        </p:nvSpPr>
        <p:spPr>
          <a:xfrm>
            <a:off x="9142343" y="3905841"/>
            <a:ext cx="766971" cy="1698412"/>
          </a:xfrm>
          <a:custGeom>
            <a:avLst/>
            <a:gdLst>
              <a:gd name="connsiteX0" fmla="*/ 363437 w 766971"/>
              <a:gd name="connsiteY0" fmla="*/ 0 h 1698412"/>
              <a:gd name="connsiteX1" fmla="*/ 434377 w 766971"/>
              <a:gd name="connsiteY1" fmla="*/ 64475 h 1698412"/>
              <a:gd name="connsiteX2" fmla="*/ 766971 w 766971"/>
              <a:gd name="connsiteY2" fmla="*/ 867427 h 1698412"/>
              <a:gd name="connsiteX3" fmla="*/ 434377 w 766971"/>
              <a:gd name="connsiteY3" fmla="*/ 1670380 h 1698412"/>
              <a:gd name="connsiteX4" fmla="*/ 403534 w 766971"/>
              <a:gd name="connsiteY4" fmla="*/ 1698412 h 1698412"/>
              <a:gd name="connsiteX5" fmla="*/ 332594 w 766971"/>
              <a:gd name="connsiteY5" fmla="*/ 1633937 h 1698412"/>
              <a:gd name="connsiteX6" fmla="*/ 0 w 766971"/>
              <a:gd name="connsiteY6" fmla="*/ 830984 h 1698412"/>
              <a:gd name="connsiteX7" fmla="*/ 332594 w 766971"/>
              <a:gd name="connsiteY7" fmla="*/ 28032 h 16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971" h="1698412">
                <a:moveTo>
                  <a:pt x="363437" y="0"/>
                </a:moveTo>
                <a:lnTo>
                  <a:pt x="434377" y="64475"/>
                </a:lnTo>
                <a:cubicBezTo>
                  <a:pt x="639871" y="269968"/>
                  <a:pt x="766971" y="553855"/>
                  <a:pt x="766971" y="867427"/>
                </a:cubicBezTo>
                <a:cubicBezTo>
                  <a:pt x="766971" y="1181000"/>
                  <a:pt x="639871" y="1464886"/>
                  <a:pt x="434377" y="1670380"/>
                </a:cubicBezTo>
                <a:lnTo>
                  <a:pt x="403534" y="1698412"/>
                </a:lnTo>
                <a:lnTo>
                  <a:pt x="332594" y="1633937"/>
                </a:lnTo>
                <a:cubicBezTo>
                  <a:pt x="127100" y="1428443"/>
                  <a:pt x="0" y="1144557"/>
                  <a:pt x="0" y="830984"/>
                </a:cubicBezTo>
                <a:cubicBezTo>
                  <a:pt x="0" y="517412"/>
                  <a:pt x="127100" y="233525"/>
                  <a:pt x="332594" y="28032"/>
                </a:cubicBezTo>
                <a:close/>
              </a:path>
            </a:pathLst>
          </a:custGeom>
          <a:solidFill>
            <a:schemeClr val="accent2">
              <a:alpha val="79000"/>
            </a:schemeClr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2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2572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3DBAC-4E46-438C-B852-9AF936D0D2CD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02B98-6B38-4542-9FF7-245BF1C03615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8FF4E-0E4D-484E-88E3-8E1FA796FCC2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C577B-2CB2-44ED-BD36-18624CF2CF18}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8A0D-3C4E-4948-96B9-2361D3560E71}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ADE7-1AEE-46BA-A517-38A562C13855}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0" grpId="0" animBg="1"/>
      <p:bldP spid="9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(need to choose which “spots” are ‘a’ and remaining string)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93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/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blipFill>
                <a:blip r:embed="rId5"/>
                <a:stretch>
                  <a:fillRect t="-1393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994-F508-43B7-B7EC-6F0ECA9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  <a:blipFill>
                <a:blip r:embed="rId2"/>
                <a:stretch>
                  <a:fillRect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/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  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11,875,000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=11,875,000−1,814,400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=10,060,600+|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15,870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=10,076,470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7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Make a table of all the formulas you need before you start actually calculating.</a:t>
                </a:r>
              </a:p>
              <a:p>
                <a:endParaRPr lang="en-US" dirty="0"/>
              </a:p>
              <a:p>
                <a:r>
                  <a:rPr lang="en-US" dirty="0"/>
                  <a:t>Calculate “size-by-size” and incorporate into the total.</a:t>
                </a:r>
              </a:p>
              <a:p>
                <a:r>
                  <a:rPr lang="en-US" dirty="0"/>
                  <a:t>Basic check: If (in an intermediate step) you ever:</a:t>
                </a:r>
              </a:p>
              <a:p>
                <a:r>
                  <a:rPr lang="en-US" dirty="0"/>
                  <a:t>1. Get a negative value</a:t>
                </a:r>
              </a:p>
              <a:p>
                <a:r>
                  <a:rPr lang="en-US" dirty="0"/>
                  <a:t>2. Get a value greater than the prior max by adding (after all the single sets)</a:t>
                </a:r>
              </a:p>
              <a:p>
                <a:r>
                  <a:rPr lang="en-US" dirty="0"/>
                  <a:t>3. Get a value less than the prior min by subtracting (after all the pairwise intersections)</a:t>
                </a:r>
              </a:p>
              <a:p>
                <a:r>
                  <a:rPr lang="en-US" dirty="0"/>
                  <a:t>Then something has gone wrong.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A278-4DBC-499D-B483-7979C554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0FD7A-7BE2-43E4-AC07-81FA03DFA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an optional (online) textbook.</a:t>
            </a:r>
          </a:p>
          <a:p>
            <a:r>
              <a:rPr lang="en-US" dirty="0"/>
              <a:t>It’s linked on the webpage (under the resources tab).</a:t>
            </a:r>
          </a:p>
          <a:p>
            <a:r>
              <a:rPr lang="en-US" dirty="0"/>
              <a:t>Useful if you want a different perspective.</a:t>
            </a:r>
          </a:p>
          <a:p>
            <a:r>
              <a:rPr lang="en-US" dirty="0"/>
              <a:t>Occasional differences in notation/vocabulary, but still useful!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0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class you take the quarter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B827-4D46-41B5-A033-A385AC25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D915-E892-490F-A3F8-E4C509BE9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  <a:p>
            <a:pPr lvl="1"/>
            <a:r>
              <a:rPr lang="en-US" dirty="0"/>
              <a:t>Sum and Product Rules</a:t>
            </a:r>
          </a:p>
          <a:p>
            <a:pPr lvl="1"/>
            <a:r>
              <a:rPr lang="en-US" dirty="0"/>
              <a:t>Combinations (order doesn’t matter) and Permutations (order does matter)</a:t>
            </a:r>
          </a:p>
          <a:p>
            <a:pPr lvl="1"/>
            <a:r>
              <a:rPr lang="en-US" dirty="0"/>
              <a:t>Introduce ordering and remove it to make calculations easier</a:t>
            </a:r>
          </a:p>
          <a:p>
            <a:endParaRPr lang="en-US" dirty="0"/>
          </a:p>
          <a:p>
            <a:r>
              <a:rPr lang="en-US" dirty="0"/>
              <a:t>This Time</a:t>
            </a:r>
          </a:p>
          <a:p>
            <a:pPr lvl="1"/>
            <a:r>
              <a:rPr lang="en-US" dirty="0"/>
              <a:t>Some Proofs by counting two ways</a:t>
            </a:r>
          </a:p>
          <a:p>
            <a:pPr lvl="1"/>
            <a:r>
              <a:rPr lang="en-US" dirty="0"/>
              <a:t>Binomial Theorem</a:t>
            </a:r>
          </a:p>
          <a:p>
            <a:pPr lvl="1"/>
            <a:r>
              <a:rPr lang="en-US" dirty="0"/>
              <a:t>Principle of Inclusion-Exclusion</a:t>
            </a:r>
          </a:p>
        </p:txBody>
      </p:sp>
    </p:spTree>
    <p:extLst>
      <p:ext uri="{BB962C8B-B14F-4D97-AF65-F5344CB8AC3E}">
        <p14:creationId xmlns:p14="http://schemas.microsoft.com/office/powerpoint/2010/main" val="79903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r>
                  <a:rPr lang="en-US" dirty="0"/>
                  <a:t>(an anagram is a rearrangement of letters). </a:t>
                </a:r>
              </a:p>
              <a:p>
                <a:endParaRPr lang="en-US" dirty="0"/>
              </a:p>
              <a:p>
                <a:r>
                  <a:rPr lang="en-US" b="0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r>
                  <a:rPr lang="en-US" dirty="0"/>
                  <a:t> That counts SEATTLE and SEATTLE as different things!</a:t>
                </a:r>
              </a:p>
              <a:p>
                <a:r>
                  <a:rPr lang="en-US" dirty="0"/>
                  <a:t>I swapped the Es (or maybe the 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12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endParaRPr lang="en-US" dirty="0"/>
              </a:p>
              <a:p>
                <a:r>
                  <a:rPr lang="en-US" dirty="0"/>
                  <a:t>Pretend the order of the Es (and Ts) relative to each other matter (that SEATTLE and SEATTLE are different)</a:t>
                </a:r>
              </a:p>
              <a:p>
                <a:r>
                  <a:rPr lang="en-US" dirty="0"/>
                  <a:t>How many arrangements of S</a:t>
                </a:r>
                <a:r>
                  <a:rPr lang="en-US" dirty="0">
                    <a:solidFill>
                      <a:schemeClr val="accent4"/>
                    </a:solidFill>
                  </a:rPr>
                  <a:t>E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chemeClr val="accent4"/>
                    </a:solidFill>
                  </a:rPr>
                  <a:t>T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/>
                  <a:t>L</a:t>
                </a:r>
                <a:r>
                  <a:rPr lang="en-US" dirty="0">
                    <a:solidFill>
                      <a:schemeClr val="accent2"/>
                    </a:solidFill>
                  </a:rPr>
                  <a:t>E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have we overcounted? Es relative to each other and Ts relative to each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2!⋅2!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2!⋅2!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3F-62F2-429F-A519-E3D9B06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CED4-EBF8-4BDB-AF12-F01B2D62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anagrams are there of GODOGGY?</a:t>
            </a:r>
          </a:p>
        </p:txBody>
      </p:sp>
    </p:spTree>
    <p:extLst>
      <p:ext uri="{BB962C8B-B14F-4D97-AF65-F5344CB8AC3E}">
        <p14:creationId xmlns:p14="http://schemas.microsoft.com/office/powerpoint/2010/main" val="267449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3F-62F2-429F-A519-E3D9B06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DCED4-EBF8-4BDB-AF12-F01B2D621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many anagrams are there of GODOGGY?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2!3!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One more piece of notation – “multinomial coefficient”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alternate notation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2!3!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 general: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Popular notation among mathematicians.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DCED4-EBF8-4BDB-AF12-F01B2D621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2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6142</TotalTime>
  <Words>1981</Words>
  <Application>Microsoft Office PowerPoint</Application>
  <PresentationFormat>Widescreen</PresentationFormat>
  <Paragraphs>239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Counting</vt:lpstr>
      <vt:lpstr>Announcements</vt:lpstr>
      <vt:lpstr>Announcements</vt:lpstr>
      <vt:lpstr>Outline</vt:lpstr>
      <vt:lpstr>Overcounting</vt:lpstr>
      <vt:lpstr>Overcounting</vt:lpstr>
      <vt:lpstr>Overcounting</vt:lpstr>
      <vt:lpstr>Overcounting</vt:lpstr>
      <vt:lpstr>Combination Facts</vt:lpstr>
      <vt:lpstr>Some Facts about combinations</vt:lpstr>
      <vt:lpstr>Two Proofs of Symmetry</vt:lpstr>
      <vt:lpstr>Two Proofs of Symmetry</vt:lpstr>
      <vt:lpstr>Two Proofs of Symmetry</vt:lpstr>
      <vt:lpstr>Pascal’s Rule: (n¦k)=((n-1)¦(k-1))+((n-1)¦k)</vt:lpstr>
      <vt:lpstr>Pascal’s Rule: (n¦k)=((n-1)¦(k-1))+((n-1)¦k)</vt:lpstr>
      <vt:lpstr>Takeaways</vt:lpstr>
      <vt:lpstr>Binomial Theorem</vt:lpstr>
      <vt:lpstr>Some intuition</vt:lpstr>
      <vt:lpstr>So What?</vt:lpstr>
      <vt:lpstr>Principle of Inclusion-Exclusion</vt:lpstr>
      <vt:lpstr>Example</vt:lpstr>
      <vt:lpstr>Principle of Inclusion-Exclusion</vt:lpstr>
      <vt:lpstr>Principle of Inclusion-Exclusion</vt:lpstr>
      <vt:lpstr>Example</vt:lpstr>
      <vt:lpstr>In general:</vt:lpstr>
      <vt:lpstr>Example</vt:lpstr>
      <vt:lpstr>Example</vt:lpstr>
      <vt:lpstr>Example</vt:lpstr>
      <vt:lpstr>Practical tips</vt:lpstr>
      <vt:lpstr>Pigeonhole Principle</vt:lpstr>
      <vt:lpstr>Pigeonhole Principle</vt:lpstr>
      <vt:lpstr>Pigeonhole Principle</vt:lpstr>
      <vt:lpstr>Strong Pigeonhole Principle</vt:lpstr>
      <vt:lpstr>An example</vt:lpstr>
      <vt:lpstr>Practical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Counting</dc:title>
  <dc:creator>rtweber2</dc:creator>
  <cp:lastModifiedBy>Robbie Weber</cp:lastModifiedBy>
  <cp:revision>56</cp:revision>
  <cp:lastPrinted>2025-09-29T15:25:46Z</cp:lastPrinted>
  <dcterms:created xsi:type="dcterms:W3CDTF">2021-03-28T21:46:12Z</dcterms:created>
  <dcterms:modified xsi:type="dcterms:W3CDTF">2025-09-29T15:25:54Z</dcterms:modified>
</cp:coreProperties>
</file>