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330" r:id="rId2"/>
    <p:sldId id="256" r:id="rId3"/>
    <p:sldId id="331" r:id="rId4"/>
    <p:sldId id="259" r:id="rId5"/>
    <p:sldId id="260" r:id="rId6"/>
    <p:sldId id="362" r:id="rId7"/>
    <p:sldId id="363" r:id="rId8"/>
    <p:sldId id="332" r:id="rId9"/>
    <p:sldId id="333" r:id="rId10"/>
    <p:sldId id="264" r:id="rId11"/>
    <p:sldId id="325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6" r:id="rId21"/>
    <p:sldId id="352" r:id="rId22"/>
    <p:sldId id="342" r:id="rId23"/>
    <p:sldId id="343" r:id="rId24"/>
    <p:sldId id="353" r:id="rId25"/>
    <p:sldId id="347" r:id="rId26"/>
    <p:sldId id="350" r:id="rId27"/>
    <p:sldId id="351" r:id="rId28"/>
    <p:sldId id="344" r:id="rId29"/>
    <p:sldId id="355" r:id="rId30"/>
    <p:sldId id="345" r:id="rId31"/>
    <p:sldId id="356" r:id="rId32"/>
    <p:sldId id="357" r:id="rId33"/>
    <p:sldId id="358" r:id="rId34"/>
    <p:sldId id="258" r:id="rId35"/>
    <p:sldId id="360" r:id="rId36"/>
    <p:sldId id="361" r:id="rId37"/>
    <p:sldId id="261" r:id="rId38"/>
    <p:sldId id="348" r:id="rId39"/>
    <p:sldId id="349" r:id="rId40"/>
    <p:sldId id="35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A8B4228-9B20-4E1C-BAF9-1CE2D488642F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84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2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168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72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7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066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319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5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4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5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4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5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A8B4228-9B20-4E1C-BAF9-1CE2D488642F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90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8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image" Target="../media/image7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tweber2@cs.washington.ed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12/25wi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Early?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for CSE 312?</a:t>
            </a:r>
          </a:p>
          <a:p>
            <a:r>
              <a:rPr lang="en-US" dirty="0"/>
              <a:t>Welcome! You’re early!</a:t>
            </a:r>
          </a:p>
          <a:p>
            <a:endParaRPr lang="en-US" dirty="0"/>
          </a:p>
          <a:p>
            <a:r>
              <a:rPr lang="en-US" dirty="0"/>
              <a:t>Want a copy of these slides to take notes?</a:t>
            </a:r>
          </a:p>
          <a:p>
            <a:pPr lvl="1"/>
            <a:r>
              <a:rPr lang="en-US" dirty="0"/>
              <a:t> You can download them from the webpage cs.uw.edu/312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29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Ed Discussion board will be our primary means of communication.</a:t>
            </a:r>
          </a:p>
          <a:p>
            <a:pPr lvl="1"/>
            <a:r>
              <a:rPr lang="en-US" dirty="0"/>
              <a:t>Please check frequently.</a:t>
            </a:r>
          </a:p>
          <a:p>
            <a:pPr lvl="1"/>
            <a:r>
              <a:rPr lang="en-US" dirty="0"/>
              <a:t>We’ll send announcement emails via Ed.</a:t>
            </a:r>
          </a:p>
          <a:p>
            <a:pPr lvl="1"/>
            <a:endParaRPr lang="en-US" dirty="0"/>
          </a:p>
          <a:p>
            <a:pPr lvl="1"/>
            <a:r>
              <a:rPr lang="en-US" sz="2800" dirty="0"/>
              <a:t>If you want to contact us:</a:t>
            </a:r>
          </a:p>
          <a:p>
            <a:pPr marL="585216" lvl="1" indent="-457200">
              <a:buFont typeface="Arial" panose="020B0604020202020204" pitchFamily="34" charset="0"/>
              <a:buChar char="•"/>
            </a:pPr>
            <a:r>
              <a:rPr lang="en-US" dirty="0"/>
              <a:t>Private post on Ed (seen by TAs and Robbie, but not other students)</a:t>
            </a:r>
          </a:p>
          <a:p>
            <a:pPr marL="585216" lvl="1" indent="-457200">
              <a:buFont typeface="Arial" panose="020B0604020202020204" pitchFamily="34" charset="0"/>
              <a:buChar char="•"/>
            </a:pPr>
            <a:r>
              <a:rPr lang="en-US" dirty="0"/>
              <a:t>Email Robbie</a:t>
            </a:r>
          </a:p>
          <a:p>
            <a:pPr marL="585216" lvl="1" indent="-457200">
              <a:buFont typeface="Arial" panose="020B0604020202020204" pitchFamily="34" charset="0"/>
              <a:buChar char="•"/>
            </a:pPr>
            <a:r>
              <a:rPr lang="en-US" dirty="0"/>
              <a:t>Anonymous Feedback form on webpage</a:t>
            </a:r>
          </a:p>
        </p:txBody>
      </p:sp>
    </p:spTree>
    <p:extLst>
      <p:ext uri="{BB962C8B-B14F-4D97-AF65-F5344CB8AC3E}">
        <p14:creationId xmlns:p14="http://schemas.microsoft.com/office/powerpoint/2010/main" val="511591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collaborate! Please talk to each other and work with each other.</a:t>
            </a:r>
          </a:p>
          <a:p>
            <a:r>
              <a:rPr lang="en-US" dirty="0"/>
              <a:t>(subject to the policy – details on webpage)</a:t>
            </a:r>
          </a:p>
          <a:p>
            <a:endParaRPr lang="en-US" dirty="0"/>
          </a:p>
          <a:p>
            <a:r>
              <a:rPr lang="en-US" dirty="0"/>
              <a:t>But don’t (except in very specific circumstances) use generative AI systems (e.g., chat-GPT).</a:t>
            </a:r>
          </a:p>
          <a:p>
            <a:r>
              <a:rPr lang="en-US" dirty="0"/>
              <a:t>Details in syllabus, but in-short: ok only for conceptual questions and for practice after you’ve turned in the relevant homework.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4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25264-34E5-498D-AE68-EDC1ADEB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15E59-8238-4FE3-8B7E-1E4F66069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going to learn fundamentals of probability theory.</a:t>
            </a:r>
          </a:p>
          <a:p>
            <a:r>
              <a:rPr lang="en-US" dirty="0"/>
              <a:t>A </a:t>
            </a:r>
            <a:r>
              <a:rPr lang="en-US" b="1" dirty="0"/>
              <a:t>beautiful </a:t>
            </a:r>
            <a:r>
              <a:rPr lang="en-US" dirty="0"/>
              <a:t>and </a:t>
            </a:r>
            <a:r>
              <a:rPr lang="en-US" b="1" i="1" dirty="0"/>
              <a:t>useful</a:t>
            </a:r>
            <a:r>
              <a:rPr lang="en-US" dirty="0"/>
              <a:t> branch of mathematics.</a:t>
            </a:r>
            <a:endParaRPr lang="en-US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94E7CB-1E85-4F8A-95E2-7E1658A479FE}"/>
              </a:ext>
            </a:extLst>
          </p:cNvPr>
          <p:cNvSpPr txBox="1"/>
          <p:nvPr/>
        </p:nvSpPr>
        <p:spPr>
          <a:xfrm>
            <a:off x="1368697" y="2533650"/>
            <a:ext cx="105854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Applications in: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Machine Learning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Natural Language Processing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Cryptography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Error-Correcting Codes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Data Structures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Data Compression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Complexity Theory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Algorithm Design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1735390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EE09F-1B2A-4883-B355-7D801CCC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E014A-1BEC-4271-9656-ACCF9D656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14849"/>
          </a:xfrm>
        </p:spPr>
        <p:txBody>
          <a:bodyPr/>
          <a:lstStyle/>
          <a:p>
            <a:r>
              <a:rPr lang="en-US" dirty="0"/>
              <a:t>Combinatorics (</a:t>
            </a:r>
            <a:r>
              <a:rPr lang="en-US" i="1" dirty="0"/>
              <a:t>fancy </a:t>
            </a:r>
            <a:r>
              <a:rPr lang="en-US" dirty="0"/>
              <a:t>counting)</a:t>
            </a:r>
          </a:p>
          <a:p>
            <a:pPr lvl="1"/>
            <a:r>
              <a:rPr lang="en-US" dirty="0"/>
              <a:t>Permutations, combinations, inclusion-exclusion, pigeonhole principle</a:t>
            </a:r>
          </a:p>
          <a:p>
            <a:r>
              <a:rPr lang="en-US" dirty="0"/>
              <a:t>Formal definitions for Probability</a:t>
            </a:r>
          </a:p>
          <a:p>
            <a:pPr lvl="1"/>
            <a:r>
              <a:rPr lang="en-US" dirty="0"/>
              <a:t>Probability space, events, conditional probability, independence, expectation, variance</a:t>
            </a:r>
          </a:p>
          <a:p>
            <a:r>
              <a:rPr lang="en-US" dirty="0"/>
              <a:t>Common patterns in probability</a:t>
            </a:r>
          </a:p>
          <a:p>
            <a:pPr lvl="1"/>
            <a:r>
              <a:rPr lang="en-US" dirty="0"/>
              <a:t>Equations and inequalities, “zoo” of common random variables, tail bounds</a:t>
            </a:r>
          </a:p>
          <a:p>
            <a:r>
              <a:rPr lang="en-US" dirty="0"/>
              <a:t>Continuous Probability</a:t>
            </a:r>
          </a:p>
          <a:p>
            <a:pPr lvl="1"/>
            <a:r>
              <a:rPr lang="en-US" dirty="0"/>
              <a:t>pdf, </a:t>
            </a:r>
            <a:r>
              <a:rPr lang="en-US" dirty="0" err="1"/>
              <a:t>cdf</a:t>
            </a:r>
            <a:r>
              <a:rPr lang="en-US" dirty="0"/>
              <a:t>, sample distributions, central limit theorem, estimating probabilities</a:t>
            </a:r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Across CS, but with some focus on ML.</a:t>
            </a:r>
          </a:p>
        </p:txBody>
      </p:sp>
    </p:spTree>
    <p:extLst>
      <p:ext uri="{BB962C8B-B14F-4D97-AF65-F5344CB8AC3E}">
        <p14:creationId xmlns:p14="http://schemas.microsoft.com/office/powerpoint/2010/main" val="1229222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B7965-730F-4A34-ADC1-0B490371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F3ADD-5FD2-49C7-8A1C-8406A44EA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Precise mathematical communication</a:t>
            </a:r>
          </a:p>
          <a:p>
            <a:pPr lvl="1"/>
            <a:r>
              <a:rPr lang="en-US" dirty="0"/>
              <a:t>Both reading and writing dense statements.</a:t>
            </a:r>
          </a:p>
          <a:p>
            <a:endParaRPr lang="en-US" dirty="0"/>
          </a:p>
          <a:p>
            <a:r>
              <a:rPr lang="en-US" dirty="0"/>
              <a:t>Probability in the “real world”</a:t>
            </a:r>
          </a:p>
          <a:p>
            <a:pPr lvl="1"/>
            <a:r>
              <a:rPr lang="en-US" dirty="0"/>
              <a:t>A mix of CS applications</a:t>
            </a:r>
          </a:p>
          <a:p>
            <a:pPr lvl="1"/>
            <a:r>
              <a:rPr lang="en-US" dirty="0"/>
              <a:t>And some actual “real life” ones.</a:t>
            </a:r>
          </a:p>
          <a:p>
            <a:pPr lvl="1"/>
            <a:endParaRPr lang="en-US" dirty="0"/>
          </a:p>
          <a:p>
            <a:r>
              <a:rPr lang="en-US" dirty="0"/>
              <a:t>Refine your intuition</a:t>
            </a:r>
          </a:p>
          <a:p>
            <a:pPr lvl="1"/>
            <a:r>
              <a:rPr lang="en-US" dirty="0"/>
              <a:t>Most people have some base level feeling of what the chances of some event are.</a:t>
            </a:r>
          </a:p>
          <a:p>
            <a:pPr lvl="1"/>
            <a:r>
              <a:rPr lang="en-US" dirty="0"/>
              <a:t>We’re going to train you to have better gut feelings. </a:t>
            </a:r>
          </a:p>
        </p:txBody>
      </p:sp>
    </p:spTree>
    <p:extLst>
      <p:ext uri="{BB962C8B-B14F-4D97-AF65-F5344CB8AC3E}">
        <p14:creationId xmlns:p14="http://schemas.microsoft.com/office/powerpoint/2010/main" val="2115851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E1462-4271-4139-B615-36757502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A93D0D-1B52-49AE-8BC5-D2F8F1C61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86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ECD1F3-DB84-4052-9205-9D5CC6C3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Counting?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B4FB4-7F90-42AE-8AB4-7A0365A0C7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Sometimes useful for algorithm analysis.</a:t>
                </a:r>
              </a:p>
              <a:p>
                <a:pPr lvl="1"/>
                <a:r>
                  <a:rPr lang="en-US" dirty="0"/>
                  <a:t>The easiest code to write for “find X” is “try checking every spot where X could be”</a:t>
                </a:r>
              </a:p>
              <a:p>
                <a:pPr lvl="1"/>
                <a:r>
                  <a:rPr lang="en-US" dirty="0"/>
                  <a:t>“Given an array, find a set of elements that sum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”</a:t>
                </a:r>
              </a:p>
              <a:p>
                <a:pPr lvl="1"/>
                <a:r>
                  <a:rPr lang="en-US" dirty="0"/>
                  <a:t>“Given an array, find a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elements that sum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”</a:t>
                </a:r>
              </a:p>
              <a:p>
                <a:pPr lvl="1"/>
                <a:r>
                  <a:rPr lang="en-US" dirty="0"/>
                  <a:t>Gut check of “we can ‘brute force’ this or we can’t” is super useful.</a:t>
                </a:r>
              </a:p>
              <a:p>
                <a:endParaRPr lang="en-US" dirty="0"/>
              </a:p>
              <a:p>
                <a:r>
                  <a:rPr lang="en-US" dirty="0"/>
                  <a:t>A building block toward probability theory</a:t>
                </a:r>
              </a:p>
              <a:p>
                <a:r>
                  <a:rPr lang="en-US" dirty="0"/>
                  <a:t>“What are the chances” is usually calculated by</a:t>
                </a:r>
                <a:br>
                  <a:rPr lang="en-US" dirty="0"/>
                </a:b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how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many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ways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succeed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how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many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ways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succeed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how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many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ways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fail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B4FB4-7F90-42AE-8AB4-7A0365A0C7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38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104F0-86D7-49C5-AC08-92DD0995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sets?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43AC0B-14C8-4CEA-8038-6300EB6245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is an </a:t>
                </a:r>
                <a:r>
                  <a:rPr lang="en-US" b="1" dirty="0"/>
                  <a:t>unordered </a:t>
                </a:r>
                <a:r>
                  <a:rPr lang="en-US" dirty="0"/>
                  <a:t>list of elements, ignoring repeats.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dirty="0"/>
                  <a:t> is a set. It’s the same set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{2,1,3}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{1,1,2,3}</m:t>
                    </m:r>
                  </m:oMath>
                </a14:m>
                <a:r>
                  <a:rPr lang="en-US" dirty="0"/>
                  <a:t> is a very confusing way of writing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dirty="0"/>
                  <a:t>cardinality </a:t>
                </a:r>
                <a:r>
                  <a:rPr lang="en-US" dirty="0"/>
                  <a:t>of a set is the number of elements in it.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dirty="0"/>
                  <a:t> has cardinality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43AC0B-14C8-4CEA-8038-6300EB6245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111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923A3-2226-4CDE-A8D1-7F44A6E7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5EF44E-983C-4C35-9621-BACD504267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options do I have for dinner?</a:t>
                </a:r>
              </a:p>
              <a:p>
                <a:r>
                  <a:rPr lang="en-US" dirty="0"/>
                  <a:t>I could go to Chili’s where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meals I choose from, or I could go to Little Thai where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meals I choose from (and none of them are the same between the two).</a:t>
                </a:r>
              </a:p>
              <a:p>
                <a:r>
                  <a:rPr lang="en-US" dirty="0"/>
                  <a:t>How many total choices?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3+5=8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5EF44E-983C-4C35-9621-BACD504267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BCE65F-7CBC-4816-AA59-4E850C5F598A}"/>
                  </a:ext>
                </a:extLst>
              </p:cNvPr>
              <p:cNvSpPr/>
              <p:nvPr/>
            </p:nvSpPr>
            <p:spPr>
              <a:xfrm>
                <a:off x="171450" y="5242589"/>
                <a:ext cx="117094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Sum Rule: If you are choosing one thing between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 in one group and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 another group with no overlap, the total number of options is: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</m:oMath>
                </a14:m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BCE65F-7CBC-4816-AA59-4E850C5F5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5242589"/>
                <a:ext cx="11709400" cy="114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84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8E9BB-6BEA-44AF-B594-DF4423276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97C56-92FA-48F8-9DB1-68A342E70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I’m still hungry…</a:t>
            </a:r>
          </a:p>
          <a:p>
            <a:r>
              <a:rPr lang="en-US" dirty="0"/>
              <a:t>I decide to make a sandwich. My sandwiches are always:</a:t>
            </a:r>
          </a:p>
          <a:p>
            <a:pPr lvl="1"/>
            <a:r>
              <a:rPr lang="en-US" dirty="0"/>
              <a:t>One of three types of bread (white, wheat, or sourdough).</a:t>
            </a:r>
          </a:p>
          <a:p>
            <a:pPr lvl="1"/>
            <a:r>
              <a:rPr lang="en-US" dirty="0"/>
              <a:t>One of two spreads (mayo or mustard)</a:t>
            </a:r>
          </a:p>
          <a:p>
            <a:pPr lvl="1"/>
            <a:r>
              <a:rPr lang="en-US" dirty="0"/>
              <a:t>One of four cheeses (American, cheddar, swiss, or Havarti)</a:t>
            </a:r>
          </a:p>
          <a:p>
            <a:r>
              <a:rPr lang="en-US" dirty="0"/>
              <a:t>How many sandwiches can I make?</a:t>
            </a:r>
          </a:p>
        </p:txBody>
      </p:sp>
    </p:spTree>
    <p:extLst>
      <p:ext uri="{BB962C8B-B14F-4D97-AF65-F5344CB8AC3E}">
        <p14:creationId xmlns:p14="http://schemas.microsoft.com/office/powerpoint/2010/main" val="2590141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755A2-75B1-4177-A0C5-A54245C97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and Counting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CBFEC-0BA9-4ED0-AED7-13478DD2EB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25AU</a:t>
            </a:r>
          </a:p>
          <a:p>
            <a:r>
              <a:rPr lang="en-US" dirty="0"/>
              <a:t>Lecture 1</a:t>
            </a:r>
          </a:p>
        </p:txBody>
      </p:sp>
    </p:spTree>
    <p:extLst>
      <p:ext uri="{BB962C8B-B14F-4D97-AF65-F5344CB8AC3E}">
        <p14:creationId xmlns:p14="http://schemas.microsoft.com/office/powerpoint/2010/main" val="457952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EF8A8-64B6-44E7-BA93-4CA16AF2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Sandwiches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850CD2-C4AA-46B7-9B74-D4F4E2EF6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61250" y="1463857"/>
                <a:ext cx="4301248" cy="4845504"/>
              </a:xfrm>
            </p:spPr>
            <p:txBody>
              <a:bodyPr/>
              <a:lstStyle/>
              <a:p>
                <a:r>
                  <a:rPr lang="en-US" dirty="0"/>
                  <a:t>Step 1: choose one of the three breads.</a:t>
                </a:r>
              </a:p>
              <a:p>
                <a:r>
                  <a:rPr lang="en-US" dirty="0"/>
                  <a:t>Step 2: regardless of step 1, choose one of the two spreads.</a:t>
                </a:r>
              </a:p>
              <a:p>
                <a:r>
                  <a:rPr lang="en-US" dirty="0"/>
                  <a:t>Step 3: regardless of steps 1 and 2, choose one of the four cheeses.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3⋅2⋅4=24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850CD2-C4AA-46B7-9B74-D4F4E2EF6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1250" y="1463857"/>
                <a:ext cx="4301248" cy="4845504"/>
              </a:xfrm>
              <a:blipFill>
                <a:blip r:embed="rId2"/>
                <a:stretch>
                  <a:fillRect l="-1841" t="-2138" r="-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4199B34-C362-48F7-B2CD-D627092EF869}"/>
              </a:ext>
            </a:extLst>
          </p:cNvPr>
          <p:cNvSpPr/>
          <p:nvPr/>
        </p:nvSpPr>
        <p:spPr>
          <a:xfrm>
            <a:off x="3713154" y="1892300"/>
            <a:ext cx="260350" cy="254000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6A0F064-6B18-4D40-AA1C-316DF3CA9A60}"/>
              </a:ext>
            </a:extLst>
          </p:cNvPr>
          <p:cNvCxnSpPr>
            <a:cxnSpLocks/>
            <a:stCxn id="4" idx="3"/>
            <a:endCxn id="10" idx="7"/>
          </p:cNvCxnSpPr>
          <p:nvPr/>
        </p:nvCxnSpPr>
        <p:spPr>
          <a:xfrm flipH="1">
            <a:off x="2216109" y="2109103"/>
            <a:ext cx="1535172" cy="6497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BAD80D-93E5-49C4-83CB-1B07C740E000}"/>
              </a:ext>
            </a:extLst>
          </p:cNvPr>
          <p:cNvCxnSpPr>
            <a:cxnSpLocks/>
            <a:stCxn id="4" idx="5"/>
            <a:endCxn id="16" idx="0"/>
          </p:cNvCxnSpPr>
          <p:nvPr/>
        </p:nvCxnSpPr>
        <p:spPr>
          <a:xfrm>
            <a:off x="3935377" y="2109103"/>
            <a:ext cx="1192247" cy="5470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B9CA6C2C-6025-4C0B-BA49-77BA33D48539}"/>
              </a:ext>
            </a:extLst>
          </p:cNvPr>
          <p:cNvSpPr/>
          <p:nvPr/>
        </p:nvSpPr>
        <p:spPr>
          <a:xfrm>
            <a:off x="1993886" y="2721625"/>
            <a:ext cx="260350" cy="254000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24BF132-017F-4411-9711-1D8E4C4FAAB7}"/>
              </a:ext>
            </a:extLst>
          </p:cNvPr>
          <p:cNvCxnSpPr>
            <a:stCxn id="10" idx="3"/>
          </p:cNvCxnSpPr>
          <p:nvPr/>
        </p:nvCxnSpPr>
        <p:spPr>
          <a:xfrm flipH="1">
            <a:off x="1384286" y="2938428"/>
            <a:ext cx="647727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36A6DA9-3098-4D03-8276-725507C78038}"/>
              </a:ext>
            </a:extLst>
          </p:cNvPr>
          <p:cNvCxnSpPr>
            <a:cxnSpLocks/>
            <a:stCxn id="10" idx="5"/>
          </p:cNvCxnSpPr>
          <p:nvPr/>
        </p:nvCxnSpPr>
        <p:spPr>
          <a:xfrm>
            <a:off x="2216109" y="2938428"/>
            <a:ext cx="609600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311A9872-1954-44B3-BF5B-6B27E9621D45}"/>
              </a:ext>
            </a:extLst>
          </p:cNvPr>
          <p:cNvSpPr/>
          <p:nvPr/>
        </p:nvSpPr>
        <p:spPr>
          <a:xfrm>
            <a:off x="4997449" y="2656106"/>
            <a:ext cx="260350" cy="254000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2A0E0FC-6AD0-44B2-9C0E-FEF4D51330BE}"/>
              </a:ext>
            </a:extLst>
          </p:cNvPr>
          <p:cNvCxnSpPr>
            <a:stCxn id="16" idx="3"/>
          </p:cNvCxnSpPr>
          <p:nvPr/>
        </p:nvCxnSpPr>
        <p:spPr>
          <a:xfrm flipH="1">
            <a:off x="4387849" y="2872909"/>
            <a:ext cx="647727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A228837-CD96-49A8-BF87-C05F379E2B68}"/>
              </a:ext>
            </a:extLst>
          </p:cNvPr>
          <p:cNvCxnSpPr>
            <a:cxnSpLocks/>
            <a:stCxn id="16" idx="5"/>
          </p:cNvCxnSpPr>
          <p:nvPr/>
        </p:nvCxnSpPr>
        <p:spPr>
          <a:xfrm>
            <a:off x="5219672" y="2872909"/>
            <a:ext cx="609600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C989D8E3-CE4B-4F0C-8BFE-775D295D4415}"/>
              </a:ext>
            </a:extLst>
          </p:cNvPr>
          <p:cNvSpPr/>
          <p:nvPr/>
        </p:nvSpPr>
        <p:spPr>
          <a:xfrm>
            <a:off x="1254111" y="3669978"/>
            <a:ext cx="260350" cy="25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D8046C7-C3FC-4D02-AB67-9E1CFF3EB46A}"/>
              </a:ext>
            </a:extLst>
          </p:cNvPr>
          <p:cNvCxnSpPr>
            <a:stCxn id="23" idx="3"/>
          </p:cNvCxnSpPr>
          <p:nvPr/>
        </p:nvCxnSpPr>
        <p:spPr>
          <a:xfrm flipH="1">
            <a:off x="644511" y="3886781"/>
            <a:ext cx="647727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F49DDC-1D04-45FD-A51C-A0E71167715E}"/>
              </a:ext>
            </a:extLst>
          </p:cNvPr>
          <p:cNvCxnSpPr>
            <a:cxnSpLocks/>
            <a:stCxn id="23" idx="5"/>
          </p:cNvCxnSpPr>
          <p:nvPr/>
        </p:nvCxnSpPr>
        <p:spPr>
          <a:xfrm>
            <a:off x="1476334" y="3886781"/>
            <a:ext cx="609600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8EDEC6F-9831-451C-915D-8601CFFFB089}"/>
              </a:ext>
            </a:extLst>
          </p:cNvPr>
          <p:cNvCxnSpPr>
            <a:cxnSpLocks/>
            <a:stCxn id="23" idx="4"/>
          </p:cNvCxnSpPr>
          <p:nvPr/>
        </p:nvCxnSpPr>
        <p:spPr>
          <a:xfrm flipH="1">
            <a:off x="1041346" y="3923978"/>
            <a:ext cx="342940" cy="7264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3ED06B2-65BF-4886-9879-7E24E796826F}"/>
              </a:ext>
            </a:extLst>
          </p:cNvPr>
          <p:cNvCxnSpPr>
            <a:cxnSpLocks/>
            <a:stCxn id="23" idx="4"/>
          </p:cNvCxnSpPr>
          <p:nvPr/>
        </p:nvCxnSpPr>
        <p:spPr>
          <a:xfrm>
            <a:off x="1384286" y="3923978"/>
            <a:ext cx="184096" cy="6731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E02DDF1D-493A-4DE4-B549-1DCF34B385B7}"/>
              </a:ext>
            </a:extLst>
          </p:cNvPr>
          <p:cNvSpPr/>
          <p:nvPr/>
        </p:nvSpPr>
        <p:spPr>
          <a:xfrm>
            <a:off x="3675027" y="2711634"/>
            <a:ext cx="260350" cy="254000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840E985-C6F5-46BE-836B-746C0635B7D9}"/>
              </a:ext>
            </a:extLst>
          </p:cNvPr>
          <p:cNvCxnSpPr>
            <a:stCxn id="32" idx="3"/>
          </p:cNvCxnSpPr>
          <p:nvPr/>
        </p:nvCxnSpPr>
        <p:spPr>
          <a:xfrm flipH="1">
            <a:off x="3065427" y="2928437"/>
            <a:ext cx="647727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C7E98FC-9006-4B08-B1C6-B31D68463C2D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3897250" y="2928437"/>
            <a:ext cx="609600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D49BB4-6507-40EA-A43D-00D54D76B18C}"/>
              </a:ext>
            </a:extLst>
          </p:cNvPr>
          <p:cNvCxnSpPr>
            <a:cxnSpLocks/>
            <a:stCxn id="4" idx="4"/>
            <a:endCxn id="32" idx="0"/>
          </p:cNvCxnSpPr>
          <p:nvPr/>
        </p:nvCxnSpPr>
        <p:spPr>
          <a:xfrm flipH="1">
            <a:off x="3805202" y="2146300"/>
            <a:ext cx="38127" cy="5653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A52D01F-2E37-4082-90A1-23C3A716B0C3}"/>
              </a:ext>
            </a:extLst>
          </p:cNvPr>
          <p:cNvSpPr txBox="1"/>
          <p:nvPr/>
        </p:nvSpPr>
        <p:spPr>
          <a:xfrm>
            <a:off x="2559035" y="2146300"/>
            <a:ext cx="806466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White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5E8827-C1BB-4A20-AE0B-7685E585F806}"/>
              </a:ext>
            </a:extLst>
          </p:cNvPr>
          <p:cNvSpPr txBox="1"/>
          <p:nvPr/>
        </p:nvSpPr>
        <p:spPr>
          <a:xfrm>
            <a:off x="3457548" y="2256498"/>
            <a:ext cx="968427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Wheat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1D430DB-E923-41DA-98B0-C005D43CB6A9}"/>
              </a:ext>
            </a:extLst>
          </p:cNvPr>
          <p:cNvSpPr txBox="1"/>
          <p:nvPr/>
        </p:nvSpPr>
        <p:spPr>
          <a:xfrm>
            <a:off x="4240193" y="2071832"/>
            <a:ext cx="115410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Sourdough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29D887-0681-4F3F-999A-5812415D73C6}"/>
              </a:ext>
            </a:extLst>
          </p:cNvPr>
          <p:cNvSpPr txBox="1"/>
          <p:nvPr/>
        </p:nvSpPr>
        <p:spPr>
          <a:xfrm>
            <a:off x="1099292" y="2957607"/>
            <a:ext cx="806466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Mayo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80FC3F-6F2D-477C-B386-DA063FA08D26}"/>
              </a:ext>
            </a:extLst>
          </p:cNvPr>
          <p:cNvSpPr txBox="1"/>
          <p:nvPr/>
        </p:nvSpPr>
        <p:spPr>
          <a:xfrm>
            <a:off x="2190752" y="2923858"/>
            <a:ext cx="956376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Mustard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607BA6-274F-48A3-B7B3-A33110DE5A44}"/>
              </a:ext>
            </a:extLst>
          </p:cNvPr>
          <p:cNvSpPr txBox="1"/>
          <p:nvPr/>
        </p:nvSpPr>
        <p:spPr>
          <a:xfrm>
            <a:off x="585715" y="3993000"/>
            <a:ext cx="271535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4223E7-6B4F-4C50-8111-96F89D393823}"/>
              </a:ext>
            </a:extLst>
          </p:cNvPr>
          <p:cNvSpPr txBox="1"/>
          <p:nvPr/>
        </p:nvSpPr>
        <p:spPr>
          <a:xfrm>
            <a:off x="986608" y="4102406"/>
            <a:ext cx="271535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D4C5AE0-5CBB-4841-A468-3C9CD83D0328}"/>
              </a:ext>
            </a:extLst>
          </p:cNvPr>
          <p:cNvSpPr txBox="1"/>
          <p:nvPr/>
        </p:nvSpPr>
        <p:spPr>
          <a:xfrm>
            <a:off x="1340567" y="4053429"/>
            <a:ext cx="271535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4114B1C-1187-4130-85B4-094C48590BC4}"/>
              </a:ext>
            </a:extLst>
          </p:cNvPr>
          <p:cNvSpPr txBox="1"/>
          <p:nvPr/>
        </p:nvSpPr>
        <p:spPr>
          <a:xfrm>
            <a:off x="1751626" y="4042003"/>
            <a:ext cx="271535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649112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B56D-B1FC-4F8D-A2DB-DD2BD57A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1035BD-A220-48C7-82D8-6E9D730529F1}"/>
                  </a:ext>
                </a:extLst>
              </p:cNvPr>
              <p:cNvSpPr/>
              <p:nvPr/>
            </p:nvSpPr>
            <p:spPr>
              <a:xfrm>
                <a:off x="152400" y="1661189"/>
                <a:ext cx="117094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Sum Rule: If you are choosing one thing between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 in one group and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 another group with no overlap, the total number of options is: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</m:oMath>
                </a14:m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1035BD-A220-48C7-82D8-6E9D730529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61189"/>
                <a:ext cx="11709400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67C3D4B-57AB-403D-8E30-E38E056D1E77}"/>
                  </a:ext>
                </a:extLst>
              </p:cNvPr>
              <p:cNvSpPr/>
              <p:nvPr/>
            </p:nvSpPr>
            <p:spPr>
              <a:xfrm>
                <a:off x="196850" y="3255039"/>
                <a:ext cx="117094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Product Rule: If you have a sequential process, where step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𝟏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options, step 2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𝟐</m:t>
                        </m:r>
                      </m:sub>
                    </m:sSub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options,…,step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𝒌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options, and you choose one from each step, the total number of possibilities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</m:sub>
                    </m:sSub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⋅</m:t>
                    </m:r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𝟐</m:t>
                        </m:r>
                      </m:sub>
                    </m:sSub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⋯</m:t>
                    </m:r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𝒌</m:t>
                        </m:r>
                      </m:sub>
                    </m:sSub>
                  </m:oMath>
                </a14:m>
                <a:endParaRPr lang="en-US" sz="25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67C3D4B-57AB-403D-8E30-E38E056D1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50" y="3255039"/>
                <a:ext cx="11709400" cy="1145999"/>
              </a:xfrm>
              <a:prstGeom prst="rect">
                <a:avLst/>
              </a:prstGeom>
              <a:blipFill>
                <a:blip r:embed="rId3"/>
                <a:stretch>
                  <a:fillRect t="-7979" b="-170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161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21752-D32B-4267-A824-50597B521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the product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009F95-039E-49C1-9F09-904DC2BF7A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Remember Cartesian products?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big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? (i.e.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?)</a:t>
                </a:r>
              </a:p>
              <a:p>
                <a:pPr lvl="1"/>
                <a:r>
                  <a:rPr lang="en-US" dirty="0"/>
                  <a:t>Step 1: choose the element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Step 2: choose the element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Total options: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009F95-039E-49C1-9F09-904DC2BF7A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69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5B5-7AD1-4BCC-BCBE-3FEF3072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E161E-15A4-4BEA-8146-B6A917360B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 ∅,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many subsets are there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i.e. what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E161E-15A4-4BEA-8146-B6A917360B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618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5B5-7AD1-4BCC-BCBE-3FEF3072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E161E-15A4-4BEA-8146-B6A917360B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 ∅,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many subsets are there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i.e. what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Step 1: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 the subset?</a:t>
                </a:r>
              </a:p>
              <a:p>
                <a:pPr lvl="1"/>
                <a:r>
                  <a:rPr lang="en-US" dirty="0"/>
                  <a:t>Step 2: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 the subset?</a:t>
                </a:r>
              </a:p>
              <a:p>
                <a:pPr lvl="1"/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Step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b>
                    </m:sSub>
                  </m:oMath>
                </a14:m>
                <a:r>
                  <a:rPr lang="en-US" dirty="0"/>
                  <a:t> in the subset?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2⋅2⋯2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times,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E161E-15A4-4BEA-8146-B6A917360B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120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B7467-F1FD-4C3C-8356-44FD4622A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Baseball Outfits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D6484-605C-4B9C-A902-451E70674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Husky baseball team has three hats (purple, black, gray)</a:t>
            </a:r>
          </a:p>
          <a:p>
            <a:r>
              <a:rPr lang="en-US" dirty="0"/>
              <a:t>Three jerseys (pinstripe, purple, gold)</a:t>
            </a:r>
          </a:p>
          <a:p>
            <a:r>
              <a:rPr lang="en-US" dirty="0"/>
              <a:t>And three pairs of pants (gray, white, black)</a:t>
            </a:r>
          </a:p>
          <a:p>
            <a:endParaRPr lang="en-US" dirty="0"/>
          </a:p>
          <a:p>
            <a:r>
              <a:rPr lang="en-US" dirty="0"/>
              <a:t>How many outfits are there (consisting of one hat, jersey, and pair of pants) if </a:t>
            </a:r>
          </a:p>
          <a:p>
            <a:pPr lvl="1"/>
            <a:r>
              <a:rPr lang="en-US" dirty="0"/>
              <a:t>the pinstripe jersey cannot be worn with gray pants, </a:t>
            </a:r>
          </a:p>
          <a:p>
            <a:pPr lvl="1"/>
            <a:r>
              <a:rPr lang="en-US" dirty="0"/>
              <a:t>the purple jersey cannot be worn with white pants, </a:t>
            </a:r>
          </a:p>
          <a:p>
            <a:pPr lvl="1"/>
            <a:r>
              <a:rPr lang="en-US" dirty="0"/>
              <a:t>and the gold jersey cannot be worn with black pants. </a:t>
            </a:r>
          </a:p>
        </p:txBody>
      </p:sp>
    </p:spTree>
    <p:extLst>
      <p:ext uri="{BB962C8B-B14F-4D97-AF65-F5344CB8AC3E}">
        <p14:creationId xmlns:p14="http://schemas.microsoft.com/office/powerpoint/2010/main" val="679427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C82EB-B3D5-4339-9B82-2565C6BE8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Baseball Outfits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9138D-1D09-4447-91A9-31C45DBFF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3 choices for hats.</a:t>
            </a:r>
          </a:p>
          <a:p>
            <a:r>
              <a:rPr lang="en-US" dirty="0"/>
              <a:t>Step 2: 3 choices for jerseys</a:t>
            </a:r>
          </a:p>
          <a:p>
            <a:r>
              <a:rPr lang="en-US" dirty="0"/>
              <a:t>Step 3:…</a:t>
            </a:r>
          </a:p>
        </p:txBody>
      </p:sp>
    </p:spTree>
    <p:extLst>
      <p:ext uri="{BB962C8B-B14F-4D97-AF65-F5344CB8AC3E}">
        <p14:creationId xmlns:p14="http://schemas.microsoft.com/office/powerpoint/2010/main" val="2417889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C82EB-B3D5-4339-9B82-2565C6BE8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Baseball Outfits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69138D-1D09-4447-91A9-31C45DBFFC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Step 1: 3 choices for hats.</a:t>
                </a:r>
              </a:p>
              <a:p>
                <a:r>
                  <a:rPr lang="en-US" dirty="0"/>
                  <a:t>Step 2: 3 choices for jerseys.</a:t>
                </a:r>
              </a:p>
              <a:p>
                <a:r>
                  <a:rPr lang="en-US" dirty="0"/>
                  <a:t>Step 3: Regardless of which jersey we choose, we have 2 options for pants (even though there are three options overall).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3⋅3⋅2=18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69138D-1D09-4447-91A9-31C45DBFFC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284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8AB3-9840-4164-83FA-095854E7A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29DB-E116-451E-ABED-63A2237B2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5 books to split to 3 people (Alice, Bob, and Charlie)</a:t>
            </a:r>
          </a:p>
          <a:p>
            <a:r>
              <a:rPr lang="en-US" dirty="0"/>
              <a:t>Every book goes to exactly one person, but each person could end up with no books (or all of them, or something in between).</a:t>
            </a:r>
          </a:p>
          <a:p>
            <a:endParaRPr lang="en-US" dirty="0"/>
          </a:p>
        </p:txBody>
      </p:sp>
      <p:pic>
        <p:nvPicPr>
          <p:cNvPr id="5" name="Graphic 4" descr="Closed book">
            <a:extLst>
              <a:ext uri="{FF2B5EF4-FFF2-40B4-BE49-F238E27FC236}">
                <a16:creationId xmlns:a16="http://schemas.microsoft.com/office/drawing/2014/main" id="{D037951C-9A40-475D-92E6-E229A281D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239" y="2944987"/>
            <a:ext cx="914400" cy="914400"/>
          </a:xfrm>
          <a:prstGeom prst="rect">
            <a:avLst/>
          </a:prstGeom>
        </p:spPr>
      </p:pic>
      <p:pic>
        <p:nvPicPr>
          <p:cNvPr id="6" name="Graphic 5" descr="Closed book">
            <a:extLst>
              <a:ext uri="{FF2B5EF4-FFF2-40B4-BE49-F238E27FC236}">
                <a16:creationId xmlns:a16="http://schemas.microsoft.com/office/drawing/2014/main" id="{01D180B9-10FD-4289-96FE-FC74B42C0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9139" y="3614914"/>
            <a:ext cx="914400" cy="914400"/>
          </a:xfrm>
          <a:prstGeom prst="rect">
            <a:avLst/>
          </a:prstGeom>
        </p:spPr>
      </p:pic>
      <p:pic>
        <p:nvPicPr>
          <p:cNvPr id="7" name="Graphic 6" descr="Closed book">
            <a:extLst>
              <a:ext uri="{FF2B5EF4-FFF2-40B4-BE49-F238E27FC236}">
                <a16:creationId xmlns:a16="http://schemas.microsoft.com/office/drawing/2014/main" id="{08090C58-5E9C-49EA-92C6-0A4AAEB26F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5239" y="4328901"/>
            <a:ext cx="914400" cy="914400"/>
          </a:xfrm>
          <a:prstGeom prst="rect">
            <a:avLst/>
          </a:prstGeom>
        </p:spPr>
      </p:pic>
      <p:pic>
        <p:nvPicPr>
          <p:cNvPr id="8" name="Graphic 7" descr="Closed book">
            <a:extLst>
              <a:ext uri="{FF2B5EF4-FFF2-40B4-BE49-F238E27FC236}">
                <a16:creationId xmlns:a16="http://schemas.microsoft.com/office/drawing/2014/main" id="{95772930-C38F-4808-86B4-CCB6E3B919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99139" y="5110122"/>
            <a:ext cx="914400" cy="914400"/>
          </a:xfrm>
          <a:prstGeom prst="rect">
            <a:avLst/>
          </a:prstGeom>
        </p:spPr>
      </p:pic>
      <p:pic>
        <p:nvPicPr>
          <p:cNvPr id="9" name="Graphic 8" descr="Closed book">
            <a:extLst>
              <a:ext uri="{FF2B5EF4-FFF2-40B4-BE49-F238E27FC236}">
                <a16:creationId xmlns:a16="http://schemas.microsoft.com/office/drawing/2014/main" id="{42001D50-5259-4B93-BC30-8199F2CBE9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5239" y="5728928"/>
            <a:ext cx="914400" cy="914400"/>
          </a:xfrm>
          <a:prstGeom prst="rect">
            <a:avLst/>
          </a:prstGeom>
        </p:spPr>
      </p:pic>
      <p:pic>
        <p:nvPicPr>
          <p:cNvPr id="11" name="Graphic 10" descr="Male profile">
            <a:extLst>
              <a:ext uri="{FF2B5EF4-FFF2-40B4-BE49-F238E27FC236}">
                <a16:creationId xmlns:a16="http://schemas.microsoft.com/office/drawing/2014/main" id="{7E2130DF-92CB-4622-B694-9DF2CB80E7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05524" y="4093951"/>
            <a:ext cx="914400" cy="914400"/>
          </a:xfrm>
          <a:prstGeom prst="rect">
            <a:avLst/>
          </a:prstGeom>
        </p:spPr>
      </p:pic>
      <p:pic>
        <p:nvPicPr>
          <p:cNvPr id="13" name="Graphic 12" descr="Female Profile">
            <a:extLst>
              <a:ext uri="{FF2B5EF4-FFF2-40B4-BE49-F238E27FC236}">
                <a16:creationId xmlns:a16="http://schemas.microsoft.com/office/drawing/2014/main" id="{9819758D-000F-4A13-A927-1EA7654074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05524" y="2993637"/>
            <a:ext cx="914400" cy="914400"/>
          </a:xfrm>
          <a:prstGeom prst="rect">
            <a:avLst/>
          </a:prstGeom>
        </p:spPr>
      </p:pic>
      <p:pic>
        <p:nvPicPr>
          <p:cNvPr id="15" name="Graphic 14" descr="Cricket">
            <a:extLst>
              <a:ext uri="{FF2B5EF4-FFF2-40B4-BE49-F238E27FC236}">
                <a16:creationId xmlns:a16="http://schemas.microsoft.com/office/drawing/2014/main" id="{A5F20A00-3D33-486A-A50C-4AF9F679D71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605524" y="5243301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82B6BB-0633-4F20-B631-495A82F395C1}"/>
              </a:ext>
            </a:extLst>
          </p:cNvPr>
          <p:cNvSpPr txBox="1"/>
          <p:nvPr/>
        </p:nvSpPr>
        <p:spPr>
          <a:xfrm>
            <a:off x="406400" y="3181350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F2751-3705-45AF-A56C-4B9ED6D9B51C}"/>
              </a:ext>
            </a:extLst>
          </p:cNvPr>
          <p:cNvSpPr txBox="1"/>
          <p:nvPr/>
        </p:nvSpPr>
        <p:spPr>
          <a:xfrm>
            <a:off x="1140389" y="3801851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39E986-3179-4D17-8E8C-22CEE5A9A88E}"/>
              </a:ext>
            </a:extLst>
          </p:cNvPr>
          <p:cNvSpPr txBox="1"/>
          <p:nvPr/>
        </p:nvSpPr>
        <p:spPr>
          <a:xfrm>
            <a:off x="367558" y="4601435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B9A656-2712-4EC5-B974-CDDE52781A71}"/>
              </a:ext>
            </a:extLst>
          </p:cNvPr>
          <p:cNvSpPr txBox="1"/>
          <p:nvPr/>
        </p:nvSpPr>
        <p:spPr>
          <a:xfrm>
            <a:off x="1154958" y="5344385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E55D02-06A5-48D6-B951-AB6F66455F86}"/>
              </a:ext>
            </a:extLst>
          </p:cNvPr>
          <p:cNvSpPr txBox="1"/>
          <p:nvPr/>
        </p:nvSpPr>
        <p:spPr>
          <a:xfrm>
            <a:off x="348508" y="5979385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793A6F4-7BA5-4913-B664-79787E218669}"/>
              </a:ext>
            </a:extLst>
          </p:cNvPr>
          <p:cNvCxnSpPr>
            <a:stCxn id="5" idx="3"/>
            <a:endCxn id="13" idx="1"/>
          </p:cNvCxnSpPr>
          <p:nvPr/>
        </p:nvCxnSpPr>
        <p:spPr>
          <a:xfrm>
            <a:off x="1489639" y="3402187"/>
            <a:ext cx="8115885" cy="48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9F9AD4A-A424-44D2-A80E-7C126EF13F6A}"/>
              </a:ext>
            </a:extLst>
          </p:cNvPr>
          <p:cNvCxnSpPr>
            <a:stCxn id="6" idx="3"/>
            <a:endCxn id="11" idx="1"/>
          </p:cNvCxnSpPr>
          <p:nvPr/>
        </p:nvCxnSpPr>
        <p:spPr>
          <a:xfrm>
            <a:off x="2213539" y="4072114"/>
            <a:ext cx="7391985" cy="479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7A570AF-68EB-4D98-8EB8-AFB63CA903AE}"/>
              </a:ext>
            </a:extLst>
          </p:cNvPr>
          <p:cNvCxnSpPr>
            <a:stCxn id="8" idx="3"/>
            <a:endCxn id="11" idx="1"/>
          </p:cNvCxnSpPr>
          <p:nvPr/>
        </p:nvCxnSpPr>
        <p:spPr>
          <a:xfrm flipV="1">
            <a:off x="2213539" y="4551151"/>
            <a:ext cx="7391985" cy="1016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FE36B85-5032-41C1-8B51-D40050AB6B8E}"/>
              </a:ext>
            </a:extLst>
          </p:cNvPr>
          <p:cNvCxnSpPr>
            <a:stCxn id="7" idx="3"/>
            <a:endCxn id="15" idx="1"/>
          </p:cNvCxnSpPr>
          <p:nvPr/>
        </p:nvCxnSpPr>
        <p:spPr>
          <a:xfrm>
            <a:off x="1489639" y="4786101"/>
            <a:ext cx="8115885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F682087-69E9-4CF7-8E4F-50DA409AB21C}"/>
              </a:ext>
            </a:extLst>
          </p:cNvPr>
          <p:cNvCxnSpPr>
            <a:stCxn id="9" idx="3"/>
            <a:endCxn id="15" idx="1"/>
          </p:cNvCxnSpPr>
          <p:nvPr/>
        </p:nvCxnSpPr>
        <p:spPr>
          <a:xfrm flipV="1">
            <a:off x="1489639" y="5700501"/>
            <a:ext cx="8115885" cy="485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48C33E2-75E6-4526-9C88-43DBA34511C5}"/>
              </a:ext>
            </a:extLst>
          </p:cNvPr>
          <p:cNvSpPr txBox="1"/>
          <p:nvPr/>
        </p:nvSpPr>
        <p:spPr>
          <a:xfrm>
            <a:off x="10464800" y="3232150"/>
            <a:ext cx="137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Alice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1D42F4-5BA9-42DF-AD27-2526C2594F33}"/>
              </a:ext>
            </a:extLst>
          </p:cNvPr>
          <p:cNvSpPr txBox="1"/>
          <p:nvPr/>
        </p:nvSpPr>
        <p:spPr>
          <a:xfrm>
            <a:off x="10452236" y="4308488"/>
            <a:ext cx="137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Bob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6CC6F2-C91A-4C19-B463-A5899F34B8CC}"/>
              </a:ext>
            </a:extLst>
          </p:cNvPr>
          <p:cNvSpPr txBox="1"/>
          <p:nvPr/>
        </p:nvSpPr>
        <p:spPr>
          <a:xfrm>
            <a:off x="10464800" y="5442884"/>
            <a:ext cx="137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Charlie</a:t>
            </a:r>
          </a:p>
        </p:txBody>
      </p:sp>
    </p:spTree>
    <p:extLst>
      <p:ext uri="{BB962C8B-B14F-4D97-AF65-F5344CB8AC3E}">
        <p14:creationId xmlns:p14="http://schemas.microsoft.com/office/powerpoint/2010/main" val="326471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8AB3-9840-4164-83FA-095854E7A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Books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5429DB-E116-451E-ABED-63A2237B25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5 books to split to 3 people (Alice, Bob, and Charlie)</a:t>
                </a:r>
              </a:p>
              <a:p>
                <a:r>
                  <a:rPr lang="en-US" dirty="0"/>
                  <a:t>Every book goes to exactly one person, but each person could end up with no books (or all of them, or something in between).</a:t>
                </a:r>
              </a:p>
              <a:p>
                <a:endParaRPr lang="en-US" dirty="0"/>
              </a:p>
              <a:p>
                <a:r>
                  <a:rPr lang="en-US" dirty="0"/>
                  <a:t>Attempt 1: We’re choosing subsets!</a:t>
                </a:r>
              </a:p>
              <a:p>
                <a:pPr lvl="1"/>
                <a:r>
                  <a:rPr lang="en-US" dirty="0"/>
                  <a:t>Alice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Bob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Charlie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Total is product of those three steps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32⋅32⋅32=32768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5429DB-E116-451E-ABED-63A2237B25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13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6" y="1620929"/>
            <a:ext cx="1290007" cy="1040733"/>
          </a:xfrm>
        </p:spPr>
      </p:pic>
      <p:sp>
        <p:nvSpPr>
          <p:cNvPr id="5" name="TextBox 4"/>
          <p:cNvSpPr txBox="1"/>
          <p:nvPr/>
        </p:nvSpPr>
        <p:spPr>
          <a:xfrm>
            <a:off x="777545" y="2737376"/>
            <a:ext cx="49331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Instructor: Robbie Weber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Ph.D. from UW CSE in theory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Sixth year as teaching faculty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Email: 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3"/>
              </a:rPr>
              <a:t>rtweber2@cs.washington.edu</a:t>
            </a:r>
            <a:b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Office: CSE2 311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C56D5-6254-4205-A9D2-5FC0112213CE}"/>
              </a:ext>
            </a:extLst>
          </p:cNvPr>
          <p:cNvSpPr txBox="1"/>
          <p:nvPr/>
        </p:nvSpPr>
        <p:spPr>
          <a:xfrm>
            <a:off x="8101186" y="1863306"/>
            <a:ext cx="982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2AAC9CA-1553-4C40-802D-2ED549097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424008"/>
              </p:ext>
            </p:extLst>
          </p:nvPr>
        </p:nvGraphicFramePr>
        <p:xfrm>
          <a:off x="7113347" y="2018751"/>
          <a:ext cx="3703042" cy="389077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703042">
                  <a:extLst>
                    <a:ext uri="{9D8B030D-6E8A-4147-A177-3AD203B41FA5}">
                      <a16:colId xmlns:a16="http://schemas.microsoft.com/office/drawing/2014/main" val="2248722589"/>
                    </a:ext>
                  </a:extLst>
                </a:gridCol>
              </a:tblGrid>
              <a:tr h="346623"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579" marR="4579" marT="4579" marB="0"/>
                </a:tc>
                <a:extLst>
                  <a:ext uri="{0D108BD9-81ED-4DB2-BD59-A6C34878D82A}">
                    <a16:rowId xmlns:a16="http://schemas.microsoft.com/office/drawing/2014/main" val="140139932"/>
                  </a:ext>
                </a:extLst>
              </a:tr>
              <a:tr h="35660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Advait Bhargav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583842836"/>
                  </a:ext>
                </a:extLst>
              </a:tr>
              <a:tr h="35660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Parker Gustafson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02801002"/>
                  </a:ext>
                </a:extLst>
              </a:tr>
              <a:tr h="35660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Emma Huang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304276827"/>
                  </a:ext>
                </a:extLst>
              </a:tr>
              <a:tr h="35660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Krisha Khandelwal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814450830"/>
                  </a:ext>
                </a:extLst>
              </a:tr>
              <a:tr h="35660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Lucas Ng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544071600"/>
                  </a:ext>
                </a:extLst>
              </a:tr>
              <a:tr h="35660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Jeffrey Tappen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965338710"/>
                  </a:ext>
                </a:extLst>
              </a:tr>
              <a:tr h="35660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Michael Whitmeyer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164604531"/>
                  </a:ext>
                </a:extLst>
              </a:tr>
              <a:tr h="35660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Jai </a:t>
                      </a:r>
                      <a:r>
                        <a:rPr lang="en-US" sz="2400" b="0" u="none" dirty="0" err="1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Wongcharoensangsiri</a:t>
                      </a:r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2261686156"/>
                  </a:ext>
                </a:extLst>
              </a:tr>
              <a:tr h="35660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Anthony Chu</a:t>
                      </a:r>
                    </a:p>
                  </a:txBody>
                  <a:tcPr marL="19050" marR="19050" marT="12700" marB="12700"/>
                </a:tc>
                <a:extLst>
                  <a:ext uri="{0D108BD9-81ED-4DB2-BD59-A6C34878D82A}">
                    <a16:rowId xmlns:a16="http://schemas.microsoft.com/office/drawing/2014/main" val="561563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155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AA577-A213-4D87-962F-CA4B3EE4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5448F-AA5B-468F-B239-E0321CAC03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Attempt 1: We’re choosing subsets!</a:t>
                </a:r>
              </a:p>
              <a:p>
                <a:pPr lvl="1"/>
                <a:r>
                  <a:rPr lang="en-US" dirty="0"/>
                  <a:t>Alice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Bob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Charlie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Total is product of those three steps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32⋅32⋅32=32768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5448F-AA5B-468F-B239-E0321CAC0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947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AA577-A213-4D87-962F-CA4B3EE4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5448F-AA5B-468F-B239-E0321CAC03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Attempt 1: We’re choosing subsets!</a:t>
                </a:r>
              </a:p>
              <a:p>
                <a:pPr lvl="1"/>
                <a:r>
                  <a:rPr lang="en-US" dirty="0"/>
                  <a:t>Alice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Bob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Charlie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Total is product of those three steps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32⋅32⋅32=32768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overcounted! </a:t>
                </a:r>
              </a:p>
              <a:p>
                <a:pPr marL="0" indent="0">
                  <a:buNone/>
                </a:pPr>
                <a:r>
                  <a:rPr lang="en-US" dirty="0"/>
                  <a:t>If Alice gets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Bob can’t get any subset, he can only get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{3,4,5}</m:t>
                    </m:r>
                  </m:oMath>
                </a14:m>
                <a:r>
                  <a:rPr lang="en-US" dirty="0"/>
                  <a:t>. And Charlie’s subset is just whatever is leftover after Alice and Bob get theirs…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5448F-AA5B-468F-B239-E0321CAC0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677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04676-BE62-4DAE-AD58-3E4A0E2F3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All The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81623-81AB-4363-8DD0-4230D1D62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</a:t>
            </a:r>
            <a:r>
              <a:rPr lang="en-US" b="1" dirty="0"/>
              <a:t>could</a:t>
            </a:r>
          </a:p>
          <a:p>
            <a:r>
              <a:rPr lang="en-US" dirty="0"/>
              <a:t>List out all the options for Alice.</a:t>
            </a:r>
          </a:p>
          <a:p>
            <a:r>
              <a:rPr lang="en-US" dirty="0"/>
              <a:t>For each of those (separately), list all the possible options for Bob and Charlie.</a:t>
            </a:r>
          </a:p>
          <a:p>
            <a:r>
              <a:rPr lang="en-US" dirty="0"/>
              <a:t>Use the Summation rule to combine.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~OR~ you could come at the problem from a different angle.</a:t>
            </a:r>
          </a:p>
        </p:txBody>
      </p:sp>
    </p:spTree>
    <p:extLst>
      <p:ext uri="{BB962C8B-B14F-4D97-AF65-F5344CB8AC3E}">
        <p14:creationId xmlns:p14="http://schemas.microsoft.com/office/powerpoint/2010/main" val="118476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CAA8-ED15-4F14-B18B-21452442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All the Books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1CBC43-D848-42DD-855E-3436E5594B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Instead of figuring out which books Alice gets, choose book by book which person they go to.</a:t>
                </a:r>
              </a:p>
              <a:p>
                <a:endParaRPr lang="en-US" dirty="0"/>
              </a:p>
              <a:p>
                <a:r>
                  <a:rPr lang="en-US" dirty="0"/>
                  <a:t>Step 1: Book 1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 (Alice, Bob, or Charlie).</a:t>
                </a:r>
              </a:p>
              <a:p>
                <a:r>
                  <a:rPr lang="en-US" dirty="0"/>
                  <a:t>Step 2: Book 2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 (A, B, or C)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Step 5: Book 5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options. </a:t>
                </a:r>
              </a:p>
              <a:p>
                <a:endParaRPr lang="en-US" dirty="0"/>
              </a:p>
              <a:p>
                <a:r>
                  <a:rPr lang="en-US" dirty="0"/>
                  <a:t>Total: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1CBC43-D848-42DD-855E-3436E5594B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611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64CD6-3D14-4688-B4C6-7B5C16BB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sequence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0270-25A8-42EF-8233-E2F3D5199F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3 sequences are there consisting of distinct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0270-25A8-42EF-8233-E2F3D5199F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82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7AE48-C6FD-4595-B540-8FA836C1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FA977-BD3C-474A-B35F-3A5E4ED954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Questions in combinatorics and probability are often dense. A single word can totally change the answer. Does order matter or not? Are repeats allowed or not? What makes two things “count the same” or “count as different”?</a:t>
                </a:r>
              </a:p>
              <a:p>
                <a:r>
                  <a:rPr lang="en-US" dirty="0"/>
                  <a:t>Let’s look for some keywords</a:t>
                </a:r>
              </a:p>
              <a:p>
                <a:r>
                  <a:rPr lang="en-US" dirty="0"/>
                  <a:t>How many length 3 sequences are there consisting of distinct elements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FA977-BD3C-474A-B35F-3A5E4ED954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D7E4D8-A8B5-4425-A5D3-0A8209526171}"/>
                  </a:ext>
                </a:extLst>
              </p:cNvPr>
              <p:cNvSpPr txBox="1"/>
              <p:nvPr/>
            </p:nvSpPr>
            <p:spPr>
              <a:xfrm>
                <a:off x="1290918" y="4688541"/>
                <a:ext cx="977152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Sequences </a:t>
                </a:r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implies that order matters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(1,2,3)</m:t>
                    </m:r>
                  </m:oMath>
                </a14:m>
                <a:r>
                  <a:rPr lang="en-US" sz="2400" b="1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(2,1,3) are different.</a:t>
                </a:r>
              </a:p>
              <a:p>
                <a:r>
                  <a:rPr lang="en-US" sz="2400" b="1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Distinct </a:t>
                </a:r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implies that you can’t repeat elements (1,2,1) doesn’t count.</a:t>
                </a:r>
              </a:p>
              <a:p>
                <a:endParaRPr lang="en-US" sz="2400" b="1" dirty="0">
                  <a:solidFill>
                    <a:schemeClr val="accent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our “universe” – our set of allowed elements.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D7E4D8-A8B5-4425-A5D3-0A8209526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918" y="4688541"/>
                <a:ext cx="9771529" cy="1569660"/>
              </a:xfrm>
              <a:prstGeom prst="rect">
                <a:avLst/>
              </a:prstGeom>
              <a:blipFill>
                <a:blip r:embed="rId3"/>
                <a:stretch>
                  <a:fillRect l="-998" t="-2713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068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64CD6-3D14-4688-B4C6-7B5C16BB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sequence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0270-25A8-42EF-8233-E2F3D5199F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3 sequences are there consisting of distinct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b="1" dirty="0"/>
              </a:p>
              <a:p>
                <a:r>
                  <a:rPr lang="en-US" dirty="0"/>
                  <a:t>Step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 for the first element.</a:t>
                </a:r>
              </a:p>
              <a:p>
                <a:r>
                  <a:rPr lang="en-US" dirty="0"/>
                  <a:t>Step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(remaining) options for the second element.</a:t>
                </a:r>
              </a:p>
              <a:p>
                <a:r>
                  <a:rPr lang="en-US" dirty="0"/>
                  <a:t>Step 3: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(remaining) option for the third element.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3⋅2⋅1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0270-25A8-42EF-8233-E2F3D5199F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7215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64EC6-72B8-43CB-88CA-5ABB2B2D4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98DD79-AF01-4E0E-9597-79DED8F7A0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That formula shows up a lot.</a:t>
                </a:r>
              </a:p>
              <a:p>
                <a:endParaRPr lang="en-US" dirty="0"/>
              </a:p>
              <a:p>
                <a:r>
                  <a:rPr lang="en-US" dirty="0"/>
                  <a:t>The number of ways to “permute” (i.e. “reorder”, i.e. “list without repeats”)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elements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factorial”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only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for natural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As a convention, we define: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0!=1.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98DD79-AF01-4E0E-9597-79DED8F7A0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4B3554E-C376-4D4D-97BA-F9A5C5AE67F1}"/>
              </a:ext>
            </a:extLst>
          </p:cNvPr>
          <p:cNvGrpSpPr/>
          <p:nvPr/>
        </p:nvGrpSpPr>
        <p:grpSpPr>
          <a:xfrm>
            <a:off x="749027" y="3696698"/>
            <a:ext cx="7768500" cy="1249289"/>
            <a:chOff x="1185842" y="3429001"/>
            <a:chExt cx="6111311" cy="1086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B6B935-A252-40C1-822E-25C0BFF07FCD}"/>
                    </a:ext>
                  </a:extLst>
                </p:cNvPr>
                <p:cNvSpPr/>
                <p:nvPr/>
              </p:nvSpPr>
              <p:spPr>
                <a:xfrm>
                  <a:off x="1185842" y="3429001"/>
                  <a:ext cx="6111311" cy="1086134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!=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B6B935-A252-40C1-822E-25C0BFF07F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1"/>
                  <a:ext cx="6111311" cy="108613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AC945F8-490D-45CD-B2CC-7D77E4294D89}"/>
                    </a:ext>
                  </a:extLst>
                </p:cNvPr>
                <p:cNvSpPr/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</m:oMath>
                  </a14:m>
                  <a:r>
                    <a:rPr lang="en-US" sz="32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factorial</a:t>
                  </a: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AC945F8-490D-45CD-B2CC-7D77E4294D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blipFill>
                  <a:blip r:embed="rId4"/>
                  <a:stretch>
                    <a:fillRect t="-16484" b="-3846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262840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6CF2F-5C65-4395-B8CB-61DE68C4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80AA9-1CAA-4DF5-A9E2-425499ECC0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537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A4A4AC-5A6C-4EE4-BB91-488A1A8B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ED9554-F4AC-486C-B0ED-0527C68616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are there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? (repeated characters allowed)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many binary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are there?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ED9554-F4AC-486C-B0ED-0527C68616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597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57FAE-F021-46DE-AFE4-F208DFF5D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12E24-0FBE-462E-89B9-2AED2D087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 is MWF at 9:30 AM in </a:t>
            </a:r>
          </a:p>
          <a:p>
            <a:r>
              <a:rPr lang="en-US" dirty="0"/>
              <a:t>Lecture will be recorded, with recordings posted to Panopto.</a:t>
            </a:r>
          </a:p>
          <a:p>
            <a:r>
              <a:rPr lang="en-US" dirty="0"/>
              <a:t>Recordings are provided “as-is”---if there’s a tech malfunction, we won’t re-record a lecture (but there might be an old similar video we can share).</a:t>
            </a:r>
          </a:p>
        </p:txBody>
      </p:sp>
    </p:spTree>
    <p:extLst>
      <p:ext uri="{BB962C8B-B14F-4D97-AF65-F5344CB8AC3E}">
        <p14:creationId xmlns:p14="http://schemas.microsoft.com/office/powerpoint/2010/main" val="14176755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A4A4AC-5A6C-4EE4-BB91-488A1A8B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ED9554-F4AC-486C-B0ED-0527C68616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are there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? (repeated characters allowed)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How many binary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are there?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ED9554-F4AC-486C-B0ED-0527C68616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52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C4999-4114-4C1F-B2F6-B2C75EF81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EE46F-32FF-47DC-9EF2-0DA1F0F2A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Sections meet on Thursdays (starting this week)</a:t>
            </a:r>
          </a:p>
          <a:p>
            <a:r>
              <a:rPr lang="en-US" dirty="0"/>
              <a:t>Please go to your assigned section.</a:t>
            </a:r>
          </a:p>
          <a:p>
            <a:r>
              <a:rPr lang="en-US" dirty="0"/>
              <a:t>If you can’t make your assigned section occasionally, you can ask the TA(s) in charge of another for permission to join.</a:t>
            </a:r>
          </a:p>
          <a:p>
            <a:r>
              <a:rPr lang="en-US" dirty="0"/>
              <a:t>Section participation is </a:t>
            </a:r>
            <a:r>
              <a:rPr lang="en-US" b="1" dirty="0"/>
              <a:t>required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course is designed to give you high-level ideas here and practice in section.</a:t>
            </a:r>
          </a:p>
          <a:p>
            <a:pPr lvl="1"/>
            <a:r>
              <a:rPr lang="en-US" dirty="0"/>
              <a:t>Get participation credit by doing problems; either in section or emailed to your TA.</a:t>
            </a:r>
          </a:p>
          <a:p>
            <a:pPr lvl="1"/>
            <a:r>
              <a:rPr lang="en-US" dirty="0"/>
              <a:t>Details on Syllabus and Ed (including what to do if you can’t attend section).</a:t>
            </a:r>
          </a:p>
          <a:p>
            <a:pPr lvl="1"/>
            <a:r>
              <a:rPr lang="en-US" dirty="0"/>
              <a:t>Sections aren’t recorded, but resources are available.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Sections will </a:t>
            </a:r>
            <a:r>
              <a:rPr lang="en-US" b="1" dirty="0"/>
              <a:t>not</a:t>
            </a:r>
            <a:r>
              <a:rPr lang="en-US" dirty="0"/>
              <a:t> be recorded – we want you to be able to ask questions and give feedback without worrying about being recorded.</a:t>
            </a:r>
          </a:p>
          <a:p>
            <a:r>
              <a:rPr lang="en-US" dirty="0"/>
              <a:t>Handouts and solutions will be posted.</a:t>
            </a:r>
          </a:p>
        </p:txBody>
      </p:sp>
    </p:spTree>
    <p:extLst>
      <p:ext uri="{BB962C8B-B14F-4D97-AF65-F5344CB8AC3E}">
        <p14:creationId xmlns:p14="http://schemas.microsoft.com/office/powerpoint/2010/main" val="3115177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02849-442B-BB38-4EAA-380B0896B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0F342-D046-E905-19A1-A94AB1F3B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Lecture will have a “concept check” associated with it.</a:t>
            </a:r>
          </a:p>
          <a:p>
            <a:r>
              <a:rPr lang="en-US" dirty="0"/>
              <a:t>Idea: Make sure you’ve understood today’s topic before we build on it 2 days later. </a:t>
            </a:r>
          </a:p>
          <a:p>
            <a:r>
              <a:rPr lang="en-US" dirty="0"/>
              <a:t>Available on </a:t>
            </a:r>
            <a:r>
              <a:rPr lang="en-US" dirty="0" err="1"/>
              <a:t>gradescope</a:t>
            </a:r>
            <a:r>
              <a:rPr lang="en-US" dirty="0"/>
              <a:t> at 10:30 (after lecture). Due the day of the next lecture at 9:30 (start of lecture).</a:t>
            </a:r>
          </a:p>
          <a:p>
            <a:pPr lvl="1"/>
            <a:r>
              <a:rPr lang="en-US" dirty="0"/>
              <a:t>You can submit as many times as you want. </a:t>
            </a:r>
          </a:p>
          <a:p>
            <a:pPr lvl="1"/>
            <a:r>
              <a:rPr lang="en-US" dirty="0"/>
              <a:t>When you get an answer correct the explanation will appear.</a:t>
            </a:r>
          </a:p>
          <a:p>
            <a:pPr lvl="1"/>
            <a:r>
              <a:rPr lang="en-US" sz="2800" dirty="0"/>
              <a:t>Worth a small amount of your grade, and an 80% average for the quarter is all you need for full credit.</a:t>
            </a:r>
          </a:p>
          <a:p>
            <a:pPr lvl="1"/>
            <a:r>
              <a:rPr lang="en-US" dirty="0"/>
              <a:t>Details in the syllabus.</a:t>
            </a:r>
          </a:p>
          <a:p>
            <a:pPr lvl="1"/>
            <a:r>
              <a:rPr lang="en-US" dirty="0"/>
              <a:t>You can (and should!) submit until you get full credit! </a:t>
            </a:r>
          </a:p>
        </p:txBody>
      </p:sp>
    </p:spTree>
    <p:extLst>
      <p:ext uri="{BB962C8B-B14F-4D97-AF65-F5344CB8AC3E}">
        <p14:creationId xmlns:p14="http://schemas.microsoft.com/office/powerpoint/2010/main" val="3781133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B994A-837F-FF52-C05F-9BC1DE641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BD444-FCFD-0496-7155-3CFDAEA21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going to have 4 in-lecture quizzes (20 minutes each)</a:t>
            </a:r>
          </a:p>
          <a:p>
            <a:pPr lvl="1"/>
            <a:r>
              <a:rPr lang="en-US" dirty="0"/>
              <a:t>Oct 13, Oct 20, Nov 17, Nov 24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One midterm November 3</a:t>
            </a:r>
            <a:r>
              <a:rPr lang="en-US" sz="2800" baseline="30000" dirty="0"/>
              <a:t>rd</a:t>
            </a:r>
            <a:r>
              <a:rPr lang="en-US" sz="2800" dirty="0"/>
              <a:t> (6 PM)</a:t>
            </a:r>
          </a:p>
          <a:p>
            <a:pPr lvl="1"/>
            <a:endParaRPr lang="en-US" dirty="0"/>
          </a:p>
          <a:p>
            <a:pPr lvl="1"/>
            <a:r>
              <a:rPr lang="en-US" sz="2800" dirty="0"/>
              <a:t>“Second chance exams”;</a:t>
            </a:r>
            <a:r>
              <a:rPr lang="en-US" dirty="0"/>
              <a:t> optional chances to retake the midterm and two of your quizzes to improve scores</a:t>
            </a:r>
          </a:p>
          <a:p>
            <a:pPr lvl="1"/>
            <a:r>
              <a:rPr lang="en-US" dirty="0"/>
              <a:t>Midterm retake: Monday Dec 1</a:t>
            </a:r>
            <a:r>
              <a:rPr lang="en-US" baseline="30000" dirty="0"/>
              <a:t>st</a:t>
            </a:r>
            <a:r>
              <a:rPr lang="en-US" dirty="0"/>
              <a:t> (6 PM)</a:t>
            </a:r>
          </a:p>
          <a:p>
            <a:pPr lvl="1"/>
            <a:r>
              <a:rPr lang="en-US" dirty="0"/>
              <a:t>Quiz retake: Thursday Dec 4</a:t>
            </a:r>
            <a:r>
              <a:rPr lang="en-US" baseline="30000" dirty="0"/>
              <a:t>th</a:t>
            </a:r>
            <a:r>
              <a:rPr lang="en-US" dirty="0"/>
              <a:t> (in your section)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Final Exam: Wed Dec 10, 8:30-10:20</a:t>
            </a:r>
          </a:p>
        </p:txBody>
      </p:sp>
    </p:spTree>
    <p:extLst>
      <p:ext uri="{BB962C8B-B14F-4D97-AF65-F5344CB8AC3E}">
        <p14:creationId xmlns:p14="http://schemas.microsoft.com/office/powerpoint/2010/main" val="2410939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14E9-B496-40D3-9C71-09022352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2D22F-4571-4BC4-9DFE-169219C7F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in doubt, it’s on the webpage:</a:t>
            </a:r>
          </a:p>
          <a:p>
            <a:r>
              <a:rPr lang="en-US" dirty="0"/>
              <a:t>(or it will be soon </a:t>
            </a:r>
            <a:r>
              <a:rPr lang="en-US" dirty="0">
                <a:sym typeface="Wingdings" panose="05000000000000000000" pitchFamily="2" charset="2"/>
              </a:rPr>
              <a:t> )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https://courses.cs.washington.edu/courses/cse312/25au/</a:t>
            </a:r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92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D9CDB-1CF9-439F-BD24-F738E5C4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8FD53-0514-41CC-A208-E18D0BD14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084861"/>
            <a:ext cx="11187258" cy="569493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Concept Checks (7.5%)</a:t>
            </a:r>
          </a:p>
          <a:p>
            <a:pPr lvl="1"/>
            <a:r>
              <a:rPr lang="en-US" dirty="0"/>
              <a:t>Short “quiz” for each lecture on </a:t>
            </a:r>
            <a:r>
              <a:rPr lang="en-US" dirty="0" err="1"/>
              <a:t>gradescope</a:t>
            </a:r>
            <a:r>
              <a:rPr lang="en-US" dirty="0"/>
              <a:t>; identify misconceptions right away.</a:t>
            </a:r>
          </a:p>
          <a:p>
            <a:pPr lvl="1"/>
            <a:r>
              <a:rPr lang="en-US" dirty="0"/>
              <a:t>Due the morning of the next lecture. </a:t>
            </a:r>
            <a:r>
              <a:rPr lang="en-US" u="sng" dirty="0"/>
              <a:t>First due date Monday</a:t>
            </a:r>
            <a:r>
              <a:rPr lang="en-US" dirty="0"/>
              <a:t>.</a:t>
            </a:r>
          </a:p>
          <a:p>
            <a:pPr lvl="1"/>
            <a:r>
              <a:rPr lang="en-US" sz="2800" dirty="0"/>
              <a:t>Section Participation (5%)</a:t>
            </a:r>
          </a:p>
          <a:p>
            <a:pPr lvl="1"/>
            <a:r>
              <a:rPr lang="en-US" dirty="0"/>
              <a:t>Go to section and work on problems there or (if you can’t make it) do the corresponding problems on your own and email them to your TA.</a:t>
            </a:r>
          </a:p>
          <a:p>
            <a:r>
              <a:rPr lang="en-US" dirty="0"/>
              <a:t>Approximately 8 </a:t>
            </a:r>
            <a:r>
              <a:rPr lang="en-US" dirty="0" err="1"/>
              <a:t>Homeworks</a:t>
            </a:r>
            <a:r>
              <a:rPr lang="en-US" dirty="0"/>
              <a:t> (35%)</a:t>
            </a:r>
          </a:p>
          <a:p>
            <a:pPr lvl="1"/>
            <a:r>
              <a:rPr lang="en-US" dirty="0"/>
              <a:t>Mostly written problems, but a few programming questions.</a:t>
            </a:r>
          </a:p>
          <a:p>
            <a:r>
              <a:rPr lang="en-US" dirty="0"/>
              <a:t>Quizzes (your best 3 of 4) (15%)</a:t>
            </a:r>
          </a:p>
          <a:p>
            <a:pPr lvl="1"/>
            <a:r>
              <a:rPr lang="en-US" dirty="0"/>
              <a:t>20 min in lecture (dates on calendar); topics will be announced well in-advance.</a:t>
            </a:r>
          </a:p>
          <a:p>
            <a:r>
              <a:rPr lang="en-US" dirty="0"/>
              <a:t>Midterm (15%)</a:t>
            </a:r>
          </a:p>
          <a:p>
            <a:pPr lvl="1"/>
            <a:r>
              <a:rPr lang="en-US" dirty="0"/>
              <a:t>Evening exam Monday November 3rd</a:t>
            </a:r>
          </a:p>
          <a:p>
            <a:r>
              <a:rPr lang="en-US" dirty="0"/>
              <a:t>Final exam (22.5%)</a:t>
            </a:r>
          </a:p>
          <a:p>
            <a:pPr lvl="1"/>
            <a:r>
              <a:rPr lang="en-US" dirty="0"/>
              <a:t>Wednesday Dec 10, 8:30-10:20 AM</a:t>
            </a:r>
          </a:p>
          <a:p>
            <a:pPr lvl="1"/>
            <a:r>
              <a:rPr lang="en-US" sz="2800" u="sng" dirty="0"/>
              <a:t>Second Chance exams:</a:t>
            </a:r>
            <a:r>
              <a:rPr lang="en-US" dirty="0"/>
              <a:t> (Optional) chance to re-take the midterm and two quizzes last week of the quarter to improve your score; Mon Dec 1 and Thurs Dec 4; details in syllabus.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974557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11598</TotalTime>
  <Words>2621</Words>
  <Application>Microsoft Office PowerPoint</Application>
  <PresentationFormat>Widescreen</PresentationFormat>
  <Paragraphs>321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Here Early?</vt:lpstr>
      <vt:lpstr>Introduction and Counting</vt:lpstr>
      <vt:lpstr>Staff</vt:lpstr>
      <vt:lpstr>Logistics</vt:lpstr>
      <vt:lpstr>Logistics</vt:lpstr>
      <vt:lpstr>Concept Checks</vt:lpstr>
      <vt:lpstr>Exam Dates</vt:lpstr>
      <vt:lpstr>Syllabus</vt:lpstr>
      <vt:lpstr>Work</vt:lpstr>
      <vt:lpstr>Communication</vt:lpstr>
      <vt:lpstr>Collaboration Policy</vt:lpstr>
      <vt:lpstr>What is This Class?</vt:lpstr>
      <vt:lpstr>Content</vt:lpstr>
      <vt:lpstr>Themes</vt:lpstr>
      <vt:lpstr>Counting</vt:lpstr>
      <vt:lpstr>Why Counting?</vt:lpstr>
      <vt:lpstr>Remember sets?</vt:lpstr>
      <vt:lpstr>Counting Rules</vt:lpstr>
      <vt:lpstr>Counting Rules</vt:lpstr>
      <vt:lpstr>Sandwiches</vt:lpstr>
      <vt:lpstr>Counting Rules</vt:lpstr>
      <vt:lpstr>Applications of the product rule</vt:lpstr>
      <vt:lpstr>Power Sets</vt:lpstr>
      <vt:lpstr>Power Sets</vt:lpstr>
      <vt:lpstr>Baseball Outfits</vt:lpstr>
      <vt:lpstr>Baseball Outfits</vt:lpstr>
      <vt:lpstr>Baseball Outfits</vt:lpstr>
      <vt:lpstr>Assigning Books</vt:lpstr>
      <vt:lpstr>Assigning Books</vt:lpstr>
      <vt:lpstr>Activity</vt:lpstr>
      <vt:lpstr>Activity</vt:lpstr>
      <vt:lpstr>Fixing All The Books</vt:lpstr>
      <vt:lpstr>Fixing All the Books</vt:lpstr>
      <vt:lpstr>More sequence practice</vt:lpstr>
      <vt:lpstr>Pause</vt:lpstr>
      <vt:lpstr>More sequence practice</vt:lpstr>
      <vt:lpstr>Factorial</vt:lpstr>
      <vt:lpstr>More Practice</vt:lpstr>
      <vt:lpstr>Strings</vt:lpstr>
      <vt:lpstr>Strings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Counting</dc:title>
  <dc:creator>rtweber2</dc:creator>
  <cp:lastModifiedBy>Robert Weber</cp:lastModifiedBy>
  <cp:revision>66</cp:revision>
  <cp:lastPrinted>2025-09-23T20:16:48Z</cp:lastPrinted>
  <dcterms:created xsi:type="dcterms:W3CDTF">2021-03-15T21:57:11Z</dcterms:created>
  <dcterms:modified xsi:type="dcterms:W3CDTF">2025-09-24T16:09:42Z</dcterms:modified>
</cp:coreProperties>
</file>