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17" r:id="rId3"/>
    <p:sldId id="357" r:id="rId4"/>
    <p:sldId id="353" r:id="rId5"/>
    <p:sldId id="354" r:id="rId6"/>
    <p:sldId id="330" r:id="rId7"/>
    <p:sldId id="314" r:id="rId8"/>
    <p:sldId id="355" r:id="rId9"/>
    <p:sldId id="356" r:id="rId10"/>
    <p:sldId id="352" r:id="rId11"/>
    <p:sldId id="259" r:id="rId12"/>
    <p:sldId id="345" r:id="rId13"/>
    <p:sldId id="348" r:id="rId14"/>
    <p:sldId id="346" r:id="rId15"/>
    <p:sldId id="347" r:id="rId16"/>
    <p:sldId id="349" r:id="rId17"/>
    <p:sldId id="350" r:id="rId18"/>
    <p:sldId id="351" r:id="rId19"/>
    <p:sldId id="257" r:id="rId20"/>
    <p:sldId id="318" r:id="rId21"/>
    <p:sldId id="321" r:id="rId22"/>
    <p:sldId id="340" r:id="rId23"/>
    <p:sldId id="342" r:id="rId24"/>
    <p:sldId id="343" r:id="rId25"/>
    <p:sldId id="283" r:id="rId26"/>
    <p:sldId id="275" r:id="rId27"/>
    <p:sldId id="336" r:id="rId28"/>
    <p:sldId id="278" r:id="rId29"/>
    <p:sldId id="273" r:id="rId30"/>
    <p:sldId id="323" r:id="rId31"/>
    <p:sldId id="280" r:id="rId32"/>
    <p:sldId id="322" r:id="rId33"/>
    <p:sldId id="328" r:id="rId34"/>
    <p:sldId id="263" r:id="rId35"/>
    <p:sldId id="337" r:id="rId36"/>
    <p:sldId id="292" r:id="rId37"/>
    <p:sldId id="264" r:id="rId38"/>
    <p:sldId id="297" r:id="rId39"/>
    <p:sldId id="329" r:id="rId40"/>
    <p:sldId id="261" r:id="rId41"/>
    <p:sldId id="294" r:id="rId42"/>
    <p:sldId id="331" r:id="rId43"/>
    <p:sldId id="327" r:id="rId44"/>
    <p:sldId id="344" r:id="rId45"/>
    <p:sldId id="335" r:id="rId46"/>
    <p:sldId id="332" r:id="rId47"/>
    <p:sldId id="338" r:id="rId48"/>
    <p:sldId id="267" r:id="rId49"/>
    <p:sldId id="268" r:id="rId50"/>
    <p:sldId id="284" r:id="rId51"/>
    <p:sldId id="325" r:id="rId52"/>
    <p:sldId id="326" r:id="rId53"/>
    <p:sldId id="296" r:id="rId54"/>
    <p:sldId id="295" r:id="rId55"/>
    <p:sldId id="285" r:id="rId56"/>
    <p:sldId id="316" r:id="rId57"/>
    <p:sldId id="286" r:id="rId58"/>
    <p:sldId id="290" r:id="rId59"/>
    <p:sldId id="291" r:id="rId60"/>
    <p:sldId id="33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6CCF3-74A8-4C3E-A88D-22BEC59F0049}" v="1477" dt="2021-04-23T06:16:35.375"/>
    <p1510:client id="{DC97175A-3670-47C9-B9DD-13F15CC4D6C9}" v="61" dt="2021-04-23T17:56:49.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1"/>
    <p:restoredTop sz="80000" autoAdjust="0"/>
  </p:normalViewPr>
  <p:slideViewPr>
    <p:cSldViewPr snapToGrid="0">
      <p:cViewPr>
        <p:scale>
          <a:sx n="54" d="100"/>
          <a:sy n="54" d="100"/>
        </p:scale>
        <p:origin x="876" y="-3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shal Jhunjhunwalla" userId="32a47ed39d212e37" providerId="LiveId" clId="{DC97175A-3670-47C9-B9DD-13F15CC4D6C9}"/>
    <pc:docChg chg="undo custSel modSld">
      <pc:chgData name="Kushal Jhunjhunwalla" userId="32a47ed39d212e37" providerId="LiveId" clId="{DC97175A-3670-47C9-B9DD-13F15CC4D6C9}" dt="2021-04-23T17:57:35.345" v="72" actId="1076"/>
      <pc:docMkLst>
        <pc:docMk/>
      </pc:docMkLst>
      <pc:sldChg chg="modSp mod">
        <pc:chgData name="Kushal Jhunjhunwalla" userId="32a47ed39d212e37" providerId="LiveId" clId="{DC97175A-3670-47C9-B9DD-13F15CC4D6C9}" dt="2021-04-23T17:57:35.345" v="72" actId="1076"/>
        <pc:sldMkLst>
          <pc:docMk/>
          <pc:sldMk cId="317473241" sldId="264"/>
        </pc:sldMkLst>
        <pc:spChg chg="mod">
          <ac:chgData name="Kushal Jhunjhunwalla" userId="32a47ed39d212e37" providerId="LiveId" clId="{DC97175A-3670-47C9-B9DD-13F15CC4D6C9}" dt="2021-04-23T17:56:49.097" v="66" actId="20577"/>
          <ac:spMkLst>
            <pc:docMk/>
            <pc:sldMk cId="317473241" sldId="264"/>
            <ac:spMk id="3" creationId="{00000000-0000-0000-0000-000000000000}"/>
          </ac:spMkLst>
        </pc:spChg>
        <pc:picChg chg="mod modCrop">
          <ac:chgData name="Kushal Jhunjhunwalla" userId="32a47ed39d212e37" providerId="LiveId" clId="{DC97175A-3670-47C9-B9DD-13F15CC4D6C9}" dt="2021-04-23T17:57:35.345" v="72" actId="1076"/>
          <ac:picMkLst>
            <pc:docMk/>
            <pc:sldMk cId="317473241" sldId="264"/>
            <ac:picMk id="5" creationId="{72A39DA8-0C00-45F4-888B-66EA817A2016}"/>
          </ac:picMkLst>
        </pc:picChg>
      </pc:sldChg>
      <pc:sldChg chg="addSp delSp modSp">
        <pc:chgData name="Kushal Jhunjhunwalla" userId="32a47ed39d212e37" providerId="LiveId" clId="{DC97175A-3670-47C9-B9DD-13F15CC4D6C9}" dt="2021-04-23T06:25:09.334" v="5"/>
        <pc:sldMkLst>
          <pc:docMk/>
          <pc:sldMk cId="1868225466" sldId="279"/>
        </pc:sldMkLst>
        <pc:picChg chg="add mod">
          <ac:chgData name="Kushal Jhunjhunwalla" userId="32a47ed39d212e37" providerId="LiveId" clId="{DC97175A-3670-47C9-B9DD-13F15CC4D6C9}" dt="2021-04-23T06:25:09.334" v="5"/>
          <ac:picMkLst>
            <pc:docMk/>
            <pc:sldMk cId="1868225466" sldId="279"/>
            <ac:picMk id="5" creationId="{BA67F7A0-635C-444E-9BF5-CA29DB4FD998}"/>
          </ac:picMkLst>
        </pc:picChg>
        <pc:picChg chg="del mod">
          <ac:chgData name="Kushal Jhunjhunwalla" userId="32a47ed39d212e37" providerId="LiveId" clId="{DC97175A-3670-47C9-B9DD-13F15CC4D6C9}" dt="2021-04-23T06:24:58.898" v="2" actId="478"/>
          <ac:picMkLst>
            <pc:docMk/>
            <pc:sldMk cId="1868225466" sldId="279"/>
            <ac:picMk id="14340" creationId="{F65F2B15-B2F1-4AA8-86B8-58B4503FF8E4}"/>
          </ac:picMkLst>
        </pc:picChg>
      </pc:sldChg>
      <pc:sldChg chg="modSp">
        <pc:chgData name="Kushal Jhunjhunwalla" userId="32a47ed39d212e37" providerId="LiveId" clId="{DC97175A-3670-47C9-B9DD-13F15CC4D6C9}" dt="2021-04-23T06:25:05.475" v="4" actId="1076"/>
        <pc:sldMkLst>
          <pc:docMk/>
          <pc:sldMk cId="4055335266" sldId="280"/>
        </pc:sldMkLst>
        <pc:picChg chg="mod">
          <ac:chgData name="Kushal Jhunjhunwalla" userId="32a47ed39d212e37" providerId="LiveId" clId="{DC97175A-3670-47C9-B9DD-13F15CC4D6C9}" dt="2021-04-23T06:25:05.475" v="4" actId="1076"/>
          <ac:picMkLst>
            <pc:docMk/>
            <pc:sldMk cId="4055335266" sldId="280"/>
            <ac:picMk id="5" creationId="{8191A3D4-95B2-4144-A9B6-36AD210A83C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04.627"/>
    </inkml:context>
    <inkml:brush xml:id="br0">
      <inkml:brushProperty name="width" value="0.1" units="cm"/>
      <inkml:brushProperty name="height" value="0.1" units="cm"/>
      <inkml:brushProperty name="ignorePressure" value="1"/>
    </inkml:brush>
  </inkml:definitions>
  <inkml:trace contextRef="#ctx0" brushRef="#br0">79 538,'69'-53,"-33"23,-1-2,-1-1,-3-1,18-25,25-44,-73 101,1 1,-1-1,1 0,0 1,-1-1,1 0,0 1,0 0,0 0,0-1,0 1,0 0,1 1,-1-1,0 0,0 1,1-1,-1 1,0 0,5 16,-1 148,3 141,-1-64,-8-209,0-25</inkml:trace>
  <inkml:trace contextRef="#ctx0" brushRef="#br0" timeOffset="1032.78">854 184,'-2'36,"-2"-1,-2 1,-1-1,-2 0,-9 21,6-14,-47 179,27-72,19-27,22 7,-9-116,0-11</inkml:trace>
  <inkml:trace contextRef="#ctx0" brushRef="#br0" timeOffset="1563.9">1017 1106,'-8'0,"-142"15,0-8,-45-7,-299-33,476 34,16-1</inkml:trace>
  <inkml:trace contextRef="#ctx0" brushRef="#br0" timeOffset="2704.26">1568 62,'0'0,"0"0,0 0,0 0,0 0,0-16,-21 12,-141 4,162 0,-4 0,-1 0,1-1,0 2,-1-1,1 0,0 1,0 0,0 0,-1 0,1 0,0 1,0 0,1 0,-1 0,0 0,1 0,-1 1,1 0,0-1,-1 2,0 30,19 53,-8-63,12 44,-2 2,-3 0,-4 1,-2 0,-4 0,-4 63,-27 71,25-175,19-25,54 36,59-9,-119-31</inkml:trace>
  <inkml:trace contextRef="#ctx0" brushRef="#br0" timeOffset="5840.08">1833 1034,'0'0,"0"0,0 0,0 0,0 0,0 0,0 0,0 0,0 0,6-6,13-13,-1-2,-1 0,-1-1,0 0,-2-1,-1-1,-1 0,7-21,7-29,-3-1,4-32,41-126,-65 224,0 0,-1 0,0 0,-1 0,0 0,0 0,-1 0,0-1,-1-2,27 26,55 76,-64-68,164 226,-173-238,3 7,0 0,0 1,-2 0,0 0,5 16,-15-23,1-11,0 0</inkml:trace>
  <inkml:trace contextRef="#ctx0" brushRef="#br0" timeOffset="6230.61">2444 620,'-47'-18,"-10"8,0 3,0 1,-1 4,1 2,-3 2,-23 17,107-7,9-2,0-2,1-1,0-2,0-1,0-1,0-3,0 0,0-2,12-4,-25 3,-4 0</inkml:trace>
  <inkml:trace contextRef="#ctx0" brushRef="#br0" timeOffset="7230.5">2557 93,'102'-22,"109"-41,-166 55,-47 32,13 156,54 170,-55-305,-5-25,-1 0,-1 0,0 0,-1 0,-2 6,0-22,0-1,1 0,-1 0,0 0,-1 0,1-1,0 1,-1 0,0 0,1-1,-1 1,0 0,-1-1,1 1,0-1,-1 1,1-1,-1 0,0 1,0-1,-1 1,-4 5,0-1,0 0,-1 0,0-1,0 0,-1 0,1-1,-1 0,0-1,-1 0,1 0,-1-1,0 0,-5 1,-23-4,32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2.721"/>
    </inkml:context>
    <inkml:brush xml:id="br0">
      <inkml:brushProperty name="width" value="0.1" units="cm"/>
      <inkml:brushProperty name="height" value="0.1" units="cm"/>
      <inkml:brushProperty name="ignorePressure" value="1"/>
    </inkml:brush>
  </inkml:definitions>
  <inkml:trace contextRef="#ctx0" brushRef="#br0">140 1,'0'0,"0"0,0 0,6 2,-4 1,-1 0,1-1,-1 1,0 0,0 0,0 0,0 0,0 1,-1-1,1 0,-1 0,0 0,0 0,0 1,0-1,-1 1,-2 15,0 0,-1-1,-1 0,-1 0,0 0,-1-1,-1 1,-1-2,0 1,-2-1,1-1,-2 0,0-1,-9 9,4-4,4-4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6.720"/>
    </inkml:context>
    <inkml:brush xml:id="br0">
      <inkml:brushProperty name="width" value="0.1" units="cm"/>
      <inkml:brushProperty name="height" value="0.1" units="cm"/>
      <inkml:brushProperty name="ignorePressure" value="1"/>
    </inkml:brush>
  </inkml:definitions>
  <inkml:trace contextRef="#ctx0" brushRef="#br0">362 1,'0'0,"0"0,-2 6,-8 11,-1 0,0-1,-1-1,-1 0,0 0,-5 1,7-3,-232 220,226-216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7.800"/>
    </inkml:context>
    <inkml:brush xml:id="br0">
      <inkml:brushProperty name="width" value="0.1" units="cm"/>
      <inkml:brushProperty name="height" value="0.1" units="cm"/>
      <inkml:brushProperty name="ignorePressure" value="1"/>
    </inkml:brush>
  </inkml:definitions>
  <inkml:trace contextRef="#ctx0" brushRef="#br0">12 639,'0'0,"0"0,0 0,0 0,0 0,0 0,0 0,6-6,75-105,-11 11,44-85,-39 51,-63 111,-3 43,-5-2,-1 0,0 0,-2 0,0 0,-1 0,-1 3,1 13,0 788,0-822</inkml:trace>
  <inkml:trace contextRef="#ctx0" brushRef="#br0" timeOffset="546.74">837 1,'0'9,"-12"240,-11-13,7 203,15-348,-7-69,8-20</inkml:trace>
  <inkml:trace contextRef="#ctx0" brushRef="#br0" timeOffset="968.52">1165 1095,'-81'-8,"-64"9,0 6,-78 16,217-22,-104 12,0-5,-1-5,-7-5,3-4,116 6,-1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4.221"/>
    </inkml:context>
    <inkml:brush xml:id="br0">
      <inkml:brushProperty name="width" value="0.1" units="cm"/>
      <inkml:brushProperty name="height" value="0.1" units="cm"/>
      <inkml:brushProperty name="ignorePressure" value="1"/>
    </inkml:brush>
  </inkml:definitions>
  <inkml:trace contextRef="#ctx0" brushRef="#br0">1 569,'0'0,"0"0,0 0,0 0,0 0,0 0,0 0,10-1,33-20,0-1,-2-3,-1-1,6-7,-20 13,0-1,-2-1,-1-1,0-1,-2-1,-1 0,-1-2,-1-1,-2 0,7-16,-9 16,29-76,-42 82,5 42,4 77,-4 0,-6 87,-1-86,1 388,0-480</inkml:trace>
  <inkml:trace contextRef="#ctx0" brushRef="#br0" timeOffset="1109.08">633 1500,'26'-28,"-1"-2,-2 0,0-2,-3 0,0-2,-2 0,-2-1,-1 0,3-16,97-255,-57 184,-57 121,1 1,-1 0,0 0,0 0,1 0,-1 0,0 0,1 0,-1 0,0 1,1-1,-1 0,0 1,0-1,1 1,-1-1,0 1,0 0,0-1,0 1,0 0,0 0,0 0,0 0,0 0,0 1,-1-2,20 20,-2 1,-1 1,0 0,-2 2,-1 0,0 0,-2 1,2 9,3 0,57 107,-70-136,-2-2,1 0,-1 1,0-1,0 1,0 0,-1-1,1 1,-1 0,0 0,0 0,0 0,-1 0,0 0,1 3,-5 13,1-16</inkml:trace>
  <inkml:trace contextRef="#ctx0" brushRef="#br0" timeOffset="1624.58">1102 1055,'0'0,"0"0,0 0,0 0,0 0,0 0,-12 0,0 0,0 0,0 1,0 0,0 1,1 1,-1 0,-7 3,-32 10,101-30,168-20,-199 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46.590"/>
    </inkml:context>
    <inkml:brush xml:id="br0">
      <inkml:brushProperty name="width" value="0.1" units="cm"/>
      <inkml:brushProperty name="height" value="0.1" units="cm"/>
      <inkml:brushProperty name="ignorePressure" value="1"/>
    </inkml:brush>
  </inkml:definitions>
  <inkml:trace contextRef="#ctx0" brushRef="#br0">127 669,'1'-4,"-2"0,1-1,-1 1,1 0,-1 0,0 0,0 0,-1 0,1 1,-1-1,0 0,0 1,0-1,-1 1,0-2,3 27,24 161,32 148,-28-156,-23-122,-5-53,0 0</inkml:trace>
  <inkml:trace contextRef="#ctx0" brushRef="#br0" timeOffset="437.39">5 1216,'0'0,"-4"-32,4-19,2 43,2 0,-1 0,1 1,0-1,0 1,1 0,0 1,1-1,-1 1,1 0,0 0,1 1,-1-1,1 1,0 1,1 0,0-1,8-3,0 1,1 1,0 0,0 1,0 1,1 1,11-1,-19 3,0 1,-1 0,1 0,0 1,0 0,-1 1,1 0,-1 1,0 0,0 0,0 1,0 0,0 0,-1 1,1 1,-1-1,-1 1,1 1,-1-1,5 6,-3-3,0 0,-1 1,1 0,-2 0,0 1,0 0,3 8,-8-15,0 0,0 1,-1-1,0 1,0-1,0 1,0 0,-1-1,0 1,0 0,0-1,-1 1,1 0,-1-1,0 1,-1-1,1 1,-1-1,1 0,-1 1,-1-1,-1 2,-3 2,0 0,0-1,-1 0,-1 0,1-1,-1 0,0 0,0-1,-1 0,1-1,-1 0,0-1,0 0,-1 0,1-1,0 0,-1-1,1 0,-1-1,0 0,1-1,-1 0,-8-2,17 3</inkml:trace>
  <inkml:trace contextRef="#ctx0" brushRef="#br0" timeOffset="968.55">657 1154,'-17'-83,"9"55,7 27,1 0,0-1,-1 1,1-1,0 1,0-1,0 1,0-1,0 1,0-1,1 1,-1-1,0 1,1-1,-1 1,1-1,0 1,-1 0,1 0,0-1,0 1,0 0,0 0,0 0,0 0,0 0,0 0,0 0,1 0,-1 0,0 0,0 1,1-1,-1 0,1 1,-1-1,1 1,-1 0,1-1,6-1,0 0,1 0,-1 0,1 1,-1 0,1 1,0 0,-1 1,1-1,0 1,-1 1,1 0,-1 0,0 1,0 0,0 0,0 1,0 0,0 0,-1 1,0 0,4 4,-2-2,-2-1,1 2,-1-1,0 1,-1 0,0 0,0 1,-1 0,0 0,0 0,-1 0,0 1,-1 0,0 0,0 0,-1 0,-1 0,0 0,0 1,-1-8,0-1,0 0,0 1,0-1,-1 1,1-1,-1 0,1 0,-1 1,0-1,0 0,0 0,0 0,0 0,-1 0,1 0,-1 0,1 0,-1-1,0 1,1 0,-1-1,0 0,0 1,0-1,0 0,0 0,0 0,-1 0,1 0,0-1,-1 1,1-1,-2 1,-7 1,0 0,0-1,0 0,-1 0,1-2,0 1,0-1,0-1,0 0,0-1,0 0,1 0,-1-1,1 0,0-1,0 0,0-1,1 0,0-1,0 0,1 0,0-1,0 0,0 0,1-1,1 0,-1 0,1 0,1-1,-1-1,5 8,-1-1,1 0,0 1,0-1,0 0,0 0,1 1,-1-1,1 0,0 0,0 0,1 0,-1 0,1 1,0-1,0 0,0 0,0 1,1-1,-1 1,1-1,0 1,0 0,0-1,1 1,-1 0,1 1,-1-1,1 0,0 1,0-1,0 1,1 0,-1 0,3-1,36-1,-22 4</inkml:trace>
  <inkml:trace contextRef="#ctx0" brushRef="#br0" timeOffset="1673.84">1086 1044,'0'0,"0"0,11-12,-4 8,-1 1,1-1,0 1,0 0,0 1,1 0,-1 0,0 0,1 1,-1 0,1 1,0 0,-1 0,1 0,-1 1,1 0,-1 1,1-1,-1 2,0-1,0 1,0 0,0 0,0 1,-1 0,1 0,-1 0,0 1,-1 0,1 0,-1 1,5 5,-3-3,0 1,0-1,-1 1,0 1,0-1,-1 1,-1 0,3 6,-6-12,0 0,0-1,0 1,0 0,-1 0,1 0,-1-1,0 1,0 0,0 0,-1 0,1 0,-1-1,0 1,0 0,-1-1,1 1,-1-1,1 1,-1-1,0 1,-1-1,1 0,0 0,-3 2,-1-2,1 0,-1 0,0 0,0-1,0 0,0 0,-1-1,1 0,0 0,-1 0,1-1,-1 0,1 0,0 0,-1-1,1 0,0 0,-1-1,1 0,-6 0,1-1,0 0,0-1,0 0,0-1,0 0,1-1,0 0,-1-1,6 4,1-1,0 1,0-1,0 0,0 0,1 0,0-1,-1 1,2-1,-1 1,0-1,1 0,0 0,0 0,1-1,-1 1,1 0,0-1,1 1,-1-4,1 4,-1-1,1 1,1 0,-1-1,1 1,0 0,0 0,0 0,1 0,-1 0,1 0,1 0,-1 0,1 1,0-1,0 1,0 0,0 0,1 0,0 0,0 0,0 1,0 0,0 0,1 0,-1 0,1 1,2-1,12-4,-1 4</inkml:trace>
  <inkml:trace contextRef="#ctx0" brushRef="#br0" timeOffset="2173.69">1422 526,'12'15,"5"15,-1 1,-2 1,-1 0,-1 1,-2 0,-1 1,-2 0,-1 0,-2 5,9 35,-7-44,2 8,-1 0,-2 1,-2 0,-1 31,4-52,-4-15</inkml:trace>
  <inkml:trace contextRef="#ctx0" brushRef="#br0" timeOffset="2845.42">1759 1246,'0'-12,"6"-14,129-86,-129 107,0-1,0-1,-1 1,0-1,-1 1,1-1,-1-1,-1 1,1-1,-1 1,-1-1,1 0,-1 0,-1 0,1 0,-1 0,-1-1,0 1,0 0,0 0,-1-1,-1-3,0 11,1-1,-1 1,1-1,-1 1,0 0,0-1,1 1,-1 0,0 0,0 0,0 1,0-1,0 0,-1 1,1-1,0 1,0 0,0 0,0 0,-1 0,1 0,0 0,0 0,0 1,0-1,0 1,0 0,0-1,0 1,0 0,0 0,0 0,0 1,0-1,1 0,-1 1,0 0,-3 0,-4 2,0 0,0 1,0 0,1 1,-1-1,2 2,-1-1,1 1,-1 0,2 1,-1-1,1 1,1 1,-1-1,1 1,1 0,0 0,0 0,0 1,-1 8,6-11,0-1,0 1,0-1,1 1,0-1,0 0,1 0,-1 0,1 0,1 0,-1 0,1-1,0 0,0 0,1 0,-1 0,1 0,0-1,0 0,1 0,-1-1,1 1,0-1,5 2,6 1,1 0,0-1,0-1,1-1,-1-1,1 0,-1-1,1-1,0-1,-1-1,1 0,13-4,-6 2,-16 3</inkml:trace>
  <inkml:trace contextRef="#ctx0" brushRef="#br0" timeOffset="3407.79">2422 1084,'0'0,"0"0,0 0,-1-12,0 7,-1 1,0 0,0-1,-1 1,1 0,-1 1,0-1,0 0,0 1,-1 0,1 0,-1 0,0 0,0 0,0 1,0 0,0-1,0 2,-1-1,1 0,-1 1,1 0,-1 0,1 0,-1 1,0-1,0 1,1 0,-1 0,0 1,1 0,-1 0,1-1,0 0,0 1,0-1,0 1,0 0,1 0,-1 0,0 1,1-1,-1 1,1 0,0 0,-1 0,1 1,0-1,0 1,1-1,-1 1,0 0,1 0,0 1,0-1,0 0,0 1,0-1,1 1,-1-1,1 1,0 0,0 0,0-1,1 1,-1 0,1 0,0 1,3 0,-1 0,1 0,0 0,0-1,1 1,-1-1,1 0,0 0,0 0,1 0,-1-1,1 0,0 0,0 0,0-1,0 1,0-1,0 0,1 0,-1 0,0 0,1-1,-1 1,1-1,-1-1,1 1,-1-1,1 0,0 0,-1-1,1 0,-1 0,1 0,-1-1,0 1,1-1,-1 0,0-1,0 1,0-1,-1 0,1-1,-1 1,1-1,-1 1,0-1,0-1,-1 2,0-1,0 1,-1 0,1-1,-1 1,0-1,0 0,0 0,0 0,-1 0,0 0,0 0,0 0,0-1,0 1,-1 0,0-1,0 1,0 0,-1 0,1-2,44 47,-22-25,-14-8,2-1,-1 0,1 0,0-1,0-1,1 0,10 4,-11-6</inkml:trace>
  <inkml:trace contextRef="#ctx0" brushRef="#br0" timeOffset="3876.42">2809 1044,'0'0,"0"0,0 0,0 0,0 0,0 0,0 5,-21 70,42-83,-11-2,-1 0,0 0,-1-1,0 0,-1 0,5-11,22-31,-30 48,-3 2,0 0,1 0,-1 0,1 1,-1-1,1 0,0 1,0-1,1 1,-1 0,0 0,1 0,-1 0,1 0,-1 0,1 1,0-1,0 1,0 0,0 0,0 0,0 0,0 0,0 1,0-1,1 1,-1 0,0 0,0 0,0 1,1-1,-1 1,3 0,2 5,0 1,0 0,-1 1,0-1,0 1,0 0,-1 1,-1 0,1 0,-2 0,1 1,0 1,-2-2,0 1,0-1,-1 1,-1-1,1 1,-1 0,-1 0,0 0,0-1,-2 10,1-15</inkml:trace>
  <inkml:trace contextRef="#ctx0" brushRef="#br0" timeOffset="4777.56">3023 142,'0'0,"0"0,0 0,0 0,0 0,6 0,53-11,-1-2,32-13,22-27,-57 24,-54 28,0 0,0 0,1 0,-1 0,0 0,0 1,0-1,1 1,-1-1,0 1,0-1,1 1,-1 0,1-1,-1 1,0 0,1 0,-1 0,0 0,1 0,-1 0,0 1,1-1,-1 0,0 1,1-1,-1 1,0-1,0 1,1 0,-1 0,0-1,0 1,0 0,0 0,0 0,0 0,0 0,0 1,3 5,-1 0,0 1,-1-1,1 1,-1 0,-1 0,0 0,0 0,0 0,-1 0,-1 7,2-3,-1 426,12-300,5 0,24 82,-34-185,-1 0,-2 0,-1 0,-1 0,-3 7,-13-25,7-14,-7 3,0 0,0-1,-1-1,0-1,0 0,0-1,0 0,0-2,-1 1,1-2,-1 0,7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9.770"/>
    </inkml:context>
    <inkml:brush xml:id="br0">
      <inkml:brushProperty name="width" value="0.1" units="cm"/>
      <inkml:brushProperty name="height" value="0.1" units="cm"/>
      <inkml:brushProperty name="ignorePressure" value="1"/>
    </inkml:brush>
  </inkml:definitions>
  <inkml:trace contextRef="#ctx0" brushRef="#br0">408 72,'0'-7,"0"6,1-1,-1 0,0 1,0-1,0 1,0-1,0 0,0 1,0-1,0 1,-1-1,1 0,-1 1,1-1,-1 1,1-1,-1 1,0-1,0 1,0 0,0-1,0 1,0 0,0 0,0 0,-1 0,1 0,0 0,-1 0,1 0,0 0,-1 1,1-1,-1 1,0-1,-21-5,0 2,0 0,0 1,0 2,0 0,0 2,-1 0,-12 3,-12 0,48-4,-3 0,1-1,-1 1,0 0,1 0,-1 0,0 1,1-1,-1 1,1-1,-1 1,1 0,-1 0,1 0,0 0,-1 1,1-1,0 1,0-1,0 1,0 0,0 0,0-1,0 1,1 1,-1-1,1 0,-10 25,-14 100,15 192,4 379,32-697,136 38,-67-5,-75-24</inkml:trace>
  <inkml:trace contextRef="#ctx0" brushRef="#br0" timeOffset="14055.73">960 690,'0'-12,"16"-26,-12-38,-6 74,0-1,1 1,-1 0,0 0,0 0,0 1,0-1,-1 0,1 1,0 0,-1-1,1 1,-1 0,1 0,-1 0,0 1,1-1,-1 0,0 1,1 0,-3 0,4-1,-33-3,1 1,-1 2,-29 2,-73 19,97-9,38-10,1 0,-1 1,1 0,0-1,0 1,0-1,0 1,0-1,0 1,0-1,0 1,1-1,-1 1,0-1,1 1,0-1,-1 1,1-1,0 1,0-1,-1 0,1 0,0 1,0-1,2 1,-3-1,13 15,0-1,2 0,-1 0,2-1,0-1,0-1,1 0,1-2,10 5,-7-3,-1 1,0 0,-1 1,0 1,-1 1,13 15,-29-28,0-1,0 1,0 0,0-1,-1 1,1 0,-1 0,0 0,0 0,0 0,0 0,-1 0,1 0,-1 1,1-1,-1 0,0 0,-1 1,1-1,0 0,-1 0,0 0,0 0,0 0,0 0,0 0,-1 0,1 0,-1 0,1 0,-1-1,0 1,0-1,-1 0,1 1,0-1,-1 0,0 0,1 0,-2 0,-7 4,0 0,0-1,-1 0,0-1,0 0,0-1,0-1,0 0,0 0,-1-1,1-1,-1 0,1 0,-1-1,1-1,0 0,0-1,0-1,0 1,-4-3,5 2,2 1</inkml:trace>
  <inkml:trace contextRef="#ctx0" brushRef="#br0" timeOffset="14758.69">1183 873,'0'0,"25"-56,-22 51,6-7,1 0,0 1,0 0,1 1,1 0,0 1,11-7,-18 13,0 0,0 0,0 0,0 1,1 0,-1 0,1 1,-1-1,1 1,0 0,0 1,0 0,-1 0,1 0,0 0,0 1,-1 0,1 0,0 0,-1 1,1 0,-1 0,1 1,-1-1,0 1,0 0,0 0,-1 1,1 0,1 1,-3-2,1 0,-1-1,0 2,0-1,0 0,-1 0,1 1,-1 0,0-1,0 1,0 0,0 0,-1 0,1 0,-1 0,0 1,0-1,-1 0,1 0,-1 1,0-1,0 0,-1 1,1-1,-1 0,0 0,0 1,0-1,-1 0,1 0,-1 0,0 0,0-1,-2 2,-6 3,0-2,-1 0,0 0,0-1,0 0,-1-1,1 0,-1-1,0 0,0-1,-1 0,1-1,0 0,0-1,-1-1,1 0,0 0,0-1,-9-3,-53-17,72 21,0 0,0 0,0 0,0-1,0 1,0 0,1-1,-1 1,1-1,-1 0,1 1,-1-1,1 0,0 0,0 0,0 0,0 0,0 0,0 0,1 0,-1-1,1 1,-1 0,1 0,0-1,0 1,0 0,0 0,0-1,1 1,-1 0,1-1,1-1,0 1,0 0,0-1,1 1,-1 0,1 0,0 0,0 1,0-1,0 1,1-1,-1 1,1 0,-1 0,1 1,0-1,-1 1,1-1,0 1,0 1,0-1,0 0,0 1,2 0,11-2</inkml:trace>
  <inkml:trace contextRef="#ctx0" brushRef="#br0" timeOffset="15571.03">1622 650,'43'39,"-27"-22,-1 0,-1 1,0 0,-1 1,-2 1,9 17,-12-22,-7-13,2 2,-1 0,1 0,-1 0,-1 0,1 0,0 1,-1-1,0 1,0-1,0 1,-1-1,0 1,1 0,19-41,69-148,-88 184,1 0,-1 0,1-1,-1 1,1 1,-1-1,1 0,-1 0,1 1,-1-1,1 0,-1 1,1 0,-1-1,0 1,1 0,-1-1,0 1,0 0,0 0,0 0,1 0,-1 1,-1-1,1 0,0 0,0 0,0 1,-1-1,1 0,0 2,1-1,2 3,-1 0,-1-1,1 1,-1 0,0 0,0 1,0-1,-1 0,1 1,-1-1,-1 1,1-1,-1 1,0-1,0 1,-1-1,1 1,-2 4,16-25,107-89,-116 100,0 1,0 1,0-1,0 1,1 0,-1 0,1 0,-1 1,1-1,-1 1,1 1,0-1,0 1,-1 0,1 1,0-1,-1 1,1 0,0 0,-1 1,0 0,1 0,-1 0,2 1,2 2,0-1,-1 2,0-1,0 1,0 0,0 1,-1 0,0 0,-1 1,1 0,-1 0,-1 0,3 6,-6-11,0 0,-1 0,0 0,1 0,-1 1,0-1,-1 0,1 1,-1-1,1 0,-1 1,0-1,0 1,-1-1,1 1,-1-2</inkml:trace>
  <inkml:trace contextRef="#ctx0" brushRef="#br0" timeOffset="16133.39">2459 903,'1'-3,"0"0,0 0,1 0,-1 0,1 0,0 0,-1 0,1 1,1-1,-1 0,0 1,1 0,-1 0,3-2,4-4,-5 4,73-89,-74 89,-1-1,0 1,-1-1,1 0,-1 0,0 0,0 0,0 0,-1 0,0 0,0 0,0 0,0 0,-1-1,-14 9,7 1,1 1,0 0,1 1,-1 0,1 0,0 0,0 0,1 1,0 0,0 0,-2 5,5-8,0 0,0 0,0 0,1 0,0 1,-1-1,1 1,1-1,-1 1,1-1,0 1,0-1,0 1,0 0,1-1,0 1,0-1,0 0,0 1,1-1,0 0,1 3,0-2,0-1,1 0,-1 0,1 0,0 0,0-1,0 0,0 0,1 0,0 0,-1 0,1-1,0 0,0 0,0 0,0-1,0 0,6 1,97 3,12-18,-113 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AD212-75A9-4670-903D-340FABD08903}" type="datetimeFigureOut">
              <a:rPr lang="en-US" smtClean="0"/>
              <a:t>7/6/2024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EA092-5A1C-405F-8CCA-198B608C04C8}" type="slidenum">
              <a:rPr lang="en-US" smtClean="0"/>
              <a:t>‹#›</a:t>
            </a:fld>
            <a:endParaRPr lang="en-US"/>
          </a:p>
        </p:txBody>
      </p:sp>
    </p:spTree>
    <p:extLst>
      <p:ext uri="{BB962C8B-B14F-4D97-AF65-F5344CB8AC3E}">
        <p14:creationId xmlns:p14="http://schemas.microsoft.com/office/powerpoint/2010/main" val="238553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concept that we will use throughout the remainder of the quarter, linearity of expectation.</a:t>
            </a:r>
          </a:p>
        </p:txBody>
      </p:sp>
      <p:sp>
        <p:nvSpPr>
          <p:cNvPr id="4" name="Slide Number Placeholder 3"/>
          <p:cNvSpPr>
            <a:spLocks noGrp="1"/>
          </p:cNvSpPr>
          <p:nvPr>
            <p:ph type="sldNum" sz="quarter" idx="5"/>
          </p:nvPr>
        </p:nvSpPr>
        <p:spPr/>
        <p:txBody>
          <a:bodyPr/>
          <a:lstStyle/>
          <a:p>
            <a:fld id="{C61EA092-5A1C-405F-8CCA-198B608C04C8}" type="slidenum">
              <a:rPr lang="en-US" smtClean="0"/>
              <a:t>1</a:t>
            </a:fld>
            <a:endParaRPr lang="en-US"/>
          </a:p>
        </p:txBody>
      </p:sp>
    </p:spTree>
    <p:extLst>
      <p:ext uri="{BB962C8B-B14F-4D97-AF65-F5344CB8AC3E}">
        <p14:creationId xmlns:p14="http://schemas.microsoft.com/office/powerpoint/2010/main" val="349093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might want to find the expectation of some function of X. here are some example of functions. G(X) that we might apply on this random variable. So for </a:t>
            </a:r>
            <a:r>
              <a:rPr lang="en-US" dirty="0" err="1"/>
              <a:t>exmapl,e</a:t>
            </a:r>
            <a:r>
              <a:rPr lang="en-US" dirty="0"/>
              <a:t> we have X is a random variable it assigns </a:t>
            </a:r>
            <a:r>
              <a:rPr lang="en-US" dirty="0" err="1"/>
              <a:t>anumber</a:t>
            </a:r>
            <a:r>
              <a:rPr lang="en-US" dirty="0"/>
              <a:t> </a:t>
            </a:r>
            <a:r>
              <a:rPr lang="en-US" dirty="0" err="1"/>
              <a:t>ot</a:t>
            </a:r>
            <a:r>
              <a:rPr lang="en-US" dirty="0"/>
              <a:t> each </a:t>
            </a:r>
            <a:r>
              <a:rPr lang="en-US" dirty="0" err="1"/>
              <a:t>outome</a:t>
            </a:r>
            <a:r>
              <a:rPr lang="en-US" dirty="0"/>
              <a:t>. We’re going to take that number it assigns whatever that might be, multiply by 2 and add 3 to it. Here are a couple more examples. We might also have a function of two </a:t>
            </a:r>
            <a:r>
              <a:rPr lang="en-US" dirty="0" err="1"/>
              <a:t>randomv</a:t>
            </a:r>
            <a:r>
              <a:rPr lang="en-US" dirty="0"/>
              <a:t> </a:t>
            </a:r>
            <a:r>
              <a:rPr lang="en-US" dirty="0" err="1"/>
              <a:t>ariables</a:t>
            </a:r>
            <a:r>
              <a:rPr lang="en-US" dirty="0"/>
              <a:t>. For example that adds up the values that both those random variables assign to… note that each of these they’re still a random variable. They can </a:t>
            </a:r>
            <a:r>
              <a:rPr lang="en-US" dirty="0" err="1"/>
              <a:t>sitill</a:t>
            </a:r>
            <a:r>
              <a:rPr lang="en-US" dirty="0"/>
              <a:t> take in an outcome, and it give us a number.</a:t>
            </a:r>
          </a:p>
        </p:txBody>
      </p:sp>
      <p:sp>
        <p:nvSpPr>
          <p:cNvPr id="4" name="Slide Number Placeholder 3"/>
          <p:cNvSpPr>
            <a:spLocks noGrp="1"/>
          </p:cNvSpPr>
          <p:nvPr>
            <p:ph type="sldNum" sz="quarter" idx="5"/>
          </p:nvPr>
        </p:nvSpPr>
        <p:spPr/>
        <p:txBody>
          <a:bodyPr/>
          <a:lstStyle/>
          <a:p>
            <a:fld id="{C61EA092-5A1C-405F-8CCA-198B608C04C8}" type="slidenum">
              <a:rPr lang="en-US" smtClean="0"/>
              <a:t>12</a:t>
            </a:fld>
            <a:endParaRPr lang="en-US"/>
          </a:p>
        </p:txBody>
      </p:sp>
    </p:spTree>
    <p:extLst>
      <p:ext uri="{BB962C8B-B14F-4D97-AF65-F5344CB8AC3E}">
        <p14:creationId xmlns:p14="http://schemas.microsoft.com/office/powerpoint/2010/main" val="59122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say we want to find the expected value of one of these functions. Let’s say we want to find e[x^2. our first guess might be. </a:t>
            </a:r>
            <a:r>
              <a:rPr lang="en-US" dirty="0" err="1"/>
              <a:t>Wel</a:t>
            </a:r>
            <a:r>
              <a:rPr lang="en-US" dirty="0"/>
              <a:t>… </a:t>
            </a:r>
          </a:p>
          <a:p>
            <a:endParaRPr lang="en-US" dirty="0"/>
          </a:p>
          <a:p>
            <a:r>
              <a:rPr lang="en-US" dirty="0"/>
              <a:t>This isn’t actually </a:t>
            </a:r>
            <a:r>
              <a:rPr lang="en-US" dirty="0" err="1"/>
              <a:t>ture</a:t>
            </a:r>
            <a:r>
              <a:rPr lang="en-US" dirty="0"/>
              <a:t> in general. For example… let’s say we have some random variable that follows this </a:t>
            </a:r>
            <a:r>
              <a:rPr lang="en-US" dirty="0" err="1"/>
              <a:t>pmf</a:t>
            </a:r>
            <a:r>
              <a:rPr lang="en-US" dirty="0"/>
              <a:t>. It take on 1 or -1 with equal probability.. </a:t>
            </a:r>
          </a:p>
          <a:p>
            <a:r>
              <a:rPr lang="en-US" dirty="0"/>
              <a:t>However, e[x^2] is 1 because when we square each of these we’re going to get a 1, when means that X6@ is always being 1. </a:t>
            </a:r>
          </a:p>
          <a:p>
            <a:r>
              <a:rPr lang="en-US" dirty="0"/>
              <a:t>Why is this? Let’s look at the PMF for X^2</a:t>
            </a:r>
          </a:p>
        </p:txBody>
      </p:sp>
      <p:sp>
        <p:nvSpPr>
          <p:cNvPr id="4" name="Slide Number Placeholder 3"/>
          <p:cNvSpPr>
            <a:spLocks noGrp="1"/>
          </p:cNvSpPr>
          <p:nvPr>
            <p:ph type="sldNum" sz="quarter" idx="5"/>
          </p:nvPr>
        </p:nvSpPr>
        <p:spPr/>
        <p:txBody>
          <a:bodyPr/>
          <a:lstStyle/>
          <a:p>
            <a:fld id="{C61EA092-5A1C-405F-8CCA-198B608C04C8}" type="slidenum">
              <a:rPr lang="en-US" smtClean="0"/>
              <a:t>13</a:t>
            </a:fld>
            <a:endParaRPr lang="en-US"/>
          </a:p>
        </p:txBody>
      </p:sp>
    </p:spTree>
    <p:extLst>
      <p:ext uri="{BB962C8B-B14F-4D97-AF65-F5344CB8AC3E}">
        <p14:creationId xmlns:p14="http://schemas.microsoft.com/office/powerpoint/2010/main" val="257560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square X, what we’re really doing is squaring the values in the </a:t>
            </a:r>
            <a:r>
              <a:rPr lang="en-US" dirty="0" err="1"/>
              <a:t>sUPPORT</a:t>
            </a:r>
            <a:r>
              <a:rPr lang="en-US" dirty="0"/>
              <a:t> of X. this is the PMF for X, the PMF for X^2 Is this the probabilities remain the same but we’re going to square each of the values in the range.. The outcomes that correspond the X=1 are the same, they have the same probability, we’re just saying that X^2 is not going assign 1 to that outcome it’s going to assign 1^2.. When we do this we can </a:t>
            </a:r>
            <a:r>
              <a:rPr lang="en-US" dirty="0" err="1"/>
              <a:t>thn</a:t>
            </a:r>
            <a:r>
              <a:rPr lang="en-US" dirty="0"/>
              <a:t>.. </a:t>
            </a:r>
          </a:p>
        </p:txBody>
      </p:sp>
      <p:sp>
        <p:nvSpPr>
          <p:cNvPr id="4" name="Slide Number Placeholder 3"/>
          <p:cNvSpPr>
            <a:spLocks noGrp="1"/>
          </p:cNvSpPr>
          <p:nvPr>
            <p:ph type="sldNum" sz="quarter" idx="5"/>
          </p:nvPr>
        </p:nvSpPr>
        <p:spPr/>
        <p:txBody>
          <a:bodyPr/>
          <a:lstStyle/>
          <a:p>
            <a:fld id="{C61EA092-5A1C-405F-8CCA-198B608C04C8}" type="slidenum">
              <a:rPr lang="en-US" smtClean="0"/>
              <a:t>14</a:t>
            </a:fld>
            <a:endParaRPr lang="en-US"/>
          </a:p>
        </p:txBody>
      </p:sp>
    </p:spTree>
    <p:extLst>
      <p:ext uri="{BB962C8B-B14F-4D97-AF65-F5344CB8AC3E}">
        <p14:creationId xmlns:p14="http://schemas.microsoft.com/office/powerpoint/2010/main" val="201860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to find the expected value of some function </a:t>
            </a:r>
            <a:r>
              <a:rPr lang="en-US" dirty="0" err="1"/>
              <a:t>ofX</a:t>
            </a:r>
            <a:r>
              <a:rPr lang="en-US" dirty="0"/>
              <a:t>. We do the exact same thing, we’re taking  </a:t>
            </a:r>
            <a:r>
              <a:rPr lang="en-US" dirty="0" err="1"/>
              <a:t>thes</a:t>
            </a:r>
            <a:r>
              <a:rPr lang="en-US" dirty="0"/>
              <a:t> </a:t>
            </a:r>
            <a:r>
              <a:rPr lang="en-US" dirty="0" err="1"/>
              <a:t>ame</a:t>
            </a:r>
            <a:r>
              <a:rPr lang="en-US" dirty="0"/>
              <a:t> weighted average, but now, we’re going to apply whatever function we have on each of the </a:t>
            </a:r>
            <a:r>
              <a:rPr lang="en-US" dirty="0" err="1"/>
              <a:t>valuesin</a:t>
            </a:r>
            <a:r>
              <a:rPr lang="en-US" dirty="0"/>
              <a:t> the support of X. we’re doing g(k) instead of just k. that’s the only difference. If X^2, we’ll to k^2 here. If it’s 2^X </a:t>
            </a:r>
            <a:r>
              <a:rPr lang="en-US" dirty="0" err="1"/>
              <a:t>i</a:t>
            </a:r>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16</a:t>
            </a:fld>
            <a:endParaRPr lang="en-US"/>
          </a:p>
        </p:txBody>
      </p:sp>
    </p:spTree>
    <p:extLst>
      <p:ext uri="{BB962C8B-B14F-4D97-AF65-F5344CB8AC3E}">
        <p14:creationId xmlns:p14="http://schemas.microsoft.com/office/powerpoint/2010/main" val="48294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X is the linear function, it’s just adding together somethings? </a:t>
            </a:r>
          </a:p>
        </p:txBody>
      </p:sp>
      <p:sp>
        <p:nvSpPr>
          <p:cNvPr id="4" name="Slide Number Placeholder 3"/>
          <p:cNvSpPr>
            <a:spLocks noGrp="1"/>
          </p:cNvSpPr>
          <p:nvPr>
            <p:ph type="sldNum" sz="quarter" idx="5"/>
          </p:nvPr>
        </p:nvSpPr>
        <p:spPr/>
        <p:txBody>
          <a:bodyPr/>
          <a:lstStyle/>
          <a:p>
            <a:fld id="{C61EA092-5A1C-405F-8CCA-198B608C04C8}" type="slidenum">
              <a:rPr lang="en-US" smtClean="0"/>
              <a:t>17</a:t>
            </a:fld>
            <a:endParaRPr lang="en-US"/>
          </a:p>
        </p:txBody>
      </p:sp>
    </p:spTree>
    <p:extLst>
      <p:ext uri="{BB962C8B-B14F-4D97-AF65-F5344CB8AC3E}">
        <p14:creationId xmlns:p14="http://schemas.microsoft.com/office/powerpoint/2010/main" val="244020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actually a very special property that we can use when we’re adding together some random variables! Called.. Linearity of expectation! It’s going to show up a lot when we’re computing expected values of more </a:t>
            </a:r>
            <a:r>
              <a:rPr lang="en-US" dirty="0" err="1"/>
              <a:t>complext</a:t>
            </a:r>
            <a:r>
              <a:rPr lang="en-US" dirty="0"/>
              <a:t> random variables.</a:t>
            </a:r>
          </a:p>
        </p:txBody>
      </p:sp>
      <p:sp>
        <p:nvSpPr>
          <p:cNvPr id="4" name="Slide Number Placeholder 3"/>
          <p:cNvSpPr>
            <a:spLocks noGrp="1"/>
          </p:cNvSpPr>
          <p:nvPr>
            <p:ph type="sldNum" sz="quarter" idx="5"/>
          </p:nvPr>
        </p:nvSpPr>
        <p:spPr/>
        <p:txBody>
          <a:bodyPr/>
          <a:lstStyle/>
          <a:p>
            <a:fld id="{C61EA092-5A1C-405F-8CCA-198B608C04C8}" type="slidenum">
              <a:rPr lang="en-US" smtClean="0"/>
              <a:t>18</a:t>
            </a:fld>
            <a:endParaRPr lang="en-US"/>
          </a:p>
        </p:txBody>
      </p:sp>
    </p:spTree>
    <p:extLst>
      <p:ext uri="{BB962C8B-B14F-4D97-AF65-F5344CB8AC3E}">
        <p14:creationId xmlns:p14="http://schemas.microsoft.com/office/powerpoint/2010/main" val="154589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to be our big theorem for the day. Its going to be an extremely useful theorem for us for the rest of the quarter. </a:t>
            </a:r>
          </a:p>
          <a:p>
            <a:endParaRPr lang="en-US" dirty="0"/>
          </a:p>
          <a:p>
            <a:r>
              <a:rPr lang="en-US" dirty="0"/>
              <a:t>So what does </a:t>
            </a:r>
            <a:r>
              <a:rPr lang="en-US" dirty="0" err="1"/>
              <a:t>LoE</a:t>
            </a:r>
            <a:r>
              <a:rPr lang="en-US" dirty="0"/>
              <a:t> say? For any two random variables X and Y, the expectation of X + Y is equal to the expectation of X plus the expectation of Y. The expectation of the sum is equal to the the sum of the expectations. </a:t>
            </a:r>
          </a:p>
          <a:p>
            <a:endParaRPr lang="en-US" dirty="0"/>
          </a:p>
          <a:p>
            <a:r>
              <a:rPr lang="en-US" dirty="0"/>
              <a:t>Notice that for </a:t>
            </a:r>
            <a:r>
              <a:rPr lang="en-US" dirty="0" err="1"/>
              <a:t>LoE</a:t>
            </a:r>
            <a:r>
              <a:rPr lang="en-US" dirty="0"/>
              <a:t>, X and Y don't have to be independent. </a:t>
            </a:r>
            <a:r>
              <a:rPr lang="en-US" dirty="0" err="1"/>
              <a:t>LoE</a:t>
            </a:r>
            <a:r>
              <a:rPr lang="en-US" dirty="0"/>
              <a:t> applies regardless of whether X and Y are independent.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Get the expected value of a random variable </a:t>
            </a:r>
            <a:r>
              <a:rPr lang="en-US" sz="1800" b="0" i="0" u="none" strike="noStrike" dirty="0" err="1">
                <a:solidFill>
                  <a:srgbClr val="000000"/>
                </a:solidFill>
                <a:effectLst/>
                <a:latin typeface="Arial" panose="020B0604020202020204" pitchFamily="34" charset="0"/>
              </a:rPr>
              <a:t>wehen</a:t>
            </a:r>
            <a:r>
              <a:rPr lang="en-US" sz="1800" b="0" i="0" u="none" strike="noStrike" dirty="0">
                <a:solidFill>
                  <a:srgbClr val="000000"/>
                </a:solidFill>
                <a:effectLst/>
                <a:latin typeface="Arial" panose="020B0604020202020204" pitchFamily="34" charset="0"/>
              </a:rPr>
              <a:t> either we don’t know the </a:t>
            </a:r>
            <a:r>
              <a:rPr lang="en-US" sz="1800" b="0" i="0" u="none" strike="noStrike" dirty="0" err="1">
                <a:solidFill>
                  <a:srgbClr val="000000"/>
                </a:solidFill>
                <a:effectLst/>
                <a:latin typeface="Arial" panose="020B0604020202020204" pitchFamily="34" charset="0"/>
              </a:rPr>
              <a:t>pmf</a:t>
            </a:r>
            <a:r>
              <a:rPr lang="en-US" sz="1800" b="0" i="0" u="none" strike="noStrike" dirty="0">
                <a:solidFill>
                  <a:srgbClr val="000000"/>
                </a:solidFill>
                <a:effectLst/>
                <a:latin typeface="Arial" panose="020B0604020202020204" pitchFamily="34" charset="0"/>
              </a:rPr>
              <a:t> or we do but we’re not able to a </a:t>
            </a:r>
            <a:r>
              <a:rPr lang="en-US" sz="1800" b="0" i="0" u="none" strike="noStrike" dirty="0" err="1">
                <a:solidFill>
                  <a:srgbClr val="000000"/>
                </a:solidFill>
                <a:effectLst/>
                <a:latin typeface="Arial" panose="020B0604020202020204" pitchFamily="34" charset="0"/>
              </a:rPr>
              <a:t>closerd</a:t>
            </a:r>
            <a:r>
              <a:rPr lang="en-US" sz="1800" b="0" i="0" u="none" strike="noStrike" dirty="0">
                <a:solidFill>
                  <a:srgbClr val="000000"/>
                </a:solidFill>
                <a:effectLst/>
                <a:latin typeface="Arial" panose="020B0604020202020204" pitchFamily="34" charset="0"/>
              </a:rPr>
              <a:t> form solution using this definition of expectation. </a:t>
            </a:r>
            <a:endParaRPr lang="en-US" dirty="0"/>
          </a:p>
          <a:p>
            <a:endParaRPr lang="en-US" dirty="0"/>
          </a:p>
          <a:p>
            <a:r>
              <a:rPr lang="en-US" dirty="0"/>
              <a:t>If we have more than two random variables this generalizes really nicely. </a:t>
            </a:r>
          </a:p>
        </p:txBody>
      </p:sp>
      <p:sp>
        <p:nvSpPr>
          <p:cNvPr id="4" name="Slide Number Placeholder 3"/>
          <p:cNvSpPr>
            <a:spLocks noGrp="1"/>
          </p:cNvSpPr>
          <p:nvPr>
            <p:ph type="sldNum" sz="quarter" idx="5"/>
          </p:nvPr>
        </p:nvSpPr>
        <p:spPr/>
        <p:txBody>
          <a:bodyPr/>
          <a:lstStyle/>
          <a:p>
            <a:fld id="{C61EA092-5A1C-405F-8CCA-198B608C04C8}" type="slidenum">
              <a:rPr lang="en-US" smtClean="0"/>
              <a:t>19</a:t>
            </a:fld>
            <a:endParaRPr lang="en-US"/>
          </a:p>
        </p:txBody>
      </p:sp>
    </p:spTree>
    <p:extLst>
      <p:ext uri="{BB962C8B-B14F-4D97-AF65-F5344CB8AC3E}">
        <p14:creationId xmlns:p14="http://schemas.microsoft.com/office/powerpoint/2010/main" val="1031566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expectation of X1 + X2 + all the way to </a:t>
            </a:r>
            <a:r>
              <a:rPr lang="en-US" dirty="0" err="1"/>
              <a:t>Xn</a:t>
            </a:r>
            <a:r>
              <a:rPr lang="en-US" dirty="0"/>
              <a:t> is equal to the sum of the expectations separately, the expectation of  X1 plus the expectation of X2 all the way through the expectation of </a:t>
            </a:r>
            <a:r>
              <a:rPr lang="en-US" dirty="0" err="1"/>
              <a:t>Xn</a:t>
            </a:r>
            <a:r>
              <a:rPr lang="en-US" dirty="0"/>
              <a:t>. If you want to do a formal proof, you'd do it by induction. </a:t>
            </a:r>
          </a:p>
          <a:p>
            <a:endParaRPr lang="en-US" dirty="0"/>
          </a:p>
          <a:p>
            <a:r>
              <a:rPr lang="en-US" dirty="0"/>
              <a:t>Now that we have seen this statement, why is it true? Lets see a proof.</a:t>
            </a:r>
          </a:p>
        </p:txBody>
      </p:sp>
      <p:sp>
        <p:nvSpPr>
          <p:cNvPr id="4" name="Slide Number Placeholder 3"/>
          <p:cNvSpPr>
            <a:spLocks noGrp="1"/>
          </p:cNvSpPr>
          <p:nvPr>
            <p:ph type="sldNum" sz="quarter" idx="5"/>
          </p:nvPr>
        </p:nvSpPr>
        <p:spPr/>
        <p:txBody>
          <a:bodyPr/>
          <a:lstStyle/>
          <a:p>
            <a:fld id="{C61EA092-5A1C-405F-8CCA-198B608C04C8}" type="slidenum">
              <a:rPr lang="en-US" smtClean="0"/>
              <a:t>20</a:t>
            </a:fld>
            <a:endParaRPr lang="en-US"/>
          </a:p>
        </p:txBody>
      </p:sp>
    </p:spTree>
    <p:extLst>
      <p:ext uri="{BB962C8B-B14F-4D97-AF65-F5344CB8AC3E}">
        <p14:creationId xmlns:p14="http://schemas.microsoft.com/office/powerpoint/2010/main" val="302325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here, we are using the sample space definition of the expectation. </a:t>
            </a:r>
          </a:p>
          <a:p>
            <a:endParaRPr lang="en-US" dirty="0"/>
          </a:p>
          <a:p>
            <a:r>
              <a:rPr lang="en-US" dirty="0"/>
              <a:t>Then we are distributing the probability of omega, to get probability of omega times X of omega plus probability of omega times y of omega</a:t>
            </a:r>
          </a:p>
          <a:p>
            <a:endParaRPr lang="en-US" dirty="0"/>
          </a:p>
          <a:p>
            <a:r>
              <a:rPr lang="en-US" dirty="0"/>
              <a:t>Now instead of having one large summation, we can spit this into two separate summations.</a:t>
            </a:r>
          </a:p>
          <a:p>
            <a:endParaRPr lang="en-US" dirty="0"/>
          </a:p>
          <a:p>
            <a:r>
              <a:rPr lang="en-US" dirty="0"/>
              <a:t>Now that they are separated, look this is the definition of expectation of X and expectation of Y.</a:t>
            </a:r>
          </a:p>
          <a:p>
            <a:endParaRPr lang="en-US" dirty="0"/>
          </a:p>
          <a:p>
            <a:r>
              <a:rPr lang="en-US" dirty="0"/>
              <a:t>[BIG PAUSE] </a:t>
            </a:r>
          </a:p>
        </p:txBody>
      </p:sp>
      <p:sp>
        <p:nvSpPr>
          <p:cNvPr id="4" name="Slide Number Placeholder 3"/>
          <p:cNvSpPr>
            <a:spLocks noGrp="1"/>
          </p:cNvSpPr>
          <p:nvPr>
            <p:ph type="sldNum" sz="quarter" idx="5"/>
          </p:nvPr>
        </p:nvSpPr>
        <p:spPr/>
        <p:txBody>
          <a:bodyPr/>
          <a:lstStyle/>
          <a:p>
            <a:fld id="{C61EA092-5A1C-405F-8CCA-198B608C04C8}" type="slidenum">
              <a:rPr lang="en-US" smtClean="0"/>
              <a:t>21</a:t>
            </a:fld>
            <a:endParaRPr lang="en-US"/>
          </a:p>
        </p:txBody>
      </p:sp>
    </p:spTree>
    <p:extLst>
      <p:ext uri="{BB962C8B-B14F-4D97-AF65-F5344CB8AC3E}">
        <p14:creationId xmlns:p14="http://schemas.microsoft.com/office/powerpoint/2010/main" val="42274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here, we are using the sample space definition of the expectation. </a:t>
            </a:r>
          </a:p>
          <a:p>
            <a:endParaRPr lang="en-US" dirty="0"/>
          </a:p>
          <a:p>
            <a:r>
              <a:rPr lang="en-US" dirty="0"/>
              <a:t>Then we are distributing the probability of omega, to get probability of omega times X of omega plus probability of omega times y of omega</a:t>
            </a:r>
          </a:p>
          <a:p>
            <a:endParaRPr lang="en-US" dirty="0"/>
          </a:p>
          <a:p>
            <a:r>
              <a:rPr lang="en-US" dirty="0"/>
              <a:t>Now instead of having one large summation, we can spit this into two separate summations.</a:t>
            </a:r>
          </a:p>
          <a:p>
            <a:endParaRPr lang="en-US" dirty="0"/>
          </a:p>
          <a:p>
            <a:r>
              <a:rPr lang="en-US" dirty="0"/>
              <a:t>Now that they are separated, look this is the definition of expectation of X and expectation of Y.</a:t>
            </a:r>
          </a:p>
          <a:p>
            <a:endParaRPr lang="en-US" dirty="0"/>
          </a:p>
          <a:p>
            <a:r>
              <a:rPr lang="en-US" dirty="0"/>
              <a:t>[BIG PAUSE] </a:t>
            </a:r>
          </a:p>
        </p:txBody>
      </p:sp>
      <p:sp>
        <p:nvSpPr>
          <p:cNvPr id="4" name="Slide Number Placeholder 3"/>
          <p:cNvSpPr>
            <a:spLocks noGrp="1"/>
          </p:cNvSpPr>
          <p:nvPr>
            <p:ph type="sldNum" sz="quarter" idx="5"/>
          </p:nvPr>
        </p:nvSpPr>
        <p:spPr/>
        <p:txBody>
          <a:bodyPr/>
          <a:lstStyle/>
          <a:p>
            <a:fld id="{C61EA092-5A1C-405F-8CCA-198B608C04C8}" type="slidenum">
              <a:rPr lang="en-US" smtClean="0"/>
              <a:t>22</a:t>
            </a:fld>
            <a:endParaRPr lang="en-US"/>
          </a:p>
        </p:txBody>
      </p:sp>
    </p:spTree>
    <p:extLst>
      <p:ext uri="{BB962C8B-B14F-4D97-AF65-F5344CB8AC3E}">
        <p14:creationId xmlns:p14="http://schemas.microsoft.com/office/powerpoint/2010/main" val="151356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plan for today. We will first go over the linearity of expectation theorem, see a short proof, and do some examples.</a:t>
            </a:r>
          </a:p>
        </p:txBody>
      </p:sp>
      <p:sp>
        <p:nvSpPr>
          <p:cNvPr id="4" name="Slide Number Placeholder 3"/>
          <p:cNvSpPr>
            <a:spLocks noGrp="1"/>
          </p:cNvSpPr>
          <p:nvPr>
            <p:ph type="sldNum" sz="quarter" idx="5"/>
          </p:nvPr>
        </p:nvSpPr>
        <p:spPr/>
        <p:txBody>
          <a:bodyPr/>
          <a:lstStyle/>
          <a:p>
            <a:fld id="{C61EA092-5A1C-405F-8CCA-198B608C04C8}" type="slidenum">
              <a:rPr lang="en-US" smtClean="0"/>
              <a:t>2</a:t>
            </a:fld>
            <a:endParaRPr lang="en-US"/>
          </a:p>
        </p:txBody>
      </p:sp>
    </p:spTree>
    <p:extLst>
      <p:ext uri="{BB962C8B-B14F-4D97-AF65-F5344CB8AC3E}">
        <p14:creationId xmlns:p14="http://schemas.microsoft.com/office/powerpoint/2010/main" val="3400948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here, we are using the sample space definition of the expectation. </a:t>
            </a:r>
          </a:p>
          <a:p>
            <a:endParaRPr lang="en-US" dirty="0"/>
          </a:p>
          <a:p>
            <a:r>
              <a:rPr lang="en-US" dirty="0"/>
              <a:t>Then we are distributing the probability of omega, to get probability of omega times X of omega plus probability of omega times y of omega</a:t>
            </a:r>
          </a:p>
          <a:p>
            <a:endParaRPr lang="en-US" dirty="0"/>
          </a:p>
          <a:p>
            <a:r>
              <a:rPr lang="en-US" dirty="0"/>
              <a:t>Now instead of having one large summation, we can spit this into two separate summations.</a:t>
            </a:r>
          </a:p>
          <a:p>
            <a:endParaRPr lang="en-US" dirty="0"/>
          </a:p>
          <a:p>
            <a:r>
              <a:rPr lang="en-US" dirty="0"/>
              <a:t>Now that they are separated, look this is the definition of expectation of X and expectation of Y.</a:t>
            </a:r>
          </a:p>
          <a:p>
            <a:endParaRPr lang="en-US" dirty="0"/>
          </a:p>
          <a:p>
            <a:r>
              <a:rPr lang="en-US" dirty="0"/>
              <a:t>[BIG PAUSE] </a:t>
            </a:r>
          </a:p>
        </p:txBody>
      </p:sp>
      <p:sp>
        <p:nvSpPr>
          <p:cNvPr id="4" name="Slide Number Placeholder 3"/>
          <p:cNvSpPr>
            <a:spLocks noGrp="1"/>
          </p:cNvSpPr>
          <p:nvPr>
            <p:ph type="sldNum" sz="quarter" idx="5"/>
          </p:nvPr>
        </p:nvSpPr>
        <p:spPr/>
        <p:txBody>
          <a:bodyPr/>
          <a:lstStyle/>
          <a:p>
            <a:fld id="{C61EA092-5A1C-405F-8CCA-198B608C04C8}" type="slidenum">
              <a:rPr lang="en-US" smtClean="0"/>
              <a:t>23</a:t>
            </a:fld>
            <a:endParaRPr lang="en-US"/>
          </a:p>
        </p:txBody>
      </p:sp>
    </p:spTree>
    <p:extLst>
      <p:ext uri="{BB962C8B-B14F-4D97-AF65-F5344CB8AC3E}">
        <p14:creationId xmlns:p14="http://schemas.microsoft.com/office/powerpoint/2010/main" val="58830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here, we are using the sample space definition of the expectation. </a:t>
            </a:r>
          </a:p>
          <a:p>
            <a:endParaRPr lang="en-US" dirty="0"/>
          </a:p>
          <a:p>
            <a:r>
              <a:rPr lang="en-US" dirty="0"/>
              <a:t>Then we are distributing the probability of omega, to get probability of omega times X of omega plus probability of omega times y of omega</a:t>
            </a:r>
          </a:p>
          <a:p>
            <a:endParaRPr lang="en-US" dirty="0"/>
          </a:p>
          <a:p>
            <a:r>
              <a:rPr lang="en-US" dirty="0"/>
              <a:t>Now instead of having one large summation, we can spit this into two separate summations.</a:t>
            </a:r>
          </a:p>
          <a:p>
            <a:endParaRPr lang="en-US" dirty="0"/>
          </a:p>
          <a:p>
            <a:r>
              <a:rPr lang="en-US" dirty="0"/>
              <a:t>Now that they are separated, look this is the definition of expectation of X and expectation of Y.</a:t>
            </a:r>
          </a:p>
          <a:p>
            <a:endParaRPr lang="en-US" dirty="0"/>
          </a:p>
          <a:p>
            <a:r>
              <a:rPr lang="en-US" dirty="0"/>
              <a:t>[BIG PAUSE] </a:t>
            </a:r>
          </a:p>
        </p:txBody>
      </p:sp>
      <p:sp>
        <p:nvSpPr>
          <p:cNvPr id="4" name="Slide Number Placeholder 3"/>
          <p:cNvSpPr>
            <a:spLocks noGrp="1"/>
          </p:cNvSpPr>
          <p:nvPr>
            <p:ph type="sldNum" sz="quarter" idx="5"/>
          </p:nvPr>
        </p:nvSpPr>
        <p:spPr/>
        <p:txBody>
          <a:bodyPr/>
          <a:lstStyle/>
          <a:p>
            <a:fld id="{C61EA092-5A1C-405F-8CCA-198B608C04C8}" type="slidenum">
              <a:rPr lang="en-US" smtClean="0"/>
              <a:t>24</a:t>
            </a:fld>
            <a:endParaRPr lang="en-US"/>
          </a:p>
        </p:txBody>
      </p:sp>
    </p:spTree>
    <p:extLst>
      <p:ext uri="{BB962C8B-B14F-4D97-AF65-F5344CB8AC3E}">
        <p14:creationId xmlns:p14="http://schemas.microsoft.com/office/powerpoint/2010/main" val="381085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see time when we are multiplying or adding constants to R.Vs, linearity of expectation also let us handle this.</a:t>
            </a:r>
          </a:p>
          <a:p>
            <a:endParaRPr lang="en-US" dirty="0"/>
          </a:p>
          <a:p>
            <a:r>
              <a:rPr lang="en-US" dirty="0"/>
              <a:t>Walk thorough steps</a:t>
            </a:r>
          </a:p>
          <a:p>
            <a:endParaRPr lang="en-US" dirty="0"/>
          </a:p>
          <a:p>
            <a:r>
              <a:rPr lang="en-US" dirty="0"/>
              <a:t>The proof for this is really similar to the one on the last slide.</a:t>
            </a:r>
          </a:p>
          <a:p>
            <a:endParaRPr lang="en-US" dirty="0"/>
          </a:p>
          <a:p>
            <a:r>
              <a:rPr lang="en-US" dirty="0"/>
              <a:t>In the last lecture we emphasized that E[g(X)] might not always equal g(E[X]), but in this case they are equal. </a:t>
            </a:r>
          </a:p>
          <a:p>
            <a:endParaRPr lang="en-US" dirty="0"/>
          </a:p>
          <a:p>
            <a:r>
              <a:rPr lang="en-US" dirty="0"/>
              <a:t>Now that we have this </a:t>
            </a:r>
            <a:r>
              <a:rPr lang="en-US" dirty="0" err="1"/>
              <a:t>LoE</a:t>
            </a:r>
            <a:r>
              <a:rPr lang="en-US" dirty="0"/>
              <a:t> formula we're going to see that is makes it easier to find expectations in spots that might have been difficult or impossible before. Let's see an example. </a:t>
            </a:r>
          </a:p>
        </p:txBody>
      </p:sp>
      <p:sp>
        <p:nvSpPr>
          <p:cNvPr id="4" name="Slide Number Placeholder 3"/>
          <p:cNvSpPr>
            <a:spLocks noGrp="1"/>
          </p:cNvSpPr>
          <p:nvPr>
            <p:ph type="sldNum" sz="quarter" idx="5"/>
          </p:nvPr>
        </p:nvSpPr>
        <p:spPr/>
        <p:txBody>
          <a:bodyPr/>
          <a:lstStyle/>
          <a:p>
            <a:fld id="{C61EA092-5A1C-405F-8CCA-198B608C04C8}" type="slidenum">
              <a:rPr lang="en-US" smtClean="0"/>
              <a:t>25</a:t>
            </a:fld>
            <a:endParaRPr lang="en-US"/>
          </a:p>
        </p:txBody>
      </p:sp>
    </p:spTree>
    <p:extLst>
      <p:ext uri="{BB962C8B-B14F-4D97-AF65-F5344CB8AC3E}">
        <p14:creationId xmlns:p14="http://schemas.microsoft.com/office/powerpoint/2010/main" val="97852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and your friend go fishing everyday. You now want to start thinking about how many fish you bring home together. </a:t>
            </a:r>
          </a:p>
          <a:p>
            <a:endParaRPr lang="en-US" dirty="0"/>
          </a:p>
          <a:p>
            <a:r>
              <a:rPr lang="en-US" dirty="0"/>
              <a:t>Lets define X to be the number of fish that you catch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Y be the number of fish that your friend catches today.</a:t>
            </a:r>
          </a:p>
          <a:p>
            <a:endParaRPr lang="en-US" dirty="0"/>
          </a:p>
          <a:p>
            <a:r>
              <a:rPr lang="en-US" dirty="0"/>
              <a:t>Based on past finishing trips you know that on average you catch 3 fish and your friend catches 7 fish. This means that the expectation of X is 3 and the expectation of Y is 7.</a:t>
            </a:r>
          </a:p>
          <a:p>
            <a:endParaRPr lang="en-US" dirty="0"/>
          </a:p>
          <a:p>
            <a:r>
              <a:rPr lang="en-US" dirty="0"/>
              <a:t>We want to figure out how many fish you are your friend will bring on average. </a:t>
            </a:r>
          </a:p>
          <a:p>
            <a:endParaRPr lang="en-US" dirty="0"/>
          </a:p>
          <a:p>
            <a:r>
              <a:rPr lang="en-US" dirty="0"/>
              <a:t>Notice that we only have the expectation of X and Y, so we cannot solve this question using our definition of expectation.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have any idea on how to go about solving this with </a:t>
            </a:r>
            <a:r>
              <a:rPr lang="en-US" dirty="0" err="1"/>
              <a:t>LoE</a:t>
            </a:r>
            <a:r>
              <a:rPr lang="en-US" dirty="0"/>
              <a:t>?</a:t>
            </a:r>
          </a:p>
        </p:txBody>
      </p:sp>
      <p:sp>
        <p:nvSpPr>
          <p:cNvPr id="4" name="Slide Number Placeholder 3"/>
          <p:cNvSpPr>
            <a:spLocks noGrp="1"/>
          </p:cNvSpPr>
          <p:nvPr>
            <p:ph type="sldNum" sz="quarter" idx="5"/>
          </p:nvPr>
        </p:nvSpPr>
        <p:spPr/>
        <p:txBody>
          <a:bodyPr/>
          <a:lstStyle/>
          <a:p>
            <a:fld id="{C61EA092-5A1C-405F-8CCA-198B608C04C8}" type="slidenum">
              <a:rPr lang="en-US" smtClean="0"/>
              <a:t>26</a:t>
            </a:fld>
            <a:endParaRPr lang="en-US"/>
          </a:p>
        </p:txBody>
      </p:sp>
    </p:spTree>
    <p:extLst>
      <p:ext uri="{BB962C8B-B14F-4D97-AF65-F5344CB8AC3E}">
        <p14:creationId xmlns:p14="http://schemas.microsoft.com/office/powerpoint/2010/main" val="3744914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that if we didn’t’ have </a:t>
            </a:r>
            <a:r>
              <a:rPr lang="en-US" dirty="0" err="1"/>
              <a:t>loe</a:t>
            </a:r>
            <a:r>
              <a:rPr lang="en-US" dirty="0"/>
              <a:t>, this would have been impossible! Since the def of expectation req us to know the </a:t>
            </a:r>
            <a:r>
              <a:rPr lang="en-US" dirty="0" err="1"/>
              <a:t>pmf</a:t>
            </a:r>
            <a:r>
              <a:rPr lang="en-US" dirty="0"/>
              <a:t> of the random variable</a:t>
            </a:r>
          </a:p>
        </p:txBody>
      </p:sp>
      <p:sp>
        <p:nvSpPr>
          <p:cNvPr id="4" name="Slide Number Placeholder 3"/>
          <p:cNvSpPr>
            <a:spLocks noGrp="1"/>
          </p:cNvSpPr>
          <p:nvPr>
            <p:ph type="sldNum" sz="quarter" idx="5"/>
          </p:nvPr>
        </p:nvSpPr>
        <p:spPr/>
        <p:txBody>
          <a:bodyPr/>
          <a:lstStyle/>
          <a:p>
            <a:fld id="{C61EA092-5A1C-405F-8CCA-198B608C04C8}" type="slidenum">
              <a:rPr lang="en-US" smtClean="0"/>
              <a:t>28</a:t>
            </a:fld>
            <a:endParaRPr lang="en-US"/>
          </a:p>
        </p:txBody>
      </p:sp>
    </p:spTree>
    <p:extLst>
      <p:ext uri="{BB962C8B-B14F-4D97-AF65-F5344CB8AC3E}">
        <p14:creationId xmlns:p14="http://schemas.microsoft.com/office/powerpoint/2010/main" val="168155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done with this example, are there any questions at this point? [Huge pause]</a:t>
            </a:r>
          </a:p>
          <a:p>
            <a:endParaRPr lang="en-US" dirty="0"/>
          </a:p>
          <a:p>
            <a:r>
              <a:rPr lang="en-US" dirty="0"/>
              <a:t>Lets see another example</a:t>
            </a:r>
          </a:p>
        </p:txBody>
      </p:sp>
      <p:sp>
        <p:nvSpPr>
          <p:cNvPr id="4" name="Slide Number Placeholder 3"/>
          <p:cNvSpPr>
            <a:spLocks noGrp="1"/>
          </p:cNvSpPr>
          <p:nvPr>
            <p:ph type="sldNum" sz="quarter" idx="5"/>
          </p:nvPr>
        </p:nvSpPr>
        <p:spPr/>
        <p:txBody>
          <a:bodyPr/>
          <a:lstStyle/>
          <a:p>
            <a:fld id="{C61EA092-5A1C-405F-8CCA-198B608C04C8}" type="slidenum">
              <a:rPr lang="en-US" smtClean="0"/>
              <a:t>30</a:t>
            </a:fld>
            <a:endParaRPr lang="en-US"/>
          </a:p>
        </p:txBody>
      </p:sp>
    </p:spTree>
    <p:extLst>
      <p:ext uri="{BB962C8B-B14F-4D97-AF65-F5344CB8AC3E}">
        <p14:creationId xmlns:p14="http://schemas.microsoft.com/office/powerpoint/2010/main" val="2678658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Monday we talked about this example</a:t>
            </a:r>
          </a:p>
        </p:txBody>
      </p:sp>
      <p:sp>
        <p:nvSpPr>
          <p:cNvPr id="4" name="Slide Number Placeholder 3"/>
          <p:cNvSpPr>
            <a:spLocks noGrp="1"/>
          </p:cNvSpPr>
          <p:nvPr>
            <p:ph type="sldNum" sz="quarter" idx="5"/>
          </p:nvPr>
        </p:nvSpPr>
        <p:spPr/>
        <p:txBody>
          <a:bodyPr/>
          <a:lstStyle/>
          <a:p>
            <a:fld id="{C61EA092-5A1C-405F-8CCA-198B608C04C8}" type="slidenum">
              <a:rPr lang="en-US" smtClean="0"/>
              <a:t>31</a:t>
            </a:fld>
            <a:endParaRPr lang="en-US"/>
          </a:p>
        </p:txBody>
      </p:sp>
    </p:spTree>
    <p:extLst>
      <p:ext uri="{BB962C8B-B14F-4D97-AF65-F5344CB8AC3E}">
        <p14:creationId xmlns:p14="http://schemas.microsoft.com/office/powerpoint/2010/main" val="1222969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able to figure out the probabilities of all these values to create this PMF. </a:t>
            </a:r>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32</a:t>
            </a:fld>
            <a:endParaRPr lang="en-US"/>
          </a:p>
        </p:txBody>
      </p:sp>
    </p:spTree>
    <p:extLst>
      <p:ext uri="{BB962C8B-B14F-4D97-AF65-F5344CB8AC3E}">
        <p14:creationId xmlns:p14="http://schemas.microsoft.com/office/powerpoint/2010/main" val="189387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plugged this into our formula of expectation summing over every k in the support and got one as the expected number of heads after two coin flips. </a:t>
            </a:r>
          </a:p>
          <a:p>
            <a:endParaRPr lang="en-US" dirty="0"/>
          </a:p>
          <a:p>
            <a:r>
              <a:rPr lang="en-US" dirty="0"/>
              <a:t>Now this wasn’t too bad, but what if we were interested in 3 coin flips? 4 coin flips? 5 coin flips? </a:t>
            </a:r>
          </a:p>
          <a:p>
            <a:endParaRPr lang="en-US" dirty="0"/>
          </a:p>
          <a:p>
            <a:r>
              <a:rPr lang="en-US" dirty="0"/>
              <a:t>Let's try to generalize this.</a:t>
            </a:r>
          </a:p>
        </p:txBody>
      </p:sp>
      <p:sp>
        <p:nvSpPr>
          <p:cNvPr id="4" name="Slide Number Placeholder 3"/>
          <p:cNvSpPr>
            <a:spLocks noGrp="1"/>
          </p:cNvSpPr>
          <p:nvPr>
            <p:ph type="sldNum" sz="quarter" idx="5"/>
          </p:nvPr>
        </p:nvSpPr>
        <p:spPr/>
        <p:txBody>
          <a:bodyPr/>
          <a:lstStyle/>
          <a:p>
            <a:fld id="{C61EA092-5A1C-405F-8CCA-198B608C04C8}" type="slidenum">
              <a:rPr lang="en-US" smtClean="0"/>
              <a:t>33</a:t>
            </a:fld>
            <a:endParaRPr lang="en-US"/>
          </a:p>
        </p:txBody>
      </p:sp>
    </p:spTree>
    <p:extLst>
      <p:ext uri="{BB962C8B-B14F-4D97-AF65-F5344CB8AC3E}">
        <p14:creationId xmlns:p14="http://schemas.microsoft.com/office/powerpoint/2010/main" val="1703579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having two flips now we will have n flips and instead of flipping a fair coin we will have a coin that has the probability of p of landing on heads </a:t>
            </a:r>
          </a:p>
          <a:p>
            <a:endParaRPr lang="en-US" dirty="0"/>
          </a:p>
          <a:p>
            <a:r>
              <a:rPr lang="en-US" dirty="0"/>
              <a:t>Take some time and this about what you intuitively think this should be. </a:t>
            </a:r>
          </a:p>
        </p:txBody>
      </p:sp>
      <p:sp>
        <p:nvSpPr>
          <p:cNvPr id="4" name="Slide Number Placeholder 3"/>
          <p:cNvSpPr>
            <a:spLocks noGrp="1"/>
          </p:cNvSpPr>
          <p:nvPr>
            <p:ph type="sldNum" sz="quarter" idx="5"/>
          </p:nvPr>
        </p:nvSpPr>
        <p:spPr/>
        <p:txBody>
          <a:bodyPr/>
          <a:lstStyle/>
          <a:p>
            <a:fld id="{C61EA092-5A1C-405F-8CCA-198B608C04C8}" type="slidenum">
              <a:rPr lang="en-US" smtClean="0"/>
              <a:t>34</a:t>
            </a:fld>
            <a:endParaRPr lang="en-US"/>
          </a:p>
        </p:txBody>
      </p:sp>
    </p:spTree>
    <p:extLst>
      <p:ext uri="{BB962C8B-B14F-4D97-AF65-F5344CB8AC3E}">
        <p14:creationId xmlns:p14="http://schemas.microsoft.com/office/powerpoint/2010/main" val="374828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independence for events, that formula looked like this, one of the definitions. We say that two events are independent if … in other the way that we think about… to get the probability of both occurring we don’t have to conditioning on each </a:t>
            </a:r>
            <a:r>
              <a:rPr lang="en-US" dirty="0" err="1"/>
              <a:t>toerh</a:t>
            </a:r>
            <a:r>
              <a:rPr lang="en-US" dirty="0"/>
              <a:t> w the chain rule, we can just multiply their probabilities. </a:t>
            </a:r>
          </a:p>
        </p:txBody>
      </p:sp>
      <p:sp>
        <p:nvSpPr>
          <p:cNvPr id="4" name="Slide Number Placeholder 3"/>
          <p:cNvSpPr>
            <a:spLocks noGrp="1"/>
          </p:cNvSpPr>
          <p:nvPr>
            <p:ph type="sldNum" sz="quarter" idx="5"/>
          </p:nvPr>
        </p:nvSpPr>
        <p:spPr/>
        <p:txBody>
          <a:bodyPr/>
          <a:lstStyle/>
          <a:p>
            <a:fld id="{C61EA092-5A1C-405F-8CCA-198B608C04C8}" type="slidenum">
              <a:rPr lang="en-US" smtClean="0"/>
              <a:t>4</a:t>
            </a:fld>
            <a:endParaRPr lang="en-US"/>
          </a:p>
        </p:txBody>
      </p:sp>
    </p:spTree>
    <p:extLst>
      <p:ext uri="{BB962C8B-B14F-4D97-AF65-F5344CB8AC3E}">
        <p14:creationId xmlns:p14="http://schemas.microsoft.com/office/powerpoint/2010/main" val="3434523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having two flips now we will have n flips and instead of flipping a fair coin we will have a coin that has the probability of p of landing on heads </a:t>
            </a:r>
          </a:p>
          <a:p>
            <a:endParaRPr lang="en-US" dirty="0"/>
          </a:p>
          <a:p>
            <a:r>
              <a:rPr lang="en-US" dirty="0"/>
              <a:t>Take some time and this about what you intuitively think this should be. </a:t>
            </a:r>
          </a:p>
          <a:p>
            <a:r>
              <a:rPr lang="en-US" dirty="0"/>
              <a:t>10 minutes</a:t>
            </a:r>
          </a:p>
        </p:txBody>
      </p:sp>
      <p:sp>
        <p:nvSpPr>
          <p:cNvPr id="4" name="Slide Number Placeholder 3"/>
          <p:cNvSpPr>
            <a:spLocks noGrp="1"/>
          </p:cNvSpPr>
          <p:nvPr>
            <p:ph type="sldNum" sz="quarter" idx="5"/>
          </p:nvPr>
        </p:nvSpPr>
        <p:spPr/>
        <p:txBody>
          <a:bodyPr/>
          <a:lstStyle/>
          <a:p>
            <a:fld id="{C61EA092-5A1C-405F-8CCA-198B608C04C8}" type="slidenum">
              <a:rPr lang="en-US" smtClean="0"/>
              <a:t>35</a:t>
            </a:fld>
            <a:endParaRPr lang="en-US"/>
          </a:p>
        </p:txBody>
      </p:sp>
    </p:spTree>
    <p:extLst>
      <p:ext uri="{BB962C8B-B14F-4D97-AF65-F5344CB8AC3E}">
        <p14:creationId xmlns:p14="http://schemas.microsoft.com/office/powerpoint/2010/main" val="75757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our definition of expectation where we are summing over the values in the support of X we get, k * the probability of having exactly k heads in n flips. Where did this probability come from? Well this is picking the k flips that will be head, and we will have heads with probability p, k times, so </a:t>
            </a:r>
            <a:r>
              <a:rPr lang="en-US" dirty="0" err="1"/>
              <a:t>p^k</a:t>
            </a:r>
            <a:r>
              <a:rPr lang="en-US" dirty="0"/>
              <a:t> and we will have n-k tails with probability 1-p. The flips are independent, so we can just multiply these probabilities. </a:t>
            </a:r>
          </a:p>
          <a:p>
            <a:endParaRPr lang="en-US" dirty="0"/>
          </a:p>
          <a:p>
            <a:r>
              <a:rPr lang="en-US" dirty="0"/>
              <a:t>We intuitively think that this should be n*p, but this summation does not really look n*p, at least not to me.. It also doesn’t really tell us muck. For example, if p increased odes this expectation go up or down? I would think it should go up but this </a:t>
            </a:r>
            <a:r>
              <a:rPr lang="en-US" dirty="0" err="1"/>
              <a:t>sint</a:t>
            </a:r>
            <a:r>
              <a:rPr lang="en-US" dirty="0"/>
              <a:t>’ really giving us much. </a:t>
            </a:r>
          </a:p>
        </p:txBody>
      </p:sp>
      <p:sp>
        <p:nvSpPr>
          <p:cNvPr id="4" name="Slide Number Placeholder 3"/>
          <p:cNvSpPr>
            <a:spLocks noGrp="1"/>
          </p:cNvSpPr>
          <p:nvPr>
            <p:ph type="sldNum" sz="quarter" idx="5"/>
          </p:nvPr>
        </p:nvSpPr>
        <p:spPr/>
        <p:txBody>
          <a:bodyPr/>
          <a:lstStyle/>
          <a:p>
            <a:fld id="{C61EA092-5A1C-405F-8CCA-198B608C04C8}" type="slidenum">
              <a:rPr lang="en-US" smtClean="0"/>
              <a:t>36</a:t>
            </a:fld>
            <a:endParaRPr lang="en-US"/>
          </a:p>
        </p:txBody>
      </p:sp>
    </p:spTree>
    <p:extLst>
      <p:ext uri="{BB962C8B-B14F-4D97-AF65-F5344CB8AC3E}">
        <p14:creationId xmlns:p14="http://schemas.microsoft.com/office/powerpoint/2010/main" val="3668044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the proof. Doesn't it look pretty gnarly? Don't worry, we won't ask you to do a proof like this. It requires the use of an obscure identity and a clever application of the binomial theorem.</a:t>
            </a:r>
            <a:endParaRPr lang="en-US" dirty="0"/>
          </a:p>
        </p:txBody>
      </p:sp>
      <p:sp>
        <p:nvSpPr>
          <p:cNvPr id="4" name="Slide Number Placeholder 3"/>
          <p:cNvSpPr>
            <a:spLocks noGrp="1"/>
          </p:cNvSpPr>
          <p:nvPr>
            <p:ph type="sldNum" sz="quarter" idx="10"/>
          </p:nvPr>
        </p:nvSpPr>
        <p:spPr/>
        <p:txBody>
          <a:bodyPr/>
          <a:lstStyle/>
          <a:p>
            <a:fld id="{C61EA092-5A1C-405F-8CCA-198B608C04C8}" type="slidenum">
              <a:rPr lang="en-US" smtClean="0"/>
              <a:t>37</a:t>
            </a:fld>
            <a:endParaRPr lang="en-US"/>
          </a:p>
        </p:txBody>
      </p:sp>
    </p:spTree>
    <p:extLst>
      <p:ext uri="{BB962C8B-B14F-4D97-AF65-F5344CB8AC3E}">
        <p14:creationId xmlns:p14="http://schemas.microsoft.com/office/powerpoint/2010/main" val="1194174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about you, but I wouldn’t want to do 3+ homework problems like this per week for the next few weeks. </a:t>
            </a:r>
          </a:p>
          <a:p>
            <a:endParaRPr lang="en-US" dirty="0"/>
          </a:p>
          <a:p>
            <a:r>
              <a:rPr lang="en-US" dirty="0"/>
              <a:t>If only there was a better way. Lets go back to a previous slide and see how </a:t>
            </a:r>
            <a:r>
              <a:rPr lang="en-US" dirty="0" err="1"/>
              <a:t>LoE</a:t>
            </a:r>
            <a:r>
              <a:rPr lang="en-US" dirty="0"/>
              <a:t> can simplify problems like this. </a:t>
            </a:r>
          </a:p>
        </p:txBody>
      </p:sp>
      <p:sp>
        <p:nvSpPr>
          <p:cNvPr id="4" name="Slide Number Placeholder 3"/>
          <p:cNvSpPr>
            <a:spLocks noGrp="1"/>
          </p:cNvSpPr>
          <p:nvPr>
            <p:ph type="sldNum" sz="quarter" idx="10"/>
          </p:nvPr>
        </p:nvSpPr>
        <p:spPr/>
        <p:txBody>
          <a:bodyPr/>
          <a:lstStyle/>
          <a:p>
            <a:fld id="{C61EA092-5A1C-405F-8CCA-198B608C04C8}" type="slidenum">
              <a:rPr lang="en-US" smtClean="0"/>
              <a:t>38</a:t>
            </a:fld>
            <a:endParaRPr lang="en-US"/>
          </a:p>
        </p:txBody>
      </p:sp>
    </p:spTree>
    <p:extLst>
      <p:ext uri="{BB962C8B-B14F-4D97-AF65-F5344CB8AC3E}">
        <p14:creationId xmlns:p14="http://schemas.microsoft.com/office/powerpoint/2010/main" val="897620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LoE</a:t>
            </a:r>
            <a:r>
              <a:rPr lang="en-US" dirty="0"/>
              <a:t> says if I can define some R.V. that would add up to our random variable X and I can find the expectation of those smaller variables, then I can just add those expectations together to get the expectation of X. </a:t>
            </a:r>
          </a:p>
          <a:p>
            <a:endParaRPr lang="en-US" dirty="0"/>
          </a:p>
          <a:p>
            <a:r>
              <a:rPr lang="en-US" dirty="0"/>
              <a:t>We want these R.V. to be simple enough that we can calculate their expectation easily. The simples R.V that we have is an indicator variable. </a:t>
            </a:r>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39</a:t>
            </a:fld>
            <a:endParaRPr lang="en-US"/>
          </a:p>
        </p:txBody>
      </p:sp>
    </p:spTree>
    <p:extLst>
      <p:ext uri="{BB962C8B-B14F-4D97-AF65-F5344CB8AC3E}">
        <p14:creationId xmlns:p14="http://schemas.microsoft.com/office/powerpoint/2010/main" val="3703894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support is {0,1} and if it is 1, then it indicates that the even happened. Its like a </a:t>
            </a:r>
            <a:r>
              <a:rPr lang="en-US" b="1" dirty="0"/>
              <a:t>Boolean that we cast to an int, so we can add it up</a:t>
            </a:r>
            <a:r>
              <a:rPr lang="en-US" dirty="0"/>
              <a:t>.</a:t>
            </a:r>
          </a:p>
          <a:p>
            <a:endParaRPr lang="en-US" dirty="0"/>
          </a:p>
          <a:p>
            <a:r>
              <a:rPr lang="en-US" dirty="0"/>
              <a:t>Probability, gives us simple PMF, now here is the expectation. Notice that for an indicator R.V. the expectation of is it just the probability of the event occurring. We are interested in this because of </a:t>
            </a:r>
            <a:r>
              <a:rPr lang="en-US" dirty="0" err="1"/>
              <a:t>LoE</a:t>
            </a:r>
            <a:r>
              <a:rPr lang="en-US" dirty="0"/>
              <a:t>. These are going to be the simple R.V. that make up our big R.V. and once we apply the </a:t>
            </a:r>
            <a:r>
              <a:rPr lang="en-US" dirty="0" err="1"/>
              <a:t>LoE</a:t>
            </a:r>
            <a:r>
              <a:rPr lang="en-US" dirty="0"/>
              <a:t> we will need the expectations of our indicators. Again, the expectation of an indicator random variable is just the probability of the event occurring.</a:t>
            </a:r>
          </a:p>
          <a:p>
            <a:endParaRPr lang="en-US" dirty="0"/>
          </a:p>
          <a:p>
            <a:r>
              <a:rPr lang="en-US" dirty="0"/>
              <a:t>Now lets return back to our generalized coin flip example</a:t>
            </a:r>
          </a:p>
          <a:p>
            <a:endParaRPr lang="en-US" dirty="0"/>
          </a:p>
          <a:p>
            <a:r>
              <a:rPr lang="en-US" dirty="0"/>
              <a:t>Questions? </a:t>
            </a:r>
          </a:p>
        </p:txBody>
      </p:sp>
      <p:sp>
        <p:nvSpPr>
          <p:cNvPr id="4" name="Slide Number Placeholder 3"/>
          <p:cNvSpPr>
            <a:spLocks noGrp="1"/>
          </p:cNvSpPr>
          <p:nvPr>
            <p:ph type="sldNum" sz="quarter" idx="5"/>
          </p:nvPr>
        </p:nvSpPr>
        <p:spPr/>
        <p:txBody>
          <a:bodyPr/>
          <a:lstStyle/>
          <a:p>
            <a:fld id="{C61EA092-5A1C-405F-8CCA-198B608C04C8}" type="slidenum">
              <a:rPr lang="en-US" smtClean="0"/>
              <a:t>40</a:t>
            </a:fld>
            <a:endParaRPr lang="en-US"/>
          </a:p>
        </p:txBody>
      </p:sp>
    </p:spTree>
    <p:extLst>
      <p:ext uri="{BB962C8B-B14F-4D97-AF65-F5344CB8AC3E}">
        <p14:creationId xmlns:p14="http://schemas.microsoft.com/office/powerpoint/2010/main" val="267207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about indicator variables, lets try this again using </a:t>
            </a:r>
            <a:r>
              <a:rPr lang="en-US" dirty="0" err="1"/>
              <a:t>LoE</a:t>
            </a:r>
            <a:r>
              <a:rPr lang="en-US" dirty="0"/>
              <a:t>. When we were solving this with def of expectation, we had to look at the total number of heads and found that was hard </a:t>
            </a:r>
            <a:r>
              <a:rPr lang="en-US" dirty="0" err="1"/>
              <a:t>ot</a:t>
            </a:r>
            <a:r>
              <a:rPr lang="en-US" dirty="0"/>
              <a:t> find..   With </a:t>
            </a:r>
            <a:r>
              <a:rPr lang="en-US" dirty="0" err="1"/>
              <a:t>loe</a:t>
            </a:r>
            <a:r>
              <a:rPr lang="en-US" dirty="0"/>
              <a:t>, we’re going to be able to look at each of these individual coin tosses, and sum their expectations together, which will give us a more </a:t>
            </a:r>
            <a:r>
              <a:rPr lang="en-US" dirty="0" err="1"/>
              <a:t>striaghtforwad</a:t>
            </a:r>
            <a:r>
              <a:rPr lang="en-US" dirty="0"/>
              <a:t> computation! First step is to define …</a:t>
            </a:r>
          </a:p>
          <a:p>
            <a:endParaRPr lang="en-US" dirty="0"/>
          </a:p>
          <a:p>
            <a:r>
              <a:rPr lang="en-US" dirty="0"/>
              <a:t>Take a few minutes to think about what indicators you can define for this problem.</a:t>
            </a:r>
          </a:p>
        </p:txBody>
      </p:sp>
      <p:sp>
        <p:nvSpPr>
          <p:cNvPr id="4" name="Slide Number Placeholder 3"/>
          <p:cNvSpPr>
            <a:spLocks noGrp="1"/>
          </p:cNvSpPr>
          <p:nvPr>
            <p:ph type="sldNum" sz="quarter" idx="5"/>
          </p:nvPr>
        </p:nvSpPr>
        <p:spPr/>
        <p:txBody>
          <a:bodyPr/>
          <a:lstStyle/>
          <a:p>
            <a:fld id="{C61EA092-5A1C-405F-8CCA-198B608C04C8}" type="slidenum">
              <a:rPr lang="en-US" smtClean="0"/>
              <a:t>41</a:t>
            </a:fld>
            <a:endParaRPr lang="en-US"/>
          </a:p>
        </p:txBody>
      </p:sp>
    </p:spTree>
    <p:extLst>
      <p:ext uri="{BB962C8B-B14F-4D97-AF65-F5344CB8AC3E}">
        <p14:creationId xmlns:p14="http://schemas.microsoft.com/office/powerpoint/2010/main" val="1455067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true? Well let’s say we had 4 coin flips, we have X1, X2, X3, X4. now, let’s say that the sequence we get is THHT.. The value.. Since the indicator </a:t>
            </a:r>
            <a:r>
              <a:rPr lang="en-US" dirty="0" err="1"/>
              <a:t>rv</a:t>
            </a:r>
            <a:r>
              <a:rPr lang="en-US" dirty="0"/>
              <a:t> is </a:t>
            </a:r>
          </a:p>
        </p:txBody>
      </p:sp>
      <p:sp>
        <p:nvSpPr>
          <p:cNvPr id="4" name="Slide Number Placeholder 3"/>
          <p:cNvSpPr>
            <a:spLocks noGrp="1"/>
          </p:cNvSpPr>
          <p:nvPr>
            <p:ph type="sldNum" sz="quarter" idx="5"/>
          </p:nvPr>
        </p:nvSpPr>
        <p:spPr/>
        <p:txBody>
          <a:bodyPr/>
          <a:lstStyle/>
          <a:p>
            <a:fld id="{C61EA092-5A1C-405F-8CCA-198B608C04C8}" type="slidenum">
              <a:rPr lang="en-US" smtClean="0"/>
              <a:t>43</a:t>
            </a:fld>
            <a:endParaRPr lang="en-US"/>
          </a:p>
        </p:txBody>
      </p:sp>
    </p:spTree>
    <p:extLst>
      <p:ext uri="{BB962C8B-B14F-4D97-AF65-F5344CB8AC3E}">
        <p14:creationId xmlns:p14="http://schemas.microsoft.com/office/powerpoint/2010/main" val="3772402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much cleaner than what we did when finding E[X] directly! </a:t>
            </a:r>
            <a:r>
              <a:rPr lang="en-US" dirty="0" err="1"/>
              <a:t>Loe</a:t>
            </a:r>
            <a:r>
              <a:rPr lang="en-US" dirty="0"/>
              <a:t> allows us to break into these smaller subproblems </a:t>
            </a:r>
          </a:p>
        </p:txBody>
      </p:sp>
      <p:sp>
        <p:nvSpPr>
          <p:cNvPr id="4" name="Slide Number Placeholder 3"/>
          <p:cNvSpPr>
            <a:spLocks noGrp="1"/>
          </p:cNvSpPr>
          <p:nvPr>
            <p:ph type="sldNum" sz="quarter" idx="5"/>
          </p:nvPr>
        </p:nvSpPr>
        <p:spPr/>
        <p:txBody>
          <a:bodyPr/>
          <a:lstStyle/>
          <a:p>
            <a:fld id="{C61EA092-5A1C-405F-8CCA-198B608C04C8}" type="slidenum">
              <a:rPr lang="en-US" smtClean="0"/>
              <a:t>44</a:t>
            </a:fld>
            <a:endParaRPr lang="en-US"/>
          </a:p>
        </p:txBody>
      </p:sp>
    </p:spTree>
    <p:extLst>
      <p:ext uri="{BB962C8B-B14F-4D97-AF65-F5344CB8AC3E}">
        <p14:creationId xmlns:p14="http://schemas.microsoft.com/office/powerpoint/2010/main" val="2508739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much cleaner than what we did when finding E[X] directly! </a:t>
            </a:r>
            <a:r>
              <a:rPr lang="en-US" dirty="0" err="1"/>
              <a:t>Loe</a:t>
            </a:r>
            <a:r>
              <a:rPr lang="en-US" dirty="0"/>
              <a:t> allows us to break into these smaller subproblems </a:t>
            </a:r>
          </a:p>
        </p:txBody>
      </p:sp>
      <p:sp>
        <p:nvSpPr>
          <p:cNvPr id="4" name="Slide Number Placeholder 3"/>
          <p:cNvSpPr>
            <a:spLocks noGrp="1"/>
          </p:cNvSpPr>
          <p:nvPr>
            <p:ph type="sldNum" sz="quarter" idx="5"/>
          </p:nvPr>
        </p:nvSpPr>
        <p:spPr/>
        <p:txBody>
          <a:bodyPr/>
          <a:lstStyle/>
          <a:p>
            <a:fld id="{C61EA092-5A1C-405F-8CCA-198B608C04C8}" type="slidenum">
              <a:rPr lang="en-US" smtClean="0"/>
              <a:t>45</a:t>
            </a:fld>
            <a:endParaRPr lang="en-US"/>
          </a:p>
        </p:txBody>
      </p:sp>
    </p:spTree>
    <p:extLst>
      <p:ext uri="{BB962C8B-B14F-4D97-AF65-F5344CB8AC3E}">
        <p14:creationId xmlns:p14="http://schemas.microsoft.com/office/powerpoint/2010/main" val="176066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
            </a:r>
            <a:r>
              <a:rPr lang="en-US" dirty="0" err="1"/>
              <a:t>agout</a:t>
            </a:r>
            <a:r>
              <a:rPr lang="en-US" dirty="0"/>
              <a:t> for random variables? So if I rolled a pair of dice and I care about the sum of the dice, well then is that independent of just one of the dice rolls? And we know how to do that for events for the event. I got a four on the red die or a seven on the blue die, or seven as the sum of the two dice, I want to talk about how we do that for random variables as well when we look at that number output, not just the event.</a:t>
            </a:r>
          </a:p>
          <a:p>
            <a:endParaRPr lang="en-US" dirty="0"/>
          </a:p>
          <a:p>
            <a:r>
              <a:rPr lang="en-US" dirty="0"/>
              <a:t>We define independence in a very similar way. Two random variables </a:t>
            </a:r>
            <a:r>
              <a:rPr lang="en-US" dirty="0" err="1"/>
              <a:t>variables</a:t>
            </a:r>
            <a:r>
              <a:rPr lang="en-US" dirty="0"/>
              <a:t> .. Are .. </a:t>
            </a:r>
            <a:r>
              <a:rPr lang="en-US" dirty="0" err="1"/>
              <a:t>Notee</a:t>
            </a:r>
            <a:r>
              <a:rPr lang="en-US" dirty="0"/>
              <a:t> that X=k and Y=l are both events, we’re checking that these events are independent of each other. We need to check that these are </a:t>
            </a:r>
            <a:r>
              <a:rPr lang="en-US" dirty="0" err="1"/>
              <a:t>indepnedne</a:t>
            </a:r>
            <a:r>
              <a:rPr lang="en-US" dirty="0"/>
              <a:t> for all k and l we could plug in over here. If we find that two </a:t>
            </a:r>
            <a:r>
              <a:rPr lang="en-US" dirty="0" err="1"/>
              <a:t>rvs</a:t>
            </a:r>
            <a:r>
              <a:rPr lang="en-US" dirty="0"/>
              <a:t> are </a:t>
            </a:r>
            <a:r>
              <a:rPr lang="en-US" dirty="0" err="1"/>
              <a:t>indpenent</a:t>
            </a:r>
            <a:r>
              <a:rPr lang="en-US" dirty="0"/>
              <a:t>.. That means that knowing the value of one… we need to check this </a:t>
            </a:r>
            <a:r>
              <a:rPr lang="en-US" dirty="0" err="1"/>
              <a:t>indpenednce</a:t>
            </a:r>
            <a:r>
              <a:rPr lang="en-US" dirty="0"/>
              <a:t> for all the possible values. </a:t>
            </a:r>
          </a:p>
          <a:p>
            <a:endParaRPr lang="en-US" dirty="0"/>
          </a:p>
          <a:p>
            <a:endParaRPr lang="en-US" dirty="0"/>
          </a:p>
          <a:p>
            <a:endParaRPr lang="en-US" dirty="0"/>
          </a:p>
          <a:p>
            <a:r>
              <a:rPr lang="en-US" dirty="0"/>
              <a:t>Small notational note – we’re commas instead id of intersection because we love </a:t>
            </a:r>
            <a:r>
              <a:rPr lang="en-US" dirty="0" err="1"/>
              <a:t>ti</a:t>
            </a:r>
            <a:r>
              <a:rPr lang="en-US" dirty="0"/>
              <a:t> save space, commas are a bit easier to type.. Feel free to use whatever. </a:t>
            </a:r>
          </a:p>
        </p:txBody>
      </p:sp>
      <p:sp>
        <p:nvSpPr>
          <p:cNvPr id="4" name="Slide Number Placeholder 3"/>
          <p:cNvSpPr>
            <a:spLocks noGrp="1"/>
          </p:cNvSpPr>
          <p:nvPr>
            <p:ph type="sldNum" sz="quarter" idx="5"/>
          </p:nvPr>
        </p:nvSpPr>
        <p:spPr/>
        <p:txBody>
          <a:bodyPr/>
          <a:lstStyle/>
          <a:p>
            <a:fld id="{C61EA092-5A1C-405F-8CCA-198B608C04C8}" type="slidenum">
              <a:rPr lang="en-US" smtClean="0"/>
              <a:t>5</a:t>
            </a:fld>
            <a:endParaRPr lang="en-US"/>
          </a:p>
        </p:txBody>
      </p:sp>
    </p:spTree>
    <p:extLst>
      <p:ext uri="{BB962C8B-B14F-4D97-AF65-F5344CB8AC3E}">
        <p14:creationId xmlns:p14="http://schemas.microsoft.com/office/powerpoint/2010/main" val="2051214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you now have 2 approaches for computing expected values: 1 using the def of expectation - useful for when we </a:t>
            </a:r>
            <a:r>
              <a:rPr lang="en-US" sz="1800" b="0" i="0" u="none" strike="noStrike" dirty="0" err="1">
                <a:solidFill>
                  <a:srgbClr val="000000"/>
                </a:solidFill>
                <a:effectLst/>
                <a:latin typeface="Arial" panose="020B0604020202020204" pitchFamily="34" charset="0"/>
              </a:rPr>
              <a:t>ahve</a:t>
            </a:r>
            <a:r>
              <a:rPr lang="en-US" sz="1800" b="0" i="0" u="none" strike="noStrike" dirty="0">
                <a:solidFill>
                  <a:srgbClr val="000000"/>
                </a:solidFill>
                <a:effectLst/>
                <a:latin typeface="Arial" panose="020B0604020202020204" pitchFamily="34" charset="0"/>
              </a:rPr>
              <a:t> a </a:t>
            </a:r>
            <a:r>
              <a:rPr lang="en-US" sz="1800" b="0" i="0" u="none" strike="noStrike" dirty="0" err="1">
                <a:solidFill>
                  <a:srgbClr val="000000"/>
                </a:solidFill>
                <a:effectLst/>
                <a:latin typeface="Arial" panose="020B0604020202020204" pitchFamily="34" charset="0"/>
              </a:rPr>
              <a:t>smllaer</a:t>
            </a:r>
            <a:r>
              <a:rPr lang="en-US" sz="1800" b="0" i="0" u="none" strike="noStrike" dirty="0">
                <a:solidFill>
                  <a:srgbClr val="000000"/>
                </a:solidFill>
                <a:effectLst/>
                <a:latin typeface="Arial" panose="020B0604020202020204" pitchFamily="34" charset="0"/>
              </a:rPr>
              <a:t> range, or we have the </a:t>
            </a:r>
            <a:r>
              <a:rPr lang="en-US" sz="1800" b="0" i="0" u="none" strike="noStrike" dirty="0" err="1">
                <a:solidFill>
                  <a:srgbClr val="000000"/>
                </a:solidFill>
                <a:effectLst/>
                <a:latin typeface="Arial" panose="020B0604020202020204" pitchFamily="34" charset="0"/>
              </a:rPr>
              <a:t>pmf</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availabe</a:t>
            </a:r>
            <a:r>
              <a:rPr lang="en-US" sz="1800" b="0" i="0" u="none" strike="noStrike" dirty="0">
                <a:solidFill>
                  <a:srgbClr val="000000"/>
                </a:solidFill>
                <a:effectLst/>
                <a:latin typeface="Arial" panose="020B0604020202020204" pitchFamily="34" charset="0"/>
              </a:rPr>
              <a:t> to use. 2. using </a:t>
            </a:r>
            <a:r>
              <a:rPr lang="en-US" sz="1800" b="0" i="0" u="none" strike="noStrike" dirty="0" err="1">
                <a:solidFill>
                  <a:srgbClr val="000000"/>
                </a:solidFill>
                <a:effectLst/>
                <a:latin typeface="Arial" panose="020B0604020202020204" pitchFamily="34" charset="0"/>
              </a:rPr>
              <a:t>loe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useufl</a:t>
            </a:r>
            <a:r>
              <a:rPr lang="en-US" sz="1800" b="0" i="0" u="none" strike="noStrike" dirty="0">
                <a:solidFill>
                  <a:srgbClr val="000000"/>
                </a:solidFill>
                <a:effectLst/>
                <a:latin typeface="Arial" panose="020B0604020202020204" pitchFamily="34" charset="0"/>
              </a:rPr>
              <a:t> when we're dealing with something that's clearly the sum of some random variables (like summing dice rolls </a:t>
            </a:r>
            <a:r>
              <a:rPr lang="en-US" sz="1800" b="0" i="0" u="none" strike="noStrike" dirty="0" err="1">
                <a:solidFill>
                  <a:srgbClr val="000000"/>
                </a:solidFill>
                <a:effectLst/>
                <a:latin typeface="Arial" panose="020B0604020202020204" pitchFamily="34" charset="0"/>
              </a:rPr>
              <a:t>togheter</a:t>
            </a:r>
            <a:r>
              <a:rPr lang="en-US" sz="1800" b="0" i="0" u="none" strike="noStrike" dirty="0">
                <a:solidFill>
                  <a:srgbClr val="000000"/>
                </a:solidFill>
                <a:effectLst/>
                <a:latin typeface="Arial" panose="020B0604020202020204" pitchFamily="34" charset="0"/>
              </a:rPr>
              <a:t>) or when we're dealing with some sort of count or something more complicated where we may be able to break into some indicator random variables and then use </a:t>
            </a:r>
            <a:r>
              <a:rPr lang="en-US" sz="1800" b="0" i="0" u="none" strike="noStrike" dirty="0" err="1">
                <a:solidFill>
                  <a:srgbClr val="000000"/>
                </a:solidFill>
                <a:effectLst/>
                <a:latin typeface="Arial" panose="020B0604020202020204" pitchFamily="34" charset="0"/>
              </a:rPr>
              <a:t>loe</a:t>
            </a:r>
            <a:r>
              <a:rPr lang="en-US" sz="1800" b="0" i="0" u="none" strike="noStrike"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48</a:t>
            </a:fld>
            <a:endParaRPr lang="en-US"/>
          </a:p>
        </p:txBody>
      </p:sp>
    </p:spTree>
    <p:extLst>
      <p:ext uri="{BB962C8B-B14F-4D97-AF65-F5344CB8AC3E}">
        <p14:creationId xmlns:p14="http://schemas.microsoft.com/office/powerpoint/2010/main" val="2696077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p>
          <a:p>
            <a:endParaRPr lang="en-US" dirty="0"/>
          </a:p>
          <a:p>
            <a:r>
              <a:rPr lang="en-US" dirty="0"/>
              <a:t>Write how many pairs?</a:t>
            </a:r>
          </a:p>
          <a:p>
            <a:r>
              <a:rPr lang="en-US" dirty="0"/>
              <a:t>Probability of a pair having the same birthday?</a:t>
            </a:r>
          </a:p>
          <a:p>
            <a:endParaRPr lang="en-US" dirty="0"/>
          </a:p>
          <a:p>
            <a:r>
              <a:rPr lang="en-US" dirty="0"/>
              <a:t>35 minutes</a:t>
            </a:r>
          </a:p>
        </p:txBody>
      </p:sp>
      <p:sp>
        <p:nvSpPr>
          <p:cNvPr id="4" name="Slide Number Placeholder 3"/>
          <p:cNvSpPr>
            <a:spLocks noGrp="1"/>
          </p:cNvSpPr>
          <p:nvPr>
            <p:ph type="sldNum" sz="quarter" idx="5"/>
          </p:nvPr>
        </p:nvSpPr>
        <p:spPr/>
        <p:txBody>
          <a:bodyPr/>
          <a:lstStyle/>
          <a:p>
            <a:fld id="{C61EA092-5A1C-405F-8CCA-198B608C04C8}" type="slidenum">
              <a:rPr lang="en-US" smtClean="0"/>
              <a:t>49</a:t>
            </a:fld>
            <a:endParaRPr lang="en-US"/>
          </a:p>
        </p:txBody>
      </p:sp>
    </p:spTree>
    <p:extLst>
      <p:ext uri="{BB962C8B-B14F-4D97-AF65-F5344CB8AC3E}">
        <p14:creationId xmlns:p14="http://schemas.microsoft.com/office/powerpoint/2010/main" val="3524371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pair for every district pair of students. For example, for Robbie and Anna, if we have X_R,A we </a:t>
            </a:r>
            <a:r>
              <a:rPr lang="en-US" dirty="0" err="1"/>
              <a:t>dont</a:t>
            </a:r>
            <a:r>
              <a:rPr lang="en-US" dirty="0"/>
              <a:t> also have X_A,R</a:t>
            </a:r>
          </a:p>
          <a:p>
            <a:endParaRPr lang="en-US" dirty="0"/>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50</a:t>
            </a:fld>
            <a:endParaRPr lang="en-US"/>
          </a:p>
        </p:txBody>
      </p:sp>
    </p:spTree>
    <p:extLst>
      <p:ext uri="{BB962C8B-B14F-4D97-AF65-F5344CB8AC3E}">
        <p14:creationId xmlns:p14="http://schemas.microsoft.com/office/powerpoint/2010/main" val="393617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51</a:t>
            </a:fld>
            <a:endParaRPr lang="en-US"/>
          </a:p>
        </p:txBody>
      </p:sp>
    </p:spTree>
    <p:extLst>
      <p:ext uri="{BB962C8B-B14F-4D97-AF65-F5344CB8AC3E}">
        <p14:creationId xmlns:p14="http://schemas.microsoft.com/office/powerpoint/2010/main" val="1393202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before we more onto our last example, does anyone have any questions?</a:t>
            </a:r>
          </a:p>
        </p:txBody>
      </p:sp>
      <p:sp>
        <p:nvSpPr>
          <p:cNvPr id="4" name="Slide Number Placeholder 3"/>
          <p:cNvSpPr>
            <a:spLocks noGrp="1"/>
          </p:cNvSpPr>
          <p:nvPr>
            <p:ph type="sldNum" sz="quarter" idx="5"/>
          </p:nvPr>
        </p:nvSpPr>
        <p:spPr/>
        <p:txBody>
          <a:bodyPr/>
          <a:lstStyle/>
          <a:p>
            <a:fld id="{C61EA092-5A1C-405F-8CCA-198B608C04C8}" type="slidenum">
              <a:rPr lang="en-US" smtClean="0"/>
              <a:t>52</a:t>
            </a:fld>
            <a:endParaRPr lang="en-US"/>
          </a:p>
        </p:txBody>
      </p:sp>
    </p:spTree>
    <p:extLst>
      <p:ext uri="{BB962C8B-B14F-4D97-AF65-F5344CB8AC3E}">
        <p14:creationId xmlns:p14="http://schemas.microsoft.com/office/powerpoint/2010/main" val="2428190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this scenario. We have a round table where there are n seats and n name tags placed in front of every seat. Your group of n friends come in and all sit down. Everyone sits in the wrong seat, which means no one has their nametag in front of them. Now instead of all standing up and moving around you decide to just spin the table some k positions so that the table doesn't come back to where it started. This means that there are 1 to n-1 positions that are all equally likely. </a:t>
            </a:r>
          </a:p>
          <a:p>
            <a:endParaRPr lang="en-US" dirty="0"/>
          </a:p>
          <a:p>
            <a:r>
              <a:rPr lang="en-US" dirty="0"/>
              <a:t>You want to know after this rotation, how many people will have their nametag in front of them?</a:t>
            </a:r>
          </a:p>
        </p:txBody>
      </p:sp>
      <p:sp>
        <p:nvSpPr>
          <p:cNvPr id="4" name="Slide Number Placeholder 3"/>
          <p:cNvSpPr>
            <a:spLocks noGrp="1"/>
          </p:cNvSpPr>
          <p:nvPr>
            <p:ph type="sldNum" sz="quarter" idx="5"/>
          </p:nvPr>
        </p:nvSpPr>
        <p:spPr/>
        <p:txBody>
          <a:bodyPr/>
          <a:lstStyle/>
          <a:p>
            <a:fld id="{C61EA092-5A1C-405F-8CCA-198B608C04C8}" type="slidenum">
              <a:rPr lang="en-US" smtClean="0"/>
              <a:t>53</a:t>
            </a:fld>
            <a:endParaRPr lang="en-US"/>
          </a:p>
        </p:txBody>
      </p:sp>
    </p:spTree>
    <p:extLst>
      <p:ext uri="{BB962C8B-B14F-4D97-AF65-F5344CB8AC3E}">
        <p14:creationId xmlns:p14="http://schemas.microsoft.com/office/powerpoint/2010/main" val="3425195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approximately 1, so spinning the table is probably not the best option if you are trying to have everyone sit in front of their name tag since on average, after a spin we can expect approximately one person to be in front of their nametag.</a:t>
            </a:r>
          </a:p>
          <a:p>
            <a:endParaRPr lang="en-US" dirty="0"/>
          </a:p>
          <a:p>
            <a:r>
              <a:rPr lang="en-US" dirty="0"/>
              <a:t>Now we have one more some example at the end of this slide dec for you to take a look.</a:t>
            </a:r>
          </a:p>
          <a:p>
            <a:endParaRPr lang="en-US" dirty="0"/>
          </a:p>
          <a:p>
            <a:r>
              <a:rPr lang="en-US" dirty="0"/>
              <a:t>Thank you for coming to lecture and I hope you have a wonderful weekend.</a:t>
            </a:r>
          </a:p>
        </p:txBody>
      </p:sp>
      <p:sp>
        <p:nvSpPr>
          <p:cNvPr id="4" name="Slide Number Placeholder 3"/>
          <p:cNvSpPr>
            <a:spLocks noGrp="1"/>
          </p:cNvSpPr>
          <p:nvPr>
            <p:ph type="sldNum" sz="quarter" idx="5"/>
          </p:nvPr>
        </p:nvSpPr>
        <p:spPr/>
        <p:txBody>
          <a:bodyPr/>
          <a:lstStyle/>
          <a:p>
            <a:fld id="{C61EA092-5A1C-405F-8CCA-198B608C04C8}" type="slidenum">
              <a:rPr lang="en-US" smtClean="0"/>
              <a:t>55</a:t>
            </a:fld>
            <a:endParaRPr lang="en-US"/>
          </a:p>
        </p:txBody>
      </p:sp>
    </p:spTree>
    <p:extLst>
      <p:ext uri="{BB962C8B-B14F-4D97-AF65-F5344CB8AC3E}">
        <p14:creationId xmlns:p14="http://schemas.microsoft.com/office/powerpoint/2010/main" val="2149884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59</a:t>
            </a:fld>
            <a:endParaRPr lang="en-US"/>
          </a:p>
        </p:txBody>
      </p:sp>
    </p:spTree>
    <p:extLst>
      <p:ext uri="{BB962C8B-B14F-4D97-AF65-F5344CB8AC3E}">
        <p14:creationId xmlns:p14="http://schemas.microsoft.com/office/powerpoint/2010/main" val="1479666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60</a:t>
            </a:fld>
            <a:endParaRPr lang="en-US"/>
          </a:p>
        </p:txBody>
      </p:sp>
    </p:spTree>
    <p:extLst>
      <p:ext uri="{BB962C8B-B14F-4D97-AF65-F5344CB8AC3E}">
        <p14:creationId xmlns:p14="http://schemas.microsoft.com/office/powerpoint/2010/main" val="286301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We’ve looked at these 2 events b4. sum … what about the corresponding random variables? So we have S … and R…</a:t>
            </a:r>
          </a:p>
          <a:p>
            <a:r>
              <a:rPr lang="en-US" dirty="0"/>
              <a:t>We know that S=7 and R=5 Re </a:t>
            </a:r>
            <a:r>
              <a:rPr lang="en-US" dirty="0" err="1"/>
              <a:t>indpeendnent</a:t>
            </a:r>
            <a:r>
              <a:rPr lang="en-US" dirty="0"/>
              <a:t>, based on this, </a:t>
            </a:r>
            <a:r>
              <a:rPr lang="en-US" dirty="0" err="1"/>
              <a:t>we’vefound</a:t>
            </a:r>
            <a:r>
              <a:rPr lang="en-US" dirty="0"/>
              <a:t> this earlier. But to know that these </a:t>
            </a:r>
            <a:r>
              <a:rPr lang="en-US" dirty="0" err="1"/>
              <a:t>wto</a:t>
            </a:r>
            <a:r>
              <a:rPr lang="en-US" dirty="0"/>
              <a:t> RVs are </a:t>
            </a:r>
            <a:r>
              <a:rPr lang="en-US" dirty="0" err="1"/>
              <a:t>indpenent</a:t>
            </a:r>
            <a:r>
              <a:rPr lang="en-US" dirty="0"/>
              <a:t>, we need to check this for all values of S and R. when we look through  some examples, we’re going to find that this doesn’t work when S=2 and R=5.. So they are not  independent. </a:t>
            </a:r>
          </a:p>
        </p:txBody>
      </p:sp>
      <p:sp>
        <p:nvSpPr>
          <p:cNvPr id="4" name="Slide Number Placeholder 3"/>
          <p:cNvSpPr>
            <a:spLocks noGrp="1"/>
          </p:cNvSpPr>
          <p:nvPr>
            <p:ph type="sldNum" sz="quarter" idx="5"/>
          </p:nvPr>
        </p:nvSpPr>
        <p:spPr/>
        <p:txBody>
          <a:bodyPr/>
          <a:lstStyle/>
          <a:p>
            <a:fld id="{C61EA092-5A1C-405F-8CCA-198B608C04C8}" type="slidenum">
              <a:rPr lang="en-US" smtClean="0"/>
              <a:t>6</a:t>
            </a:fld>
            <a:endParaRPr lang="en-US"/>
          </a:p>
        </p:txBody>
      </p:sp>
    </p:spTree>
    <p:extLst>
      <p:ext uri="{BB962C8B-B14F-4D97-AF65-F5344CB8AC3E}">
        <p14:creationId xmlns:p14="http://schemas.microsoft.com/office/powerpoint/2010/main" val="251680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we’re not going to need to go through the effort of checking all those values to check </a:t>
            </a:r>
            <a:r>
              <a:rPr lang="en-US" dirty="0" err="1"/>
              <a:t>indpenendence</a:t>
            </a:r>
            <a:r>
              <a:rPr lang="en-US" dirty="0"/>
              <a:t> of RVs.. So for example here… if we wanted to check independence formally, we would need to check all the possible n values of X and the values of h… that would take awhile</a:t>
            </a:r>
          </a:p>
          <a:p>
            <a:r>
              <a:rPr lang="en-US" dirty="0"/>
              <a:t>Usually independence of random variables is going to follow pretty quickly just from the definitions given in a problem.</a:t>
            </a:r>
          </a:p>
        </p:txBody>
      </p:sp>
      <p:sp>
        <p:nvSpPr>
          <p:cNvPr id="4" name="Slide Number Placeholder 3"/>
          <p:cNvSpPr>
            <a:spLocks noGrp="1"/>
          </p:cNvSpPr>
          <p:nvPr>
            <p:ph type="sldNum" sz="quarter" idx="5"/>
          </p:nvPr>
        </p:nvSpPr>
        <p:spPr/>
        <p:txBody>
          <a:bodyPr/>
          <a:lstStyle/>
          <a:p>
            <a:fld id="{C61EA092-5A1C-405F-8CCA-198B608C04C8}" type="slidenum">
              <a:rPr lang="en-US" smtClean="0"/>
              <a:t>8</a:t>
            </a:fld>
            <a:endParaRPr lang="en-US"/>
          </a:p>
        </p:txBody>
      </p:sp>
    </p:spTree>
    <p:extLst>
      <p:ext uri="{BB962C8B-B14F-4D97-AF65-F5344CB8AC3E}">
        <p14:creationId xmlns:p14="http://schemas.microsoft.com/office/powerpoint/2010/main" val="43358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looking at the independence for 3 or more random variables, then we’ll uses this formula to </a:t>
            </a:r>
            <a:r>
              <a:rPr lang="en-US" dirty="0" err="1"/>
              <a:t>chekck</a:t>
            </a:r>
            <a:r>
              <a:rPr lang="en-US" dirty="0"/>
              <a:t> for mutual </a:t>
            </a:r>
            <a:r>
              <a:rPr lang="en-US" dirty="0" err="1"/>
              <a:t>independnce</a:t>
            </a:r>
            <a:r>
              <a:rPr lang="en-US" dirty="0"/>
              <a:t>.. Again there are cases where this is going to following pretty quickly from the problem </a:t>
            </a:r>
            <a:r>
              <a:rPr lang="en-US" dirty="0" err="1"/>
              <a:t>statmentws</a:t>
            </a:r>
            <a:r>
              <a:rPr lang="en-US" dirty="0"/>
              <a:t>. </a:t>
            </a:r>
          </a:p>
        </p:txBody>
      </p:sp>
      <p:sp>
        <p:nvSpPr>
          <p:cNvPr id="4" name="Slide Number Placeholder 3"/>
          <p:cNvSpPr>
            <a:spLocks noGrp="1"/>
          </p:cNvSpPr>
          <p:nvPr>
            <p:ph type="sldNum" sz="quarter" idx="5"/>
          </p:nvPr>
        </p:nvSpPr>
        <p:spPr/>
        <p:txBody>
          <a:bodyPr/>
          <a:lstStyle/>
          <a:p>
            <a:fld id="{C61EA092-5A1C-405F-8CCA-198B608C04C8}" type="slidenum">
              <a:rPr lang="en-US" smtClean="0"/>
              <a:t>9</a:t>
            </a:fld>
            <a:endParaRPr lang="en-US"/>
          </a:p>
        </p:txBody>
      </p:sp>
    </p:spTree>
    <p:extLst>
      <p:ext uri="{BB962C8B-B14F-4D97-AF65-F5344CB8AC3E}">
        <p14:creationId xmlns:p14="http://schemas.microsoft.com/office/powerpoint/2010/main" val="311259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do for the rest of today’s lecture is talk a bunch more about expectation, so let’s first review what expectation is</a:t>
            </a:r>
          </a:p>
        </p:txBody>
      </p:sp>
      <p:sp>
        <p:nvSpPr>
          <p:cNvPr id="4" name="Slide Number Placeholder 3"/>
          <p:cNvSpPr>
            <a:spLocks noGrp="1"/>
          </p:cNvSpPr>
          <p:nvPr>
            <p:ph type="sldNum" sz="quarter" idx="5"/>
          </p:nvPr>
        </p:nvSpPr>
        <p:spPr/>
        <p:txBody>
          <a:bodyPr/>
          <a:lstStyle/>
          <a:p>
            <a:fld id="{C61EA092-5A1C-405F-8CCA-198B608C04C8}" type="slidenum">
              <a:rPr lang="en-US" smtClean="0"/>
              <a:t>10</a:t>
            </a:fld>
            <a:endParaRPr lang="en-US"/>
          </a:p>
        </p:txBody>
      </p:sp>
    </p:spTree>
    <p:extLst>
      <p:ext uri="{BB962C8B-B14F-4D97-AF65-F5344CB8AC3E}">
        <p14:creationId xmlns:p14="http://schemas.microsoft.com/office/powerpoint/2010/main" val="289475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talked about </a:t>
            </a:r>
            <a:r>
              <a:rPr lang="en-US" dirty="0" err="1"/>
              <a:t>eepctated</a:t>
            </a:r>
            <a:r>
              <a:rPr lang="en-US" dirty="0"/>
              <a:t> value as the weighted average.. This first formula is what we’ve seem before,. says look at the random variable, look at the support of the random variable, for every k in the support what is the probability that X takes on the value k, use that probability as the weight when you find the weighted average of all those values in the support of the random variable, that is your expected outcome, your average outcome for the random variable X, we call that the expectation. The other formula calculates the same value, but instead of thinking k by k, value by value in the support, this looks at the sample space of the experiment. Look at the sample space and go outcome by outcome in the sample space, on that outcome what value does X take on, now multiply that by the probability of seeing that outcome, you add up all of those and get the expectation. Depending on the context one formula may be more useful than the other. </a:t>
            </a:r>
          </a:p>
          <a:p>
            <a:endParaRPr lang="en-US" dirty="0"/>
          </a:p>
          <a:p>
            <a:r>
              <a:rPr lang="en-US" dirty="0"/>
              <a:t>If asked, think of R.V. sum of two dice roll and {2, ... ,12} </a:t>
            </a:r>
            <a:r>
              <a:rPr lang="en-US" dirty="0" err="1"/>
              <a:t>v.s</a:t>
            </a:r>
            <a:r>
              <a:rPr lang="en-US" dirty="0"/>
              <a:t>. {(1,1), ... , (6,6)}. </a:t>
            </a:r>
          </a:p>
        </p:txBody>
      </p:sp>
      <p:sp>
        <p:nvSpPr>
          <p:cNvPr id="4" name="Slide Number Placeholder 3"/>
          <p:cNvSpPr>
            <a:spLocks noGrp="1"/>
          </p:cNvSpPr>
          <p:nvPr>
            <p:ph type="sldNum" sz="quarter" idx="5"/>
          </p:nvPr>
        </p:nvSpPr>
        <p:spPr/>
        <p:txBody>
          <a:bodyPr/>
          <a:lstStyle/>
          <a:p>
            <a:fld id="{C61EA092-5A1C-405F-8CCA-198B608C04C8}" type="slidenum">
              <a:rPr lang="en-US" smtClean="0"/>
              <a:t>11</a:t>
            </a:fld>
            <a:endParaRPr lang="en-US"/>
          </a:p>
        </p:txBody>
      </p:sp>
    </p:spTree>
    <p:extLst>
      <p:ext uri="{BB962C8B-B14F-4D97-AF65-F5344CB8AC3E}">
        <p14:creationId xmlns:p14="http://schemas.microsoft.com/office/powerpoint/2010/main" val="138351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A3861481-5251-4235-A8FF-3103AEC34F46}"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3861481-5251-4235-A8FF-3103AEC34F46}" type="datetimeFigureOut">
              <a:rPr lang="en-US" smtClean="0"/>
              <a:t>7/6/2024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E13AFB3-9923-44E7-9057-B6CBF6AAEE1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1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3861481-5251-4235-A8FF-3103AEC34F46}" type="datetimeFigureOut">
              <a:rPr lang="en-US" smtClean="0"/>
              <a:t>7/6/2024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E13AFB3-9923-44E7-9057-B6CBF6AAEE1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8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4174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61481-5251-4235-A8FF-3103AEC34F46}"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96428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3861481-5251-4235-A8FF-3103AEC34F46}" type="datetimeFigureOut">
              <a:rPr lang="en-US" smtClean="0"/>
              <a:t>7/6/2024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E13AFB3-9923-44E7-9057-B6CBF6AAEE1E}"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891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A3861481-5251-4235-A8FF-3103AEC34F46}" type="datetimeFigureOut">
              <a:rPr lang="en-US" smtClean="0"/>
              <a:t>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3AFB3-9923-44E7-9057-B6CBF6AAEE1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0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61481-5251-4235-A8FF-3103AEC34F46}" type="datetimeFigureOut">
              <a:rPr lang="en-US" smtClean="0"/>
              <a:t>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360707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861481-5251-4235-A8FF-3103AEC34F46}"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3AFB3-9923-44E7-9057-B6CBF6AAEE1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1434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61481-5251-4235-A8FF-3103AEC34F46}"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8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61481-5251-4235-A8FF-3103AEC34F46}" type="datetimeFigureOut">
              <a:rPr lang="en-US" smtClean="0"/>
              <a:t>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120766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61481-5251-4235-A8FF-3103AEC34F46}"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9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3861481-5251-4235-A8FF-3103AEC34F46}" type="datetimeFigureOut">
              <a:rPr lang="en-US" smtClean="0"/>
              <a:t>7/6/2024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E13AFB3-9923-44E7-9057-B6CBF6AAEE1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27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5" r:id="rId4"/>
    <p:sldLayoutId id="2147483666" r:id="rId5"/>
    <p:sldLayoutId id="2147483664" r:id="rId6"/>
    <p:sldLayoutId id="2147483663"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5.xml"/><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customXml" Target="../ink/ink2.xml"/><Relationship Id="rId12" Type="http://schemas.openxmlformats.org/officeDocument/2006/relationships/image" Target="../media/image32.png"/><Relationship Id="rId17" Type="http://schemas.openxmlformats.org/officeDocument/2006/relationships/customXml" Target="../ink/ink7.xml"/><Relationship Id="rId2" Type="http://schemas.openxmlformats.org/officeDocument/2006/relationships/notesSlide" Target="../notesSlides/notesSlide35.xml"/><Relationship Id="rId16" Type="http://schemas.openxmlformats.org/officeDocument/2006/relationships/image" Target="../media/image34.png"/><Relationship Id="rId20"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1.png"/><Relationship Id="rId19"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customXml" Target="../ink/ink3.xml"/><Relationship Id="rId1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0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0.xml.rels><?xml version="1.0" encoding="UTF-8" standalone="yes"?>
<Relationships xmlns="http://schemas.openxmlformats.org/package/2006/relationships"><Relationship Id="rId3" Type="http://schemas.openxmlformats.org/officeDocument/2006/relationships/image" Target="../media/image250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0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D13655-AA18-6675-9D2A-E22D8BE81CA9}"/>
              </a:ext>
            </a:extLst>
          </p:cNvPr>
          <p:cNvSpPr txBox="1">
            <a:spLocks/>
          </p:cNvSpPr>
          <p:nvPr/>
        </p:nvSpPr>
        <p:spPr>
          <a:xfrm>
            <a:off x="1100528" y="2186958"/>
            <a:ext cx="9990944"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none" spc="2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algn="ctr"/>
            <a:r>
              <a:rPr lang="en-US" b="1" dirty="0"/>
              <a:t>Linearity of Expectation</a:t>
            </a:r>
          </a:p>
        </p:txBody>
      </p:sp>
      <p:sp>
        <p:nvSpPr>
          <p:cNvPr id="9" name="Subtitle 2">
            <a:extLst>
              <a:ext uri="{FF2B5EF4-FFF2-40B4-BE49-F238E27FC236}">
                <a16:creationId xmlns:a16="http://schemas.microsoft.com/office/drawing/2014/main" id="{480454E7-1553-3EAA-A579-F03B807567F7}"/>
              </a:ext>
            </a:extLst>
          </p:cNvPr>
          <p:cNvSpPr txBox="1">
            <a:spLocks/>
          </p:cNvSpPr>
          <p:nvPr/>
        </p:nvSpPr>
        <p:spPr>
          <a:xfrm>
            <a:off x="2273508" y="3174170"/>
            <a:ext cx="761500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4000" dirty="0"/>
              <a:t>CSE 312 24Su</a:t>
            </a:r>
          </a:p>
          <a:p>
            <a:pPr algn="ctr"/>
            <a:r>
              <a:rPr lang="en-US" sz="3500" dirty="0"/>
              <a:t>Lecture 9</a:t>
            </a:r>
          </a:p>
        </p:txBody>
      </p:sp>
      <p:sp>
        <p:nvSpPr>
          <p:cNvPr id="10" name="Rectangle 9">
            <a:extLst>
              <a:ext uri="{FF2B5EF4-FFF2-40B4-BE49-F238E27FC236}">
                <a16:creationId xmlns:a16="http://schemas.microsoft.com/office/drawing/2014/main" id="{E33363E8-4A21-E40E-A249-B38188B1CDE5}"/>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30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AB6F1-334F-444A-89FD-04E630BF5A5D}"/>
              </a:ext>
            </a:extLst>
          </p:cNvPr>
          <p:cNvSpPr>
            <a:spLocks noGrp="1"/>
          </p:cNvSpPr>
          <p:nvPr>
            <p:ph type="title"/>
          </p:nvPr>
        </p:nvSpPr>
        <p:spPr>
          <a:xfrm>
            <a:off x="1902774" y="3262680"/>
            <a:ext cx="10110155" cy="506283"/>
          </a:xfrm>
        </p:spPr>
        <p:txBody>
          <a:bodyPr/>
          <a:lstStyle/>
          <a:p>
            <a:r>
              <a:rPr lang="en-US" dirty="0"/>
              <a:t>Expectation of a </a:t>
            </a:r>
            <a:r>
              <a:rPr lang="en-US" i="1" dirty="0"/>
              <a:t>Function</a:t>
            </a:r>
            <a:r>
              <a:rPr lang="en-US" dirty="0"/>
              <a:t> of a Random Variable</a:t>
            </a:r>
          </a:p>
        </p:txBody>
      </p:sp>
      <p:sp>
        <p:nvSpPr>
          <p:cNvPr id="5" name="Text Placeholder 4">
            <a:extLst>
              <a:ext uri="{FF2B5EF4-FFF2-40B4-BE49-F238E27FC236}">
                <a16:creationId xmlns:a16="http://schemas.microsoft.com/office/drawing/2014/main" id="{FE031288-B638-44D7-8AF1-A2727B82924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86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a:t>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612423" y="5308347"/>
                <a:ext cx="11187258" cy="1584961"/>
              </a:xfrm>
            </p:spPr>
            <p:txBody>
              <a:bodyPr>
                <a:normAutofit/>
              </a:bodyPr>
              <a:lstStyle/>
              <a:p>
                <a:r>
                  <a:rPr lang="en-US" dirty="0"/>
                  <a:t>Intuition: The weighted average of values </a:t>
                </a:r>
                <a14:m>
                  <m:oMath xmlns:m="http://schemas.openxmlformats.org/officeDocument/2006/math">
                    <m:r>
                      <a:rPr lang="en-US" b="0" i="1" smtClean="0">
                        <a:latin typeface="Cambria Math" panose="02040503050406030204" pitchFamily="18" charset="0"/>
                      </a:rPr>
                      <m:t>𝑋</m:t>
                    </m:r>
                  </m:oMath>
                </a14:m>
                <a:r>
                  <a:rPr lang="en-US" dirty="0"/>
                  <a:t> could take on.</a:t>
                </a:r>
              </a:p>
              <a:p>
                <a:r>
                  <a:rPr lang="en-US" dirty="0"/>
                  <a:t>Weighted by the probability you actually see them.</a:t>
                </a:r>
              </a:p>
            </p:txBody>
          </p:sp>
        </mc:Choice>
        <mc:Fallback xmlns="">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612423" y="5308347"/>
                <a:ext cx="11187258" cy="1584961"/>
              </a:xfrm>
              <a:blipFill>
                <a:blip r:embed="rId3"/>
                <a:stretch>
                  <a:fillRect l="-680" t="-7200"/>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3578608"/>
            <a:chOff x="551798" y="1549652"/>
            <a:chExt cx="11064962" cy="3578608"/>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357860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 random variable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1" i="1" smtClean="0">
                                <a:latin typeface="Cambria Math" panose="02040503050406030204" pitchFamily="18" charset="0"/>
                              </a:rPr>
                              <m:t>𝑿</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𝜔</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sub>
                          <m:sup/>
                          <m:e>
                            <m:r>
                              <a:rPr lang="en-US" sz="2800" i="1">
                                <a:latin typeface="Cambria Math" panose="02040503050406030204" pitchFamily="18" charset="0"/>
                              </a:rPr>
                              <m:t>𝑋</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b="0" i="1" smtClean="0">
                                <a:latin typeface="Cambria Math" panose="02040503050406030204" pitchFamily="18" charset="0"/>
                              </a:rPr>
                              <m:t>⋅</m:t>
                            </m:r>
                            <m:r>
                              <a:rPr lang="en-US" sz="2800" b="0" i="1" smtClean="0">
                                <a:latin typeface="Cambria Math" panose="02040503050406030204" pitchFamily="18" charset="0"/>
                              </a:rPr>
                              <m:t>ℙ</m:t>
                            </m:r>
                            <m:r>
                              <a:rPr lang="en-US" sz="2800" b="0" i="1" smtClean="0">
                                <a:latin typeface="Cambria Math" panose="02040503050406030204" pitchFamily="18" charset="0"/>
                              </a:rPr>
                              <m:t>(</m:t>
                            </m:r>
                            <m:r>
                              <a:rPr lang="en-US" sz="2800" b="0" i="1" smtClean="0">
                                <a:latin typeface="Cambria Math" panose="02040503050406030204" pitchFamily="18" charset="0"/>
                              </a:rPr>
                              <m:t>𝜔</m:t>
                            </m:r>
                            <m:r>
                              <a:rPr lang="en-US" sz="2800" b="0" i="1" smtClean="0">
                                <a:latin typeface="Cambria Math" panose="02040503050406030204" pitchFamily="18"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3578608"/>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Expectation</a:t>
              </a:r>
            </a:p>
          </p:txBody>
        </p:sp>
      </p:grpSp>
    </p:spTree>
    <p:extLst>
      <p:ext uri="{BB962C8B-B14F-4D97-AF65-F5344CB8AC3E}">
        <p14:creationId xmlns:p14="http://schemas.microsoft.com/office/powerpoint/2010/main" val="49454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normAutofit/>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𝑋</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392572" cy="5394144"/>
              </a:xfrm>
            </p:spPr>
            <p:txBody>
              <a:bodyPr>
                <a:normAutofit lnSpcReduction="10000"/>
              </a:bodyPr>
              <a:lstStyle/>
              <a:p>
                <a:r>
                  <a:rPr lang="en-US" dirty="0"/>
                  <a:t>Applying </a:t>
                </a:r>
                <a:r>
                  <a:rPr lang="en-US" b="1" dirty="0"/>
                  <a:t>functions</a:t>
                </a:r>
                <a:r>
                  <a:rPr lang="en-US" dirty="0"/>
                  <a:t> on a random variable(s). </a:t>
                </a:r>
              </a:p>
              <a:p>
                <a:endParaRPr lang="en-US" dirty="0"/>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𝑋</m:t>
                        </m:r>
                      </m:e>
                      <m:sup>
                        <m:r>
                          <a:rPr lang="en-US" b="0" i="1" smtClean="0">
                            <a:latin typeface="Cambria Math" panose="02040503050406030204" pitchFamily="18" charset="0"/>
                          </a:rPr>
                          <m:t>2</m:t>
                        </m:r>
                      </m:sup>
                    </m:sSup>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=2</m:t>
                        </m:r>
                      </m:e>
                      <m:sup>
                        <m:r>
                          <a:rPr lang="en-US" b="0" i="1" smtClean="0">
                            <a:latin typeface="Cambria Math" panose="02040503050406030204" pitchFamily="18" charset="0"/>
                          </a:rPr>
                          <m:t>𝑋</m:t>
                        </m:r>
                      </m:sup>
                    </m:sSup>
                  </m:oMath>
                </a14:m>
                <a:endParaRPr lang="en-US" b="0" dirty="0"/>
              </a:p>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endParaRPr lang="en-US" dirty="0"/>
              </a:p>
              <a:p>
                <a:endParaRPr lang="en-US" dirty="0"/>
              </a:p>
              <a:p>
                <a:r>
                  <a:rPr lang="en-US" dirty="0"/>
                  <a:t>Still gives us a random variable! </a:t>
                </a:r>
              </a:p>
              <a:p>
                <a:r>
                  <a:rPr lang="en-US" i="1" dirty="0"/>
                  <a:t>Given an outcome, these functions give you a number. </a:t>
                </a:r>
              </a:p>
              <a:p>
                <a:r>
                  <a:rPr lang="en-US" dirty="0"/>
                  <a:t>They’re functions from Ω → ℝ. That’s the definition of a random variable!</a:t>
                </a:r>
              </a:p>
            </p:txBody>
          </p:sp>
        </mc:Choice>
        <mc:Fallback xmlns="">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392572" cy="5394144"/>
              </a:xfrm>
              <a:blipFill>
                <a:blip r:embed="rId4"/>
                <a:stretch>
                  <a:fillRect l="-642" t="-2712" r="-161" b="-904"/>
                </a:stretch>
              </a:blipFill>
            </p:spPr>
            <p:txBody>
              <a:bodyPr/>
              <a:lstStyle/>
              <a:p>
                <a:r>
                  <a:rPr lang="en-US">
                    <a:noFill/>
                  </a:rPr>
                  <a:t> </a:t>
                </a:r>
              </a:p>
            </p:txBody>
          </p:sp>
        </mc:Fallback>
      </mc:AlternateContent>
    </p:spTree>
    <p:extLst>
      <p:ext uri="{BB962C8B-B14F-4D97-AF65-F5344CB8AC3E}">
        <p14:creationId xmlns:p14="http://schemas.microsoft.com/office/powerpoint/2010/main" val="9005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normAutofit/>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𝑋</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a:p>
                <a:r>
                  <a:rPr lang="en-US" b="1" dirty="0"/>
                  <a:t>Not necessarily! </a:t>
                </a:r>
                <a:r>
                  <a:rPr lang="en-US" dirty="0"/>
                  <a:t>For example, </a:t>
                </a:r>
              </a:p>
              <a:p>
                <a:r>
                  <a:rPr lang="en-US" dirty="0"/>
                  <a:t>If we have a random variable </a:t>
                </a:r>
                <a14:m>
                  <m:oMath xmlns:m="http://schemas.openxmlformats.org/officeDocument/2006/math">
                    <m:r>
                      <a:rPr lang="en-US" b="0" i="1" smtClean="0">
                        <a:latin typeface="Cambria Math" panose="02040503050406030204" pitchFamily="18" charset="0"/>
                      </a:rPr>
                      <m:t>𝑋</m:t>
                    </m:r>
                  </m:oMath>
                </a14:m>
                <a:r>
                  <a:rPr lang="en-US" dirty="0"/>
                  <a:t> that following the PMF: </a:t>
                </a:r>
              </a:p>
              <a:p>
                <a14:m>
                  <m:oMath xmlns:m="http://schemas.openxmlformats.org/officeDocument/2006/math">
                    <m:sSub>
                      <m:sSubPr>
                        <m:ctrlPr>
                          <a:rPr lang="en-US" b="0" i="1" dirty="0" smtClean="0">
                            <a:latin typeface="Cambria Math" panose="02040503050406030204" pitchFamily="18" charset="0"/>
                          </a:rPr>
                        </m:ctrlPr>
                      </m:sSubPr>
                      <m:e>
                        <m:r>
                          <m:rPr>
                            <m:sty m:val="p"/>
                          </m:rPr>
                          <a:rPr lang="en-US" dirty="0" smtClean="0">
                            <a:latin typeface="Cambria Math" panose="02040503050406030204" pitchFamily="18" charset="0"/>
                          </a:rPr>
                          <m:t>p</m:t>
                        </m:r>
                      </m:e>
                      <m:sub>
                        <m:r>
                          <a:rPr lang="en-US" b="0" i="1" dirty="0" smtClean="0">
                            <a:latin typeface="Cambria Math" panose="02040503050406030204" pitchFamily="18" charset="0"/>
                          </a:rPr>
                          <m:t>𝑋</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e>
                        </m:eqArr>
                      </m:e>
                    </m:d>
                  </m:oMath>
                </a14:m>
                <a:endParaRPr lang="en-US" b="1" dirty="0"/>
              </a:p>
              <a:p>
                <a14:m>
                  <m:oMath xmlns:m="http://schemas.openxmlformats.org/officeDocument/2006/math">
                    <m:r>
                      <a:rPr lang="en-US"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=0.5⋅1+0.5⋅−1=0</m:t>
                    </m:r>
                    <m:r>
                      <a:rPr lang="en-US" b="0" i="0" smtClean="0">
                        <a:latin typeface="Cambria Math" panose="02040503050406030204" pitchFamily="18" charset="0"/>
                      </a:rPr>
                      <m:t> </m:t>
                    </m:r>
                  </m:oMath>
                </a14:m>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=0</m:t>
                    </m:r>
                  </m:oMath>
                </a14:m>
                <a:endParaRPr lang="en-US" dirty="0"/>
              </a:p>
              <a:p>
                <a14:m>
                  <m:oMath xmlns:m="http://schemas.openxmlformats.org/officeDocument/2006/math">
                    <m:r>
                      <a:rPr lang="en-US"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e>
                      <m:sup>
                        <m:r>
                          <a:rPr lang="en-US" b="0" i="1" smtClean="0">
                            <a:latin typeface="Cambria Math" panose="02040503050406030204" pitchFamily="18" charset="0"/>
                          </a:rPr>
                          <m:t> </m:t>
                        </m:r>
                      </m:sup>
                    </m:sSup>
                    <m:r>
                      <a:rPr lang="en-US" b="0" i="1" smtClean="0">
                        <a:latin typeface="Cambria Math" panose="02040503050406030204" pitchFamily="18" charset="0"/>
                      </a:rPr>
                      <m:t>=1</m:t>
                    </m:r>
                  </m:oMath>
                </a14:m>
                <a:endParaRPr lang="en-US" dirty="0"/>
              </a:p>
            </p:txBody>
          </p:sp>
        </mc:Choice>
        <mc:Fallback>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4"/>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213735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a:p>
                <a:r>
                  <a:rPr lang="en-US" b="1" dirty="0"/>
                  <a:t>Not necessarily! </a:t>
                </a:r>
                <a:r>
                  <a:rPr lang="en-US" dirty="0"/>
                  <a:t>For example, </a:t>
                </a:r>
              </a:p>
              <a:p>
                <a:r>
                  <a:rPr lang="en-US" dirty="0"/>
                  <a:t>If we have a random variable </a:t>
                </a:r>
                <a14:m>
                  <m:oMath xmlns:m="http://schemas.openxmlformats.org/officeDocument/2006/math">
                    <m:r>
                      <a:rPr lang="en-US" b="0" i="1" smtClean="0">
                        <a:latin typeface="Cambria Math" panose="02040503050406030204" pitchFamily="18" charset="0"/>
                      </a:rPr>
                      <m:t>𝑋</m:t>
                    </m:r>
                  </m:oMath>
                </a14:m>
                <a:r>
                  <a:rPr lang="en-US" dirty="0"/>
                  <a:t> that follows the PMF: </a:t>
                </a:r>
              </a:p>
              <a:p>
                <a14:m>
                  <m:oMath xmlns:m="http://schemas.openxmlformats.org/officeDocument/2006/math">
                    <m:sSub>
                      <m:sSubPr>
                        <m:ctrlPr>
                          <a:rPr lang="en-US" b="0" i="1" dirty="0" smtClean="0">
                            <a:latin typeface="Cambria Math" panose="02040503050406030204" pitchFamily="18" charset="0"/>
                          </a:rPr>
                        </m:ctrlPr>
                      </m:sSubPr>
                      <m:e>
                        <m:r>
                          <m:rPr>
                            <m:sty m:val="p"/>
                          </m:rPr>
                          <a:rPr lang="en-US" dirty="0" smtClean="0">
                            <a:latin typeface="Cambria Math" panose="02040503050406030204" pitchFamily="18" charset="0"/>
                          </a:rPr>
                          <m:t>p</m:t>
                        </m:r>
                      </m:e>
                      <m:sub>
                        <m:r>
                          <a:rPr lang="en-US" b="0" i="1" dirty="0" smtClean="0">
                            <a:latin typeface="Cambria Math" panose="02040503050406030204" pitchFamily="18" charset="0"/>
                          </a:rPr>
                          <m:t>𝑋</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0.5      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e>
                        </m:eqArr>
                      </m:e>
                    </m:d>
                  </m:oMath>
                </a14:m>
                <a:r>
                  <a:rPr lang="en-US" b="1" dirty="0"/>
                  <a:t> </a:t>
                </a:r>
                <a14:m>
                  <m:oMath xmlns:m="http://schemas.openxmlformats.org/officeDocument/2006/math">
                    <m:r>
                      <a:rPr lang="en-US" b="1" i="0" dirty="0" smtClean="0">
                        <a:latin typeface="Cambria Math" panose="02040503050406030204" pitchFamily="18" charset="0"/>
                      </a:rPr>
                      <m:t>         </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p</m:t>
                        </m:r>
                      </m:e>
                      <m:sub>
                        <m:sSup>
                          <m:sSupPr>
                            <m:ctrlPr>
                              <a:rPr lang="en-US" b="0" i="1" dirty="0" smtClean="0">
                                <a:latin typeface="Cambria Math" panose="02040503050406030204" pitchFamily="18" charset="0"/>
                              </a:rPr>
                            </m:ctrlPr>
                          </m:sSupPr>
                          <m:e>
                            <m:r>
                              <a:rPr lang="en-US" i="1" dirty="0">
                                <a:latin typeface="Cambria Math" panose="02040503050406030204" pitchFamily="18" charset="0"/>
                              </a:rPr>
                              <m:t>𝑋</m:t>
                            </m:r>
                          </m:e>
                          <m:sup>
                            <m:r>
                              <a:rPr lang="en-US" b="0" i="1" dirty="0" smtClean="0">
                                <a:latin typeface="Cambria Math" panose="02040503050406030204" pitchFamily="18" charset="0"/>
                              </a:rPr>
                              <m:t>2</m:t>
                            </m:r>
                          </m:sup>
                        </m:sSup>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r>
                      <a:rPr lang="en-US" b="0" i="1" dirty="0" smtClean="0">
                        <a:latin typeface="Cambria Math" panose="02040503050406030204" pitchFamily="18" charset="0"/>
                      </a:rPr>
                      <m:t>=</m:t>
                    </m:r>
                    <m:r>
                      <a:rPr lang="en-US" b="1" i="1">
                        <a:latin typeface="Cambria Math" panose="02040503050406030204" pitchFamily="18" charset="0"/>
                        <a:cs typeface="Segoe UI Semibold" panose="020B0702040204020203" pitchFamily="34" charset="0"/>
                      </a:rPr>
                      <m:t>ℙ</m:t>
                    </m:r>
                    <m:r>
                      <a:rPr lang="en-US" b="0" i="1" smtClean="0">
                        <a:latin typeface="Cambria Math" panose="02040503050406030204" pitchFamily="18" charset="0"/>
                        <a:cs typeface="Segoe UI Semibold" panose="020B0702040204020203" pitchFamily="34" charset="0"/>
                      </a:rPr>
                      <m:t>(</m:t>
                    </m:r>
                    <m:sSup>
                      <m:sSupPr>
                        <m:ctrlPr>
                          <a:rPr lang="en-US" b="0" i="1" smtClean="0">
                            <a:latin typeface="Cambria Math" panose="02040503050406030204" pitchFamily="18" charset="0"/>
                            <a:cs typeface="Segoe UI Semibold" panose="020B0702040204020203" pitchFamily="34" charset="0"/>
                          </a:rPr>
                        </m:ctrlPr>
                      </m:sSupPr>
                      <m:e>
                        <m:r>
                          <a:rPr lang="en-US" b="0" i="1" smtClean="0">
                            <a:latin typeface="Cambria Math" panose="02040503050406030204" pitchFamily="18" charset="0"/>
                            <a:cs typeface="Segoe UI Semibold" panose="020B0702040204020203" pitchFamily="34" charset="0"/>
                          </a:rPr>
                          <m:t>𝑋</m:t>
                        </m:r>
                      </m:e>
                      <m:sup>
                        <m:r>
                          <a:rPr lang="en-US" b="0" i="1" smtClean="0">
                            <a:latin typeface="Cambria Math" panose="02040503050406030204" pitchFamily="18" charset="0"/>
                            <a:cs typeface="Segoe UI Semibold" panose="020B0702040204020203" pitchFamily="34" charset="0"/>
                          </a:rPr>
                          <m:t>2</m:t>
                        </m:r>
                      </m:sup>
                    </m:sSup>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0.5        </m:t>
                            </m:r>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1</m:t>
                                </m:r>
                              </m:e>
                              <m:sup>
                                <m:r>
                                  <a:rPr lang="en-US" b="0" i="1" smtClean="0">
                                    <a:latin typeface="Cambria Math" panose="02040503050406030204" pitchFamily="18" charset="0"/>
                                  </a:rPr>
                                  <m:t>2</m:t>
                                </m:r>
                              </m:sup>
                            </m:sSup>
                          </m:e>
                          <m:e>
                            <m:r>
                              <a:rPr lang="en-US" i="1">
                                <a:latin typeface="Cambria Math" panose="02040503050406030204" pitchFamily="18" charset="0"/>
                              </a:rPr>
                              <m:t>0.5      </m:t>
                            </m:r>
                            <m:r>
                              <a:rPr lang="en-US" i="1">
                                <a:latin typeface="Cambria Math" panose="02040503050406030204" pitchFamily="18" charset="0"/>
                              </a:rPr>
                              <m:t>𝑘</m:t>
                            </m:r>
                            <m:r>
                              <a:rPr lang="en-US" i="1">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m:t>
                                    </m:r>
                                  </m:e>
                                </m:d>
                              </m:e>
                              <m:sup>
                                <m:r>
                                  <a:rPr lang="en-US" b="0" i="1" smtClean="0">
                                    <a:latin typeface="Cambria Math" panose="02040503050406030204" pitchFamily="18" charset="0"/>
                                  </a:rPr>
                                  <m:t>2</m:t>
                                </m:r>
                              </m:sup>
                            </m:sSup>
                          </m:e>
                          <m:e>
                            <m:r>
                              <a:rPr lang="en-US" i="1">
                                <a:latin typeface="Cambria Math" panose="02040503050406030204" pitchFamily="18" charset="0"/>
                              </a:rPr>
                              <m:t>0  </m:t>
                            </m:r>
                            <m:r>
                              <a:rPr lang="en-US" b="0" i="1" smtClean="0">
                                <a:latin typeface="Cambria Math" panose="02040503050406030204" pitchFamily="18" charset="0"/>
                              </a:rPr>
                              <m:t>     </m:t>
                            </m:r>
                            <m:r>
                              <a:rPr lang="en-US" i="1">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b="1" dirty="0"/>
              </a:p>
              <a:p>
                <a14:m>
                  <m:oMath xmlns:m="http://schemas.openxmlformats.org/officeDocument/2006/math">
                    <m:r>
                      <a:rPr lang="en-US"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=0.5⋅1+0.5⋅−1=0</m:t>
                    </m:r>
                  </m:oMath>
                </a14:m>
                <a:r>
                  <a:rPr lang="en-US" b="1" dirty="0"/>
                  <a:t>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e>
                    </m:d>
                    <m:r>
                      <a:rPr lang="en-US" i="1">
                        <a:latin typeface="Cambria Math" panose="02040503050406030204" pitchFamily="18" charset="0"/>
                      </a:rPr>
                      <m:t>=0.5⋅</m:t>
                    </m:r>
                    <m:sSup>
                      <m:sSupPr>
                        <m:ctrlPr>
                          <a:rPr lang="en-US" b="0" i="1" smtClean="0">
                            <a:latin typeface="Cambria Math" panose="02040503050406030204" pitchFamily="18" charset="0"/>
                          </a:rPr>
                        </m:ctrlPr>
                      </m:sSupPr>
                      <m:e>
                        <m:r>
                          <a:rPr lang="en-US" i="1">
                            <a:latin typeface="Cambria Math" panose="02040503050406030204" pitchFamily="18" charset="0"/>
                          </a:rPr>
                          <m:t>1</m:t>
                        </m:r>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+0.5⋅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m:t>
                            </m:r>
                          </m:e>
                        </m:d>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m:t>
                    </m:r>
                    <m:r>
                      <a:rPr lang="en-US" b="0" i="1" smtClean="0">
                        <a:latin typeface="Cambria Math" panose="02040503050406030204" pitchFamily="18" charset="0"/>
                      </a:rPr>
                      <m:t>1</m:t>
                    </m:r>
                    <m:r>
                      <a:rPr lang="en-US">
                        <a:latin typeface="Cambria Math" panose="02040503050406030204" pitchFamily="18" charset="0"/>
                      </a:rPr>
                      <m:t> </m:t>
                    </m:r>
                  </m:oMath>
                </a14:m>
                <a:endParaRPr lang="en-US" b="1" dirty="0"/>
              </a:p>
              <a:p>
                <a:endParaRPr lang="en-US" b="1" dirty="0"/>
              </a:p>
            </p:txBody>
          </p:sp>
        </mc:Choice>
        <mc:Fallback xmlns="">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4"/>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93949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9932B1-1537-46F8-BC8F-627427C95053}"/>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(e.g.,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FF9932B1-1537-46F8-BC8F-627427C95053}"/>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35838-2668-4DC8-A01D-98587BE8CA6B}"/>
                  </a:ext>
                </a:extLst>
              </p:cNvPr>
              <p:cNvSpPr>
                <a:spLocks noGrp="1"/>
              </p:cNvSpPr>
              <p:nvPr>
                <p:ph idx="1"/>
              </p:nvPr>
            </p:nvSpPr>
            <p:spPr>
              <a:xfrm>
                <a:off x="563208" y="1463856"/>
                <a:ext cx="11187258" cy="5394144"/>
              </a:xfrm>
            </p:spPr>
            <p:txBody>
              <a:bodyPr>
                <a:normAutofit/>
              </a:bodyPr>
              <a:lstStyle/>
              <a:p>
                <a:r>
                  <a:rPr lang="en-US" dirty="0"/>
                  <a:t>What if we want to find the expected value of some function of </a:t>
                </a:r>
                <a14:m>
                  <m:oMath xmlns:m="http://schemas.openxmlformats.org/officeDocument/2006/math">
                    <m:r>
                      <a:rPr lang="en-US" b="0" i="1" smtClean="0">
                        <a:latin typeface="Cambria Math" panose="02040503050406030204" pitchFamily="18" charset="0"/>
                      </a:rPr>
                      <m:t>𝑋</m:t>
                    </m:r>
                  </m:oMath>
                </a14:m>
                <a:r>
                  <a:rPr lang="en-US" dirty="0"/>
                  <a:t>?</a:t>
                </a:r>
              </a:p>
              <a:p>
                <a:endParaRPr lang="en-US" dirty="0"/>
              </a:p>
              <a:p>
                <a:r>
                  <a:rPr lang="en-US" b="0" dirty="0"/>
                  <a:t>Let’s say we want to find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a:t>
                </a:r>
              </a:p>
              <a:p>
                <a:r>
                  <a:rPr lang="en-US" b="1" dirty="0"/>
                  <a:t>Not necessarily! </a:t>
                </a:r>
                <a:r>
                  <a:rPr lang="en-US" dirty="0"/>
                  <a:t>For example, </a:t>
                </a:r>
              </a:p>
              <a:p>
                <a:r>
                  <a:rPr lang="en-US" dirty="0"/>
                  <a:t>If we have a random variable </a:t>
                </a:r>
                <a14:m>
                  <m:oMath xmlns:m="http://schemas.openxmlformats.org/officeDocument/2006/math">
                    <m:r>
                      <a:rPr lang="en-US" b="0" i="1" smtClean="0">
                        <a:latin typeface="Cambria Math" panose="02040503050406030204" pitchFamily="18" charset="0"/>
                      </a:rPr>
                      <m:t>𝑋</m:t>
                    </m:r>
                  </m:oMath>
                </a14:m>
                <a:r>
                  <a:rPr lang="en-US" dirty="0"/>
                  <a:t> that follows the PMF: </a:t>
                </a:r>
              </a:p>
              <a:p>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rPr>
                          <m:t>p</m:t>
                        </m:r>
                      </m:e>
                      <m:sub>
                        <m:r>
                          <a:rPr lang="en-US" i="1" dirty="0">
                            <a:latin typeface="Cambria Math" panose="02040503050406030204" pitchFamily="18" charset="0"/>
                          </a:rPr>
                          <m:t>𝑋</m:t>
                        </m:r>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r>
                      <a:rPr lang="en-US" i="1" dirty="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0.5          </m:t>
                            </m:r>
                            <m:r>
                              <a:rPr lang="en-US" i="1">
                                <a:latin typeface="Cambria Math" panose="02040503050406030204" pitchFamily="18" charset="0"/>
                              </a:rPr>
                              <m:t>𝑘</m:t>
                            </m:r>
                            <m:r>
                              <a:rPr lang="en-US" i="1">
                                <a:latin typeface="Cambria Math" panose="02040503050406030204" pitchFamily="18" charset="0"/>
                              </a:rPr>
                              <m:t>=1</m:t>
                            </m:r>
                          </m:e>
                          <m:e>
                            <m:r>
                              <a:rPr lang="en-US" i="1">
                                <a:latin typeface="Cambria Math" panose="02040503050406030204" pitchFamily="18" charset="0"/>
                              </a:rPr>
                              <m:t>0.5      </m:t>
                            </m:r>
                            <m:r>
                              <a:rPr lang="en-US" i="1">
                                <a:latin typeface="Cambria Math" panose="02040503050406030204" pitchFamily="18" charset="0"/>
                              </a:rPr>
                              <m:t>𝑘</m:t>
                            </m:r>
                            <m:r>
                              <a:rPr lang="en-US" i="1">
                                <a:latin typeface="Cambria Math" panose="02040503050406030204" pitchFamily="18" charset="0"/>
                              </a:rPr>
                              <m:t>=−1</m:t>
                            </m:r>
                          </m:e>
                          <m:e>
                            <m:r>
                              <a:rPr lang="en-US" i="1">
                                <a:latin typeface="Cambria Math" panose="02040503050406030204" pitchFamily="18" charset="0"/>
                              </a:rPr>
                              <m:t>0     </m:t>
                            </m:r>
                            <m:r>
                              <m:rPr>
                                <m:sty m:val="p"/>
                              </m:rPr>
                              <a:rPr lang="en-US">
                                <a:latin typeface="Cambria Math" panose="02040503050406030204" pitchFamily="18" charset="0"/>
                              </a:rPr>
                              <m:t>otherwise</m:t>
                            </m:r>
                          </m:e>
                        </m:eqArr>
                      </m:e>
                    </m:d>
                  </m:oMath>
                </a14:m>
                <a:r>
                  <a:rPr lang="en-US" b="1" dirty="0"/>
                  <a:t> </a:t>
                </a:r>
                <a14:m>
                  <m:oMath xmlns:m="http://schemas.openxmlformats.org/officeDocument/2006/math">
                    <m:r>
                      <a:rPr lang="en-US" b="1" dirty="0">
                        <a:latin typeface="Cambria Math" panose="02040503050406030204" pitchFamily="18" charset="0"/>
                      </a:rPr>
                      <m:t>                </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p</m:t>
                        </m:r>
                      </m:e>
                      <m:sub>
                        <m:sSup>
                          <m:sSupPr>
                            <m:ctrlPr>
                              <a:rPr lang="en-US" i="1" dirty="0">
                                <a:latin typeface="Cambria Math" panose="02040503050406030204" pitchFamily="18" charset="0"/>
                              </a:rPr>
                            </m:ctrlPr>
                          </m:sSupPr>
                          <m:e>
                            <m:r>
                              <a:rPr lang="en-US" i="1" dirty="0">
                                <a:latin typeface="Cambria Math" panose="02040503050406030204" pitchFamily="18" charset="0"/>
                              </a:rPr>
                              <m:t>𝑋</m:t>
                            </m:r>
                          </m:e>
                          <m:sup>
                            <m:r>
                              <a:rPr lang="en-US" i="1" dirty="0">
                                <a:latin typeface="Cambria Math" panose="02040503050406030204" pitchFamily="18" charset="0"/>
                              </a:rPr>
                              <m:t>2</m:t>
                            </m:r>
                          </m:sup>
                        </m:sSup>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r>
                      <a:rPr lang="en-US" i="1" dirty="0">
                        <a:latin typeface="Cambria Math" panose="02040503050406030204" pitchFamily="18" charset="0"/>
                      </a:rPr>
                      <m:t>=</m:t>
                    </m:r>
                    <m:r>
                      <a:rPr lang="en-US" b="1" i="1">
                        <a:latin typeface="Cambria Math" panose="02040503050406030204" pitchFamily="18" charset="0"/>
                        <a:cs typeface="Segoe UI Semibold" panose="020B0702040204020203" pitchFamily="34" charset="0"/>
                      </a:rPr>
                      <m:t>ℙ</m:t>
                    </m:r>
                    <m:r>
                      <a:rPr lang="en-US" i="1">
                        <a:latin typeface="Cambria Math" panose="02040503050406030204" pitchFamily="18" charset="0"/>
                        <a:cs typeface="Segoe UI Semibold" panose="020B0702040204020203" pitchFamily="34" charset="0"/>
                      </a:rPr>
                      <m:t>(</m:t>
                    </m:r>
                    <m:sSup>
                      <m:sSupPr>
                        <m:ctrlPr>
                          <a:rPr lang="en-US" i="1">
                            <a:latin typeface="Cambria Math" panose="02040503050406030204" pitchFamily="18" charset="0"/>
                            <a:cs typeface="Segoe UI Semibold" panose="020B0702040204020203" pitchFamily="34" charset="0"/>
                          </a:rPr>
                        </m:ctrlPr>
                      </m:sSupPr>
                      <m:e>
                        <m:r>
                          <a:rPr lang="en-US" i="1">
                            <a:latin typeface="Cambria Math" panose="02040503050406030204" pitchFamily="18" charset="0"/>
                            <a:cs typeface="Segoe UI Semibold" panose="020B0702040204020203" pitchFamily="34" charset="0"/>
                          </a:rPr>
                          <m:t>𝑋</m:t>
                        </m:r>
                      </m:e>
                      <m:sup>
                        <m:r>
                          <a:rPr lang="en-US" i="1">
                            <a:latin typeface="Cambria Math" panose="02040503050406030204" pitchFamily="18" charset="0"/>
                            <a:cs typeface="Segoe UI Semibold" panose="020B0702040204020203" pitchFamily="34" charset="0"/>
                          </a:rPr>
                          <m:t>2</m:t>
                        </m:r>
                      </m:sup>
                    </m:sSup>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a:rPr lang="en-US" i="1">
                                <a:latin typeface="Cambria Math" panose="02040503050406030204" pitchFamily="18" charset="0"/>
                              </a:rPr>
                              <m:t>𝑘</m:t>
                            </m:r>
                            <m:r>
                              <a:rPr lang="en-US" i="1">
                                <a:latin typeface="Cambria Math" panose="02040503050406030204" pitchFamily="18" charset="0"/>
                              </a:rPr>
                              <m:t>=1</m:t>
                            </m:r>
                          </m:e>
                          <m:e>
                            <m:r>
                              <a:rPr lang="en-US" i="1">
                                <a:latin typeface="Cambria Math" panose="02040503050406030204" pitchFamily="18" charset="0"/>
                              </a:rPr>
                              <m:t>0    </m:t>
                            </m:r>
                            <m:r>
                              <m:rPr>
                                <m:sty m:val="p"/>
                              </m:rPr>
                              <a:rPr lang="en-US">
                                <a:latin typeface="Cambria Math" panose="02040503050406030204" pitchFamily="18" charset="0"/>
                              </a:rPr>
                              <m:t>otherwise</m:t>
                            </m:r>
                          </m:e>
                        </m:eqArr>
                      </m:e>
                    </m:d>
                  </m:oMath>
                </a14:m>
                <a:endParaRPr lang="en-US" b="1" dirty="0"/>
              </a:p>
              <a:p>
                <a14:m>
                  <m:oMath xmlns:m="http://schemas.openxmlformats.org/officeDocument/2006/math">
                    <m:r>
                      <a:rPr lang="en-US"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=0.5⋅1+0.5⋅−1=0</m:t>
                    </m:r>
                  </m:oMath>
                </a14:m>
                <a:r>
                  <a:rPr lang="en-US" b="1" dirty="0"/>
                  <a:t>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2</m:t>
                            </m:r>
                          </m:sup>
                        </m:sSup>
                      </m:e>
                    </m:d>
                    <m:r>
                      <a:rPr lang="en-US" i="1">
                        <a:latin typeface="Cambria Math" panose="02040503050406030204" pitchFamily="18" charset="0"/>
                      </a:rPr>
                      <m:t>=0.5⋅</m:t>
                    </m:r>
                    <m:sSup>
                      <m:sSupPr>
                        <m:ctrlPr>
                          <a:rPr lang="en-US" b="0" i="1" smtClean="0">
                            <a:latin typeface="Cambria Math" panose="02040503050406030204" pitchFamily="18" charset="0"/>
                          </a:rPr>
                        </m:ctrlPr>
                      </m:sSupPr>
                      <m:e>
                        <m:r>
                          <a:rPr lang="en-US" i="1">
                            <a:latin typeface="Cambria Math" panose="02040503050406030204" pitchFamily="18" charset="0"/>
                          </a:rPr>
                          <m:t>1</m:t>
                        </m:r>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+0.5⋅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m:t>
                            </m:r>
                          </m:e>
                        </m:d>
                      </m:e>
                      <m:sup>
                        <m:r>
                          <a:rPr lang="en-US" b="1" i="1" smtClean="0">
                            <a:solidFill>
                              <a:schemeClr val="accent2">
                                <a:lumMod val="75000"/>
                              </a:schemeClr>
                            </a:solidFill>
                            <a:latin typeface="Cambria Math" panose="02040503050406030204" pitchFamily="18" charset="0"/>
                          </a:rPr>
                          <m:t>𝟐</m:t>
                        </m:r>
                      </m:sup>
                    </m:sSup>
                    <m:r>
                      <a:rPr lang="en-US" i="1">
                        <a:latin typeface="Cambria Math" panose="02040503050406030204" pitchFamily="18" charset="0"/>
                      </a:rPr>
                      <m:t>=</m:t>
                    </m:r>
                    <m:r>
                      <a:rPr lang="en-US" b="0" i="1" smtClean="0">
                        <a:latin typeface="Cambria Math" panose="02040503050406030204" pitchFamily="18" charset="0"/>
                      </a:rPr>
                      <m:t>1</m:t>
                    </m:r>
                    <m:r>
                      <a:rPr lang="en-US">
                        <a:latin typeface="Cambria Math" panose="02040503050406030204" pitchFamily="18" charset="0"/>
                      </a:rPr>
                      <m:t> </m:t>
                    </m:r>
                  </m:oMath>
                </a14:m>
                <a:endParaRPr lang="en-US" b="1" dirty="0"/>
              </a:p>
              <a:p>
                <a:endParaRPr lang="en-US" b="1" dirty="0"/>
              </a:p>
            </p:txBody>
          </p:sp>
        </mc:Choice>
        <mc:Fallback xmlns="">
          <p:sp>
            <p:nvSpPr>
              <p:cNvPr id="3" name="Content Placeholder 2">
                <a:extLst>
                  <a:ext uri="{FF2B5EF4-FFF2-40B4-BE49-F238E27FC236}">
                    <a16:creationId xmlns:a16="http://schemas.microsoft.com/office/drawing/2014/main" id="{7F435838-2668-4DC8-A01D-98587BE8CA6B}"/>
                  </a:ext>
                </a:extLst>
              </p:cNvPr>
              <p:cNvSpPr>
                <a:spLocks noGrp="1" noRot="1" noChangeAspect="1" noMove="1" noResize="1" noEditPoints="1" noAdjustHandles="1" noChangeArrowheads="1" noChangeShapeType="1" noTextEdit="1"/>
              </p:cNvSpPr>
              <p:nvPr>
                <p:ph idx="1"/>
              </p:nvPr>
            </p:nvSpPr>
            <p:spPr>
              <a:xfrm>
                <a:off x="563208" y="1463856"/>
                <a:ext cx="11187258" cy="5394144"/>
              </a:xfrm>
              <a:blipFill>
                <a:blip r:embed="rId3"/>
                <a:stretch>
                  <a:fillRect l="-654" t="-1921"/>
                </a:stretch>
              </a:blipFill>
            </p:spPr>
            <p:txBody>
              <a:bodyPr/>
              <a:lstStyle/>
              <a:p>
                <a:r>
                  <a:rPr lang="en-US">
                    <a:noFill/>
                  </a:rPr>
                  <a:t> </a:t>
                </a:r>
              </a:p>
            </p:txBody>
          </p:sp>
        </mc:Fallback>
      </mc:AlternateContent>
    </p:spTree>
    <p:extLst>
      <p:ext uri="{BB962C8B-B14F-4D97-AF65-F5344CB8AC3E}">
        <p14:creationId xmlns:p14="http://schemas.microsoft.com/office/powerpoint/2010/main" val="154911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dirty="0"/>
                  <a:t>Expectation of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676536C7-F9B0-45BB-82D9-74E0A4FCB258}"/>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491173" y="4108197"/>
                <a:ext cx="11369132" cy="1584961"/>
              </a:xfrm>
            </p:spPr>
            <p:txBody>
              <a:bodyPr>
                <a:normAutofit/>
              </a:bodyPr>
              <a:lstStyle/>
              <a:p>
                <a:r>
                  <a:rPr lang="en-US" dirty="0"/>
                  <a:t>Exact same as formula for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but we </a:t>
                </a:r>
                <a:r>
                  <a:rPr lang="en-US" b="1" dirty="0"/>
                  <a:t>apply the function on each of the values in the support of </a:t>
                </a:r>
                <a14:m>
                  <m:oMath xmlns:m="http://schemas.openxmlformats.org/officeDocument/2006/math">
                    <m:r>
                      <a:rPr lang="en-US" b="1" i="1" smtClean="0">
                        <a:latin typeface="Cambria Math" panose="02040503050406030204" pitchFamily="18" charset="0"/>
                      </a:rPr>
                      <m:t>𝑿</m:t>
                    </m:r>
                  </m:oMath>
                </a14:m>
                <a:r>
                  <a:rPr lang="en-US" dirty="0"/>
                  <a:t> (the corresponding probabilities are the same)</a:t>
                </a:r>
              </a:p>
            </p:txBody>
          </p:sp>
        </mc:Choice>
        <mc:Fallback>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491173" y="4108197"/>
                <a:ext cx="11369132" cy="1584961"/>
              </a:xfrm>
              <a:blipFill>
                <a:blip r:embed="rId4"/>
                <a:stretch>
                  <a:fillRect l="-697" t="-6923" r="-166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2313688"/>
            <a:chOff x="551798" y="1549652"/>
            <a:chExt cx="11064962" cy="2313688"/>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231368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t>
                  </a: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g</m:t>
                      </m:r>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rPr>
                              <m:t>𝒈</m:t>
                            </m:r>
                            <m:r>
                              <a:rPr lang="en-US" sz="2800" b="1" i="1" smtClean="0">
                                <a:latin typeface="Cambria Math" panose="02040503050406030204" pitchFamily="18"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2313688"/>
                </a:xfrm>
                <a:prstGeom prst="rect">
                  <a:avLst/>
                </a:prstGeom>
                <a:blipFill>
                  <a:blip r:embed="rId5"/>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“Law of the unconscious statistician” (LOTUS)</a:t>
              </a:r>
            </a:p>
          </p:txBody>
        </p:sp>
      </p:grpSp>
    </p:spTree>
    <p:extLst>
      <p:ext uri="{BB962C8B-B14F-4D97-AF65-F5344CB8AC3E}">
        <p14:creationId xmlns:p14="http://schemas.microsoft.com/office/powerpoint/2010/main" val="379308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dirty="0"/>
                  <a:t>Expectation of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676536C7-F9B0-45BB-82D9-74E0A4FCB258}"/>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491173" y="4108197"/>
                <a:ext cx="11369132" cy="1584961"/>
              </a:xfrm>
            </p:spPr>
            <p:txBody>
              <a:bodyPr>
                <a:normAutofit/>
              </a:bodyPr>
              <a:lstStyle/>
              <a:p>
                <a:r>
                  <a:rPr lang="en-US" dirty="0"/>
                  <a:t>Exact same as formula for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but we </a:t>
                </a:r>
                <a:r>
                  <a:rPr lang="en-US" b="1" dirty="0"/>
                  <a:t>apply the function on each of the values in the support of </a:t>
                </a:r>
                <a14:m>
                  <m:oMath xmlns:m="http://schemas.openxmlformats.org/officeDocument/2006/math">
                    <m:r>
                      <a:rPr lang="en-US" b="1" i="1" smtClean="0">
                        <a:latin typeface="Cambria Math" panose="02040503050406030204" pitchFamily="18" charset="0"/>
                      </a:rPr>
                      <m:t>𝑿</m:t>
                    </m:r>
                  </m:oMath>
                </a14:m>
                <a:r>
                  <a:rPr lang="en-US" b="1" dirty="0"/>
                  <a:t> </a:t>
                </a:r>
                <a:r>
                  <a:rPr lang="en-US" dirty="0"/>
                  <a:t>(the corresponding probabilities are the same)</a:t>
                </a:r>
              </a:p>
            </p:txBody>
          </p:sp>
        </mc:Choice>
        <mc:Fallback>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491173" y="4108197"/>
                <a:ext cx="11369132" cy="1584961"/>
              </a:xfrm>
              <a:blipFill>
                <a:blip r:embed="rId4"/>
                <a:stretch>
                  <a:fillRect l="-697" t="-6923" r="-166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2313688"/>
            <a:chOff x="551798" y="1549652"/>
            <a:chExt cx="11064962" cy="231368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231368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t>
                  </a: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g</m:t>
                      </m:r>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rPr>
                              <m:t>𝒈</m:t>
                            </m:r>
                            <m:r>
                              <a:rPr lang="en-US" sz="2800" b="1" i="1" smtClean="0">
                                <a:latin typeface="Cambria Math" panose="02040503050406030204" pitchFamily="18"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2313688"/>
                </a:xfrm>
                <a:prstGeom prst="rect">
                  <a:avLst/>
                </a:prstGeom>
                <a:blipFill>
                  <a:blip r:embed="rId5"/>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“Law of the unconscious statistician” (LOTUS)</a:t>
              </a:r>
            </a:p>
          </p:txBody>
        </p:sp>
      </p:gr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7EC62E14-748B-A6A4-E1B7-9D1AEB2E881D}"/>
                  </a:ext>
                </a:extLst>
              </p:cNvPr>
              <p:cNvSpPr/>
              <p:nvPr/>
            </p:nvSpPr>
            <p:spPr>
              <a:xfrm>
                <a:off x="627375" y="5805890"/>
                <a:ext cx="10885113" cy="72243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Segoe UI Semilight" panose="020B0402040204020203" pitchFamily="34" charset="0"/>
                    <a:cs typeface="Segoe UI Semilight" panose="020B0402040204020203" pitchFamily="34" charset="0"/>
                  </a:rPr>
                  <a:t>What if </a:t>
                </a:r>
                <a14:m>
                  <m:oMath xmlns:m="http://schemas.openxmlformats.org/officeDocument/2006/math">
                    <m:r>
                      <a:rPr lang="en-US" sz="2600" b="1" i="1" smtClean="0">
                        <a:solidFill>
                          <a:schemeClr val="tx1"/>
                        </a:solidFill>
                        <a:latin typeface="Cambria Math" panose="02040503050406030204" pitchFamily="18" charset="0"/>
                        <a:cs typeface="Segoe UI Semilight" panose="020B0402040204020203" pitchFamily="34" charset="0"/>
                      </a:rPr>
                      <m:t>𝒈</m:t>
                    </m:r>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𝑿</m:t>
                    </m:r>
                    <m:r>
                      <a:rPr lang="en-US" sz="2600" b="1" i="1" smtClean="0">
                        <a:solidFill>
                          <a:schemeClr val="tx1"/>
                        </a:solidFill>
                        <a:latin typeface="Cambria Math" panose="02040503050406030204" pitchFamily="18" charset="0"/>
                        <a:cs typeface="Segoe UI Semilight" panose="020B0402040204020203" pitchFamily="34" charset="0"/>
                      </a:rPr>
                      <m:t>)</m:t>
                    </m:r>
                  </m:oMath>
                </a14:m>
                <a:r>
                  <a:rPr lang="en-US" sz="2600" b="1" dirty="0">
                    <a:solidFill>
                      <a:schemeClr val="tx1"/>
                    </a:solidFill>
                    <a:latin typeface="Segoe UI Semilight" panose="020B0402040204020203" pitchFamily="34" charset="0"/>
                    <a:cs typeface="Segoe UI Semilight" panose="020B0402040204020203" pitchFamily="34" charset="0"/>
                  </a:rPr>
                  <a:t> is a </a:t>
                </a:r>
                <a:r>
                  <a:rPr lang="en-US" sz="2600" b="1" u="sng" dirty="0">
                    <a:solidFill>
                      <a:schemeClr val="tx1"/>
                    </a:solidFill>
                    <a:latin typeface="Segoe UI Semilight" panose="020B0402040204020203" pitchFamily="34" charset="0"/>
                    <a:cs typeface="Segoe UI Semilight" panose="020B0402040204020203" pitchFamily="34" charset="0"/>
                  </a:rPr>
                  <a:t>linear function</a:t>
                </a:r>
                <a:r>
                  <a:rPr lang="en-US" sz="2600" b="1" dirty="0">
                    <a:solidFill>
                      <a:schemeClr val="tx1"/>
                    </a:solidFill>
                    <a:latin typeface="Segoe UI Semilight" panose="020B0402040204020203" pitchFamily="34" charset="0"/>
                    <a:cs typeface="Segoe UI Semilight" panose="020B0402040204020203" pitchFamily="34" charset="0"/>
                  </a:rPr>
                  <a:t>? E.g., </a:t>
                </a:r>
                <a14:m>
                  <m:oMath xmlns:m="http://schemas.openxmlformats.org/officeDocument/2006/math">
                    <m:r>
                      <a:rPr lang="en-US" sz="2600" b="1" i="1" smtClean="0">
                        <a:solidFill>
                          <a:schemeClr val="tx1"/>
                        </a:solidFill>
                        <a:latin typeface="Cambria Math" panose="02040503050406030204" pitchFamily="18" charset="0"/>
                        <a:cs typeface="Segoe UI Semilight" panose="020B0402040204020203" pitchFamily="34" charset="0"/>
                      </a:rPr>
                      <m:t>𝒈</m:t>
                    </m:r>
                    <m:d>
                      <m:dPr>
                        <m:ctrlPr>
                          <a:rPr lang="en-US" sz="2600" b="1" i="1" smtClean="0">
                            <a:solidFill>
                              <a:schemeClr val="tx1"/>
                            </a:solidFill>
                            <a:latin typeface="Cambria Math" panose="02040503050406030204" pitchFamily="18" charset="0"/>
                            <a:cs typeface="Segoe UI Semilight" panose="020B0402040204020203" pitchFamily="34" charset="0"/>
                          </a:rPr>
                        </m:ctrlPr>
                      </m:dPr>
                      <m:e>
                        <m:r>
                          <a:rPr lang="en-US" sz="2600" b="1" i="1" smtClean="0">
                            <a:solidFill>
                              <a:schemeClr val="tx1"/>
                            </a:solidFill>
                            <a:latin typeface="Cambria Math" panose="02040503050406030204" pitchFamily="18" charset="0"/>
                            <a:cs typeface="Segoe UI Semilight" panose="020B0402040204020203" pitchFamily="34" charset="0"/>
                          </a:rPr>
                          <m:t>𝑿</m:t>
                        </m:r>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𝒀</m:t>
                        </m:r>
                      </m:e>
                    </m:d>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𝑿</m:t>
                    </m:r>
                    <m:r>
                      <a:rPr lang="en-US" sz="2600" b="1" i="1" smtClean="0">
                        <a:solidFill>
                          <a:schemeClr val="tx1"/>
                        </a:solidFill>
                        <a:latin typeface="Cambria Math" panose="02040503050406030204" pitchFamily="18" charset="0"/>
                        <a:cs typeface="Segoe UI Semilight" panose="020B0402040204020203" pitchFamily="34" charset="0"/>
                      </a:rPr>
                      <m:t>+</m:t>
                    </m:r>
                    <m:r>
                      <a:rPr lang="en-US" sz="2600" b="1" i="1" smtClean="0">
                        <a:solidFill>
                          <a:schemeClr val="tx1"/>
                        </a:solidFill>
                        <a:latin typeface="Cambria Math" panose="02040503050406030204" pitchFamily="18" charset="0"/>
                        <a:cs typeface="Segoe UI Semilight" panose="020B0402040204020203" pitchFamily="34" charset="0"/>
                      </a:rPr>
                      <m:t>𝒀</m:t>
                    </m:r>
                  </m:oMath>
                </a14:m>
                <a:endParaRPr lang="en-US" sz="26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4" name="Rectangle: Rounded Corners 3">
                <a:extLst>
                  <a:ext uri="{FF2B5EF4-FFF2-40B4-BE49-F238E27FC236}">
                    <a16:creationId xmlns:a16="http://schemas.microsoft.com/office/drawing/2014/main" id="{7EC62E14-748B-A6A4-E1B7-9D1AEB2E881D}"/>
                  </a:ext>
                </a:extLst>
              </p:cNvPr>
              <p:cNvSpPr>
                <a:spLocks noRot="1" noChangeAspect="1" noMove="1" noResize="1" noEditPoints="1" noAdjustHandles="1" noChangeArrowheads="1" noChangeShapeType="1" noTextEdit="1"/>
              </p:cNvSpPr>
              <p:nvPr/>
            </p:nvSpPr>
            <p:spPr>
              <a:xfrm>
                <a:off x="627375" y="5805890"/>
                <a:ext cx="10885113" cy="722436"/>
              </a:xfrm>
              <a:prstGeom prst="roundRect">
                <a:avLst/>
              </a:prstGeom>
              <a:blipFill>
                <a:blip r:embed="rId6"/>
                <a:stretch>
                  <a:fillRect b="-588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96877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449-D534-7585-40C7-F1EA53424B80}"/>
              </a:ext>
            </a:extLst>
          </p:cNvPr>
          <p:cNvSpPr>
            <a:spLocks noGrp="1"/>
          </p:cNvSpPr>
          <p:nvPr>
            <p:ph type="title"/>
          </p:nvPr>
        </p:nvSpPr>
        <p:spPr>
          <a:xfrm>
            <a:off x="1902775" y="3262680"/>
            <a:ext cx="4909505" cy="590415"/>
          </a:xfrm>
        </p:spPr>
        <p:txBody>
          <a:bodyPr/>
          <a:lstStyle/>
          <a:p>
            <a:r>
              <a:rPr lang="en-US" dirty="0"/>
              <a:t>Linearity of Expectation</a:t>
            </a:r>
          </a:p>
        </p:txBody>
      </p:sp>
      <p:sp>
        <p:nvSpPr>
          <p:cNvPr id="3" name="Text Placeholder 2">
            <a:extLst>
              <a:ext uri="{FF2B5EF4-FFF2-40B4-BE49-F238E27FC236}">
                <a16:creationId xmlns:a16="http://schemas.microsoft.com/office/drawing/2014/main" id="{E7A1DEBB-7C23-24DB-3900-6440377AB73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00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3"/>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5262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776E-631D-4CEA-A1CF-2A9F5706E56C}"/>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11774-9D98-46C1-9DFB-B236C72DE7D7}"/>
                  </a:ext>
                </a:extLst>
              </p:cNvPr>
              <p:cNvSpPr>
                <a:spLocks noGrp="1"/>
              </p:cNvSpPr>
              <p:nvPr>
                <p:ph idx="1"/>
              </p:nvPr>
            </p:nvSpPr>
            <p:spPr/>
            <p:txBody>
              <a:bodyPr>
                <a:normAutofit fontScale="92500" lnSpcReduction="20000"/>
              </a:bodyPr>
              <a:lstStyle/>
              <a:p>
                <a:r>
                  <a:rPr lang="en-US" dirty="0"/>
                  <a:t>Last time, we introduced random variables (RVs)</a:t>
                </a:r>
              </a:p>
              <a:p>
                <a:pPr lvl="1"/>
                <a:r>
                  <a:rPr lang="en-US" i="1" dirty="0"/>
                  <a:t>function that assign a quantitative value to an outcome of a random experiment</a:t>
                </a:r>
                <a:endParaRPr lang="en-US" sz="2800" i="1" dirty="0"/>
              </a:p>
              <a:p>
                <a:pPr marL="585216" lvl="1" indent="-457200">
                  <a:buFont typeface="Arial" panose="020B0604020202020204" pitchFamily="34" charset="0"/>
                  <a:buChar char="•"/>
                </a:pPr>
                <a:r>
                  <a:rPr lang="en-US" sz="2800" dirty="0"/>
                  <a:t>Describe RVs with things like the support, PMF, CDF</a:t>
                </a:r>
              </a:p>
              <a:p>
                <a:pPr marL="585216" lvl="1" indent="-457200">
                  <a:buFont typeface="Arial" panose="020B0604020202020204" pitchFamily="34" charset="0"/>
                  <a:buChar char="•"/>
                </a:pPr>
                <a:r>
                  <a:rPr lang="en-US" sz="2800" dirty="0"/>
                  <a:t>Expected value of a RV is like the “average” value it takes on</a:t>
                </a:r>
              </a:p>
              <a:p>
                <a:endParaRPr lang="en-US" dirty="0"/>
              </a:p>
              <a:p>
                <a:r>
                  <a:rPr lang="en-US" dirty="0"/>
                  <a:t>Today…</a:t>
                </a:r>
              </a:p>
              <a:p>
                <a:r>
                  <a:rPr lang="en-US" b="1" dirty="0"/>
                  <a:t>&gt; Independence</a:t>
                </a:r>
                <a:r>
                  <a:rPr lang="en-US" dirty="0"/>
                  <a:t> of random variables</a:t>
                </a:r>
              </a:p>
              <a:p>
                <a:r>
                  <a:rPr lang="en-US" b="1" dirty="0"/>
                  <a:t>&gt; Expectation of a function </a:t>
                </a:r>
                <a:r>
                  <a:rPr lang="en-US" dirty="0"/>
                  <a:t>of a random variable (e.g.,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a:t>
                </a:r>
              </a:p>
              <a:p>
                <a:r>
                  <a:rPr lang="en-US" b="1" dirty="0"/>
                  <a:t>&gt; Linearity of expectation</a:t>
                </a:r>
              </a:p>
              <a:p>
                <a:pPr lvl="1"/>
                <a:r>
                  <a:rPr lang="en-US" dirty="0"/>
                  <a:t>    Statement</a:t>
                </a:r>
              </a:p>
              <a:p>
                <a:pPr lvl="1"/>
                <a:r>
                  <a:rPr lang="en-US" dirty="0"/>
                  <a:t>    Proof</a:t>
                </a:r>
              </a:p>
              <a:p>
                <a:pPr lvl="1"/>
                <a:r>
                  <a:rPr lang="en-US" dirty="0"/>
                  <a:t>    A whole bunch of examples</a:t>
                </a:r>
              </a:p>
              <a:p>
                <a:endParaRPr lang="en-US" dirty="0"/>
              </a:p>
            </p:txBody>
          </p:sp>
        </mc:Choice>
        <mc:Fallback xmlns="">
          <p:sp>
            <p:nvSpPr>
              <p:cNvPr id="3" name="Content Placeholder 2">
                <a:extLst>
                  <a:ext uri="{FF2B5EF4-FFF2-40B4-BE49-F238E27FC236}">
                    <a16:creationId xmlns:a16="http://schemas.microsoft.com/office/drawing/2014/main" id="{99511774-9D98-46C1-9DFB-B236C72DE7D7}"/>
                  </a:ext>
                </a:extLst>
              </p:cNvPr>
              <p:cNvSpPr>
                <a:spLocks noGrp="1" noRot="1" noChangeAspect="1" noMove="1" noResize="1" noEditPoints="1" noAdjustHandles="1" noChangeArrowheads="1" noChangeShapeType="1" noTextEdit="1"/>
              </p:cNvSpPr>
              <p:nvPr>
                <p:ph idx="1"/>
              </p:nvPr>
            </p:nvSpPr>
            <p:spPr>
              <a:blipFill>
                <a:blip r:embed="rId3"/>
                <a:stretch>
                  <a:fillRect l="-545" t="-3396"/>
                </a:stretch>
              </a:blipFill>
            </p:spPr>
            <p:txBody>
              <a:bodyPr/>
              <a:lstStyle/>
              <a:p>
                <a:r>
                  <a:rPr lang="en-US">
                    <a:noFill/>
                  </a:rPr>
                  <a:t> </a:t>
                </a:r>
              </a:p>
            </p:txBody>
          </p:sp>
        </mc:Fallback>
      </mc:AlternateContent>
    </p:spTree>
    <p:extLst>
      <p:ext uri="{BB962C8B-B14F-4D97-AF65-F5344CB8AC3E}">
        <p14:creationId xmlns:p14="http://schemas.microsoft.com/office/powerpoint/2010/main" val="163121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lstStyle/>
              <a:p>
                <a:pPr marL="0" indent="0">
                  <a:buNone/>
                </a:pPr>
                <a:r>
                  <a:rPr lang="en-US" dirty="0"/>
                  <a:t>Extending this to n random variables, </a:t>
                </a:r>
                <a14:m>
                  <m:oMath xmlns:m="http://schemas.openxmlformats.org/officeDocument/2006/math">
                    <m:sSub>
                      <m:sSubPr>
                        <m:ctrlPr>
                          <a:rPr lang="en-US" i="1" smtClean="0">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oMath>
                </a14:m>
                <a:endParaRPr lang="en-US" sz="2800" i="1" dirty="0">
                  <a:latin typeface="Cambria Math" panose="02040503050406030204" pitchFamily="18" charset="0"/>
                  <a:cs typeface="Segoe UI Semibold" panose="020B0702040204020203"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sz="280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oMath>
                  </m:oMathPara>
                </a14:m>
                <a:endParaRPr lang="en-US" sz="2800" dirty="0">
                  <a:latin typeface="Segoe UI Semibold" panose="020B0702040204020203" pitchFamily="34" charset="0"/>
                  <a:cs typeface="Segoe UI Semibold" panose="020B0702040204020203" pitchFamily="34" charset="0"/>
                </a:endParaRPr>
              </a:p>
              <a:p>
                <a:pPr marL="0" indent="0">
                  <a:buNone/>
                </a:pPr>
                <a:endParaRPr lang="en-US" dirty="0"/>
              </a:p>
              <a:p>
                <a:pPr marL="0" indent="0">
                  <a:buNone/>
                </a:pPr>
                <a:r>
                  <a:rPr lang="en-US" dirty="0"/>
                  <a:t>This can be proven by induction.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233141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BDE92A-B346-85CF-5604-EEF6A7D2A1B7}"/>
                  </a:ext>
                </a:extLst>
              </p:cNvPr>
              <p:cNvSpPr txBox="1"/>
              <p:nvPr/>
            </p:nvSpPr>
            <p:spPr>
              <a:xfrm>
                <a:off x="8098971" y="3853542"/>
                <a:ext cx="3663527" cy="1311706"/>
              </a:xfrm>
              <a:prstGeom prst="rect">
                <a:avLst/>
              </a:prstGeom>
              <a:solidFill>
                <a:schemeClr val="accent4">
                  <a:lumMod val="20000"/>
                  <a:lumOff val="80000"/>
                </a:schemeClr>
              </a:solidFill>
            </p:spPr>
            <p:txBody>
              <a:bodyPr wrap="square">
                <a:spAutoFit/>
              </a:bodyPr>
              <a:lstStyle/>
              <a:p>
                <a:r>
                  <a:rPr lang="en-US" sz="2100" b="0" dirty="0">
                    <a:latin typeface="Segoe UI Semibold" panose="020B0702040204020203" pitchFamily="34" charset="0"/>
                    <a:cs typeface="Segoe UI Semibold" panose="020B0702040204020203" pitchFamily="34" charset="0"/>
                  </a:rPr>
                  <a:t>Definition of expectation:</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𝑿</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𝜔</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Ω</m:t>
                          </m:r>
                        </m:sub>
                        <m:sup/>
                        <m:e>
                          <m:r>
                            <a:rPr lang="en-US" sz="2400" i="1">
                              <a:latin typeface="Cambria Math" panose="02040503050406030204" pitchFamily="18" charset="0"/>
                            </a:rPr>
                            <m:t>𝑋</m:t>
                          </m:r>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b="0" i="1" smtClean="0">
                              <a:latin typeface="Cambria Math" panose="02040503050406030204" pitchFamily="18" charset="0"/>
                            </a:rPr>
                            <m:t>⋅</m:t>
                          </m:r>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e>
                      </m:nary>
                    </m:oMath>
                  </m:oMathPara>
                </a14:m>
                <a:endParaRPr lang="en-US" sz="2400" b="1" dirty="0">
                  <a:latin typeface="Segoe UI Semibold" panose="020B0702040204020203" pitchFamily="34" charset="0"/>
                  <a:cs typeface="Segoe UI Semibold" panose="020B0702040204020203" pitchFamily="34" charset="0"/>
                </a:endParaRPr>
              </a:p>
            </p:txBody>
          </p:sp>
        </mc:Choice>
        <mc:Fallback xmlns="">
          <p:sp>
            <p:nvSpPr>
              <p:cNvPr id="8" name="TextBox 7">
                <a:extLst>
                  <a:ext uri="{FF2B5EF4-FFF2-40B4-BE49-F238E27FC236}">
                    <a16:creationId xmlns:a16="http://schemas.microsoft.com/office/drawing/2014/main" id="{53BDE92A-B346-85CF-5604-EEF6A7D2A1B7}"/>
                  </a:ext>
                </a:extLst>
              </p:cNvPr>
              <p:cNvSpPr txBox="1">
                <a:spLocks noRot="1" noChangeAspect="1" noMove="1" noResize="1" noEditPoints="1" noAdjustHandles="1" noChangeArrowheads="1" noChangeShapeType="1" noTextEdit="1"/>
              </p:cNvSpPr>
              <p:nvPr/>
            </p:nvSpPr>
            <p:spPr>
              <a:xfrm>
                <a:off x="8098971" y="3853542"/>
                <a:ext cx="3663527" cy="1311706"/>
              </a:xfrm>
              <a:prstGeom prst="rect">
                <a:avLst/>
              </a:prstGeom>
              <a:blipFill>
                <a:blip r:embed="rId5"/>
                <a:stretch>
                  <a:fillRect l="-1997" t="-2791"/>
                </a:stretch>
              </a:blipFill>
            </p:spPr>
            <p:txBody>
              <a:bodyPr/>
              <a:lstStyle/>
              <a:p>
                <a:r>
                  <a:rPr lang="en-US">
                    <a:noFill/>
                  </a:rPr>
                  <a:t> </a:t>
                </a:r>
              </a:p>
            </p:txBody>
          </p:sp>
        </mc:Fallback>
      </mc:AlternateContent>
    </p:spTree>
    <p:extLst>
      <p:ext uri="{BB962C8B-B14F-4D97-AF65-F5344CB8AC3E}">
        <p14:creationId xmlns:p14="http://schemas.microsoft.com/office/powerpoint/2010/main" val="134582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i="1">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i="1">
                              <a:latin typeface="Cambria Math" panose="02040503050406030204" pitchFamily="18" charset="0"/>
                              <a:cs typeface="Segoe UI Semibold" panose="020B0702040204020203" pitchFamily="34" charset="0"/>
                            </a:rPr>
                            <m:t>Σ</m:t>
                          </m:r>
                        </m:e>
                        <m:sub>
                          <m:r>
                            <a:rPr lang="en-US"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cs typeface="Segoe UI Semibold" panose="020B0702040204020203" pitchFamily="34" charset="0"/>
                            </a:rPr>
                            <m:t>)</m:t>
                          </m:r>
                        </m:e>
                      </m:d>
                    </m:oMath>
                  </m:oMathPara>
                </a14:m>
                <a:br>
                  <a:rPr lang="en-US" i="1" dirty="0">
                    <a:latin typeface="Cambria Math" panose="02040503050406030204" pitchFamily="18" charset="0"/>
                    <a:cs typeface="Segoe UI Semibold" panose="020B0702040204020203" pitchFamily="34" charset="0"/>
                  </a:rPr>
                </a:br>
                <a:endParaRPr lang="en-US" b="1" dirty="0">
                  <a:latin typeface="Segoe UI Semibold" panose="020B0702040204020203" pitchFamily="34"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BDE92A-B346-85CF-5604-EEF6A7D2A1B7}"/>
                  </a:ext>
                </a:extLst>
              </p:cNvPr>
              <p:cNvSpPr txBox="1"/>
              <p:nvPr/>
            </p:nvSpPr>
            <p:spPr>
              <a:xfrm>
                <a:off x="8098971" y="3853542"/>
                <a:ext cx="3663527" cy="1311706"/>
              </a:xfrm>
              <a:prstGeom prst="rect">
                <a:avLst/>
              </a:prstGeom>
              <a:solidFill>
                <a:schemeClr val="accent4">
                  <a:lumMod val="20000"/>
                  <a:lumOff val="80000"/>
                </a:schemeClr>
              </a:solidFill>
            </p:spPr>
            <p:txBody>
              <a:bodyPr wrap="square">
                <a:spAutoFit/>
              </a:bodyPr>
              <a:lstStyle/>
              <a:p>
                <a:r>
                  <a:rPr lang="en-US" sz="2100" b="0" dirty="0">
                    <a:latin typeface="Segoe UI Semibold" panose="020B0702040204020203" pitchFamily="34" charset="0"/>
                    <a:cs typeface="Segoe UI Semibold" panose="020B0702040204020203" pitchFamily="34" charset="0"/>
                  </a:rPr>
                  <a:t>Definition of expectation:</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𝑿</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𝜔</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Ω</m:t>
                          </m:r>
                        </m:sub>
                        <m:sup/>
                        <m:e>
                          <m:r>
                            <a:rPr lang="en-US" sz="2400" i="1">
                              <a:latin typeface="Cambria Math" panose="02040503050406030204" pitchFamily="18" charset="0"/>
                            </a:rPr>
                            <m:t>𝑋</m:t>
                          </m:r>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b="0" i="1" smtClean="0">
                              <a:latin typeface="Cambria Math" panose="02040503050406030204" pitchFamily="18" charset="0"/>
                            </a:rPr>
                            <m:t>⋅</m:t>
                          </m:r>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e>
                      </m:nary>
                    </m:oMath>
                  </m:oMathPara>
                </a14:m>
                <a:endParaRPr lang="en-US" sz="2400" b="1" dirty="0">
                  <a:latin typeface="Segoe UI Semibold" panose="020B0702040204020203" pitchFamily="34" charset="0"/>
                  <a:cs typeface="Segoe UI Semibold" panose="020B0702040204020203" pitchFamily="34" charset="0"/>
                </a:endParaRPr>
              </a:p>
            </p:txBody>
          </p:sp>
        </mc:Choice>
        <mc:Fallback xmlns="">
          <p:sp>
            <p:nvSpPr>
              <p:cNvPr id="8" name="TextBox 7">
                <a:extLst>
                  <a:ext uri="{FF2B5EF4-FFF2-40B4-BE49-F238E27FC236}">
                    <a16:creationId xmlns:a16="http://schemas.microsoft.com/office/drawing/2014/main" id="{53BDE92A-B346-85CF-5604-EEF6A7D2A1B7}"/>
                  </a:ext>
                </a:extLst>
              </p:cNvPr>
              <p:cNvSpPr txBox="1">
                <a:spLocks noRot="1" noChangeAspect="1" noMove="1" noResize="1" noEditPoints="1" noAdjustHandles="1" noChangeArrowheads="1" noChangeShapeType="1" noTextEdit="1"/>
              </p:cNvSpPr>
              <p:nvPr/>
            </p:nvSpPr>
            <p:spPr>
              <a:xfrm>
                <a:off x="8098971" y="3853542"/>
                <a:ext cx="3663527" cy="1311706"/>
              </a:xfrm>
              <a:prstGeom prst="rect">
                <a:avLst/>
              </a:prstGeom>
              <a:blipFill>
                <a:blip r:embed="rId5"/>
                <a:stretch>
                  <a:fillRect l="-1997" t="-2791"/>
                </a:stretch>
              </a:blipFill>
            </p:spPr>
            <p:txBody>
              <a:bodyPr/>
              <a:lstStyle/>
              <a:p>
                <a:r>
                  <a:rPr lang="en-US">
                    <a:noFill/>
                  </a:rPr>
                  <a:t> </a:t>
                </a:r>
              </a:p>
            </p:txBody>
          </p:sp>
        </mc:Fallback>
      </mc:AlternateContent>
    </p:spTree>
    <p:extLst>
      <p:ext uri="{BB962C8B-B14F-4D97-AF65-F5344CB8AC3E}">
        <p14:creationId xmlns:p14="http://schemas.microsoft.com/office/powerpoint/2010/main" val="189097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i="1">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i="1">
                              <a:latin typeface="Cambria Math" panose="02040503050406030204" pitchFamily="18" charset="0"/>
                              <a:cs typeface="Segoe UI Semibold" panose="020B0702040204020203" pitchFamily="34" charset="0"/>
                            </a:rPr>
                            <m:t>Σ</m:t>
                          </m:r>
                        </m:e>
                        <m:sub>
                          <m:r>
                            <a:rPr lang="en-US"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cs typeface="Segoe UI Semibold" panose="020B0702040204020203" pitchFamily="34" charset="0"/>
                            </a:rPr>
                            <m:t>)</m:t>
                          </m:r>
                        </m:e>
                      </m:d>
                    </m:oMath>
                    <m:oMath xmlns:m="http://schemas.openxmlformats.org/officeDocument/2006/math">
                      <m:r>
                        <m:rPr>
                          <m:aln/>
                        </m:rP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oMath>
                  </m:oMathPara>
                </a14:m>
                <a:br>
                  <a:rPr lang="en-US" b="1" dirty="0">
                    <a:latin typeface="Segoe UI Semibold" panose="020B0702040204020203" pitchFamily="34" charset="0"/>
                    <a:cs typeface="Segoe UI Semibold" panose="020B0702040204020203" pitchFamily="34" charset="0"/>
                  </a:rPr>
                </a:br>
                <a:endParaRPr lang="en-US" b="1" dirty="0">
                  <a:latin typeface="Segoe UI Semibold" panose="020B0702040204020203" pitchFamily="34"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BDE92A-B346-85CF-5604-EEF6A7D2A1B7}"/>
                  </a:ext>
                </a:extLst>
              </p:cNvPr>
              <p:cNvSpPr txBox="1"/>
              <p:nvPr/>
            </p:nvSpPr>
            <p:spPr>
              <a:xfrm>
                <a:off x="8098971" y="3853542"/>
                <a:ext cx="3663527" cy="1311706"/>
              </a:xfrm>
              <a:prstGeom prst="rect">
                <a:avLst/>
              </a:prstGeom>
              <a:solidFill>
                <a:schemeClr val="accent4">
                  <a:lumMod val="20000"/>
                  <a:lumOff val="80000"/>
                </a:schemeClr>
              </a:solidFill>
            </p:spPr>
            <p:txBody>
              <a:bodyPr wrap="square">
                <a:spAutoFit/>
              </a:bodyPr>
              <a:lstStyle/>
              <a:p>
                <a:r>
                  <a:rPr lang="en-US" sz="2100" b="0" dirty="0">
                    <a:latin typeface="Segoe UI Semibold" panose="020B0702040204020203" pitchFamily="34" charset="0"/>
                    <a:cs typeface="Segoe UI Semibold" panose="020B0702040204020203" pitchFamily="34" charset="0"/>
                  </a:rPr>
                  <a:t>Definition of expectation:</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𝑿</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𝜔</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Ω</m:t>
                          </m:r>
                        </m:sub>
                        <m:sup/>
                        <m:e>
                          <m:r>
                            <a:rPr lang="en-US" sz="2400" i="1">
                              <a:latin typeface="Cambria Math" panose="02040503050406030204" pitchFamily="18" charset="0"/>
                            </a:rPr>
                            <m:t>𝑋</m:t>
                          </m:r>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b="0" i="1" smtClean="0">
                              <a:latin typeface="Cambria Math" panose="02040503050406030204" pitchFamily="18" charset="0"/>
                            </a:rPr>
                            <m:t>⋅</m:t>
                          </m:r>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e>
                      </m:nary>
                    </m:oMath>
                  </m:oMathPara>
                </a14:m>
                <a:endParaRPr lang="en-US" sz="2400" b="1" dirty="0">
                  <a:latin typeface="Segoe UI Semibold" panose="020B0702040204020203" pitchFamily="34" charset="0"/>
                  <a:cs typeface="Segoe UI Semibold" panose="020B0702040204020203" pitchFamily="34" charset="0"/>
                </a:endParaRPr>
              </a:p>
            </p:txBody>
          </p:sp>
        </mc:Choice>
        <mc:Fallback xmlns="">
          <p:sp>
            <p:nvSpPr>
              <p:cNvPr id="8" name="TextBox 7">
                <a:extLst>
                  <a:ext uri="{FF2B5EF4-FFF2-40B4-BE49-F238E27FC236}">
                    <a16:creationId xmlns:a16="http://schemas.microsoft.com/office/drawing/2014/main" id="{53BDE92A-B346-85CF-5604-EEF6A7D2A1B7}"/>
                  </a:ext>
                </a:extLst>
              </p:cNvPr>
              <p:cNvSpPr txBox="1">
                <a:spLocks noRot="1" noChangeAspect="1" noMove="1" noResize="1" noEditPoints="1" noAdjustHandles="1" noChangeArrowheads="1" noChangeShapeType="1" noTextEdit="1"/>
              </p:cNvSpPr>
              <p:nvPr/>
            </p:nvSpPr>
            <p:spPr>
              <a:xfrm>
                <a:off x="8098971" y="3853542"/>
                <a:ext cx="3663527" cy="1311706"/>
              </a:xfrm>
              <a:prstGeom prst="rect">
                <a:avLst/>
              </a:prstGeom>
              <a:blipFill>
                <a:blip r:embed="rId5"/>
                <a:stretch>
                  <a:fillRect l="-1997" t="-2791"/>
                </a:stretch>
              </a:blipFill>
            </p:spPr>
            <p:txBody>
              <a:bodyPr/>
              <a:lstStyle/>
              <a:p>
                <a:r>
                  <a:rPr lang="en-US">
                    <a:noFill/>
                  </a:rPr>
                  <a:t> </a:t>
                </a:r>
              </a:p>
            </p:txBody>
          </p:sp>
        </mc:Fallback>
      </mc:AlternateContent>
    </p:spTree>
    <p:extLst>
      <p:ext uri="{BB962C8B-B14F-4D97-AF65-F5344CB8AC3E}">
        <p14:creationId xmlns:p14="http://schemas.microsoft.com/office/powerpoint/2010/main" val="97502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i="1">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i="1">
                              <a:latin typeface="Cambria Math" panose="02040503050406030204" pitchFamily="18" charset="0"/>
                              <a:cs typeface="Segoe UI Semibold" panose="020B0702040204020203" pitchFamily="34" charset="0"/>
                            </a:rPr>
                            <m:t>Σ</m:t>
                          </m:r>
                        </m:e>
                        <m:sub>
                          <m:r>
                            <a:rPr lang="en-US"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cs typeface="Segoe UI Semibold" panose="020B0702040204020203" pitchFamily="34" charset="0"/>
                            </a:rPr>
                            <m:t>)</m:t>
                          </m:r>
                        </m:e>
                      </m:d>
                    </m:oMath>
                    <m:oMath xmlns:m="http://schemas.openxmlformats.org/officeDocument/2006/math">
                      <m:r>
                        <m:rPr>
                          <m:aln/>
                        </m:rP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oMath>
                  </m:oMathPara>
                </a14:m>
                <a:endParaRPr lang="en-US" b="1" dirty="0">
                  <a:latin typeface="Segoe UI Semibold" panose="020B0702040204020203" pitchFamily="34"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b="0" i="1" smtClean="0">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𝑌</m:t>
                          </m:r>
                        </m:e>
                      </m:d>
                    </m:oMath>
                  </m:oMathPara>
                </a14:m>
                <a:br>
                  <a:rPr lang="en-US" b="1" dirty="0">
                    <a:latin typeface="Segoe UI Semibold" panose="020B0702040204020203" pitchFamily="34" charset="0"/>
                    <a:cs typeface="Segoe UI Semibold" panose="020B0702040204020203" pitchFamily="34" charset="0"/>
                  </a:rPr>
                </a:br>
                <a:endParaRPr lang="en-US" b="1" dirty="0">
                  <a:latin typeface="Segoe UI Semibold" panose="020B0702040204020203" pitchFamily="34"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BDE92A-B346-85CF-5604-EEF6A7D2A1B7}"/>
                  </a:ext>
                </a:extLst>
              </p:cNvPr>
              <p:cNvSpPr txBox="1"/>
              <p:nvPr/>
            </p:nvSpPr>
            <p:spPr>
              <a:xfrm>
                <a:off x="8098971" y="3853542"/>
                <a:ext cx="3663527" cy="1311706"/>
              </a:xfrm>
              <a:prstGeom prst="rect">
                <a:avLst/>
              </a:prstGeom>
              <a:solidFill>
                <a:schemeClr val="accent4">
                  <a:lumMod val="20000"/>
                  <a:lumOff val="80000"/>
                </a:schemeClr>
              </a:solidFill>
            </p:spPr>
            <p:txBody>
              <a:bodyPr wrap="square">
                <a:spAutoFit/>
              </a:bodyPr>
              <a:lstStyle/>
              <a:p>
                <a:r>
                  <a:rPr lang="en-US" sz="2100" b="0" dirty="0">
                    <a:latin typeface="Segoe UI Semibold" panose="020B0702040204020203" pitchFamily="34" charset="0"/>
                    <a:cs typeface="Segoe UI Semibold" panose="020B0702040204020203" pitchFamily="34" charset="0"/>
                  </a:rPr>
                  <a:t>Definition of expectation:</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𝑿</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𝜔</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Ω</m:t>
                          </m:r>
                        </m:sub>
                        <m:sup/>
                        <m:e>
                          <m:r>
                            <a:rPr lang="en-US" sz="2400" i="1">
                              <a:latin typeface="Cambria Math" panose="02040503050406030204" pitchFamily="18" charset="0"/>
                            </a:rPr>
                            <m:t>𝑋</m:t>
                          </m:r>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b="0" i="1" smtClean="0">
                              <a:latin typeface="Cambria Math" panose="02040503050406030204" pitchFamily="18" charset="0"/>
                            </a:rPr>
                            <m:t>⋅</m:t>
                          </m:r>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e>
                      </m:nary>
                    </m:oMath>
                  </m:oMathPara>
                </a14:m>
                <a:endParaRPr lang="en-US" sz="2400" b="1" dirty="0">
                  <a:latin typeface="Segoe UI Semibold" panose="020B0702040204020203" pitchFamily="34" charset="0"/>
                  <a:cs typeface="Segoe UI Semibold" panose="020B0702040204020203" pitchFamily="34" charset="0"/>
                </a:endParaRPr>
              </a:p>
            </p:txBody>
          </p:sp>
        </mc:Choice>
        <mc:Fallback xmlns="">
          <p:sp>
            <p:nvSpPr>
              <p:cNvPr id="8" name="TextBox 7">
                <a:extLst>
                  <a:ext uri="{FF2B5EF4-FFF2-40B4-BE49-F238E27FC236}">
                    <a16:creationId xmlns:a16="http://schemas.microsoft.com/office/drawing/2014/main" id="{53BDE92A-B346-85CF-5604-EEF6A7D2A1B7}"/>
                  </a:ext>
                </a:extLst>
              </p:cNvPr>
              <p:cNvSpPr txBox="1">
                <a:spLocks noRot="1" noChangeAspect="1" noMove="1" noResize="1" noEditPoints="1" noAdjustHandles="1" noChangeArrowheads="1" noChangeShapeType="1" noTextEdit="1"/>
              </p:cNvSpPr>
              <p:nvPr/>
            </p:nvSpPr>
            <p:spPr>
              <a:xfrm>
                <a:off x="8098971" y="3853542"/>
                <a:ext cx="3663527" cy="1311706"/>
              </a:xfrm>
              <a:prstGeom prst="rect">
                <a:avLst/>
              </a:prstGeom>
              <a:blipFill>
                <a:blip r:embed="rId5"/>
                <a:stretch>
                  <a:fillRect l="-1997" t="-2791"/>
                </a:stretch>
              </a:blipFill>
            </p:spPr>
            <p:txBody>
              <a:bodyPr/>
              <a:lstStyle/>
              <a:p>
                <a:r>
                  <a:rPr lang="en-US">
                    <a:noFill/>
                  </a:rPr>
                  <a:t> </a:t>
                </a:r>
              </a:p>
            </p:txBody>
          </p:sp>
        </mc:Fallback>
      </mc:AlternateContent>
    </p:spTree>
    <p:extLst>
      <p:ext uri="{BB962C8B-B14F-4D97-AF65-F5344CB8AC3E}">
        <p14:creationId xmlns:p14="http://schemas.microsoft.com/office/powerpoint/2010/main" val="9910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t>Constants are also fine:</a:t>
                </a:r>
              </a:p>
              <a:p>
                <a:pPr marL="0" indent="0">
                  <a:buNone/>
                </a:pPr>
                <a:r>
                  <a:rPr lang="en-US" dirty="0"/>
                  <a:t>For real numbers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87" t="-412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2202870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b="1"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361" t="-2880" b="-1571"/>
                </a:stretch>
              </a:blipFill>
            </p:spPr>
            <p:txBody>
              <a:bodyPr/>
              <a:lstStyle/>
              <a:p>
                <a:r>
                  <a:rPr lang="en-US">
                    <a:noFill/>
                  </a:rPr>
                  <a:t> </a:t>
                </a:r>
              </a:p>
            </p:txBody>
          </p:sp>
        </mc:Fallback>
      </mc:AlternateContent>
    </p:spTree>
    <p:extLst>
      <p:ext uri="{BB962C8B-B14F-4D97-AF65-F5344CB8AC3E}">
        <p14:creationId xmlns:p14="http://schemas.microsoft.com/office/powerpoint/2010/main" val="1596358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1683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587" t="-2880" b="-1571"/>
                </a:stretch>
              </a:blipFill>
            </p:spPr>
            <p:txBody>
              <a:bodyPr/>
              <a:lstStyle/>
              <a:p>
                <a:r>
                  <a:rPr lang="en-US">
                    <a:noFill/>
                  </a:rPr>
                  <a:t> </a:t>
                </a:r>
              </a:p>
            </p:txBody>
          </p:sp>
        </mc:Fallback>
      </mc:AlternateContent>
    </p:spTree>
    <p:extLst>
      <p:ext uri="{BB962C8B-B14F-4D97-AF65-F5344CB8AC3E}">
        <p14:creationId xmlns:p14="http://schemas.microsoft.com/office/powerpoint/2010/main" val="115047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227013" indent="-227013">
                  <a:buFont typeface="Arial" panose="020B0604020202020204" pitchFamily="34" charset="0"/>
                  <a:buChar char="•"/>
                </a:pPr>
                <a:r>
                  <a:rPr lang="en-US" dirty="0"/>
                  <a:t>You can sell each for $10 per fish, but you need $15 (total) for expenses. What is your average profit?</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2"/>
                <a:stretch>
                  <a:fillRect l="-1587" t="-2880" r="-2154"/>
                </a:stretch>
              </a:blipFill>
            </p:spPr>
            <p:txBody>
              <a:bodyPr/>
              <a:lstStyle/>
              <a:p>
                <a:r>
                  <a:rPr lang="en-US">
                    <a:noFill/>
                  </a:rPr>
                  <a:t> </a:t>
                </a:r>
              </a:p>
            </p:txBody>
          </p:sp>
        </mc:Fallback>
      </mc:AlternateContent>
    </p:spTree>
    <p:extLst>
      <p:ext uri="{BB962C8B-B14F-4D97-AF65-F5344CB8AC3E}">
        <p14:creationId xmlns:p14="http://schemas.microsoft.com/office/powerpoint/2010/main" val="208975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AB6F1-334F-444A-89FD-04E630BF5A5D}"/>
              </a:ext>
            </a:extLst>
          </p:cNvPr>
          <p:cNvSpPr>
            <a:spLocks noGrp="1"/>
          </p:cNvSpPr>
          <p:nvPr>
            <p:ph type="title"/>
          </p:nvPr>
        </p:nvSpPr>
        <p:spPr>
          <a:xfrm>
            <a:off x="1902775" y="3262680"/>
            <a:ext cx="7615298" cy="506283"/>
          </a:xfrm>
        </p:spPr>
        <p:txBody>
          <a:bodyPr/>
          <a:lstStyle/>
          <a:p>
            <a:r>
              <a:rPr lang="en-US" dirty="0"/>
              <a:t>Independence of Random Variables</a:t>
            </a:r>
          </a:p>
        </p:txBody>
      </p:sp>
      <p:sp>
        <p:nvSpPr>
          <p:cNvPr id="5" name="Text Placeholder 4">
            <a:extLst>
              <a:ext uri="{FF2B5EF4-FFF2-40B4-BE49-F238E27FC236}">
                <a16:creationId xmlns:a16="http://schemas.microsoft.com/office/drawing/2014/main" id="{FE031288-B638-44D7-8AF1-A2727B8292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3222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227013" indent="-227013">
                  <a:buFont typeface="Arial" panose="020B0604020202020204" pitchFamily="34" charset="0"/>
                  <a:buChar char="•"/>
                </a:pPr>
                <a:r>
                  <a:rPr lang="en-US" dirty="0"/>
                  <a:t>You can sell each for $10 per fish, but you need $15 (total) for expenses. What is your average profit?</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10</m:t>
                          </m:r>
                          <m:r>
                            <a:rPr lang="en-US" b="0" i="1" smtClean="0">
                              <a:solidFill>
                                <a:srgbClr val="7030A0"/>
                              </a:solidFill>
                              <a:latin typeface="Cambria Math" panose="02040503050406030204" pitchFamily="18" charset="0"/>
                              <a:ea typeface="Cambria Math" panose="02040503050406030204" pitchFamily="18" charset="0"/>
                            </a:rPr>
                            <m:t>𝑍</m:t>
                          </m:r>
                          <m:r>
                            <a:rPr lang="en-US" b="0" i="1" smtClean="0">
                              <a:solidFill>
                                <a:srgbClr val="7030A0"/>
                              </a:solidFill>
                              <a:latin typeface="Cambria Math" panose="02040503050406030204" pitchFamily="18" charset="0"/>
                              <a:ea typeface="Cambria Math" panose="02040503050406030204" pitchFamily="18" charset="0"/>
                            </a:rPr>
                            <m:t>−15</m:t>
                          </m:r>
                        </m:e>
                      </m:d>
                      <m:r>
                        <a:rPr lang="en-US" b="0" i="1" smtClean="0">
                          <a:solidFill>
                            <a:srgbClr val="7030A0"/>
                          </a:solidFill>
                          <a:latin typeface="Cambria Math" panose="02040503050406030204" pitchFamily="18" charset="0"/>
                          <a:ea typeface="Cambria Math" panose="02040503050406030204" pitchFamily="18" charset="0"/>
                        </a:rPr>
                        <m:t>=10</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−15=100−15=85</m:t>
                      </m:r>
                    </m:oMath>
                  </m:oMathPara>
                </a14:m>
                <a:endParaRPr lang="en-US" dirty="0">
                  <a:solidFill>
                    <a:srgbClr val="7030A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587" t="-2880" r="-2154"/>
                </a:stretch>
              </a:blipFill>
            </p:spPr>
            <p:txBody>
              <a:bodyPr/>
              <a:lstStyle/>
              <a:p>
                <a:r>
                  <a:rPr lang="en-US">
                    <a:noFill/>
                  </a:rPr>
                  <a:t> </a:t>
                </a:r>
              </a:p>
            </p:txBody>
          </p:sp>
        </mc:Fallback>
      </mc:AlternateContent>
    </p:spTree>
    <p:extLst>
      <p:ext uri="{BB962C8B-B14F-4D97-AF65-F5344CB8AC3E}">
        <p14:creationId xmlns:p14="http://schemas.microsoft.com/office/powerpoint/2010/main" val="3254159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692"/>
            <a:ext cx="11187259" cy="1014667"/>
          </a:xfrm>
        </p:spPr>
        <p:txBody>
          <a:bodyPr/>
          <a:lstStyle/>
          <a:p>
            <a:r>
              <a:rPr lang="en-US" dirty="0"/>
              <a:t>Coin Tosses</a:t>
            </a:r>
          </a:p>
        </p:txBody>
      </p:sp>
      <p:sp>
        <p:nvSpPr>
          <p:cNvPr id="3" name="Content Placeholder 2"/>
          <p:cNvSpPr>
            <a:spLocks noGrp="1"/>
          </p:cNvSpPr>
          <p:nvPr>
            <p:ph idx="1"/>
          </p:nvPr>
        </p:nvSpPr>
        <p:spPr/>
        <p:txBody>
          <a:bodyPr/>
          <a:lstStyle/>
          <a:p>
            <a:r>
              <a:rPr lang="en-US" dirty="0"/>
              <a:t>If we flip a coin twice, what is the expected number of heads that come up?</a:t>
            </a:r>
          </a:p>
          <a:p>
            <a:endParaRPr lang="en-US" dirty="0"/>
          </a:p>
          <a:p>
            <a:br>
              <a:rPr lang="en-US" b="1" i="1" dirty="0">
                <a:latin typeface="Cambria Math" panose="02040503050406030204" pitchFamily="18" charset="0"/>
                <a:cs typeface="Segoe UI Semibold" panose="020B0702040204020203" pitchFamily="34" charset="0"/>
              </a:rPr>
            </a:br>
            <a:endParaRPr lang="en-US" dirty="0"/>
          </a:p>
        </p:txBody>
      </p:sp>
    </p:spTree>
    <p:extLst>
      <p:ext uri="{BB962C8B-B14F-4D97-AF65-F5344CB8AC3E}">
        <p14:creationId xmlns:p14="http://schemas.microsoft.com/office/powerpoint/2010/main" val="405533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7611"/>
            <a:ext cx="11187259" cy="1014667"/>
          </a:xfrm>
        </p:spPr>
        <p:txBody>
          <a:bodyPr/>
          <a:lstStyle/>
          <a:p>
            <a:r>
              <a:rPr lang="en-US" dirty="0"/>
              <a:t>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076532"/>
              </a:xfrm>
            </p:spPr>
            <p:txBody>
              <a:bodyPr>
                <a:normAutofit/>
              </a:bodyPr>
              <a:lstStyle/>
              <a:p>
                <a:r>
                  <a:rPr lang="en-US" dirty="0"/>
                  <a:t>If we flip a coin twice, what is the expected number of heads that come up?</a:t>
                </a:r>
              </a:p>
              <a:p>
                <a:endParaRPr lang="en-US"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a:t>
                </a:r>
                <a:r>
                  <a:rPr lang="en-US" dirty="0" err="1"/>
                  <a:t>r.v.</a:t>
                </a:r>
                <a:r>
                  <a:rPr lang="en-US" dirty="0"/>
                  <a:t> representing the total number of heads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=1</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=2</m:t>
                            </m:r>
                          </m:e>
                          <m:e>
                            <m:r>
                              <a:rPr lang="en-US" i="1">
                                <a:latin typeface="Cambria Math" panose="02040503050406030204" pitchFamily="18" charset="0"/>
                              </a:rPr>
                              <m:t>0     </m:t>
                            </m:r>
                            <m:r>
                              <a:rPr lang="en-US">
                                <a:latin typeface="Cambria Math" panose="02040503050406030204" pitchFamily="18" charset="0"/>
                              </a:rPr>
                              <m:t>                                     </m:t>
                            </m:r>
                            <m:r>
                              <a:rPr lang="en-US" i="1">
                                <a:latin typeface="Cambria Math" panose="02040503050406030204" pitchFamily="18" charset="0"/>
                              </a:rPr>
                              <m:t>𝑜𝑡h𝑒𝑟𝑤𝑖𝑠𝑒</m:t>
                            </m:r>
                          </m:e>
                        </m:eqAr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076532"/>
              </a:xfrm>
              <a:blipFill>
                <a:blip r:embed="rId3"/>
                <a:stretch>
                  <a:fillRect l="-1587" t="-1995" r="-680"/>
                </a:stretch>
              </a:blipFill>
            </p:spPr>
            <p:txBody>
              <a:bodyPr/>
              <a:lstStyle/>
              <a:p>
                <a:r>
                  <a:rPr lang="en-US">
                    <a:noFill/>
                  </a:rPr>
                  <a:t> </a:t>
                </a:r>
              </a:p>
            </p:txBody>
          </p:sp>
        </mc:Fallback>
      </mc:AlternateContent>
    </p:spTree>
    <p:extLst>
      <p:ext uri="{BB962C8B-B14F-4D97-AF65-F5344CB8AC3E}">
        <p14:creationId xmlns:p14="http://schemas.microsoft.com/office/powerpoint/2010/main" val="398065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7611"/>
            <a:ext cx="11187259" cy="1014667"/>
          </a:xfrm>
        </p:spPr>
        <p:txBody>
          <a:bodyPr/>
          <a:lstStyle/>
          <a:p>
            <a:r>
              <a:rPr lang="en-US" dirty="0"/>
              <a:t>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076532"/>
              </a:xfrm>
            </p:spPr>
            <p:txBody>
              <a:bodyPr>
                <a:normAutofit/>
              </a:bodyPr>
              <a:lstStyle/>
              <a:p>
                <a:r>
                  <a:rPr lang="en-US" dirty="0"/>
                  <a:t>If we flip a coin twice, what is the expected number of heads that come up?</a:t>
                </a:r>
              </a:p>
              <a:p>
                <a:endParaRPr lang="en-US"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a:t>
                </a:r>
                <a:r>
                  <a:rPr lang="en-US" dirty="0" err="1"/>
                  <a:t>r.v.</a:t>
                </a:r>
                <a:r>
                  <a:rPr lang="en-US" dirty="0"/>
                  <a:t> representing the total number of heads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=1</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=2</m:t>
                            </m:r>
                          </m:e>
                          <m:e>
                            <m:r>
                              <a:rPr lang="en-US" i="1">
                                <a:latin typeface="Cambria Math" panose="02040503050406030204" pitchFamily="18" charset="0"/>
                              </a:rPr>
                              <m:t>0     </m:t>
                            </m:r>
                            <m:r>
                              <a:rPr lang="en-US">
                                <a:latin typeface="Cambria Math" panose="02040503050406030204" pitchFamily="18" charset="0"/>
                              </a:rPr>
                              <m:t>                                     </m:t>
                            </m:r>
                            <m:r>
                              <a:rPr lang="en-US" i="1">
                                <a:latin typeface="Cambria Math" panose="02040503050406030204" pitchFamily="18" charset="0"/>
                              </a:rPr>
                              <m:t>𝑜𝑡h𝑒𝑟𝑤𝑖𝑠𝑒</m:t>
                            </m:r>
                          </m:e>
                        </m:eqArr>
                      </m:e>
                    </m:d>
                  </m:oMath>
                </a14:m>
                <a:endParaRPr lang="en-US" dirty="0"/>
              </a:p>
              <a:p>
                <a14:m>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𝑘</m:t>
                        </m:r>
                        <m:r>
                          <a:rPr lang="en-US" i="1">
                            <a:latin typeface="Cambria Math" panose="02040503050406030204" pitchFamily="18" charset="0"/>
                            <a:ea typeface="Cambria Math" panose="02040503050406030204" pitchFamily="18" charset="0"/>
                            <a:cs typeface="Segoe UI Semibold" panose="020B0702040204020203" pitchFamily="34" charset="0"/>
                          </a:rPr>
                          <m:t>∈</m:t>
                        </m:r>
                        <m:sSub>
                          <m:sSubPr>
                            <m:ctrlPr>
                              <a:rPr lang="en-US" b="0" i="1" smtClean="0">
                                <a:latin typeface="Cambria Math" panose="02040503050406030204" pitchFamily="18" charset="0"/>
                                <a:ea typeface="Cambria Math" panose="02040503050406030204" pitchFamily="18" charset="0"/>
                                <a:cs typeface="Segoe UI Semibold" panose="020B0702040204020203" pitchFamily="34" charset="0"/>
                              </a:rPr>
                            </m:ctrlPr>
                          </m:sSubPr>
                          <m:e>
                            <m:r>
                              <m:rPr>
                                <m:sty m:val="p"/>
                              </m:rPr>
                              <a:rPr lang="el-GR" i="1" smtClean="0">
                                <a:latin typeface="Cambria Math" panose="02040503050406030204" pitchFamily="18" charset="0"/>
                                <a:ea typeface="Cambria Math" panose="02040503050406030204" pitchFamily="18" charset="0"/>
                                <a:cs typeface="Segoe UI Semibold" panose="020B0702040204020203" pitchFamily="34" charset="0"/>
                              </a:rPr>
                              <m:t>Ω</m:t>
                            </m:r>
                          </m:e>
                          <m:sub>
                            <m:r>
                              <a:rPr lang="en-US" b="0" i="1" smtClean="0">
                                <a:latin typeface="Cambria Math" panose="02040503050406030204" pitchFamily="18" charset="0"/>
                                <a:ea typeface="Cambria Math" panose="02040503050406030204" pitchFamily="18" charset="0"/>
                                <a:cs typeface="Segoe UI Semibold" panose="020B0702040204020203" pitchFamily="34" charset="0"/>
                              </a:rPr>
                              <m:t>𝑌</m:t>
                            </m:r>
                          </m:sub>
                        </m:sSub>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cs typeface="Segoe UI Semibold" panose="020B0702040204020203" pitchFamily="34" charset="0"/>
                      </a:rPr>
                      <m:t>=</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4</m:t>
                        </m:r>
                      </m:den>
                    </m:f>
                    <m:r>
                      <a:rPr lang="en-US" b="0" i="1" smtClean="0">
                        <a:latin typeface="Cambria Math" panose="02040503050406030204" pitchFamily="18" charset="0"/>
                        <a:cs typeface="Segoe UI Semibold" panose="020B0702040204020203" pitchFamily="34" charset="0"/>
                      </a:rPr>
                      <m:t>⋅0+</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2</m:t>
                        </m:r>
                      </m:den>
                    </m:f>
                    <m:r>
                      <a:rPr lang="en-US" b="0" i="1" smtClean="0">
                        <a:latin typeface="Cambria Math" panose="02040503050406030204" pitchFamily="18" charset="0"/>
                        <a:cs typeface="Segoe UI Semibold" panose="020B0702040204020203" pitchFamily="34" charset="0"/>
                      </a:rPr>
                      <m:t>⋅1+</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4</m:t>
                        </m:r>
                      </m:den>
                    </m:f>
                    <m:r>
                      <a:rPr lang="en-US" b="0" i="1" smtClean="0">
                        <a:latin typeface="Cambria Math" panose="02040503050406030204" pitchFamily="18" charset="0"/>
                        <a:cs typeface="Segoe UI Semibold" panose="020B0702040204020203" pitchFamily="34" charset="0"/>
                      </a:rPr>
                      <m:t>⋅2</m:t>
                    </m:r>
                    <m:r>
                      <a:rPr lang="en-US" b="1"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076532"/>
              </a:xfrm>
              <a:blipFill>
                <a:blip r:embed="rId3"/>
                <a:stretch>
                  <a:fillRect l="-708" t="-2041" r="-599"/>
                </a:stretch>
              </a:blipFill>
            </p:spPr>
            <p:txBody>
              <a:bodyPr/>
              <a:lstStyle/>
              <a:p>
                <a:r>
                  <a:rPr lang="en-US">
                    <a:noFill/>
                  </a:rPr>
                  <a:t> </a:t>
                </a:r>
              </a:p>
            </p:txBody>
          </p:sp>
        </mc:Fallback>
      </mc:AlternateContent>
    </p:spTree>
    <p:extLst>
      <p:ext uri="{BB962C8B-B14F-4D97-AF65-F5344CB8AC3E}">
        <p14:creationId xmlns:p14="http://schemas.microsoft.com/office/powerpoint/2010/main" val="74902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4" t="-2094" r="-2381"/>
                </a:stretch>
              </a:blipFill>
            </p:spPr>
            <p:txBody>
              <a:bodyPr/>
              <a:lstStyle/>
              <a:p>
                <a:r>
                  <a:rPr lang="en-US">
                    <a:noFill/>
                  </a:rPr>
                  <a:t> </a:t>
                </a:r>
              </a:p>
            </p:txBody>
          </p:sp>
        </mc:Fallback>
      </mc:AlternateContent>
    </p:spTree>
    <p:extLst>
      <p:ext uri="{BB962C8B-B14F-4D97-AF65-F5344CB8AC3E}">
        <p14:creationId xmlns:p14="http://schemas.microsoft.com/office/powerpoint/2010/main" val="3274200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4" t="-2094" r="-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99752" y="4226011"/>
                <a:ext cx="6888892"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Make a prediction --- what should </a:t>
                </a:r>
                <a14:m>
                  <m:oMath xmlns:m="http://schemas.openxmlformats.org/officeDocument/2006/math">
                    <m:r>
                      <a:rPr lang="en-US" sz="2800" b="0" i="1" smtClean="0">
                        <a:latin typeface="Cambria Math" panose="02040503050406030204" pitchFamily="18" charset="0"/>
                      </a:rPr>
                      <m:t>𝔼</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be?</a:t>
                </a:r>
              </a:p>
            </p:txBody>
          </p:sp>
        </mc:Choice>
        <mc:Fallback xmlns="">
          <p:sp>
            <p:nvSpPr>
              <p:cNvPr id="5" name="TextBox 4"/>
              <p:cNvSpPr txBox="1">
                <a:spLocks noRot="1" noChangeAspect="1" noMove="1" noResize="1" noEditPoints="1" noAdjustHandles="1" noChangeArrowheads="1" noChangeShapeType="1" noTextEdit="1"/>
              </p:cNvSpPr>
              <p:nvPr/>
            </p:nvSpPr>
            <p:spPr>
              <a:xfrm>
                <a:off x="1099752" y="4226011"/>
                <a:ext cx="6888892" cy="523220"/>
              </a:xfrm>
              <a:prstGeom prst="rect">
                <a:avLst/>
              </a:prstGeom>
              <a:blipFill>
                <a:blip r:embed="rId4"/>
                <a:stretch>
                  <a:fillRect l="-1842" t="-11905" r="-1289"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BA8576C-C3A6-ABD9-179D-077B108D217B}"/>
                  </a:ext>
                </a:extLst>
              </p:cNvPr>
              <p:cNvSpPr/>
              <p:nvPr/>
            </p:nvSpPr>
            <p:spPr>
              <a:xfrm>
                <a:off x="8098971" y="3526971"/>
                <a:ext cx="2129247" cy="1920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a:p>
                <a:r>
                  <a:rPr lang="en-US" sz="2800" dirty="0"/>
                  <a:t>   b)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𝑛</m:t>
                        </m:r>
                      </m:sup>
                    </m:sSup>
                  </m:oMath>
                </a14:m>
                <a:endParaRPr lang="en-US" sz="2800" dirty="0"/>
              </a:p>
              <a:p>
                <a:r>
                  <a:rPr lang="en-US" sz="2800" dirty="0"/>
                  <a:t>   c) </a:t>
                </a:r>
                <a14:m>
                  <m:oMath xmlns:m="http://schemas.openxmlformats.org/officeDocument/2006/math">
                    <m:r>
                      <a:rPr lang="en-US" sz="2800" b="0" i="1" smtClean="0">
                        <a:latin typeface="Cambria Math" panose="02040503050406030204" pitchFamily="18" charset="0"/>
                      </a:rPr>
                      <m:t>𝑛𝑝</m:t>
                    </m:r>
                  </m:oMath>
                </a14:m>
                <a:endParaRPr lang="en-US" sz="2800" dirty="0"/>
              </a:p>
              <a:p>
                <a:r>
                  <a:rPr lang="en-US" sz="2800" dirty="0"/>
                  <a:t>   d)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Rectangle 3">
                <a:extLst>
                  <a:ext uri="{FF2B5EF4-FFF2-40B4-BE49-F238E27FC236}">
                    <a16:creationId xmlns:a16="http://schemas.microsoft.com/office/drawing/2014/main" id="{4BA8576C-C3A6-ABD9-179D-077B108D217B}"/>
                  </a:ext>
                </a:extLst>
              </p:cNvPr>
              <p:cNvSpPr>
                <a:spLocks noRot="1" noChangeAspect="1" noMove="1" noResize="1" noEditPoints="1" noAdjustHandles="1" noChangeArrowheads="1" noChangeShapeType="1" noTextEdit="1"/>
              </p:cNvSpPr>
              <p:nvPr/>
            </p:nvSpPr>
            <p:spPr>
              <a:xfrm>
                <a:off x="8098971" y="3526971"/>
                <a:ext cx="2129247" cy="1920769"/>
              </a:xfrm>
              <a:prstGeom prst="rect">
                <a:avLst/>
              </a:prstGeom>
              <a:blipFill>
                <a:blip r:embed="rId5"/>
                <a:stretch>
                  <a:fillRect t="-317" b="-5714"/>
                </a:stretch>
              </a:blipFill>
              <a:ln>
                <a:noFill/>
              </a:ln>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1B8618E2-98DF-E1D4-280B-D1553CB6094A}"/>
              </a:ext>
            </a:extLst>
          </p:cNvPr>
          <p:cNvSpPr/>
          <p:nvPr/>
        </p:nvSpPr>
        <p:spPr>
          <a:xfrm>
            <a:off x="8098971" y="5506144"/>
            <a:ext cx="3810924" cy="1234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Fill out the poll everywhere: pollev.com/cse312</a:t>
            </a:r>
          </a:p>
        </p:txBody>
      </p:sp>
    </p:spTree>
    <p:extLst>
      <p:ext uri="{BB962C8B-B14F-4D97-AF65-F5344CB8AC3E}">
        <p14:creationId xmlns:p14="http://schemas.microsoft.com/office/powerpoint/2010/main" val="3352499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1"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i="0" smtClean="0">
                        <a:latin typeface="Cambria Math" panose="02040503050406030204" pitchFamily="18" charset="0"/>
                        <a:cs typeface="Segoe UI Semibold" panose="020B0702040204020203" pitchFamily="34" charset="0"/>
                      </a:rPr>
                      <m:t>= </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br>
                  <a:rPr lang="en-US" i="1" dirty="0">
                    <a:latin typeface="Cambria Math" panose="02040503050406030204" pitchFamily="18" charset="0"/>
                    <a:cs typeface="Segoe UI Semibold" panose="020B0702040204020203" pitchFamily="34" charset="0"/>
                  </a:rPr>
                </a:br>
                <a:endParaRPr lang="en-US" i="1" dirty="0">
                  <a:latin typeface="Cambria Math" panose="02040503050406030204" pitchFamily="18" charset="0"/>
                  <a:cs typeface="Segoe UI Semibold" panose="020B0702040204020203" pitchFamily="34" charset="0"/>
                </a:endParaRPr>
              </a:p>
              <a:p>
                <a:endParaRPr lang="en-US" dirty="0">
                  <a:latin typeface="Cambria Math" panose="02040503050406030204" pitchFamily="18" charset="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2288"/>
                </a:stretch>
              </a:blipFill>
            </p:spPr>
            <p:txBody>
              <a:bodyPr/>
              <a:lstStyle/>
              <a:p>
                <a:r>
                  <a:rPr lang="en-US">
                    <a:noFill/>
                  </a:rPr>
                  <a:t> </a:t>
                </a:r>
              </a:p>
            </p:txBody>
          </p:sp>
        </mc:Fallback>
      </mc:AlternateContent>
      <p:sp>
        <p:nvSpPr>
          <p:cNvPr id="4" name="Rectangle 3"/>
          <p:cNvSpPr/>
          <p:nvPr/>
        </p:nvSpPr>
        <p:spPr>
          <a:xfrm>
            <a:off x="8927757" y="5443151"/>
            <a:ext cx="3200400" cy="1235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 but what actually is it?</a:t>
            </a:r>
          </a:p>
          <a:p>
            <a:pPr algn="ctr"/>
            <a:r>
              <a:rPr lang="en-US" dirty="0"/>
              <a:t>I don’t have intuition for this formula.</a:t>
            </a:r>
          </a:p>
        </p:txBody>
      </p:sp>
    </p:spTree>
    <p:extLst>
      <p:ext uri="{BB962C8B-B14F-4D97-AF65-F5344CB8AC3E}">
        <p14:creationId xmlns:p14="http://schemas.microsoft.com/office/powerpoint/2010/main" val="1060816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77943"/>
                <a:ext cx="11187258" cy="5031418"/>
              </a:xfrm>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endParaRPr lang="en-US" dirty="0"/>
              </a:p>
              <a:p>
                <a:pPr marL="2287588" indent="-90488"/>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0"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a:latin typeface="Cambria Math" panose="02040503050406030204" pitchFamily="18" charset="0"/>
                            <a:cs typeface="Segoe UI Semibold" panose="020B0702040204020203" pitchFamily="34" charset="0"/>
                          </a:rPr>
                          <m:t>𝑘</m:t>
                        </m:r>
                        <m:r>
                          <a:rPr lang="en-US" b="0" i="1">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i="1" dirty="0">
                  <a:latin typeface="Cambria Math" panose="02040503050406030204" pitchFamily="18" charset="0"/>
                  <a:cs typeface="Segoe UI Semibold" panose="020B0702040204020203" pitchFamily="34"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=1</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sz="2800" i="1" smtClean="0">
                            <a:latin typeface="Cambria Math" panose="02040503050406030204" pitchFamily="18" charset="0"/>
                            <a:cs typeface="Segoe UI Semibold" panose="020B0702040204020203" pitchFamily="34" charset="0"/>
                          </a:rPr>
                        </m:ctrlPr>
                      </m:naryPr>
                      <m:sub>
                        <m:r>
                          <a:rPr lang="pt-BR" sz="2800" b="0" i="1" smtClean="0">
                            <a:latin typeface="Cambria Math" panose="02040503050406030204" pitchFamily="18" charset="0"/>
                            <a:cs typeface="Segoe UI Semibold" panose="020B0702040204020203" pitchFamily="34" charset="0"/>
                          </a:rPr>
                          <m:t>𝑘</m:t>
                        </m:r>
                        <m:r>
                          <a:rPr lang="pt-BR" sz="2800" b="0" i="1" smtClean="0">
                            <a:latin typeface="Cambria Math" panose="02040503050406030204" pitchFamily="18" charset="0"/>
                            <a:cs typeface="Segoe UI Semibold" panose="020B0702040204020203" pitchFamily="34" charset="0"/>
                          </a:rPr>
                          <m:t>=1</m:t>
                        </m:r>
                      </m:sub>
                      <m:sup>
                        <m:r>
                          <a:rPr lang="pt-BR"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pt-BR"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−1</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pt-BR" sz="2800" b="0" i="1" smtClean="0">
                                <a:latin typeface="Cambria Math" panose="02040503050406030204" pitchFamily="18" charset="0"/>
                                <a:cs typeface="Segoe UI Semibold" panose="020B0702040204020203" pitchFamily="34" charset="0"/>
                              </a:rPr>
                              <m:t>𝑘</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pt-BR" sz="2800" b="0" i="1" smtClean="0">
                                <a:latin typeface="Cambria Math" panose="02040503050406030204" pitchFamily="18" charset="0"/>
                                <a:cs typeface="Segoe UI Semibold" panose="020B0702040204020203" pitchFamily="34" charset="0"/>
                              </a:rPr>
                              <m:t>−</m:t>
                            </m:r>
                            <m:r>
                              <a:rPr lang="pt-BR" sz="2800" b="0" i="1" smtClean="0">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nary>
                      <m:naryPr>
                        <m:chr m:val="∑"/>
                        <m:ctrlPr>
                          <a:rPr lang="pt-BR" sz="2800" i="1" smtClean="0">
                            <a:latin typeface="Cambria Math" panose="02040503050406030204" pitchFamily="18" charset="0"/>
                            <a:cs typeface="Segoe UI Semibold" panose="020B0702040204020203" pitchFamily="34" charset="0"/>
                          </a:rPr>
                        </m:ctrlPr>
                      </m:naryPr>
                      <m:sub>
                        <m:r>
                          <a:rPr lang="en-US" sz="2800" b="0" i="1" smtClean="0">
                            <a:latin typeface="Cambria Math" panose="02040503050406030204" pitchFamily="18" charset="0"/>
                            <a:cs typeface="Segoe UI Semibold" panose="020B0702040204020203" pitchFamily="34" charset="0"/>
                          </a:rPr>
                          <m:t>𝑖</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0</m:t>
                        </m:r>
                      </m:sub>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p>
                      <m:e>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en-US" sz="2800" b="0" i="1" smtClean="0">
                                    <a:latin typeface="Cambria Math" panose="02040503050406030204" pitchFamily="18" charset="0"/>
                                    <a:cs typeface="Segoe UI Semibold" panose="020B0702040204020203" pitchFamily="34" charset="0"/>
                                  </a:rPr>
                                  <m:t>𝑖</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en-US" sz="2800" b="0" i="1" smtClean="0">
                                <a:latin typeface="Cambria Math" panose="02040503050406030204" pitchFamily="18" charset="0"/>
                                <a:cs typeface="Segoe UI Semibold" panose="020B0702040204020203" pitchFamily="34" charset="0"/>
                              </a:rPr>
                              <m:t>𝑖</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𝑖</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sup>
                    </m:sSup>
                    <m:r>
                      <a:rPr lang="en-US" b="0"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𝑛𝑝</m:t>
                    </m:r>
                  </m:oMath>
                </a14:m>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77943"/>
                <a:ext cx="11187258" cy="5031418"/>
              </a:xfrm>
              <a:blipFill>
                <a:blip r:embed="rId3"/>
                <a:stretch>
                  <a:fillRect l="-708" t="-2182" r="-2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70674" y="4102442"/>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egoe UI Semibold" panose="020B0702040204020203" pitchFamily="34" charset="0"/>
                        </a:rPr>
                        <m:t>𝑘</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num>
                            <m:den>
                              <m:r>
                                <a:rPr lang="en-US" i="1">
                                  <a:latin typeface="Cambria Math" panose="02040503050406030204" pitchFamily="18" charset="0"/>
                                  <a:cs typeface="Segoe UI Semibold" panose="020B0702040204020203" pitchFamily="34" charset="0"/>
                                </a:rPr>
                                <m:t>𝑘</m:t>
                              </m:r>
                            </m:den>
                          </m:f>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𝑛</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r>
                                <a:rPr lang="en-US" i="1">
                                  <a:latin typeface="Cambria Math" panose="02040503050406030204" pitchFamily="18" charset="0"/>
                                  <a:cs typeface="Segoe UI Semibold" panose="020B0702040204020203" pitchFamily="34" charset="0"/>
                                </a:rPr>
                                <m:t>−1</m:t>
                              </m:r>
                            </m:num>
                            <m:den>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−1</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70674" y="4102442"/>
                <a:ext cx="2248929" cy="67974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234819" y="5487873"/>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Binomial Theorem!</a:t>
            </a:r>
          </a:p>
        </p:txBody>
      </p:sp>
      <p:sp>
        <p:nvSpPr>
          <p:cNvPr id="9" name="Rectangle 8"/>
          <p:cNvSpPr/>
          <p:nvPr/>
        </p:nvSpPr>
        <p:spPr>
          <a:xfrm>
            <a:off x="2314833" y="6167622"/>
            <a:ext cx="8042017"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did it! And all it took was a clever application of the binomial theorem, </a:t>
            </a:r>
            <a:br>
              <a:rPr lang="en-US" dirty="0"/>
            </a:br>
            <a:r>
              <a:rPr lang="en-US" dirty="0"/>
              <a:t>setup by a very non-obvious application of an obscure combinatorial identity. </a:t>
            </a:r>
            <a:r>
              <a:rPr lang="en-US" dirty="0" err="1"/>
              <a:t>Ezpz</a:t>
            </a:r>
            <a:r>
              <a:rPr lang="en-US" dirty="0"/>
              <a:t>.</a:t>
            </a:r>
          </a:p>
        </p:txBody>
      </p:sp>
    </p:spTree>
    <p:extLst>
      <p:ext uri="{BB962C8B-B14F-4D97-AF65-F5344CB8AC3E}">
        <p14:creationId xmlns:p14="http://schemas.microsoft.com/office/powerpoint/2010/main" val="317473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77943"/>
                <a:ext cx="11187258" cy="5031418"/>
              </a:xfrm>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endParaRPr lang="en-US" dirty="0"/>
              </a:p>
              <a:p>
                <a:pPr marL="2287588" indent="-90488"/>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0"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a:latin typeface="Cambria Math" panose="02040503050406030204" pitchFamily="18" charset="0"/>
                            <a:cs typeface="Segoe UI Semibold" panose="020B0702040204020203" pitchFamily="34" charset="0"/>
                          </a:rPr>
                          <m:t>𝑘</m:t>
                        </m:r>
                        <m:r>
                          <a:rPr lang="en-US" b="0" i="1">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i="1" dirty="0">
                  <a:latin typeface="Cambria Math" panose="02040503050406030204" pitchFamily="18" charset="0"/>
                  <a:cs typeface="Segoe UI Semibold" panose="020B0702040204020203" pitchFamily="34"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=1</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sz="2800" i="1" smtClean="0">
                            <a:latin typeface="Cambria Math" panose="02040503050406030204" pitchFamily="18" charset="0"/>
                            <a:cs typeface="Segoe UI Semibold" panose="020B0702040204020203" pitchFamily="34" charset="0"/>
                          </a:rPr>
                        </m:ctrlPr>
                      </m:naryPr>
                      <m:sub>
                        <m:r>
                          <a:rPr lang="pt-BR" sz="2800" b="0" i="1" smtClean="0">
                            <a:latin typeface="Cambria Math" panose="02040503050406030204" pitchFamily="18" charset="0"/>
                            <a:cs typeface="Segoe UI Semibold" panose="020B0702040204020203" pitchFamily="34" charset="0"/>
                          </a:rPr>
                          <m:t>𝑘</m:t>
                        </m:r>
                        <m:r>
                          <a:rPr lang="pt-BR" sz="2800" b="0" i="1" smtClean="0">
                            <a:latin typeface="Cambria Math" panose="02040503050406030204" pitchFamily="18" charset="0"/>
                            <a:cs typeface="Segoe UI Semibold" panose="020B0702040204020203" pitchFamily="34" charset="0"/>
                          </a:rPr>
                          <m:t>=1</m:t>
                        </m:r>
                      </m:sub>
                      <m:sup>
                        <m:r>
                          <a:rPr lang="pt-BR"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pt-BR"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−1</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pt-BR" sz="2800" b="0" i="1" smtClean="0">
                                <a:latin typeface="Cambria Math" panose="02040503050406030204" pitchFamily="18" charset="0"/>
                                <a:cs typeface="Segoe UI Semibold" panose="020B0702040204020203" pitchFamily="34" charset="0"/>
                              </a:rPr>
                              <m:t>𝑘</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pt-BR" sz="2800" b="0" i="1" smtClean="0">
                                <a:latin typeface="Cambria Math" panose="02040503050406030204" pitchFamily="18" charset="0"/>
                                <a:cs typeface="Segoe UI Semibold" panose="020B0702040204020203" pitchFamily="34" charset="0"/>
                              </a:rPr>
                              <m:t>−</m:t>
                            </m:r>
                            <m:r>
                              <a:rPr lang="pt-BR" sz="2800" b="0" i="1" smtClean="0">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nary>
                      <m:naryPr>
                        <m:chr m:val="∑"/>
                        <m:ctrlPr>
                          <a:rPr lang="pt-BR" sz="2800" i="1" smtClean="0">
                            <a:latin typeface="Cambria Math" panose="02040503050406030204" pitchFamily="18" charset="0"/>
                            <a:cs typeface="Segoe UI Semibold" panose="020B0702040204020203" pitchFamily="34" charset="0"/>
                          </a:rPr>
                        </m:ctrlPr>
                      </m:naryPr>
                      <m:sub>
                        <m:r>
                          <a:rPr lang="en-US" sz="2800" b="0" i="1" smtClean="0">
                            <a:latin typeface="Cambria Math" panose="02040503050406030204" pitchFamily="18" charset="0"/>
                            <a:cs typeface="Segoe UI Semibold" panose="020B0702040204020203" pitchFamily="34" charset="0"/>
                          </a:rPr>
                          <m:t>𝑖</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0</m:t>
                        </m:r>
                      </m:sub>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p>
                      <m:e>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en-US" sz="2800" b="0" i="1" smtClean="0">
                                    <a:latin typeface="Cambria Math" panose="02040503050406030204" pitchFamily="18" charset="0"/>
                                    <a:cs typeface="Segoe UI Semibold" panose="020B0702040204020203" pitchFamily="34" charset="0"/>
                                  </a:rPr>
                                  <m:t>𝑖</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en-US" sz="2800" b="0" i="1" smtClean="0">
                                <a:latin typeface="Cambria Math" panose="02040503050406030204" pitchFamily="18" charset="0"/>
                                <a:cs typeface="Segoe UI Semibold" panose="020B0702040204020203" pitchFamily="34" charset="0"/>
                              </a:rPr>
                              <m:t>𝑖</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𝑖</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sup>
                    </m:sSup>
                    <m:r>
                      <a:rPr lang="en-US" b="0"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𝑛𝑝</m:t>
                    </m:r>
                  </m:oMath>
                </a14:m>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77943"/>
                <a:ext cx="11187258" cy="5031418"/>
              </a:xfrm>
              <a:blipFill>
                <a:blip r:embed="rId3"/>
                <a:stretch>
                  <a:fillRect l="-708" t="-2182" r="-2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70674" y="4102442"/>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egoe UI Semibold" panose="020B0702040204020203" pitchFamily="34" charset="0"/>
                        </a:rPr>
                        <m:t>𝑘</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num>
                            <m:den>
                              <m:r>
                                <a:rPr lang="en-US" i="1">
                                  <a:latin typeface="Cambria Math" panose="02040503050406030204" pitchFamily="18" charset="0"/>
                                  <a:cs typeface="Segoe UI Semibold" panose="020B0702040204020203" pitchFamily="34" charset="0"/>
                                </a:rPr>
                                <m:t>𝑘</m:t>
                              </m:r>
                            </m:den>
                          </m:f>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𝑛</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r>
                                <a:rPr lang="en-US" i="1">
                                  <a:latin typeface="Cambria Math" panose="02040503050406030204" pitchFamily="18" charset="0"/>
                                  <a:cs typeface="Segoe UI Semibold" panose="020B0702040204020203" pitchFamily="34" charset="0"/>
                                </a:rPr>
                                <m:t>−1</m:t>
                              </m:r>
                            </m:num>
                            <m:den>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−1</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70674" y="4102442"/>
                <a:ext cx="2248929" cy="67974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234819" y="5487873"/>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Binomial Theorem!</a:t>
            </a:r>
          </a:p>
        </p:txBody>
      </p:sp>
      <p:sp>
        <p:nvSpPr>
          <p:cNvPr id="9" name="Rectangle 8"/>
          <p:cNvSpPr/>
          <p:nvPr/>
        </p:nvSpPr>
        <p:spPr>
          <a:xfrm>
            <a:off x="2314833" y="6167622"/>
            <a:ext cx="8042017"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did it! And all it took was a clever application of the binomial theorem, </a:t>
            </a:r>
            <a:br>
              <a:rPr lang="en-US" dirty="0"/>
            </a:br>
            <a:r>
              <a:rPr lang="en-US" dirty="0"/>
              <a:t>setup by a very non-obvious application of an obscure combinatorial identity. </a:t>
            </a:r>
            <a:r>
              <a:rPr lang="en-US" dirty="0" err="1"/>
              <a:t>Ezpz</a:t>
            </a:r>
            <a:r>
              <a:rPr lang="en-US" dirty="0"/>
              <a:t>.</a:t>
            </a:r>
          </a:p>
        </p:txBody>
      </p:sp>
      <p:sp>
        <p:nvSpPr>
          <p:cNvPr id="6" name="Rectangle 5">
            <a:extLst>
              <a:ext uri="{FF2B5EF4-FFF2-40B4-BE49-F238E27FC236}">
                <a16:creationId xmlns:a16="http://schemas.microsoft.com/office/drawing/2014/main" id="{55E20FAB-85F5-40A6-98AF-07D236A24A17}"/>
              </a:ext>
            </a:extLst>
          </p:cNvPr>
          <p:cNvSpPr/>
          <p:nvPr/>
        </p:nvSpPr>
        <p:spPr>
          <a:xfrm rot="20813089">
            <a:off x="754091" y="3371099"/>
            <a:ext cx="10774795" cy="67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9C6B2E-D7E5-4C0F-954A-BD1FB5DF709F}"/>
              </a:ext>
            </a:extLst>
          </p:cNvPr>
          <p:cNvSpPr/>
          <p:nvPr/>
        </p:nvSpPr>
        <p:spPr>
          <a:xfrm rot="20814965">
            <a:off x="574745" y="2796153"/>
            <a:ext cx="11097985" cy="1732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Segoe UI Semibold" panose="020B0702040204020203" pitchFamily="34" charset="0"/>
                <a:cs typeface="Segoe UI Semibold" panose="020B0702040204020203" pitchFamily="34" charset="0"/>
              </a:rPr>
              <a:t>No one wants to do proofs like this every time!</a:t>
            </a:r>
          </a:p>
        </p:txBody>
      </p:sp>
    </p:spTree>
    <p:extLst>
      <p:ext uri="{BB962C8B-B14F-4D97-AF65-F5344CB8AC3E}">
        <p14:creationId xmlns:p14="http://schemas.microsoft.com/office/powerpoint/2010/main" val="279492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lstStyle/>
              <a:p>
                <a:pPr marL="0" indent="0">
                  <a:buNone/>
                </a:pPr>
                <a:r>
                  <a:rPr lang="en-US" dirty="0"/>
                  <a:t>Extending this to n random variables, </a:t>
                </a:r>
                <a14:m>
                  <m:oMath xmlns:m="http://schemas.openxmlformats.org/officeDocument/2006/math">
                    <m:sSub>
                      <m:sSubPr>
                        <m:ctrlPr>
                          <a:rPr lang="en-US" i="1" smtClean="0">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oMath>
                </a14:m>
                <a:endParaRPr lang="en-US" sz="2800" i="1" dirty="0">
                  <a:latin typeface="Cambria Math" panose="02040503050406030204" pitchFamily="18" charset="0"/>
                  <a:cs typeface="Segoe UI Semibold" panose="020B0702040204020203"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sz="280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oMath>
                  </m:oMathPara>
                </a14:m>
                <a:endParaRPr lang="en-US" sz="2800" dirty="0">
                  <a:latin typeface="Segoe UI Semibold" panose="020B0702040204020203" pitchFamily="34" charset="0"/>
                  <a:cs typeface="Segoe UI Semibold" panose="020B0702040204020203" pitchFamily="34" charset="0"/>
                </a:endParaRPr>
              </a:p>
              <a:p>
                <a:pPr marL="0" indent="0">
                  <a:buNone/>
                </a:pPr>
                <a:endParaRPr lang="en-US" dirty="0"/>
              </a:p>
              <a:p>
                <a:pPr marL="0" indent="0">
                  <a:buNone/>
                </a:pPr>
                <a:r>
                  <a:rPr lang="en-US" dirty="0"/>
                  <a:t>This can be proven by induction.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359391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63F-FE93-41EE-889F-9BD5FA14DE92}"/>
              </a:ext>
            </a:extLst>
          </p:cNvPr>
          <p:cNvSpPr>
            <a:spLocks noGrp="1"/>
          </p:cNvSpPr>
          <p:nvPr>
            <p:ph type="title"/>
          </p:nvPr>
        </p:nvSpPr>
        <p:spPr/>
        <p:txBody>
          <a:bodyPr/>
          <a:lstStyle/>
          <a:p>
            <a:r>
              <a:rPr lang="en-US" dirty="0"/>
              <a:t>Independence of events</a:t>
            </a:r>
          </a:p>
        </p:txBody>
      </p:sp>
      <p:sp>
        <p:nvSpPr>
          <p:cNvPr id="3" name="Content Placeholder 2">
            <a:extLst>
              <a:ext uri="{FF2B5EF4-FFF2-40B4-BE49-F238E27FC236}">
                <a16:creationId xmlns:a16="http://schemas.microsoft.com/office/drawing/2014/main" id="{12120322-CA52-4061-9C80-9D650B79C135}"/>
              </a:ext>
            </a:extLst>
          </p:cNvPr>
          <p:cNvSpPr>
            <a:spLocks noGrp="1"/>
          </p:cNvSpPr>
          <p:nvPr>
            <p:ph idx="1"/>
          </p:nvPr>
        </p:nvSpPr>
        <p:spPr/>
        <p:txBody>
          <a:bodyPr/>
          <a:lstStyle/>
          <a:p>
            <a:r>
              <a:rPr lang="en-US" dirty="0"/>
              <a:t>Recall the definition of independence of </a:t>
            </a:r>
            <a:r>
              <a:rPr lang="en-US" b="1" dirty="0"/>
              <a:t>events</a:t>
            </a:r>
            <a:r>
              <a:rPr lang="en-US" dirty="0"/>
              <a:t>:</a:t>
            </a:r>
          </a:p>
          <a:p>
            <a:endParaRPr lang="en-US" dirty="0"/>
          </a:p>
          <a:p>
            <a:endParaRPr lang="en-US" dirty="0"/>
          </a:p>
          <a:p>
            <a:endParaRPr lang="en-US" dirty="0"/>
          </a:p>
          <a:p>
            <a:pPr marL="0" indent="0">
              <a:buNone/>
            </a:pPr>
            <a:endParaRPr lang="en-US" dirty="0"/>
          </a:p>
          <a:p>
            <a:pPr marL="0" indent="0">
              <a:buNone/>
            </a:pPr>
            <a:endParaRPr lang="en-US" sz="1000" dirty="0"/>
          </a:p>
          <a:p>
            <a:r>
              <a:rPr lang="en-US" sz="2800" i="1" dirty="0">
                <a:latin typeface="Segoe UI Semibold" panose="020B0702040204020203" pitchFamily="34" charset="0"/>
                <a:cs typeface="Segoe UI Semibold" panose="020B0702040204020203" pitchFamily="34" charset="0"/>
              </a:rPr>
              <a:t>“knowing whether one event occurred doesn’t tell us anything about whether the other event occurred”</a:t>
            </a:r>
            <a:endParaRPr lang="en-US" i="1" dirty="0"/>
          </a:p>
        </p:txBody>
      </p:sp>
      <p:grpSp>
        <p:nvGrpSpPr>
          <p:cNvPr id="4" name="Group 3">
            <a:extLst>
              <a:ext uri="{FF2B5EF4-FFF2-40B4-BE49-F238E27FC236}">
                <a16:creationId xmlns:a16="http://schemas.microsoft.com/office/drawing/2014/main" id="{99C75D64-7926-4467-BD96-BE023E13063F}"/>
              </a:ext>
            </a:extLst>
          </p:cNvPr>
          <p:cNvGrpSpPr/>
          <p:nvPr/>
        </p:nvGrpSpPr>
        <p:grpSpPr>
          <a:xfrm>
            <a:off x="597010" y="2243394"/>
            <a:ext cx="7332885" cy="206818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0C4FBE-DF5D-43AB-9189-263FAB490967}"/>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Two events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oMath>
                  </a14:m>
                  <a:r>
                    <a:rPr lang="en-US" sz="2800" b="1" dirty="0">
                      <a:latin typeface="Segoe UI Semibold" panose="020B0702040204020203" pitchFamily="34" charset="0"/>
                      <a:cs typeface="Segoe UI Semibold" panose="020B0702040204020203" pitchFamily="34" charset="0"/>
                    </a:rPr>
                    <a:t> are </a:t>
                  </a:r>
                  <a:r>
                    <a:rPr lang="en-US" sz="2800" dirty="0">
                      <a:latin typeface="Segoe UI Semibold" panose="020B0702040204020203" pitchFamily="34" charset="0"/>
                      <a:cs typeface="Segoe UI Semibold" panose="020B0702040204020203" pitchFamily="34" charset="0"/>
                    </a:rPr>
                    <a:t>independent if </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r>
                          <a:rPr lang="en-US" sz="2800" b="0" i="1" smtClean="0">
                            <a:latin typeface="Cambria Math" panose="02040503050406030204" pitchFamily="18" charset="0"/>
                            <a:cs typeface="Segoe UI Semibold" panose="020B0702040204020203" pitchFamily="34" charset="0"/>
                          </a:rPr>
                          <m:t>)</m:t>
                        </m:r>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60DB837-1A85-4DC6-B825-85575642BE24}"/>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34FA9FD-6F6B-4E41-A63D-3336B46E3689}"/>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Independence</a:t>
              </a:r>
            </a:p>
          </p:txBody>
        </p:sp>
      </p:grpSp>
    </p:spTree>
    <p:extLst>
      <p:ext uri="{BB962C8B-B14F-4D97-AF65-F5344CB8AC3E}">
        <p14:creationId xmlns:p14="http://schemas.microsoft.com/office/powerpoint/2010/main" val="941681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Indicator Random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any event </a:t>
                </a:r>
                <a14:m>
                  <m:oMath xmlns:m="http://schemas.openxmlformats.org/officeDocument/2006/math">
                    <m:r>
                      <a:rPr lang="en-US" b="0" i="1" smtClean="0">
                        <a:solidFill>
                          <a:schemeClr val="tx1"/>
                        </a:solidFill>
                        <a:latin typeface="Cambria Math" panose="02040503050406030204" pitchFamily="18" charset="0"/>
                      </a:rPr>
                      <m:t>𝐴</m:t>
                    </m:r>
                  </m:oMath>
                </a14:m>
                <a:r>
                  <a:rPr lang="en-US" dirty="0"/>
                  <a:t>, we can define the indicator random variable </a:t>
                </a:r>
                <a14:m>
                  <m:oMath xmlns:m="http://schemas.openxmlformats.org/officeDocument/2006/math">
                    <m:r>
                      <a:rPr lang="en-US" b="1" i="0" smtClean="0">
                        <a:latin typeface="Cambria Math" panose="02040503050406030204" pitchFamily="18" charset="0"/>
                      </a:rPr>
                      <m:t>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solidFill>
                          <a:schemeClr val="tx1"/>
                        </a:solidFill>
                        <a:latin typeface="Cambria Math" panose="02040503050406030204" pitchFamily="18" charset="0"/>
                      </a:rPr>
                      <m:t>𝐴</m:t>
                    </m:r>
                  </m:oMath>
                </a14:m>
                <a:endParaRPr lang="en-US" dirty="0"/>
              </a:p>
              <a:p>
                <a:endParaRPr lang="en-US" dirty="0"/>
              </a:p>
              <a:p>
                <a14:m>
                  <m:oMath xmlns:m="http://schemas.openxmlformats.org/officeDocument/2006/math">
                    <m:r>
                      <a:rPr lang="en-US" b="1" i="1" smtClean="0">
                        <a:latin typeface="Cambria Math" panose="02040503050406030204" pitchFamily="18" charset="0"/>
                      </a:rPr>
                      <m:t>𝟏</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event</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occurs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endParaRPr lang="en-US" dirty="0"/>
              </a:p>
              <a:p>
                <a:endParaRPr lang="en-US" dirty="0"/>
              </a:p>
              <a:p>
                <a:r>
                  <a:rPr lang="en-US" dirty="0"/>
                  <a:t>You’ll also see notation like:</a:t>
                </a:r>
              </a:p>
              <a:p>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5B5A23D9-C07B-4AA9-AC0F-E254B6B2EC20}"/>
                  </a:ext>
                </a:extLst>
              </p:cNvPr>
              <p:cNvSpPr/>
              <p:nvPr/>
            </p:nvSpPr>
            <p:spPr>
              <a:xfrm>
                <a:off x="7228765" y="2356513"/>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e>
                      </m:d>
                    </m:oMath>
                  </m:oMathPara>
                </a14:m>
                <a:endParaRPr lang="en-US" sz="2400" b="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 name="Rectangle: Rounded Corners 5">
                <a:extLst>
                  <a:ext uri="{FF2B5EF4-FFF2-40B4-BE49-F238E27FC236}">
                    <a16:creationId xmlns:a16="http://schemas.microsoft.com/office/drawing/2014/main" id="{5B5A23D9-C07B-4AA9-AC0F-E254B6B2EC20}"/>
                  </a:ext>
                </a:extLst>
              </p:cNvPr>
              <p:cNvSpPr>
                <a:spLocks noRot="1" noChangeAspect="1" noMove="1" noResize="1" noEditPoints="1" noAdjustHandles="1" noChangeArrowheads="1" noChangeShapeType="1" noTextEdit="1"/>
              </p:cNvSpPr>
              <p:nvPr/>
            </p:nvSpPr>
            <p:spPr>
              <a:xfrm>
                <a:off x="7228765" y="2356513"/>
                <a:ext cx="3971498" cy="1342030"/>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46E1673D-17E1-4786-A647-82DA61F4F5B0}"/>
                  </a:ext>
                </a:extLst>
              </p14:cNvPr>
              <p14:cNvContentPartPr/>
              <p14:nvPr/>
            </p14:nvContentPartPr>
            <p14:xfrm>
              <a:off x="797040" y="4710000"/>
              <a:ext cx="1086120" cy="406080"/>
            </p14:xfrm>
          </p:contentPart>
        </mc:Choice>
        <mc:Fallback xmlns="">
          <p:pic>
            <p:nvPicPr>
              <p:cNvPr id="13" name="Ink 12">
                <a:extLst>
                  <a:ext uri="{FF2B5EF4-FFF2-40B4-BE49-F238E27FC236}">
                    <a16:creationId xmlns:a16="http://schemas.microsoft.com/office/drawing/2014/main" id="{46E1673D-17E1-4786-A647-82DA61F4F5B0}"/>
                  </a:ext>
                </a:extLst>
              </p:cNvPr>
              <p:cNvPicPr/>
              <p:nvPr/>
            </p:nvPicPr>
            <p:blipFill>
              <a:blip r:embed="rId6"/>
              <a:stretch>
                <a:fillRect/>
              </a:stretch>
            </p:blipFill>
            <p:spPr>
              <a:xfrm>
                <a:off x="779046" y="4692016"/>
                <a:ext cx="1121748" cy="4416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FDFAE71-F4F8-43B5-BC7C-A503F461DF59}"/>
                  </a:ext>
                </a:extLst>
              </p14:cNvPr>
              <p14:cNvContentPartPr/>
              <p14:nvPr/>
            </p14:nvContentPartPr>
            <p14:xfrm>
              <a:off x="2071080" y="5009160"/>
              <a:ext cx="57240" cy="126360"/>
            </p14:xfrm>
          </p:contentPart>
        </mc:Choice>
        <mc:Fallback xmlns="">
          <p:pic>
            <p:nvPicPr>
              <p:cNvPr id="14" name="Ink 13">
                <a:extLst>
                  <a:ext uri="{FF2B5EF4-FFF2-40B4-BE49-F238E27FC236}">
                    <a16:creationId xmlns:a16="http://schemas.microsoft.com/office/drawing/2014/main" id="{7FDFAE71-F4F8-43B5-BC7C-A503F461DF59}"/>
                  </a:ext>
                </a:extLst>
              </p:cNvPr>
              <p:cNvPicPr/>
              <p:nvPr/>
            </p:nvPicPr>
            <p:blipFill>
              <a:blip r:embed="rId8"/>
              <a:stretch>
                <a:fillRect/>
              </a:stretch>
            </p:blipFill>
            <p:spPr>
              <a:xfrm>
                <a:off x="2053440" y="4991520"/>
                <a:ext cx="92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DFD34A4C-98C6-41B8-8716-9BC3032794EA}"/>
                  </a:ext>
                </a:extLst>
              </p14:cNvPr>
              <p14:cNvContentPartPr/>
              <p14:nvPr/>
            </p14:nvContentPartPr>
            <p14:xfrm>
              <a:off x="3125520" y="5071440"/>
              <a:ext cx="130320" cy="137160"/>
            </p14:xfrm>
          </p:contentPart>
        </mc:Choice>
        <mc:Fallback xmlns="">
          <p:pic>
            <p:nvPicPr>
              <p:cNvPr id="18" name="Ink 17">
                <a:extLst>
                  <a:ext uri="{FF2B5EF4-FFF2-40B4-BE49-F238E27FC236}">
                    <a16:creationId xmlns:a16="http://schemas.microsoft.com/office/drawing/2014/main" id="{DFD34A4C-98C6-41B8-8716-9BC3032794EA}"/>
                  </a:ext>
                </a:extLst>
              </p:cNvPr>
              <p:cNvPicPr/>
              <p:nvPr/>
            </p:nvPicPr>
            <p:blipFill>
              <a:blip r:embed="rId10"/>
              <a:stretch>
                <a:fillRect/>
              </a:stretch>
            </p:blipFill>
            <p:spPr>
              <a:xfrm>
                <a:off x="3107880" y="5053800"/>
                <a:ext cx="165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5CDA467C-201F-460B-91A7-C4302E7D5B32}"/>
                  </a:ext>
                </a:extLst>
              </p14:cNvPr>
              <p14:cNvContentPartPr/>
              <p14:nvPr/>
            </p14:nvContentPartPr>
            <p14:xfrm>
              <a:off x="3633480" y="4721160"/>
              <a:ext cx="419400" cy="411480"/>
            </p14:xfrm>
          </p:contentPart>
        </mc:Choice>
        <mc:Fallback xmlns="">
          <p:pic>
            <p:nvPicPr>
              <p:cNvPr id="23" name="Ink 22">
                <a:extLst>
                  <a:ext uri="{FF2B5EF4-FFF2-40B4-BE49-F238E27FC236}">
                    <a16:creationId xmlns:a16="http://schemas.microsoft.com/office/drawing/2014/main" id="{5CDA467C-201F-460B-91A7-C4302E7D5B32}"/>
                  </a:ext>
                </a:extLst>
              </p:cNvPr>
              <p:cNvPicPr/>
              <p:nvPr/>
            </p:nvPicPr>
            <p:blipFill>
              <a:blip r:embed="rId12"/>
              <a:stretch>
                <a:fillRect/>
              </a:stretch>
            </p:blipFill>
            <p:spPr>
              <a:xfrm>
                <a:off x="3615840" y="4703520"/>
                <a:ext cx="4550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6244B1A0-32C5-49F6-A376-6445A8781520}"/>
                  </a:ext>
                </a:extLst>
              </p14:cNvPr>
              <p14:cNvContentPartPr/>
              <p14:nvPr/>
            </p14:nvContentPartPr>
            <p14:xfrm>
              <a:off x="2418480" y="4658880"/>
              <a:ext cx="467640" cy="540360"/>
            </p14:xfrm>
          </p:contentPart>
        </mc:Choice>
        <mc:Fallback xmlns="">
          <p:pic>
            <p:nvPicPr>
              <p:cNvPr id="24" name="Ink 23">
                <a:extLst>
                  <a:ext uri="{FF2B5EF4-FFF2-40B4-BE49-F238E27FC236}">
                    <a16:creationId xmlns:a16="http://schemas.microsoft.com/office/drawing/2014/main" id="{6244B1A0-32C5-49F6-A376-6445A8781520}"/>
                  </a:ext>
                </a:extLst>
              </p:cNvPr>
              <p:cNvPicPr/>
              <p:nvPr/>
            </p:nvPicPr>
            <p:blipFill>
              <a:blip r:embed="rId14"/>
              <a:stretch>
                <a:fillRect/>
              </a:stretch>
            </p:blipFill>
            <p:spPr>
              <a:xfrm>
                <a:off x="2400840" y="4640880"/>
                <a:ext cx="50328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DB612E39-B355-4BC3-AC29-BA0364A4BCAE}"/>
                  </a:ext>
                </a:extLst>
              </p14:cNvPr>
              <p14:cNvContentPartPr/>
              <p14:nvPr/>
            </p14:nvContentPartPr>
            <p14:xfrm>
              <a:off x="5427720" y="4550160"/>
              <a:ext cx="1283400" cy="493560"/>
            </p14:xfrm>
          </p:contentPart>
        </mc:Choice>
        <mc:Fallback xmlns="">
          <p:pic>
            <p:nvPicPr>
              <p:cNvPr id="38" name="Ink 37">
                <a:extLst>
                  <a:ext uri="{FF2B5EF4-FFF2-40B4-BE49-F238E27FC236}">
                    <a16:creationId xmlns:a16="http://schemas.microsoft.com/office/drawing/2014/main" id="{DB612E39-B355-4BC3-AC29-BA0364A4BCAE}"/>
                  </a:ext>
                </a:extLst>
              </p:cNvPr>
              <p:cNvPicPr/>
              <p:nvPr/>
            </p:nvPicPr>
            <p:blipFill>
              <a:blip r:embed="rId16"/>
              <a:stretch>
                <a:fillRect/>
              </a:stretch>
            </p:blipFill>
            <p:spPr>
              <a:xfrm>
                <a:off x="5410080" y="4532160"/>
                <a:ext cx="13190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5766CFF7-7834-4C10-816E-C0510D4E316E}"/>
                  </a:ext>
                </a:extLst>
              </p14:cNvPr>
              <p14:cNvContentPartPr/>
              <p14:nvPr/>
            </p14:nvContentPartPr>
            <p14:xfrm>
              <a:off x="4188240" y="4673640"/>
              <a:ext cx="1016280" cy="465840"/>
            </p14:xfrm>
          </p:contentPart>
        </mc:Choice>
        <mc:Fallback xmlns="">
          <p:pic>
            <p:nvPicPr>
              <p:cNvPr id="39" name="Ink 38">
                <a:extLst>
                  <a:ext uri="{FF2B5EF4-FFF2-40B4-BE49-F238E27FC236}">
                    <a16:creationId xmlns:a16="http://schemas.microsoft.com/office/drawing/2014/main" id="{5766CFF7-7834-4C10-816E-C0510D4E316E}"/>
                  </a:ext>
                </a:extLst>
              </p:cNvPr>
              <p:cNvPicPr/>
              <p:nvPr/>
            </p:nvPicPr>
            <p:blipFill>
              <a:blip r:embed="rId18"/>
              <a:stretch>
                <a:fillRect/>
              </a:stretch>
            </p:blipFill>
            <p:spPr>
              <a:xfrm>
                <a:off x="4170240" y="4655640"/>
                <a:ext cx="1051920" cy="501480"/>
              </a:xfrm>
              <a:prstGeom prst="rect">
                <a:avLst/>
              </a:prstGeom>
            </p:spPr>
          </p:pic>
        </mc:Fallback>
      </mc:AlternateContent>
      <mc:AlternateContent xmlns:mc="http://schemas.openxmlformats.org/markup-compatibility/2006">
        <mc:Choice xmlns:a14="http://schemas.microsoft.com/office/drawing/2010/main" Requires="a14">
          <p:sp>
            <p:nvSpPr>
              <p:cNvPr id="42" name="Rectangle: Rounded Corners 41">
                <a:extLst>
                  <a:ext uri="{FF2B5EF4-FFF2-40B4-BE49-F238E27FC236}">
                    <a16:creationId xmlns:a16="http://schemas.microsoft.com/office/drawing/2014/main" id="{EB7EE81D-1F34-46F5-8A36-9AA5340C4473}"/>
                  </a:ext>
                </a:extLst>
              </p:cNvPr>
              <p:cNvSpPr/>
              <p:nvPr/>
            </p:nvSpPr>
            <p:spPr>
              <a:xfrm>
                <a:off x="7228765" y="3866570"/>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=1</m:t>
                              </m:r>
                            </m:e>
                            <m:e>
                              <m:r>
                                <a:rPr lang="en-US" sz="2400" b="0" i="1" smtClean="0">
                                  <a:latin typeface="Cambria Math" panose="02040503050406030204" pitchFamily="18" charset="0"/>
                                </a:rPr>
                                <m:t>1−</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=0</m:t>
                              </m:r>
                            </m:e>
                            <m:e>
                              <m:r>
                                <a:rPr lang="en-US" sz="2400" b="0" i="1" smtClean="0">
                                  <a:latin typeface="Cambria Math" panose="02040503050406030204" pitchFamily="18" charset="0"/>
                                </a:rPr>
                                <m:t>0 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otherwise</m:t>
                              </m:r>
                            </m:e>
                          </m:eqArr>
                        </m:e>
                      </m:d>
                    </m:oMath>
                  </m:oMathPara>
                </a14:m>
                <a:endParaRPr lang="en-US" sz="2400" dirty="0"/>
              </a:p>
            </p:txBody>
          </p:sp>
        </mc:Choice>
        <mc:Fallback>
          <p:sp>
            <p:nvSpPr>
              <p:cNvPr id="42" name="Rectangle: Rounded Corners 41">
                <a:extLst>
                  <a:ext uri="{FF2B5EF4-FFF2-40B4-BE49-F238E27FC236}">
                    <a16:creationId xmlns:a16="http://schemas.microsoft.com/office/drawing/2014/main" id="{EB7EE81D-1F34-46F5-8A36-9AA5340C4473}"/>
                  </a:ext>
                </a:extLst>
              </p:cNvPr>
              <p:cNvSpPr>
                <a:spLocks noRot="1" noChangeAspect="1" noMove="1" noResize="1" noEditPoints="1" noAdjustHandles="1" noChangeArrowheads="1" noChangeShapeType="1" noTextEdit="1"/>
              </p:cNvSpPr>
              <p:nvPr/>
            </p:nvSpPr>
            <p:spPr>
              <a:xfrm>
                <a:off x="7228765" y="3866570"/>
                <a:ext cx="3971498" cy="1342030"/>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9D838AA-32E8-5239-63E3-9D99D67413F3}"/>
                  </a:ext>
                </a:extLst>
              </p:cNvPr>
              <p:cNvSpPr/>
              <p:nvPr/>
            </p:nvSpPr>
            <p:spPr>
              <a:xfrm>
                <a:off x="7228765" y="5376627"/>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 </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 name="Rectangle: Rounded Corners 3">
                <a:extLst>
                  <a:ext uri="{FF2B5EF4-FFF2-40B4-BE49-F238E27FC236}">
                    <a16:creationId xmlns:a16="http://schemas.microsoft.com/office/drawing/2014/main" id="{19D838AA-32E8-5239-63E3-9D99D67413F3}"/>
                  </a:ext>
                </a:extLst>
              </p:cNvPr>
              <p:cNvSpPr>
                <a:spLocks noRot="1" noChangeAspect="1" noMove="1" noResize="1" noEditPoints="1" noAdjustHandles="1" noChangeArrowheads="1" noChangeShapeType="1" noTextEdit="1"/>
              </p:cNvSpPr>
              <p:nvPr/>
            </p:nvSpPr>
            <p:spPr>
              <a:xfrm>
                <a:off x="7228765" y="5376627"/>
                <a:ext cx="3971498" cy="1342030"/>
              </a:xfrm>
              <a:prstGeom prst="round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4137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What indicators can we define? What ‘Booleans’ have enough information to combine (add) and solve the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87" t="-2267"/>
                </a:stretch>
              </a:blipFill>
            </p:spPr>
            <p:txBody>
              <a:bodyPr/>
              <a:lstStyle/>
              <a:p>
                <a:r>
                  <a:rPr lang="en-US">
                    <a:noFill/>
                  </a:rPr>
                  <a:t> </a:t>
                </a:r>
              </a:p>
            </p:txBody>
          </p:sp>
        </mc:Fallback>
      </mc:AlternateContent>
    </p:spTree>
    <p:extLst>
      <p:ext uri="{BB962C8B-B14F-4D97-AF65-F5344CB8AC3E}">
        <p14:creationId xmlns:p14="http://schemas.microsoft.com/office/powerpoint/2010/main" val="106381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p>
              <a:p>
                <a:pPr marL="0" indent="0">
                  <a:buNone/>
                </a:pPr>
                <a:endParaRPr lang="en-US" i="1"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2"/>
                <a:stretch>
                  <a:fillRect l="-1525" t="-2058"/>
                </a:stretch>
              </a:blipFill>
            </p:spPr>
            <p:txBody>
              <a:bodyPr/>
              <a:lstStyle/>
              <a:p>
                <a:r>
                  <a:rPr lang="en-US">
                    <a:noFill/>
                  </a:rPr>
                  <a:t> </a:t>
                </a:r>
              </a:p>
            </p:txBody>
          </p:sp>
        </mc:Fallback>
      </mc:AlternateContent>
    </p:spTree>
    <p:extLst>
      <p:ext uri="{BB962C8B-B14F-4D97-AF65-F5344CB8AC3E}">
        <p14:creationId xmlns:p14="http://schemas.microsoft.com/office/powerpoint/2010/main" val="319035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25" t="-205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29525" y="3781425"/>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96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i="1"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				</a:t>
                </a:r>
              </a:p>
              <a:p>
                <a:pPr marL="0" indent="0">
                  <a:buNone/>
                </a:pPr>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25" t="-205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29525" y="3781425"/>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EA5EB04-3D0A-D135-8760-A10E12A13797}"/>
                  </a:ext>
                </a:extLst>
              </p:cNvPr>
              <p:cNvSpPr/>
              <p:nvPr/>
            </p:nvSpPr>
            <p:spPr>
              <a:xfrm>
                <a:off x="7420176" y="2086970"/>
                <a:ext cx="3971498" cy="878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4EA5EB04-3D0A-D135-8760-A10E12A13797}"/>
                  </a:ext>
                </a:extLst>
              </p:cNvPr>
              <p:cNvSpPr>
                <a:spLocks noRot="1" noChangeAspect="1" noMove="1" noResize="1" noEditPoints="1" noAdjustHandles="1" noChangeArrowheads="1" noChangeShapeType="1" noTextEdit="1"/>
              </p:cNvSpPr>
              <p:nvPr/>
            </p:nvSpPr>
            <p:spPr>
              <a:xfrm>
                <a:off x="7420176" y="2086970"/>
                <a:ext cx="3971498" cy="878296"/>
              </a:xfrm>
              <a:prstGeom prst="roundRect">
                <a:avLst/>
              </a:prstGeom>
              <a:blipFill>
                <a:blip r:embed="rId4"/>
                <a:stretch>
                  <a:fillRect b="-1361"/>
                </a:stretch>
              </a:blipFill>
            </p:spPr>
            <p:txBody>
              <a:bodyPr/>
              <a:lstStyle/>
              <a:p>
                <a:r>
                  <a:rPr lang="en-US">
                    <a:noFill/>
                  </a:rPr>
                  <a:t> </a:t>
                </a:r>
              </a:p>
            </p:txBody>
          </p:sp>
        </mc:Fallback>
      </mc:AlternateContent>
    </p:spTree>
    <p:extLst>
      <p:ext uri="{BB962C8B-B14F-4D97-AF65-F5344CB8AC3E}">
        <p14:creationId xmlns:p14="http://schemas.microsoft.com/office/powerpoint/2010/main" val="918240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i="1"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25" t="-205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29525" y="3781425"/>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EA5EB04-3D0A-D135-8760-A10E12A13797}"/>
                  </a:ext>
                </a:extLst>
              </p:cNvPr>
              <p:cNvSpPr/>
              <p:nvPr/>
            </p:nvSpPr>
            <p:spPr>
              <a:xfrm>
                <a:off x="7420176" y="2086970"/>
                <a:ext cx="3971498" cy="878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4EA5EB04-3D0A-D135-8760-A10E12A13797}"/>
                  </a:ext>
                </a:extLst>
              </p:cNvPr>
              <p:cNvSpPr>
                <a:spLocks noRot="1" noChangeAspect="1" noMove="1" noResize="1" noEditPoints="1" noAdjustHandles="1" noChangeArrowheads="1" noChangeShapeType="1" noTextEdit="1"/>
              </p:cNvSpPr>
              <p:nvPr/>
            </p:nvSpPr>
            <p:spPr>
              <a:xfrm>
                <a:off x="7420176" y="2086970"/>
                <a:ext cx="3971498" cy="878296"/>
              </a:xfrm>
              <a:prstGeom prst="roundRect">
                <a:avLst/>
              </a:prstGeom>
              <a:blipFill>
                <a:blip r:embed="rId4"/>
                <a:stretch>
                  <a:fillRect b="-1361"/>
                </a:stretch>
              </a:blipFill>
            </p:spPr>
            <p:txBody>
              <a:bodyPr/>
              <a:lstStyle/>
              <a:p>
                <a:r>
                  <a:rPr lang="en-US">
                    <a:noFill/>
                  </a:rPr>
                  <a:t> </a:t>
                </a:r>
              </a:p>
            </p:txBody>
          </p:sp>
        </mc:Fallback>
      </mc:AlternateContent>
    </p:spTree>
    <p:extLst>
      <p:ext uri="{BB962C8B-B14F-4D97-AF65-F5344CB8AC3E}">
        <p14:creationId xmlns:p14="http://schemas.microsoft.com/office/powerpoint/2010/main" val="3347179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lnSpcReduction="10000"/>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dirty="0">
                  <a:latin typeface="Cambria Math" panose="02040503050406030204" pitchFamily="18" charset="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a:latin typeface="Cambria Math" panose="02040503050406030204" pitchFamily="18" charset="0"/>
                  <a:ea typeface="Cambria Math" panose="02040503050406030204" pitchFamily="18" charset="0"/>
                </a:endParaRPr>
              </a:p>
              <a:p>
                <a:pPr marL="0" indent="0">
                  <a:buNone/>
                </a:pPr>
                <a:r>
                  <a:rPr lang="en-US" dirty="0">
                    <a:latin typeface="Cambria Math" panose="02040503050406030204" pitchFamily="18" charset="0"/>
                    <a:ea typeface="Cambria Math" panose="02040503050406030204" pitchFamily="18" charset="0"/>
                  </a:rPr>
                  <a:t>By </a:t>
                </a:r>
                <a:r>
                  <a:rPr lang="en-US" b="1" u="sng" dirty="0">
                    <a:latin typeface="Cambria Math" panose="02040503050406030204" pitchFamily="18" charset="0"/>
                    <a:ea typeface="Cambria Math" panose="02040503050406030204" pitchFamily="18" charset="0"/>
                  </a:rPr>
                  <a:t>Linearity of Expectation</a:t>
                </a:r>
                <a:r>
                  <a:rPr lang="en-US" dirty="0">
                    <a:latin typeface="Cambria Math" panose="02040503050406030204" pitchFamily="18" charset="0"/>
                    <a:ea typeface="Cambria Math" panose="02040503050406030204" pitchFamily="18" charset="0"/>
                  </a:rPr>
                  <a:t>, </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e>
                          </m:nary>
                        </m:e>
                      </m:d>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smtClean="0">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m:oMathPara>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2"/>
                <a:stretch>
                  <a:fillRect l="-1525" t="-290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42588" y="3546293"/>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23D8439E-4A7E-B302-1613-18BCBBA0AFA4}"/>
                  </a:ext>
                </a:extLst>
              </p:cNvPr>
              <p:cNvSpPr/>
              <p:nvPr/>
            </p:nvSpPr>
            <p:spPr>
              <a:xfrm>
                <a:off x="7420176" y="2086970"/>
                <a:ext cx="3971498" cy="8521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23D8439E-4A7E-B302-1613-18BCBBA0AFA4}"/>
                  </a:ext>
                </a:extLst>
              </p:cNvPr>
              <p:cNvSpPr>
                <a:spLocks noRot="1" noChangeAspect="1" noMove="1" noResize="1" noEditPoints="1" noAdjustHandles="1" noChangeArrowheads="1" noChangeShapeType="1" noTextEdit="1"/>
              </p:cNvSpPr>
              <p:nvPr/>
            </p:nvSpPr>
            <p:spPr>
              <a:xfrm>
                <a:off x="7420176" y="2086970"/>
                <a:ext cx="3971498" cy="852172"/>
              </a:xfrm>
              <a:prstGeom prst="roundRect">
                <a:avLst/>
              </a:prstGeom>
              <a:blipFill>
                <a:blip r:embed="rId3"/>
                <a:stretch>
                  <a:fillRect b="-2797"/>
                </a:stretch>
              </a:blipFill>
            </p:spPr>
            <p:txBody>
              <a:bodyPr/>
              <a:lstStyle/>
              <a:p>
                <a:r>
                  <a:rPr lang="en-US">
                    <a:noFill/>
                  </a:rPr>
                  <a:t> </a:t>
                </a:r>
              </a:p>
            </p:txBody>
          </p:sp>
        </mc:Fallback>
      </mc:AlternateContent>
    </p:spTree>
    <p:extLst>
      <p:ext uri="{BB962C8B-B14F-4D97-AF65-F5344CB8AC3E}">
        <p14:creationId xmlns:p14="http://schemas.microsoft.com/office/powerpoint/2010/main" val="2888419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lnSpcReduction="10000"/>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dirty="0">
                  <a:latin typeface="Cambria Math" panose="02040503050406030204" pitchFamily="18" charset="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a:latin typeface="Cambria Math" panose="02040503050406030204" pitchFamily="18" charset="0"/>
                  <a:ea typeface="Cambria Math" panose="02040503050406030204" pitchFamily="18" charset="0"/>
                </a:endParaRPr>
              </a:p>
              <a:p>
                <a:pPr marL="0" indent="0">
                  <a:buNone/>
                </a:pPr>
                <a:r>
                  <a:rPr lang="en-US" dirty="0">
                    <a:latin typeface="Cambria Math" panose="02040503050406030204" pitchFamily="18" charset="0"/>
                    <a:ea typeface="Cambria Math" panose="02040503050406030204" pitchFamily="18" charset="0"/>
                  </a:rPr>
                  <a:t>By </a:t>
                </a:r>
                <a:r>
                  <a:rPr lang="en-US" b="1" u="sng" dirty="0">
                    <a:latin typeface="Cambria Math" panose="02040503050406030204" pitchFamily="18" charset="0"/>
                    <a:ea typeface="Cambria Math" panose="02040503050406030204" pitchFamily="18" charset="0"/>
                  </a:rPr>
                  <a:t>Linearity of Expectation</a:t>
                </a:r>
                <a:r>
                  <a:rPr lang="en-US" dirty="0">
                    <a:latin typeface="Cambria Math" panose="02040503050406030204" pitchFamily="18" charset="0"/>
                    <a:ea typeface="Cambria Math" panose="02040503050406030204" pitchFamily="18" charset="0"/>
                  </a:rPr>
                  <a:t>, </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e>
                          </m:nary>
                        </m:e>
                      </m:d>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𝑝</m:t>
                              </m:r>
                            </m:e>
                          </m:nary>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𝑛𝑝</m:t>
                          </m:r>
                        </m:e>
                      </m:nary>
                    </m:oMath>
                  </m:oMathPara>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2"/>
                <a:stretch>
                  <a:fillRect l="-1525" t="-290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42588" y="3546293"/>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23D8439E-4A7E-B302-1613-18BCBBA0AFA4}"/>
                  </a:ext>
                </a:extLst>
              </p:cNvPr>
              <p:cNvSpPr/>
              <p:nvPr/>
            </p:nvSpPr>
            <p:spPr>
              <a:xfrm>
                <a:off x="7420176" y="2086970"/>
                <a:ext cx="3971498" cy="8521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23D8439E-4A7E-B302-1613-18BCBBA0AFA4}"/>
                  </a:ext>
                </a:extLst>
              </p:cNvPr>
              <p:cNvSpPr>
                <a:spLocks noRot="1" noChangeAspect="1" noMove="1" noResize="1" noEditPoints="1" noAdjustHandles="1" noChangeArrowheads="1" noChangeShapeType="1" noTextEdit="1"/>
              </p:cNvSpPr>
              <p:nvPr/>
            </p:nvSpPr>
            <p:spPr>
              <a:xfrm>
                <a:off x="7420176" y="2086970"/>
                <a:ext cx="3971498" cy="852172"/>
              </a:xfrm>
              <a:prstGeom prst="roundRect">
                <a:avLst/>
              </a:prstGeom>
              <a:blipFill>
                <a:blip r:embed="rId3"/>
                <a:stretch>
                  <a:fillRect b="-2797"/>
                </a:stretch>
              </a:blipFill>
            </p:spPr>
            <p:txBody>
              <a:bodyPr/>
              <a:lstStyle/>
              <a:p>
                <a:r>
                  <a:rPr lang="en-US">
                    <a:noFill/>
                  </a:rPr>
                  <a:t> </a:t>
                </a:r>
              </a:p>
            </p:txBody>
          </p:sp>
        </mc:Fallback>
      </mc:AlternateContent>
    </p:spTree>
    <p:extLst>
      <p:ext uri="{BB962C8B-B14F-4D97-AF65-F5344CB8AC3E}">
        <p14:creationId xmlns:p14="http://schemas.microsoft.com/office/powerpoint/2010/main" val="2007623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126-ED9B-4E6F-B202-B75E68D80914}"/>
              </a:ext>
            </a:extLst>
          </p:cNvPr>
          <p:cNvSpPr>
            <a:spLocks noGrp="1"/>
          </p:cNvSpPr>
          <p:nvPr>
            <p:ph type="title"/>
          </p:nvPr>
        </p:nvSpPr>
        <p:spPr/>
        <p:txBody>
          <a:bodyPr/>
          <a:lstStyle/>
          <a:p>
            <a:r>
              <a:rPr lang="en-US"/>
              <a:t>Computing complicated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E45086-0F28-4C89-AE4E-D8A6E4111B1C}"/>
                  </a:ext>
                </a:extLst>
              </p:cNvPr>
              <p:cNvSpPr>
                <a:spLocks noGrp="1"/>
              </p:cNvSpPr>
              <p:nvPr>
                <p:ph idx="1"/>
              </p:nvPr>
            </p:nvSpPr>
            <p:spPr/>
            <p:txBody>
              <a:bodyPr>
                <a:normAutofit lnSpcReduction="10000"/>
              </a:bodyPr>
              <a:lstStyle/>
              <a:p>
                <a:r>
                  <a:rPr lang="en-US" dirty="0"/>
                  <a:t>We often use these three steps to solve complicated expectations</a:t>
                </a:r>
              </a:p>
              <a:p>
                <a:endParaRPr lang="en-US" dirty="0"/>
              </a:p>
              <a:p>
                <a:pPr marL="514350" indent="-514350">
                  <a:buClrTx/>
                  <a:buFont typeface="+mj-lt"/>
                  <a:buAutoNum type="arabicPeriod"/>
                </a:pPr>
                <a:r>
                  <a:rPr lang="en-US" b="1" u="sng" dirty="0"/>
                  <a:t>Decompose</a:t>
                </a:r>
                <a:r>
                  <a:rPr lang="en-US" b="1" dirty="0"/>
                  <a:t>: </a:t>
                </a:r>
                <a:r>
                  <a:rPr lang="en-US" dirty="0"/>
                  <a:t>Finding the right way to decompose the random variable into sum of simple random variables</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𝑋</m:t>
                      </m:r>
                      <m:r>
                        <a:rPr lang="en-US" b="0" i="1" smtClean="0">
                          <a:solidFill>
                            <a:srgbClr val="7030A0"/>
                          </a:solidFill>
                          <a:latin typeface="Cambria Math" panose="02040503050406030204" pitchFamily="18" charset="0"/>
                        </a:rPr>
                        <m:t>=</m:t>
                      </m:r>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1</m:t>
                          </m:r>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2</m:t>
                          </m:r>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𝑛</m:t>
                          </m:r>
                        </m:sub>
                      </m:sSub>
                    </m:oMath>
                  </m:oMathPara>
                </a14:m>
                <a:endParaRPr lang="en-US" dirty="0">
                  <a:solidFill>
                    <a:srgbClr val="7030A0"/>
                  </a:solidFill>
                </a:endParaRPr>
              </a:p>
              <a:p>
                <a:pPr marL="514350" indent="-514350">
                  <a:buClrTx/>
                  <a:buFont typeface="+mj-lt"/>
                  <a:buAutoNum type="arabicPeriod" startAt="2"/>
                </a:pPr>
                <a:r>
                  <a:rPr lang="en-US" b="1" u="sng" dirty="0"/>
                  <a:t>LOE</a:t>
                </a:r>
                <a:r>
                  <a:rPr lang="en-US" b="1" dirty="0"/>
                  <a:t>: </a:t>
                </a:r>
                <a:r>
                  <a:rPr lang="en-US" dirty="0"/>
                  <a:t>Apply Linearity of Expectation</a:t>
                </a:r>
                <a:br>
                  <a:rPr lang="en-US" b="0" dirty="0"/>
                </a:br>
                <a14:m>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1</m:t>
                            </m:r>
                          </m:sub>
                        </m:sSub>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2</m:t>
                            </m:r>
                          </m:sub>
                        </m:sSub>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r>
                      <a:rPr lang="en-US" i="1">
                        <a:solidFill>
                          <a:srgbClr val="7030A0"/>
                        </a:solidFill>
                        <a:latin typeface="Cambria Math" panose="02040503050406030204" pitchFamily="18" charset="0"/>
                        <a:ea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𝑛</m:t>
                        </m:r>
                      </m:sub>
                    </m:sSub>
                    <m:r>
                      <a:rPr lang="en-US" i="1">
                        <a:solidFill>
                          <a:srgbClr val="7030A0"/>
                        </a:solidFill>
                        <a:latin typeface="Cambria Math" panose="02040503050406030204" pitchFamily="18" charset="0"/>
                        <a:ea typeface="Cambria Math" panose="02040503050406030204" pitchFamily="18" charset="0"/>
                      </a:rPr>
                      <m:t>]</m:t>
                    </m:r>
                  </m:oMath>
                </a14:m>
                <a:endParaRPr lang="en-US" b="1" u="sng" dirty="0">
                  <a:solidFill>
                    <a:srgbClr val="7030A0"/>
                  </a:solidFill>
                </a:endParaRPr>
              </a:p>
              <a:p>
                <a:pPr marL="514350" indent="-514350">
                  <a:buClrTx/>
                  <a:buFont typeface="+mj-lt"/>
                  <a:buAutoNum type="arabicPeriod" startAt="3"/>
                </a:pPr>
                <a:r>
                  <a:rPr lang="en-US" b="1" u="sng" dirty="0"/>
                  <a:t>Conquer</a:t>
                </a:r>
                <a:r>
                  <a:rPr lang="en-US" b="1" dirty="0"/>
                  <a:t>: </a:t>
                </a:r>
                <a:r>
                  <a:rPr lang="en-US" dirty="0"/>
                  <a:t>Compute the expectation of each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𝑖</m:t>
                        </m:r>
                      </m:sub>
                    </m:sSub>
                  </m:oMath>
                </a14:m>
                <a:endParaRPr lang="en-US" dirty="0"/>
              </a:p>
              <a:p>
                <a:pPr marL="0" indent="0">
                  <a:buClrTx/>
                  <a:buNone/>
                </a:pPr>
                <a:endParaRPr lang="en-US" dirty="0"/>
              </a:p>
              <a:p>
                <a:pPr marL="0" indent="0">
                  <a:buClrTx/>
                  <a:buNone/>
                </a:pPr>
                <a:r>
                  <a:rPr lang="en-US" dirty="0"/>
                  <a:t>Often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are indicator random variables</a:t>
                </a:r>
              </a:p>
              <a:p>
                <a:pPr marL="514350" indent="-514350">
                  <a:buFont typeface="+mj-lt"/>
                  <a:buAutoNum type="arabicPeriod" startAt="3"/>
                </a:pPr>
                <a:endParaRPr lang="en-US" b="1" u="sng" dirty="0"/>
              </a:p>
            </p:txBody>
          </p:sp>
        </mc:Choice>
        <mc:Fallback xmlns="">
          <p:sp>
            <p:nvSpPr>
              <p:cNvPr id="3" name="Content Placeholder 2">
                <a:extLst>
                  <a:ext uri="{FF2B5EF4-FFF2-40B4-BE49-F238E27FC236}">
                    <a16:creationId xmlns:a16="http://schemas.microsoft.com/office/drawing/2014/main" id="{76E45086-0F28-4C89-AE4E-D8A6E4111B1C}"/>
                  </a:ext>
                </a:extLst>
              </p:cNvPr>
              <p:cNvSpPr>
                <a:spLocks noGrp="1" noRot="1" noChangeAspect="1" noMove="1" noResize="1" noEditPoints="1" noAdjustHandles="1" noChangeArrowheads="1" noChangeShapeType="1" noTextEdit="1"/>
              </p:cNvSpPr>
              <p:nvPr>
                <p:ph idx="1"/>
              </p:nvPr>
            </p:nvSpPr>
            <p:spPr>
              <a:blipFill>
                <a:blip r:embed="rId3"/>
                <a:stretch>
                  <a:fillRect l="-1701" t="-2880"/>
                </a:stretch>
              </a:blipFill>
            </p:spPr>
            <p:txBody>
              <a:bodyPr/>
              <a:lstStyle/>
              <a:p>
                <a:r>
                  <a:rPr lang="en-US">
                    <a:noFill/>
                  </a:rPr>
                  <a:t> </a:t>
                </a:r>
              </a:p>
            </p:txBody>
          </p:sp>
        </mc:Fallback>
      </mc:AlternateContent>
    </p:spTree>
    <p:extLst>
      <p:ext uri="{BB962C8B-B14F-4D97-AF65-F5344CB8AC3E}">
        <p14:creationId xmlns:p14="http://schemas.microsoft.com/office/powerpoint/2010/main" val="3869383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b="1"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u="sng" dirty="0"/>
              </a:p>
              <a:p>
                <a:pPr marL="0" indent="0">
                  <a:buNone/>
                </a:pPr>
                <a:endParaRPr lang="en-US" b="1" dirty="0"/>
              </a:p>
              <a:p>
                <a:pPr marL="0" indent="0">
                  <a:buNone/>
                </a:pPr>
                <a:endParaRPr lang="en-US" b="1" u="sng" dirty="0"/>
              </a:p>
              <a:p>
                <a:pPr marL="0" indent="0">
                  <a:buNone/>
                </a:pPr>
                <a:r>
                  <a:rPr lang="en-US" b="1" u="sng" dirty="0"/>
                  <a:t>LOE:</a:t>
                </a:r>
              </a:p>
              <a:p>
                <a:pPr marL="0" indent="0">
                  <a:buNone/>
                </a:pP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25"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41040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1471-3968-4BC8-AA73-F25C958D6DE7}"/>
              </a:ext>
            </a:extLst>
          </p:cNvPr>
          <p:cNvSpPr>
            <a:spLocks noGrp="1"/>
          </p:cNvSpPr>
          <p:nvPr>
            <p:ph type="title"/>
          </p:nvPr>
        </p:nvSpPr>
        <p:spPr/>
        <p:txBody>
          <a:bodyPr/>
          <a:lstStyle/>
          <a:p>
            <a:r>
              <a:rPr lang="en-US" dirty="0"/>
              <a:t>Independence of Random Variables</a:t>
            </a:r>
          </a:p>
        </p:txBody>
      </p:sp>
      <p:sp>
        <p:nvSpPr>
          <p:cNvPr id="3" name="Content Placeholder 2">
            <a:extLst>
              <a:ext uri="{FF2B5EF4-FFF2-40B4-BE49-F238E27FC236}">
                <a16:creationId xmlns:a16="http://schemas.microsoft.com/office/drawing/2014/main" id="{3112FC38-A4CD-4732-B707-067CB18809F8}"/>
              </a:ext>
            </a:extLst>
          </p:cNvPr>
          <p:cNvSpPr>
            <a:spLocks noGrp="1"/>
          </p:cNvSpPr>
          <p:nvPr>
            <p:ph idx="1"/>
          </p:nvPr>
        </p:nvSpPr>
        <p:spPr/>
        <p:txBody>
          <a:bodyPr/>
          <a:lstStyle/>
          <a:p>
            <a:r>
              <a:rPr lang="en-US" dirty="0"/>
              <a:t>That’s for events…what about random variables?</a:t>
            </a:r>
          </a:p>
        </p:txBody>
      </p:sp>
      <p:grpSp>
        <p:nvGrpSpPr>
          <p:cNvPr id="4" name="Group 3">
            <a:extLst>
              <a:ext uri="{FF2B5EF4-FFF2-40B4-BE49-F238E27FC236}">
                <a16:creationId xmlns:a16="http://schemas.microsoft.com/office/drawing/2014/main" id="{50B631F4-A886-471C-AEEE-20362B1D7656}"/>
              </a:ext>
            </a:extLst>
          </p:cNvPr>
          <p:cNvGrpSpPr/>
          <p:nvPr/>
        </p:nvGrpSpPr>
        <p:grpSpPr>
          <a:xfrm>
            <a:off x="708686" y="2042706"/>
            <a:ext cx="11053812" cy="1885827"/>
            <a:chOff x="1185842" y="3429000"/>
            <a:chExt cx="6111311" cy="1639542"/>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4E515DB-961D-42DC-9D36-30C2CB430308}"/>
                    </a:ext>
                  </a:extLst>
                </p:cNvPr>
                <p:cNvSpPr/>
                <p:nvPr/>
              </p:nvSpPr>
              <p:spPr>
                <a:xfrm>
                  <a:off x="1185842" y="3429000"/>
                  <a:ext cx="6111311" cy="163954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latin typeface="Cambria Math" panose="02040503050406030204" pitchFamily="18"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dirty="0">
                      <a:latin typeface="Segoe UI Semibold" panose="020B0702040204020203" pitchFamily="34" charset="0"/>
                      <a:cs typeface="Segoe UI Semibold" panose="020B0702040204020203" pitchFamily="34" charset="0"/>
                    </a:rPr>
                    <a:t> are independent if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,ℓ</m:t>
                      </m:r>
                    </m:oMath>
                  </a14:m>
                  <a:endParaRPr lang="en-US" sz="2800"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=ℓ</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e>
                        </m:d>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=ℓ)</m:t>
                        </m:r>
                      </m:oMath>
                    </m:oMathPara>
                  </a14:m>
                  <a:endParaRPr lang="en-US" sz="2800"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F4E515DB-961D-42DC-9D36-30C2CB430308}"/>
                    </a:ext>
                  </a:extLst>
                </p:cNvPr>
                <p:cNvSpPr>
                  <a:spLocks noRot="1" noChangeAspect="1" noMove="1" noResize="1" noEditPoints="1" noAdjustHandles="1" noChangeArrowheads="1" noChangeShapeType="1" noTextEdit="1"/>
                </p:cNvSpPr>
                <p:nvPr/>
              </p:nvSpPr>
              <p:spPr>
                <a:xfrm>
                  <a:off x="1185842" y="3429000"/>
                  <a:ext cx="6111311" cy="1639542"/>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FD8B764-AC4F-45F5-A7CB-42824F72B78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Independence (of random variables)</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A69572E-E49C-4519-8D2A-411508A0BEB5}"/>
                  </a:ext>
                </a:extLst>
              </p:cNvPr>
              <p:cNvSpPr txBox="1"/>
              <p:nvPr/>
            </p:nvSpPr>
            <p:spPr>
              <a:xfrm>
                <a:off x="725914" y="4289778"/>
                <a:ext cx="10890846"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We’ll often use commas instead of </a:t>
                </a:r>
                <a14:m>
                  <m:oMath xmlns:m="http://schemas.openxmlformats.org/officeDocument/2006/math">
                    <m:r>
                      <a:rPr lang="en-US" sz="2800" b="0" i="1"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symbol to save space.</a:t>
                </a:r>
              </a:p>
              <a:p>
                <a:endParaRPr lang="en-US" sz="2800" dirty="0">
                  <a:latin typeface="Segoe UI Semilight" panose="020B0402040204020203" pitchFamily="34" charset="0"/>
                  <a:cs typeface="Segoe UI Semilight" panose="020B0402040204020203" pitchFamily="34" charset="0"/>
                </a:endParaRPr>
              </a:p>
              <a:p>
                <a:r>
                  <a:rPr lang="en-US" sz="2800" b="1" i="1" dirty="0">
                    <a:latin typeface="Segoe UI Semilight" panose="020B0402040204020203" pitchFamily="34" charset="0"/>
                    <a:cs typeface="Segoe UI Semilight" panose="020B0402040204020203" pitchFamily="34" charset="0"/>
                  </a:rPr>
                  <a:t>“knowing the value of one random variable doesn’t tell us anything about what the value of the other might be”</a:t>
                </a:r>
              </a:p>
            </p:txBody>
          </p:sp>
        </mc:Choice>
        <mc:Fallback xmlns="">
          <p:sp>
            <p:nvSpPr>
              <p:cNvPr id="7" name="TextBox 6">
                <a:extLst>
                  <a:ext uri="{FF2B5EF4-FFF2-40B4-BE49-F238E27FC236}">
                    <a16:creationId xmlns:a16="http://schemas.microsoft.com/office/drawing/2014/main" id="{CA69572E-E49C-4519-8D2A-411508A0BEB5}"/>
                  </a:ext>
                </a:extLst>
              </p:cNvPr>
              <p:cNvSpPr txBox="1">
                <a:spLocks noRot="1" noChangeAspect="1" noMove="1" noResize="1" noEditPoints="1" noAdjustHandles="1" noChangeArrowheads="1" noChangeShapeType="1" noTextEdit="1"/>
              </p:cNvSpPr>
              <p:nvPr/>
            </p:nvSpPr>
            <p:spPr>
              <a:xfrm>
                <a:off x="725914" y="4289778"/>
                <a:ext cx="10890846" cy="1815882"/>
              </a:xfrm>
              <a:prstGeom prst="rect">
                <a:avLst/>
              </a:prstGeom>
              <a:blipFill>
                <a:blip r:embed="rId4"/>
                <a:stretch>
                  <a:fillRect l="-1119" t="-3691" b="-8389"/>
                </a:stretch>
              </a:blipFill>
            </p:spPr>
            <p:txBody>
              <a:bodyPr/>
              <a:lstStyle/>
              <a:p>
                <a:r>
                  <a:rPr lang="en-US">
                    <a:noFill/>
                  </a:rPr>
                  <a:t> </a:t>
                </a:r>
              </a:p>
            </p:txBody>
          </p:sp>
        </mc:Fallback>
      </mc:AlternateContent>
    </p:spTree>
    <p:extLst>
      <p:ext uri="{BB962C8B-B14F-4D97-AF65-F5344CB8AC3E}">
        <p14:creationId xmlns:p14="http://schemas.microsoft.com/office/powerpoint/2010/main" val="68402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803" t="-2469" r="-1361" b="-20494"/>
                </a:stretch>
              </a:blipFill>
            </p:spPr>
            <p:txBody>
              <a:bodyPr/>
              <a:lstStyle/>
              <a:p>
                <a:r>
                  <a:rPr lang="en-US">
                    <a:noFill/>
                  </a:rPr>
                  <a:t> </a:t>
                </a:r>
              </a:p>
            </p:txBody>
          </p:sp>
        </mc:Fallback>
      </mc:AlternateContent>
    </p:spTree>
    <p:extLst>
      <p:ext uri="{BB962C8B-B14F-4D97-AF65-F5344CB8AC3E}">
        <p14:creationId xmlns:p14="http://schemas.microsoft.com/office/powerpoint/2010/main" val="373255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e>
                      </m:d>
                    </m:oMath>
                  </m:oMathPara>
                </a14:m>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803" t="-2469" r="-1361" b="-20494"/>
                </a:stretch>
              </a:blipFill>
            </p:spPr>
            <p:txBody>
              <a:bodyPr/>
              <a:lstStyle/>
              <a:p>
                <a:r>
                  <a:rPr lang="en-US">
                    <a:noFill/>
                  </a:rPr>
                  <a:t> </a:t>
                </a:r>
              </a:p>
            </p:txBody>
          </p:sp>
        </mc:Fallback>
      </mc:AlternateContent>
    </p:spTree>
    <p:extLst>
      <p:ext uri="{BB962C8B-B14F-4D97-AF65-F5344CB8AC3E}">
        <p14:creationId xmlns:p14="http://schemas.microsoft.com/office/powerpoint/2010/main" val="3302855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fontScale="85000" lnSpcReduction="20000"/>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e>
                      </m:d>
                    </m:oMath>
                  </m:oMathPara>
                </a14:m>
                <a:endParaRPr lang="en-US" b="1" dirty="0"/>
              </a:p>
              <a:p>
                <a:pPr marL="0" indent="0">
                  <a:buNone/>
                </a:pPr>
                <a:r>
                  <a:rPr lang="en-US"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ℙ</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365</m:t>
                          </m:r>
                        </m:num>
                        <m:den>
                          <m:r>
                            <a:rPr lang="en-US" b="0" i="1" smtClean="0">
                              <a:solidFill>
                                <a:schemeClr val="tx1"/>
                              </a:solidFill>
                              <a:latin typeface="Cambria Math" panose="02040503050406030204" pitchFamily="18" charset="0"/>
                              <a:ea typeface="Cambria Math" panose="02040503050406030204" pitchFamily="18" charset="0"/>
                            </a:rPr>
                            <m:t>365⋅365</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365</m:t>
                          </m:r>
                        </m:den>
                      </m:f>
                    </m:oMath>
                  </m:oMathPara>
                </a14:m>
                <a:endParaRPr lang="en-US" b="1" u="sng"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d>
                        <m:dPr>
                          <m:ctrlPr>
                            <a:rPr lang="en-US" i="1" smtClean="0">
                              <a:solidFill>
                                <a:schemeClr val="tx1"/>
                              </a:solidFill>
                              <a:latin typeface="Cambria Math" panose="02040503050406030204" pitchFamily="18" charset="0"/>
                              <a:ea typeface="Cambria Math" panose="02040503050406030204" pitchFamily="18" charset="0"/>
                            </a:rPr>
                          </m:ctrlPr>
                        </m:dPr>
                        <m:e>
                          <m:f>
                            <m:fPr>
                              <m:type m:val="noBa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𝑚</m:t>
                              </m:r>
                            </m:num>
                            <m:den>
                              <m:r>
                                <a:rPr lang="en-US" i="1">
                                  <a:solidFill>
                                    <a:schemeClr val="tx1"/>
                                  </a:solidFill>
                                  <a:latin typeface="Cambria Math" panose="02040503050406030204" pitchFamily="18" charset="0"/>
                                  <a:ea typeface="Cambria Math" panose="02040503050406030204" pitchFamily="18" charset="0"/>
                                </a:rPr>
                                <m:t>2</m:t>
                              </m:r>
                            </m:den>
                          </m:f>
                        </m:e>
                      </m:d>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365</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5669" t="-8642"/>
                </a:stretch>
              </a:blipFill>
            </p:spPr>
            <p:txBody>
              <a:bodyPr/>
              <a:lstStyle/>
              <a:p>
                <a:r>
                  <a:rPr lang="en-US">
                    <a:noFill/>
                  </a:rPr>
                  <a:t> </a:t>
                </a:r>
              </a:p>
            </p:txBody>
          </p:sp>
        </mc:Fallback>
      </mc:AlternateContent>
    </p:spTree>
    <p:extLst>
      <p:ext uri="{BB962C8B-B14F-4D97-AF65-F5344CB8AC3E}">
        <p14:creationId xmlns:p14="http://schemas.microsoft.com/office/powerpoint/2010/main" val="65690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𝑛</m:t>
                    </m:r>
                  </m:oMath>
                </a14:m>
                <a:r>
                  <a:rPr lang="en-US" dirty="0"/>
                  <a:t> people are sitting around a circular table. There is a name tag in each place. Nobody is sitting in front of their own name tag.</a:t>
                </a:r>
              </a:p>
              <a:p>
                <a:r>
                  <a:rPr lang="en-US" dirty="0"/>
                  <a:t>Rotate the table by a random number </a:t>
                </a:r>
                <a14:m>
                  <m:oMath xmlns:m="http://schemas.openxmlformats.org/officeDocument/2006/math">
                    <m:r>
                      <a:rPr lang="en-US" b="0" i="1" smtClean="0">
                        <a:latin typeface="Cambria Math" panose="02040503050406030204" pitchFamily="18" charset="0"/>
                      </a:rPr>
                      <m:t>𝑘</m:t>
                    </m:r>
                  </m:oMath>
                </a14:m>
                <a:r>
                  <a:rPr lang="en-US" dirty="0"/>
                  <a:t> of positions between 1 and n-1 (equally likely)</a:t>
                </a:r>
              </a:p>
              <a:p>
                <a:r>
                  <a:rPr lang="en-US" b="0" dirty="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t>be the number of people that end up in front of their own name tag.</a:t>
                </a:r>
                <a:r>
                  <a:rPr lang="en-US" b="1" dirty="0"/>
                  <a:t> Find </a:t>
                </a:r>
                <a14:m>
                  <m:oMath xmlns:m="http://schemas.openxmlformats.org/officeDocument/2006/math">
                    <m:r>
                      <a:rPr lang="en-US" b="1" i="1" smtClean="0">
                        <a:latin typeface="Cambria Math" panose="02040503050406030204" pitchFamily="18" charset="0"/>
                        <a:ea typeface="Cambria Math" panose="02040503050406030204" pitchFamily="18" charset="0"/>
                      </a:rPr>
                      <m:t>𝔼</m:t>
                    </m:r>
                    <m:d>
                      <m:dPr>
                        <m:begChr m:val="["/>
                        <m:endChr m:val="]"/>
                        <m:ctrlPr>
                          <a:rPr lang="en-US"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oMath>
                </a14:m>
                <a:r>
                  <a:rPr lang="en-US" b="1" dirty="0"/>
                  <a:t>.</a:t>
                </a:r>
              </a:p>
              <a:p>
                <a:pPr marL="0" indent="0">
                  <a:buNone/>
                </a:pPr>
                <a:r>
                  <a:rPr lang="en-US" b="1" u="sng" dirty="0"/>
                  <a:t>Decompose:</a:t>
                </a:r>
                <a:r>
                  <a:rPr lang="en-US" i="1" dirty="0"/>
                  <a:t> </a:t>
                </a:r>
              </a:p>
              <a:p>
                <a:pPr marL="0" indent="0">
                  <a:buNone/>
                </a:pPr>
                <a:r>
                  <a:rPr lang="en-US" dirty="0"/>
                  <a:t>What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can we define that have the needed information?</a:t>
                </a:r>
              </a:p>
              <a:p>
                <a:pPr marL="0" indent="0">
                  <a:buNone/>
                </a:pPr>
                <a:r>
                  <a:rPr lang="en-US" b="1" u="sng" dirty="0"/>
                  <a:t>LOE:</a:t>
                </a: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25" t="-3019" r="-763"/>
                </a:stretch>
              </a:blipFill>
            </p:spPr>
            <p:txBody>
              <a:bodyPr/>
              <a:lstStyle/>
              <a:p>
                <a:r>
                  <a:rPr lang="en-US">
                    <a:noFill/>
                  </a:rPr>
                  <a:t> </a:t>
                </a:r>
              </a:p>
            </p:txBody>
          </p:sp>
        </mc:Fallback>
      </mc:AlternateContent>
    </p:spTree>
    <p:extLst>
      <p:ext uri="{BB962C8B-B14F-4D97-AF65-F5344CB8AC3E}">
        <p14:creationId xmlns:p14="http://schemas.microsoft.com/office/powerpoint/2010/main" val="774667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lnSpcReduction="10000"/>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b="1" u="sng" dirty="0"/>
                  <a:t>Decompose:</a:t>
                </a:r>
                <a:r>
                  <a:rPr lang="en-US" i="1" dirty="0"/>
                  <a:t> </a:t>
                </a: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sits</m:t>
                            </m:r>
                            <m:r>
                              <a:rPr lang="en-US" b="0" i="0" smtClean="0">
                                <a:latin typeface="Cambria Math" panose="02040503050406030204" pitchFamily="18" charset="0"/>
                              </a:rPr>
                              <m:t> </m:t>
                            </m:r>
                            <m:r>
                              <m:rPr>
                                <m:sty m:val="p"/>
                              </m:rPr>
                              <a:rPr lang="en-US" b="0" i="0" smtClean="0">
                                <a:latin typeface="Cambria Math" panose="02040503050406030204" pitchFamily="18" charset="0"/>
                              </a:rPr>
                              <m:t>infront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their</m:t>
                            </m:r>
                            <m:r>
                              <a:rPr lang="en-US" b="0" i="0" smtClean="0">
                                <a:latin typeface="Cambria Math" panose="02040503050406030204" pitchFamily="18" charset="0"/>
                              </a:rPr>
                              <m:t> </m:t>
                            </m:r>
                            <m:r>
                              <m:rPr>
                                <m:sty m:val="p"/>
                              </m:rPr>
                              <a:rPr lang="en-US" b="0" i="0" smtClean="0">
                                <a:latin typeface="Cambria Math" panose="02040503050406030204" pitchFamily="18" charset="0"/>
                              </a:rPr>
                              <m:t>own</m:t>
                            </m:r>
                            <m:r>
                              <a:rPr lang="en-US" b="0" i="0" smtClean="0">
                                <a:latin typeface="Cambria Math" panose="02040503050406030204" pitchFamily="18" charset="0"/>
                              </a:rPr>
                              <m:t> </m:t>
                            </m:r>
                            <m:r>
                              <m:rPr>
                                <m:sty m:val="p"/>
                              </m:rPr>
                              <a:rPr lang="en-US" b="0" i="0" smtClean="0">
                                <a:latin typeface="Cambria Math" panose="02040503050406030204" pitchFamily="18" charset="0"/>
                              </a:rPr>
                              <m:t>name</m:t>
                            </m:r>
                            <m:r>
                              <a:rPr lang="en-US" b="0" i="0" smtClean="0">
                                <a:latin typeface="Cambria Math" panose="02040503050406030204" pitchFamily="18" charset="0"/>
                              </a:rPr>
                              <m:t> </m:t>
                            </m:r>
                            <m:r>
                              <m:rPr>
                                <m:sty m:val="p"/>
                              </m:rPr>
                              <a:rPr lang="en-US" b="0" i="0" smtClean="0">
                                <a:latin typeface="Cambria Math" panose="02040503050406030204" pitchFamily="18" charset="0"/>
                              </a:rPr>
                              <m:t>tag</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Note: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r>
                        <a:rPr lang="en-US" b="1" i="1" smtClean="0">
                          <a:solidFill>
                            <a:schemeClr val="tx1"/>
                          </a:solidFill>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b="0" i="1">
                              <a:latin typeface="Cambria Math" panose="02040503050406030204" pitchFamily="18" charset="0"/>
                              <a:ea typeface="Cambria Math" panose="02040503050406030204" pitchFamily="18" charset="0"/>
                            </a:rPr>
                            <m:t>𝛴</m:t>
                          </m:r>
                        </m:e>
                        <m:sub>
                          <m:r>
                            <a:rPr lang="en-US" b="0" i="1">
                              <a:latin typeface="Cambria Math" panose="02040503050406030204" pitchFamily="18" charset="0"/>
                              <a:ea typeface="Cambria Math" panose="02040503050406030204" pitchFamily="18" charset="0"/>
                            </a:rPr>
                            <m:t>𝑖</m:t>
                          </m:r>
                          <m:r>
                            <a:rPr lang="en-US" b="0" i="1">
                              <a:latin typeface="Cambria Math" panose="02040503050406030204" pitchFamily="18" charset="0"/>
                              <a:ea typeface="Cambria Math" panose="02040503050406030204" pitchFamily="18" charset="0"/>
                            </a:rPr>
                            <m:t>=1</m:t>
                          </m:r>
                        </m:sub>
                        <m:sup>
                          <m:r>
                            <a:rPr lang="en-US" b="0" i="1">
                              <a:latin typeface="Cambria Math" panose="02040503050406030204" pitchFamily="18" charset="0"/>
                              <a:ea typeface="Cambria Math" panose="02040503050406030204" pitchFamily="18" charset="0"/>
                            </a:rPr>
                            <m:t>𝑛</m:t>
                          </m:r>
                        </m:sup>
                      </m:sSub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1"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r>
                            <a:rPr lang="en-US" b="0" i="1" smtClean="0">
                              <a:solidFill>
                                <a:schemeClr val="tx1"/>
                              </a:solidFill>
                              <a:latin typeface="Cambria Math" panose="02040503050406030204" pitchFamily="18" charset="0"/>
                              <a:ea typeface="Cambria Math" panose="02040503050406030204" pitchFamily="18" charset="0"/>
                            </a:rPr>
                            <m:t>𝑛</m:t>
                          </m:r>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e>
                      </m:d>
                    </m:oMath>
                  </m:oMathPara>
                </a14:m>
                <a:endParaRPr lang="en-US" b="1" dirty="0"/>
              </a:p>
              <a:p>
                <a:pPr marL="0" indent="0">
                  <a:buNone/>
                </a:pPr>
                <a:r>
                  <a:rPr lang="en-US" sz="2000"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2"/>
                <a:stretch>
                  <a:fillRect l="-1525"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E4EBB3-86BF-45EE-8262-376FFBA5DE13}"/>
                  </a:ext>
                </a:extLst>
              </p:cNvPr>
              <p:cNvSpPr/>
              <p:nvPr/>
            </p:nvSpPr>
            <p:spPr>
              <a:xfrm>
                <a:off x="7875815" y="5697466"/>
                <a:ext cx="4098471" cy="101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are not independent!</a:t>
                </a:r>
              </a:p>
              <a:p>
                <a:pPr algn="ctr"/>
                <a:r>
                  <a:rPr lang="en-US" sz="2400" dirty="0"/>
                  <a:t>That’s ok!!</a:t>
                </a:r>
              </a:p>
            </p:txBody>
          </p:sp>
        </mc:Choice>
        <mc:Fallback xmlns="">
          <p:sp>
            <p:nvSpPr>
              <p:cNvPr id="4" name="Rectangle 3">
                <a:extLst>
                  <a:ext uri="{FF2B5EF4-FFF2-40B4-BE49-F238E27FC236}">
                    <a16:creationId xmlns:a16="http://schemas.microsoft.com/office/drawing/2014/main" id="{9DE4EBB3-86BF-45EE-8262-376FFBA5DE13}"/>
                  </a:ext>
                </a:extLst>
              </p:cNvPr>
              <p:cNvSpPr>
                <a:spLocks noRot="1" noChangeAspect="1" noMove="1" noResize="1" noEditPoints="1" noAdjustHandles="1" noChangeArrowheads="1" noChangeShapeType="1" noTextEdit="1"/>
              </p:cNvSpPr>
              <p:nvPr/>
            </p:nvSpPr>
            <p:spPr>
              <a:xfrm>
                <a:off x="7875815" y="5697466"/>
                <a:ext cx="4098471" cy="1014667"/>
              </a:xfrm>
              <a:prstGeom prst="rect">
                <a:avLst/>
              </a:prstGeom>
              <a:blipFill>
                <a:blip r:embed="rId3"/>
                <a:stretch>
                  <a:fillRect b="-2959"/>
                </a:stretch>
              </a:blipFill>
            </p:spPr>
            <p:txBody>
              <a:bodyPr/>
              <a:lstStyle/>
              <a:p>
                <a:r>
                  <a:rPr lang="en-US">
                    <a:noFill/>
                  </a:rPr>
                  <a:t> </a:t>
                </a:r>
              </a:p>
            </p:txBody>
          </p:sp>
        </mc:Fallback>
      </mc:AlternateContent>
    </p:spTree>
    <p:extLst>
      <p:ext uri="{BB962C8B-B14F-4D97-AF65-F5344CB8AC3E}">
        <p14:creationId xmlns:p14="http://schemas.microsoft.com/office/powerpoint/2010/main" val="19269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000" b="1" u="sng" dirty="0"/>
                  <a:t>Decompose:</a:t>
                </a:r>
                <a:r>
                  <a:rPr lang="en-US" sz="2000" i="1" dirty="0"/>
                  <a:t> </a:t>
                </a:r>
                <a:r>
                  <a:rPr lang="en-US" sz="20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1                  </m:t>
                            </m:r>
                            <m:r>
                              <m:rPr>
                                <m:sty m:val="p"/>
                              </m:rPr>
                              <a:rPr lang="en-US" sz="2000" b="0" i="0" smtClean="0">
                                <a:latin typeface="Cambria Math" panose="02040503050406030204" pitchFamily="18" charset="0"/>
                              </a:rPr>
                              <m:t>if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person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sits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infront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their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own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name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tag</m:t>
                            </m:r>
                          </m:e>
                          <m:e>
                            <m:r>
                              <a:rPr lang="en-US" sz="2000" b="0" i="1" smtClean="0">
                                <a:latin typeface="Cambria Math" panose="02040503050406030204" pitchFamily="18" charset="0"/>
                              </a:rPr>
                              <m:t>   0                                                                                   </m:t>
                            </m:r>
                            <m:r>
                              <m:rPr>
                                <m:sty m:val="p"/>
                              </m:rPr>
                              <a:rPr lang="en-US" sz="2000" b="0" i="0" smtClean="0">
                                <a:latin typeface="Cambria Math" panose="02040503050406030204" pitchFamily="18" charset="0"/>
                              </a:rPr>
                              <m:t>otherwise</m:t>
                            </m:r>
                          </m:e>
                        </m:eqArr>
                      </m:e>
                    </m:d>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oMath>
                </a14:m>
                <a:endParaRPr lang="en-US" sz="2000" b="1" u="sng" dirty="0"/>
              </a:p>
              <a:p>
                <a:pPr marL="0" indent="0">
                  <a:buNone/>
                </a:pPr>
                <a:r>
                  <a:rPr lang="en-US" sz="2000" b="1" u="sng" dirty="0"/>
                  <a:t>LOE:</a:t>
                </a:r>
              </a:p>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𝑋</m:t>
                          </m:r>
                        </m:e>
                      </m:d>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𝔼</m:t>
                      </m:r>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𝛴</m:t>
                          </m:r>
                        </m:e>
                        <m:sub>
                          <m: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𝑛</m:t>
                          </m:r>
                        </m:sup>
                      </m:sSub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b="0" i="1" smtClean="0">
                              <a:solidFill>
                                <a:schemeClr val="tx1"/>
                              </a:solidFill>
                              <a:latin typeface="Cambria Math" panose="02040503050406030204" pitchFamily="18" charset="0"/>
                              <a:ea typeface="Cambria Math" panose="02040503050406030204" pitchFamily="18" charset="0"/>
                            </a:rPr>
                          </m:ctrlPr>
                        </m:sSubSupPr>
                        <m:e>
                          <m:r>
                            <m:rPr>
                              <m:sty m:val="p"/>
                            </m:rPr>
                            <a:rPr lang="en-US" sz="2000" b="0" i="0" smtClean="0">
                              <a:solidFill>
                                <a:schemeClr val="tx1"/>
                              </a:solidFill>
                              <a:latin typeface="Cambria Math" panose="02040503050406030204" pitchFamily="18" charset="0"/>
                              <a:ea typeface="Cambria Math" panose="02040503050406030204" pitchFamily="18" charset="0"/>
                            </a:rPr>
                            <m:t>Σ</m:t>
                          </m:r>
                        </m:e>
                        <m:sub>
                          <m:r>
                            <a:rPr lang="en-US" sz="2000" b="0" i="1" smtClean="0">
                              <a:solidFill>
                                <a:schemeClr val="tx1"/>
                              </a:solidFill>
                              <a:latin typeface="Cambria Math" panose="02040503050406030204" pitchFamily="18" charset="0"/>
                              <a:ea typeface="Cambria Math" panose="02040503050406030204" pitchFamily="18" charset="0"/>
                            </a:rPr>
                            <m:t>𝑖</m:t>
                          </m:r>
                          <m:r>
                            <a:rPr lang="en-US" sz="2000" b="0" i="1" smtClean="0">
                              <a:solidFill>
                                <a:schemeClr val="tx1"/>
                              </a:solidFill>
                              <a:latin typeface="Cambria Math" panose="02040503050406030204" pitchFamily="18" charset="0"/>
                              <a:ea typeface="Cambria Math" panose="02040503050406030204" pitchFamily="18" charset="0"/>
                            </a:rPr>
                            <m:t>=1</m:t>
                          </m:r>
                        </m:sub>
                        <m:sup>
                          <m:r>
                            <a:rPr lang="en-US" sz="2000" b="0" i="1" smtClean="0">
                              <a:solidFill>
                                <a:schemeClr val="tx1"/>
                              </a:solidFill>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e>
                      </m:d>
                    </m:oMath>
                  </m:oMathPara>
                </a14:m>
                <a:endParaRPr lang="en-US" sz="2000" b="1" dirty="0"/>
              </a:p>
              <a:p>
                <a:pPr marL="0" indent="0">
                  <a:buNone/>
                </a:pPr>
                <a:r>
                  <a:rPr lang="en-US" sz="2000"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𝑃</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r>
                        <a:rPr lang="en-US" b="0" i="1" smtClean="0">
                          <a:solidFill>
                            <a:schemeClr val="tx1"/>
                          </a:solidFill>
                          <a:latin typeface="Cambria Math" panose="02040503050406030204" pitchFamily="18" charset="0"/>
                          <a:ea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𝑛</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3647945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9F50B-71D7-408F-B1A5-D4761ACAA9B3}"/>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14B3B41D-502A-46C8-AC55-DC492FC4C3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2967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normAutofit/>
              </a:bodyPr>
              <a:lstStyle/>
              <a:p>
                <a:r>
                  <a:rPr lang="en-US" dirty="0"/>
                  <a:t>A frog starts on a 1-dimensional number line at 0. </a:t>
                </a:r>
              </a:p>
              <a:p>
                <a:r>
                  <a:rPr lang="en-US" dirty="0"/>
                  <a:t>Each second, independently, the frog takes a unit step right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oMath>
                </a14:m>
                <a:r>
                  <a:rPr lang="en-US" dirty="0"/>
                  <a:t>, to the left with probability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and doesn't move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oMath>
                </a14:m>
                <a:r>
                  <a:rPr lang="en-US" dirty="0"/>
                  <a:t>, where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 </a:t>
                </a:r>
              </a:p>
              <a:p>
                <a:r>
                  <a:rPr lang="en-US" dirty="0"/>
                  <a:t>After 2 seconds, let </a:t>
                </a:r>
                <a14:m>
                  <m:oMath xmlns:m="http://schemas.openxmlformats.org/officeDocument/2006/math">
                    <m:r>
                      <a:rPr lang="en-US" b="0" i="1" smtClean="0">
                        <a:latin typeface="Cambria Math" panose="02040503050406030204" pitchFamily="18" charset="0"/>
                      </a:rPr>
                      <m:t>𝑋</m:t>
                    </m:r>
                  </m:oMath>
                </a14:m>
                <a:r>
                  <a:rPr lang="en-US" dirty="0"/>
                  <a:t> be the location of the frog. </a:t>
                </a:r>
                <a:r>
                  <a:rPr lang="en-US" b="1" dirty="0"/>
                  <a:t>Find </a:t>
                </a:r>
                <a14:m>
                  <m:oMath xmlns:m="http://schemas.openxmlformats.org/officeDocument/2006/math">
                    <m:r>
                      <a:rPr lang="en-US" b="1" i="1">
                        <a:latin typeface="Cambria Math" panose="02040503050406030204" pitchFamily="18" charset="0"/>
                        <a:ea typeface="Cambria Math" panose="02040503050406030204" pitchFamily="18" charset="0"/>
                      </a:rPr>
                      <m:t>𝔼</m:t>
                    </m:r>
                    <m:d>
                      <m:dPr>
                        <m:begChr m:val="["/>
                        <m:endChr m:val="]"/>
                        <m:ctrlPr>
                          <a:rPr lang="en-US"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e>
                    </m:d>
                  </m:oMath>
                </a14:m>
                <a:r>
                  <a:rPr lang="en-US" b="1" dirty="0"/>
                  <a:t>.</a:t>
                </a:r>
                <a:endParaRPr lang="en-US" dirty="0"/>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05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 – Brute Force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normAutofit/>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2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r>
                  <a:rPr lang="en-US" sz="2000" b="1" dirty="0">
                    <a:solidFill>
                      <a:schemeClr val="accent5"/>
                    </a:solidFill>
                  </a:rPr>
                  <a:t>We could find the PMF by computing the probability for each value in the range of X, and then applying definition of expectation:</a:t>
                </a:r>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smtClean="0">
                                <a:latin typeface="Cambria Math" panose="02040503050406030204" pitchFamily="18" charset="0"/>
                              </a:rPr>
                            </m:ctrlPr>
                          </m:eqArrPr>
                          <m:e>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b="0" i="1" smtClean="0">
                                    <a:latin typeface="Cambria Math" panose="02040503050406030204" pitchFamily="18" charset="0"/>
                                  </a:rPr>
                                  <m:t>𝐿</m:t>
                                </m:r>
                              </m:sub>
                              <m:sup>
                                <m:r>
                                  <a:rPr lang="en-US" sz="2000" i="1">
                                    <a:latin typeface="Cambria Math" panose="02040503050406030204" pitchFamily="18" charset="0"/>
                                  </a:rPr>
                                  <m:t>2</m:t>
                                </m:r>
                              </m:sup>
                            </m:sSubSup>
                            <m:r>
                              <a:rPr lang="en-US" sz="2000" b="0" i="0"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=−2</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=−1</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𝑅</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r>
                              <a:rPr lang="en-US" sz="2000" b="0" i="0" smtClean="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   0</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   1</m:t>
                            </m:r>
                          </m:e>
                          <m:e>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𝑝</m:t>
                                </m:r>
                              </m:e>
                              <m:sub>
                                <m:r>
                                  <a:rPr lang="en-US" sz="2000" b="0" i="1" smtClean="0">
                                    <a:latin typeface="Cambria Math" panose="02040503050406030204" pitchFamily="18" charset="0"/>
                                  </a:rPr>
                                  <m:t>𝑅</m:t>
                                </m:r>
                              </m:sub>
                              <m:sup>
                                <m:r>
                                  <a:rPr lang="en-US" sz="2000" i="1">
                                    <a:latin typeface="Cambria Math" panose="02040503050406030204" pitchFamily="18" charset="0"/>
                                  </a:rPr>
                                  <m:t>2</m:t>
                                </m:r>
                              </m:sup>
                            </m:sSubSup>
                            <m:r>
                              <a:rPr lang="en-US" sz="2000"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b="0" i="0" smtClean="0">
                                <a:latin typeface="Cambria Math" panose="02040503050406030204" pitchFamily="18" charset="0"/>
                              </a:rPr>
                              <m:t> </m:t>
                            </m:r>
                            <m:r>
                              <a:rPr lang="en-US" sz="2000" i="1">
                                <a:latin typeface="Cambria Math" panose="02040503050406030204" pitchFamily="18" charset="0"/>
                              </a:rPr>
                              <m:t>𝑥</m:t>
                            </m:r>
                            <m:r>
                              <a:rPr lang="en-US" sz="2000" i="1" smtClean="0">
                                <a:latin typeface="Cambria Math" panose="02040503050406030204" pitchFamily="18" charset="0"/>
                              </a:rPr>
                              <m:t>=</m:t>
                            </m:r>
                            <m:r>
                              <a:rPr lang="en-US" sz="2000" b="0" i="1" smtClean="0">
                                <a:latin typeface="Cambria Math" panose="02040503050406030204" pitchFamily="18" charset="0"/>
                              </a:rPr>
                              <m:t>   2</m:t>
                            </m:r>
                          </m:e>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otherwise</m:t>
                            </m:r>
                          </m:e>
                        </m:eqArr>
                      </m:e>
                    </m:d>
                  </m:oMath>
                </a14:m>
                <a:endParaRPr lang="en-US" sz="2000" dirty="0"/>
              </a:p>
              <a:p>
                <a:endParaRPr lang="en-US" sz="2000" b="1" i="1" dirty="0">
                  <a:solidFill>
                    <a:srgbClr val="7030A0"/>
                  </a:solidFill>
                  <a:latin typeface="Cambria Math" panose="02040503050406030204" pitchFamily="18" charset="0"/>
                  <a:cs typeface="Segoe UI Semibold" panose="020B0702040204020203" pitchFamily="34" charset="0"/>
                </a:endParaRPr>
              </a:p>
              <a:p>
                <a14:m>
                  <m:oMath xmlns:m="http://schemas.openxmlformats.org/officeDocument/2006/math">
                    <m:r>
                      <a:rPr lang="en-US" sz="2000" b="1" i="1">
                        <a:solidFill>
                          <a:srgbClr val="7030A0"/>
                        </a:solidFill>
                        <a:latin typeface="Cambria Math" panose="02040503050406030204" pitchFamily="18" charset="0"/>
                        <a:cs typeface="Segoe UI Semibold" panose="020B0702040204020203" pitchFamily="34" charset="0"/>
                      </a:rPr>
                      <m:t>𝔼</m:t>
                    </m:r>
                    <m:d>
                      <m:dPr>
                        <m:begChr m:val="["/>
                        <m:endChr m:val="]"/>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𝑿</m:t>
                        </m:r>
                      </m:e>
                    </m:d>
                    <m:r>
                      <m:rPr>
                        <m:aln/>
                      </m:rPr>
                      <a:rPr lang="en-US" sz="2000" b="1" i="1">
                        <a:solidFill>
                          <a:srgbClr val="7030A0"/>
                        </a:solidFill>
                        <a:latin typeface="Cambria Math" panose="02040503050406030204" pitchFamily="18" charset="0"/>
                        <a:cs typeface="Segoe UI Semibold" panose="020B0702040204020203" pitchFamily="34" charset="0"/>
                      </a:rPr>
                      <m:t>=</m:t>
                    </m:r>
                    <m:sSub>
                      <m:sSubPr>
                        <m:ctrlPr>
                          <a:rPr lang="en-US" sz="2000" b="1" i="1">
                            <a:solidFill>
                              <a:srgbClr val="7030A0"/>
                            </a:solidFill>
                            <a:latin typeface="Cambria Math" panose="02040503050406030204" pitchFamily="18" charset="0"/>
                            <a:cs typeface="Segoe UI Semibold" panose="020B0702040204020203" pitchFamily="34" charset="0"/>
                          </a:rPr>
                        </m:ctrlPr>
                      </m:sSubPr>
                      <m:e>
                        <m:r>
                          <m:rPr>
                            <m:sty m:val="p"/>
                          </m:rPr>
                          <a:rPr lang="en-US" sz="2000" b="1" i="1">
                            <a:solidFill>
                              <a:srgbClr val="7030A0"/>
                            </a:solidFill>
                            <a:latin typeface="Cambria Math" panose="02040503050406030204" pitchFamily="18" charset="0"/>
                            <a:cs typeface="Segoe UI Semibold" panose="020B0702040204020203" pitchFamily="34" charset="0"/>
                          </a:rPr>
                          <m:t>Σ</m:t>
                        </m:r>
                      </m:e>
                      <m:sub>
                        <m:r>
                          <a:rPr lang="en-US" sz="2000" b="1" i="1">
                            <a:solidFill>
                              <a:srgbClr val="7030A0"/>
                            </a:solidFill>
                            <a:latin typeface="Cambria Math" panose="02040503050406030204" pitchFamily="18" charset="0"/>
                            <a:cs typeface="Segoe UI Semibold" panose="020B0702040204020203" pitchFamily="34" charset="0"/>
                          </a:rPr>
                          <m:t>𝜔</m:t>
                        </m:r>
                      </m:sub>
                    </m:sSub>
                    <m:r>
                      <a:rPr lang="en-US" sz="2000" b="1" i="1">
                        <a:solidFill>
                          <a:srgbClr val="7030A0"/>
                        </a:solidFill>
                        <a:latin typeface="Cambria Math" panose="02040503050406030204" pitchFamily="18" charset="0"/>
                        <a:cs typeface="Segoe UI Semibold" panose="020B0702040204020203" pitchFamily="34" charset="0"/>
                      </a:rPr>
                      <m:t>𝑃</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𝜔</m:t>
                        </m:r>
                      </m:e>
                    </m:d>
                    <m:r>
                      <a:rPr lang="en-US" sz="2000" b="1" i="1">
                        <a:solidFill>
                          <a:srgbClr val="7030A0"/>
                        </a:solidFill>
                        <a:latin typeface="Cambria Math" panose="02040503050406030204" pitchFamily="18" charset="0"/>
                        <a:cs typeface="Segoe UI Semibold" panose="020B0702040204020203" pitchFamily="34" charset="0"/>
                      </a:rPr>
                      <m:t>𝑋</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𝜔</m:t>
                        </m:r>
                      </m:e>
                    </m:d>
                    <m:r>
                      <a:rPr lang="en-US" sz="2000" b="1" i="1">
                        <a:solidFill>
                          <a:srgbClr val="7030A0"/>
                        </a:solidFill>
                        <a:latin typeface="Cambria Math" panose="02040503050406030204" pitchFamily="18" charset="0"/>
                        <a:cs typeface="Segoe UI Semibold" panose="020B0702040204020203" pitchFamily="34" charset="0"/>
                      </a:rPr>
                      <m:t>=</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up>
                        <m:r>
                          <a:rPr lang="en-US" sz="2000" b="1" i="1">
                            <a:solidFill>
                              <a:srgbClr val="7030A0"/>
                            </a:solidFill>
                            <a:latin typeface="Cambria Math" panose="02040503050406030204" pitchFamily="18" charset="0"/>
                            <a:cs typeface="Segoe UI Semibold" panose="020B0702040204020203" pitchFamily="34" charset="0"/>
                          </a:rPr>
                          <m:t>2</m:t>
                        </m:r>
                      </m:sup>
                    </m:sSubSup>
                    <m:r>
                      <a:rPr lang="en-US" sz="2000" b="1" i="1">
                        <a:solidFill>
                          <a:srgbClr val="7030A0"/>
                        </a:solidFill>
                        <a:latin typeface="Cambria Math" panose="02040503050406030204" pitchFamily="18" charset="0"/>
                        <a:cs typeface="Segoe UI Semibold" panose="020B0702040204020203" pitchFamily="34" charset="0"/>
                      </a:rPr>
                      <m:t>+</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−1</m:t>
                        </m:r>
                      </m:e>
                    </m:d>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𝑆</m:t>
                        </m:r>
                      </m:sub>
                    </m:sSub>
                    <m:r>
                      <a:rPr lang="en-US" sz="2000" b="1" i="1">
                        <a:solidFill>
                          <a:srgbClr val="7030A0"/>
                        </a:solidFill>
                        <a:latin typeface="Cambria Math" panose="02040503050406030204" pitchFamily="18" charset="0"/>
                        <a:cs typeface="Segoe UI Semibold" panose="020B0702040204020203" pitchFamily="34" charset="0"/>
                      </a:rPr>
                      <m:t>+0⋅</m:t>
                    </m:r>
                    <m:d>
                      <m:dPr>
                        <m:ctrlPr>
                          <a:rPr lang="en-US" sz="2000" b="1" i="1">
                            <a:solidFill>
                              <a:srgbClr val="7030A0"/>
                            </a:solidFill>
                            <a:latin typeface="Cambria Math" panose="02040503050406030204" pitchFamily="18" charset="0"/>
                            <a:cs typeface="Segoe UI Semibold" panose="020B0702040204020203" pitchFamily="34" charset="0"/>
                          </a:rPr>
                        </m:ctrlPr>
                      </m:dPr>
                      <m:e>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Sub>
                        <m:r>
                          <a:rPr lang="en-US" sz="2000" b="1" i="1">
                            <a:solidFill>
                              <a:srgbClr val="7030A0"/>
                            </a:solidFill>
                            <a:latin typeface="Cambria Math" panose="02040503050406030204" pitchFamily="18" charset="0"/>
                            <a:cs typeface="Segoe UI Semibold" panose="020B0702040204020203" pitchFamily="34" charset="0"/>
                          </a:rPr>
                          <m:t>+</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𝑠</m:t>
                            </m:r>
                          </m:sub>
                          <m:sup>
                            <m:r>
                              <a:rPr lang="en-US" sz="2000" b="1" i="1">
                                <a:solidFill>
                                  <a:srgbClr val="7030A0"/>
                                </a:solidFill>
                                <a:latin typeface="Cambria Math" panose="02040503050406030204" pitchFamily="18" charset="0"/>
                                <a:cs typeface="Segoe UI Semibold" panose="020B0702040204020203" pitchFamily="34" charset="0"/>
                              </a:rPr>
                              <m:t>2</m:t>
                            </m:r>
                          </m:sup>
                        </m:sSubSup>
                      </m:e>
                    </m:d>
                    <m:r>
                      <a:rPr lang="en-US" sz="2000" b="1" i="1">
                        <a:solidFill>
                          <a:srgbClr val="7030A0"/>
                        </a:solidFill>
                        <a:latin typeface="Cambria Math" panose="02040503050406030204" pitchFamily="18" charset="0"/>
                        <a:cs typeface="Segoe UI Semibold" panose="020B0702040204020203" pitchFamily="34" charset="0"/>
                      </a:rPr>
                      <m:t>+</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1</m:t>
                        </m:r>
                      </m:e>
                    </m:d>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𝑆</m:t>
                        </m:r>
                      </m:sub>
                    </m:sSub>
                    <m:r>
                      <a:rPr lang="en-US" sz="2000" b="1" i="1">
                        <a:solidFill>
                          <a:srgbClr val="7030A0"/>
                        </a:solidFill>
                        <a:latin typeface="Cambria Math" panose="02040503050406030204" pitchFamily="18" charset="0"/>
                        <a:cs typeface="Segoe UI Semibold" panose="020B0702040204020203" pitchFamily="34" charset="0"/>
                      </a:rPr>
                      <m:t>+(2)</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up>
                        <m:r>
                          <a:rPr lang="en-US" sz="2000" b="1" i="1">
                            <a:solidFill>
                              <a:srgbClr val="7030A0"/>
                            </a:solidFill>
                            <a:latin typeface="Cambria Math" panose="02040503050406030204" pitchFamily="18" charset="0"/>
                            <a:cs typeface="Segoe UI Semibold" panose="020B0702040204020203" pitchFamily="34" charset="0"/>
                          </a:rPr>
                          <m:t>2</m:t>
                        </m:r>
                      </m:sup>
                    </m:sSubSup>
                    <m:r>
                      <a:rPr lang="en-US" sz="2000" b="1" i="1">
                        <a:solidFill>
                          <a:srgbClr val="7030A0"/>
                        </a:solidFill>
                        <a:latin typeface="Cambria Math" panose="02040503050406030204" pitchFamily="18" charset="0"/>
                        <a:cs typeface="Segoe UI Semibold" panose="020B0702040204020203" pitchFamily="34" charset="0"/>
                      </a:rPr>
                      <m:t>=</m:t>
                    </m:r>
                    <m:r>
                      <a:rPr lang="en-US" sz="2000" b="0" i="1">
                        <a:solidFill>
                          <a:srgbClr val="7030A0"/>
                        </a:solidFill>
                        <a:latin typeface="Cambria Math" panose="02040503050406030204" pitchFamily="18" charset="0"/>
                        <a:cs typeface="Segoe UI Semibold" panose="020B0702040204020203" pitchFamily="34" charset="0"/>
                      </a:rPr>
                      <m:t>2(</m:t>
                    </m:r>
                    <m:sSub>
                      <m:sSubPr>
                        <m:ctrlPr>
                          <a:rPr lang="en-US" sz="2000" i="1">
                            <a:solidFill>
                              <a:srgbClr val="7030A0"/>
                            </a:solidFill>
                            <a:latin typeface="Cambria Math" panose="02040503050406030204" pitchFamily="18" charset="0"/>
                            <a:cs typeface="Segoe UI Semibold" panose="020B0702040204020203" pitchFamily="34" charset="0"/>
                          </a:rPr>
                        </m:ctrlPr>
                      </m:sSubPr>
                      <m:e>
                        <m:r>
                          <a:rPr lang="en-US" sz="2000" b="0" i="1">
                            <a:solidFill>
                              <a:srgbClr val="7030A0"/>
                            </a:solidFill>
                            <a:latin typeface="Cambria Math" panose="02040503050406030204" pitchFamily="18" charset="0"/>
                            <a:cs typeface="Segoe UI Semibold" panose="020B0702040204020203" pitchFamily="34" charset="0"/>
                          </a:rPr>
                          <m:t>𝑝</m:t>
                        </m:r>
                      </m:e>
                      <m:sub>
                        <m:r>
                          <a:rPr lang="en-US" sz="2000" b="0" i="1">
                            <a:solidFill>
                              <a:srgbClr val="7030A0"/>
                            </a:solidFill>
                            <a:latin typeface="Cambria Math" panose="02040503050406030204" pitchFamily="18" charset="0"/>
                            <a:cs typeface="Segoe UI Semibold" panose="020B0702040204020203" pitchFamily="34" charset="0"/>
                          </a:rPr>
                          <m:t>𝑅</m:t>
                        </m:r>
                      </m:sub>
                    </m:sSub>
                    <m:r>
                      <a:rPr lang="en-US" sz="2000" b="0" i="1">
                        <a:solidFill>
                          <a:srgbClr val="7030A0"/>
                        </a:solidFill>
                        <a:latin typeface="Cambria Math" panose="02040503050406030204" pitchFamily="18" charset="0"/>
                        <a:cs typeface="Segoe UI Semibold" panose="020B0702040204020203" pitchFamily="34" charset="0"/>
                      </a:rPr>
                      <m:t>−</m:t>
                    </m:r>
                    <m:sSub>
                      <m:sSubPr>
                        <m:ctrlPr>
                          <a:rPr lang="en-US" sz="2000" i="1">
                            <a:solidFill>
                              <a:srgbClr val="7030A0"/>
                            </a:solidFill>
                            <a:latin typeface="Cambria Math" panose="02040503050406030204" pitchFamily="18" charset="0"/>
                            <a:cs typeface="Segoe UI Semibold" panose="020B0702040204020203" pitchFamily="34" charset="0"/>
                          </a:rPr>
                        </m:ctrlPr>
                      </m:sSubPr>
                      <m:e>
                        <m:r>
                          <a:rPr lang="en-US" sz="2000" b="0" i="1">
                            <a:solidFill>
                              <a:srgbClr val="7030A0"/>
                            </a:solidFill>
                            <a:latin typeface="Cambria Math" panose="02040503050406030204" pitchFamily="18" charset="0"/>
                            <a:cs typeface="Segoe UI Semibold" panose="020B0702040204020203" pitchFamily="34" charset="0"/>
                          </a:rPr>
                          <m:t>𝑝</m:t>
                        </m:r>
                      </m:e>
                      <m:sub>
                        <m:r>
                          <a:rPr lang="en-US" sz="2000" b="0" i="1">
                            <a:solidFill>
                              <a:srgbClr val="7030A0"/>
                            </a:solidFill>
                            <a:latin typeface="Cambria Math" panose="02040503050406030204" pitchFamily="18" charset="0"/>
                            <a:cs typeface="Segoe UI Semibold" panose="020B0702040204020203" pitchFamily="34" charset="0"/>
                          </a:rPr>
                          <m:t>𝐿</m:t>
                        </m:r>
                      </m:sub>
                    </m:sSub>
                    <m:r>
                      <a:rPr lang="en-US" sz="2000" b="0" i="1">
                        <a:solidFill>
                          <a:srgbClr val="7030A0"/>
                        </a:solidFill>
                        <a:latin typeface="Cambria Math" panose="02040503050406030204" pitchFamily="18" charset="0"/>
                        <a:cs typeface="Segoe UI Semibold" panose="020B0702040204020203" pitchFamily="34" charset="0"/>
                      </a:rPr>
                      <m:t>)</m:t>
                    </m:r>
                  </m:oMath>
                </a14:m>
                <a:endParaRPr lang="en-US" sz="2000" i="1" dirty="0">
                  <a:solidFill>
                    <a:srgbClr val="7030A0"/>
                  </a:solidFill>
                  <a:latin typeface="Cambria Math" panose="02040503050406030204" pitchFamily="18" charset="0"/>
                  <a:cs typeface="Segoe UI Semibold" panose="020B0702040204020203" pitchFamily="34"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2"/>
                <a:stretch>
                  <a:fillRect l="-980"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1F83B0-9028-50FB-21DB-611A37FC0822}"/>
              </a:ext>
            </a:extLst>
          </p:cNvPr>
          <p:cNvSpPr txBox="1"/>
          <p:nvPr/>
        </p:nvSpPr>
        <p:spPr>
          <a:xfrm>
            <a:off x="5920741" y="3207121"/>
            <a:ext cx="6093822" cy="1785104"/>
          </a:xfrm>
          <a:prstGeom prst="rect">
            <a:avLst/>
          </a:prstGeom>
          <a:noFill/>
        </p:spPr>
        <p:txBody>
          <a:bodyPr wrap="square">
            <a:spAutoFit/>
          </a:bodyPr>
          <a:lstStyle/>
          <a:p>
            <a:r>
              <a:rPr lang="en-US" sz="2200" i="1" dirty="0"/>
              <a:t>We think about the outcomes that correspond to each value of X and compute the probability of that. For example, X=0 happens when the frog doesn’t move – this means it either moved left and then right, or right and then left, or did not move both seconds.</a:t>
            </a:r>
            <a:endParaRPr lang="en-US" sz="2200" dirty="0"/>
          </a:p>
        </p:txBody>
      </p:sp>
    </p:spTree>
    <p:extLst>
      <p:ext uri="{BB962C8B-B14F-4D97-AF65-F5344CB8AC3E}">
        <p14:creationId xmlns:p14="http://schemas.microsoft.com/office/powerpoint/2010/main" val="402319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 – LOE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2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4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moved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left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a:rPr lang="en-US" sz="2400" b="0" i="1" smtClean="0">
                                <a:latin typeface="Cambria Math" panose="02040503050406030204" pitchFamily="18" charset="0"/>
                              </a:rPr>
                              <m:t>𝑖</m:t>
                            </m:r>
                            <m:r>
                              <m:rPr>
                                <m:sty m:val="p"/>
                              </m:rPr>
                              <a:rPr lang="en-US" sz="2400" b="0" i="0" smtClean="0">
                                <a:latin typeface="Cambria Math" panose="02040503050406030204" pitchFamily="18" charset="0"/>
                              </a:rPr>
                              <m:t>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step</m:t>
                            </m:r>
                          </m:e>
                          <m:e>
                            <m:r>
                              <a:rPr lang="en-US" sz="2400" b="0" i="1" smtClean="0">
                                <a:latin typeface="Cambria Math" panose="02040503050406030204" pitchFamily="18" charset="0"/>
                              </a:rPr>
                              <m:t>   </m:t>
                            </m:r>
                            <m:r>
                              <a:rPr lang="en-US" sz="2400" i="1">
                                <a:latin typeface="Cambria Math" panose="02040503050406030204" pitchFamily="18" charset="0"/>
                              </a:rPr>
                              <m:t>  0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otherwise</m:t>
                            </m:r>
                          </m:e>
                          <m:e>
                            <m:r>
                              <a:rPr lang="en-US" sz="2400" b="0" i="1" smtClean="0">
                                <a:latin typeface="Cambria Math" panose="02040503050406030204" pitchFamily="18" charset="0"/>
                              </a:rPr>
                              <m:t>     </m:t>
                            </m:r>
                            <m:r>
                              <a:rPr lang="en-US" sz="2400" i="1">
                                <a:latin typeface="Cambria Math" panose="02040503050406030204" pitchFamily="18" charset="0"/>
                              </a:rPr>
                              <m:t>1                 </m:t>
                            </m:r>
                            <m:r>
                              <m:rPr>
                                <m:sty m:val="p"/>
                              </m:rPr>
                              <a:rPr lang="en-US" sz="2400">
                                <a:latin typeface="Cambria Math" panose="02040503050406030204" pitchFamily="18" charset="0"/>
                              </a:rPr>
                              <m:t>if</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frog</m:t>
                            </m:r>
                            <m:r>
                              <a:rPr lang="en-US" sz="2400">
                                <a:latin typeface="Cambria Math" panose="02040503050406030204" pitchFamily="18" charset="0"/>
                              </a:rPr>
                              <m:t> </m:t>
                            </m:r>
                            <m:r>
                              <m:rPr>
                                <m:sty m:val="p"/>
                              </m:rPr>
                              <a:rPr lang="en-US" sz="2400">
                                <a:latin typeface="Cambria Math" panose="02040503050406030204" pitchFamily="18" charset="0"/>
                              </a:rPr>
                              <m:t>moved</m:t>
                            </m:r>
                            <m:r>
                              <a:rPr lang="en-US" sz="2400">
                                <a:latin typeface="Cambria Math" panose="02040503050406030204" pitchFamily="18" charset="0"/>
                              </a:rPr>
                              <m:t> </m:t>
                            </m:r>
                            <m:r>
                              <m:rPr>
                                <m:sty m:val="p"/>
                              </m:rPr>
                              <a:rPr lang="en-US" sz="2400" b="0" i="0" smtClean="0">
                                <a:latin typeface="Cambria Math" panose="02040503050406030204" pitchFamily="18" charset="0"/>
                              </a:rPr>
                              <m:t>right</m:t>
                            </m:r>
                            <m:r>
                              <a:rPr lang="en-US" sz="2400" b="0" i="0" smtClean="0">
                                <a:latin typeface="Cambria Math" panose="02040503050406030204" pitchFamily="18" charset="0"/>
                              </a:rPr>
                              <m:t> </m:t>
                            </m:r>
                            <m:r>
                              <m:rPr>
                                <m:sty m:val="p"/>
                              </m:rPr>
                              <a:rPr lang="en-US" sz="2400">
                                <a:latin typeface="Cambria Math" panose="02040503050406030204" pitchFamily="18" charset="0"/>
                              </a:rPr>
                              <m:t>on</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a:rPr lang="en-US" sz="2400" i="1">
                                <a:latin typeface="Cambria Math" panose="02040503050406030204" pitchFamily="18" charset="0"/>
                              </a:rPr>
                              <m:t>𝑖</m:t>
                            </m:r>
                            <m:r>
                              <m:rPr>
                                <m:sty m:val="p"/>
                              </m:rPr>
                              <a:rPr lang="en-US" sz="2400">
                                <a:latin typeface="Cambria Math" panose="02040503050406030204" pitchFamily="18" charset="0"/>
                              </a:rPr>
                              <m:t>th</m:t>
                            </m:r>
                            <m:r>
                              <a:rPr lang="en-US" sz="2400">
                                <a:latin typeface="Cambria Math" panose="02040503050406030204" pitchFamily="18" charset="0"/>
                              </a:rPr>
                              <m:t> </m:t>
                            </m:r>
                            <m:r>
                              <m:rPr>
                                <m:sty m:val="p"/>
                              </m:rPr>
                              <a:rPr lang="en-US" sz="2400">
                                <a:latin typeface="Cambria Math" panose="02040503050406030204" pitchFamily="18" charset="0"/>
                              </a:rPr>
                              <m:t>step</m:t>
                            </m:r>
                          </m:e>
                        </m:eqArr>
                      </m:e>
                    </m:d>
                  </m:oMath>
                </a14:m>
                <a:r>
                  <a:rPr lang="en-US" sz="2400" dirty="0"/>
                  <a:t>   </a:t>
                </a:r>
              </a:p>
              <a:p>
                <a:pPr marL="0" indent="0">
                  <a:buNone/>
                </a:pPr>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𝐿</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𝑝</m:t>
                          </m:r>
                        </m:e>
                        <m:sub>
                          <m:r>
                            <a:rPr lang="en-US" sz="2400" i="1">
                              <a:latin typeface="Cambria Math" panose="02040503050406030204" pitchFamily="18" charset="0"/>
                            </a:rPr>
                            <m:t>𝑅</m:t>
                          </m:r>
                        </m:sub>
                      </m:sSub>
                      <m:r>
                        <a:rPr lang="en-US" sz="2400" i="1">
                          <a:latin typeface="Cambria Math" panose="02040503050406030204" pitchFamily="18" charset="0"/>
                          <a:ea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a:p>
                <a:pPr marL="0" indent="0">
                  <a:buNone/>
                </a:pPr>
                <a:r>
                  <a:rPr lang="en-US" sz="2400" dirty="0">
                    <a:latin typeface="Cambria Math" panose="02040503050406030204" pitchFamily="18" charset="0"/>
                    <a:ea typeface="Cambria Math" panose="02040503050406030204" pitchFamily="18" charset="0"/>
                  </a:rPr>
                  <a:t>By Linearity of Expectation, </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nary>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e>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b="0" i="0" smtClean="0">
                        <a:solidFill>
                          <a:schemeClr val="tx1"/>
                        </a:solidFill>
                        <a:latin typeface="Cambria Math" panose="02040503050406030204" pitchFamily="18" charset="0"/>
                        <a:cs typeface="Segoe UI Semibold" panose="020B0702040204020203" pitchFamily="34" charset="0"/>
                      </a:rPr>
                      <m:t> </m:t>
                    </m:r>
                    <m:r>
                      <a:rPr lang="en-US" sz="2400" b="0" i="1">
                        <a:solidFill>
                          <a:schemeClr val="tx1"/>
                        </a:solidFill>
                        <a:latin typeface="Cambria Math" panose="02040503050406030204" pitchFamily="18" charset="0"/>
                        <a:cs typeface="Segoe UI Semibold" panose="020B0702040204020203" pitchFamily="34" charset="0"/>
                      </a:rPr>
                      <m:t>2(</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𝑅</m:t>
                        </m:r>
                      </m:sub>
                    </m:sSub>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𝐿</m:t>
                        </m:r>
                      </m:sub>
                    </m:sSub>
                    <m:r>
                      <a:rPr lang="en-US" sz="2400" b="0" i="1">
                        <a:solidFill>
                          <a:schemeClr val="tx1"/>
                        </a:solidFill>
                        <a:latin typeface="Cambria Math" panose="02040503050406030204" pitchFamily="18" charset="0"/>
                        <a:cs typeface="Segoe UI Semibold" panose="020B0702040204020203" pitchFamily="34" charset="0"/>
                      </a:rPr>
                      <m:t>)</m:t>
                    </m:r>
                  </m:oMath>
                </a14:m>
                <a:endParaRPr lang="en-US" sz="2400" dirty="0">
                  <a:solidFill>
                    <a:srgbClr val="7030A0"/>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3"/>
                <a:stretch>
                  <a:fillRect l="-1253"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35D001-8779-D636-1B8F-08BA9201E539}"/>
              </a:ext>
            </a:extLst>
          </p:cNvPr>
          <p:cNvSpPr txBox="1"/>
          <p:nvPr/>
        </p:nvSpPr>
        <p:spPr>
          <a:xfrm>
            <a:off x="614428" y="1105877"/>
            <a:ext cx="6093822" cy="415498"/>
          </a:xfrm>
          <a:prstGeom prst="rect">
            <a:avLst/>
          </a:prstGeom>
          <a:noFill/>
        </p:spPr>
        <p:txBody>
          <a:bodyPr wrap="square">
            <a:spAutoFit/>
          </a:bodyPr>
          <a:lstStyle/>
          <a:p>
            <a:r>
              <a:rPr lang="en-US" sz="2100" b="1" dirty="0">
                <a:solidFill>
                  <a:schemeClr val="accent5"/>
                </a:solidFill>
                <a:latin typeface="Segoe UI Semilight" panose="020B0402040204020203" pitchFamily="34" charset="0"/>
                <a:cs typeface="Segoe UI Semilight" panose="020B0402040204020203" pitchFamily="34" charset="0"/>
              </a:rPr>
              <a:t>Or we can apply </a:t>
            </a:r>
            <a:r>
              <a:rPr lang="en-US" sz="2100" b="1" dirty="0" err="1">
                <a:solidFill>
                  <a:schemeClr val="accent5"/>
                </a:solidFill>
                <a:latin typeface="Segoe UI Semilight" panose="020B0402040204020203" pitchFamily="34" charset="0"/>
                <a:cs typeface="Segoe UI Semilight" panose="020B0402040204020203" pitchFamily="34" charset="0"/>
              </a:rPr>
              <a:t>LoE</a:t>
            </a:r>
            <a:r>
              <a:rPr lang="en-US" sz="2100" b="1" dirty="0">
                <a:solidFill>
                  <a:schemeClr val="accent5"/>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46226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427E-2272-4264-8ACA-260465B8B658}"/>
              </a:ext>
            </a:extLst>
          </p:cNvPr>
          <p:cNvSpPr>
            <a:spLocks noGrp="1"/>
          </p:cNvSpPr>
          <p:nvPr>
            <p:ph type="title"/>
          </p:nvPr>
        </p:nvSpPr>
        <p:spPr/>
        <p:txBody>
          <a:bodyPr/>
          <a:lstStyle/>
          <a:p>
            <a:r>
              <a:rPr lang="en-US" dirty="0"/>
              <a:t>Independence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DCD5E1-3008-47C5-A67A-0BFF80C07C85}"/>
                  </a:ext>
                </a:extLst>
              </p:cNvPr>
              <p:cNvSpPr>
                <a:spLocks noGrp="1"/>
              </p:cNvSpPr>
              <p:nvPr>
                <p:ph idx="1"/>
              </p:nvPr>
            </p:nvSpPr>
            <p:spPr/>
            <p:txBody>
              <a:bodyPr/>
              <a:lstStyle/>
              <a:p>
                <a:pPr marL="0" indent="0">
                  <a:buNone/>
                </a:pPr>
                <a:r>
                  <a:rPr lang="en-US" dirty="0"/>
                  <a:t>The “for all values” is important.</a:t>
                </a:r>
              </a:p>
              <a:p>
                <a:pPr marL="0" indent="0">
                  <a:buNone/>
                </a:pPr>
                <a:endParaRPr lang="en-US" dirty="0"/>
              </a:p>
              <a:p>
                <a:pPr marL="0" indent="0">
                  <a:buNone/>
                </a:pPr>
                <a:r>
                  <a:rPr lang="en-US" dirty="0"/>
                  <a:t>We say that the event “the sum is 7” is independent of “the red die is 5”</a:t>
                </a:r>
              </a:p>
              <a:p>
                <a:pPr marL="0" indent="0">
                  <a:buNone/>
                </a:pPr>
                <a:r>
                  <a:rPr lang="en-US" dirty="0"/>
                  <a:t>What about </a:t>
                </a:r>
                <a14:m>
                  <m:oMath xmlns:m="http://schemas.openxmlformats.org/officeDocument/2006/math">
                    <m:r>
                      <a:rPr lang="en-US" b="0" i="1" smtClean="0">
                        <a:latin typeface="Cambria Math" panose="02040503050406030204" pitchFamily="18" charset="0"/>
                      </a:rPr>
                      <m:t>𝑆</m:t>
                    </m:r>
                    <m:r>
                      <a:rPr lang="en-US" b="0" i="0" smtClean="0">
                        <a:latin typeface="Cambria Math" panose="02040503050406030204" pitchFamily="18" charset="0"/>
                      </a:rPr>
                      <m:t>=</m:t>
                    </m:r>
                  </m:oMath>
                </a14:m>
                <a:r>
                  <a:rPr lang="en-US" dirty="0"/>
                  <a:t>“the sum of two dice” and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“the value of the red die”</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EDCD5E1-3008-47C5-A67A-0BFF80C07C85}"/>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594261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a:xfrm>
            <a:off x="575239" y="145709"/>
            <a:ext cx="11187259" cy="1014667"/>
          </a:xfrm>
        </p:spPr>
        <p:txBody>
          <a:bodyPr/>
          <a:lstStyle/>
          <a:p>
            <a:r>
              <a:rPr lang="en-US" dirty="0"/>
              <a:t>Frogger – LOE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a:t>
                </a:r>
                <a:r>
                  <a:rPr lang="en-US" sz="2000" b="1" dirty="0">
                    <a:solidFill>
                      <a:schemeClr val="accent3"/>
                    </a:solidFill>
                  </a:rPr>
                  <a:t>60</a:t>
                </a:r>
                <a:r>
                  <a:rPr lang="en-US" sz="2000" dirty="0"/>
                  <a:t>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4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moved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left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a:rPr lang="en-US" sz="2400" b="0" i="1" smtClean="0">
                                <a:latin typeface="Cambria Math" panose="02040503050406030204" pitchFamily="18" charset="0"/>
                              </a:rPr>
                              <m:t>𝑖</m:t>
                            </m:r>
                            <m:r>
                              <m:rPr>
                                <m:sty m:val="p"/>
                              </m:rPr>
                              <a:rPr lang="en-US" sz="2400" b="0" i="0" smtClean="0">
                                <a:latin typeface="Cambria Math" panose="02040503050406030204" pitchFamily="18" charset="0"/>
                              </a:rPr>
                              <m:t>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step</m:t>
                            </m:r>
                          </m:e>
                          <m:e>
                            <m:r>
                              <a:rPr lang="en-US" sz="2400" b="0" i="1" smtClean="0">
                                <a:latin typeface="Cambria Math" panose="02040503050406030204" pitchFamily="18" charset="0"/>
                              </a:rPr>
                              <m:t>   </m:t>
                            </m:r>
                            <m:r>
                              <a:rPr lang="en-US" sz="2400" i="1">
                                <a:latin typeface="Cambria Math" panose="02040503050406030204" pitchFamily="18" charset="0"/>
                              </a:rPr>
                              <m:t>  0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otherwise</m:t>
                            </m:r>
                          </m:e>
                          <m:e>
                            <m:r>
                              <a:rPr lang="en-US" sz="2400" b="0" i="1" smtClean="0">
                                <a:latin typeface="Cambria Math" panose="02040503050406030204" pitchFamily="18" charset="0"/>
                              </a:rPr>
                              <m:t>     </m:t>
                            </m:r>
                            <m:r>
                              <a:rPr lang="en-US" sz="2400" i="1">
                                <a:latin typeface="Cambria Math" panose="02040503050406030204" pitchFamily="18" charset="0"/>
                              </a:rPr>
                              <m:t>1                 </m:t>
                            </m:r>
                            <m:r>
                              <m:rPr>
                                <m:sty m:val="p"/>
                              </m:rPr>
                              <a:rPr lang="en-US" sz="2400">
                                <a:latin typeface="Cambria Math" panose="02040503050406030204" pitchFamily="18" charset="0"/>
                              </a:rPr>
                              <m:t>if</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frog</m:t>
                            </m:r>
                            <m:r>
                              <a:rPr lang="en-US" sz="2400">
                                <a:latin typeface="Cambria Math" panose="02040503050406030204" pitchFamily="18" charset="0"/>
                              </a:rPr>
                              <m:t> </m:t>
                            </m:r>
                            <m:r>
                              <m:rPr>
                                <m:sty m:val="p"/>
                              </m:rPr>
                              <a:rPr lang="en-US" sz="2400">
                                <a:latin typeface="Cambria Math" panose="02040503050406030204" pitchFamily="18" charset="0"/>
                              </a:rPr>
                              <m:t>moved</m:t>
                            </m:r>
                            <m:r>
                              <a:rPr lang="en-US" sz="2400">
                                <a:latin typeface="Cambria Math" panose="02040503050406030204" pitchFamily="18" charset="0"/>
                              </a:rPr>
                              <m:t> </m:t>
                            </m:r>
                            <m:r>
                              <m:rPr>
                                <m:sty m:val="p"/>
                              </m:rPr>
                              <a:rPr lang="en-US" sz="2400" b="0" i="0" smtClean="0">
                                <a:latin typeface="Cambria Math" panose="02040503050406030204" pitchFamily="18" charset="0"/>
                              </a:rPr>
                              <m:t>right</m:t>
                            </m:r>
                            <m:r>
                              <a:rPr lang="en-US" sz="2400" b="0" i="0" smtClean="0">
                                <a:latin typeface="Cambria Math" panose="02040503050406030204" pitchFamily="18" charset="0"/>
                              </a:rPr>
                              <m:t> </m:t>
                            </m:r>
                            <m:r>
                              <m:rPr>
                                <m:sty m:val="p"/>
                              </m:rPr>
                              <a:rPr lang="en-US" sz="2400">
                                <a:latin typeface="Cambria Math" panose="02040503050406030204" pitchFamily="18" charset="0"/>
                              </a:rPr>
                              <m:t>on</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a:rPr lang="en-US" sz="2400" i="1">
                                <a:latin typeface="Cambria Math" panose="02040503050406030204" pitchFamily="18" charset="0"/>
                              </a:rPr>
                              <m:t>𝑖</m:t>
                            </m:r>
                            <m:r>
                              <m:rPr>
                                <m:sty m:val="p"/>
                              </m:rPr>
                              <a:rPr lang="en-US" sz="2400">
                                <a:latin typeface="Cambria Math" panose="02040503050406030204" pitchFamily="18" charset="0"/>
                              </a:rPr>
                              <m:t>th</m:t>
                            </m:r>
                            <m:r>
                              <a:rPr lang="en-US" sz="2400">
                                <a:latin typeface="Cambria Math" panose="02040503050406030204" pitchFamily="18" charset="0"/>
                              </a:rPr>
                              <m:t> </m:t>
                            </m:r>
                            <m:r>
                              <m:rPr>
                                <m:sty m:val="p"/>
                              </m:rPr>
                              <a:rPr lang="en-US" sz="2400">
                                <a:latin typeface="Cambria Math" panose="02040503050406030204" pitchFamily="18" charset="0"/>
                              </a:rPr>
                              <m:t>step</m:t>
                            </m:r>
                          </m:e>
                        </m:eqArr>
                      </m:e>
                    </m:d>
                  </m:oMath>
                </a14:m>
                <a:r>
                  <a:rPr lang="en-US" sz="2400" dirty="0"/>
                  <a:t>   </a:t>
                </a:r>
              </a:p>
              <a:p>
                <a:pPr marL="0" indent="0">
                  <a:buNone/>
                </a:pPr>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𝐿</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𝑝</m:t>
                          </m:r>
                        </m:e>
                        <m:sub>
                          <m:r>
                            <a:rPr lang="en-US" sz="2400" i="1">
                              <a:latin typeface="Cambria Math" panose="02040503050406030204" pitchFamily="18" charset="0"/>
                            </a:rPr>
                            <m:t>𝑅</m:t>
                          </m:r>
                        </m:sub>
                      </m:sSub>
                      <m:r>
                        <a:rPr lang="en-US" sz="2400" i="1">
                          <a:latin typeface="Cambria Math" panose="02040503050406030204" pitchFamily="18" charset="0"/>
                          <a:ea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a:p>
                <a:pPr marL="0" indent="0">
                  <a:buNone/>
                </a:pPr>
                <a:r>
                  <a:rPr lang="en-US" sz="2400" dirty="0">
                    <a:latin typeface="Cambria Math" panose="02040503050406030204" pitchFamily="18" charset="0"/>
                    <a:ea typeface="Cambria Math" panose="02040503050406030204" pitchFamily="18" charset="0"/>
                  </a:rPr>
                  <a:t>By Linearity of Expectation, </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1" i="1" smtClean="0">
                                <a:solidFill>
                                  <a:schemeClr val="accent3"/>
                                </a:solidFill>
                                <a:latin typeface="Cambria Math" panose="02040503050406030204" pitchFamily="18" charset="0"/>
                                <a:ea typeface="Cambria Math" panose="02040503050406030204" pitchFamily="18" charset="0"/>
                              </a:rPr>
                              <m:t>𝟔𝟎</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nary>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1" i="1" smtClean="0">
                            <a:solidFill>
                              <a:schemeClr val="accent3"/>
                            </a:solidFill>
                            <a:latin typeface="Cambria Math" panose="02040503050406030204" pitchFamily="18" charset="0"/>
                            <a:ea typeface="Cambria Math" panose="02040503050406030204" pitchFamily="18" charset="0"/>
                          </a:rPr>
                          <m:t>𝟔𝟎</m:t>
                        </m:r>
                      </m:sup>
                      <m:e>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b="1" i="1" smtClean="0">
                        <a:solidFill>
                          <a:schemeClr val="accent3"/>
                        </a:solidFill>
                        <a:latin typeface="Cambria Math" panose="02040503050406030204" pitchFamily="18" charset="0"/>
                        <a:cs typeface="Segoe UI Semibold" panose="020B0702040204020203" pitchFamily="34" charset="0"/>
                      </a:rPr>
                      <m:t>𝟔𝟎</m:t>
                    </m:r>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𝑅</m:t>
                        </m:r>
                      </m:sub>
                    </m:sSub>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𝐿</m:t>
                        </m:r>
                      </m:sub>
                    </m:sSub>
                    <m:r>
                      <a:rPr lang="en-US" sz="2400" b="0" i="1">
                        <a:solidFill>
                          <a:schemeClr val="tx1"/>
                        </a:solidFill>
                        <a:latin typeface="Cambria Math" panose="02040503050406030204" pitchFamily="18" charset="0"/>
                        <a:cs typeface="Segoe UI Semibold" panose="020B0702040204020203" pitchFamily="34" charset="0"/>
                      </a:rPr>
                      <m:t>)</m:t>
                    </m:r>
                  </m:oMath>
                </a14:m>
                <a:endParaRPr lang="en-US" sz="2400" dirty="0">
                  <a:solidFill>
                    <a:srgbClr val="7030A0"/>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3"/>
                <a:stretch>
                  <a:fillRect l="-1253"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35D001-8779-D636-1B8F-08BA9201E539}"/>
              </a:ext>
            </a:extLst>
          </p:cNvPr>
          <p:cNvSpPr txBox="1"/>
          <p:nvPr/>
        </p:nvSpPr>
        <p:spPr>
          <a:xfrm>
            <a:off x="614428" y="857685"/>
            <a:ext cx="10186633" cy="646331"/>
          </a:xfrm>
          <a:prstGeom prst="rect">
            <a:avLst/>
          </a:prstGeom>
          <a:noFill/>
        </p:spPr>
        <p:txBody>
          <a:bodyPr wrap="square">
            <a:spAutoFit/>
          </a:bodyPr>
          <a:lstStyle/>
          <a:p>
            <a:r>
              <a:rPr lang="en-US" b="1" dirty="0">
                <a:solidFill>
                  <a:schemeClr val="accent5"/>
                </a:solidFill>
                <a:latin typeface="Segoe UI Semilight" panose="020B0402040204020203" pitchFamily="34" charset="0"/>
                <a:cs typeface="Segoe UI Semilight" panose="020B0402040204020203" pitchFamily="34" charset="0"/>
              </a:rPr>
              <a:t>If we interested in a whole minute (60 sec), the first approach would be awful because we would need to compute many probabilities or deal with a gnarly summation! Instead, we can use </a:t>
            </a:r>
            <a:r>
              <a:rPr lang="en-US" b="1" dirty="0" err="1">
                <a:solidFill>
                  <a:schemeClr val="accent5"/>
                </a:solidFill>
                <a:latin typeface="Segoe UI Semilight" panose="020B0402040204020203" pitchFamily="34" charset="0"/>
                <a:cs typeface="Segoe UI Semilight" panose="020B0402040204020203" pitchFamily="34" charset="0"/>
              </a:rPr>
              <a:t>LoE</a:t>
            </a:r>
            <a:r>
              <a:rPr lang="en-US" b="1" dirty="0">
                <a:solidFill>
                  <a:schemeClr val="accent5"/>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1623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427E-2272-4264-8ACA-260465B8B658}"/>
              </a:ext>
            </a:extLst>
          </p:cNvPr>
          <p:cNvSpPr>
            <a:spLocks noGrp="1"/>
          </p:cNvSpPr>
          <p:nvPr>
            <p:ph type="title"/>
          </p:nvPr>
        </p:nvSpPr>
        <p:spPr/>
        <p:txBody>
          <a:bodyPr/>
          <a:lstStyle/>
          <a:p>
            <a:r>
              <a:rPr lang="en-US" dirty="0"/>
              <a:t>Independence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DCD5E1-3008-47C5-A67A-0BFF80C07C85}"/>
                  </a:ext>
                </a:extLst>
              </p:cNvPr>
              <p:cNvSpPr>
                <a:spLocks noGrp="1"/>
              </p:cNvSpPr>
              <p:nvPr>
                <p:ph idx="1"/>
              </p:nvPr>
            </p:nvSpPr>
            <p:spPr/>
            <p:txBody>
              <a:bodyPr/>
              <a:lstStyle/>
              <a:p>
                <a:pPr marL="0" indent="0">
                  <a:buNone/>
                </a:pPr>
                <a:r>
                  <a:rPr lang="en-US" dirty="0"/>
                  <a:t>The “for all values” is important.</a:t>
                </a:r>
              </a:p>
              <a:p>
                <a:pPr marL="0" indent="0">
                  <a:buNone/>
                </a:pPr>
                <a:endParaRPr lang="en-US" dirty="0"/>
              </a:p>
              <a:p>
                <a:pPr marL="0" indent="0">
                  <a:buNone/>
                </a:pPr>
                <a:r>
                  <a:rPr lang="en-US" dirty="0"/>
                  <a:t>We say that the event “the sum is 7” is independent of “the red die is 5”</a:t>
                </a:r>
              </a:p>
              <a:p>
                <a:pPr marL="0" indent="0">
                  <a:buNone/>
                </a:pPr>
                <a:r>
                  <a:rPr lang="en-US" dirty="0"/>
                  <a:t>What about </a:t>
                </a:r>
                <a14:m>
                  <m:oMath xmlns:m="http://schemas.openxmlformats.org/officeDocument/2006/math">
                    <m:r>
                      <a:rPr lang="en-US" b="0" i="1" smtClean="0">
                        <a:latin typeface="Cambria Math" panose="02040503050406030204" pitchFamily="18" charset="0"/>
                      </a:rPr>
                      <m:t>𝑆</m:t>
                    </m:r>
                    <m:r>
                      <a:rPr lang="en-US" b="0" i="0" smtClean="0">
                        <a:latin typeface="Cambria Math" panose="02040503050406030204" pitchFamily="18" charset="0"/>
                      </a:rPr>
                      <m:t>=</m:t>
                    </m:r>
                  </m:oMath>
                </a14:m>
                <a:r>
                  <a:rPr lang="en-US" dirty="0"/>
                  <a:t>“the sum of two dice” and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“the value of the red die”</a:t>
                </a:r>
              </a:p>
              <a:p>
                <a:pPr marL="0" indent="0">
                  <a:buNone/>
                </a:pPr>
                <a:endParaRPr lang="en-US" dirty="0"/>
              </a:p>
              <a:p>
                <a:pPr marL="0" indent="0">
                  <a:buNone/>
                </a:pPr>
                <a:r>
                  <a:rPr lang="en-US" dirty="0"/>
                  <a:t>NOT independent. </a:t>
                </a:r>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=2, </m:t>
                        </m:r>
                        <m:r>
                          <a:rPr lang="en-US" b="0" i="1" smtClean="0">
                            <a:latin typeface="Cambria Math" panose="02040503050406030204" pitchFamily="18" charset="0"/>
                          </a:rPr>
                          <m:t>𝑅</m:t>
                        </m:r>
                        <m:r>
                          <a:rPr lang="en-US" b="0" i="1" smtClean="0">
                            <a:latin typeface="Cambria Math" panose="02040503050406030204" pitchFamily="18" charset="0"/>
                          </a:rPr>
                          <m:t>=5</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=2</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=5)</m:t>
                    </m:r>
                  </m:oMath>
                </a14:m>
                <a:r>
                  <a:rPr lang="en-US" dirty="0"/>
                  <a:t> (for example)</a:t>
                </a:r>
              </a:p>
            </p:txBody>
          </p:sp>
        </mc:Choice>
        <mc:Fallback xmlns="">
          <p:sp>
            <p:nvSpPr>
              <p:cNvPr id="3" name="Content Placeholder 2">
                <a:extLst>
                  <a:ext uri="{FF2B5EF4-FFF2-40B4-BE49-F238E27FC236}">
                    <a16:creationId xmlns:a16="http://schemas.microsoft.com/office/drawing/2014/main" id="{8EDCD5E1-3008-47C5-A67A-0BFF80C07C85}"/>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97618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1BF5-14D0-4997-B5D5-7FCD6958D6D5}"/>
              </a:ext>
            </a:extLst>
          </p:cNvPr>
          <p:cNvSpPr>
            <a:spLocks noGrp="1"/>
          </p:cNvSpPr>
          <p:nvPr>
            <p:ph type="title"/>
          </p:nvPr>
        </p:nvSpPr>
        <p:spPr/>
        <p:txBody>
          <a:bodyPr/>
          <a:lstStyle/>
          <a:p>
            <a:r>
              <a:rPr lang="en-US" dirty="0"/>
              <a:t>Independence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DC3FA1-310B-4D64-B5AB-65CB98F368BB}"/>
                  </a:ext>
                </a:extLst>
              </p:cNvPr>
              <p:cNvSpPr>
                <a:spLocks noGrp="1"/>
              </p:cNvSpPr>
              <p:nvPr>
                <p:ph idx="1"/>
              </p:nvPr>
            </p:nvSpPr>
            <p:spPr/>
            <p:txBody>
              <a:bodyPr/>
              <a:lstStyle/>
              <a:p>
                <a:r>
                  <a:rPr lang="en-US" dirty="0"/>
                  <a:t>Flip a coin independently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a14:m>
                <a:r>
                  <a:rPr lang="en-US" dirty="0"/>
                  <a:t> times.</a:t>
                </a:r>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of heads in the first </a:t>
                </a:r>
                <a14:m>
                  <m:oMath xmlns:m="http://schemas.openxmlformats.org/officeDocument/2006/math">
                    <m:r>
                      <a:rPr lang="en-US" b="0" i="1" smtClean="0">
                        <a:latin typeface="Cambria Math" panose="02040503050406030204" pitchFamily="18" charset="0"/>
                      </a:rPr>
                      <m:t>𝑛</m:t>
                    </m:r>
                  </m:oMath>
                </a14:m>
                <a:r>
                  <a:rPr lang="en-US" dirty="0"/>
                  <a:t> flips.”</a:t>
                </a:r>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number of heads in the last </a:t>
                </a:r>
                <a14:m>
                  <m:oMath xmlns:m="http://schemas.openxmlformats.org/officeDocument/2006/math">
                    <m:r>
                      <a:rPr lang="en-US" b="0" i="1" smtClean="0">
                        <a:latin typeface="Cambria Math" panose="02040503050406030204" pitchFamily="18" charset="0"/>
                      </a:rPr>
                      <m:t>𝑛</m:t>
                    </m:r>
                  </m:oMath>
                </a14:m>
                <a:r>
                  <a:rPr lang="en-US" dirty="0"/>
                  <a:t> flips.”</a:t>
                </a:r>
              </a:p>
              <a:p>
                <a:endParaRPr lang="en-US" dirty="0"/>
              </a:p>
              <a:p>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independent.</a:t>
                </a:r>
              </a:p>
            </p:txBody>
          </p:sp>
        </mc:Choice>
        <mc:Fallback xmlns="">
          <p:sp>
            <p:nvSpPr>
              <p:cNvPr id="3" name="Content Placeholder 2">
                <a:extLst>
                  <a:ext uri="{FF2B5EF4-FFF2-40B4-BE49-F238E27FC236}">
                    <a16:creationId xmlns:a16="http://schemas.microsoft.com/office/drawing/2014/main" id="{A1DC3FA1-310B-4D64-B5AB-65CB98F368B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12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0915-151C-4B77-BAF5-589E937C975B}"/>
              </a:ext>
            </a:extLst>
          </p:cNvPr>
          <p:cNvSpPr>
            <a:spLocks noGrp="1"/>
          </p:cNvSpPr>
          <p:nvPr>
            <p:ph type="title"/>
          </p:nvPr>
        </p:nvSpPr>
        <p:spPr/>
        <p:txBody>
          <a:bodyPr/>
          <a:lstStyle/>
          <a:p>
            <a:r>
              <a:rPr lang="en-US" dirty="0"/>
              <a:t>Mutual Independence for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4985AE-B822-428F-B033-B59E67F239CC}"/>
                  </a:ext>
                </a:extLst>
              </p:cNvPr>
              <p:cNvSpPr>
                <a:spLocks noGrp="1"/>
              </p:cNvSpPr>
              <p:nvPr>
                <p:ph idx="1"/>
              </p:nvPr>
            </p:nvSpPr>
            <p:spPr/>
            <p:txBody>
              <a:bodyPr/>
              <a:lstStyle/>
              <a:p>
                <a:r>
                  <a:rPr lang="en-US" dirty="0"/>
                  <a:t>A little simpler to write down than for events</a:t>
                </a:r>
              </a:p>
              <a:p>
                <a:endParaRPr lang="en-US" dirty="0"/>
              </a:p>
              <a:p>
                <a:endParaRPr lang="en-US" dirty="0"/>
              </a:p>
              <a:p>
                <a:endParaRPr lang="en-US" dirty="0"/>
              </a:p>
              <a:p>
                <a:endParaRPr lang="en-US" dirty="0"/>
              </a:p>
              <a:p>
                <a:r>
                  <a:rPr lang="en-US" dirty="0"/>
                  <a:t>DON’T need to check all subsets for random variables…</a:t>
                </a:r>
              </a:p>
              <a:p>
                <a:r>
                  <a:rPr lang="en-US" dirty="0"/>
                  <a:t>But you do need to check all values (all possible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still. </a:t>
                </a:r>
              </a:p>
            </p:txBody>
          </p:sp>
        </mc:Choice>
        <mc:Fallback xmlns="">
          <p:sp>
            <p:nvSpPr>
              <p:cNvPr id="3" name="Content Placeholder 2">
                <a:extLst>
                  <a:ext uri="{FF2B5EF4-FFF2-40B4-BE49-F238E27FC236}">
                    <a16:creationId xmlns:a16="http://schemas.microsoft.com/office/drawing/2014/main" id="{BB4985AE-B822-428F-B033-B59E67F239CC}"/>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94E7B63-9C36-4655-944B-3CF0B1BD9CA7}"/>
              </a:ext>
            </a:extLst>
          </p:cNvPr>
          <p:cNvGrpSpPr/>
          <p:nvPr/>
        </p:nvGrpSpPr>
        <p:grpSpPr>
          <a:xfrm>
            <a:off x="708686" y="2042706"/>
            <a:ext cx="11404292" cy="1885827"/>
            <a:chOff x="1185842" y="3429000"/>
            <a:chExt cx="6111311" cy="1639542"/>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BBB58E8-BC7B-4C07-BBF5-AE3D5B34DD9B}"/>
                    </a:ext>
                  </a:extLst>
                </p:cNvPr>
                <p:cNvSpPr/>
                <p:nvPr/>
              </p:nvSpPr>
              <p:spPr>
                <a:xfrm>
                  <a:off x="1185842" y="3429000"/>
                  <a:ext cx="6111311" cy="163954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latin typeface="Cambria Math" panose="02040503050406030204" pitchFamily="18" charset="0"/>
                    <a:cs typeface="Segoe UI Semibold" panose="020B0702040204020203" pitchFamily="34" charset="0"/>
                  </a:endParaRPr>
                </a:p>
                <a:p>
                  <a:pPr algn="ct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dirty="0">
                      <a:latin typeface="Segoe UI Semibold" panose="020B0702040204020203" pitchFamily="34" charset="0"/>
                      <a:cs typeface="Segoe UI Semibold" panose="020B0702040204020203" pitchFamily="34" charset="0"/>
                    </a:rPr>
                    <a:t> are mutually independent if for all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𝑛</m:t>
                          </m:r>
                        </m:sub>
                      </m:sSub>
                    </m:oMath>
                  </a14:m>
                  <a:endParaRPr lang="en-US" sz="2800"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 </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2</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𝑥</m:t>
                            </m:r>
                          </m:e>
                          <m:sub>
                            <m:r>
                              <a:rPr lang="en-US" sz="2800" b="0" i="1" smtClean="0">
                                <a:latin typeface="Cambria Math" panose="02040503050406030204" pitchFamily="18" charset="0"/>
                                <a:cs typeface="Segoe UI Semibold" panose="020B0702040204020203" pitchFamily="34" charset="0"/>
                              </a:rPr>
                              <m:t>𝑛</m:t>
                            </m:r>
                          </m:sub>
                        </m:sSub>
                        <m:r>
                          <a:rPr lang="en-US" sz="2800" b="0" i="1" smtClean="0">
                            <a:latin typeface="Cambria Math" panose="02040503050406030204" pitchFamily="18" charset="0"/>
                            <a:cs typeface="Segoe UI Semibold" panose="020B0702040204020203" pitchFamily="34" charset="0"/>
                          </a:rPr>
                          <m:t>)</m:t>
                        </m:r>
                      </m:oMath>
                    </m:oMathPara>
                  </a14:m>
                  <a:endParaRPr lang="en-US" sz="2800"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CBBB58E8-BC7B-4C07-BBF5-AE3D5B34DD9B}"/>
                    </a:ext>
                  </a:extLst>
                </p:cNvPr>
                <p:cNvSpPr>
                  <a:spLocks noRot="1" noChangeAspect="1" noMove="1" noResize="1" noEditPoints="1" noAdjustHandles="1" noChangeArrowheads="1" noChangeShapeType="1" noTextEdit="1"/>
                </p:cNvSpPr>
                <p:nvPr/>
              </p:nvSpPr>
              <p:spPr>
                <a:xfrm>
                  <a:off x="1185842" y="3429000"/>
                  <a:ext cx="6111311" cy="163954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766B6376-FB55-4878-84E6-E7FAE1D5873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Mutual Independence (of random variables)</a:t>
              </a:r>
            </a:p>
          </p:txBody>
        </p:sp>
      </p:grpSp>
    </p:spTree>
    <p:extLst>
      <p:ext uri="{BB962C8B-B14F-4D97-AF65-F5344CB8AC3E}">
        <p14:creationId xmlns:p14="http://schemas.microsoft.com/office/powerpoint/2010/main" val="1182896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15546</TotalTime>
  <Words>7632</Words>
  <Application>Microsoft Office PowerPoint</Application>
  <PresentationFormat>Widescreen</PresentationFormat>
  <Paragraphs>702</Paragraphs>
  <Slides>60</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Calibri</vt:lpstr>
      <vt:lpstr>Cambria Math</vt:lpstr>
      <vt:lpstr>Segoe UI</vt:lpstr>
      <vt:lpstr>Segoe UI Light</vt:lpstr>
      <vt:lpstr>Segoe UI Semibold</vt:lpstr>
      <vt:lpstr>Segoe UI Semilight</vt:lpstr>
      <vt:lpstr>Tw Cen MT</vt:lpstr>
      <vt:lpstr>Wingdings</vt:lpstr>
      <vt:lpstr>Wingdings 3</vt:lpstr>
      <vt:lpstr>Integral</vt:lpstr>
      <vt:lpstr>PowerPoint Presentation</vt:lpstr>
      <vt:lpstr>Outline</vt:lpstr>
      <vt:lpstr>Independence of Random Variables</vt:lpstr>
      <vt:lpstr>Independence of events</vt:lpstr>
      <vt:lpstr>Independence of Random Variables</vt:lpstr>
      <vt:lpstr>Independence of Random Variables</vt:lpstr>
      <vt:lpstr>Independence of Random Variables</vt:lpstr>
      <vt:lpstr>Independence of Random Variables</vt:lpstr>
      <vt:lpstr>Mutual Independence for RVs</vt:lpstr>
      <vt:lpstr>Expectation of a Function of a Random Variable</vt:lpstr>
      <vt:lpstr>Expectation</vt:lpstr>
      <vt:lpstr>What about E[g(X)]? (e.g., E[X^2], E[2^X]) </vt:lpstr>
      <vt:lpstr>What about E[g(X)]? (e.g., E[X^2], E[2^X]) </vt:lpstr>
      <vt:lpstr>What about E[g(X)]? (e.g., E[X^2]) </vt:lpstr>
      <vt:lpstr>What about E[g(X)]? (e.g., E[X^2]) </vt:lpstr>
      <vt:lpstr>Expectation of g(X)</vt:lpstr>
      <vt:lpstr>Expectation of g(X)</vt:lpstr>
      <vt:lpstr>Linearity of Expectation</vt:lpstr>
      <vt:lpstr>Linearity of Expectation</vt:lpstr>
      <vt:lpstr>Linearity of Expectation</vt:lpstr>
      <vt:lpstr>Linearity of Expectation - Proof</vt:lpstr>
      <vt:lpstr>Linearity of Expectation - Proof</vt:lpstr>
      <vt:lpstr>Linearity of Expectation - Proof</vt:lpstr>
      <vt:lpstr>Linearity of Expectation - Proof</vt:lpstr>
      <vt:lpstr>Linearity of Expectation</vt:lpstr>
      <vt:lpstr>Fishy Business</vt:lpstr>
      <vt:lpstr>Fishy Business</vt:lpstr>
      <vt:lpstr>Fishy Business</vt:lpstr>
      <vt:lpstr>Fishy Business</vt:lpstr>
      <vt:lpstr>Fishy Business</vt:lpstr>
      <vt:lpstr>Coin Tosses</vt:lpstr>
      <vt:lpstr>Coin Tosses</vt:lpstr>
      <vt:lpstr>Coin Tosses</vt:lpstr>
      <vt:lpstr>Repeated Coin Tosses</vt:lpstr>
      <vt:lpstr>Repeated Coin Tosses</vt:lpstr>
      <vt:lpstr>Repeated Coin Tosses</vt:lpstr>
      <vt:lpstr>Repeated Coin Tosses</vt:lpstr>
      <vt:lpstr>Repeated Coin Tosses</vt:lpstr>
      <vt:lpstr>Linearity of Expectation</vt:lpstr>
      <vt:lpstr>Indicator Random Variables</vt:lpstr>
      <vt:lpstr>Repeated Coin Tosses (Again)</vt:lpstr>
      <vt:lpstr>Repeated Coin Tosses (Again)</vt:lpstr>
      <vt:lpstr>Repeated Coin Tosses (Again)</vt:lpstr>
      <vt:lpstr>Repeated Coin Tosses (Again)</vt:lpstr>
      <vt:lpstr>Repeated Coin Tosses (Again)</vt:lpstr>
      <vt:lpstr>Repeated Coin Tosses (Again)</vt:lpstr>
      <vt:lpstr>Repeated Coin Tosses (Again)</vt:lpstr>
      <vt:lpstr>Computing complicated expectations</vt:lpstr>
      <vt:lpstr>Pairs with the same birthday</vt:lpstr>
      <vt:lpstr>Pairs with the same birthday</vt:lpstr>
      <vt:lpstr>Pairs with the same birthday</vt:lpstr>
      <vt:lpstr>Pairs with the same birthday</vt:lpstr>
      <vt:lpstr>Rotating the table</vt:lpstr>
      <vt:lpstr>Rotating the table</vt:lpstr>
      <vt:lpstr>Rotating the table</vt:lpstr>
      <vt:lpstr>Extra Practice</vt:lpstr>
      <vt:lpstr>Frogger</vt:lpstr>
      <vt:lpstr>Frogger – Brute Force </vt:lpstr>
      <vt:lpstr>Frogger – LOE</vt:lpstr>
      <vt:lpstr>Frogger – LOE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Linearity of Expectation</dc:title>
  <dc:creator>Kushal Jhunjhunwalla</dc:creator>
  <cp:lastModifiedBy>Claris Winston</cp:lastModifiedBy>
  <cp:revision>31</cp:revision>
  <cp:lastPrinted>2024-04-18T20:36:26Z</cp:lastPrinted>
  <dcterms:created xsi:type="dcterms:W3CDTF">2021-04-20T13:37:39Z</dcterms:created>
  <dcterms:modified xsi:type="dcterms:W3CDTF">2024-07-08T18:23:24Z</dcterms:modified>
</cp:coreProperties>
</file>