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1" r:id="rId3"/>
    <p:sldId id="313" r:id="rId4"/>
    <p:sldId id="312" r:id="rId5"/>
    <p:sldId id="271" r:id="rId6"/>
    <p:sldId id="257" r:id="rId7"/>
    <p:sldId id="258" r:id="rId8"/>
    <p:sldId id="261" r:id="rId9"/>
    <p:sldId id="330" r:id="rId10"/>
    <p:sldId id="310" r:id="rId11"/>
    <p:sldId id="329" r:id="rId12"/>
    <p:sldId id="259" r:id="rId13"/>
    <p:sldId id="315" r:id="rId14"/>
    <p:sldId id="262" r:id="rId15"/>
    <p:sldId id="316" r:id="rId16"/>
    <p:sldId id="297" r:id="rId17"/>
    <p:sldId id="333" r:id="rId18"/>
    <p:sldId id="331" r:id="rId19"/>
    <p:sldId id="332" r:id="rId20"/>
    <p:sldId id="260" r:id="rId21"/>
    <p:sldId id="299" r:id="rId22"/>
    <p:sldId id="317" r:id="rId23"/>
    <p:sldId id="263" r:id="rId24"/>
    <p:sldId id="298" r:id="rId25"/>
    <p:sldId id="319" r:id="rId26"/>
    <p:sldId id="318" r:id="rId27"/>
    <p:sldId id="303" r:id="rId28"/>
    <p:sldId id="320" r:id="rId29"/>
    <p:sldId id="321" r:id="rId30"/>
    <p:sldId id="325" r:id="rId31"/>
    <p:sldId id="270" r:id="rId32"/>
    <p:sldId id="267" r:id="rId33"/>
    <p:sldId id="322" r:id="rId34"/>
    <p:sldId id="268" r:id="rId35"/>
    <p:sldId id="323" r:id="rId36"/>
    <p:sldId id="324" r:id="rId37"/>
    <p:sldId id="326" r:id="rId38"/>
    <p:sldId id="307" r:id="rId39"/>
    <p:sldId id="306" r:id="rId40"/>
    <p:sldId id="308" r:id="rId41"/>
    <p:sldId id="309" r:id="rId42"/>
    <p:sldId id="304" r:id="rId43"/>
    <p:sldId id="3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A3AC22-D332-42ED-BC16-577F66760FBD}">
          <p14:sldIdLst>
            <p14:sldId id="256"/>
            <p14:sldId id="311"/>
            <p14:sldId id="313"/>
            <p14:sldId id="312"/>
            <p14:sldId id="271"/>
            <p14:sldId id="257"/>
            <p14:sldId id="258"/>
            <p14:sldId id="261"/>
            <p14:sldId id="330"/>
            <p14:sldId id="310"/>
            <p14:sldId id="329"/>
            <p14:sldId id="259"/>
            <p14:sldId id="315"/>
            <p14:sldId id="262"/>
            <p14:sldId id="316"/>
            <p14:sldId id="297"/>
            <p14:sldId id="333"/>
            <p14:sldId id="331"/>
            <p14:sldId id="332"/>
            <p14:sldId id="260"/>
            <p14:sldId id="299"/>
            <p14:sldId id="317"/>
            <p14:sldId id="263"/>
            <p14:sldId id="298"/>
            <p14:sldId id="319"/>
            <p14:sldId id="318"/>
            <p14:sldId id="303"/>
            <p14:sldId id="320"/>
            <p14:sldId id="321"/>
            <p14:sldId id="325"/>
            <p14:sldId id="270"/>
            <p14:sldId id="267"/>
            <p14:sldId id="322"/>
            <p14:sldId id="268"/>
            <p14:sldId id="323"/>
            <p14:sldId id="324"/>
            <p14:sldId id="326"/>
          </p14:sldIdLst>
        </p14:section>
        <p14:section name="more practice" id="{F68A451B-DC9A-4D68-B093-FF86DD0115FA}">
          <p14:sldIdLst>
            <p14:sldId id="307"/>
            <p14:sldId id="306"/>
            <p14:sldId id="308"/>
            <p14:sldId id="309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79091" autoAdjust="0"/>
  </p:normalViewPr>
  <p:slideViewPr>
    <p:cSldViewPr snapToGrid="0">
      <p:cViewPr varScale="1">
        <p:scale>
          <a:sx n="44" d="100"/>
          <a:sy n="44" d="100"/>
        </p:scale>
        <p:origin x="1452" y="28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79F5-4B67-46BB-BC3C-5B35C3F9169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E580-627B-4DFC-B32D-206F39E3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50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11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1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8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3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05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2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76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0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9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6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4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56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5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3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6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5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35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CFE70B-E1F1-B883-45F6-225787217E24}"/>
              </a:ext>
            </a:extLst>
          </p:cNvPr>
          <p:cNvSpPr txBox="1">
            <a:spLocks/>
          </p:cNvSpPr>
          <p:nvPr/>
        </p:nvSpPr>
        <p:spPr>
          <a:xfrm>
            <a:off x="1100528" y="2186958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dirty="0"/>
              <a:t>Random Variables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B085D78-6907-A3D5-71D2-3ED09F118B2A}"/>
              </a:ext>
            </a:extLst>
          </p:cNvPr>
          <p:cNvSpPr txBox="1">
            <a:spLocks/>
          </p:cNvSpPr>
          <p:nvPr/>
        </p:nvSpPr>
        <p:spPr>
          <a:xfrm>
            <a:off x="2273508" y="3174170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24Su</a:t>
            </a:r>
          </a:p>
          <a:p>
            <a:pPr algn="ctr"/>
            <a:r>
              <a:rPr lang="en-US" sz="3500" dirty="0"/>
              <a:t>Lecture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10296-58FF-8898-87DF-1B18CFE98F5D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B12FD-A6C3-305B-ED6B-F0DE7C08517C}"/>
              </a:ext>
            </a:extLst>
          </p:cNvPr>
          <p:cNvSpPr txBox="1"/>
          <p:nvPr/>
        </p:nvSpPr>
        <p:spPr>
          <a:xfrm>
            <a:off x="0" y="330501"/>
            <a:ext cx="12192000" cy="658040"/>
          </a:xfrm>
          <a:prstGeom prst="rect">
            <a:avLst/>
          </a:prstGeom>
          <a:solidFill>
            <a:srgbClr val="EDF8FD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etherpad.wikimedia.org/p/312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for (anonymous) questions/comments! 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/>
              <a:lstStyle/>
              <a:p>
                <a:r>
                  <a:rPr lang="en-US" dirty="0"/>
                  <a:t>&gt; We will always use capital letters for random variables.</a:t>
                </a:r>
              </a:p>
              <a:p>
                <a:r>
                  <a:rPr lang="en-US" dirty="0"/>
                  <a:t>&gt; 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dirty="0"/>
                  <a:t>&gt; When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we are referring to the set of outcomes that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assigns the value 2</a:t>
                </a:r>
              </a:p>
              <a:p>
                <a:pPr lvl="1"/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 in three coin flips,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corresponds to the set of outcomes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i="1" dirty="0">
                    <a:solidFill>
                      <a:schemeClr val="accent2">
                        <a:lumMod val="75000"/>
                      </a:schemeClr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i="1" dirty="0">
                    <a:solidFill>
                      <a:schemeClr val="accent2">
                        <a:lumMod val="75000"/>
                      </a:schemeClr>
                    </a:solidFill>
                  </a:rPr>
                  <a:t> is a set of outcomes, so it is an event!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1469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86E8-B9B1-4E92-B368-249BCFAB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describe random variables?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DE16-4681-ABF3-705D-C810F232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94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 variable gives a </a:t>
            </a:r>
            <a:r>
              <a:rPr lang="en-US" i="1" dirty="0"/>
              <a:t>quantitative property </a:t>
            </a:r>
            <a:r>
              <a:rPr lang="en-US" dirty="0"/>
              <a:t>of an outcome in a random experiment. </a:t>
            </a:r>
          </a:p>
          <a:p>
            <a:pPr lvl="1"/>
            <a:r>
              <a:rPr lang="en-US" dirty="0"/>
              <a:t>e.g., the number of coin flips till the first head, or the sum of two dice rolls</a:t>
            </a:r>
          </a:p>
          <a:p>
            <a:pPr lvl="1"/>
            <a:endParaRPr lang="en-US" dirty="0"/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&gt; </a:t>
            </a:r>
            <a:r>
              <a:rPr lang="en-US" sz="2800" b="1" dirty="0">
                <a:solidFill>
                  <a:prstClr val="black"/>
                </a:solidFill>
              </a:rPr>
              <a:t>Support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     e.g., what are the possible “number of coin flips” it could possibly take? 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&gt; </a:t>
            </a:r>
            <a:r>
              <a:rPr lang="en-US" sz="2800" b="1" dirty="0">
                <a:solidFill>
                  <a:prstClr val="black"/>
                </a:solidFill>
              </a:rPr>
              <a:t>Probability Mass Function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   e.g., what’s the probability it takes 3 coin flips till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head? what about 5 flips? 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Cumulative Distribution Function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e.g., what’s the probability it takes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less than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3 coin flips till the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head?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</a:rPr>
              <a:t>&gt; </a:t>
            </a:r>
            <a:r>
              <a:rPr lang="en-US" sz="2800" b="1" dirty="0">
                <a:solidFill>
                  <a:prstClr val="black"/>
                </a:solidFill>
              </a:rPr>
              <a:t>Expectation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.g., how many coin flips can we </a:t>
            </a:r>
            <a:r>
              <a:rPr lang="en-US" i="1" dirty="0">
                <a:solidFill>
                  <a:prstClr val="black"/>
                </a:solidFill>
              </a:rPr>
              <a:t>expect</a:t>
            </a:r>
            <a:r>
              <a:rPr lang="en-US" dirty="0">
                <a:solidFill>
                  <a:prstClr val="black"/>
                </a:solidFill>
              </a:rPr>
              <a:t> it to take till the first head </a:t>
            </a:r>
            <a:r>
              <a:rPr lang="en-US" u="sng" dirty="0">
                <a:solidFill>
                  <a:prstClr val="black"/>
                </a:solidFill>
              </a:rPr>
              <a:t>on average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Variance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 </a:t>
            </a:r>
            <a:r>
              <a:rPr lang="en-US" sz="2200" dirty="0">
                <a:solidFill>
                  <a:prstClr val="black"/>
                </a:solidFill>
              </a:rPr>
              <a:t>e.g., on average, how much does the “number of coin flips”  deviate from the expectation?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5D3C84-8DC0-4CEE-84C6-41B3753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pPr lvl="1"/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:r>
                  <a:rPr lang="en-US" dirty="0"/>
                  <a:t>E.g., We roll a red and a blue dice and define these 3 random variables: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 dice)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 has support ______________</a:t>
                </a:r>
              </a:p>
              <a:p>
                <a:endParaRPr lang="en-US" sz="1000" dirty="0"/>
              </a:p>
              <a:p>
                <a:r>
                  <a:rPr lang="en-US" b="1" i="1" dirty="0"/>
                  <a:t>Each value in the support corresponds to some outcome(s)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4"/>
              </a:xfrm>
              <a:blipFill>
                <a:blip r:embed="rId3"/>
                <a:stretch>
                  <a:fillRect l="-654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5D3C84-8DC0-4CEE-84C6-41B3753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:r>
                  <a:rPr lang="en-US" dirty="0"/>
                  <a:t>We roll a red and a blue dice.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 dice)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 has support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{1,2,3,4,5,6}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4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050703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Often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is the event that two dice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PMF.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050703" cy="4845504"/>
              </a:xfrm>
              <a:blipFill>
                <a:blip r:embed="rId3"/>
                <a:stretch>
                  <a:fillRect l="-66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39F69-28D3-4959-EC9C-4F230941AD61}"/>
                  </a:ext>
                </a:extLst>
              </p:cNvPr>
              <p:cNvSpPr txBox="1"/>
              <p:nvPr/>
            </p:nvSpPr>
            <p:spPr>
              <a:xfrm>
                <a:off x="8514607" y="370154"/>
                <a:ext cx="3342893" cy="2667302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⚠️A random variable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  <a:r>
                  <a:rPr kumimoji="0" lang="en-US" sz="2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not</a:t>
                </a:r>
                <a:r>
                  <a:rPr lang="en-US" sz="22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 event. 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𝟐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event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</a:t>
                </a:r>
                <a:r>
                  <a:rPr lang="en-US" sz="22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it’s the event/set of outcomes where the random variable takes on the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39F69-28D3-4959-EC9C-4F230941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07" y="370154"/>
                <a:ext cx="3342893" cy="2667302"/>
              </a:xfrm>
              <a:prstGeom prst="roundRect">
                <a:avLst/>
              </a:prstGeom>
              <a:blipFill>
                <a:blip r:embed="rId4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5A7147-297C-F9CD-1B9F-AE3CD8EA3A48}"/>
              </a:ext>
            </a:extLst>
          </p:cNvPr>
          <p:cNvSpPr txBox="1"/>
          <p:nvPr/>
        </p:nvSpPr>
        <p:spPr>
          <a:xfrm>
            <a:off x="575240" y="4107542"/>
            <a:ext cx="5332074" cy="2212291"/>
          </a:xfrm>
          <a:prstGeom prst="roundRect">
            <a:avLst/>
          </a:prstGeom>
          <a:solidFill>
            <a:srgbClr val="EBF5EE"/>
          </a:solidFill>
        </p:spPr>
        <p:txBody>
          <a:bodyPr wrap="square" lIns="0" tIns="0" rIns="0" bIns="0" anchor="ctr" anchorCtr="0"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7217" cy="4855976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:r>
                  <a:rPr lang="en-US" i="1" dirty="0"/>
                  <a:t>What is 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i="1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/>
              </a:p>
              <a:p>
                <a:r>
                  <a:rPr lang="en-US" i="1" dirty="0"/>
                  <a:t>What is the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i="1" dirty="0"/>
                  <a:t>?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7217" cy="4855976"/>
              </a:xfrm>
              <a:blipFill>
                <a:blip r:embed="rId3"/>
                <a:stretch>
                  <a:fillRect l="-693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D9AD8C-BE5F-6B83-6BC1-2C6734E13666}"/>
                  </a:ext>
                </a:extLst>
              </p:cNvPr>
              <p:cNvSpPr txBox="1"/>
              <p:nvPr/>
            </p:nvSpPr>
            <p:spPr>
              <a:xfrm>
                <a:off x="575239" y="4196293"/>
                <a:ext cx="5001667" cy="2034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D9AD8C-BE5F-6B83-6BC1-2C6734E13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6293"/>
                <a:ext cx="5001667" cy="2034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7D3DCC2-F6D2-DB24-38C4-C22F49BEC175}"/>
              </a:ext>
            </a:extLst>
          </p:cNvPr>
          <p:cNvSpPr txBox="1"/>
          <p:nvPr/>
        </p:nvSpPr>
        <p:spPr>
          <a:xfrm>
            <a:off x="6096000" y="4214310"/>
            <a:ext cx="586377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Often use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piecewise function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to give probabilities for different</a:t>
            </a:r>
            <a:r>
              <a:rPr lang="en-US" sz="26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values of k</a:t>
            </a:r>
          </a:p>
          <a:p>
            <a:r>
              <a:rPr lang="en-US" sz="26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 This is a function, so include </a:t>
            </a:r>
            <a:r>
              <a:rPr lang="en-US" sz="2600" b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otherwise case</a:t>
            </a:r>
            <a:r>
              <a:rPr lang="en-US" sz="26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so it is defined for all values</a:t>
            </a:r>
          </a:p>
        </p:txBody>
      </p:sp>
    </p:spTree>
    <p:extLst>
      <p:ext uri="{BB962C8B-B14F-4D97-AF65-F5344CB8AC3E}">
        <p14:creationId xmlns:p14="http://schemas.microsoft.com/office/powerpoint/2010/main" val="333207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82290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12398" y="573842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23853" y="457933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23853" y="513684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12398" y="573842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23853" y="457933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23853" y="513684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4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12398" y="573842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23853" y="457933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23853" y="513684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12398" y="573842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23853" y="457933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23853" y="513684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8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63EEC-418D-4E3E-A1EC-751DC826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26AE0-3A72-4D81-B8A7-35690948D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will talk about </a:t>
            </a:r>
            <a:r>
              <a:rPr lang="en-US" b="1" dirty="0"/>
              <a:t>random variables! </a:t>
            </a:r>
          </a:p>
          <a:p>
            <a:r>
              <a:rPr lang="en-US" dirty="0"/>
              <a:t>&gt; Introduce motivation and idea of random variables</a:t>
            </a:r>
          </a:p>
          <a:p>
            <a:r>
              <a:rPr lang="en-US" dirty="0"/>
              <a:t>&gt; How to describe random variables and their properties</a:t>
            </a:r>
          </a:p>
          <a:p>
            <a:pPr lvl="1"/>
            <a:r>
              <a:rPr lang="en-US" dirty="0"/>
              <a:t>    Support, probability mass function, cumulative distribution function, expectation</a:t>
            </a:r>
          </a:p>
        </p:txBody>
      </p:sp>
    </p:spTree>
    <p:extLst>
      <p:ext uri="{BB962C8B-B14F-4D97-AF65-F5344CB8AC3E}">
        <p14:creationId xmlns:p14="http://schemas.microsoft.com/office/powerpoint/2010/main" val="45740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pPr lvl="1"/>
                <a:r>
                  <a:rPr lang="en-US" dirty="0"/>
                  <a:t>e.g., if the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&gt; What is the </a:t>
                </a:r>
                <a:r>
                  <a:rPr lang="en-US" sz="2800" b="1" dirty="0"/>
                  <a:t>support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dirty="0"/>
                  <a:t>&gt; Write down the </a:t>
                </a:r>
                <a:r>
                  <a:rPr lang="en-US" b="1" dirty="0"/>
                  <a:t>PMF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    i.e.,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8"/>
              </a:xfrm>
              <a:blipFill>
                <a:blip r:embed="rId3"/>
                <a:stretch>
                  <a:fillRect l="-654" t="-2019" b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6399FF-21CD-4E71-B4F7-3E16EF0C257E}"/>
              </a:ext>
            </a:extLst>
          </p:cNvPr>
          <p:cNvSpPr/>
          <p:nvPr/>
        </p:nvSpPr>
        <p:spPr>
          <a:xfrm>
            <a:off x="7005122" y="5177642"/>
            <a:ext cx="5001009" cy="1417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Claris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3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  <m:e/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38244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={3,4,5,…,19, 20}</m:t>
                    </m:r>
                  </m:oMath>
                </a14:m>
                <a:endParaRPr lang="en-US" dirty="0"/>
              </a:p>
              <a:p>
                <a:endParaRPr lang="en-US" sz="13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3824423"/>
              </a:xfrm>
              <a:blipFill>
                <a:blip r:embed="rId2"/>
                <a:stretch>
                  <a:fillRect l="-545" t="-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0F8446-C8F2-C0EE-5ED0-C87323F68F09}"/>
                  </a:ext>
                </a:extLst>
              </p:cNvPr>
              <p:cNvSpPr txBox="1"/>
              <p:nvPr/>
            </p:nvSpPr>
            <p:spPr>
              <a:xfrm>
                <a:off x="581902" y="5356469"/>
                <a:ext cx="10565201" cy="1303411"/>
              </a:xfrm>
              <a:prstGeom prst="roundRect">
                <a:avLst/>
              </a:prstGeom>
              <a:solidFill>
                <a:srgbClr val="EBF5EE"/>
              </a:solidFill>
            </p:spPr>
            <p:txBody>
              <a:bodyPr wrap="square" lIns="91440" tIns="0" rIns="0" bIns="0" anchor="ctr" anchorCtr="0">
                <a:noAutofit/>
              </a:bodyPr>
              <a:lstStyle/>
              <a:p>
                <a:r>
                  <a:rPr lang="en-US" sz="2400" b="1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Good checks: </a:t>
                </a:r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 you get 1?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Is it defined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0F8446-C8F2-C0EE-5ED0-C87323F68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02" y="5356469"/>
                <a:ext cx="10565201" cy="1303411"/>
              </a:xfrm>
              <a:prstGeom prst="roundRect">
                <a:avLst/>
              </a:prstGeom>
              <a:blipFill>
                <a:blip r:embed="rId3"/>
                <a:stretch>
                  <a:fillRect l="-288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21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 (CDF)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PMF gives the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i="1" dirty="0"/>
                  <a:t>(and is the most common way to describe a random variable)</a:t>
                </a:r>
              </a:p>
              <a:p>
                <a:r>
                  <a:rPr lang="en-US" dirty="0"/>
                  <a:t>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“sum up the probabilities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taking all possible numbers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54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  <a:endParaRPr lang="en-US" sz="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={3,4,5,…,19, 20}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b="-25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/>
              <p:nvPr/>
            </p:nvSpPr>
            <p:spPr>
              <a:xfrm>
                <a:off x="575239" y="5951552"/>
                <a:ext cx="10894865" cy="643172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 “what is the probability the largest value is less than or equal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10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951552"/>
                <a:ext cx="10894865" cy="643172"/>
              </a:xfrm>
              <a:prstGeom prst="roundRect">
                <a:avLst/>
              </a:prstGeom>
              <a:blipFill>
                <a:blip r:embed="rId4"/>
                <a:stretch>
                  <a:fillRect l="-671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={3,4,5,…,19, 20}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/>
              <p:nvPr/>
            </p:nvSpPr>
            <p:spPr>
              <a:xfrm>
                <a:off x="575239" y="5975616"/>
                <a:ext cx="10894865" cy="643172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 “what is the probability the largest value is less than or equal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975616"/>
                <a:ext cx="10894865" cy="643172"/>
              </a:xfrm>
              <a:prstGeom prst="roundRect">
                <a:avLst/>
              </a:prstGeom>
              <a:blipFill>
                <a:blip r:embed="rId4"/>
                <a:stretch>
                  <a:fillRect l="-671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725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33062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={3,4,5,…,19, 20}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3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3306264"/>
              </a:xfrm>
              <a:blipFill>
                <a:blip r:embed="rId3"/>
                <a:stretch>
                  <a:fillRect l="-436" t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92150-DD79-FBD1-3FBD-475AF7F8FE9B}"/>
                  </a:ext>
                </a:extLst>
              </p:cNvPr>
              <p:cNvSpPr txBox="1"/>
              <p:nvPr/>
            </p:nvSpPr>
            <p:spPr>
              <a:xfrm>
                <a:off x="575239" y="4956032"/>
                <a:ext cx="10565201" cy="1638691"/>
              </a:xfrm>
              <a:prstGeom prst="roundRect">
                <a:avLst/>
              </a:prstGeom>
              <a:solidFill>
                <a:srgbClr val="EBF5EE"/>
              </a:solidFill>
            </p:spPr>
            <p:txBody>
              <a:bodyPr wrap="square" lIns="91440" tIns="0" rIns="0" bIns="0" anchor="ctr" anchorCtr="0">
                <a:noAutofit/>
              </a:bodyPr>
              <a:lstStyle/>
              <a:p>
                <a:r>
                  <a:rPr lang="en-US" sz="2400" b="1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Good checks: </a:t>
                </a:r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≤∞)=1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If not, something is wrong.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increasing? If not something is wrong.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defined for all real number inputs? If not something is wrong.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92150-DD79-FBD1-3FBD-475AF7F8F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956032"/>
                <a:ext cx="10565201" cy="1638691"/>
              </a:xfrm>
              <a:prstGeom prst="roundRect">
                <a:avLst/>
              </a:prstGeom>
              <a:blipFill>
                <a:blip r:embed="rId4"/>
                <a:stretch>
                  <a:fillRect l="-115" b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44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(PMF and CDF)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3164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Often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2509568" cy="590415"/>
          </a:xfrm>
        </p:spPr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8"/>
                <a:ext cx="11187258" cy="25381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</a:t>
                </a:r>
                <a:r>
                  <a:rPr lang="en-US" b="1" dirty="0"/>
                  <a:t>weighted average of values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/>
                  <a:t> could take 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e.g.,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~num. flips to get a head,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num. of flips we expect it to take </a:t>
                </a:r>
                <a:r>
                  <a:rPr lang="en-US" i="1" dirty="0"/>
                  <a:t>on average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8"/>
                <a:ext cx="11187258" cy="2538195"/>
              </a:xfrm>
              <a:blipFill>
                <a:blip r:embed="rId3"/>
                <a:stretch>
                  <a:fillRect l="-654" t="-4077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63EEC-418D-4E3E-A1EC-751DC826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Events Can Be </a:t>
            </a:r>
            <a:r>
              <a:rPr lang="en-US" i="1" dirty="0"/>
              <a:t>Tedious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example, if we’re interested in analyzing the sum of 2 random dice…</a:t>
                </a:r>
              </a:p>
              <a:p>
                <a:endParaRPr lang="en-US" dirty="0"/>
              </a:p>
              <a:p>
                <a:r>
                  <a:rPr lang="en-US" dirty="0"/>
                  <a:t>We might define events for all the possible outcomes: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~ the sum is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~ the sum is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~ the sum is 3</a:t>
                </a:r>
              </a:p>
              <a:p>
                <a:r>
                  <a:rPr lang="en-US" dirty="0"/>
                  <a:t>…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 ~ the sum is 12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51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Flip a fair coin twice (independently).</a:t>
                </a:r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expected number of heads </a:t>
                </a:r>
                <a:r>
                  <a:rPr lang="en-US" dirty="0"/>
                  <a:t>we see?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9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49850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Flip a fair coin twice (independently).</a:t>
                </a:r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expected number of heads </a:t>
                </a:r>
                <a:r>
                  <a:rPr lang="en-US" dirty="0"/>
                  <a:t>we see?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(2)⋅2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4985069"/>
              </a:xfrm>
              <a:blipFill>
                <a:blip r:embed="rId3"/>
                <a:stretch>
                  <a:fillRect l="-545" t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You roll a </a:t>
                </a:r>
                <a:r>
                  <a:rPr lang="en-US" u="sng" dirty="0"/>
                  <a:t>biased</a:t>
                </a:r>
                <a:r>
                  <a:rPr lang="en-US" dirty="0"/>
                  <a:t>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1. Write the PMF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∈{1,2,3,4,5}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2. Plug in formula: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525" t="-2642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&gt;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</a:t>
                </a:r>
                <a:r>
                  <a:rPr lang="en-US" u="sng" dirty="0"/>
                  <a:t>fair</a:t>
                </a:r>
                <a:r>
                  <a:rPr lang="en-US" dirty="0"/>
                  <a:t>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&gt;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155723E-38BD-4537-A7FA-F88CCE681156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Claris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0" dirty="0"/>
                  <a:t>1. Write the 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Plug into formula: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81293" cy="513086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That’s not a coincidence…we’ll talk about why next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81293" cy="5130868"/>
              </a:xfrm>
              <a:blipFill>
                <a:blip r:embed="rId2"/>
                <a:stretch>
                  <a:fillRect l="-1221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771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Today we have talked about </a:t>
                </a:r>
                <a:r>
                  <a:rPr lang="en-US" b="1" dirty="0"/>
                  <a:t>random variables</a:t>
                </a:r>
                <a:r>
                  <a:rPr lang="en-US" dirty="0"/>
                  <a:t> which assign quantitative values to outcomes of a random experiment. </a:t>
                </a:r>
              </a:p>
              <a:p>
                <a:endParaRPr lang="en-US" sz="1000" dirty="0"/>
              </a:p>
              <a:p>
                <a:r>
                  <a:rPr lang="en-US" dirty="0"/>
                  <a:t>How to describe a random variable? </a:t>
                </a:r>
              </a:p>
              <a:p>
                <a:r>
                  <a:rPr lang="en-US" dirty="0"/>
                  <a:t>&gt; </a:t>
                </a:r>
                <a:r>
                  <a:rPr lang="en-US" b="1" dirty="0"/>
                  <a:t>Range/Support: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en-US" dirty="0"/>
                  <a:t> is set of possible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be</a:t>
                </a:r>
              </a:p>
              <a:p>
                <a:r>
                  <a:rPr lang="en-US" dirty="0"/>
                  <a:t>&gt; </a:t>
                </a:r>
                <a:r>
                  <a:rPr lang="en-US" b="1" dirty="0"/>
                  <a:t>Probability Mass Function: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&gt; </a:t>
                </a:r>
                <a:r>
                  <a:rPr lang="en-US" b="1" dirty="0"/>
                  <a:t>Cumulative Distribution Function: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&gt; </a:t>
                </a:r>
                <a:r>
                  <a:rPr lang="en-US" b="1" dirty="0"/>
                  <a:t>Expectation</a:t>
                </a:r>
                <a:r>
                  <a:rPr lang="en-US" dirty="0"/>
                  <a:t>: A single value that is the weighted average of values on   	the support, weighted on the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on each</a:t>
                </a: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&gt;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Variance: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Coming soon!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77185"/>
              </a:xfrm>
              <a:blipFill>
                <a:blip r:embed="rId3"/>
                <a:stretch>
                  <a:fillRect l="-708" t="-1963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485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4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63EEC-418D-4E3E-A1EC-751DC826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and Using Events Can Be </a:t>
            </a:r>
            <a:r>
              <a:rPr lang="en-US" i="1" dirty="0"/>
              <a:t>Tedious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70017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example, if we’re interested in analyzing the sum of 2 random dice…</a:t>
                </a:r>
              </a:p>
              <a:p>
                <a:endParaRPr lang="en-US" dirty="0"/>
              </a:p>
              <a:p>
                <a:r>
                  <a:rPr lang="en-US" dirty="0"/>
                  <a:t>Now, how might we express the event that the sum is more than 6?</a:t>
                </a:r>
              </a:p>
              <a:p>
                <a:endParaRPr lang="en-US" dirty="0"/>
              </a:p>
              <a:p>
                <a:r>
                  <a:rPr lang="en-US" dirty="0"/>
                  <a:t>We could define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or since that’s a bit undescriptive we might look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a way to easily say something “[the sum of the dice] &gt; 6” or be able to summarize things like “what is [the sum of the dice] on average?”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70017" cy="4845504"/>
              </a:xfrm>
              <a:blipFill>
                <a:blip r:embed="rId3"/>
                <a:stretch>
                  <a:fillRect l="-697" t="-3019" r="-1018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819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6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8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3821131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905726" cy="4845504"/>
          </a:xfrm>
        </p:spPr>
        <p:txBody>
          <a:bodyPr>
            <a:normAutofit/>
          </a:bodyPr>
          <a:lstStyle/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Formally: </a:t>
            </a:r>
            <a:r>
              <a:rPr lang="en-US" b="1" i="1" dirty="0"/>
              <a:t>Function </a:t>
            </a:r>
            <a:r>
              <a:rPr lang="en-US" b="1" dirty="0"/>
              <a:t>assigning a value to outcomes of a random experiment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441219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67790D8-A0D0-F586-5155-A6A46086D66B}"/>
                  </a:ext>
                </a:extLst>
              </p:cNvPr>
              <p:cNvSpPr/>
              <p:nvPr/>
            </p:nvSpPr>
            <p:spPr>
              <a:xfrm>
                <a:off x="6216860" y="5600691"/>
                <a:ext cx="718330" cy="7086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𝑋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67790D8-A0D0-F586-5155-A6A46086D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60" y="5600691"/>
                <a:ext cx="718330" cy="7086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9C944D1-D10E-DAC2-2946-08AAC5338287}"/>
                  </a:ext>
                </a:extLst>
              </p:cNvPr>
              <p:cNvSpPr/>
              <p:nvPr/>
            </p:nvSpPr>
            <p:spPr>
              <a:xfrm>
                <a:off x="2383028" y="5299647"/>
                <a:ext cx="1857857" cy="12950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set of possible outcomes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9C944D1-D10E-DAC2-2946-08AAC5338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028" y="5299647"/>
                <a:ext cx="1857857" cy="1295076"/>
              </a:xfrm>
              <a:prstGeom prst="roundRect">
                <a:avLst/>
              </a:prstGeom>
              <a:blipFill>
                <a:blip r:embed="rId5"/>
                <a:stretch>
                  <a:fillRect b="-2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10D5C39-A53E-7BED-CD0E-A3B585F7B2F5}"/>
                  </a:ext>
                </a:extLst>
              </p:cNvPr>
              <p:cNvSpPr/>
              <p:nvPr/>
            </p:nvSpPr>
            <p:spPr>
              <a:xfrm>
                <a:off x="4326751" y="5299647"/>
                <a:ext cx="1441808" cy="129507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Outcome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∈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𝛀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10D5C39-A53E-7BED-CD0E-A3B585F7B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51" y="5299647"/>
                <a:ext cx="1441808" cy="1295076"/>
              </a:xfrm>
              <a:prstGeom prst="roundRect">
                <a:avLst/>
              </a:prstGeom>
              <a:blipFill>
                <a:blip r:embed="rId6"/>
                <a:stretch>
                  <a:fillRect l="-8475" r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A8B5FB-F3A0-1E44-AF4B-B233B67E3F67}"/>
              </a:ext>
            </a:extLst>
          </p:cNvPr>
          <p:cNvSpPr/>
          <p:nvPr/>
        </p:nvSpPr>
        <p:spPr>
          <a:xfrm>
            <a:off x="7383491" y="5299647"/>
            <a:ext cx="2013455" cy="1295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F9A867-E9E0-CD28-DB43-68B02F4D8A11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5768559" y="5947185"/>
            <a:ext cx="448301" cy="7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7E21AF-0C8E-2E48-54DA-06D765D204DC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6935190" y="5947185"/>
            <a:ext cx="448301" cy="7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3164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416356"/>
                <a:ext cx="11586710" cy="54416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E.g., Roll a fair red die and a fair blue die,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possible outcomes</a:t>
                </a:r>
              </a:p>
              <a:p>
                <a:endParaRPr lang="en-US" sz="11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416356"/>
                <a:ext cx="11586710" cy="5441644"/>
              </a:xfrm>
              <a:blipFill>
                <a:blip r:embed="rId3"/>
                <a:stretch>
                  <a:fillRect l="-631" t="-1904" r="-842"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135D9A7-EC79-B806-CDFE-5C4B5520A739}"/>
                  </a:ext>
                </a:extLst>
              </p:cNvPr>
              <p:cNvSpPr/>
              <p:nvPr/>
            </p:nvSpPr>
            <p:spPr>
              <a:xfrm>
                <a:off x="4409071" y="2128936"/>
                <a:ext cx="718330" cy="35300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𝑋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135D9A7-EC79-B806-CDFE-5C4B5520A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71" y="2128936"/>
                <a:ext cx="718330" cy="35300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98F7513-E03B-175C-BD77-DF79025BFA60}"/>
                  </a:ext>
                </a:extLst>
              </p:cNvPr>
              <p:cNvSpPr/>
              <p:nvPr/>
            </p:nvSpPr>
            <p:spPr>
              <a:xfrm>
                <a:off x="575239" y="2128936"/>
                <a:ext cx="1857857" cy="12950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set of possible outcomes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98F7513-E03B-175C-BD77-DF79025BF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8936"/>
                <a:ext cx="1857857" cy="1295076"/>
              </a:xfrm>
              <a:prstGeom prst="roundRect">
                <a:avLst/>
              </a:prstGeom>
              <a:blipFill>
                <a:blip r:embed="rId5"/>
                <a:stretch>
                  <a:fillRect b="-2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DE58DCD-C060-27A2-2363-A5BB1F9926D8}"/>
                  </a:ext>
                </a:extLst>
              </p:cNvPr>
              <p:cNvSpPr/>
              <p:nvPr/>
            </p:nvSpPr>
            <p:spPr>
              <a:xfrm>
                <a:off x="2518962" y="2128936"/>
                <a:ext cx="1441808" cy="129507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Outcome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DE58DCD-C060-27A2-2363-A5BB1F992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62" y="2128936"/>
                <a:ext cx="1441808" cy="1295076"/>
              </a:xfrm>
              <a:prstGeom prst="roundRect">
                <a:avLst/>
              </a:prstGeom>
              <a:blipFill>
                <a:blip r:embed="rId6"/>
                <a:stretch>
                  <a:fillRect l="-5907" r="-5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32CE1F-E3BD-5EE0-4301-3CBDDA4B2D04}"/>
              </a:ext>
            </a:extLst>
          </p:cNvPr>
          <p:cNvSpPr/>
          <p:nvPr/>
        </p:nvSpPr>
        <p:spPr>
          <a:xfrm>
            <a:off x="5402578" y="2088547"/>
            <a:ext cx="2808277" cy="433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0DB2C5-C2DC-3A6E-C386-5EF46DC1799C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 flipV="1">
            <a:off x="3960770" y="2305440"/>
            <a:ext cx="448301" cy="471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05310F-EC37-881D-23BB-37BD3F263E8E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5127401" y="2305439"/>
            <a:ext cx="27517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72F2A28-D792-C515-5C31-A6D84FC2B9A5}"/>
                  </a:ext>
                </a:extLst>
              </p:cNvPr>
              <p:cNvSpPr/>
              <p:nvPr/>
            </p:nvSpPr>
            <p:spPr>
              <a:xfrm>
                <a:off x="4409071" y="2562720"/>
                <a:ext cx="718330" cy="35300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𝑌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72F2A28-D792-C515-5C31-A6D84FC2B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71" y="2562720"/>
                <a:ext cx="718330" cy="35300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A84D351-26C0-6933-ED30-2DAA0A6269AF}"/>
                  </a:ext>
                </a:extLst>
              </p:cNvPr>
              <p:cNvSpPr/>
              <p:nvPr/>
            </p:nvSpPr>
            <p:spPr>
              <a:xfrm>
                <a:off x="4409071" y="2996504"/>
                <a:ext cx="718330" cy="35300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𝑍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A84D351-26C0-6933-ED30-2DAA0A626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71" y="2996504"/>
                <a:ext cx="718330" cy="35300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D078DF-A11A-414D-2611-3F991329338F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 flipV="1">
            <a:off x="3960770" y="2739224"/>
            <a:ext cx="448301" cy="37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150214-1371-FC8E-C142-7E8EDBE2C21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917635" y="2739223"/>
            <a:ext cx="491436" cy="433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27110D-854F-B49F-D04F-67E15C2BEE1D}"/>
              </a:ext>
            </a:extLst>
          </p:cNvPr>
          <p:cNvSpPr/>
          <p:nvPr/>
        </p:nvSpPr>
        <p:spPr>
          <a:xfrm>
            <a:off x="5402578" y="2516119"/>
            <a:ext cx="2808277" cy="433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820C27-8AAA-4DA4-1A27-3C43CAEBFF1B}"/>
              </a:ext>
            </a:extLst>
          </p:cNvPr>
          <p:cNvCxnSpPr>
            <a:cxnSpLocks/>
            <a:stCxn id="15" idx="3"/>
            <a:endCxn id="27" idx="1"/>
          </p:cNvCxnSpPr>
          <p:nvPr/>
        </p:nvCxnSpPr>
        <p:spPr>
          <a:xfrm flipV="1">
            <a:off x="5127401" y="2733011"/>
            <a:ext cx="275177" cy="6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273FCBC-2759-D5FA-1003-85C4D264C62E}"/>
              </a:ext>
            </a:extLst>
          </p:cNvPr>
          <p:cNvSpPr/>
          <p:nvPr/>
        </p:nvSpPr>
        <p:spPr>
          <a:xfrm>
            <a:off x="5402578" y="2956116"/>
            <a:ext cx="2808277" cy="433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8679E9-D86C-DB5D-8FC6-5260F930F3DA}"/>
              </a:ext>
            </a:extLst>
          </p:cNvPr>
          <p:cNvCxnSpPr>
            <a:cxnSpLocks/>
            <a:stCxn id="16" idx="3"/>
            <a:endCxn id="29" idx="1"/>
          </p:cNvCxnSpPr>
          <p:nvPr/>
        </p:nvCxnSpPr>
        <p:spPr>
          <a:xfrm>
            <a:off x="5127401" y="3173008"/>
            <a:ext cx="2751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/>
              <a:lstStyle/>
              <a:p>
                <a:r>
                  <a:rPr lang="en-US" dirty="0"/>
                  <a:t>&gt; We will always use capital letters for random variables.</a:t>
                </a:r>
              </a:p>
              <a:p>
                <a:r>
                  <a:rPr lang="en-US" dirty="0"/>
                  <a:t>&gt; 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dirty="0"/>
                  <a:t>&gt; When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we are referring to the set of outcomes that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assigns the value 2</a:t>
                </a:r>
              </a:p>
              <a:p>
                <a:pPr lvl="1"/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 in three coin flips,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corresponds to the set of outcomes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68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908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0</TotalTime>
  <Words>3517</Words>
  <Application>Microsoft Office PowerPoint</Application>
  <PresentationFormat>Widescreen</PresentationFormat>
  <Paragraphs>623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Aptos</vt:lpstr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PowerPoint Presentation</vt:lpstr>
      <vt:lpstr>Outline</vt:lpstr>
      <vt:lpstr>Defining Events Can Be Tedious</vt:lpstr>
      <vt:lpstr>Defining and Using Events Can Be Tedious</vt:lpstr>
      <vt:lpstr>Random Variables</vt:lpstr>
      <vt:lpstr>Random Variable</vt:lpstr>
      <vt:lpstr>The sum of two dice</vt:lpstr>
      <vt:lpstr>More random variables</vt:lpstr>
      <vt:lpstr>Notational Notes</vt:lpstr>
      <vt:lpstr>Notational Notes</vt:lpstr>
      <vt:lpstr>How do we describe random variables? </vt:lpstr>
      <vt:lpstr>Support</vt:lpstr>
      <vt:lpstr>Support</vt:lpstr>
      <vt:lpstr>Probability Mass Function</vt:lpstr>
      <vt:lpstr>Probability Mass Function</vt:lpstr>
      <vt:lpstr>Partition</vt:lpstr>
      <vt:lpstr>Partition</vt:lpstr>
      <vt:lpstr>Partition</vt:lpstr>
      <vt:lpstr>Partition</vt:lpstr>
      <vt:lpstr>Try It Yourself</vt:lpstr>
      <vt:lpstr>Try It Yourself</vt:lpstr>
      <vt:lpstr>Try It Yourself</vt:lpstr>
      <vt:lpstr>Cumulative Distribution Function (CDF)</vt:lpstr>
      <vt:lpstr>Try it yourself</vt:lpstr>
      <vt:lpstr>Try it yourself</vt:lpstr>
      <vt:lpstr>Try it yourself</vt:lpstr>
      <vt:lpstr>Summary (PMF and CDF)</vt:lpstr>
      <vt:lpstr>Expectation</vt:lpstr>
      <vt:lpstr>Expectation</vt:lpstr>
      <vt:lpstr>Example 1</vt:lpstr>
      <vt:lpstr>Example 1</vt:lpstr>
      <vt:lpstr>Example 2</vt:lpstr>
      <vt:lpstr>Try it yourself</vt:lpstr>
      <vt:lpstr>Try it yourself</vt:lpstr>
      <vt:lpstr>Try it yourself</vt:lpstr>
      <vt:lpstr>Subtle but Important</vt:lpstr>
      <vt:lpstr>Summary</vt:lpstr>
      <vt:lpstr>More Practice: Infinite sequential processes</vt:lpstr>
      <vt:lpstr>Infinite sequential process</vt:lpstr>
      <vt:lpstr>Sequential Process</vt:lpstr>
      <vt:lpstr>Sequential Process</vt:lpstr>
      <vt:lpstr>More Random Variable Practice</vt:lpstr>
      <vt:lpstr>More Random Variable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2024-07-05T18:02:44Z</dcterms:created>
  <dcterms:modified xsi:type="dcterms:W3CDTF">2024-07-05T18:03:08Z</dcterms:modified>
</cp:coreProperties>
</file>