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56"/>
  </p:notesMasterIdLst>
  <p:sldIdLst>
    <p:sldId id="256" r:id="rId2"/>
    <p:sldId id="312" r:id="rId3"/>
    <p:sldId id="311" r:id="rId4"/>
    <p:sldId id="313" r:id="rId5"/>
    <p:sldId id="285" r:id="rId6"/>
    <p:sldId id="286" r:id="rId7"/>
    <p:sldId id="290" r:id="rId8"/>
    <p:sldId id="291" r:id="rId9"/>
    <p:sldId id="287" r:id="rId10"/>
    <p:sldId id="289" r:id="rId11"/>
    <p:sldId id="292" r:id="rId12"/>
    <p:sldId id="281" r:id="rId13"/>
    <p:sldId id="260" r:id="rId14"/>
    <p:sldId id="282" r:id="rId15"/>
    <p:sldId id="295" r:id="rId16"/>
    <p:sldId id="304" r:id="rId17"/>
    <p:sldId id="303" r:id="rId18"/>
    <p:sldId id="302" r:id="rId19"/>
    <p:sldId id="301" r:id="rId20"/>
    <p:sldId id="300" r:id="rId21"/>
    <p:sldId id="299" r:id="rId22"/>
    <p:sldId id="298" r:id="rId23"/>
    <p:sldId id="297" r:id="rId24"/>
    <p:sldId id="296" r:id="rId25"/>
    <p:sldId id="305" r:id="rId26"/>
    <p:sldId id="259" r:id="rId27"/>
    <p:sldId id="261" r:id="rId28"/>
    <p:sldId id="306" r:id="rId29"/>
    <p:sldId id="308" r:id="rId30"/>
    <p:sldId id="271" r:id="rId31"/>
    <p:sldId id="269" r:id="rId32"/>
    <p:sldId id="309" r:id="rId33"/>
    <p:sldId id="333" r:id="rId34"/>
    <p:sldId id="314" r:id="rId35"/>
    <p:sldId id="315" r:id="rId36"/>
    <p:sldId id="262" r:id="rId37"/>
    <p:sldId id="316" r:id="rId38"/>
    <p:sldId id="318" r:id="rId39"/>
    <p:sldId id="319" r:id="rId40"/>
    <p:sldId id="320" r:id="rId41"/>
    <p:sldId id="321" r:id="rId42"/>
    <p:sldId id="322" r:id="rId43"/>
    <p:sldId id="267" r:id="rId44"/>
    <p:sldId id="324" r:id="rId45"/>
    <p:sldId id="325" r:id="rId46"/>
    <p:sldId id="323" r:id="rId47"/>
    <p:sldId id="326" r:id="rId48"/>
    <p:sldId id="327" r:id="rId49"/>
    <p:sldId id="328" r:id="rId50"/>
    <p:sldId id="329" r:id="rId51"/>
    <p:sldId id="330" r:id="rId52"/>
    <p:sldId id="331" r:id="rId53"/>
    <p:sldId id="332" r:id="rId54"/>
    <p:sldId id="33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4ED"/>
    <a:srgbClr val="FFEBEB"/>
    <a:srgbClr val="FFE1E2"/>
    <a:srgbClr val="E5FBF9"/>
    <a:srgbClr val="E5F2FB"/>
    <a:srgbClr val="FFF4E1"/>
    <a:srgbClr val="E2FE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86061" autoAdjust="0"/>
  </p:normalViewPr>
  <p:slideViewPr>
    <p:cSldViewPr snapToGrid="0">
      <p:cViewPr varScale="1">
        <p:scale>
          <a:sx n="48" d="100"/>
          <a:sy n="48" d="100"/>
        </p:scale>
        <p:origin x="1292" y="32"/>
      </p:cViewPr>
      <p:guideLst/>
    </p:cSldViewPr>
  </p:slideViewPr>
  <p:outlineViewPr>
    <p:cViewPr>
      <p:scale>
        <a:sx n="33" d="100"/>
        <a:sy n="33" d="100"/>
      </p:scale>
      <p:origin x="0" y="-90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D02C1-D21F-4796-9F27-0ECD3E7B245B}"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9B8E6-6F8E-45EC-9935-9DD11ED5920D}" type="slidenum">
              <a:rPr lang="en-US" smtClean="0"/>
              <a:t>‹#›</a:t>
            </a:fld>
            <a:endParaRPr lang="en-US"/>
          </a:p>
        </p:txBody>
      </p:sp>
    </p:spTree>
    <p:extLst>
      <p:ext uri="{BB962C8B-B14F-4D97-AF65-F5344CB8AC3E}">
        <p14:creationId xmlns:p14="http://schemas.microsoft.com/office/powerpoint/2010/main" val="516741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3</a:t>
            </a:fld>
            <a:endParaRPr lang="en-US"/>
          </a:p>
        </p:txBody>
      </p:sp>
    </p:spTree>
    <p:extLst>
      <p:ext uri="{BB962C8B-B14F-4D97-AF65-F5344CB8AC3E}">
        <p14:creationId xmlns:p14="http://schemas.microsoft.com/office/powerpoint/2010/main" val="3772451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12</a:t>
            </a:fld>
            <a:endParaRPr lang="en-US"/>
          </a:p>
        </p:txBody>
      </p:sp>
    </p:spTree>
    <p:extLst>
      <p:ext uri="{BB962C8B-B14F-4D97-AF65-F5344CB8AC3E}">
        <p14:creationId xmlns:p14="http://schemas.microsoft.com/office/powerpoint/2010/main" val="177390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13</a:t>
            </a:fld>
            <a:endParaRPr lang="en-US"/>
          </a:p>
        </p:txBody>
      </p:sp>
    </p:spTree>
    <p:extLst>
      <p:ext uri="{BB962C8B-B14F-4D97-AF65-F5344CB8AC3E}">
        <p14:creationId xmlns:p14="http://schemas.microsoft.com/office/powerpoint/2010/main" val="161541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14</a:t>
            </a:fld>
            <a:endParaRPr lang="en-US"/>
          </a:p>
        </p:txBody>
      </p:sp>
    </p:spTree>
    <p:extLst>
      <p:ext uri="{BB962C8B-B14F-4D97-AF65-F5344CB8AC3E}">
        <p14:creationId xmlns:p14="http://schemas.microsoft.com/office/powerpoint/2010/main" val="1672787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15</a:t>
            </a:fld>
            <a:endParaRPr lang="en-US"/>
          </a:p>
        </p:txBody>
      </p:sp>
    </p:spTree>
    <p:extLst>
      <p:ext uri="{BB962C8B-B14F-4D97-AF65-F5344CB8AC3E}">
        <p14:creationId xmlns:p14="http://schemas.microsoft.com/office/powerpoint/2010/main" val="2259834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16</a:t>
            </a:fld>
            <a:endParaRPr lang="en-US"/>
          </a:p>
        </p:txBody>
      </p:sp>
    </p:spTree>
    <p:extLst>
      <p:ext uri="{BB962C8B-B14F-4D97-AF65-F5344CB8AC3E}">
        <p14:creationId xmlns:p14="http://schemas.microsoft.com/office/powerpoint/2010/main" val="2954612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26</a:t>
            </a:fld>
            <a:endParaRPr lang="en-US"/>
          </a:p>
        </p:txBody>
      </p:sp>
    </p:spTree>
    <p:extLst>
      <p:ext uri="{BB962C8B-B14F-4D97-AF65-F5344CB8AC3E}">
        <p14:creationId xmlns:p14="http://schemas.microsoft.com/office/powerpoint/2010/main" val="4234965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27</a:t>
            </a:fld>
            <a:endParaRPr lang="en-US"/>
          </a:p>
        </p:txBody>
      </p:sp>
    </p:spTree>
    <p:extLst>
      <p:ext uri="{BB962C8B-B14F-4D97-AF65-F5344CB8AC3E}">
        <p14:creationId xmlns:p14="http://schemas.microsoft.com/office/powerpoint/2010/main" val="858356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29</a:t>
            </a:fld>
            <a:endParaRPr lang="en-US"/>
          </a:p>
        </p:txBody>
      </p:sp>
    </p:spTree>
    <p:extLst>
      <p:ext uri="{BB962C8B-B14F-4D97-AF65-F5344CB8AC3E}">
        <p14:creationId xmlns:p14="http://schemas.microsoft.com/office/powerpoint/2010/main" val="3004016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30</a:t>
            </a:fld>
            <a:endParaRPr lang="en-US"/>
          </a:p>
        </p:txBody>
      </p:sp>
    </p:spTree>
    <p:extLst>
      <p:ext uri="{BB962C8B-B14F-4D97-AF65-F5344CB8AC3E}">
        <p14:creationId xmlns:p14="http://schemas.microsoft.com/office/powerpoint/2010/main" val="2685203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31</a:t>
            </a:fld>
            <a:endParaRPr lang="en-US"/>
          </a:p>
        </p:txBody>
      </p:sp>
    </p:spTree>
    <p:extLst>
      <p:ext uri="{BB962C8B-B14F-4D97-AF65-F5344CB8AC3E}">
        <p14:creationId xmlns:p14="http://schemas.microsoft.com/office/powerpoint/2010/main" val="1914658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4</a:t>
            </a:fld>
            <a:endParaRPr lang="en-US"/>
          </a:p>
        </p:txBody>
      </p:sp>
    </p:spTree>
    <p:extLst>
      <p:ext uri="{BB962C8B-B14F-4D97-AF65-F5344CB8AC3E}">
        <p14:creationId xmlns:p14="http://schemas.microsoft.com/office/powerpoint/2010/main" val="3955584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32</a:t>
            </a:fld>
            <a:endParaRPr lang="en-US"/>
          </a:p>
        </p:txBody>
      </p:sp>
    </p:spTree>
    <p:extLst>
      <p:ext uri="{BB962C8B-B14F-4D97-AF65-F5344CB8AC3E}">
        <p14:creationId xmlns:p14="http://schemas.microsoft.com/office/powerpoint/2010/main" val="245538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34</a:t>
            </a:fld>
            <a:endParaRPr lang="en-US"/>
          </a:p>
        </p:txBody>
      </p:sp>
    </p:spTree>
    <p:extLst>
      <p:ext uri="{BB962C8B-B14F-4D97-AF65-F5344CB8AC3E}">
        <p14:creationId xmlns:p14="http://schemas.microsoft.com/office/powerpoint/2010/main" val="649943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35</a:t>
            </a:fld>
            <a:endParaRPr lang="en-US"/>
          </a:p>
        </p:txBody>
      </p:sp>
    </p:spTree>
    <p:extLst>
      <p:ext uri="{BB962C8B-B14F-4D97-AF65-F5344CB8AC3E}">
        <p14:creationId xmlns:p14="http://schemas.microsoft.com/office/powerpoint/2010/main" val="698560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36</a:t>
            </a:fld>
            <a:endParaRPr lang="en-US"/>
          </a:p>
        </p:txBody>
      </p:sp>
    </p:spTree>
    <p:extLst>
      <p:ext uri="{BB962C8B-B14F-4D97-AF65-F5344CB8AC3E}">
        <p14:creationId xmlns:p14="http://schemas.microsoft.com/office/powerpoint/2010/main" val="2977086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37</a:t>
            </a:fld>
            <a:endParaRPr lang="en-US"/>
          </a:p>
        </p:txBody>
      </p:sp>
    </p:spTree>
    <p:extLst>
      <p:ext uri="{BB962C8B-B14F-4D97-AF65-F5344CB8AC3E}">
        <p14:creationId xmlns:p14="http://schemas.microsoft.com/office/powerpoint/2010/main" val="2628368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38</a:t>
            </a:fld>
            <a:endParaRPr lang="en-US"/>
          </a:p>
        </p:txBody>
      </p:sp>
    </p:spTree>
    <p:extLst>
      <p:ext uri="{BB962C8B-B14F-4D97-AF65-F5344CB8AC3E}">
        <p14:creationId xmlns:p14="http://schemas.microsoft.com/office/powerpoint/2010/main" val="737392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39</a:t>
            </a:fld>
            <a:endParaRPr lang="en-US"/>
          </a:p>
        </p:txBody>
      </p:sp>
    </p:spTree>
    <p:extLst>
      <p:ext uri="{BB962C8B-B14F-4D97-AF65-F5344CB8AC3E}">
        <p14:creationId xmlns:p14="http://schemas.microsoft.com/office/powerpoint/2010/main" val="694750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40</a:t>
            </a:fld>
            <a:endParaRPr lang="en-US"/>
          </a:p>
        </p:txBody>
      </p:sp>
    </p:spTree>
    <p:extLst>
      <p:ext uri="{BB962C8B-B14F-4D97-AF65-F5344CB8AC3E}">
        <p14:creationId xmlns:p14="http://schemas.microsoft.com/office/powerpoint/2010/main" val="1395108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41</a:t>
            </a:fld>
            <a:endParaRPr lang="en-US"/>
          </a:p>
        </p:txBody>
      </p:sp>
    </p:spTree>
    <p:extLst>
      <p:ext uri="{BB962C8B-B14F-4D97-AF65-F5344CB8AC3E}">
        <p14:creationId xmlns:p14="http://schemas.microsoft.com/office/powerpoint/2010/main" val="3426556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42</a:t>
            </a:fld>
            <a:endParaRPr lang="en-US"/>
          </a:p>
        </p:txBody>
      </p:sp>
    </p:spTree>
    <p:extLst>
      <p:ext uri="{BB962C8B-B14F-4D97-AF65-F5344CB8AC3E}">
        <p14:creationId xmlns:p14="http://schemas.microsoft.com/office/powerpoint/2010/main" val="3850343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5</a:t>
            </a:fld>
            <a:endParaRPr lang="en-US"/>
          </a:p>
        </p:txBody>
      </p:sp>
    </p:spTree>
    <p:extLst>
      <p:ext uri="{BB962C8B-B14F-4D97-AF65-F5344CB8AC3E}">
        <p14:creationId xmlns:p14="http://schemas.microsoft.com/office/powerpoint/2010/main" val="211767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43</a:t>
            </a:fld>
            <a:endParaRPr lang="en-US"/>
          </a:p>
        </p:txBody>
      </p:sp>
    </p:spTree>
    <p:extLst>
      <p:ext uri="{BB962C8B-B14F-4D97-AF65-F5344CB8AC3E}">
        <p14:creationId xmlns:p14="http://schemas.microsoft.com/office/powerpoint/2010/main" val="1462843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44</a:t>
            </a:fld>
            <a:endParaRPr lang="en-US"/>
          </a:p>
        </p:txBody>
      </p:sp>
    </p:spTree>
    <p:extLst>
      <p:ext uri="{BB962C8B-B14F-4D97-AF65-F5344CB8AC3E}">
        <p14:creationId xmlns:p14="http://schemas.microsoft.com/office/powerpoint/2010/main" val="3046823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45</a:t>
            </a:fld>
            <a:endParaRPr lang="en-US"/>
          </a:p>
        </p:txBody>
      </p:sp>
    </p:spTree>
    <p:extLst>
      <p:ext uri="{BB962C8B-B14F-4D97-AF65-F5344CB8AC3E}">
        <p14:creationId xmlns:p14="http://schemas.microsoft.com/office/powerpoint/2010/main" val="2698317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46</a:t>
            </a:fld>
            <a:endParaRPr lang="en-US"/>
          </a:p>
        </p:txBody>
      </p:sp>
    </p:spTree>
    <p:extLst>
      <p:ext uri="{BB962C8B-B14F-4D97-AF65-F5344CB8AC3E}">
        <p14:creationId xmlns:p14="http://schemas.microsoft.com/office/powerpoint/2010/main" val="3086511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47</a:t>
            </a:fld>
            <a:endParaRPr lang="en-US"/>
          </a:p>
        </p:txBody>
      </p:sp>
    </p:spTree>
    <p:extLst>
      <p:ext uri="{BB962C8B-B14F-4D97-AF65-F5344CB8AC3E}">
        <p14:creationId xmlns:p14="http://schemas.microsoft.com/office/powerpoint/2010/main" val="2085527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48</a:t>
            </a:fld>
            <a:endParaRPr lang="en-US"/>
          </a:p>
        </p:txBody>
      </p:sp>
    </p:spTree>
    <p:extLst>
      <p:ext uri="{BB962C8B-B14F-4D97-AF65-F5344CB8AC3E}">
        <p14:creationId xmlns:p14="http://schemas.microsoft.com/office/powerpoint/2010/main" val="2643395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49</a:t>
            </a:fld>
            <a:endParaRPr lang="en-US"/>
          </a:p>
        </p:txBody>
      </p:sp>
    </p:spTree>
    <p:extLst>
      <p:ext uri="{BB962C8B-B14F-4D97-AF65-F5344CB8AC3E}">
        <p14:creationId xmlns:p14="http://schemas.microsoft.com/office/powerpoint/2010/main" val="843750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50</a:t>
            </a:fld>
            <a:endParaRPr lang="en-US"/>
          </a:p>
        </p:txBody>
      </p:sp>
    </p:spTree>
    <p:extLst>
      <p:ext uri="{BB962C8B-B14F-4D97-AF65-F5344CB8AC3E}">
        <p14:creationId xmlns:p14="http://schemas.microsoft.com/office/powerpoint/2010/main" val="3275211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6</a:t>
            </a:fld>
            <a:endParaRPr lang="en-US"/>
          </a:p>
        </p:txBody>
      </p:sp>
    </p:spTree>
    <p:extLst>
      <p:ext uri="{BB962C8B-B14F-4D97-AF65-F5344CB8AC3E}">
        <p14:creationId xmlns:p14="http://schemas.microsoft.com/office/powerpoint/2010/main" val="388578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7</a:t>
            </a:fld>
            <a:endParaRPr lang="en-US"/>
          </a:p>
        </p:txBody>
      </p:sp>
    </p:spTree>
    <p:extLst>
      <p:ext uri="{BB962C8B-B14F-4D97-AF65-F5344CB8AC3E}">
        <p14:creationId xmlns:p14="http://schemas.microsoft.com/office/powerpoint/2010/main" val="2918758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8</a:t>
            </a:fld>
            <a:endParaRPr lang="en-US"/>
          </a:p>
        </p:txBody>
      </p:sp>
    </p:spTree>
    <p:extLst>
      <p:ext uri="{BB962C8B-B14F-4D97-AF65-F5344CB8AC3E}">
        <p14:creationId xmlns:p14="http://schemas.microsoft.com/office/powerpoint/2010/main" val="96086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9</a:t>
            </a:fld>
            <a:endParaRPr lang="en-US"/>
          </a:p>
        </p:txBody>
      </p:sp>
    </p:spTree>
    <p:extLst>
      <p:ext uri="{BB962C8B-B14F-4D97-AF65-F5344CB8AC3E}">
        <p14:creationId xmlns:p14="http://schemas.microsoft.com/office/powerpoint/2010/main" val="242934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10</a:t>
            </a:fld>
            <a:endParaRPr lang="en-US"/>
          </a:p>
        </p:txBody>
      </p:sp>
    </p:spTree>
    <p:extLst>
      <p:ext uri="{BB962C8B-B14F-4D97-AF65-F5344CB8AC3E}">
        <p14:creationId xmlns:p14="http://schemas.microsoft.com/office/powerpoint/2010/main" val="3672381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9B8E6-6F8E-45EC-9935-9DD11ED5920D}" type="slidenum">
              <a:rPr lang="en-US" smtClean="0"/>
              <a:t>11</a:t>
            </a:fld>
            <a:endParaRPr lang="en-US"/>
          </a:p>
        </p:txBody>
      </p:sp>
    </p:spTree>
    <p:extLst>
      <p:ext uri="{BB962C8B-B14F-4D97-AF65-F5344CB8AC3E}">
        <p14:creationId xmlns:p14="http://schemas.microsoft.com/office/powerpoint/2010/main" val="3689609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874FD10-A7D3-406B-872E-50AC28FAACAD}"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95C22-C705-4902-9514-37BAEA59219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6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CB2A4-11AD-445D-9449-ECE97BF7265C}"/>
              </a:ext>
            </a:extLst>
          </p:cNvPr>
          <p:cNvSpPr>
            <a:spLocks noGrp="1"/>
          </p:cNvSpPr>
          <p:nvPr>
            <p:ph type="title" hasCustomPrompt="1"/>
          </p:nvPr>
        </p:nvSpPr>
        <p:spPr>
          <a:xfrm>
            <a:off x="3315881" y="3446573"/>
            <a:ext cx="5590283" cy="1014667"/>
          </a:xfrm>
        </p:spPr>
        <p:txBody>
          <a:bodyPr/>
          <a:lstStyle>
            <a:lvl1pPr algn="ctr">
              <a:defRPr cap="none" baseline="0"/>
            </a:lvl1pPr>
          </a:lstStyle>
          <a:p>
            <a:r>
              <a:rPr lang="en-US" dirty="0"/>
              <a:t>Big Concept</a:t>
            </a:r>
          </a:p>
        </p:txBody>
      </p:sp>
      <p:sp>
        <p:nvSpPr>
          <p:cNvPr id="3" name="Date Placeholder 2">
            <a:extLst>
              <a:ext uri="{FF2B5EF4-FFF2-40B4-BE49-F238E27FC236}">
                <a16:creationId xmlns:a16="http://schemas.microsoft.com/office/drawing/2014/main" id="{E45E7B94-0CB0-48FD-9BA2-0BCEF75A76A1}"/>
              </a:ext>
            </a:extLst>
          </p:cNvPr>
          <p:cNvSpPr>
            <a:spLocks noGrp="1"/>
          </p:cNvSpPr>
          <p:nvPr>
            <p:ph type="dt" sz="half" idx="10"/>
          </p:nvPr>
        </p:nvSpPr>
        <p:spPr/>
        <p:txBody>
          <a:bodyPr/>
          <a:lstStyle/>
          <a:p>
            <a:fld id="{8874FD10-A7D3-406B-872E-50AC28FAACAD}" type="datetimeFigureOut">
              <a:rPr lang="en-US" smtClean="0"/>
              <a:t>7/24/2024</a:t>
            </a:fld>
            <a:endParaRPr lang="en-US"/>
          </a:p>
        </p:txBody>
      </p:sp>
      <p:sp>
        <p:nvSpPr>
          <p:cNvPr id="4" name="Footer Placeholder 3">
            <a:extLst>
              <a:ext uri="{FF2B5EF4-FFF2-40B4-BE49-F238E27FC236}">
                <a16:creationId xmlns:a16="http://schemas.microsoft.com/office/drawing/2014/main" id="{F7BA529F-BA16-4C50-8761-34379098BF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838C27-C210-4D9C-AB83-9BF54E32912E}"/>
              </a:ext>
            </a:extLst>
          </p:cNvPr>
          <p:cNvSpPr>
            <a:spLocks noGrp="1"/>
          </p:cNvSpPr>
          <p:nvPr>
            <p:ph type="sldNum" sz="quarter" idx="12"/>
          </p:nvPr>
        </p:nvSpPr>
        <p:spPr/>
        <p:txBody>
          <a:bodyPr/>
          <a:lstStyle/>
          <a:p>
            <a:fld id="{00D95C22-C705-4902-9514-37BAEA592197}" type="slidenum">
              <a:rPr lang="en-US" smtClean="0"/>
              <a:t>‹#›</a:t>
            </a:fld>
            <a:endParaRPr lang="en-US"/>
          </a:p>
        </p:txBody>
      </p:sp>
      <p:cxnSp>
        <p:nvCxnSpPr>
          <p:cNvPr id="21" name="Straight Connector 20">
            <a:extLst>
              <a:ext uri="{FF2B5EF4-FFF2-40B4-BE49-F238E27FC236}">
                <a16:creationId xmlns:a16="http://schemas.microsoft.com/office/drawing/2014/main" id="{C067791F-5EAB-433C-8512-E3D8B5FEA33C}"/>
              </a:ext>
            </a:extLst>
          </p:cNvPr>
          <p:cNvCxnSpPr/>
          <p:nvPr/>
        </p:nvCxnSpPr>
        <p:spPr>
          <a:xfrm>
            <a:off x="138752" y="1917510"/>
            <a:ext cx="11914495" cy="0"/>
          </a:xfrm>
          <a:prstGeom prst="line">
            <a:avLst/>
          </a:prstGeom>
          <a:ln w="19050">
            <a:solidFill>
              <a:srgbClr val="D8D8D8"/>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9FC5ADD-7CD5-4855-8137-142378EFA26D}"/>
              </a:ext>
            </a:extLst>
          </p:cNvPr>
          <p:cNvGrpSpPr/>
          <p:nvPr/>
        </p:nvGrpSpPr>
        <p:grpSpPr>
          <a:xfrm>
            <a:off x="4736398" y="555634"/>
            <a:ext cx="2723751" cy="2723751"/>
            <a:chOff x="4360460" y="449353"/>
            <a:chExt cx="3282287" cy="3282287"/>
          </a:xfrm>
        </p:grpSpPr>
        <p:sp>
          <p:nvSpPr>
            <p:cNvPr id="6" name="Oval 5">
              <a:extLst>
                <a:ext uri="{FF2B5EF4-FFF2-40B4-BE49-F238E27FC236}">
                  <a16:creationId xmlns:a16="http://schemas.microsoft.com/office/drawing/2014/main" id="{161030CC-581E-4D1E-9ACA-A92F5BB6C0CB}"/>
                </a:ext>
              </a:extLst>
            </p:cNvPr>
            <p:cNvSpPr/>
            <p:nvPr userDrawn="1"/>
          </p:nvSpPr>
          <p:spPr>
            <a:xfrm>
              <a:off x="4360460" y="449353"/>
              <a:ext cx="3282287" cy="3282287"/>
            </a:xfrm>
            <a:prstGeom prst="ellipse">
              <a:avLst/>
            </a:prstGeom>
            <a:solidFill>
              <a:srgbClr val="B6A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Shape 822">
              <a:extLst>
                <a:ext uri="{FF2B5EF4-FFF2-40B4-BE49-F238E27FC236}">
                  <a16:creationId xmlns:a16="http://schemas.microsoft.com/office/drawing/2014/main" id="{9662AC8F-8502-4CF6-87AC-2CB7EFEBC5CD}"/>
                </a:ext>
              </a:extLst>
            </p:cNvPr>
            <p:cNvGrpSpPr/>
            <p:nvPr userDrawn="1"/>
          </p:nvGrpSpPr>
          <p:grpSpPr>
            <a:xfrm>
              <a:off x="4868910" y="1003939"/>
              <a:ext cx="2265387" cy="2173113"/>
              <a:chOff x="5233525" y="4954450"/>
              <a:chExt cx="538275" cy="516350"/>
            </a:xfrm>
          </p:grpSpPr>
          <p:sp>
            <p:nvSpPr>
              <p:cNvPr id="8" name="Shape 823">
                <a:extLst>
                  <a:ext uri="{FF2B5EF4-FFF2-40B4-BE49-F238E27FC236}">
                    <a16:creationId xmlns:a16="http://schemas.microsoft.com/office/drawing/2014/main" id="{915C32CE-F54C-4A91-A795-5F6EE0E2C310}"/>
                  </a:ext>
                </a:extLst>
              </p:cNvPr>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824">
                <a:extLst>
                  <a:ext uri="{FF2B5EF4-FFF2-40B4-BE49-F238E27FC236}">
                    <a16:creationId xmlns:a16="http://schemas.microsoft.com/office/drawing/2014/main" id="{25663F7D-C889-439B-A68E-97D8B29147A8}"/>
                  </a:ext>
                </a:extLst>
              </p:cNvPr>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825">
                <a:extLst>
                  <a:ext uri="{FF2B5EF4-FFF2-40B4-BE49-F238E27FC236}">
                    <a16:creationId xmlns:a16="http://schemas.microsoft.com/office/drawing/2014/main" id="{5C225417-5386-4CF0-A050-D547324972FC}"/>
                  </a:ext>
                </a:extLst>
              </p:cNvPr>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826">
                <a:extLst>
                  <a:ext uri="{FF2B5EF4-FFF2-40B4-BE49-F238E27FC236}">
                    <a16:creationId xmlns:a16="http://schemas.microsoft.com/office/drawing/2014/main" id="{F2B2177A-3C1C-4737-A983-B5086B44BAC9}"/>
                  </a:ext>
                </a:extLst>
              </p:cNvPr>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827">
                <a:extLst>
                  <a:ext uri="{FF2B5EF4-FFF2-40B4-BE49-F238E27FC236}">
                    <a16:creationId xmlns:a16="http://schemas.microsoft.com/office/drawing/2014/main" id="{065E0883-FD56-4990-A3BA-7394FB6E3D9D}"/>
                  </a:ext>
                </a:extLst>
              </p:cNvPr>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828">
                <a:extLst>
                  <a:ext uri="{FF2B5EF4-FFF2-40B4-BE49-F238E27FC236}">
                    <a16:creationId xmlns:a16="http://schemas.microsoft.com/office/drawing/2014/main" id="{C497A5ED-CCEE-4F09-A7B4-7079C57F1DC1}"/>
                  </a:ext>
                </a:extLst>
              </p:cNvPr>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829">
                <a:extLst>
                  <a:ext uri="{FF2B5EF4-FFF2-40B4-BE49-F238E27FC236}">
                    <a16:creationId xmlns:a16="http://schemas.microsoft.com/office/drawing/2014/main" id="{D8CBE5C1-1916-4EF1-B9E9-DC5E58DE62C4}"/>
                  </a:ext>
                </a:extLst>
              </p:cNvPr>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830">
                <a:extLst>
                  <a:ext uri="{FF2B5EF4-FFF2-40B4-BE49-F238E27FC236}">
                    <a16:creationId xmlns:a16="http://schemas.microsoft.com/office/drawing/2014/main" id="{BB37530B-08B3-4205-8A08-E876EE3F9FBE}"/>
                  </a:ext>
                </a:extLst>
              </p:cNvPr>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831">
                <a:extLst>
                  <a:ext uri="{FF2B5EF4-FFF2-40B4-BE49-F238E27FC236}">
                    <a16:creationId xmlns:a16="http://schemas.microsoft.com/office/drawing/2014/main" id="{14DEB002-C856-4D51-9E3F-42951B8C7A10}"/>
                  </a:ext>
                </a:extLst>
              </p:cNvPr>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832">
                <a:extLst>
                  <a:ext uri="{FF2B5EF4-FFF2-40B4-BE49-F238E27FC236}">
                    <a16:creationId xmlns:a16="http://schemas.microsoft.com/office/drawing/2014/main" id="{5B5D5E96-C594-4AB6-9DF5-2ED8F56CCF52}"/>
                  </a:ext>
                </a:extLst>
              </p:cNvPr>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833">
                <a:extLst>
                  <a:ext uri="{FF2B5EF4-FFF2-40B4-BE49-F238E27FC236}">
                    <a16:creationId xmlns:a16="http://schemas.microsoft.com/office/drawing/2014/main" id="{3FC3F998-CA08-40F4-81A5-CEC994EBBF42}"/>
                  </a:ext>
                </a:extLst>
              </p:cNvPr>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23" name="Text Placeholder 2">
            <a:extLst>
              <a:ext uri="{FF2B5EF4-FFF2-40B4-BE49-F238E27FC236}">
                <a16:creationId xmlns:a16="http://schemas.microsoft.com/office/drawing/2014/main" id="{9C05CDBC-229D-45E2-B2F9-9037D7DF9793}"/>
              </a:ext>
            </a:extLst>
          </p:cNvPr>
          <p:cNvSpPr>
            <a:spLocks noGrp="1"/>
          </p:cNvSpPr>
          <p:nvPr>
            <p:ph type="body" idx="1"/>
          </p:nvPr>
        </p:nvSpPr>
        <p:spPr>
          <a:xfrm>
            <a:off x="3315880" y="4628428"/>
            <a:ext cx="5590283" cy="1463040"/>
          </a:xfrm>
        </p:spPr>
        <p:txBody>
          <a:bodyPr lIns="91440" rIns="91440" anchor="t">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4" name="Rectangle 23">
            <a:extLst>
              <a:ext uri="{FF2B5EF4-FFF2-40B4-BE49-F238E27FC236}">
                <a16:creationId xmlns:a16="http://schemas.microsoft.com/office/drawing/2014/main" id="{4D812236-1A32-4FE2-AB5A-F8F998D835F3}"/>
              </a:ext>
            </a:extLst>
          </p:cNvPr>
          <p:cNvSpPr/>
          <p:nvPr/>
        </p:nvSpPr>
        <p:spPr>
          <a:xfrm>
            <a:off x="272955" y="0"/>
            <a:ext cx="423081" cy="156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37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1CC624-0437-43EF-99D3-4B5E545BF210}"/>
              </a:ext>
            </a:extLst>
          </p:cNvPr>
          <p:cNvSpPr/>
          <p:nvPr/>
        </p:nvSpPr>
        <p:spPr>
          <a:xfrm>
            <a:off x="272955" y="0"/>
            <a:ext cx="423081" cy="156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5FEBE18-A94F-4CF8-8975-BC720F0701B8}"/>
              </a:ext>
            </a:extLst>
          </p:cNvPr>
          <p:cNvSpPr>
            <a:spLocks noGrp="1"/>
          </p:cNvSpPr>
          <p:nvPr>
            <p:ph type="dt" sz="half" idx="10"/>
          </p:nvPr>
        </p:nvSpPr>
        <p:spPr/>
        <p:txBody>
          <a:bodyPr/>
          <a:lstStyle/>
          <a:p>
            <a:fld id="{8874FD10-A7D3-406B-872E-50AC28FAACAD}" type="datetimeFigureOut">
              <a:rPr lang="en-US" smtClean="0"/>
              <a:t>7/24/2024</a:t>
            </a:fld>
            <a:endParaRPr lang="en-US"/>
          </a:p>
        </p:txBody>
      </p:sp>
      <p:sp>
        <p:nvSpPr>
          <p:cNvPr id="4" name="Footer Placeholder 3">
            <a:extLst>
              <a:ext uri="{FF2B5EF4-FFF2-40B4-BE49-F238E27FC236}">
                <a16:creationId xmlns:a16="http://schemas.microsoft.com/office/drawing/2014/main" id="{79FEFF45-D87C-45A5-8A43-AA51E8326F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B072C5-2DDD-45C4-966C-970A137A42B6}"/>
              </a:ext>
            </a:extLst>
          </p:cNvPr>
          <p:cNvSpPr>
            <a:spLocks noGrp="1"/>
          </p:cNvSpPr>
          <p:nvPr>
            <p:ph type="sldNum" sz="quarter" idx="12"/>
          </p:nvPr>
        </p:nvSpPr>
        <p:spPr/>
        <p:txBody>
          <a:bodyPr/>
          <a:lstStyle/>
          <a:p>
            <a:fld id="{00D95C22-C705-4902-9514-37BAEA592197}" type="slidenum">
              <a:rPr lang="en-US" smtClean="0"/>
              <a:t>‹#›</a:t>
            </a:fld>
            <a:endParaRPr lang="en-US"/>
          </a:p>
        </p:txBody>
      </p:sp>
      <p:cxnSp>
        <p:nvCxnSpPr>
          <p:cNvPr id="16" name="Straight Connector 15">
            <a:extLst>
              <a:ext uri="{FF2B5EF4-FFF2-40B4-BE49-F238E27FC236}">
                <a16:creationId xmlns:a16="http://schemas.microsoft.com/office/drawing/2014/main" id="{537B5817-8D3A-4DD3-92FF-32BBC5F91560}"/>
              </a:ext>
            </a:extLst>
          </p:cNvPr>
          <p:cNvCxnSpPr/>
          <p:nvPr/>
        </p:nvCxnSpPr>
        <p:spPr>
          <a:xfrm>
            <a:off x="61415" y="753975"/>
            <a:ext cx="12008609" cy="0"/>
          </a:xfrm>
          <a:prstGeom prst="line">
            <a:avLst/>
          </a:prstGeom>
          <a:ln>
            <a:solidFill>
              <a:srgbClr val="D8D8D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2B1C59-33FF-4FB4-BDD7-F61C64008581}"/>
              </a:ext>
            </a:extLst>
          </p:cNvPr>
          <p:cNvSpPr>
            <a:spLocks noGrp="1"/>
          </p:cNvSpPr>
          <p:nvPr>
            <p:ph type="title"/>
          </p:nvPr>
        </p:nvSpPr>
        <p:spPr>
          <a:xfrm>
            <a:off x="1428134" y="263276"/>
            <a:ext cx="10334364" cy="1014667"/>
          </a:xfrm>
          <a:solidFill>
            <a:schemeClr val="bg1"/>
          </a:solidFill>
        </p:spPr>
        <p:txBody>
          <a:bodyPr/>
          <a:lstStyle/>
          <a:p>
            <a:r>
              <a:rPr lang="en-US"/>
              <a:t>Click to edit Master title style</a:t>
            </a:r>
            <a:endParaRPr lang="en-US" dirty="0"/>
          </a:p>
        </p:txBody>
      </p:sp>
      <p:grpSp>
        <p:nvGrpSpPr>
          <p:cNvPr id="13" name="Group 12">
            <a:extLst>
              <a:ext uri="{FF2B5EF4-FFF2-40B4-BE49-F238E27FC236}">
                <a16:creationId xmlns:a16="http://schemas.microsoft.com/office/drawing/2014/main" id="{FB754F48-B758-43EB-980F-1E2884C8E2A7}"/>
              </a:ext>
            </a:extLst>
          </p:cNvPr>
          <p:cNvGrpSpPr/>
          <p:nvPr/>
        </p:nvGrpSpPr>
        <p:grpSpPr>
          <a:xfrm>
            <a:off x="575239" y="475151"/>
            <a:ext cx="631298" cy="631298"/>
            <a:chOff x="1530939" y="2405329"/>
            <a:chExt cx="631298" cy="631298"/>
          </a:xfrm>
        </p:grpSpPr>
        <p:sp>
          <p:nvSpPr>
            <p:cNvPr id="7" name="Oval 6">
              <a:extLst>
                <a:ext uri="{FF2B5EF4-FFF2-40B4-BE49-F238E27FC236}">
                  <a16:creationId xmlns:a16="http://schemas.microsoft.com/office/drawing/2014/main" id="{99BADBD9-302C-40D9-A763-C65CCFE16FDE}"/>
                </a:ext>
              </a:extLst>
            </p:cNvPr>
            <p:cNvSpPr/>
            <p:nvPr userDrawn="1"/>
          </p:nvSpPr>
          <p:spPr>
            <a:xfrm>
              <a:off x="1530939" y="2405329"/>
              <a:ext cx="631298" cy="631298"/>
            </a:xfrm>
            <a:prstGeom prst="ellipse">
              <a:avLst/>
            </a:prstGeom>
            <a:solidFill>
              <a:srgbClr val="B6A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Shape 490">
              <a:extLst>
                <a:ext uri="{FF2B5EF4-FFF2-40B4-BE49-F238E27FC236}">
                  <a16:creationId xmlns:a16="http://schemas.microsoft.com/office/drawing/2014/main" id="{ABC713E7-D704-4682-B292-907313F269C9}"/>
                </a:ext>
              </a:extLst>
            </p:cNvPr>
            <p:cNvGrpSpPr/>
            <p:nvPr userDrawn="1"/>
          </p:nvGrpSpPr>
          <p:grpSpPr>
            <a:xfrm>
              <a:off x="1661835" y="2536225"/>
              <a:ext cx="369505" cy="369505"/>
              <a:chOff x="2594050" y="1631825"/>
              <a:chExt cx="439625" cy="439625"/>
            </a:xfrm>
          </p:grpSpPr>
          <p:sp>
            <p:nvSpPr>
              <p:cNvPr id="9" name="Shape 491">
                <a:extLst>
                  <a:ext uri="{FF2B5EF4-FFF2-40B4-BE49-F238E27FC236}">
                    <a16:creationId xmlns:a16="http://schemas.microsoft.com/office/drawing/2014/main" id="{5701E159-D011-460A-BF32-22B3BFF6328B}"/>
                  </a:ext>
                </a:extLst>
              </p:cNvPr>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492">
                <a:extLst>
                  <a:ext uri="{FF2B5EF4-FFF2-40B4-BE49-F238E27FC236}">
                    <a16:creationId xmlns:a16="http://schemas.microsoft.com/office/drawing/2014/main" id="{CA3D8659-8AB7-48FB-9131-98E6A18A0B20}"/>
                  </a:ext>
                </a:extLst>
              </p:cNvPr>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493">
                <a:extLst>
                  <a:ext uri="{FF2B5EF4-FFF2-40B4-BE49-F238E27FC236}">
                    <a16:creationId xmlns:a16="http://schemas.microsoft.com/office/drawing/2014/main" id="{A811AE90-64AA-41C3-9DE9-62A86028AA6C}"/>
                  </a:ext>
                </a:extLst>
              </p:cNvPr>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494">
                <a:extLst>
                  <a:ext uri="{FF2B5EF4-FFF2-40B4-BE49-F238E27FC236}">
                    <a16:creationId xmlns:a16="http://schemas.microsoft.com/office/drawing/2014/main" id="{0551D70B-4457-48F5-81B9-3A38F6B661D9}"/>
                  </a:ext>
                </a:extLst>
              </p:cNvPr>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17" name="Content Placeholder 2">
            <a:extLst>
              <a:ext uri="{FF2B5EF4-FFF2-40B4-BE49-F238E27FC236}">
                <a16:creationId xmlns:a16="http://schemas.microsoft.com/office/drawing/2014/main" id="{572BD7EC-0D21-433C-A8B8-B34982C0240B}"/>
              </a:ext>
            </a:extLst>
          </p:cNvPr>
          <p:cNvSpPr>
            <a:spLocks noGrp="1"/>
          </p:cNvSpPr>
          <p:nvPr>
            <p:ph idx="1"/>
          </p:nvPr>
        </p:nvSpPr>
        <p:spPr>
          <a:xfrm>
            <a:off x="1428134" y="1463857"/>
            <a:ext cx="10334364" cy="4845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6011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170794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defRPr sz="2800"/>
            </a:lvl1pPr>
            <a:lvl2pPr marL="128016" indent="0">
              <a:buNone/>
              <a:defRPr sz="2400" baseline="0"/>
            </a:lvl2pPr>
            <a:lvl3pPr>
              <a:defRPr sz="2400"/>
            </a:lvl3pPr>
            <a:lvl4pPr>
              <a:defRPr sz="2400"/>
            </a:lvl4pPr>
            <a:lvl5pPr>
              <a:defRPr sz="2400"/>
            </a:lvl5pPr>
          </a:lstStyle>
          <a:p>
            <a:pPr lvl="0"/>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874FD10-A7D3-406B-872E-50AC28FAACAD}"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95C22-C705-4902-9514-37BAEA592197}" type="slidenum">
              <a:rPr lang="en-US" smtClean="0"/>
              <a:t>‹#›</a:t>
            </a:fld>
            <a:endParaRPr lang="en-US"/>
          </a:p>
        </p:txBody>
      </p:sp>
    </p:spTree>
    <p:extLst>
      <p:ext uri="{BB962C8B-B14F-4D97-AF65-F5344CB8AC3E}">
        <p14:creationId xmlns:p14="http://schemas.microsoft.com/office/powerpoint/2010/main" val="325969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356FD08-8E43-4554-8ACC-11234BCBCF4E}"/>
              </a:ext>
            </a:extLst>
          </p:cNvPr>
          <p:cNvCxnSpPr/>
          <p:nvPr/>
        </p:nvCxnSpPr>
        <p:spPr>
          <a:xfrm>
            <a:off x="127669" y="3557888"/>
            <a:ext cx="11914495" cy="0"/>
          </a:xfrm>
          <a:prstGeom prst="line">
            <a:avLst/>
          </a:prstGeom>
          <a:ln w="19050">
            <a:solidFill>
              <a:srgbClr val="D8D8D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777F25E-8269-472E-9791-7EB74F793C8D}"/>
              </a:ext>
            </a:extLst>
          </p:cNvPr>
          <p:cNvSpPr>
            <a:spLocks noGrp="1"/>
          </p:cNvSpPr>
          <p:nvPr>
            <p:ph type="title"/>
          </p:nvPr>
        </p:nvSpPr>
        <p:spPr>
          <a:xfrm>
            <a:off x="1902775" y="3262680"/>
            <a:ext cx="6504161" cy="590415"/>
          </a:xfrm>
          <a:solidFill>
            <a:schemeClr val="bg1"/>
          </a:solidFill>
        </p:spPr>
        <p:txBody>
          <a:bodyPr>
            <a:noAutofit/>
          </a:bodyPr>
          <a:lstStyle>
            <a:lvl1pPr>
              <a:defRPr sz="3200">
                <a:latin typeface="Segoe UI Semibold" panose="020B0702040204020203" pitchFamily="34" charset="0"/>
                <a:cs typeface="Segoe UI Semibold" panose="020B0702040204020203" pitchFamily="34"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A7D8F82-27EF-4582-903A-FAC779261E7E}"/>
              </a:ext>
            </a:extLst>
          </p:cNvPr>
          <p:cNvSpPr>
            <a:spLocks noGrp="1"/>
          </p:cNvSpPr>
          <p:nvPr>
            <p:ph type="dt" sz="half" idx="10"/>
          </p:nvPr>
        </p:nvSpPr>
        <p:spPr/>
        <p:txBody>
          <a:bodyPr/>
          <a:lstStyle/>
          <a:p>
            <a:fld id="{8874FD10-A7D3-406B-872E-50AC28FAACAD}" type="datetimeFigureOut">
              <a:rPr lang="en-US" smtClean="0"/>
              <a:t>7/24/2024</a:t>
            </a:fld>
            <a:endParaRPr lang="en-US"/>
          </a:p>
        </p:txBody>
      </p:sp>
      <p:sp>
        <p:nvSpPr>
          <p:cNvPr id="4" name="Footer Placeholder 3">
            <a:extLst>
              <a:ext uri="{FF2B5EF4-FFF2-40B4-BE49-F238E27FC236}">
                <a16:creationId xmlns:a16="http://schemas.microsoft.com/office/drawing/2014/main" id="{E706C1EE-E506-47FA-A188-0DF16D497E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80F48F-87DE-4815-AD70-D0F2CA558E7D}"/>
              </a:ext>
            </a:extLst>
          </p:cNvPr>
          <p:cNvSpPr>
            <a:spLocks noGrp="1"/>
          </p:cNvSpPr>
          <p:nvPr>
            <p:ph type="sldNum" sz="quarter" idx="12"/>
          </p:nvPr>
        </p:nvSpPr>
        <p:spPr/>
        <p:txBody>
          <a:bodyPr/>
          <a:lstStyle/>
          <a:p>
            <a:fld id="{00D95C22-C705-4902-9514-37BAEA592197}" type="slidenum">
              <a:rPr lang="en-US" smtClean="0"/>
              <a:t>‹#›</a:t>
            </a:fld>
            <a:endParaRPr lang="en-US"/>
          </a:p>
        </p:txBody>
      </p:sp>
      <p:sp>
        <p:nvSpPr>
          <p:cNvPr id="7" name="Oval 6">
            <a:extLst>
              <a:ext uri="{FF2B5EF4-FFF2-40B4-BE49-F238E27FC236}">
                <a16:creationId xmlns:a16="http://schemas.microsoft.com/office/drawing/2014/main" id="{886714E5-EBF9-4569-A5F7-79EC8ADBC566}"/>
              </a:ext>
            </a:extLst>
          </p:cNvPr>
          <p:cNvSpPr/>
          <p:nvPr/>
        </p:nvSpPr>
        <p:spPr>
          <a:xfrm>
            <a:off x="743453" y="3050554"/>
            <a:ext cx="897775" cy="897775"/>
          </a:xfrm>
          <a:prstGeom prst="ellipse">
            <a:avLst/>
          </a:prstGeom>
          <a:solidFill>
            <a:srgbClr val="B6A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48A67AF-FC3C-498E-9019-5526D4E35E56}"/>
              </a:ext>
            </a:extLst>
          </p:cNvPr>
          <p:cNvSpPr/>
          <p:nvPr/>
        </p:nvSpPr>
        <p:spPr>
          <a:xfrm>
            <a:off x="321425" y="60960"/>
            <a:ext cx="171797" cy="1474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Shape 496">
            <a:extLst>
              <a:ext uri="{FF2B5EF4-FFF2-40B4-BE49-F238E27FC236}">
                <a16:creationId xmlns:a16="http://schemas.microsoft.com/office/drawing/2014/main" id="{A9D83950-EFA8-45B6-9842-F0E75D62D1E4}"/>
              </a:ext>
            </a:extLst>
          </p:cNvPr>
          <p:cNvGrpSpPr/>
          <p:nvPr/>
        </p:nvGrpSpPr>
        <p:grpSpPr>
          <a:xfrm>
            <a:off x="1042384" y="3287057"/>
            <a:ext cx="299911" cy="424768"/>
            <a:chOff x="3979850" y="1598950"/>
            <a:chExt cx="356825" cy="505375"/>
          </a:xfrm>
        </p:grpSpPr>
        <p:sp>
          <p:nvSpPr>
            <p:cNvPr id="11" name="Shape 497">
              <a:extLst>
                <a:ext uri="{FF2B5EF4-FFF2-40B4-BE49-F238E27FC236}">
                  <a16:creationId xmlns:a16="http://schemas.microsoft.com/office/drawing/2014/main" id="{5AC1FC31-D74E-4136-9F49-9396640AE6A7}"/>
                </a:ext>
              </a:extLst>
            </p:cNvPr>
            <p:cNvSpPr/>
            <p:nvPr/>
          </p:nvSpPr>
          <p:spPr>
            <a:xfrm>
              <a:off x="3979850" y="1602600"/>
              <a:ext cx="44475" cy="501725"/>
            </a:xfrm>
            <a:custGeom>
              <a:avLst/>
              <a:gdLst/>
              <a:ahLst/>
              <a:cxnLst/>
              <a:rect l="0" t="0" r="0" b="0"/>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498">
              <a:extLst>
                <a:ext uri="{FF2B5EF4-FFF2-40B4-BE49-F238E27FC236}">
                  <a16:creationId xmlns:a16="http://schemas.microsoft.com/office/drawing/2014/main" id="{55224696-5DAC-453B-AD17-A914F23CD917}"/>
                </a:ext>
              </a:extLst>
            </p:cNvPr>
            <p:cNvSpPr/>
            <p:nvPr/>
          </p:nvSpPr>
          <p:spPr>
            <a:xfrm>
              <a:off x="4037075" y="1598950"/>
              <a:ext cx="299600" cy="228950"/>
            </a:xfrm>
            <a:custGeom>
              <a:avLst/>
              <a:gdLst/>
              <a:ahLst/>
              <a:cxnLst/>
              <a:rect l="0" t="0" r="0" b="0"/>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 name="Text Placeholder 2">
            <a:extLst>
              <a:ext uri="{FF2B5EF4-FFF2-40B4-BE49-F238E27FC236}">
                <a16:creationId xmlns:a16="http://schemas.microsoft.com/office/drawing/2014/main" id="{75FA472A-7AFD-46BC-8C3E-7439952E8F2E}"/>
              </a:ext>
            </a:extLst>
          </p:cNvPr>
          <p:cNvSpPr>
            <a:spLocks noGrp="1"/>
          </p:cNvSpPr>
          <p:nvPr>
            <p:ph type="body" idx="1"/>
          </p:nvPr>
        </p:nvSpPr>
        <p:spPr>
          <a:xfrm>
            <a:off x="1902775" y="3931493"/>
            <a:ext cx="6504161" cy="506283"/>
          </a:xfrm>
        </p:spPr>
        <p:txBody>
          <a:bodyPr lIns="91440" rIns="91440" anchor="t">
            <a:normAutofit/>
          </a:bodyPr>
          <a:lstStyle>
            <a:lvl1pPr marL="0" indent="0">
              <a:lnSpc>
                <a:spcPct val="100000"/>
              </a:lnSpc>
              <a:spcBef>
                <a:spcPts val="0"/>
              </a:spcBef>
              <a:buNone/>
              <a:defRPr sz="1800">
                <a:solidFill>
                  <a:schemeClr val="tx1">
                    <a:lumMod val="95000"/>
                    <a:lumOff val="5000"/>
                  </a:schemeClr>
                </a:solidFill>
                <a:latin typeface="Segoe UI Light" panose="020B0502040204020203" pitchFamily="34" charset="0"/>
                <a:cs typeface="Segoe UI Light" panose="020B050204020402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593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75239" y="1531279"/>
            <a:ext cx="5397688" cy="447646"/>
          </a:xfrm>
        </p:spPr>
        <p:txBody>
          <a:bodyPr lIns="137160" rIns="137160" anchor="ctr">
            <a:noAutofit/>
          </a:bodyPr>
          <a:lstStyle>
            <a:lvl1pPr marL="0" indent="0">
              <a:spcBef>
                <a:spcPts val="0"/>
              </a:spcBef>
              <a:spcAft>
                <a:spcPts val="0"/>
              </a:spcAft>
              <a:buNone/>
              <a:defRPr lang="en-US" sz="2800" b="0" kern="1200" cap="all" baseline="0" dirty="0" smtClean="0">
                <a:solidFill>
                  <a:srgbClr val="4C3282"/>
                </a:solidFill>
                <a:latin typeface="Segoe UI" panose="020B0502040204020203" pitchFamily="34" charset="0"/>
                <a:ea typeface="+mn-ea"/>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spcAft>
                <a:spcPts val="0"/>
              </a:spcAft>
              <a:buClr>
                <a:schemeClr val="accent1"/>
              </a:buClr>
              <a:buSzPct val="100000"/>
              <a:buFont typeface="Tw Cen MT" panose="020B0602020104020603" pitchFamily="34" charset="0"/>
              <a:buNone/>
            </a:pPr>
            <a:r>
              <a:rPr lang="en-US"/>
              <a:t>Edit Master text styles</a:t>
            </a:r>
          </a:p>
        </p:txBody>
      </p:sp>
      <p:sp>
        <p:nvSpPr>
          <p:cNvPr id="7" name="Date Placeholder 6"/>
          <p:cNvSpPr>
            <a:spLocks noGrp="1"/>
          </p:cNvSpPr>
          <p:nvPr>
            <p:ph type="dt" sz="half" idx="10"/>
          </p:nvPr>
        </p:nvSpPr>
        <p:spPr/>
        <p:txBody>
          <a:bodyPr/>
          <a:lstStyle/>
          <a:p>
            <a:fld id="{8874FD10-A7D3-406B-872E-50AC28FAACAD}" type="datetimeFigureOut">
              <a:rPr lang="en-US" smtClean="0"/>
              <a:t>7/24/2024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D95C22-C705-4902-9514-37BAEA592197}" type="slidenum">
              <a:rPr lang="en-US" smtClean="0"/>
              <a:t>‹#›</a:t>
            </a:fld>
            <a:endParaRPr lang="en-US"/>
          </a:p>
        </p:txBody>
      </p:sp>
      <p:sp>
        <p:nvSpPr>
          <p:cNvPr id="11" name="Content Placeholder 2">
            <a:extLst>
              <a:ext uri="{FF2B5EF4-FFF2-40B4-BE49-F238E27FC236}">
                <a16:creationId xmlns:a16="http://schemas.microsoft.com/office/drawing/2014/main" id="{57CD2F29-FDCB-4CD4-A706-8477E063ED40}"/>
              </a:ext>
            </a:extLst>
          </p:cNvPr>
          <p:cNvSpPr>
            <a:spLocks noGrp="1"/>
          </p:cNvSpPr>
          <p:nvPr>
            <p:ph sz="half" idx="13" hasCustomPrompt="1"/>
          </p:nvPr>
        </p:nvSpPr>
        <p:spPr>
          <a:xfrm>
            <a:off x="584218" y="2096446"/>
            <a:ext cx="5397689" cy="4330435"/>
          </a:xfrm>
        </p:spPr>
        <p:txBody>
          <a:bodyPr/>
          <a:lstStyle>
            <a:lvl1pPr>
              <a:defRPr sz="2800"/>
            </a:lvl1pPr>
            <a:lvl2pPr marL="128016" indent="0">
              <a:buNone/>
              <a:defRPr sz="2400"/>
            </a:lvl2pPr>
            <a:lvl3pPr>
              <a:defRPr sz="2400"/>
            </a:lvl3pPr>
            <a:lvl4pPr>
              <a:defRPr sz="2400"/>
            </a:lvl4pPr>
            <a:lvl5pPr>
              <a:defRPr sz="2400"/>
            </a:lvl5pPr>
          </a:lstStyle>
          <a:p>
            <a:pPr lvl="0"/>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F6C8EDAC-3655-4870-AA43-44830ED94DF0}"/>
              </a:ext>
            </a:extLst>
          </p:cNvPr>
          <p:cNvSpPr>
            <a:spLocks noGrp="1"/>
          </p:cNvSpPr>
          <p:nvPr>
            <p:ph type="body" idx="14"/>
          </p:nvPr>
        </p:nvSpPr>
        <p:spPr>
          <a:xfrm>
            <a:off x="6355830" y="1531279"/>
            <a:ext cx="5397688" cy="447646"/>
          </a:xfrm>
        </p:spPr>
        <p:txBody>
          <a:bodyPr lIns="137160" rIns="137160" anchor="ctr">
            <a:noAutofit/>
          </a:bodyPr>
          <a:lstStyle>
            <a:lvl1pPr marL="0" indent="0">
              <a:spcBef>
                <a:spcPts val="0"/>
              </a:spcBef>
              <a:spcAft>
                <a:spcPts val="0"/>
              </a:spcAft>
              <a:buNone/>
              <a:defRPr lang="en-US" sz="2800" b="0" kern="1200" cap="all" baseline="0" dirty="0" smtClean="0">
                <a:solidFill>
                  <a:srgbClr val="4C3282"/>
                </a:solidFill>
                <a:latin typeface="Segoe UI" panose="020B0502040204020203" pitchFamily="34" charset="0"/>
                <a:ea typeface="+mn-ea"/>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spcAft>
                <a:spcPts val="0"/>
              </a:spcAft>
              <a:buClr>
                <a:schemeClr val="accent1"/>
              </a:buClr>
              <a:buSzPct val="100000"/>
              <a:buFont typeface="Tw Cen MT" panose="020B0602020104020603" pitchFamily="34" charset="0"/>
              <a:buNone/>
            </a:pPr>
            <a:r>
              <a:rPr lang="en-US"/>
              <a:t>Edit Master text styles</a:t>
            </a:r>
          </a:p>
        </p:txBody>
      </p:sp>
      <p:sp>
        <p:nvSpPr>
          <p:cNvPr id="13" name="Content Placeholder 2">
            <a:extLst>
              <a:ext uri="{FF2B5EF4-FFF2-40B4-BE49-F238E27FC236}">
                <a16:creationId xmlns:a16="http://schemas.microsoft.com/office/drawing/2014/main" id="{C6DFFB8E-9225-4B12-B4C6-960DAE3BDB96}"/>
              </a:ext>
            </a:extLst>
          </p:cNvPr>
          <p:cNvSpPr>
            <a:spLocks noGrp="1"/>
          </p:cNvSpPr>
          <p:nvPr>
            <p:ph sz="half" idx="15" hasCustomPrompt="1"/>
          </p:nvPr>
        </p:nvSpPr>
        <p:spPr>
          <a:xfrm>
            <a:off x="6364809" y="2096446"/>
            <a:ext cx="5397689" cy="4330435"/>
          </a:xfrm>
        </p:spPr>
        <p:txBody>
          <a:bodyPr/>
          <a:lstStyle>
            <a:lvl1pPr>
              <a:defRPr sz="2800"/>
            </a:lvl1pPr>
            <a:lvl2pPr marL="128016" indent="0">
              <a:buNone/>
              <a:defRPr sz="2400"/>
            </a:lvl2pPr>
            <a:lvl3pPr>
              <a:defRPr sz="2400"/>
            </a:lvl3pPr>
            <a:lvl4pPr>
              <a:defRPr sz="2400"/>
            </a:lvl4pPr>
            <a:lvl5pPr>
              <a:defRPr sz="2400"/>
            </a:lvl5pPr>
          </a:lstStyle>
          <a:p>
            <a:pPr lvl="0"/>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6012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74FD10-A7D3-406B-872E-50AC28FAACAD}" type="datetimeFigureOut">
              <a:rPr lang="en-US" smtClean="0"/>
              <a:t>7/24/2024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D95C22-C705-4902-9514-37BAEA592197}" type="slidenum">
              <a:rPr lang="en-US" smtClean="0"/>
              <a:t>‹#›</a:t>
            </a:fld>
            <a:endParaRPr lang="en-US"/>
          </a:p>
        </p:txBody>
      </p:sp>
    </p:spTree>
    <p:extLst>
      <p:ext uri="{BB962C8B-B14F-4D97-AF65-F5344CB8AC3E}">
        <p14:creationId xmlns:p14="http://schemas.microsoft.com/office/powerpoint/2010/main" val="392399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4620" y="1512985"/>
            <a:ext cx="5397689" cy="4796375"/>
          </a:xfrm>
        </p:spPr>
        <p:txBody>
          <a:bodyPr/>
          <a:lstStyle>
            <a:lvl1pPr marL="91440" indent="-91440">
              <a:buFontTx/>
              <a:buChar char=" "/>
              <a:defRPr sz="2800"/>
            </a:lvl1pPr>
            <a:lvl2pPr marL="128016" indent="0">
              <a:buNone/>
              <a:defRPr sz="2400"/>
            </a:lvl2pPr>
            <a:lvl3pPr>
              <a:defRPr sz="2400"/>
            </a:lvl3pPr>
            <a:lvl4pPr>
              <a:defRPr sz="2400"/>
            </a:lvl4pPr>
            <a:lvl5pPr>
              <a:defRPr sz="2400"/>
            </a:lvl5pPr>
          </a:lstStyle>
          <a:p>
            <a:pPr lvl="0"/>
            <a:r>
              <a:rPr lang="en-US" dirty="0"/>
              <a:t>Edit Master text styles</a:t>
            </a:r>
          </a:p>
          <a:p>
            <a:pPr lvl="0"/>
            <a:r>
              <a:rPr lang="en-US" dirty="0"/>
              <a:t>  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64809" y="1512984"/>
            <a:ext cx="5397689" cy="4796375"/>
          </a:xfrm>
        </p:spPr>
        <p:txBody>
          <a:bodyPr/>
          <a:lstStyle>
            <a:lvl1pPr>
              <a:defRPr sz="2800"/>
            </a:lvl1pPr>
            <a:lvl2pPr marL="128016" indent="0">
              <a:buNone/>
              <a:defRPr sz="2400"/>
            </a:lvl2pPr>
            <a:lvl3pPr>
              <a:defRPr sz="2400"/>
            </a:lvl3pPr>
            <a:lvl4pPr>
              <a:defRPr sz="2400"/>
            </a:lvl4pPr>
            <a:lvl5pPr>
              <a:defRPr sz="2400"/>
            </a:lvl5pPr>
          </a:lstStyle>
          <a:p>
            <a:pPr lvl="0"/>
            <a:r>
              <a:rPr lang="en-US" dirty="0"/>
              <a:t>Edit Master text styles</a:t>
            </a:r>
          </a:p>
          <a:p>
            <a:pPr lvl="0"/>
            <a:r>
              <a:rPr lang="en-US" dirty="0"/>
              <a:t>  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874FD10-A7D3-406B-872E-50AC28FAACAD}"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D95C22-C705-4902-9514-37BAEA592197}" type="slidenum">
              <a:rPr lang="en-US" smtClean="0"/>
              <a:t>‹#›</a:t>
            </a:fld>
            <a:endParaRPr lang="en-US"/>
          </a:p>
        </p:txBody>
      </p:sp>
      <p:sp>
        <p:nvSpPr>
          <p:cNvPr id="8" name="Title Placeholder 1">
            <a:extLst>
              <a:ext uri="{FF2B5EF4-FFF2-40B4-BE49-F238E27FC236}">
                <a16:creationId xmlns:a16="http://schemas.microsoft.com/office/drawing/2014/main" id="{F45E9297-2ED3-49ED-918C-68275E6EDE6A}"/>
              </a:ext>
            </a:extLst>
          </p:cNvPr>
          <p:cNvSpPr>
            <a:spLocks noGrp="1"/>
          </p:cNvSpPr>
          <p:nvPr>
            <p:ph type="title"/>
          </p:nvPr>
        </p:nvSpPr>
        <p:spPr>
          <a:xfrm>
            <a:off x="575239" y="263276"/>
            <a:ext cx="11187259" cy="101466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264650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74FD10-A7D3-406B-872E-50AC28FAACAD}"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95C22-C705-4902-9514-37BAEA59219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pic>
        <p:nvPicPr>
          <p:cNvPr id="2050" name="Picture 2" descr="UW building">
            <a:extLst>
              <a:ext uri="{FF2B5EF4-FFF2-40B4-BE49-F238E27FC236}">
                <a16:creationId xmlns:a16="http://schemas.microsoft.com/office/drawing/2014/main" id="{8DB080C4-5F0D-47C3-B99E-D2AD3B91FD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 y="0"/>
            <a:ext cx="12191997" cy="457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497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74FD10-A7D3-406B-872E-50AC28FAACAD}" type="datetimeFigureOut">
              <a:rPr lang="en-US" smtClean="0"/>
              <a:t>7/24/2024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D95C22-C705-4902-9514-37BAEA592197}" type="slidenum">
              <a:rPr lang="en-US" smtClean="0"/>
              <a:t>‹#›</a:t>
            </a:fld>
            <a:endParaRPr lang="en-US"/>
          </a:p>
        </p:txBody>
      </p:sp>
    </p:spTree>
    <p:extLst>
      <p:ext uri="{BB962C8B-B14F-4D97-AF65-F5344CB8AC3E}">
        <p14:creationId xmlns:p14="http://schemas.microsoft.com/office/powerpoint/2010/main" val="2494103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74FD10-A7D3-406B-872E-50AC28FAACAD}"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D95C22-C705-4902-9514-37BAEA59219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271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239" y="263276"/>
            <a:ext cx="11187259" cy="101466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75240" y="1463857"/>
            <a:ext cx="11187258" cy="4845504"/>
          </a:xfrm>
          <a:prstGeom prst="rect">
            <a:avLst/>
          </a:prstGeom>
        </p:spPr>
        <p:txBody>
          <a:bodyPr vert="horz" lIns="45720" tIns="45720" rIns="45720" bIns="45720" rtlCol="0">
            <a:normAutofit/>
          </a:bodyPr>
          <a:lstStyle/>
          <a:p>
            <a:pPr lvl="0"/>
            <a:r>
              <a:rPr lang="en-US" dirty="0"/>
              <a:t>Edit Master text styles</a:t>
            </a:r>
          </a:p>
          <a:p>
            <a:pPr lvl="0"/>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75240" y="6544402"/>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Segoe UI Light" panose="020B0502040204020203" pitchFamily="34" charset="0"/>
                <a:cs typeface="Segoe UI Light" panose="020B0502040204020203" pitchFamily="34" charset="0"/>
              </a:defRPr>
            </a:lvl1pPr>
          </a:lstStyle>
          <a:p>
            <a:fld id="{8874FD10-A7D3-406B-872E-50AC28FAACAD}" type="datetimeFigureOut">
              <a:rPr lang="en-US" smtClean="0"/>
              <a:t>7/24/2024</a:t>
            </a:fld>
            <a:endParaRPr lang="en-US"/>
          </a:p>
        </p:txBody>
      </p:sp>
      <p:sp>
        <p:nvSpPr>
          <p:cNvPr id="5" name="Footer Placeholder 4"/>
          <p:cNvSpPr>
            <a:spLocks noGrp="1"/>
          </p:cNvSpPr>
          <p:nvPr>
            <p:ph type="ftr" sz="quarter" idx="3"/>
          </p:nvPr>
        </p:nvSpPr>
        <p:spPr>
          <a:xfrm>
            <a:off x="4842742" y="6544402"/>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Segoe UI Light" panose="020B0502040204020203" pitchFamily="34" charset="0"/>
                <a:cs typeface="Segoe UI Light" panose="020B0502040204020203" pitchFamily="34" charset="0"/>
              </a:defRPr>
            </a:lvl1pPr>
          </a:lstStyle>
          <a:p>
            <a:endParaRPr lang="en-US"/>
          </a:p>
        </p:txBody>
      </p:sp>
      <p:sp>
        <p:nvSpPr>
          <p:cNvPr id="6" name="Slide Number Placeholder 5"/>
          <p:cNvSpPr>
            <a:spLocks noGrp="1"/>
          </p:cNvSpPr>
          <p:nvPr>
            <p:ph type="sldNum" sz="quarter" idx="4"/>
          </p:nvPr>
        </p:nvSpPr>
        <p:spPr>
          <a:xfrm>
            <a:off x="10837333" y="6544402"/>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Segoe UI Light" panose="020B0502040204020203" pitchFamily="34" charset="0"/>
                <a:cs typeface="Segoe UI Light" panose="020B0502040204020203" pitchFamily="34" charset="0"/>
              </a:defRPr>
            </a:lvl1pPr>
          </a:lstStyle>
          <a:p>
            <a:fld id="{00D95C22-C705-4902-9514-37BAEA592197}" type="slidenum">
              <a:rPr lang="en-US" smtClean="0"/>
              <a:t>‹#›</a:t>
            </a:fld>
            <a:endParaRPr lang="en-US"/>
          </a:p>
        </p:txBody>
      </p:sp>
      <p:cxnSp>
        <p:nvCxnSpPr>
          <p:cNvPr id="7" name="Straight Connector 6"/>
          <p:cNvCxnSpPr>
            <a:cxnSpLocks/>
          </p:cNvCxnSpPr>
          <p:nvPr/>
        </p:nvCxnSpPr>
        <p:spPr>
          <a:xfrm flipV="1">
            <a:off x="429491" y="172390"/>
            <a:ext cx="0" cy="1196439"/>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1076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80000"/>
        </a:lnSpc>
        <a:spcBef>
          <a:spcPct val="0"/>
        </a:spcBef>
        <a:buNone/>
        <a:defRPr sz="4400" kern="1200" cap="none" spc="100" baseline="0">
          <a:solidFill>
            <a:schemeClr val="tx1">
              <a:lumMod val="95000"/>
              <a:lumOff val="5000"/>
            </a:schemeClr>
          </a:solidFill>
          <a:latin typeface="Segoe UI" panose="020B0502040204020203" pitchFamily="34" charset="0"/>
          <a:ea typeface="+mj-ea"/>
          <a:cs typeface="Segoe UI" panose="020B0502040204020203"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Segoe UI Semilight" panose="020B0402040204020203" pitchFamily="34" charset="0"/>
          <a:ea typeface="+mn-ea"/>
          <a:cs typeface="Segoe UI Semilight" panose="020B0402040204020203" pitchFamily="34" charset="0"/>
        </a:defRPr>
      </a:lvl1pPr>
      <a:lvl2pPr marL="128016" indent="0" algn="l" defTabSz="914400" rtl="0" eaLnBrk="1" latinLnBrk="0" hangingPunct="1">
        <a:lnSpc>
          <a:spcPct val="90000"/>
        </a:lnSpc>
        <a:spcBef>
          <a:spcPts val="200"/>
        </a:spcBef>
        <a:spcAft>
          <a:spcPts val="400"/>
        </a:spcAft>
        <a:buClr>
          <a:srgbClr val="B6A479"/>
        </a:buClr>
        <a:buFont typeface="Segoe UI Semilight" panose="020B0402040204020203" pitchFamily="34" charset="0"/>
        <a:buNone/>
        <a:defRPr sz="2800" kern="120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36.png"/><Relationship Id="rId4" Type="http://schemas.openxmlformats.org/officeDocument/2006/relationships/image" Target="../media/image23.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8.png"/><Relationship Id="rId5" Type="http://schemas.openxmlformats.org/officeDocument/2006/relationships/image" Target="../media/image25.png"/><Relationship Id="rId10"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9.png"/><Relationship Id="rId12"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9.png"/><Relationship Id="rId5" Type="http://schemas.openxmlformats.org/officeDocument/2006/relationships/image" Target="../media/image25.png"/><Relationship Id="rId10"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hyperlink" Target="https://www.healthknowledge.org.uk/public-health-textbook/research-methods/1b-statistical-methods/statistical-distribution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4A2CB89-AC74-8870-76A5-15CCA34741C3}"/>
              </a:ext>
            </a:extLst>
          </p:cNvPr>
          <p:cNvSpPr>
            <a:spLocks noGrp="1"/>
          </p:cNvSpPr>
          <p:nvPr>
            <p:ph type="ctrTitle"/>
          </p:nvPr>
        </p:nvSpPr>
        <p:spPr>
          <a:xfrm>
            <a:off x="-173355" y="2257898"/>
            <a:ext cx="12538710" cy="1463040"/>
          </a:xfrm>
        </p:spPr>
        <p:txBody>
          <a:bodyPr/>
          <a:lstStyle/>
          <a:p>
            <a:pPr algn="ctr"/>
            <a:r>
              <a:rPr lang="en-US" b="1" dirty="0"/>
              <a:t>Central Limit Theorem</a:t>
            </a:r>
          </a:p>
        </p:txBody>
      </p:sp>
      <p:sp>
        <p:nvSpPr>
          <p:cNvPr id="9" name="Subtitle 2">
            <a:extLst>
              <a:ext uri="{FF2B5EF4-FFF2-40B4-BE49-F238E27FC236}">
                <a16:creationId xmlns:a16="http://schemas.microsoft.com/office/drawing/2014/main" id="{AF877ACF-D5BC-2E52-B932-FCCF6F584BD7}"/>
              </a:ext>
            </a:extLst>
          </p:cNvPr>
          <p:cNvSpPr>
            <a:spLocks noGrp="1"/>
          </p:cNvSpPr>
          <p:nvPr>
            <p:ph type="subTitle" idx="1"/>
          </p:nvPr>
        </p:nvSpPr>
        <p:spPr>
          <a:xfrm>
            <a:off x="2273508" y="3174170"/>
            <a:ext cx="7615003" cy="1463040"/>
          </a:xfrm>
        </p:spPr>
        <p:txBody>
          <a:bodyPr>
            <a:normAutofit/>
          </a:bodyPr>
          <a:lstStyle/>
          <a:p>
            <a:pPr algn="ctr"/>
            <a:r>
              <a:rPr lang="en-US" sz="4000" dirty="0"/>
              <a:t>CSE 312 24Su</a:t>
            </a:r>
          </a:p>
          <a:p>
            <a:pPr algn="ctr"/>
            <a:r>
              <a:rPr lang="en-US" sz="3500" dirty="0"/>
              <a:t>Lecture 15</a:t>
            </a:r>
          </a:p>
        </p:txBody>
      </p:sp>
      <p:sp>
        <p:nvSpPr>
          <p:cNvPr id="10" name="Rectangle 9">
            <a:extLst>
              <a:ext uri="{FF2B5EF4-FFF2-40B4-BE49-F238E27FC236}">
                <a16:creationId xmlns:a16="http://schemas.microsoft.com/office/drawing/2014/main" id="{141644FE-22AB-9C23-26CF-DCFA7FFF3906}"/>
              </a:ext>
            </a:extLst>
          </p:cNvPr>
          <p:cNvSpPr/>
          <p:nvPr/>
        </p:nvSpPr>
        <p:spPr>
          <a:xfrm>
            <a:off x="8019738" y="5006715"/>
            <a:ext cx="869429" cy="12591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EF83B13-B921-7E9C-0D1E-17F3A3DB8019}"/>
              </a:ext>
            </a:extLst>
          </p:cNvPr>
          <p:cNvSpPr txBox="1"/>
          <p:nvPr/>
        </p:nvSpPr>
        <p:spPr>
          <a:xfrm>
            <a:off x="0" y="330501"/>
            <a:ext cx="12192000" cy="658040"/>
          </a:xfrm>
          <a:prstGeom prst="rect">
            <a:avLst/>
          </a:prstGeom>
          <a:solidFill>
            <a:srgbClr val="EDF8FD"/>
          </a:solidFill>
        </p:spPr>
        <p:txBody>
          <a:bodyPr wrap="square" anchor="ctr">
            <a:noAutofit/>
          </a:bodyPr>
          <a:lstStyle/>
          <a:p>
            <a:pPr algn="ctr"/>
            <a:r>
              <a:rPr lang="en-US" sz="2800" b="1" dirty="0">
                <a:latin typeface="Segoe UI" panose="020B0502040204020203" pitchFamily="34" charset="0"/>
                <a:cs typeface="Segoe UI" panose="020B0502040204020203" pitchFamily="34" charset="0"/>
              </a:rPr>
              <a:t>etherpad.wikimedia.org/p/312 </a:t>
            </a:r>
            <a:r>
              <a:rPr lang="en-US" sz="2800" dirty="0">
                <a:latin typeface="Segoe UI" panose="020B0502040204020203" pitchFamily="34" charset="0"/>
                <a:cs typeface="Segoe UI" panose="020B0502040204020203" pitchFamily="34" charset="0"/>
              </a:rPr>
              <a:t>for (anonymous) questions/comments! </a:t>
            </a:r>
            <a:endParaRPr lang="en-US" sz="2800" b="1" dirty="0">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61A4E48A-726A-C6F0-0463-DD8D32CD1567}"/>
              </a:ext>
            </a:extLst>
          </p:cNvPr>
          <p:cNvSpPr/>
          <p:nvPr/>
        </p:nvSpPr>
        <p:spPr>
          <a:xfrm>
            <a:off x="8019738" y="5006715"/>
            <a:ext cx="869429" cy="12591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E75A008-24DF-5CDC-EA72-38624A2AEE5C}"/>
              </a:ext>
            </a:extLst>
          </p:cNvPr>
          <p:cNvSpPr/>
          <p:nvPr/>
        </p:nvSpPr>
        <p:spPr>
          <a:xfrm>
            <a:off x="8019738" y="5006715"/>
            <a:ext cx="869429" cy="12591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1819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3DDBE-DFBC-B254-F23E-3A19C9631F62}"/>
              </a:ext>
            </a:extLst>
          </p:cNvPr>
          <p:cNvSpPr>
            <a:spLocks noGrp="1"/>
          </p:cNvSpPr>
          <p:nvPr>
            <p:ph type="title"/>
          </p:nvPr>
        </p:nvSpPr>
        <p:spPr/>
        <p:txBody>
          <a:bodyPr>
            <a:normAutofit/>
          </a:bodyPr>
          <a:lstStyle/>
          <a:p>
            <a:r>
              <a:rPr lang="en-US" dirty="0"/>
              <a:t>CLT with </a:t>
            </a:r>
            <a:r>
              <a:rPr lang="en-US" b="1" i="1" dirty="0"/>
              <a:t>RVs that are </a:t>
            </a:r>
            <a:r>
              <a:rPr lang="en-US" b="1" i="1" dirty="0" err="1"/>
              <a:t>i.i.d</a:t>
            </a:r>
            <a:r>
              <a:rPr lang="en-US" b="1" i="1" dirty="0"/>
              <a:t> </a:t>
            </a:r>
          </a:p>
        </p:txBody>
      </p:sp>
      <p:sp>
        <p:nvSpPr>
          <p:cNvPr id="5" name="Content Placeholder 4">
            <a:extLst>
              <a:ext uri="{FF2B5EF4-FFF2-40B4-BE49-F238E27FC236}">
                <a16:creationId xmlns:a16="http://schemas.microsoft.com/office/drawing/2014/main" id="{09013459-24DC-332D-2765-AD840F807057}"/>
              </a:ext>
            </a:extLst>
          </p:cNvPr>
          <p:cNvSpPr>
            <a:spLocks noGrp="1"/>
          </p:cNvSpPr>
          <p:nvPr>
            <p:ph idx="1"/>
          </p:nvPr>
        </p:nvSpPr>
        <p:spPr/>
        <p:txBody>
          <a:bodyPr/>
          <a:lstStyle/>
          <a:p>
            <a:r>
              <a:rPr lang="en-US" dirty="0"/>
              <a:t>“number of firing neurons” – sum of indicator random variables for whether each neuron fired</a:t>
            </a:r>
          </a:p>
          <a:p>
            <a:pPr lvl="1"/>
            <a:r>
              <a:rPr lang="en-US" dirty="0"/>
              <a:t>Assume: each neuron is </a:t>
            </a:r>
            <a:r>
              <a:rPr lang="en-US" b="1" dirty="0"/>
              <a:t>independent</a:t>
            </a:r>
            <a:r>
              <a:rPr lang="en-US" dirty="0"/>
              <a:t>, and has the </a:t>
            </a:r>
            <a:r>
              <a:rPr lang="en-US" b="1" dirty="0"/>
              <a:t>same probability</a:t>
            </a:r>
          </a:p>
          <a:p>
            <a:endParaRPr lang="en-US" sz="500" dirty="0"/>
          </a:p>
          <a:p>
            <a:r>
              <a:rPr lang="en-US" dirty="0"/>
              <a:t>“number of people who voted for someone” – sum of indicator random variables for (assume people are independent)</a:t>
            </a:r>
          </a:p>
          <a:p>
            <a:pPr lvl="1"/>
            <a:r>
              <a:rPr lang="en-US" dirty="0"/>
              <a:t>Assume: each person makes </a:t>
            </a:r>
            <a:r>
              <a:rPr lang="en-US" b="1" dirty="0"/>
              <a:t>independent</a:t>
            </a:r>
            <a:r>
              <a:rPr lang="en-US" dirty="0"/>
              <a:t>, and has the </a:t>
            </a:r>
            <a:r>
              <a:rPr lang="en-US" b="1" dirty="0"/>
              <a:t>same probability</a:t>
            </a:r>
          </a:p>
          <a:p>
            <a:pPr marL="0" indent="0">
              <a:buNone/>
            </a:pPr>
            <a:endParaRPr lang="en-US" sz="500" dirty="0"/>
          </a:p>
          <a:p>
            <a:r>
              <a:rPr lang="en-US" dirty="0"/>
              <a:t>“total amount invested in a year” – sum of random variables four amount invested each day (assume each investment is independent)</a:t>
            </a:r>
          </a:p>
          <a:p>
            <a:pPr lvl="1"/>
            <a:r>
              <a:rPr lang="en-US" dirty="0"/>
              <a:t>Assume: each day’s investment is </a:t>
            </a:r>
            <a:r>
              <a:rPr lang="en-US" b="1" dirty="0"/>
              <a:t>independent</a:t>
            </a:r>
            <a:r>
              <a:rPr lang="en-US" dirty="0"/>
              <a:t> and follows the </a:t>
            </a:r>
            <a:r>
              <a:rPr lang="en-US" b="1" dirty="0"/>
              <a:t>same distribution</a:t>
            </a:r>
          </a:p>
        </p:txBody>
      </p:sp>
      <p:sp>
        <p:nvSpPr>
          <p:cNvPr id="6" name="TextBox 5">
            <a:extLst>
              <a:ext uri="{FF2B5EF4-FFF2-40B4-BE49-F238E27FC236}">
                <a16:creationId xmlns:a16="http://schemas.microsoft.com/office/drawing/2014/main" id="{2298C834-46E4-4545-58BD-4D922770E3D8}"/>
              </a:ext>
            </a:extLst>
          </p:cNvPr>
          <p:cNvSpPr txBox="1"/>
          <p:nvPr/>
        </p:nvSpPr>
        <p:spPr>
          <a:xfrm>
            <a:off x="484314" y="6117403"/>
            <a:ext cx="11369108" cy="476726"/>
          </a:xfrm>
          <a:prstGeom prst="roundRect">
            <a:avLst/>
          </a:prstGeom>
          <a:solidFill>
            <a:srgbClr val="E2FEED"/>
          </a:solidFill>
          <a:ln w="28575">
            <a:noFill/>
          </a:ln>
        </p:spPr>
        <p:txBody>
          <a:bodyPr wrap="square">
            <a:spAutoFit/>
          </a:bodyPr>
          <a:lstStyle/>
          <a:p>
            <a:pPr algn="ctr"/>
            <a:r>
              <a:rPr lang="en-US" sz="2200" b="1" dirty="0">
                <a:latin typeface="Segoe UI Semilight" panose="020B0402040204020203" pitchFamily="34" charset="0"/>
                <a:cs typeface="Segoe UI Semilight" panose="020B0402040204020203" pitchFamily="34" charset="0"/>
              </a:rPr>
              <a:t>We will use CLT in this class on problems like this.</a:t>
            </a:r>
          </a:p>
        </p:txBody>
      </p:sp>
    </p:spTree>
    <p:extLst>
      <p:ext uri="{BB962C8B-B14F-4D97-AF65-F5344CB8AC3E}">
        <p14:creationId xmlns:p14="http://schemas.microsoft.com/office/powerpoint/2010/main" val="1061916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3DDBE-DFBC-B254-F23E-3A19C9631F62}"/>
              </a:ext>
            </a:extLst>
          </p:cNvPr>
          <p:cNvSpPr>
            <a:spLocks noGrp="1"/>
          </p:cNvSpPr>
          <p:nvPr>
            <p:ph type="title"/>
          </p:nvPr>
        </p:nvSpPr>
        <p:spPr/>
        <p:txBody>
          <a:bodyPr>
            <a:normAutofit/>
          </a:bodyPr>
          <a:lstStyle/>
          <a:p>
            <a:r>
              <a:rPr lang="en-US" dirty="0"/>
              <a:t>A Sum of </a:t>
            </a:r>
            <a:r>
              <a:rPr lang="en-US" dirty="0" err="1"/>
              <a:t>i.i.d</a:t>
            </a:r>
            <a:r>
              <a:rPr lang="en-US" dirty="0"/>
              <a:t> Random Variables</a:t>
            </a:r>
            <a:endParaRPr lang="en-US" b="1" i="1"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09013459-24DC-332D-2765-AD840F807057}"/>
                  </a:ext>
                </a:extLst>
              </p:cNvPr>
              <p:cNvSpPr>
                <a:spLocks noGrp="1"/>
              </p:cNvSpPr>
              <p:nvPr>
                <p:ph idx="1"/>
              </p:nvPr>
            </p:nvSpPr>
            <p:spPr>
              <a:xfrm>
                <a:off x="575239" y="1463857"/>
                <a:ext cx="13029549" cy="4845504"/>
              </a:xfrm>
            </p:spPr>
            <p:txBody>
              <a:bodyPr/>
              <a:lstStyle/>
              <a:p>
                <a:r>
                  <a:rPr lang="en-US" dirty="0"/>
                  <a:t>If we have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2</m:t>
                        </m:r>
                      </m:sub>
                    </m:sSub>
                    <m:r>
                      <a:rPr lang="en-US" b="0" i="1" smtClean="0">
                        <a:latin typeface="Cambria Math" panose="02040503050406030204" pitchFamily="18" charset="0"/>
                      </a:rPr>
                      <m:t>, …, </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m:t>
                        </m:r>
                      </m:sub>
                    </m:sSub>
                  </m:oMath>
                </a14:m>
                <a:r>
                  <a:rPr lang="en-US" dirty="0"/>
                  <a:t> as </a:t>
                </a:r>
                <a:r>
                  <a:rPr lang="en-US" dirty="0" err="1"/>
                  <a:t>i.i.d</a:t>
                </a:r>
                <a:r>
                  <a:rPr lang="en-US" dirty="0"/>
                  <a:t> RVs each with mean </a:t>
                </a:r>
                <a14:m>
                  <m:oMath xmlns:m="http://schemas.openxmlformats.org/officeDocument/2006/math">
                    <m:r>
                      <a:rPr lang="en-US" b="0" i="1" smtClean="0">
                        <a:latin typeface="Cambria Math" panose="02040503050406030204" pitchFamily="18" charset="0"/>
                      </a:rPr>
                      <m:t>𝜇</m:t>
                    </m:r>
                  </m:oMath>
                </a14:m>
                <a:r>
                  <a:rPr lang="en-US" dirty="0"/>
                  <a:t> and variance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oMath>
                </a14:m>
                <a:endParaRPr lang="en-US" dirty="0"/>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m:t>
                        </m:r>
                      </m:sub>
                    </m:sSub>
                  </m:oMath>
                </a14:m>
                <a:r>
                  <a:rPr lang="en-US" dirty="0"/>
                  <a:t> is the sum of those RVs. Then…</a:t>
                </a:r>
              </a:p>
              <a:p>
                <a:r>
                  <a:rPr lang="en-US" dirty="0"/>
                  <a:t>&gt; </a:t>
                </a:r>
                <a:r>
                  <a:rPr lang="en-US" b="1" dirty="0"/>
                  <a:t>Expectation. </a:t>
                </a:r>
                <a:r>
                  <a:rPr lang="en-US" i="1" dirty="0"/>
                  <a:t>by linearity of expectation…</a:t>
                </a:r>
                <a:endParaRPr lang="en-US" b="1" dirty="0"/>
              </a:p>
              <a:p>
                <a:r>
                  <a:rPr lang="en-US" b="1" dirty="0"/>
                  <a:t>   </a:t>
                </a:r>
                <a14:m>
                  <m:oMath xmlns:m="http://schemas.openxmlformats.org/officeDocument/2006/math">
                    <m:r>
                      <a:rPr lang="en-US" i="1">
                        <a:latin typeface="Cambria Math" panose="02040503050406030204" pitchFamily="18" charset="0"/>
                      </a:rPr>
                      <m:t>𝔼</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𝑛</m:t>
                            </m:r>
                          </m:sub>
                        </m:sSub>
                      </m:e>
                    </m:d>
                    <m:r>
                      <a:rPr lang="en-US" b="0" i="1" smtClean="0">
                        <a:latin typeface="Cambria Math" panose="02040503050406030204" pitchFamily="18" charset="0"/>
                      </a:rPr>
                      <m:t>=</m:t>
                    </m:r>
                    <m:r>
                      <a:rPr lang="en-US" i="1">
                        <a:latin typeface="Cambria Math" panose="02040503050406030204" pitchFamily="18" charset="0"/>
                      </a:rPr>
                      <m:t>𝔼</m:t>
                    </m:r>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sub>
                        </m:sSub>
                      </m:e>
                    </m:d>
                    <m:r>
                      <a:rPr lang="en-US" b="0" i="1" smtClean="0">
                        <a:latin typeface="Cambria Math" panose="02040503050406030204" pitchFamily="18" charset="0"/>
                      </a:rPr>
                      <m:t>=</m:t>
                    </m:r>
                    <m:r>
                      <a:rPr lang="en-US" i="1">
                        <a:latin typeface="Cambria Math" panose="02040503050406030204" pitchFamily="18" charset="0"/>
                      </a:rPr>
                      <m:t>𝔼</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r>
                      <a:rPr lang="en-US" i="1">
                        <a:latin typeface="Cambria Math" panose="02040503050406030204" pitchFamily="18" charset="0"/>
                      </a:rPr>
                      <m:t>𝔼</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r>
                      <a:rPr lang="en-US" i="1">
                        <a:latin typeface="Cambria Math" panose="02040503050406030204" pitchFamily="18" charset="0"/>
                      </a:rPr>
                      <m:t>𝔼</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m:t>
                            </m:r>
                          </m:sub>
                        </m:sSub>
                      </m:e>
                    </m:d>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𝜇</m:t>
                    </m:r>
                  </m:oMath>
                </a14:m>
                <a:endParaRPr lang="en-US" dirty="0"/>
              </a:p>
              <a:p>
                <a:r>
                  <a:rPr lang="en-US" dirty="0"/>
                  <a:t>&gt; </a:t>
                </a:r>
                <a:r>
                  <a:rPr lang="en-US" b="1" dirty="0"/>
                  <a:t>Variance</a:t>
                </a:r>
                <a:r>
                  <a:rPr lang="en-US" dirty="0"/>
                  <a:t>. </a:t>
                </a:r>
                <a:r>
                  <a:rPr lang="en-US" i="1" dirty="0"/>
                  <a:t>by linearity of variance </a:t>
                </a:r>
                <a:r>
                  <a:rPr lang="en-US" i="1" u="sng" dirty="0"/>
                  <a:t>because of independence</a:t>
                </a:r>
              </a:p>
              <a:p>
                <a:r>
                  <a:rPr lang="en-US" i="1" dirty="0"/>
                  <a:t>   </a:t>
                </a:r>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𝑉𝑎𝑟</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𝑛</m:t>
                            </m:r>
                          </m:sub>
                        </m:sSub>
                      </m:e>
                    </m:d>
                    <m:r>
                      <a:rPr lang="en-US" b="0" i="1" smtClean="0">
                        <a:latin typeface="Cambria Math" panose="02040503050406030204" pitchFamily="18" charset="0"/>
                      </a:rPr>
                      <m:t>=</m:t>
                    </m:r>
                    <m:r>
                      <a:rPr lang="en-US" b="0" i="1" smtClean="0">
                        <a:latin typeface="Cambria Math" panose="02040503050406030204" pitchFamily="18" charset="0"/>
                      </a:rPr>
                      <m:t>𝑉𝑎𝑟</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sub>
                        </m:sSub>
                      </m:e>
                    </m:d>
                    <m:r>
                      <a:rPr lang="en-US" b="0" i="1" smtClean="0">
                        <a:latin typeface="Cambria Math" panose="02040503050406030204" pitchFamily="18" charset="0"/>
                      </a:rPr>
                      <m:t>=</m:t>
                    </m:r>
                    <m:r>
                      <a:rPr lang="en-US" b="0" i="1" smtClean="0">
                        <a:latin typeface="Cambria Math" panose="02040503050406030204" pitchFamily="18" charset="0"/>
                      </a:rPr>
                      <m:t>𝑉𝑎𝑟</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r>
                      <a:rPr lang="en-US" b="0" i="1" smtClean="0">
                        <a:latin typeface="Cambria Math" panose="02040503050406030204" pitchFamily="18" charset="0"/>
                      </a:rPr>
                      <m:t>𝑉𝑎𝑟</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r>
                      <a:rPr lang="en-US" b="0" i="1" smtClean="0">
                        <a:latin typeface="Cambria Math" panose="02040503050406030204" pitchFamily="18" charset="0"/>
                      </a:rPr>
                      <m:t>𝑉𝑎𝑟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e>
                    </m:d>
                  </m:oMath>
                </a14:m>
                <a:endParaRPr lang="en-US" i="1" dirty="0"/>
              </a:p>
            </p:txBody>
          </p:sp>
        </mc:Choice>
        <mc:Fallback xmlns="">
          <p:sp>
            <p:nvSpPr>
              <p:cNvPr id="5" name="Content Placeholder 4">
                <a:extLst>
                  <a:ext uri="{FF2B5EF4-FFF2-40B4-BE49-F238E27FC236}">
                    <a16:creationId xmlns:a16="http://schemas.microsoft.com/office/drawing/2014/main" id="{09013459-24DC-332D-2765-AD840F807057}"/>
                  </a:ext>
                </a:extLst>
              </p:cNvPr>
              <p:cNvSpPr>
                <a:spLocks noGrp="1" noRot="1" noChangeAspect="1" noMove="1" noResize="1" noEditPoints="1" noAdjustHandles="1" noChangeArrowheads="1" noChangeShapeType="1" noTextEdit="1"/>
              </p:cNvSpPr>
              <p:nvPr>
                <p:ph idx="1"/>
              </p:nvPr>
            </p:nvSpPr>
            <p:spPr>
              <a:xfrm>
                <a:off x="575239" y="1463857"/>
                <a:ext cx="13029549" cy="4845504"/>
              </a:xfrm>
              <a:blipFill>
                <a:blip r:embed="rId3"/>
                <a:stretch>
                  <a:fillRect l="-1310" t="-2138"/>
                </a:stretch>
              </a:blipFill>
            </p:spPr>
            <p:txBody>
              <a:bodyPr/>
              <a:lstStyle/>
              <a:p>
                <a:r>
                  <a:rPr lang="en-US">
                    <a:noFill/>
                  </a:rPr>
                  <a:t> </a:t>
                </a:r>
              </a:p>
            </p:txBody>
          </p:sp>
        </mc:Fallback>
      </mc:AlternateContent>
    </p:spTree>
    <p:extLst>
      <p:ext uri="{BB962C8B-B14F-4D97-AF65-F5344CB8AC3E}">
        <p14:creationId xmlns:p14="http://schemas.microsoft.com/office/powerpoint/2010/main" val="2197903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AAB8C-9332-40C9-8776-E046D16E61FD}"/>
              </a:ext>
            </a:extLst>
          </p:cNvPr>
          <p:cNvSpPr>
            <a:spLocks noGrp="1"/>
          </p:cNvSpPr>
          <p:nvPr>
            <p:ph type="title"/>
          </p:nvPr>
        </p:nvSpPr>
        <p:spPr/>
        <p:txBody>
          <a:bodyPr/>
          <a:lstStyle/>
          <a:p>
            <a:r>
              <a:rPr lang="en-US" dirty="0"/>
              <a:t>Proof of the CLT?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895CA9-693E-413E-95AD-C3690CCC4D58}"/>
                  </a:ext>
                </a:extLst>
              </p:cNvPr>
              <p:cNvSpPr>
                <a:spLocks noGrp="1"/>
              </p:cNvSpPr>
              <p:nvPr>
                <p:ph idx="1"/>
              </p:nvPr>
            </p:nvSpPr>
            <p:spPr/>
            <p:txBody>
              <a:bodyPr/>
              <a:lstStyle/>
              <a:p>
                <a:r>
                  <a:rPr lang="en-US" dirty="0"/>
                  <a:t>We’re not going to cover the proof here. </a:t>
                </a:r>
              </a:p>
              <a:p>
                <a:r>
                  <a:rPr lang="en-US" dirty="0"/>
                  <a:t>How is the proof done?</a:t>
                </a:r>
              </a:p>
              <a:p>
                <a:r>
                  <a:rPr lang="en-US" b="1" dirty="0"/>
                  <a:t>Step 1:</a:t>
                </a:r>
                <a:r>
                  <a:rPr lang="en-US" dirty="0"/>
                  <a:t> Prove that for all positive integers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𝑛</m:t>
                                    </m:r>
                                  </m:sub>
                                </m:sSub>
                              </m:e>
                            </m:d>
                          </m:e>
                          <m:sup>
                            <m:r>
                              <a:rPr lang="en-US" b="0" i="1" smtClean="0">
                                <a:latin typeface="Cambria Math" panose="02040503050406030204" pitchFamily="18" charset="0"/>
                              </a:rPr>
                              <m:t>𝑘</m:t>
                            </m:r>
                          </m:sup>
                        </m:sSup>
                      </m:e>
                    </m:d>
                    <m:r>
                      <a:rPr lang="en-US" b="0" i="1" smtClean="0">
                        <a:latin typeface="Cambria Math" panose="02040503050406030204" pitchFamily="18" charset="0"/>
                      </a:rPr>
                      <m:t>→</m:t>
                    </m:r>
                    <m:r>
                      <a:rPr lang="en-US" b="0" i="1" smtClean="0">
                        <a:latin typeface="Cambria Math" panose="02040503050406030204" pitchFamily="18" charset="0"/>
                      </a:rPr>
                      <m:t>𝔼</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𝑍</m:t>
                        </m:r>
                      </m:e>
                      <m:sup>
                        <m:r>
                          <a:rPr lang="en-US" b="0" i="1" smtClean="0">
                            <a:latin typeface="Cambria Math" panose="02040503050406030204" pitchFamily="18" charset="0"/>
                          </a:rPr>
                          <m:t>𝑘</m:t>
                        </m:r>
                      </m:sup>
                    </m:sSup>
                    <m:r>
                      <a:rPr lang="en-US" b="0" i="1" smtClean="0">
                        <a:latin typeface="Cambria Math" panose="02040503050406030204" pitchFamily="18" charset="0"/>
                      </a:rPr>
                      <m:t>]</m:t>
                    </m:r>
                  </m:oMath>
                </a14:m>
                <a:endParaRPr lang="en-US" dirty="0"/>
              </a:p>
              <a:p>
                <a:r>
                  <a:rPr lang="en-US" b="1" dirty="0"/>
                  <a:t>Step 2</a:t>
                </a:r>
                <a:r>
                  <a:rPr lang="en-US" dirty="0"/>
                  <a:t>: Prove that if </a:t>
                </a:r>
                <a14:m>
                  <m:oMath xmlns:m="http://schemas.openxmlformats.org/officeDocument/2006/math">
                    <m:r>
                      <a:rPr lang="en-US" b="0" i="1" smtClean="0">
                        <a:latin typeface="Cambria Math" panose="02040503050406030204" pitchFamily="18" charset="0"/>
                      </a:rPr>
                      <m:t>𝔼</m:t>
                    </m:r>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𝑛</m:t>
                                    </m:r>
                                  </m:sub>
                                </m:sSub>
                              </m:e>
                            </m:d>
                          </m:e>
                          <m:sup>
                            <m:r>
                              <a:rPr lang="en-US" b="0" i="1" smtClean="0">
                                <a:latin typeface="Cambria Math" panose="02040503050406030204" pitchFamily="18" charset="0"/>
                              </a:rPr>
                              <m:t>𝑘</m:t>
                            </m:r>
                          </m:sup>
                        </m:sSup>
                      </m:e>
                    </m:d>
                    <m:r>
                      <a:rPr lang="en-US" b="0" i="1" smtClean="0">
                        <a:latin typeface="Cambria Math" panose="02040503050406030204" pitchFamily="18" charset="0"/>
                      </a:rPr>
                      <m:t>=</m:t>
                    </m:r>
                    <m:r>
                      <a:rPr lang="en-US" b="0" i="1" smtClean="0">
                        <a:latin typeface="Cambria Math" panose="02040503050406030204" pitchFamily="18" charset="0"/>
                      </a:rPr>
                      <m:t>𝔼</m:t>
                    </m:r>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𝑍</m:t>
                            </m:r>
                          </m:e>
                          <m:sup>
                            <m:r>
                              <a:rPr lang="en-US" b="0" i="1" smtClean="0">
                                <a:latin typeface="Cambria Math" panose="02040503050406030204" pitchFamily="18" charset="0"/>
                              </a:rPr>
                              <m:t>𝑘</m:t>
                            </m:r>
                          </m:sup>
                        </m:sSup>
                      </m:e>
                    </m:d>
                  </m:oMath>
                </a14:m>
                <a:r>
                  <a:rPr lang="en-US" dirty="0"/>
                  <a:t> for all </a:t>
                </a:r>
                <a14:m>
                  <m:oMath xmlns:m="http://schemas.openxmlformats.org/officeDocument/2006/math">
                    <m:r>
                      <a:rPr lang="en-US" b="0" i="1" smtClean="0">
                        <a:latin typeface="Cambria Math" panose="02040503050406030204" pitchFamily="18" charset="0"/>
                      </a:rPr>
                      <m:t>𝑘</m:t>
                    </m:r>
                  </m:oMath>
                </a14:m>
                <a:r>
                  <a:rPr lang="en-US" dirty="0"/>
                  <a:t> then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𝑛</m:t>
                            </m:r>
                          </m:sub>
                        </m:sSub>
                      </m:sub>
                    </m:sSub>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𝑍</m:t>
                        </m:r>
                      </m:sub>
                    </m:sSub>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oMath>
                </a14:m>
                <a:endParaRPr lang="en-US" dirty="0"/>
              </a:p>
            </p:txBody>
          </p:sp>
        </mc:Choice>
        <mc:Fallback xmlns="">
          <p:sp>
            <p:nvSpPr>
              <p:cNvPr id="3" name="Content Placeholder 2">
                <a:extLst>
                  <a:ext uri="{FF2B5EF4-FFF2-40B4-BE49-F238E27FC236}">
                    <a16:creationId xmlns:a16="http://schemas.microsoft.com/office/drawing/2014/main" id="{A9895CA9-693E-413E-95AD-C3690CCC4D58}"/>
                  </a:ext>
                </a:extLst>
              </p:cNvPr>
              <p:cNvSpPr>
                <a:spLocks noGrp="1" noRot="1" noChangeAspect="1" noMove="1" noResize="1" noEditPoints="1" noAdjustHandles="1" noChangeArrowheads="1" noChangeShapeType="1" noTextEdit="1"/>
              </p:cNvSpPr>
              <p:nvPr>
                <p:ph idx="1"/>
              </p:nvPr>
            </p:nvSpPr>
            <p:spPr>
              <a:blipFill>
                <a:blip r:embed="rId3"/>
                <a:stretch>
                  <a:fillRect l="-1525" t="-2138"/>
                </a:stretch>
              </a:blipFill>
            </p:spPr>
            <p:txBody>
              <a:bodyPr/>
              <a:lstStyle/>
              <a:p>
                <a:r>
                  <a:rPr lang="en-US">
                    <a:noFill/>
                  </a:rPr>
                  <a:t> </a:t>
                </a:r>
              </a:p>
            </p:txBody>
          </p:sp>
        </mc:Fallback>
      </mc:AlternateContent>
    </p:spTree>
    <p:extLst>
      <p:ext uri="{BB962C8B-B14F-4D97-AF65-F5344CB8AC3E}">
        <p14:creationId xmlns:p14="http://schemas.microsoft.com/office/powerpoint/2010/main" val="2880983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70F1-58AE-49EE-A901-7860A81E367A}"/>
              </a:ext>
            </a:extLst>
          </p:cNvPr>
          <p:cNvSpPr>
            <a:spLocks noGrp="1"/>
          </p:cNvSpPr>
          <p:nvPr>
            <p:ph type="title"/>
          </p:nvPr>
        </p:nvSpPr>
        <p:spPr/>
        <p:txBody>
          <a:bodyPr/>
          <a:lstStyle/>
          <a:p>
            <a:r>
              <a:rPr lang="en-US" dirty="0"/>
              <a:t>“Proof by example”</a:t>
            </a:r>
          </a:p>
        </p:txBody>
      </p:sp>
      <p:pic>
        <p:nvPicPr>
          <p:cNvPr id="4" name="Content Placeholder 3">
            <a:extLst>
              <a:ext uri="{FF2B5EF4-FFF2-40B4-BE49-F238E27FC236}">
                <a16:creationId xmlns:a16="http://schemas.microsoft.com/office/drawing/2014/main" id="{616D5A19-773B-405F-B746-E26443E7755D}"/>
              </a:ext>
            </a:extLst>
          </p:cNvPr>
          <p:cNvPicPr>
            <a:picLocks noGrp="1" noChangeAspect="1"/>
          </p:cNvPicPr>
          <p:nvPr>
            <p:ph idx="1"/>
          </p:nvPr>
        </p:nvPicPr>
        <p:blipFill>
          <a:blip r:embed="rId3"/>
          <a:stretch>
            <a:fillRect/>
          </a:stretch>
        </p:blipFill>
        <p:spPr>
          <a:xfrm>
            <a:off x="733800" y="1546225"/>
            <a:ext cx="5362200" cy="484505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7560E6A-011D-49EF-838C-835A40EEB807}"/>
                  </a:ext>
                </a:extLst>
              </p:cNvPr>
              <p:cNvSpPr txBox="1"/>
              <p:nvPr/>
            </p:nvSpPr>
            <p:spPr>
              <a:xfrm>
                <a:off x="6264876" y="1606550"/>
                <a:ext cx="5776560" cy="4832092"/>
              </a:xfrm>
              <a:prstGeom prst="rect">
                <a:avLst/>
              </a:prstGeom>
              <a:noFill/>
            </p:spPr>
            <p:txBody>
              <a:bodyPr wrap="square" rtlCol="0">
                <a:spAutoFit/>
              </a:bodyPr>
              <a:lstStyle/>
              <a:p>
                <a14:m>
                  <m:oMath xmlns:m="http://schemas.openxmlformats.org/officeDocument/2006/math">
                    <m:r>
                      <a:rPr lang="en-US" sz="2800" b="0" i="1" smtClean="0">
                        <a:latin typeface="Cambria Math" panose="02040503050406030204" pitchFamily="18" charset="0"/>
                        <a:cs typeface="Segoe UI Semilight" panose="020B0402040204020203" pitchFamily="34" charset="0"/>
                      </a:rPr>
                      <m:t>𝑛</m:t>
                    </m:r>
                  </m:oMath>
                </a14:m>
                <a:r>
                  <a:rPr lang="en-US" sz="2800" dirty="0">
                    <a:latin typeface="Segoe UI Semilight" panose="020B0402040204020203" pitchFamily="34" charset="0"/>
                    <a:cs typeface="Segoe UI Semilight" panose="020B0402040204020203" pitchFamily="34" charset="0"/>
                  </a:rPr>
                  <a:t> is the number of </a:t>
                </a:r>
                <a:r>
                  <a:rPr lang="en-US" sz="2800" dirty="0" err="1">
                    <a:latin typeface="Segoe UI Semilight" panose="020B0402040204020203" pitchFamily="34" charset="0"/>
                    <a:cs typeface="Segoe UI Semilight" panose="020B0402040204020203" pitchFamily="34" charset="0"/>
                  </a:rPr>
                  <a:t>i.i.d</a:t>
                </a:r>
                <a:r>
                  <a:rPr lang="en-US" sz="2800" dirty="0">
                    <a:latin typeface="Segoe UI Semilight" panose="020B0402040204020203" pitchFamily="34" charset="0"/>
                    <a:cs typeface="Segoe UI Semilight" panose="020B0402040204020203" pitchFamily="34" charset="0"/>
                  </a:rPr>
                  <a:t> RVs summed</a:t>
                </a:r>
              </a:p>
              <a:p>
                <a:endParaRPr lang="en-US" sz="2800" dirty="0">
                  <a:latin typeface="Segoe UI Semilight" panose="020B0402040204020203" pitchFamily="34" charset="0"/>
                  <a:cs typeface="Segoe UI Semilight" panose="020B0402040204020203" pitchFamily="34" charset="0"/>
                </a:endParaRPr>
              </a:p>
              <a:p>
                <a:r>
                  <a:rPr lang="en-US" sz="2800" dirty="0">
                    <a:latin typeface="Segoe UI Semilight" panose="020B0402040204020203" pitchFamily="34" charset="0"/>
                    <a:cs typeface="Segoe UI Semilight" panose="020B0402040204020203" pitchFamily="34" charset="0"/>
                  </a:rPr>
                  <a:t>The </a:t>
                </a:r>
                <a:r>
                  <a:rPr lang="en-US" sz="2800" b="1" dirty="0">
                    <a:latin typeface="Segoe UI Semilight" panose="020B0402040204020203" pitchFamily="34" charset="0"/>
                    <a:cs typeface="Segoe UI Semilight" panose="020B0402040204020203" pitchFamily="34" charset="0"/>
                  </a:rPr>
                  <a:t>dotted lines </a:t>
                </a:r>
                <a:r>
                  <a:rPr lang="en-US" sz="2800" dirty="0">
                    <a:latin typeface="Segoe UI Semilight" panose="020B0402040204020203" pitchFamily="34" charset="0"/>
                    <a:cs typeface="Segoe UI Semilight" panose="020B0402040204020203" pitchFamily="34" charset="0"/>
                  </a:rPr>
                  <a:t>show an “empirical PMF” – a PMF estimated by running the experiment a large number of times.</a:t>
                </a:r>
              </a:p>
              <a:p>
                <a:r>
                  <a:rPr lang="en-US" sz="2800" dirty="0">
                    <a:latin typeface="Segoe UI Semilight" panose="020B0402040204020203" pitchFamily="34" charset="0"/>
                    <a:cs typeface="Segoe UI Semilight" panose="020B0402040204020203" pitchFamily="34" charset="0"/>
                  </a:rPr>
                  <a:t> </a:t>
                </a:r>
              </a:p>
              <a:p>
                <a:r>
                  <a:rPr lang="en-US" sz="2800" dirty="0">
                    <a:latin typeface="Segoe UI Semilight" panose="020B0402040204020203" pitchFamily="34" charset="0"/>
                    <a:cs typeface="Segoe UI Semilight" panose="020B0402040204020203" pitchFamily="34" charset="0"/>
                  </a:rPr>
                  <a:t>The </a:t>
                </a:r>
                <a:r>
                  <a:rPr lang="en-US" sz="2800" b="1" dirty="0">
                    <a:solidFill>
                      <a:schemeClr val="accent1"/>
                    </a:solidFill>
                    <a:latin typeface="Segoe UI Semilight" panose="020B0402040204020203" pitchFamily="34" charset="0"/>
                    <a:cs typeface="Segoe UI Semilight" panose="020B0402040204020203" pitchFamily="34" charset="0"/>
                  </a:rPr>
                  <a:t>blue line </a:t>
                </a:r>
                <a:r>
                  <a:rPr lang="en-US" sz="2800" dirty="0">
                    <a:latin typeface="Segoe UI Semilight" panose="020B0402040204020203" pitchFamily="34" charset="0"/>
                    <a:cs typeface="Segoe UI Semilight" panose="020B0402040204020203" pitchFamily="34" charset="0"/>
                  </a:rPr>
                  <a:t>is the normal RV that the CLT predicts. </a:t>
                </a:r>
              </a:p>
              <a:p>
                <a:endParaRPr lang="en-US" sz="2800" dirty="0">
                  <a:latin typeface="Segoe UI Semilight" panose="020B0402040204020203" pitchFamily="34" charset="0"/>
                  <a:cs typeface="Segoe UI Semilight" panose="020B0402040204020203" pitchFamily="34" charset="0"/>
                </a:endParaRPr>
              </a:p>
              <a:p>
                <a:r>
                  <a:rPr lang="en-US" sz="2800" dirty="0">
                    <a:latin typeface="Segoe UI Semilight" panose="020B0402040204020203" pitchFamily="34" charset="0"/>
                    <a:cs typeface="Segoe UI Semilight" panose="020B0402040204020203" pitchFamily="34" charset="0"/>
                  </a:rPr>
                  <a:t>Shown are </a:t>
                </a:r>
                <a14:m>
                  <m:oMath xmlns:m="http://schemas.openxmlformats.org/officeDocument/2006/math">
                    <m:r>
                      <a:rPr lang="en-US" sz="2800" b="0" i="1" smtClean="0">
                        <a:latin typeface="Cambria Math" panose="02040503050406030204" pitchFamily="18" charset="0"/>
                        <a:cs typeface="Segoe UI Semilight" panose="020B0402040204020203" pitchFamily="34" charset="0"/>
                      </a:rPr>
                      <m:t>𝑛</m:t>
                    </m:r>
                    <m:r>
                      <a:rPr lang="en-US" sz="2800" b="0" i="1" smtClean="0">
                        <a:latin typeface="Cambria Math" panose="02040503050406030204" pitchFamily="18" charset="0"/>
                        <a:cs typeface="Segoe UI Semilight" panose="020B0402040204020203" pitchFamily="34" charset="0"/>
                      </a:rPr>
                      <m:t>=1,2,3,10</m:t>
                    </m:r>
                  </m:oMath>
                </a14:m>
                <a:endParaRPr lang="en-US" sz="2800" dirty="0">
                  <a:latin typeface="Segoe UI Semilight" panose="020B0402040204020203" pitchFamily="34" charset="0"/>
                  <a:cs typeface="Segoe UI Semilight" panose="020B0402040204020203" pitchFamily="34" charset="0"/>
                </a:endParaRPr>
              </a:p>
            </p:txBody>
          </p:sp>
        </mc:Choice>
        <mc:Fallback xmlns="">
          <p:sp>
            <p:nvSpPr>
              <p:cNvPr id="5" name="TextBox 4">
                <a:extLst>
                  <a:ext uri="{FF2B5EF4-FFF2-40B4-BE49-F238E27FC236}">
                    <a16:creationId xmlns:a16="http://schemas.microsoft.com/office/drawing/2014/main" id="{D7560E6A-011D-49EF-838C-835A40EEB807}"/>
                  </a:ext>
                </a:extLst>
              </p:cNvPr>
              <p:cNvSpPr txBox="1">
                <a:spLocks noRot="1" noChangeAspect="1" noMove="1" noResize="1" noEditPoints="1" noAdjustHandles="1" noChangeArrowheads="1" noChangeShapeType="1" noTextEdit="1"/>
              </p:cNvSpPr>
              <p:nvPr/>
            </p:nvSpPr>
            <p:spPr>
              <a:xfrm>
                <a:off x="6264876" y="1606550"/>
                <a:ext cx="5776560" cy="4832092"/>
              </a:xfrm>
              <a:prstGeom prst="rect">
                <a:avLst/>
              </a:prstGeom>
              <a:blipFill>
                <a:blip r:embed="rId4"/>
                <a:stretch>
                  <a:fillRect l="-2218" t="-1389" r="-1584" b="-26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E6EB9F0-9F7F-A4AE-4A3F-921245A6560B}"/>
                  </a:ext>
                </a:extLst>
              </p:cNvPr>
              <p:cNvSpPr txBox="1"/>
              <p:nvPr/>
            </p:nvSpPr>
            <p:spPr>
              <a:xfrm>
                <a:off x="1669007" y="1288946"/>
                <a:ext cx="141571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Segoe UI Semilight" panose="020B0402040204020203" pitchFamily="34" charset="0"/>
                        </a:rPr>
                        <m:t>𝑛</m:t>
                      </m:r>
                      <m:r>
                        <a:rPr lang="en-US" sz="2000" b="0" i="1" dirty="0" smtClean="0">
                          <a:latin typeface="Cambria Math" panose="02040503050406030204" pitchFamily="18" charset="0"/>
                          <a:cs typeface="Segoe UI Semilight" panose="020B0402040204020203" pitchFamily="34" charset="0"/>
                        </a:rPr>
                        <m:t>=1</m:t>
                      </m:r>
                    </m:oMath>
                  </m:oMathPara>
                </a14:m>
                <a:endParaRPr lang="en-US" sz="2000" dirty="0">
                  <a:latin typeface="Segoe UI Semilight" panose="020B0402040204020203" pitchFamily="34" charset="0"/>
                  <a:cs typeface="Segoe UI Semilight" panose="020B0402040204020203" pitchFamily="34" charset="0"/>
                </a:endParaRPr>
              </a:p>
            </p:txBody>
          </p:sp>
        </mc:Choice>
        <mc:Fallback xmlns="">
          <p:sp>
            <p:nvSpPr>
              <p:cNvPr id="3" name="TextBox 2">
                <a:extLst>
                  <a:ext uri="{FF2B5EF4-FFF2-40B4-BE49-F238E27FC236}">
                    <a16:creationId xmlns:a16="http://schemas.microsoft.com/office/drawing/2014/main" id="{BE6EB9F0-9F7F-A4AE-4A3F-921245A6560B}"/>
                  </a:ext>
                </a:extLst>
              </p:cNvPr>
              <p:cNvSpPr txBox="1">
                <a:spLocks noRot="1" noChangeAspect="1" noMove="1" noResize="1" noEditPoints="1" noAdjustHandles="1" noChangeArrowheads="1" noChangeShapeType="1" noTextEdit="1"/>
              </p:cNvSpPr>
              <p:nvPr/>
            </p:nvSpPr>
            <p:spPr>
              <a:xfrm>
                <a:off x="1669007" y="1288946"/>
                <a:ext cx="1415717"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453C48E-2281-A563-7C8E-34E863AF6C63}"/>
                  </a:ext>
                </a:extLst>
              </p:cNvPr>
              <p:cNvSpPr txBox="1"/>
              <p:nvPr/>
            </p:nvSpPr>
            <p:spPr>
              <a:xfrm>
                <a:off x="4223083" y="1277943"/>
                <a:ext cx="141571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Segoe UI Semilight" panose="020B0402040204020203" pitchFamily="34" charset="0"/>
                        </a:rPr>
                        <m:t>𝑛</m:t>
                      </m:r>
                      <m:r>
                        <a:rPr lang="en-US" sz="2000" b="0" i="1" dirty="0" smtClean="0">
                          <a:latin typeface="Cambria Math" panose="02040503050406030204" pitchFamily="18" charset="0"/>
                          <a:cs typeface="Segoe UI Semilight" panose="020B0402040204020203" pitchFamily="34" charset="0"/>
                        </a:rPr>
                        <m:t>=2</m:t>
                      </m:r>
                    </m:oMath>
                  </m:oMathPara>
                </a14:m>
                <a:endParaRPr lang="en-US" sz="2000" dirty="0">
                  <a:latin typeface="Segoe UI Semilight" panose="020B0402040204020203" pitchFamily="34" charset="0"/>
                  <a:cs typeface="Segoe UI Semilight" panose="020B0402040204020203" pitchFamily="34" charset="0"/>
                </a:endParaRPr>
              </a:p>
            </p:txBody>
          </p:sp>
        </mc:Choice>
        <mc:Fallback xmlns="">
          <p:sp>
            <p:nvSpPr>
              <p:cNvPr id="6" name="TextBox 5">
                <a:extLst>
                  <a:ext uri="{FF2B5EF4-FFF2-40B4-BE49-F238E27FC236}">
                    <a16:creationId xmlns:a16="http://schemas.microsoft.com/office/drawing/2014/main" id="{6453C48E-2281-A563-7C8E-34E863AF6C63}"/>
                  </a:ext>
                </a:extLst>
              </p:cNvPr>
              <p:cNvSpPr txBox="1">
                <a:spLocks noRot="1" noChangeAspect="1" noMove="1" noResize="1" noEditPoints="1" noAdjustHandles="1" noChangeArrowheads="1" noChangeShapeType="1" noTextEdit="1"/>
              </p:cNvSpPr>
              <p:nvPr/>
            </p:nvSpPr>
            <p:spPr>
              <a:xfrm>
                <a:off x="4223083" y="1277943"/>
                <a:ext cx="1415717"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8937410-2978-F8D0-24CF-786509358F39}"/>
                  </a:ext>
                </a:extLst>
              </p:cNvPr>
              <p:cNvSpPr txBox="1"/>
              <p:nvPr/>
            </p:nvSpPr>
            <p:spPr>
              <a:xfrm>
                <a:off x="1669007" y="3869383"/>
                <a:ext cx="141571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Segoe UI Semilight" panose="020B0402040204020203" pitchFamily="34" charset="0"/>
                        </a:rPr>
                        <m:t>𝑛</m:t>
                      </m:r>
                      <m:r>
                        <a:rPr lang="en-US" sz="2000" b="0" i="1" dirty="0" smtClean="0">
                          <a:latin typeface="Cambria Math" panose="02040503050406030204" pitchFamily="18" charset="0"/>
                          <a:cs typeface="Segoe UI Semilight" panose="020B0402040204020203" pitchFamily="34" charset="0"/>
                        </a:rPr>
                        <m:t>=3</m:t>
                      </m:r>
                    </m:oMath>
                  </m:oMathPara>
                </a14:m>
                <a:endParaRPr lang="en-US" sz="2000" dirty="0">
                  <a:latin typeface="Segoe UI Semilight" panose="020B0402040204020203" pitchFamily="34" charset="0"/>
                  <a:cs typeface="Segoe UI Semilight" panose="020B0402040204020203" pitchFamily="34" charset="0"/>
                </a:endParaRPr>
              </a:p>
            </p:txBody>
          </p:sp>
        </mc:Choice>
        <mc:Fallback xmlns="">
          <p:sp>
            <p:nvSpPr>
              <p:cNvPr id="7" name="TextBox 6">
                <a:extLst>
                  <a:ext uri="{FF2B5EF4-FFF2-40B4-BE49-F238E27FC236}">
                    <a16:creationId xmlns:a16="http://schemas.microsoft.com/office/drawing/2014/main" id="{B8937410-2978-F8D0-24CF-786509358F39}"/>
                  </a:ext>
                </a:extLst>
              </p:cNvPr>
              <p:cNvSpPr txBox="1">
                <a:spLocks noRot="1" noChangeAspect="1" noMove="1" noResize="1" noEditPoints="1" noAdjustHandles="1" noChangeArrowheads="1" noChangeShapeType="1" noTextEdit="1"/>
              </p:cNvSpPr>
              <p:nvPr/>
            </p:nvSpPr>
            <p:spPr>
              <a:xfrm>
                <a:off x="1669007" y="3869383"/>
                <a:ext cx="1415717" cy="4001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C7FEB8E-0DE2-0339-6320-92DB4E73F0F6}"/>
                  </a:ext>
                </a:extLst>
              </p:cNvPr>
              <p:cNvSpPr txBox="1"/>
              <p:nvPr/>
            </p:nvSpPr>
            <p:spPr>
              <a:xfrm>
                <a:off x="4223083" y="3858380"/>
                <a:ext cx="141571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Segoe UI Semilight" panose="020B0402040204020203" pitchFamily="34" charset="0"/>
                        </a:rPr>
                        <m:t>𝑛</m:t>
                      </m:r>
                      <m:r>
                        <a:rPr lang="en-US" sz="2000" b="0" i="1" dirty="0" smtClean="0">
                          <a:latin typeface="Cambria Math" panose="02040503050406030204" pitchFamily="18" charset="0"/>
                          <a:cs typeface="Segoe UI Semilight" panose="020B0402040204020203" pitchFamily="34" charset="0"/>
                        </a:rPr>
                        <m:t>=10</m:t>
                      </m:r>
                    </m:oMath>
                  </m:oMathPara>
                </a14:m>
                <a:endParaRPr lang="en-US" sz="2000" dirty="0">
                  <a:latin typeface="Segoe UI Semilight" panose="020B0402040204020203" pitchFamily="34" charset="0"/>
                  <a:cs typeface="Segoe UI Semilight" panose="020B0402040204020203" pitchFamily="34" charset="0"/>
                </a:endParaRPr>
              </a:p>
            </p:txBody>
          </p:sp>
        </mc:Choice>
        <mc:Fallback xmlns="">
          <p:sp>
            <p:nvSpPr>
              <p:cNvPr id="8" name="TextBox 7">
                <a:extLst>
                  <a:ext uri="{FF2B5EF4-FFF2-40B4-BE49-F238E27FC236}">
                    <a16:creationId xmlns:a16="http://schemas.microsoft.com/office/drawing/2014/main" id="{2C7FEB8E-0DE2-0339-6320-92DB4E73F0F6}"/>
                  </a:ext>
                </a:extLst>
              </p:cNvPr>
              <p:cNvSpPr txBox="1">
                <a:spLocks noRot="1" noChangeAspect="1" noMove="1" noResize="1" noEditPoints="1" noAdjustHandles="1" noChangeArrowheads="1" noChangeShapeType="1" noTextEdit="1"/>
              </p:cNvSpPr>
              <p:nvPr/>
            </p:nvSpPr>
            <p:spPr>
              <a:xfrm>
                <a:off x="4223083" y="3858380"/>
                <a:ext cx="1415717"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D12D389-B0CC-ED8B-4190-FC0C983EC0A4}"/>
                  </a:ext>
                </a:extLst>
              </p:cNvPr>
              <p:cNvSpPr txBox="1"/>
              <p:nvPr/>
            </p:nvSpPr>
            <p:spPr>
              <a:xfrm>
                <a:off x="6264876" y="502511"/>
                <a:ext cx="5666498" cy="975487"/>
              </a:xfrm>
              <a:prstGeom prst="roundRect">
                <a:avLst/>
              </a:prstGeom>
              <a:solidFill>
                <a:srgbClr val="E5F2FB"/>
              </a:solidFill>
              <a:ln w="28575">
                <a:noFill/>
              </a:ln>
            </p:spPr>
            <p:txBody>
              <a:bodyPr wrap="square" anchor="ctr">
                <a:noAutofit/>
              </a:bodyPr>
              <a:lstStyle/>
              <a:p>
                <a:pPr algn="ctr"/>
                <a:r>
                  <a:rPr lang="en-US" sz="2200" b="1" dirty="0">
                    <a:latin typeface="Segoe UI Semilight" panose="020B0402040204020203" pitchFamily="34" charset="0"/>
                    <a:cs typeface="Segoe UI Semilight" panose="020B0402040204020203" pitchFamily="34" charset="0"/>
                  </a:rPr>
                  <a:t>CLT says a sum of </a:t>
                </a:r>
                <a14:m>
                  <m:oMath xmlns:m="http://schemas.openxmlformats.org/officeDocument/2006/math">
                    <m:r>
                      <a:rPr lang="en-US" sz="2200" b="1" i="1" smtClean="0">
                        <a:latin typeface="Cambria Math" panose="02040503050406030204" pitchFamily="18" charset="0"/>
                        <a:cs typeface="Segoe UI Semilight" panose="020B0402040204020203" pitchFamily="34" charset="0"/>
                      </a:rPr>
                      <m:t>𝒏</m:t>
                    </m:r>
                  </m:oMath>
                </a14:m>
                <a:r>
                  <a:rPr lang="en-US" sz="2200" b="1" dirty="0">
                    <a:latin typeface="Segoe UI Semilight" panose="020B0402040204020203" pitchFamily="34" charset="0"/>
                    <a:cs typeface="Segoe UI Semilight" panose="020B0402040204020203" pitchFamily="34" charset="0"/>
                  </a:rPr>
                  <a:t> </a:t>
                </a:r>
                <a:r>
                  <a:rPr lang="en-US" sz="2200" b="1" dirty="0" err="1">
                    <a:latin typeface="Segoe UI Semilight" panose="020B0402040204020203" pitchFamily="34" charset="0"/>
                    <a:cs typeface="Segoe UI Semilight" panose="020B0402040204020203" pitchFamily="34" charset="0"/>
                  </a:rPr>
                  <a:t>i.i.d</a:t>
                </a:r>
                <a:r>
                  <a:rPr lang="en-US" sz="2200" b="1" dirty="0">
                    <a:latin typeface="Segoe UI Semilight" panose="020B0402040204020203" pitchFamily="34" charset="0"/>
                    <a:cs typeface="Segoe UI Semilight" panose="020B0402040204020203" pitchFamily="34" charset="0"/>
                  </a:rPr>
                  <a:t> RVs approaches a normal distribution as </a:t>
                </a:r>
                <a14:m>
                  <m:oMath xmlns:m="http://schemas.openxmlformats.org/officeDocument/2006/math">
                    <m:r>
                      <a:rPr lang="en-US" sz="2200" b="1" i="1" smtClean="0">
                        <a:latin typeface="Cambria Math" panose="02040503050406030204" pitchFamily="18" charset="0"/>
                        <a:cs typeface="Segoe UI Semilight" panose="020B0402040204020203" pitchFamily="34" charset="0"/>
                      </a:rPr>
                      <m:t>𝒏</m:t>
                    </m:r>
                  </m:oMath>
                </a14:m>
                <a:r>
                  <a:rPr lang="en-US" sz="2200" b="1" dirty="0">
                    <a:latin typeface="Segoe UI Semilight" panose="020B0402040204020203" pitchFamily="34" charset="0"/>
                    <a:cs typeface="Segoe UI Semilight" panose="020B0402040204020203" pitchFamily="34" charset="0"/>
                  </a:rPr>
                  <a:t> gets larger</a:t>
                </a:r>
              </a:p>
            </p:txBody>
          </p:sp>
        </mc:Choice>
        <mc:Fallback xmlns="">
          <p:sp>
            <p:nvSpPr>
              <p:cNvPr id="9" name="TextBox 8">
                <a:extLst>
                  <a:ext uri="{FF2B5EF4-FFF2-40B4-BE49-F238E27FC236}">
                    <a16:creationId xmlns:a16="http://schemas.microsoft.com/office/drawing/2014/main" id="{DD12D389-B0CC-ED8B-4190-FC0C983EC0A4}"/>
                  </a:ext>
                </a:extLst>
              </p:cNvPr>
              <p:cNvSpPr txBox="1">
                <a:spLocks noRot="1" noChangeAspect="1" noMove="1" noResize="1" noEditPoints="1" noAdjustHandles="1" noChangeArrowheads="1" noChangeShapeType="1" noTextEdit="1"/>
              </p:cNvSpPr>
              <p:nvPr/>
            </p:nvSpPr>
            <p:spPr>
              <a:xfrm>
                <a:off x="6264876" y="502511"/>
                <a:ext cx="5666498" cy="975487"/>
              </a:xfrm>
              <a:prstGeom prst="roundRect">
                <a:avLst/>
              </a:prstGeom>
              <a:blipFill>
                <a:blip r:embed="rId9"/>
                <a:stretch>
                  <a:fillRect b="-2500"/>
                </a:stretch>
              </a:blipFill>
              <a:ln w="28575">
                <a:noFill/>
              </a:ln>
            </p:spPr>
            <p:txBody>
              <a:bodyPr/>
              <a:lstStyle/>
              <a:p>
                <a:r>
                  <a:rPr lang="en-US">
                    <a:noFill/>
                  </a:rPr>
                  <a:t> </a:t>
                </a:r>
              </a:p>
            </p:txBody>
          </p:sp>
        </mc:Fallback>
      </mc:AlternateContent>
    </p:spTree>
    <p:extLst>
      <p:ext uri="{BB962C8B-B14F-4D97-AF65-F5344CB8AC3E}">
        <p14:creationId xmlns:p14="http://schemas.microsoft.com/office/powerpoint/2010/main" val="3432237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3B76-D408-412B-8C53-BB6850593D42}"/>
              </a:ext>
            </a:extLst>
          </p:cNvPr>
          <p:cNvSpPr>
            <a:spLocks noGrp="1"/>
          </p:cNvSpPr>
          <p:nvPr>
            <p:ph type="title"/>
          </p:nvPr>
        </p:nvSpPr>
        <p:spPr/>
        <p:txBody>
          <a:bodyPr/>
          <a:lstStyle/>
          <a:p>
            <a:r>
              <a:rPr lang="en-US" dirty="0"/>
              <a:t>“Proof by example” -- uniform</a:t>
            </a:r>
          </a:p>
        </p:txBody>
      </p:sp>
      <p:sp>
        <p:nvSpPr>
          <p:cNvPr id="3" name="Content Placeholder 2">
            <a:extLst>
              <a:ext uri="{FF2B5EF4-FFF2-40B4-BE49-F238E27FC236}">
                <a16:creationId xmlns:a16="http://schemas.microsoft.com/office/drawing/2014/main" id="{2F8CC130-7DC1-4349-9C9A-FD83DFC3567A}"/>
              </a:ext>
            </a:extLst>
          </p:cNvPr>
          <p:cNvSpPr>
            <a:spLocks noGrp="1"/>
          </p:cNvSpPr>
          <p:nvPr>
            <p:ph idx="1"/>
          </p:nvPr>
        </p:nvSpPr>
        <p:spPr>
          <a:xfrm>
            <a:off x="575240" y="5784849"/>
            <a:ext cx="11187258" cy="524511"/>
          </a:xfrm>
        </p:spPr>
        <p:txBody>
          <a:bodyPr/>
          <a:lstStyle/>
          <a:p>
            <a:r>
              <a:rPr lang="en-US" dirty="0"/>
              <a:t>https://www.desmos.com/calculator/2n2m05a9km</a:t>
            </a:r>
          </a:p>
        </p:txBody>
      </p:sp>
      <p:pic>
        <p:nvPicPr>
          <p:cNvPr id="5" name="Picture 4">
            <a:extLst>
              <a:ext uri="{FF2B5EF4-FFF2-40B4-BE49-F238E27FC236}">
                <a16:creationId xmlns:a16="http://schemas.microsoft.com/office/drawing/2014/main" id="{D9DBE1C5-BC69-498E-8B2E-209E6C0D6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00" y="1404425"/>
            <a:ext cx="7848600" cy="4253941"/>
          </a:xfrm>
          <a:prstGeom prst="rect">
            <a:avLst/>
          </a:prstGeom>
        </p:spPr>
      </p:pic>
    </p:spTree>
    <p:extLst>
      <p:ext uri="{BB962C8B-B14F-4D97-AF65-F5344CB8AC3E}">
        <p14:creationId xmlns:p14="http://schemas.microsoft.com/office/powerpoint/2010/main" val="1515706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3B76-D408-412B-8C53-BB6850593D42}"/>
              </a:ext>
            </a:extLst>
          </p:cNvPr>
          <p:cNvSpPr>
            <a:spLocks noGrp="1"/>
          </p:cNvSpPr>
          <p:nvPr>
            <p:ph type="title"/>
          </p:nvPr>
        </p:nvSpPr>
        <p:spPr/>
        <p:txBody>
          <a:bodyPr/>
          <a:lstStyle/>
          <a:p>
            <a:r>
              <a:rPr lang="en-US" dirty="0"/>
              <a:t>“Proof by example” -- uniform</a:t>
            </a:r>
          </a:p>
        </p:txBody>
      </p:sp>
      <p:pic>
        <p:nvPicPr>
          <p:cNvPr id="29" name="Picture 28" descr="A graph of a function&#10;&#10;Description automatically generated">
            <a:extLst>
              <a:ext uri="{FF2B5EF4-FFF2-40B4-BE49-F238E27FC236}">
                <a16:creationId xmlns:a16="http://schemas.microsoft.com/office/drawing/2014/main" id="{0332B626-D6B4-E29F-77DE-093557442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25" y="2123750"/>
            <a:ext cx="10131763" cy="4342184"/>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D895C0F-A837-1486-9144-10828DFF2901}"/>
                  </a:ext>
                </a:extLst>
              </p:cNvPr>
              <p:cNvSpPr txBox="1"/>
              <p:nvPr/>
            </p:nvSpPr>
            <p:spPr>
              <a:xfrm>
                <a:off x="1030118" y="1158674"/>
                <a:ext cx="10131761" cy="845807"/>
              </a:xfrm>
              <a:prstGeom prst="roundRect">
                <a:avLst/>
              </a:prstGeom>
              <a:solidFill>
                <a:srgbClr val="FFF4E1"/>
              </a:solidFill>
              <a:ln w="28575">
                <a:noFill/>
              </a:ln>
            </p:spPr>
            <p:txBody>
              <a:bodyPr wrap="square" anchor="ctr">
                <a:noAutofit/>
              </a:bodyPr>
              <a:lstStyle/>
              <a:p>
                <a:pPr algn="ct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cs typeface="Segoe UI Semilight" panose="020B0402040204020203" pitchFamily="34" charset="0"/>
                        </a:rPr>
                        <m:t>𝑿</m:t>
                      </m:r>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𝟏</m:t>
                          </m:r>
                        </m:sub>
                      </m:sSub>
                    </m:oMath>
                  </m:oMathPara>
                </a14:m>
                <a:endParaRPr lang="en-US" sz="2200" b="1" dirty="0">
                  <a:latin typeface="Segoe UI Semilight" panose="020B0402040204020203" pitchFamily="34" charset="0"/>
                  <a:cs typeface="Segoe UI Semilight" panose="020B0402040204020203" pitchFamily="34" charset="0"/>
                </a:endParaRPr>
              </a:p>
              <a:p>
                <a:pPr algn="ctr"/>
                <a:r>
                  <a:rPr lang="en-US" sz="2200" dirty="0">
                    <a:latin typeface="Segoe UI Semilight" panose="020B0402040204020203" pitchFamily="34" charset="0"/>
                    <a:cs typeface="Segoe UI Semilight" panose="020B0402040204020203" pitchFamily="34" charset="0"/>
                  </a:rPr>
                  <a:t>where each </a:t>
                </a:r>
                <a14:m>
                  <m:oMath xmlns:m="http://schemas.openxmlformats.org/officeDocument/2006/math">
                    <m:sSub>
                      <m:sSubPr>
                        <m:ctrlPr>
                          <a:rPr lang="en-US" sz="2200" i="1" smtClean="0">
                            <a:latin typeface="Cambria Math" panose="02040503050406030204" pitchFamily="18" charset="0"/>
                            <a:cs typeface="Segoe UI Semilight" panose="020B0402040204020203" pitchFamily="34" charset="0"/>
                          </a:rPr>
                        </m:ctrlPr>
                      </m:sSubPr>
                      <m:e>
                        <m:r>
                          <a:rPr lang="en-US" sz="2200" b="0" i="1" smtClean="0">
                            <a:latin typeface="Cambria Math" panose="02040503050406030204" pitchFamily="18" charset="0"/>
                            <a:cs typeface="Segoe UI Semilight" panose="020B0402040204020203" pitchFamily="34" charset="0"/>
                          </a:rPr>
                          <m:t>𝑋</m:t>
                        </m:r>
                      </m:e>
                      <m:sub>
                        <m:r>
                          <a:rPr lang="en-US" sz="2200" b="0" i="1" smtClean="0">
                            <a:latin typeface="Cambria Math" panose="02040503050406030204" pitchFamily="18" charset="0"/>
                            <a:cs typeface="Segoe UI Semilight" panose="020B0402040204020203" pitchFamily="34" charset="0"/>
                          </a:rPr>
                          <m:t>𝑖</m:t>
                        </m:r>
                      </m:sub>
                    </m:sSub>
                    <m:r>
                      <a:rPr lang="en-US" sz="2200" b="0" i="1" smtClean="0">
                        <a:latin typeface="Cambria Math" panose="02040503050406030204" pitchFamily="18" charset="0"/>
                        <a:cs typeface="Segoe UI Semilight" panose="020B0402040204020203" pitchFamily="34" charset="0"/>
                      </a:rPr>
                      <m:t>~</m:t>
                    </m:r>
                    <m:r>
                      <m:rPr>
                        <m:sty m:val="p"/>
                      </m:rPr>
                      <a:rPr lang="en-US" sz="2200" b="0" i="0" smtClean="0">
                        <a:latin typeface="Cambria Math" panose="02040503050406030204" pitchFamily="18" charset="0"/>
                        <a:cs typeface="Segoe UI Semilight" panose="020B0402040204020203" pitchFamily="34" charset="0"/>
                      </a:rPr>
                      <m:t>Unif</m:t>
                    </m:r>
                    <m:r>
                      <a:rPr lang="en-US" sz="2200" b="0" i="0" smtClean="0">
                        <a:latin typeface="Cambria Math" panose="02040503050406030204" pitchFamily="18" charset="0"/>
                        <a:cs typeface="Segoe UI Semilight" panose="020B0402040204020203" pitchFamily="34" charset="0"/>
                      </a:rPr>
                      <m:t>(</m:t>
                    </m:r>
                    <m:r>
                      <a:rPr lang="en-US" sz="2200" b="0" i="0" smtClean="0">
                        <a:latin typeface="Cambria Math" panose="02040503050406030204" pitchFamily="18" charset="0"/>
                        <a:cs typeface="Segoe UI Semilight" panose="020B0402040204020203" pitchFamily="34" charset="0"/>
                      </a:rPr>
                      <m:t>0</m:t>
                    </m:r>
                    <m:r>
                      <a:rPr lang="en-US" sz="2200" b="0" i="0" smtClean="0">
                        <a:latin typeface="Cambria Math" panose="02040503050406030204" pitchFamily="18" charset="0"/>
                        <a:cs typeface="Segoe UI Semilight" panose="020B0402040204020203" pitchFamily="34" charset="0"/>
                      </a:rPr>
                      <m:t>,</m:t>
                    </m:r>
                    <m:r>
                      <a:rPr lang="en-US" sz="2200" b="0" i="0" smtClean="0">
                        <a:latin typeface="Cambria Math" panose="02040503050406030204" pitchFamily="18" charset="0"/>
                        <a:cs typeface="Segoe UI Semilight" panose="020B0402040204020203" pitchFamily="34" charset="0"/>
                      </a:rPr>
                      <m:t>1</m:t>
                    </m:r>
                    <m:r>
                      <a:rPr lang="en-US" sz="2200" b="0" i="0" smtClean="0">
                        <a:latin typeface="Cambria Math" panose="02040503050406030204" pitchFamily="18" charset="0"/>
                        <a:cs typeface="Segoe UI Semilight" panose="020B0402040204020203" pitchFamily="34" charset="0"/>
                      </a:rPr>
                      <m:t>)</m:t>
                    </m:r>
                  </m:oMath>
                </a14:m>
                <a:r>
                  <a:rPr lang="en-US" sz="2200" dirty="0">
                    <a:latin typeface="Segoe UI Semilight" panose="020B0402040204020203" pitchFamily="34" charset="0"/>
                    <a:cs typeface="Segoe UI Semilight" panose="020B0402040204020203" pitchFamily="34" charset="0"/>
                  </a:rPr>
                  <a:t> and is independent</a:t>
                </a:r>
              </a:p>
            </p:txBody>
          </p:sp>
        </mc:Choice>
        <mc:Fallback xmlns="">
          <p:sp>
            <p:nvSpPr>
              <p:cNvPr id="46" name="TextBox 45">
                <a:extLst>
                  <a:ext uri="{FF2B5EF4-FFF2-40B4-BE49-F238E27FC236}">
                    <a16:creationId xmlns:a16="http://schemas.microsoft.com/office/drawing/2014/main" id="{2D895C0F-A837-1486-9144-10828DFF2901}"/>
                  </a:ext>
                </a:extLst>
              </p:cNvPr>
              <p:cNvSpPr txBox="1">
                <a:spLocks noRot="1" noChangeAspect="1" noMove="1" noResize="1" noEditPoints="1" noAdjustHandles="1" noChangeArrowheads="1" noChangeShapeType="1" noTextEdit="1"/>
              </p:cNvSpPr>
              <p:nvPr/>
            </p:nvSpPr>
            <p:spPr>
              <a:xfrm>
                <a:off x="1030118" y="1158674"/>
                <a:ext cx="10131761" cy="845807"/>
              </a:xfrm>
              <a:prstGeom prst="roundRect">
                <a:avLst/>
              </a:prstGeom>
              <a:blipFill>
                <a:blip r:embed="rId4"/>
                <a:stretch>
                  <a:fillRect b="-10072"/>
                </a:stretch>
              </a:blipFill>
              <a:ln w="28575">
                <a:noFill/>
              </a:ln>
            </p:spPr>
            <p:txBody>
              <a:bodyPr/>
              <a:lstStyle/>
              <a:p>
                <a:r>
                  <a:rPr lang="en-US">
                    <a:noFill/>
                  </a:rPr>
                  <a:t> </a:t>
                </a:r>
              </a:p>
            </p:txBody>
          </p:sp>
        </mc:Fallback>
      </mc:AlternateContent>
    </p:spTree>
    <p:extLst>
      <p:ext uri="{BB962C8B-B14F-4D97-AF65-F5344CB8AC3E}">
        <p14:creationId xmlns:p14="http://schemas.microsoft.com/office/powerpoint/2010/main" val="1593571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3B76-D408-412B-8C53-BB6850593D42}"/>
              </a:ext>
            </a:extLst>
          </p:cNvPr>
          <p:cNvSpPr>
            <a:spLocks noGrp="1"/>
          </p:cNvSpPr>
          <p:nvPr>
            <p:ph type="title"/>
          </p:nvPr>
        </p:nvSpPr>
        <p:spPr/>
        <p:txBody>
          <a:bodyPr/>
          <a:lstStyle/>
          <a:p>
            <a:r>
              <a:rPr lang="en-US" dirty="0"/>
              <a:t>“Proof by example” -- uniform</a:t>
            </a:r>
          </a:p>
        </p:txBody>
      </p:sp>
      <p:pic>
        <p:nvPicPr>
          <p:cNvPr id="29" name="Picture 28" descr="A graph of a function&#10;&#10;Description automatically generated">
            <a:extLst>
              <a:ext uri="{FF2B5EF4-FFF2-40B4-BE49-F238E27FC236}">
                <a16:creationId xmlns:a16="http://schemas.microsoft.com/office/drawing/2014/main" id="{0332B626-D6B4-E29F-77DE-093557442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25" y="2123750"/>
            <a:ext cx="10131763" cy="4342184"/>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D895C0F-A837-1486-9144-10828DFF2901}"/>
                  </a:ext>
                </a:extLst>
              </p:cNvPr>
              <p:cNvSpPr txBox="1"/>
              <p:nvPr/>
            </p:nvSpPr>
            <p:spPr>
              <a:xfrm>
                <a:off x="1030118" y="1158674"/>
                <a:ext cx="10131761" cy="845807"/>
              </a:xfrm>
              <a:prstGeom prst="roundRect">
                <a:avLst/>
              </a:prstGeom>
              <a:solidFill>
                <a:srgbClr val="FFF4E1"/>
              </a:solidFill>
              <a:ln w="28575">
                <a:noFill/>
              </a:ln>
            </p:spPr>
            <p:txBody>
              <a:bodyPr wrap="square" anchor="ctr">
                <a:noAutofit/>
              </a:bodyPr>
              <a:lstStyle/>
              <a:p>
                <a:pPr algn="ct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cs typeface="Segoe UI Semilight" panose="020B0402040204020203" pitchFamily="34" charset="0"/>
                        </a:rPr>
                        <m:t>𝑿</m:t>
                      </m:r>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𝟏</m:t>
                          </m:r>
                        </m:sub>
                      </m:sSub>
                    </m:oMath>
                  </m:oMathPara>
                </a14:m>
                <a:endParaRPr lang="en-US" sz="2200" b="1" dirty="0">
                  <a:latin typeface="Segoe UI Semilight" panose="020B0402040204020203" pitchFamily="34" charset="0"/>
                  <a:cs typeface="Segoe UI Semilight" panose="020B0402040204020203" pitchFamily="34" charset="0"/>
                </a:endParaRPr>
              </a:p>
              <a:p>
                <a:pPr algn="ctr"/>
                <a:r>
                  <a:rPr lang="en-US" sz="2200" dirty="0">
                    <a:latin typeface="Segoe UI Semilight" panose="020B0402040204020203" pitchFamily="34" charset="0"/>
                    <a:cs typeface="Segoe UI Semilight" panose="020B0402040204020203" pitchFamily="34" charset="0"/>
                  </a:rPr>
                  <a:t>where each </a:t>
                </a:r>
                <a14:m>
                  <m:oMath xmlns:m="http://schemas.openxmlformats.org/officeDocument/2006/math">
                    <m:sSub>
                      <m:sSubPr>
                        <m:ctrlPr>
                          <a:rPr lang="en-US" sz="2200" i="1" smtClean="0">
                            <a:latin typeface="Cambria Math" panose="02040503050406030204" pitchFamily="18" charset="0"/>
                            <a:cs typeface="Segoe UI Semilight" panose="020B0402040204020203" pitchFamily="34" charset="0"/>
                          </a:rPr>
                        </m:ctrlPr>
                      </m:sSubPr>
                      <m:e>
                        <m:r>
                          <a:rPr lang="en-US" sz="2200" b="0" i="1" smtClean="0">
                            <a:latin typeface="Cambria Math" panose="02040503050406030204" pitchFamily="18" charset="0"/>
                            <a:cs typeface="Segoe UI Semilight" panose="020B0402040204020203" pitchFamily="34" charset="0"/>
                          </a:rPr>
                          <m:t>𝑋</m:t>
                        </m:r>
                      </m:e>
                      <m:sub>
                        <m:r>
                          <a:rPr lang="en-US" sz="2200" b="0" i="1" smtClean="0">
                            <a:latin typeface="Cambria Math" panose="02040503050406030204" pitchFamily="18" charset="0"/>
                            <a:cs typeface="Segoe UI Semilight" panose="020B0402040204020203" pitchFamily="34" charset="0"/>
                          </a:rPr>
                          <m:t>𝑖</m:t>
                        </m:r>
                      </m:sub>
                    </m:sSub>
                    <m:r>
                      <a:rPr lang="en-US" sz="2200" b="0" i="1" smtClean="0">
                        <a:latin typeface="Cambria Math" panose="02040503050406030204" pitchFamily="18" charset="0"/>
                        <a:cs typeface="Segoe UI Semilight" panose="020B0402040204020203" pitchFamily="34" charset="0"/>
                      </a:rPr>
                      <m:t>~</m:t>
                    </m:r>
                    <m:r>
                      <m:rPr>
                        <m:sty m:val="p"/>
                      </m:rPr>
                      <a:rPr lang="en-US" sz="2200" b="0" i="0" smtClean="0">
                        <a:latin typeface="Cambria Math" panose="02040503050406030204" pitchFamily="18" charset="0"/>
                        <a:cs typeface="Segoe UI Semilight" panose="020B0402040204020203" pitchFamily="34" charset="0"/>
                      </a:rPr>
                      <m:t>Unif</m:t>
                    </m:r>
                    <m:r>
                      <a:rPr lang="en-US" sz="2200" b="0" i="0" smtClean="0">
                        <a:latin typeface="Cambria Math" panose="02040503050406030204" pitchFamily="18" charset="0"/>
                        <a:cs typeface="Segoe UI Semilight" panose="020B0402040204020203" pitchFamily="34" charset="0"/>
                      </a:rPr>
                      <m:t>(</m:t>
                    </m:r>
                    <m:r>
                      <a:rPr lang="en-US" sz="2200" b="0" i="0" smtClean="0">
                        <a:latin typeface="Cambria Math" panose="02040503050406030204" pitchFamily="18" charset="0"/>
                        <a:cs typeface="Segoe UI Semilight" panose="020B0402040204020203" pitchFamily="34" charset="0"/>
                      </a:rPr>
                      <m:t>0</m:t>
                    </m:r>
                    <m:r>
                      <a:rPr lang="en-US" sz="2200" b="0" i="0" smtClean="0">
                        <a:latin typeface="Cambria Math" panose="02040503050406030204" pitchFamily="18" charset="0"/>
                        <a:cs typeface="Segoe UI Semilight" panose="020B0402040204020203" pitchFamily="34" charset="0"/>
                      </a:rPr>
                      <m:t>,</m:t>
                    </m:r>
                    <m:r>
                      <a:rPr lang="en-US" sz="2200" b="0" i="0" smtClean="0">
                        <a:latin typeface="Cambria Math" panose="02040503050406030204" pitchFamily="18" charset="0"/>
                        <a:cs typeface="Segoe UI Semilight" panose="020B0402040204020203" pitchFamily="34" charset="0"/>
                      </a:rPr>
                      <m:t>1</m:t>
                    </m:r>
                    <m:r>
                      <a:rPr lang="en-US" sz="2200" b="0" i="0" smtClean="0">
                        <a:latin typeface="Cambria Math" panose="02040503050406030204" pitchFamily="18" charset="0"/>
                        <a:cs typeface="Segoe UI Semilight" panose="020B0402040204020203" pitchFamily="34" charset="0"/>
                      </a:rPr>
                      <m:t>)</m:t>
                    </m:r>
                  </m:oMath>
                </a14:m>
                <a:r>
                  <a:rPr lang="en-US" sz="2200" dirty="0">
                    <a:latin typeface="Segoe UI Semilight" panose="020B0402040204020203" pitchFamily="34" charset="0"/>
                    <a:cs typeface="Segoe UI Semilight" panose="020B0402040204020203" pitchFamily="34" charset="0"/>
                  </a:rPr>
                  <a:t> and is independent</a:t>
                </a:r>
              </a:p>
            </p:txBody>
          </p:sp>
        </mc:Choice>
        <mc:Fallback xmlns="">
          <p:sp>
            <p:nvSpPr>
              <p:cNvPr id="46" name="TextBox 45">
                <a:extLst>
                  <a:ext uri="{FF2B5EF4-FFF2-40B4-BE49-F238E27FC236}">
                    <a16:creationId xmlns:a16="http://schemas.microsoft.com/office/drawing/2014/main" id="{2D895C0F-A837-1486-9144-10828DFF2901}"/>
                  </a:ext>
                </a:extLst>
              </p:cNvPr>
              <p:cNvSpPr txBox="1">
                <a:spLocks noRot="1" noChangeAspect="1" noMove="1" noResize="1" noEditPoints="1" noAdjustHandles="1" noChangeArrowheads="1" noChangeShapeType="1" noTextEdit="1"/>
              </p:cNvSpPr>
              <p:nvPr/>
            </p:nvSpPr>
            <p:spPr>
              <a:xfrm>
                <a:off x="1030118" y="1158674"/>
                <a:ext cx="10131761" cy="845807"/>
              </a:xfrm>
              <a:prstGeom prst="roundRect">
                <a:avLst/>
              </a:prstGeom>
              <a:blipFill>
                <a:blip r:embed="rId4"/>
                <a:stretch>
                  <a:fillRect b="-10072"/>
                </a:stretch>
              </a:blipFill>
              <a:ln w="28575">
                <a:noFill/>
              </a:ln>
            </p:spPr>
            <p:txBody>
              <a:bodyPr/>
              <a:lstStyle/>
              <a:p>
                <a:r>
                  <a:rPr lang="en-US">
                    <a:noFill/>
                  </a:rPr>
                  <a:t> </a:t>
                </a:r>
              </a:p>
            </p:txBody>
          </p:sp>
        </mc:Fallback>
      </mc:AlternateContent>
    </p:spTree>
    <p:extLst>
      <p:ext uri="{BB962C8B-B14F-4D97-AF65-F5344CB8AC3E}">
        <p14:creationId xmlns:p14="http://schemas.microsoft.com/office/powerpoint/2010/main" val="4040258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3B76-D408-412B-8C53-BB6850593D42}"/>
              </a:ext>
            </a:extLst>
          </p:cNvPr>
          <p:cNvSpPr>
            <a:spLocks noGrp="1"/>
          </p:cNvSpPr>
          <p:nvPr>
            <p:ph type="title"/>
          </p:nvPr>
        </p:nvSpPr>
        <p:spPr/>
        <p:txBody>
          <a:bodyPr/>
          <a:lstStyle/>
          <a:p>
            <a:r>
              <a:rPr lang="en-US" dirty="0"/>
              <a:t>“Proof by example” -- uniform</a:t>
            </a:r>
          </a:p>
        </p:txBody>
      </p:sp>
      <p:pic>
        <p:nvPicPr>
          <p:cNvPr id="29" name="Picture 28" descr="A graph of a function&#10;&#10;Description automatically generated">
            <a:extLst>
              <a:ext uri="{FF2B5EF4-FFF2-40B4-BE49-F238E27FC236}">
                <a16:creationId xmlns:a16="http://schemas.microsoft.com/office/drawing/2014/main" id="{0332B626-D6B4-E29F-77DE-093557442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125" y="2123750"/>
            <a:ext cx="10131763" cy="4342184"/>
          </a:xfrm>
          <a:prstGeom prst="rect">
            <a:avLst/>
          </a:prstGeom>
        </p:spPr>
      </p:pic>
      <p:pic>
        <p:nvPicPr>
          <p:cNvPr id="31" name="Picture 30" descr="A graph of a function&#10;&#10;Description automatically generated">
            <a:extLst>
              <a:ext uri="{FF2B5EF4-FFF2-40B4-BE49-F238E27FC236}">
                <a16:creationId xmlns:a16="http://schemas.microsoft.com/office/drawing/2014/main" id="{B3E13D3D-01B6-4593-F585-A082B7255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24" y="2123750"/>
            <a:ext cx="10131763" cy="4342184"/>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D895C0F-A837-1486-9144-10828DFF2901}"/>
                  </a:ext>
                </a:extLst>
              </p:cNvPr>
              <p:cNvSpPr txBox="1"/>
              <p:nvPr/>
            </p:nvSpPr>
            <p:spPr>
              <a:xfrm>
                <a:off x="1030118" y="1158674"/>
                <a:ext cx="10131761" cy="845807"/>
              </a:xfrm>
              <a:prstGeom prst="roundRect">
                <a:avLst/>
              </a:prstGeom>
              <a:solidFill>
                <a:srgbClr val="FFF4E1"/>
              </a:solidFill>
              <a:ln w="28575">
                <a:noFill/>
              </a:ln>
            </p:spPr>
            <p:txBody>
              <a:bodyPr wrap="square" anchor="ctr">
                <a:noAutofit/>
              </a:bodyPr>
              <a:lstStyle/>
              <a:p>
                <a:pPr algn="ct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cs typeface="Segoe UI Semilight" panose="020B0402040204020203" pitchFamily="34" charset="0"/>
                        </a:rPr>
                        <m:t>𝑿</m:t>
                      </m:r>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𝟏</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𝟐</m:t>
                          </m:r>
                        </m:sub>
                      </m:sSub>
                    </m:oMath>
                  </m:oMathPara>
                </a14:m>
                <a:endParaRPr lang="en-US" sz="2200" b="1" dirty="0">
                  <a:latin typeface="Segoe UI Semilight" panose="020B0402040204020203" pitchFamily="34" charset="0"/>
                  <a:cs typeface="Segoe UI Semilight" panose="020B0402040204020203" pitchFamily="34" charset="0"/>
                </a:endParaRPr>
              </a:p>
              <a:p>
                <a:pPr algn="ctr"/>
                <a:r>
                  <a:rPr lang="en-US" sz="2200" dirty="0">
                    <a:latin typeface="Segoe UI Semilight" panose="020B0402040204020203" pitchFamily="34" charset="0"/>
                    <a:cs typeface="Segoe UI Semilight" panose="020B0402040204020203" pitchFamily="34" charset="0"/>
                  </a:rPr>
                  <a:t>where each </a:t>
                </a:r>
                <a14:m>
                  <m:oMath xmlns:m="http://schemas.openxmlformats.org/officeDocument/2006/math">
                    <m:sSub>
                      <m:sSubPr>
                        <m:ctrlPr>
                          <a:rPr lang="en-US" sz="2200" i="1" smtClean="0">
                            <a:latin typeface="Cambria Math" panose="02040503050406030204" pitchFamily="18" charset="0"/>
                            <a:cs typeface="Segoe UI Semilight" panose="020B0402040204020203" pitchFamily="34" charset="0"/>
                          </a:rPr>
                        </m:ctrlPr>
                      </m:sSubPr>
                      <m:e>
                        <m:r>
                          <a:rPr lang="en-US" sz="2200" b="0" i="1" smtClean="0">
                            <a:latin typeface="Cambria Math" panose="02040503050406030204" pitchFamily="18" charset="0"/>
                            <a:cs typeface="Segoe UI Semilight" panose="020B0402040204020203" pitchFamily="34" charset="0"/>
                          </a:rPr>
                          <m:t>𝑋</m:t>
                        </m:r>
                      </m:e>
                      <m:sub>
                        <m:r>
                          <a:rPr lang="en-US" sz="2200" b="0" i="1" smtClean="0">
                            <a:latin typeface="Cambria Math" panose="02040503050406030204" pitchFamily="18" charset="0"/>
                            <a:cs typeface="Segoe UI Semilight" panose="020B0402040204020203" pitchFamily="34" charset="0"/>
                          </a:rPr>
                          <m:t>𝑖</m:t>
                        </m:r>
                      </m:sub>
                    </m:sSub>
                    <m:r>
                      <a:rPr lang="en-US" sz="2200" b="0" i="1" smtClean="0">
                        <a:latin typeface="Cambria Math" panose="02040503050406030204" pitchFamily="18" charset="0"/>
                        <a:cs typeface="Segoe UI Semilight" panose="020B0402040204020203" pitchFamily="34" charset="0"/>
                      </a:rPr>
                      <m:t>~</m:t>
                    </m:r>
                    <m:r>
                      <m:rPr>
                        <m:sty m:val="p"/>
                      </m:rPr>
                      <a:rPr lang="en-US" sz="2200" b="0" i="0" smtClean="0">
                        <a:latin typeface="Cambria Math" panose="02040503050406030204" pitchFamily="18" charset="0"/>
                        <a:cs typeface="Segoe UI Semilight" panose="020B0402040204020203" pitchFamily="34" charset="0"/>
                      </a:rPr>
                      <m:t>Unif</m:t>
                    </m:r>
                    <m:r>
                      <a:rPr lang="en-US" sz="2200" b="0" i="0" smtClean="0">
                        <a:latin typeface="Cambria Math" panose="02040503050406030204" pitchFamily="18" charset="0"/>
                        <a:cs typeface="Segoe UI Semilight" panose="020B0402040204020203" pitchFamily="34" charset="0"/>
                      </a:rPr>
                      <m:t>(</m:t>
                    </m:r>
                    <m:r>
                      <a:rPr lang="en-US" sz="2200" b="0" i="0" smtClean="0">
                        <a:latin typeface="Cambria Math" panose="02040503050406030204" pitchFamily="18" charset="0"/>
                        <a:cs typeface="Segoe UI Semilight" panose="020B0402040204020203" pitchFamily="34" charset="0"/>
                      </a:rPr>
                      <m:t>0</m:t>
                    </m:r>
                    <m:r>
                      <a:rPr lang="en-US" sz="2200" b="0" i="0" smtClean="0">
                        <a:latin typeface="Cambria Math" panose="02040503050406030204" pitchFamily="18" charset="0"/>
                        <a:cs typeface="Segoe UI Semilight" panose="020B0402040204020203" pitchFamily="34" charset="0"/>
                      </a:rPr>
                      <m:t>,</m:t>
                    </m:r>
                    <m:r>
                      <a:rPr lang="en-US" sz="2200" b="0" i="0" smtClean="0">
                        <a:latin typeface="Cambria Math" panose="02040503050406030204" pitchFamily="18" charset="0"/>
                        <a:cs typeface="Segoe UI Semilight" panose="020B0402040204020203" pitchFamily="34" charset="0"/>
                      </a:rPr>
                      <m:t>1</m:t>
                    </m:r>
                    <m:r>
                      <a:rPr lang="en-US" sz="2200" b="0" i="0" smtClean="0">
                        <a:latin typeface="Cambria Math" panose="02040503050406030204" pitchFamily="18" charset="0"/>
                        <a:cs typeface="Segoe UI Semilight" panose="020B0402040204020203" pitchFamily="34" charset="0"/>
                      </a:rPr>
                      <m:t>)</m:t>
                    </m:r>
                  </m:oMath>
                </a14:m>
                <a:r>
                  <a:rPr lang="en-US" sz="2200" dirty="0">
                    <a:latin typeface="Segoe UI Semilight" panose="020B0402040204020203" pitchFamily="34" charset="0"/>
                    <a:cs typeface="Segoe UI Semilight" panose="020B0402040204020203" pitchFamily="34" charset="0"/>
                  </a:rPr>
                  <a:t> and is independent</a:t>
                </a:r>
              </a:p>
            </p:txBody>
          </p:sp>
        </mc:Choice>
        <mc:Fallback xmlns="">
          <p:sp>
            <p:nvSpPr>
              <p:cNvPr id="46" name="TextBox 45">
                <a:extLst>
                  <a:ext uri="{FF2B5EF4-FFF2-40B4-BE49-F238E27FC236}">
                    <a16:creationId xmlns:a16="http://schemas.microsoft.com/office/drawing/2014/main" id="{2D895C0F-A837-1486-9144-10828DFF2901}"/>
                  </a:ext>
                </a:extLst>
              </p:cNvPr>
              <p:cNvSpPr txBox="1">
                <a:spLocks noRot="1" noChangeAspect="1" noMove="1" noResize="1" noEditPoints="1" noAdjustHandles="1" noChangeArrowheads="1" noChangeShapeType="1" noTextEdit="1"/>
              </p:cNvSpPr>
              <p:nvPr/>
            </p:nvSpPr>
            <p:spPr>
              <a:xfrm>
                <a:off x="1030118" y="1158674"/>
                <a:ext cx="10131761" cy="845807"/>
              </a:xfrm>
              <a:prstGeom prst="roundRect">
                <a:avLst/>
              </a:prstGeom>
              <a:blipFill>
                <a:blip r:embed="rId4"/>
                <a:stretch>
                  <a:fillRect b="-10072"/>
                </a:stretch>
              </a:blipFill>
              <a:ln w="28575">
                <a:noFill/>
              </a:ln>
            </p:spPr>
            <p:txBody>
              <a:bodyPr/>
              <a:lstStyle/>
              <a:p>
                <a:r>
                  <a:rPr lang="en-US">
                    <a:noFill/>
                  </a:rPr>
                  <a:t> </a:t>
                </a:r>
              </a:p>
            </p:txBody>
          </p:sp>
        </mc:Fallback>
      </mc:AlternateContent>
    </p:spTree>
    <p:extLst>
      <p:ext uri="{BB962C8B-B14F-4D97-AF65-F5344CB8AC3E}">
        <p14:creationId xmlns:p14="http://schemas.microsoft.com/office/powerpoint/2010/main" val="156257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3B76-D408-412B-8C53-BB6850593D42}"/>
              </a:ext>
            </a:extLst>
          </p:cNvPr>
          <p:cNvSpPr>
            <a:spLocks noGrp="1"/>
          </p:cNvSpPr>
          <p:nvPr>
            <p:ph type="title"/>
          </p:nvPr>
        </p:nvSpPr>
        <p:spPr/>
        <p:txBody>
          <a:bodyPr/>
          <a:lstStyle/>
          <a:p>
            <a:r>
              <a:rPr lang="en-US" dirty="0"/>
              <a:t>“Proof by example” -- uniform</a:t>
            </a:r>
          </a:p>
        </p:txBody>
      </p:sp>
      <p:pic>
        <p:nvPicPr>
          <p:cNvPr id="29" name="Picture 28" descr="A graph of a function&#10;&#10;Description automatically generated">
            <a:extLst>
              <a:ext uri="{FF2B5EF4-FFF2-40B4-BE49-F238E27FC236}">
                <a16:creationId xmlns:a16="http://schemas.microsoft.com/office/drawing/2014/main" id="{0332B626-D6B4-E29F-77DE-093557442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125" y="2123750"/>
            <a:ext cx="10131763" cy="4342184"/>
          </a:xfrm>
          <a:prstGeom prst="rect">
            <a:avLst/>
          </a:prstGeom>
        </p:spPr>
      </p:pic>
      <p:pic>
        <p:nvPicPr>
          <p:cNvPr id="31" name="Picture 30" descr="A graph of a function&#10;&#10;Description automatically generated">
            <a:extLst>
              <a:ext uri="{FF2B5EF4-FFF2-40B4-BE49-F238E27FC236}">
                <a16:creationId xmlns:a16="http://schemas.microsoft.com/office/drawing/2014/main" id="{B3E13D3D-01B6-4593-F585-A082B7255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24" y="2123750"/>
            <a:ext cx="10131763" cy="4342184"/>
          </a:xfrm>
          <a:prstGeom prst="rect">
            <a:avLst/>
          </a:prstGeom>
        </p:spPr>
      </p:pic>
      <p:pic>
        <p:nvPicPr>
          <p:cNvPr id="33" name="Picture 32" descr="A graph of a function&#10;&#10;Description automatically generated">
            <a:extLst>
              <a:ext uri="{FF2B5EF4-FFF2-40B4-BE49-F238E27FC236}">
                <a16:creationId xmlns:a16="http://schemas.microsoft.com/office/drawing/2014/main" id="{55748C51-719E-311F-BA23-6651B7174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23" y="2123750"/>
            <a:ext cx="10131762" cy="4342184"/>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D895C0F-A837-1486-9144-10828DFF2901}"/>
                  </a:ext>
                </a:extLst>
              </p:cNvPr>
              <p:cNvSpPr txBox="1"/>
              <p:nvPr/>
            </p:nvSpPr>
            <p:spPr>
              <a:xfrm>
                <a:off x="1030118" y="1158674"/>
                <a:ext cx="10131761" cy="845807"/>
              </a:xfrm>
              <a:prstGeom prst="roundRect">
                <a:avLst/>
              </a:prstGeom>
              <a:solidFill>
                <a:srgbClr val="FFF4E1"/>
              </a:solidFill>
              <a:ln w="28575">
                <a:noFill/>
              </a:ln>
            </p:spPr>
            <p:txBody>
              <a:bodyPr wrap="square" anchor="ctr">
                <a:noAutofit/>
              </a:bodyPr>
              <a:lstStyle/>
              <a:p>
                <a:pPr algn="ct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cs typeface="Segoe UI Semilight" panose="020B0402040204020203" pitchFamily="34" charset="0"/>
                        </a:rPr>
                        <m:t>𝑿</m:t>
                      </m:r>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𝟏</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𝟐</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𝟑</m:t>
                          </m:r>
                        </m:sub>
                      </m:sSub>
                    </m:oMath>
                  </m:oMathPara>
                </a14:m>
                <a:endParaRPr lang="en-US" sz="2200" b="1" dirty="0">
                  <a:latin typeface="Segoe UI Semilight" panose="020B0402040204020203" pitchFamily="34" charset="0"/>
                  <a:cs typeface="Segoe UI Semilight" panose="020B0402040204020203" pitchFamily="34" charset="0"/>
                </a:endParaRPr>
              </a:p>
              <a:p>
                <a:pPr algn="ctr"/>
                <a:r>
                  <a:rPr lang="en-US" sz="2200" dirty="0">
                    <a:latin typeface="Segoe UI Semilight" panose="020B0402040204020203" pitchFamily="34" charset="0"/>
                    <a:cs typeface="Segoe UI Semilight" panose="020B0402040204020203" pitchFamily="34" charset="0"/>
                  </a:rPr>
                  <a:t>where each </a:t>
                </a:r>
                <a14:m>
                  <m:oMath xmlns:m="http://schemas.openxmlformats.org/officeDocument/2006/math">
                    <m:sSub>
                      <m:sSubPr>
                        <m:ctrlPr>
                          <a:rPr lang="en-US" sz="2200" i="1" smtClean="0">
                            <a:latin typeface="Cambria Math" panose="02040503050406030204" pitchFamily="18" charset="0"/>
                            <a:cs typeface="Segoe UI Semilight" panose="020B0402040204020203" pitchFamily="34" charset="0"/>
                          </a:rPr>
                        </m:ctrlPr>
                      </m:sSubPr>
                      <m:e>
                        <m:r>
                          <a:rPr lang="en-US" sz="2200" b="0" i="1" smtClean="0">
                            <a:latin typeface="Cambria Math" panose="02040503050406030204" pitchFamily="18" charset="0"/>
                            <a:cs typeface="Segoe UI Semilight" panose="020B0402040204020203" pitchFamily="34" charset="0"/>
                          </a:rPr>
                          <m:t>𝑋</m:t>
                        </m:r>
                      </m:e>
                      <m:sub>
                        <m:r>
                          <a:rPr lang="en-US" sz="2200" b="0" i="1" smtClean="0">
                            <a:latin typeface="Cambria Math" panose="02040503050406030204" pitchFamily="18" charset="0"/>
                            <a:cs typeface="Segoe UI Semilight" panose="020B0402040204020203" pitchFamily="34" charset="0"/>
                          </a:rPr>
                          <m:t>𝑖</m:t>
                        </m:r>
                      </m:sub>
                    </m:sSub>
                    <m:r>
                      <a:rPr lang="en-US" sz="2200" b="0" i="1" smtClean="0">
                        <a:latin typeface="Cambria Math" panose="02040503050406030204" pitchFamily="18" charset="0"/>
                        <a:cs typeface="Segoe UI Semilight" panose="020B0402040204020203" pitchFamily="34" charset="0"/>
                      </a:rPr>
                      <m:t>~</m:t>
                    </m:r>
                    <m:r>
                      <m:rPr>
                        <m:sty m:val="p"/>
                      </m:rPr>
                      <a:rPr lang="en-US" sz="2200" b="0" i="0" smtClean="0">
                        <a:latin typeface="Cambria Math" panose="02040503050406030204" pitchFamily="18" charset="0"/>
                        <a:cs typeface="Segoe UI Semilight" panose="020B0402040204020203" pitchFamily="34" charset="0"/>
                      </a:rPr>
                      <m:t>Unif</m:t>
                    </m:r>
                    <m:r>
                      <a:rPr lang="en-US" sz="2200" b="0" i="0" smtClean="0">
                        <a:latin typeface="Cambria Math" panose="02040503050406030204" pitchFamily="18" charset="0"/>
                        <a:cs typeface="Segoe UI Semilight" panose="020B0402040204020203" pitchFamily="34" charset="0"/>
                      </a:rPr>
                      <m:t>(</m:t>
                    </m:r>
                    <m:r>
                      <a:rPr lang="en-US" sz="2200" b="0" i="0" smtClean="0">
                        <a:latin typeface="Cambria Math" panose="02040503050406030204" pitchFamily="18" charset="0"/>
                        <a:cs typeface="Segoe UI Semilight" panose="020B0402040204020203" pitchFamily="34" charset="0"/>
                      </a:rPr>
                      <m:t>0</m:t>
                    </m:r>
                    <m:r>
                      <a:rPr lang="en-US" sz="2200" b="0" i="0" smtClean="0">
                        <a:latin typeface="Cambria Math" panose="02040503050406030204" pitchFamily="18" charset="0"/>
                        <a:cs typeface="Segoe UI Semilight" panose="020B0402040204020203" pitchFamily="34" charset="0"/>
                      </a:rPr>
                      <m:t>,</m:t>
                    </m:r>
                    <m:r>
                      <a:rPr lang="en-US" sz="2200" b="0" i="0" smtClean="0">
                        <a:latin typeface="Cambria Math" panose="02040503050406030204" pitchFamily="18" charset="0"/>
                        <a:cs typeface="Segoe UI Semilight" panose="020B0402040204020203" pitchFamily="34" charset="0"/>
                      </a:rPr>
                      <m:t>1</m:t>
                    </m:r>
                    <m:r>
                      <a:rPr lang="en-US" sz="2200" b="0" i="0" smtClean="0">
                        <a:latin typeface="Cambria Math" panose="02040503050406030204" pitchFamily="18" charset="0"/>
                        <a:cs typeface="Segoe UI Semilight" panose="020B0402040204020203" pitchFamily="34" charset="0"/>
                      </a:rPr>
                      <m:t>)</m:t>
                    </m:r>
                  </m:oMath>
                </a14:m>
                <a:r>
                  <a:rPr lang="en-US" sz="2200" dirty="0">
                    <a:latin typeface="Segoe UI Semilight" panose="020B0402040204020203" pitchFamily="34" charset="0"/>
                    <a:cs typeface="Segoe UI Semilight" panose="020B0402040204020203" pitchFamily="34" charset="0"/>
                  </a:rPr>
                  <a:t> and is independent</a:t>
                </a:r>
              </a:p>
            </p:txBody>
          </p:sp>
        </mc:Choice>
        <mc:Fallback xmlns="">
          <p:sp>
            <p:nvSpPr>
              <p:cNvPr id="46" name="TextBox 45">
                <a:extLst>
                  <a:ext uri="{FF2B5EF4-FFF2-40B4-BE49-F238E27FC236}">
                    <a16:creationId xmlns:a16="http://schemas.microsoft.com/office/drawing/2014/main" id="{2D895C0F-A837-1486-9144-10828DFF2901}"/>
                  </a:ext>
                </a:extLst>
              </p:cNvPr>
              <p:cNvSpPr txBox="1">
                <a:spLocks noRot="1" noChangeAspect="1" noMove="1" noResize="1" noEditPoints="1" noAdjustHandles="1" noChangeArrowheads="1" noChangeShapeType="1" noTextEdit="1"/>
              </p:cNvSpPr>
              <p:nvPr/>
            </p:nvSpPr>
            <p:spPr>
              <a:xfrm>
                <a:off x="1030118" y="1158674"/>
                <a:ext cx="10131761" cy="845807"/>
              </a:xfrm>
              <a:prstGeom prst="roundRect">
                <a:avLst/>
              </a:prstGeom>
              <a:blipFill>
                <a:blip r:embed="rId5"/>
                <a:stretch>
                  <a:fillRect b="-10072"/>
                </a:stretch>
              </a:blipFill>
              <a:ln w="28575">
                <a:noFill/>
              </a:ln>
            </p:spPr>
            <p:txBody>
              <a:bodyPr/>
              <a:lstStyle/>
              <a:p>
                <a:r>
                  <a:rPr lang="en-US">
                    <a:noFill/>
                  </a:rPr>
                  <a:t> </a:t>
                </a:r>
              </a:p>
            </p:txBody>
          </p:sp>
        </mc:Fallback>
      </mc:AlternateContent>
    </p:spTree>
    <p:extLst>
      <p:ext uri="{BB962C8B-B14F-4D97-AF65-F5344CB8AC3E}">
        <p14:creationId xmlns:p14="http://schemas.microsoft.com/office/powerpoint/2010/main" val="4171896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3B76-D408-412B-8C53-BB6850593D42}"/>
              </a:ext>
            </a:extLst>
          </p:cNvPr>
          <p:cNvSpPr>
            <a:spLocks noGrp="1"/>
          </p:cNvSpPr>
          <p:nvPr>
            <p:ph type="title"/>
          </p:nvPr>
        </p:nvSpPr>
        <p:spPr/>
        <p:txBody>
          <a:bodyPr/>
          <a:lstStyle/>
          <a:p>
            <a:r>
              <a:rPr lang="en-US" dirty="0"/>
              <a:t>“Proof by example” -- uniform</a:t>
            </a:r>
          </a:p>
        </p:txBody>
      </p:sp>
      <p:pic>
        <p:nvPicPr>
          <p:cNvPr id="29" name="Picture 28" descr="A graph of a function&#10;&#10;Description automatically generated">
            <a:extLst>
              <a:ext uri="{FF2B5EF4-FFF2-40B4-BE49-F238E27FC236}">
                <a16:creationId xmlns:a16="http://schemas.microsoft.com/office/drawing/2014/main" id="{0332B626-D6B4-E29F-77DE-093557442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125" y="2123750"/>
            <a:ext cx="10131763" cy="4342184"/>
          </a:xfrm>
          <a:prstGeom prst="rect">
            <a:avLst/>
          </a:prstGeom>
        </p:spPr>
      </p:pic>
      <p:pic>
        <p:nvPicPr>
          <p:cNvPr id="31" name="Picture 30" descr="A graph of a function&#10;&#10;Description automatically generated">
            <a:extLst>
              <a:ext uri="{FF2B5EF4-FFF2-40B4-BE49-F238E27FC236}">
                <a16:creationId xmlns:a16="http://schemas.microsoft.com/office/drawing/2014/main" id="{B3E13D3D-01B6-4593-F585-A082B7255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24" y="2123750"/>
            <a:ext cx="10131763" cy="4342184"/>
          </a:xfrm>
          <a:prstGeom prst="rect">
            <a:avLst/>
          </a:prstGeom>
        </p:spPr>
      </p:pic>
      <p:pic>
        <p:nvPicPr>
          <p:cNvPr id="33" name="Picture 32" descr="A graph of a function&#10;&#10;Description automatically generated">
            <a:extLst>
              <a:ext uri="{FF2B5EF4-FFF2-40B4-BE49-F238E27FC236}">
                <a16:creationId xmlns:a16="http://schemas.microsoft.com/office/drawing/2014/main" id="{55748C51-719E-311F-BA23-6651B7174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23" y="2123750"/>
            <a:ext cx="10131762" cy="4342184"/>
          </a:xfrm>
          <a:prstGeom prst="rect">
            <a:avLst/>
          </a:prstGeom>
        </p:spPr>
      </p:pic>
      <p:pic>
        <p:nvPicPr>
          <p:cNvPr id="35" name="Picture 34" descr="A graph of a function&#10;&#10;Description automatically generated">
            <a:extLst>
              <a:ext uri="{FF2B5EF4-FFF2-40B4-BE49-F238E27FC236}">
                <a16:creationId xmlns:a16="http://schemas.microsoft.com/office/drawing/2014/main" id="{5B97D716-7601-FDAB-303F-0F4FAB08F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121" y="2123750"/>
            <a:ext cx="10131762" cy="4342184"/>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D895C0F-A837-1486-9144-10828DFF2901}"/>
                  </a:ext>
                </a:extLst>
              </p:cNvPr>
              <p:cNvSpPr txBox="1"/>
              <p:nvPr/>
            </p:nvSpPr>
            <p:spPr>
              <a:xfrm>
                <a:off x="1030118" y="1158674"/>
                <a:ext cx="10131761" cy="845807"/>
              </a:xfrm>
              <a:prstGeom prst="roundRect">
                <a:avLst/>
              </a:prstGeom>
              <a:solidFill>
                <a:srgbClr val="FFF4E1"/>
              </a:solidFill>
              <a:ln w="28575">
                <a:noFill/>
              </a:ln>
            </p:spPr>
            <p:txBody>
              <a:bodyPr wrap="square" anchor="ctr">
                <a:noAutofit/>
              </a:bodyPr>
              <a:lstStyle/>
              <a:p>
                <a:pPr algn="ct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cs typeface="Segoe UI Semilight" panose="020B0402040204020203" pitchFamily="34" charset="0"/>
                        </a:rPr>
                        <m:t>𝑿</m:t>
                      </m:r>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𝟏</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𝟐</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𝟑</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𝟒</m:t>
                          </m:r>
                        </m:sub>
                      </m:sSub>
                    </m:oMath>
                  </m:oMathPara>
                </a14:m>
                <a:endParaRPr lang="en-US" sz="2200" b="1" dirty="0">
                  <a:latin typeface="Segoe UI Semilight" panose="020B0402040204020203" pitchFamily="34" charset="0"/>
                  <a:cs typeface="Segoe UI Semilight" panose="020B0402040204020203" pitchFamily="34" charset="0"/>
                </a:endParaRPr>
              </a:p>
              <a:p>
                <a:pPr algn="ctr"/>
                <a:r>
                  <a:rPr lang="en-US" sz="2200" dirty="0">
                    <a:latin typeface="Segoe UI Semilight" panose="020B0402040204020203" pitchFamily="34" charset="0"/>
                    <a:cs typeface="Segoe UI Semilight" panose="020B0402040204020203" pitchFamily="34" charset="0"/>
                  </a:rPr>
                  <a:t>where each </a:t>
                </a:r>
                <a14:m>
                  <m:oMath xmlns:m="http://schemas.openxmlformats.org/officeDocument/2006/math">
                    <m:sSub>
                      <m:sSubPr>
                        <m:ctrlPr>
                          <a:rPr lang="en-US" sz="2200" i="1" smtClean="0">
                            <a:latin typeface="Cambria Math" panose="02040503050406030204" pitchFamily="18" charset="0"/>
                            <a:cs typeface="Segoe UI Semilight" panose="020B0402040204020203" pitchFamily="34" charset="0"/>
                          </a:rPr>
                        </m:ctrlPr>
                      </m:sSubPr>
                      <m:e>
                        <m:r>
                          <a:rPr lang="en-US" sz="2200" b="0" i="1" smtClean="0">
                            <a:latin typeface="Cambria Math" panose="02040503050406030204" pitchFamily="18" charset="0"/>
                            <a:cs typeface="Segoe UI Semilight" panose="020B0402040204020203" pitchFamily="34" charset="0"/>
                          </a:rPr>
                          <m:t>𝑋</m:t>
                        </m:r>
                      </m:e>
                      <m:sub>
                        <m:r>
                          <a:rPr lang="en-US" sz="2200" b="0" i="1" smtClean="0">
                            <a:latin typeface="Cambria Math" panose="02040503050406030204" pitchFamily="18" charset="0"/>
                            <a:cs typeface="Segoe UI Semilight" panose="020B0402040204020203" pitchFamily="34" charset="0"/>
                          </a:rPr>
                          <m:t>𝑖</m:t>
                        </m:r>
                      </m:sub>
                    </m:sSub>
                    <m:r>
                      <a:rPr lang="en-US" sz="2200" b="0" i="1" smtClean="0">
                        <a:latin typeface="Cambria Math" panose="02040503050406030204" pitchFamily="18" charset="0"/>
                        <a:cs typeface="Segoe UI Semilight" panose="020B0402040204020203" pitchFamily="34" charset="0"/>
                      </a:rPr>
                      <m:t>~</m:t>
                    </m:r>
                    <m:r>
                      <m:rPr>
                        <m:sty m:val="p"/>
                      </m:rPr>
                      <a:rPr lang="en-US" sz="2200" b="0" i="0" smtClean="0">
                        <a:latin typeface="Cambria Math" panose="02040503050406030204" pitchFamily="18" charset="0"/>
                        <a:cs typeface="Segoe UI Semilight" panose="020B0402040204020203" pitchFamily="34" charset="0"/>
                      </a:rPr>
                      <m:t>Unif</m:t>
                    </m:r>
                    <m:r>
                      <a:rPr lang="en-US" sz="2200" b="0" i="0" smtClean="0">
                        <a:latin typeface="Cambria Math" panose="02040503050406030204" pitchFamily="18" charset="0"/>
                        <a:cs typeface="Segoe UI Semilight" panose="020B0402040204020203" pitchFamily="34" charset="0"/>
                      </a:rPr>
                      <m:t>(0,1)</m:t>
                    </m:r>
                  </m:oMath>
                </a14:m>
                <a:r>
                  <a:rPr lang="en-US" sz="2200" dirty="0">
                    <a:latin typeface="Segoe UI Semilight" panose="020B0402040204020203" pitchFamily="34" charset="0"/>
                    <a:cs typeface="Segoe UI Semilight" panose="020B0402040204020203" pitchFamily="34" charset="0"/>
                  </a:rPr>
                  <a:t> and is independent</a:t>
                </a:r>
              </a:p>
            </p:txBody>
          </p:sp>
        </mc:Choice>
        <mc:Fallback xmlns="">
          <p:sp>
            <p:nvSpPr>
              <p:cNvPr id="46" name="TextBox 45">
                <a:extLst>
                  <a:ext uri="{FF2B5EF4-FFF2-40B4-BE49-F238E27FC236}">
                    <a16:creationId xmlns:a16="http://schemas.microsoft.com/office/drawing/2014/main" id="{2D895C0F-A837-1486-9144-10828DFF2901}"/>
                  </a:ext>
                </a:extLst>
              </p:cNvPr>
              <p:cNvSpPr txBox="1">
                <a:spLocks noRot="1" noChangeAspect="1" noMove="1" noResize="1" noEditPoints="1" noAdjustHandles="1" noChangeArrowheads="1" noChangeShapeType="1" noTextEdit="1"/>
              </p:cNvSpPr>
              <p:nvPr/>
            </p:nvSpPr>
            <p:spPr>
              <a:xfrm>
                <a:off x="1030118" y="1158674"/>
                <a:ext cx="10131761" cy="845807"/>
              </a:xfrm>
              <a:prstGeom prst="roundRect">
                <a:avLst/>
              </a:prstGeom>
              <a:blipFill>
                <a:blip r:embed="rId6"/>
                <a:stretch>
                  <a:fillRect b="-10072"/>
                </a:stretch>
              </a:blipFill>
              <a:ln w="28575">
                <a:noFill/>
              </a:ln>
            </p:spPr>
            <p:txBody>
              <a:bodyPr/>
              <a:lstStyle/>
              <a:p>
                <a:r>
                  <a:rPr lang="en-US">
                    <a:noFill/>
                  </a:rPr>
                  <a:t> </a:t>
                </a:r>
              </a:p>
            </p:txBody>
          </p:sp>
        </mc:Fallback>
      </mc:AlternateContent>
    </p:spTree>
    <p:extLst>
      <p:ext uri="{BB962C8B-B14F-4D97-AF65-F5344CB8AC3E}">
        <p14:creationId xmlns:p14="http://schemas.microsoft.com/office/powerpoint/2010/main" val="3196209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22CD-0D36-C91A-940B-0EDA97354D15}"/>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81F3C44D-CD32-13A3-B16D-884B642D6FA9}"/>
              </a:ext>
            </a:extLst>
          </p:cNvPr>
          <p:cNvSpPr>
            <a:spLocks noGrp="1"/>
          </p:cNvSpPr>
          <p:nvPr>
            <p:ph idx="1"/>
          </p:nvPr>
        </p:nvSpPr>
        <p:spPr/>
        <p:txBody>
          <a:bodyPr/>
          <a:lstStyle/>
          <a:p>
            <a:pPr>
              <a:buFont typeface="Arial" panose="020B0604020202020204" pitchFamily="34" charset="0"/>
              <a:buChar char="•"/>
            </a:pPr>
            <a:r>
              <a:rPr lang="en-US" dirty="0"/>
              <a:t> Reminder about concept checks 12, 13, and 14, late due date tonight</a:t>
            </a:r>
          </a:p>
          <a:p>
            <a:pPr>
              <a:buFont typeface="Arial" panose="020B0604020202020204" pitchFamily="34" charset="0"/>
              <a:buChar char="•"/>
            </a:pPr>
            <a:r>
              <a:rPr lang="en-US" dirty="0"/>
              <a:t> Midterm grades released on ~Wednesday</a:t>
            </a:r>
          </a:p>
          <a:p>
            <a:pPr>
              <a:buFont typeface="Arial" panose="020B0604020202020204" pitchFamily="34" charset="0"/>
              <a:buChar char="•"/>
            </a:pPr>
            <a:r>
              <a:rPr lang="en-US" dirty="0"/>
              <a:t> Updated lecture notes for last Wed and Fri lecture on website</a:t>
            </a:r>
          </a:p>
        </p:txBody>
      </p:sp>
    </p:spTree>
    <p:extLst>
      <p:ext uri="{BB962C8B-B14F-4D97-AF65-F5344CB8AC3E}">
        <p14:creationId xmlns:p14="http://schemas.microsoft.com/office/powerpoint/2010/main" val="1949327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3B76-D408-412B-8C53-BB6850593D42}"/>
              </a:ext>
            </a:extLst>
          </p:cNvPr>
          <p:cNvSpPr>
            <a:spLocks noGrp="1"/>
          </p:cNvSpPr>
          <p:nvPr>
            <p:ph type="title"/>
          </p:nvPr>
        </p:nvSpPr>
        <p:spPr/>
        <p:txBody>
          <a:bodyPr/>
          <a:lstStyle/>
          <a:p>
            <a:r>
              <a:rPr lang="en-US" dirty="0"/>
              <a:t>“Proof by example” -- uniform</a:t>
            </a:r>
          </a:p>
        </p:txBody>
      </p:sp>
      <p:pic>
        <p:nvPicPr>
          <p:cNvPr id="29" name="Picture 28" descr="A graph of a function&#10;&#10;Description automatically generated">
            <a:extLst>
              <a:ext uri="{FF2B5EF4-FFF2-40B4-BE49-F238E27FC236}">
                <a16:creationId xmlns:a16="http://schemas.microsoft.com/office/drawing/2014/main" id="{0332B626-D6B4-E29F-77DE-093557442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125" y="2123750"/>
            <a:ext cx="10131763" cy="4342184"/>
          </a:xfrm>
          <a:prstGeom prst="rect">
            <a:avLst/>
          </a:prstGeom>
        </p:spPr>
      </p:pic>
      <p:pic>
        <p:nvPicPr>
          <p:cNvPr id="31" name="Picture 30" descr="A graph of a function&#10;&#10;Description automatically generated">
            <a:extLst>
              <a:ext uri="{FF2B5EF4-FFF2-40B4-BE49-F238E27FC236}">
                <a16:creationId xmlns:a16="http://schemas.microsoft.com/office/drawing/2014/main" id="{B3E13D3D-01B6-4593-F585-A082B7255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24" y="2123750"/>
            <a:ext cx="10131763" cy="4342184"/>
          </a:xfrm>
          <a:prstGeom prst="rect">
            <a:avLst/>
          </a:prstGeom>
        </p:spPr>
      </p:pic>
      <p:pic>
        <p:nvPicPr>
          <p:cNvPr id="33" name="Picture 32" descr="A graph of a function&#10;&#10;Description automatically generated">
            <a:extLst>
              <a:ext uri="{FF2B5EF4-FFF2-40B4-BE49-F238E27FC236}">
                <a16:creationId xmlns:a16="http://schemas.microsoft.com/office/drawing/2014/main" id="{55748C51-719E-311F-BA23-6651B7174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23" y="2123750"/>
            <a:ext cx="10131762" cy="4342184"/>
          </a:xfrm>
          <a:prstGeom prst="rect">
            <a:avLst/>
          </a:prstGeom>
        </p:spPr>
      </p:pic>
      <p:pic>
        <p:nvPicPr>
          <p:cNvPr id="35" name="Picture 34" descr="A graph of a function&#10;&#10;Description automatically generated">
            <a:extLst>
              <a:ext uri="{FF2B5EF4-FFF2-40B4-BE49-F238E27FC236}">
                <a16:creationId xmlns:a16="http://schemas.microsoft.com/office/drawing/2014/main" id="{5B97D716-7601-FDAB-303F-0F4FAB08F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121" y="2123750"/>
            <a:ext cx="10131762" cy="4342184"/>
          </a:xfrm>
          <a:prstGeom prst="rect">
            <a:avLst/>
          </a:prstGeom>
        </p:spPr>
      </p:pic>
      <p:pic>
        <p:nvPicPr>
          <p:cNvPr id="37" name="Picture 36" descr="A graph of a function&#10;&#10;Description automatically generated">
            <a:extLst>
              <a:ext uri="{FF2B5EF4-FFF2-40B4-BE49-F238E27FC236}">
                <a16:creationId xmlns:a16="http://schemas.microsoft.com/office/drawing/2014/main" id="{AB9CB559-62FC-1EDC-390D-8B369268C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D895C0F-A837-1486-9144-10828DFF2901}"/>
                  </a:ext>
                </a:extLst>
              </p:cNvPr>
              <p:cNvSpPr txBox="1"/>
              <p:nvPr/>
            </p:nvSpPr>
            <p:spPr>
              <a:xfrm>
                <a:off x="1030118" y="1158674"/>
                <a:ext cx="10131761" cy="845807"/>
              </a:xfrm>
              <a:prstGeom prst="roundRect">
                <a:avLst/>
              </a:prstGeom>
              <a:solidFill>
                <a:srgbClr val="FFF4E1"/>
              </a:solidFill>
              <a:ln w="28575">
                <a:noFill/>
              </a:ln>
            </p:spPr>
            <p:txBody>
              <a:bodyPr wrap="square" anchor="ctr">
                <a:noAutofit/>
              </a:bodyPr>
              <a:lstStyle/>
              <a:p>
                <a:pPr algn="ct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cs typeface="Segoe UI Semilight" panose="020B0402040204020203" pitchFamily="34" charset="0"/>
                        </a:rPr>
                        <m:t>𝑿</m:t>
                      </m:r>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𝟏</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𝟐</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𝟑</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𝟒</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𝟓</m:t>
                          </m:r>
                        </m:sub>
                      </m:sSub>
                    </m:oMath>
                  </m:oMathPara>
                </a14:m>
                <a:endParaRPr lang="en-US" sz="2200" b="1" dirty="0">
                  <a:latin typeface="Segoe UI Semilight" panose="020B0402040204020203" pitchFamily="34" charset="0"/>
                  <a:cs typeface="Segoe UI Semilight" panose="020B0402040204020203" pitchFamily="34" charset="0"/>
                </a:endParaRPr>
              </a:p>
              <a:p>
                <a:pPr algn="ctr"/>
                <a:r>
                  <a:rPr lang="en-US" sz="2200" dirty="0">
                    <a:latin typeface="Segoe UI Semilight" panose="020B0402040204020203" pitchFamily="34" charset="0"/>
                    <a:cs typeface="Segoe UI Semilight" panose="020B0402040204020203" pitchFamily="34" charset="0"/>
                  </a:rPr>
                  <a:t>where each </a:t>
                </a:r>
                <a14:m>
                  <m:oMath xmlns:m="http://schemas.openxmlformats.org/officeDocument/2006/math">
                    <m:sSub>
                      <m:sSubPr>
                        <m:ctrlPr>
                          <a:rPr lang="en-US" sz="2200" i="1" smtClean="0">
                            <a:latin typeface="Cambria Math" panose="02040503050406030204" pitchFamily="18" charset="0"/>
                            <a:cs typeface="Segoe UI Semilight" panose="020B0402040204020203" pitchFamily="34" charset="0"/>
                          </a:rPr>
                        </m:ctrlPr>
                      </m:sSubPr>
                      <m:e>
                        <m:r>
                          <a:rPr lang="en-US" sz="2200" b="0" i="1" smtClean="0">
                            <a:latin typeface="Cambria Math" panose="02040503050406030204" pitchFamily="18" charset="0"/>
                            <a:cs typeface="Segoe UI Semilight" panose="020B0402040204020203" pitchFamily="34" charset="0"/>
                          </a:rPr>
                          <m:t>𝑋</m:t>
                        </m:r>
                      </m:e>
                      <m:sub>
                        <m:r>
                          <a:rPr lang="en-US" sz="2200" b="0" i="1" smtClean="0">
                            <a:latin typeface="Cambria Math" panose="02040503050406030204" pitchFamily="18" charset="0"/>
                            <a:cs typeface="Segoe UI Semilight" panose="020B0402040204020203" pitchFamily="34" charset="0"/>
                          </a:rPr>
                          <m:t>𝑖</m:t>
                        </m:r>
                      </m:sub>
                    </m:sSub>
                    <m:r>
                      <a:rPr lang="en-US" sz="2200" b="0" i="1" smtClean="0">
                        <a:latin typeface="Cambria Math" panose="02040503050406030204" pitchFamily="18" charset="0"/>
                        <a:cs typeface="Segoe UI Semilight" panose="020B0402040204020203" pitchFamily="34" charset="0"/>
                      </a:rPr>
                      <m:t>~</m:t>
                    </m:r>
                    <m:r>
                      <m:rPr>
                        <m:sty m:val="p"/>
                      </m:rPr>
                      <a:rPr lang="en-US" sz="2200" b="0" i="0" smtClean="0">
                        <a:latin typeface="Cambria Math" panose="02040503050406030204" pitchFamily="18" charset="0"/>
                        <a:cs typeface="Segoe UI Semilight" panose="020B0402040204020203" pitchFamily="34" charset="0"/>
                      </a:rPr>
                      <m:t>Unif</m:t>
                    </m:r>
                    <m:r>
                      <a:rPr lang="en-US" sz="2200" b="0" i="0" smtClean="0">
                        <a:latin typeface="Cambria Math" panose="02040503050406030204" pitchFamily="18" charset="0"/>
                        <a:cs typeface="Segoe UI Semilight" panose="020B0402040204020203" pitchFamily="34" charset="0"/>
                      </a:rPr>
                      <m:t>(</m:t>
                    </m:r>
                    <m:r>
                      <a:rPr lang="en-US" sz="2200" b="0" i="0" smtClean="0">
                        <a:latin typeface="Cambria Math" panose="02040503050406030204" pitchFamily="18" charset="0"/>
                        <a:cs typeface="Segoe UI Semilight" panose="020B0402040204020203" pitchFamily="34" charset="0"/>
                      </a:rPr>
                      <m:t>0</m:t>
                    </m:r>
                    <m:r>
                      <a:rPr lang="en-US" sz="2200" b="0" i="0" smtClean="0">
                        <a:latin typeface="Cambria Math" panose="02040503050406030204" pitchFamily="18" charset="0"/>
                        <a:cs typeface="Segoe UI Semilight" panose="020B0402040204020203" pitchFamily="34" charset="0"/>
                      </a:rPr>
                      <m:t>,</m:t>
                    </m:r>
                    <m:r>
                      <a:rPr lang="en-US" sz="2200" b="0" i="0" smtClean="0">
                        <a:latin typeface="Cambria Math" panose="02040503050406030204" pitchFamily="18" charset="0"/>
                        <a:cs typeface="Segoe UI Semilight" panose="020B0402040204020203" pitchFamily="34" charset="0"/>
                      </a:rPr>
                      <m:t>1</m:t>
                    </m:r>
                    <m:r>
                      <a:rPr lang="en-US" sz="2200" b="0" i="0" smtClean="0">
                        <a:latin typeface="Cambria Math" panose="02040503050406030204" pitchFamily="18" charset="0"/>
                        <a:cs typeface="Segoe UI Semilight" panose="020B0402040204020203" pitchFamily="34" charset="0"/>
                      </a:rPr>
                      <m:t>)</m:t>
                    </m:r>
                  </m:oMath>
                </a14:m>
                <a:r>
                  <a:rPr lang="en-US" sz="2200" dirty="0">
                    <a:latin typeface="Segoe UI Semilight" panose="020B0402040204020203" pitchFamily="34" charset="0"/>
                    <a:cs typeface="Segoe UI Semilight" panose="020B0402040204020203" pitchFamily="34" charset="0"/>
                  </a:rPr>
                  <a:t> and is independent</a:t>
                </a:r>
              </a:p>
            </p:txBody>
          </p:sp>
        </mc:Choice>
        <mc:Fallback xmlns="">
          <p:sp>
            <p:nvSpPr>
              <p:cNvPr id="46" name="TextBox 45">
                <a:extLst>
                  <a:ext uri="{FF2B5EF4-FFF2-40B4-BE49-F238E27FC236}">
                    <a16:creationId xmlns:a16="http://schemas.microsoft.com/office/drawing/2014/main" id="{2D895C0F-A837-1486-9144-10828DFF2901}"/>
                  </a:ext>
                </a:extLst>
              </p:cNvPr>
              <p:cNvSpPr txBox="1">
                <a:spLocks noRot="1" noChangeAspect="1" noMove="1" noResize="1" noEditPoints="1" noAdjustHandles="1" noChangeArrowheads="1" noChangeShapeType="1" noTextEdit="1"/>
              </p:cNvSpPr>
              <p:nvPr/>
            </p:nvSpPr>
            <p:spPr>
              <a:xfrm>
                <a:off x="1030118" y="1158674"/>
                <a:ext cx="10131761" cy="845807"/>
              </a:xfrm>
              <a:prstGeom prst="roundRect">
                <a:avLst/>
              </a:prstGeom>
              <a:blipFill>
                <a:blip r:embed="rId7"/>
                <a:stretch>
                  <a:fillRect b="-10072"/>
                </a:stretch>
              </a:blipFill>
              <a:ln w="28575">
                <a:noFill/>
              </a:ln>
            </p:spPr>
            <p:txBody>
              <a:bodyPr/>
              <a:lstStyle/>
              <a:p>
                <a:r>
                  <a:rPr lang="en-US">
                    <a:noFill/>
                  </a:rPr>
                  <a:t> </a:t>
                </a:r>
              </a:p>
            </p:txBody>
          </p:sp>
        </mc:Fallback>
      </mc:AlternateContent>
    </p:spTree>
    <p:extLst>
      <p:ext uri="{BB962C8B-B14F-4D97-AF65-F5344CB8AC3E}">
        <p14:creationId xmlns:p14="http://schemas.microsoft.com/office/powerpoint/2010/main" val="4020553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3B76-D408-412B-8C53-BB6850593D42}"/>
              </a:ext>
            </a:extLst>
          </p:cNvPr>
          <p:cNvSpPr>
            <a:spLocks noGrp="1"/>
          </p:cNvSpPr>
          <p:nvPr>
            <p:ph type="title"/>
          </p:nvPr>
        </p:nvSpPr>
        <p:spPr/>
        <p:txBody>
          <a:bodyPr/>
          <a:lstStyle/>
          <a:p>
            <a:r>
              <a:rPr lang="en-US" dirty="0"/>
              <a:t>“Proof by example” -- uniform</a:t>
            </a:r>
          </a:p>
        </p:txBody>
      </p:sp>
      <p:pic>
        <p:nvPicPr>
          <p:cNvPr id="29" name="Picture 28" descr="A graph of a function&#10;&#10;Description automatically generated">
            <a:extLst>
              <a:ext uri="{FF2B5EF4-FFF2-40B4-BE49-F238E27FC236}">
                <a16:creationId xmlns:a16="http://schemas.microsoft.com/office/drawing/2014/main" id="{0332B626-D6B4-E29F-77DE-093557442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125" y="2123750"/>
            <a:ext cx="10131763" cy="4342184"/>
          </a:xfrm>
          <a:prstGeom prst="rect">
            <a:avLst/>
          </a:prstGeom>
        </p:spPr>
      </p:pic>
      <p:pic>
        <p:nvPicPr>
          <p:cNvPr id="31" name="Picture 30" descr="A graph of a function&#10;&#10;Description automatically generated">
            <a:extLst>
              <a:ext uri="{FF2B5EF4-FFF2-40B4-BE49-F238E27FC236}">
                <a16:creationId xmlns:a16="http://schemas.microsoft.com/office/drawing/2014/main" id="{B3E13D3D-01B6-4593-F585-A082B7255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24" y="2123750"/>
            <a:ext cx="10131763" cy="4342184"/>
          </a:xfrm>
          <a:prstGeom prst="rect">
            <a:avLst/>
          </a:prstGeom>
        </p:spPr>
      </p:pic>
      <p:pic>
        <p:nvPicPr>
          <p:cNvPr id="33" name="Picture 32" descr="A graph of a function&#10;&#10;Description automatically generated">
            <a:extLst>
              <a:ext uri="{FF2B5EF4-FFF2-40B4-BE49-F238E27FC236}">
                <a16:creationId xmlns:a16="http://schemas.microsoft.com/office/drawing/2014/main" id="{55748C51-719E-311F-BA23-6651B7174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23" y="2123750"/>
            <a:ext cx="10131762" cy="4342184"/>
          </a:xfrm>
          <a:prstGeom prst="rect">
            <a:avLst/>
          </a:prstGeom>
        </p:spPr>
      </p:pic>
      <p:pic>
        <p:nvPicPr>
          <p:cNvPr id="35" name="Picture 34" descr="A graph of a function&#10;&#10;Description automatically generated">
            <a:extLst>
              <a:ext uri="{FF2B5EF4-FFF2-40B4-BE49-F238E27FC236}">
                <a16:creationId xmlns:a16="http://schemas.microsoft.com/office/drawing/2014/main" id="{5B97D716-7601-FDAB-303F-0F4FAB08F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121" y="2123750"/>
            <a:ext cx="10131762" cy="4342184"/>
          </a:xfrm>
          <a:prstGeom prst="rect">
            <a:avLst/>
          </a:prstGeom>
        </p:spPr>
      </p:pic>
      <p:pic>
        <p:nvPicPr>
          <p:cNvPr id="37" name="Picture 36" descr="A graph of a function&#10;&#10;Description automatically generated">
            <a:extLst>
              <a:ext uri="{FF2B5EF4-FFF2-40B4-BE49-F238E27FC236}">
                <a16:creationId xmlns:a16="http://schemas.microsoft.com/office/drawing/2014/main" id="{AB9CB559-62FC-1EDC-390D-8B369268C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p:pic>
        <p:nvPicPr>
          <p:cNvPr id="39" name="Picture 38" descr="A graph with a curve&#10;&#10;Description automatically generated">
            <a:extLst>
              <a:ext uri="{FF2B5EF4-FFF2-40B4-BE49-F238E27FC236}">
                <a16:creationId xmlns:a16="http://schemas.microsoft.com/office/drawing/2014/main" id="{59C8036C-9DA4-6FF7-7722-316B0D0D88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D895C0F-A837-1486-9144-10828DFF2901}"/>
                  </a:ext>
                </a:extLst>
              </p:cNvPr>
              <p:cNvSpPr txBox="1"/>
              <p:nvPr/>
            </p:nvSpPr>
            <p:spPr>
              <a:xfrm>
                <a:off x="1030118" y="1158674"/>
                <a:ext cx="10131761" cy="845807"/>
              </a:xfrm>
              <a:prstGeom prst="roundRect">
                <a:avLst/>
              </a:prstGeom>
              <a:solidFill>
                <a:srgbClr val="FFF4E1"/>
              </a:solidFill>
              <a:ln w="28575">
                <a:noFill/>
              </a:ln>
            </p:spPr>
            <p:txBody>
              <a:bodyPr wrap="square" anchor="ctr">
                <a:noAutofit/>
              </a:bodyPr>
              <a:lstStyle/>
              <a:p>
                <a:pPr algn="ct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cs typeface="Segoe UI Semilight" panose="020B0402040204020203" pitchFamily="34" charset="0"/>
                        </a:rPr>
                        <m:t>𝑿</m:t>
                      </m:r>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𝟏</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𝟐</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𝟑</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𝟒</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𝟓</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𝟔</m:t>
                          </m:r>
                        </m:sub>
                      </m:sSub>
                    </m:oMath>
                  </m:oMathPara>
                </a14:m>
                <a:endParaRPr lang="en-US" sz="2200" b="1" dirty="0">
                  <a:latin typeface="Segoe UI Semilight" panose="020B0402040204020203" pitchFamily="34" charset="0"/>
                  <a:cs typeface="Segoe UI Semilight" panose="020B0402040204020203" pitchFamily="34" charset="0"/>
                </a:endParaRPr>
              </a:p>
              <a:p>
                <a:pPr algn="ctr"/>
                <a:r>
                  <a:rPr lang="en-US" sz="2200" dirty="0">
                    <a:latin typeface="Segoe UI Semilight" panose="020B0402040204020203" pitchFamily="34" charset="0"/>
                    <a:cs typeface="Segoe UI Semilight" panose="020B0402040204020203" pitchFamily="34" charset="0"/>
                  </a:rPr>
                  <a:t>where each </a:t>
                </a:r>
                <a14:m>
                  <m:oMath xmlns:m="http://schemas.openxmlformats.org/officeDocument/2006/math">
                    <m:sSub>
                      <m:sSubPr>
                        <m:ctrlPr>
                          <a:rPr lang="en-US" sz="2200" i="1" smtClean="0">
                            <a:latin typeface="Cambria Math" panose="02040503050406030204" pitchFamily="18" charset="0"/>
                            <a:cs typeface="Segoe UI Semilight" panose="020B0402040204020203" pitchFamily="34" charset="0"/>
                          </a:rPr>
                        </m:ctrlPr>
                      </m:sSubPr>
                      <m:e>
                        <m:r>
                          <a:rPr lang="en-US" sz="2200" b="0" i="1" smtClean="0">
                            <a:latin typeface="Cambria Math" panose="02040503050406030204" pitchFamily="18" charset="0"/>
                            <a:cs typeface="Segoe UI Semilight" panose="020B0402040204020203" pitchFamily="34" charset="0"/>
                          </a:rPr>
                          <m:t>𝑋</m:t>
                        </m:r>
                      </m:e>
                      <m:sub>
                        <m:r>
                          <a:rPr lang="en-US" sz="2200" b="0" i="1" smtClean="0">
                            <a:latin typeface="Cambria Math" panose="02040503050406030204" pitchFamily="18" charset="0"/>
                            <a:cs typeface="Segoe UI Semilight" panose="020B0402040204020203" pitchFamily="34" charset="0"/>
                          </a:rPr>
                          <m:t>𝑖</m:t>
                        </m:r>
                      </m:sub>
                    </m:sSub>
                    <m:r>
                      <a:rPr lang="en-US" sz="2200" b="0" i="1" smtClean="0">
                        <a:latin typeface="Cambria Math" panose="02040503050406030204" pitchFamily="18" charset="0"/>
                        <a:cs typeface="Segoe UI Semilight" panose="020B0402040204020203" pitchFamily="34" charset="0"/>
                      </a:rPr>
                      <m:t>~</m:t>
                    </m:r>
                    <m:r>
                      <m:rPr>
                        <m:sty m:val="p"/>
                      </m:rPr>
                      <a:rPr lang="en-US" sz="2200" b="0" i="0" smtClean="0">
                        <a:latin typeface="Cambria Math" panose="02040503050406030204" pitchFamily="18" charset="0"/>
                        <a:cs typeface="Segoe UI Semilight" panose="020B0402040204020203" pitchFamily="34" charset="0"/>
                      </a:rPr>
                      <m:t>Unif</m:t>
                    </m:r>
                    <m:r>
                      <a:rPr lang="en-US" sz="2200" b="0" i="0" smtClean="0">
                        <a:latin typeface="Cambria Math" panose="02040503050406030204" pitchFamily="18" charset="0"/>
                        <a:cs typeface="Segoe UI Semilight" panose="020B0402040204020203" pitchFamily="34" charset="0"/>
                      </a:rPr>
                      <m:t>(0,1)</m:t>
                    </m:r>
                  </m:oMath>
                </a14:m>
                <a:r>
                  <a:rPr lang="en-US" sz="2200" dirty="0">
                    <a:latin typeface="Segoe UI Semilight" panose="020B0402040204020203" pitchFamily="34" charset="0"/>
                    <a:cs typeface="Segoe UI Semilight" panose="020B0402040204020203" pitchFamily="34" charset="0"/>
                  </a:rPr>
                  <a:t> and is independent</a:t>
                </a:r>
              </a:p>
            </p:txBody>
          </p:sp>
        </mc:Choice>
        <mc:Fallback xmlns="">
          <p:sp>
            <p:nvSpPr>
              <p:cNvPr id="46" name="TextBox 45">
                <a:extLst>
                  <a:ext uri="{FF2B5EF4-FFF2-40B4-BE49-F238E27FC236}">
                    <a16:creationId xmlns:a16="http://schemas.microsoft.com/office/drawing/2014/main" id="{2D895C0F-A837-1486-9144-10828DFF2901}"/>
                  </a:ext>
                </a:extLst>
              </p:cNvPr>
              <p:cNvSpPr txBox="1">
                <a:spLocks noRot="1" noChangeAspect="1" noMove="1" noResize="1" noEditPoints="1" noAdjustHandles="1" noChangeArrowheads="1" noChangeShapeType="1" noTextEdit="1"/>
              </p:cNvSpPr>
              <p:nvPr/>
            </p:nvSpPr>
            <p:spPr>
              <a:xfrm>
                <a:off x="1030118" y="1158674"/>
                <a:ext cx="10131761" cy="845807"/>
              </a:xfrm>
              <a:prstGeom prst="roundRect">
                <a:avLst/>
              </a:prstGeom>
              <a:blipFill>
                <a:blip r:embed="rId8"/>
                <a:stretch>
                  <a:fillRect b="-10072"/>
                </a:stretch>
              </a:blipFill>
              <a:ln w="28575">
                <a:noFill/>
              </a:ln>
            </p:spPr>
            <p:txBody>
              <a:bodyPr/>
              <a:lstStyle/>
              <a:p>
                <a:r>
                  <a:rPr lang="en-US">
                    <a:noFill/>
                  </a:rPr>
                  <a:t> </a:t>
                </a:r>
              </a:p>
            </p:txBody>
          </p:sp>
        </mc:Fallback>
      </mc:AlternateContent>
    </p:spTree>
    <p:extLst>
      <p:ext uri="{BB962C8B-B14F-4D97-AF65-F5344CB8AC3E}">
        <p14:creationId xmlns:p14="http://schemas.microsoft.com/office/powerpoint/2010/main" val="2868280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3B76-D408-412B-8C53-BB6850593D42}"/>
              </a:ext>
            </a:extLst>
          </p:cNvPr>
          <p:cNvSpPr>
            <a:spLocks noGrp="1"/>
          </p:cNvSpPr>
          <p:nvPr>
            <p:ph type="title"/>
          </p:nvPr>
        </p:nvSpPr>
        <p:spPr/>
        <p:txBody>
          <a:bodyPr/>
          <a:lstStyle/>
          <a:p>
            <a:r>
              <a:rPr lang="en-US" dirty="0"/>
              <a:t>“Proof by example” -- uniform</a:t>
            </a:r>
          </a:p>
        </p:txBody>
      </p:sp>
      <p:pic>
        <p:nvPicPr>
          <p:cNvPr id="29" name="Picture 28" descr="A graph of a function&#10;&#10;Description automatically generated">
            <a:extLst>
              <a:ext uri="{FF2B5EF4-FFF2-40B4-BE49-F238E27FC236}">
                <a16:creationId xmlns:a16="http://schemas.microsoft.com/office/drawing/2014/main" id="{0332B626-D6B4-E29F-77DE-093557442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125" y="2123750"/>
            <a:ext cx="10131763" cy="4342184"/>
          </a:xfrm>
          <a:prstGeom prst="rect">
            <a:avLst/>
          </a:prstGeom>
        </p:spPr>
      </p:pic>
      <p:pic>
        <p:nvPicPr>
          <p:cNvPr id="31" name="Picture 30" descr="A graph of a function&#10;&#10;Description automatically generated">
            <a:extLst>
              <a:ext uri="{FF2B5EF4-FFF2-40B4-BE49-F238E27FC236}">
                <a16:creationId xmlns:a16="http://schemas.microsoft.com/office/drawing/2014/main" id="{B3E13D3D-01B6-4593-F585-A082B7255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24" y="2123750"/>
            <a:ext cx="10131763" cy="4342184"/>
          </a:xfrm>
          <a:prstGeom prst="rect">
            <a:avLst/>
          </a:prstGeom>
        </p:spPr>
      </p:pic>
      <p:pic>
        <p:nvPicPr>
          <p:cNvPr id="33" name="Picture 32" descr="A graph of a function&#10;&#10;Description automatically generated">
            <a:extLst>
              <a:ext uri="{FF2B5EF4-FFF2-40B4-BE49-F238E27FC236}">
                <a16:creationId xmlns:a16="http://schemas.microsoft.com/office/drawing/2014/main" id="{55748C51-719E-311F-BA23-6651B7174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23" y="2123750"/>
            <a:ext cx="10131762" cy="4342184"/>
          </a:xfrm>
          <a:prstGeom prst="rect">
            <a:avLst/>
          </a:prstGeom>
        </p:spPr>
      </p:pic>
      <p:pic>
        <p:nvPicPr>
          <p:cNvPr id="35" name="Picture 34" descr="A graph of a function&#10;&#10;Description automatically generated">
            <a:extLst>
              <a:ext uri="{FF2B5EF4-FFF2-40B4-BE49-F238E27FC236}">
                <a16:creationId xmlns:a16="http://schemas.microsoft.com/office/drawing/2014/main" id="{5B97D716-7601-FDAB-303F-0F4FAB08F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121" y="2123750"/>
            <a:ext cx="10131762" cy="4342184"/>
          </a:xfrm>
          <a:prstGeom prst="rect">
            <a:avLst/>
          </a:prstGeom>
        </p:spPr>
      </p:pic>
      <p:pic>
        <p:nvPicPr>
          <p:cNvPr id="37" name="Picture 36" descr="A graph of a function&#10;&#10;Description automatically generated">
            <a:extLst>
              <a:ext uri="{FF2B5EF4-FFF2-40B4-BE49-F238E27FC236}">
                <a16:creationId xmlns:a16="http://schemas.microsoft.com/office/drawing/2014/main" id="{AB9CB559-62FC-1EDC-390D-8B369268C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p:pic>
        <p:nvPicPr>
          <p:cNvPr id="39" name="Picture 38" descr="A graph with a curve&#10;&#10;Description automatically generated">
            <a:extLst>
              <a:ext uri="{FF2B5EF4-FFF2-40B4-BE49-F238E27FC236}">
                <a16:creationId xmlns:a16="http://schemas.microsoft.com/office/drawing/2014/main" id="{59C8036C-9DA4-6FF7-7722-316B0D0D88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p:pic>
        <p:nvPicPr>
          <p:cNvPr id="41" name="Picture 40" descr="A graph with a curve&#10;&#10;Description automatically generated">
            <a:extLst>
              <a:ext uri="{FF2B5EF4-FFF2-40B4-BE49-F238E27FC236}">
                <a16:creationId xmlns:a16="http://schemas.microsoft.com/office/drawing/2014/main" id="{0D48C5A2-69EC-A1E6-950E-75AF3320F0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D895C0F-A837-1486-9144-10828DFF2901}"/>
                  </a:ext>
                </a:extLst>
              </p:cNvPr>
              <p:cNvSpPr txBox="1"/>
              <p:nvPr/>
            </p:nvSpPr>
            <p:spPr>
              <a:xfrm>
                <a:off x="1030118" y="1158674"/>
                <a:ext cx="10131761" cy="845807"/>
              </a:xfrm>
              <a:prstGeom prst="roundRect">
                <a:avLst/>
              </a:prstGeom>
              <a:solidFill>
                <a:srgbClr val="FFF4E1"/>
              </a:solidFill>
              <a:ln w="28575">
                <a:noFill/>
              </a:ln>
            </p:spPr>
            <p:txBody>
              <a:bodyPr wrap="square" anchor="ctr">
                <a:noAutofit/>
              </a:bodyPr>
              <a:lstStyle/>
              <a:p>
                <a:pPr algn="ct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cs typeface="Segoe UI Semilight" panose="020B0402040204020203" pitchFamily="34" charset="0"/>
                        </a:rPr>
                        <m:t>𝑿</m:t>
                      </m:r>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𝟏</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𝟐</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𝟑</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𝟒</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𝟓</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𝟔</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𝟕</m:t>
                          </m:r>
                        </m:sub>
                      </m:sSub>
                    </m:oMath>
                  </m:oMathPara>
                </a14:m>
                <a:endParaRPr lang="en-US" sz="2200" b="1" dirty="0">
                  <a:latin typeface="Segoe UI Semilight" panose="020B0402040204020203" pitchFamily="34" charset="0"/>
                  <a:cs typeface="Segoe UI Semilight" panose="020B0402040204020203" pitchFamily="34" charset="0"/>
                </a:endParaRPr>
              </a:p>
              <a:p>
                <a:pPr algn="ctr"/>
                <a:r>
                  <a:rPr lang="en-US" sz="2200" dirty="0">
                    <a:latin typeface="Segoe UI Semilight" panose="020B0402040204020203" pitchFamily="34" charset="0"/>
                    <a:cs typeface="Segoe UI Semilight" panose="020B0402040204020203" pitchFamily="34" charset="0"/>
                  </a:rPr>
                  <a:t>where each </a:t>
                </a:r>
                <a14:m>
                  <m:oMath xmlns:m="http://schemas.openxmlformats.org/officeDocument/2006/math">
                    <m:sSub>
                      <m:sSubPr>
                        <m:ctrlPr>
                          <a:rPr lang="en-US" sz="2200" i="1" smtClean="0">
                            <a:latin typeface="Cambria Math" panose="02040503050406030204" pitchFamily="18" charset="0"/>
                            <a:cs typeface="Segoe UI Semilight" panose="020B0402040204020203" pitchFamily="34" charset="0"/>
                          </a:rPr>
                        </m:ctrlPr>
                      </m:sSubPr>
                      <m:e>
                        <m:r>
                          <a:rPr lang="en-US" sz="2200" b="0" i="1" smtClean="0">
                            <a:latin typeface="Cambria Math" panose="02040503050406030204" pitchFamily="18" charset="0"/>
                            <a:cs typeface="Segoe UI Semilight" panose="020B0402040204020203" pitchFamily="34" charset="0"/>
                          </a:rPr>
                          <m:t>𝑋</m:t>
                        </m:r>
                      </m:e>
                      <m:sub>
                        <m:r>
                          <a:rPr lang="en-US" sz="2200" b="0" i="1" smtClean="0">
                            <a:latin typeface="Cambria Math" panose="02040503050406030204" pitchFamily="18" charset="0"/>
                            <a:cs typeface="Segoe UI Semilight" panose="020B0402040204020203" pitchFamily="34" charset="0"/>
                          </a:rPr>
                          <m:t>𝑖</m:t>
                        </m:r>
                      </m:sub>
                    </m:sSub>
                    <m:r>
                      <a:rPr lang="en-US" sz="2200" b="0" i="1" smtClean="0">
                        <a:latin typeface="Cambria Math" panose="02040503050406030204" pitchFamily="18" charset="0"/>
                        <a:cs typeface="Segoe UI Semilight" panose="020B0402040204020203" pitchFamily="34" charset="0"/>
                      </a:rPr>
                      <m:t>~</m:t>
                    </m:r>
                    <m:r>
                      <m:rPr>
                        <m:sty m:val="p"/>
                      </m:rPr>
                      <a:rPr lang="en-US" sz="2200" b="0" i="0" smtClean="0">
                        <a:latin typeface="Cambria Math" panose="02040503050406030204" pitchFamily="18" charset="0"/>
                        <a:cs typeface="Segoe UI Semilight" panose="020B0402040204020203" pitchFamily="34" charset="0"/>
                      </a:rPr>
                      <m:t>Unif</m:t>
                    </m:r>
                    <m:r>
                      <a:rPr lang="en-US" sz="2200" b="0" i="0" smtClean="0">
                        <a:latin typeface="Cambria Math" panose="02040503050406030204" pitchFamily="18" charset="0"/>
                        <a:cs typeface="Segoe UI Semilight" panose="020B0402040204020203" pitchFamily="34" charset="0"/>
                      </a:rPr>
                      <m:t>(0,1)</m:t>
                    </m:r>
                  </m:oMath>
                </a14:m>
                <a:r>
                  <a:rPr lang="en-US" sz="2200" dirty="0">
                    <a:latin typeface="Segoe UI Semilight" panose="020B0402040204020203" pitchFamily="34" charset="0"/>
                    <a:cs typeface="Segoe UI Semilight" panose="020B0402040204020203" pitchFamily="34" charset="0"/>
                  </a:rPr>
                  <a:t> and is independent</a:t>
                </a:r>
              </a:p>
            </p:txBody>
          </p:sp>
        </mc:Choice>
        <mc:Fallback xmlns="">
          <p:sp>
            <p:nvSpPr>
              <p:cNvPr id="46" name="TextBox 45">
                <a:extLst>
                  <a:ext uri="{FF2B5EF4-FFF2-40B4-BE49-F238E27FC236}">
                    <a16:creationId xmlns:a16="http://schemas.microsoft.com/office/drawing/2014/main" id="{2D895C0F-A837-1486-9144-10828DFF2901}"/>
                  </a:ext>
                </a:extLst>
              </p:cNvPr>
              <p:cNvSpPr txBox="1">
                <a:spLocks noRot="1" noChangeAspect="1" noMove="1" noResize="1" noEditPoints="1" noAdjustHandles="1" noChangeArrowheads="1" noChangeShapeType="1" noTextEdit="1"/>
              </p:cNvSpPr>
              <p:nvPr/>
            </p:nvSpPr>
            <p:spPr>
              <a:xfrm>
                <a:off x="1030118" y="1158674"/>
                <a:ext cx="10131761" cy="845807"/>
              </a:xfrm>
              <a:prstGeom prst="roundRect">
                <a:avLst/>
              </a:prstGeom>
              <a:blipFill>
                <a:blip r:embed="rId9"/>
                <a:stretch>
                  <a:fillRect b="-10072"/>
                </a:stretch>
              </a:blipFill>
              <a:ln w="28575">
                <a:noFill/>
              </a:ln>
            </p:spPr>
            <p:txBody>
              <a:bodyPr/>
              <a:lstStyle/>
              <a:p>
                <a:r>
                  <a:rPr lang="en-US">
                    <a:noFill/>
                  </a:rPr>
                  <a:t> </a:t>
                </a:r>
              </a:p>
            </p:txBody>
          </p:sp>
        </mc:Fallback>
      </mc:AlternateContent>
    </p:spTree>
    <p:extLst>
      <p:ext uri="{BB962C8B-B14F-4D97-AF65-F5344CB8AC3E}">
        <p14:creationId xmlns:p14="http://schemas.microsoft.com/office/powerpoint/2010/main" val="2839771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3B76-D408-412B-8C53-BB6850593D42}"/>
              </a:ext>
            </a:extLst>
          </p:cNvPr>
          <p:cNvSpPr>
            <a:spLocks noGrp="1"/>
          </p:cNvSpPr>
          <p:nvPr>
            <p:ph type="title"/>
          </p:nvPr>
        </p:nvSpPr>
        <p:spPr/>
        <p:txBody>
          <a:bodyPr/>
          <a:lstStyle/>
          <a:p>
            <a:r>
              <a:rPr lang="en-US" dirty="0"/>
              <a:t>“Proof by example” -- uniform</a:t>
            </a:r>
          </a:p>
        </p:txBody>
      </p:sp>
      <p:pic>
        <p:nvPicPr>
          <p:cNvPr id="29" name="Picture 28" descr="A graph of a function&#10;&#10;Description automatically generated">
            <a:extLst>
              <a:ext uri="{FF2B5EF4-FFF2-40B4-BE49-F238E27FC236}">
                <a16:creationId xmlns:a16="http://schemas.microsoft.com/office/drawing/2014/main" id="{0332B626-D6B4-E29F-77DE-093557442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125" y="2123750"/>
            <a:ext cx="10131763" cy="4342184"/>
          </a:xfrm>
          <a:prstGeom prst="rect">
            <a:avLst/>
          </a:prstGeom>
        </p:spPr>
      </p:pic>
      <p:pic>
        <p:nvPicPr>
          <p:cNvPr id="31" name="Picture 30" descr="A graph of a function&#10;&#10;Description automatically generated">
            <a:extLst>
              <a:ext uri="{FF2B5EF4-FFF2-40B4-BE49-F238E27FC236}">
                <a16:creationId xmlns:a16="http://schemas.microsoft.com/office/drawing/2014/main" id="{B3E13D3D-01B6-4593-F585-A082B7255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24" y="2123750"/>
            <a:ext cx="10131763" cy="4342184"/>
          </a:xfrm>
          <a:prstGeom prst="rect">
            <a:avLst/>
          </a:prstGeom>
        </p:spPr>
      </p:pic>
      <p:pic>
        <p:nvPicPr>
          <p:cNvPr id="33" name="Picture 32" descr="A graph of a function&#10;&#10;Description automatically generated">
            <a:extLst>
              <a:ext uri="{FF2B5EF4-FFF2-40B4-BE49-F238E27FC236}">
                <a16:creationId xmlns:a16="http://schemas.microsoft.com/office/drawing/2014/main" id="{55748C51-719E-311F-BA23-6651B7174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23" y="2123750"/>
            <a:ext cx="10131762" cy="4342184"/>
          </a:xfrm>
          <a:prstGeom prst="rect">
            <a:avLst/>
          </a:prstGeom>
        </p:spPr>
      </p:pic>
      <p:pic>
        <p:nvPicPr>
          <p:cNvPr id="35" name="Picture 34" descr="A graph of a function&#10;&#10;Description automatically generated">
            <a:extLst>
              <a:ext uri="{FF2B5EF4-FFF2-40B4-BE49-F238E27FC236}">
                <a16:creationId xmlns:a16="http://schemas.microsoft.com/office/drawing/2014/main" id="{5B97D716-7601-FDAB-303F-0F4FAB08F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121" y="2123750"/>
            <a:ext cx="10131762" cy="4342184"/>
          </a:xfrm>
          <a:prstGeom prst="rect">
            <a:avLst/>
          </a:prstGeom>
        </p:spPr>
      </p:pic>
      <p:pic>
        <p:nvPicPr>
          <p:cNvPr id="37" name="Picture 36" descr="A graph of a function&#10;&#10;Description automatically generated">
            <a:extLst>
              <a:ext uri="{FF2B5EF4-FFF2-40B4-BE49-F238E27FC236}">
                <a16:creationId xmlns:a16="http://schemas.microsoft.com/office/drawing/2014/main" id="{AB9CB559-62FC-1EDC-390D-8B369268C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p:pic>
        <p:nvPicPr>
          <p:cNvPr id="39" name="Picture 38" descr="A graph with a curve&#10;&#10;Description automatically generated">
            <a:extLst>
              <a:ext uri="{FF2B5EF4-FFF2-40B4-BE49-F238E27FC236}">
                <a16:creationId xmlns:a16="http://schemas.microsoft.com/office/drawing/2014/main" id="{59C8036C-9DA4-6FF7-7722-316B0D0D88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p:pic>
        <p:nvPicPr>
          <p:cNvPr id="41" name="Picture 40" descr="A graph with a curve&#10;&#10;Description automatically generated">
            <a:extLst>
              <a:ext uri="{FF2B5EF4-FFF2-40B4-BE49-F238E27FC236}">
                <a16:creationId xmlns:a16="http://schemas.microsoft.com/office/drawing/2014/main" id="{0D48C5A2-69EC-A1E6-950E-75AF3320F0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p:pic>
        <p:nvPicPr>
          <p:cNvPr id="43" name="Picture 42" descr="A graph with a curve&#10;&#10;Description automatically generated">
            <a:extLst>
              <a:ext uri="{FF2B5EF4-FFF2-40B4-BE49-F238E27FC236}">
                <a16:creationId xmlns:a16="http://schemas.microsoft.com/office/drawing/2014/main" id="{3E51A6FF-9B31-95E3-CE8A-F69545F158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D895C0F-A837-1486-9144-10828DFF2901}"/>
                  </a:ext>
                </a:extLst>
              </p:cNvPr>
              <p:cNvSpPr txBox="1"/>
              <p:nvPr/>
            </p:nvSpPr>
            <p:spPr>
              <a:xfrm>
                <a:off x="1030118" y="1158674"/>
                <a:ext cx="10131761" cy="845807"/>
              </a:xfrm>
              <a:prstGeom prst="roundRect">
                <a:avLst/>
              </a:prstGeom>
              <a:solidFill>
                <a:srgbClr val="FFF4E1"/>
              </a:solidFill>
              <a:ln w="28575">
                <a:noFill/>
              </a:ln>
            </p:spPr>
            <p:txBody>
              <a:bodyPr wrap="square" anchor="ctr">
                <a:noAutofit/>
              </a:bodyPr>
              <a:lstStyle/>
              <a:p>
                <a:pPr algn="ct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cs typeface="Segoe UI Semilight" panose="020B0402040204020203" pitchFamily="34" charset="0"/>
                        </a:rPr>
                        <m:t>𝑿</m:t>
                      </m:r>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𝟏</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𝟐</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𝟑</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𝟒</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𝟓</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𝟔</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𝟕</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𝟖</m:t>
                          </m:r>
                        </m:sub>
                      </m:sSub>
                    </m:oMath>
                  </m:oMathPara>
                </a14:m>
                <a:endParaRPr lang="en-US" sz="2200" b="1" dirty="0">
                  <a:latin typeface="Segoe UI Semilight" panose="020B0402040204020203" pitchFamily="34" charset="0"/>
                  <a:cs typeface="Segoe UI Semilight" panose="020B0402040204020203" pitchFamily="34" charset="0"/>
                </a:endParaRPr>
              </a:p>
              <a:p>
                <a:pPr algn="ctr"/>
                <a:r>
                  <a:rPr lang="en-US" sz="2200" dirty="0">
                    <a:latin typeface="Segoe UI Semilight" panose="020B0402040204020203" pitchFamily="34" charset="0"/>
                    <a:cs typeface="Segoe UI Semilight" panose="020B0402040204020203" pitchFamily="34" charset="0"/>
                  </a:rPr>
                  <a:t>where each </a:t>
                </a:r>
                <a14:m>
                  <m:oMath xmlns:m="http://schemas.openxmlformats.org/officeDocument/2006/math">
                    <m:sSub>
                      <m:sSubPr>
                        <m:ctrlPr>
                          <a:rPr lang="en-US" sz="2200" i="1" smtClean="0">
                            <a:latin typeface="Cambria Math" panose="02040503050406030204" pitchFamily="18" charset="0"/>
                            <a:cs typeface="Segoe UI Semilight" panose="020B0402040204020203" pitchFamily="34" charset="0"/>
                          </a:rPr>
                        </m:ctrlPr>
                      </m:sSubPr>
                      <m:e>
                        <m:r>
                          <a:rPr lang="en-US" sz="2200" b="0" i="1" smtClean="0">
                            <a:latin typeface="Cambria Math" panose="02040503050406030204" pitchFamily="18" charset="0"/>
                            <a:cs typeface="Segoe UI Semilight" panose="020B0402040204020203" pitchFamily="34" charset="0"/>
                          </a:rPr>
                          <m:t>𝑋</m:t>
                        </m:r>
                      </m:e>
                      <m:sub>
                        <m:r>
                          <a:rPr lang="en-US" sz="2200" b="0" i="1" smtClean="0">
                            <a:latin typeface="Cambria Math" panose="02040503050406030204" pitchFamily="18" charset="0"/>
                            <a:cs typeface="Segoe UI Semilight" panose="020B0402040204020203" pitchFamily="34" charset="0"/>
                          </a:rPr>
                          <m:t>𝑖</m:t>
                        </m:r>
                      </m:sub>
                    </m:sSub>
                    <m:r>
                      <a:rPr lang="en-US" sz="2200" b="0" i="1" smtClean="0">
                        <a:latin typeface="Cambria Math" panose="02040503050406030204" pitchFamily="18" charset="0"/>
                        <a:cs typeface="Segoe UI Semilight" panose="020B0402040204020203" pitchFamily="34" charset="0"/>
                      </a:rPr>
                      <m:t>~</m:t>
                    </m:r>
                    <m:r>
                      <m:rPr>
                        <m:sty m:val="p"/>
                      </m:rPr>
                      <a:rPr lang="en-US" sz="2200" b="0" i="0" smtClean="0">
                        <a:latin typeface="Cambria Math" panose="02040503050406030204" pitchFamily="18" charset="0"/>
                        <a:cs typeface="Segoe UI Semilight" panose="020B0402040204020203" pitchFamily="34" charset="0"/>
                      </a:rPr>
                      <m:t>Unif</m:t>
                    </m:r>
                    <m:r>
                      <a:rPr lang="en-US" sz="2200" b="0" i="0" smtClean="0">
                        <a:latin typeface="Cambria Math" panose="02040503050406030204" pitchFamily="18" charset="0"/>
                        <a:cs typeface="Segoe UI Semilight" panose="020B0402040204020203" pitchFamily="34" charset="0"/>
                      </a:rPr>
                      <m:t>(</m:t>
                    </m:r>
                    <m:r>
                      <a:rPr lang="en-US" sz="2200" b="0" i="0" smtClean="0">
                        <a:latin typeface="Cambria Math" panose="02040503050406030204" pitchFamily="18" charset="0"/>
                        <a:cs typeface="Segoe UI Semilight" panose="020B0402040204020203" pitchFamily="34" charset="0"/>
                      </a:rPr>
                      <m:t>0</m:t>
                    </m:r>
                    <m:r>
                      <a:rPr lang="en-US" sz="2200" b="0" i="0" smtClean="0">
                        <a:latin typeface="Cambria Math" panose="02040503050406030204" pitchFamily="18" charset="0"/>
                        <a:cs typeface="Segoe UI Semilight" panose="020B0402040204020203" pitchFamily="34" charset="0"/>
                      </a:rPr>
                      <m:t>,</m:t>
                    </m:r>
                    <m:r>
                      <a:rPr lang="en-US" sz="2200" b="0" i="0" smtClean="0">
                        <a:latin typeface="Cambria Math" panose="02040503050406030204" pitchFamily="18" charset="0"/>
                        <a:cs typeface="Segoe UI Semilight" panose="020B0402040204020203" pitchFamily="34" charset="0"/>
                      </a:rPr>
                      <m:t>1</m:t>
                    </m:r>
                    <m:r>
                      <a:rPr lang="en-US" sz="2200" b="0" i="0" smtClean="0">
                        <a:latin typeface="Cambria Math" panose="02040503050406030204" pitchFamily="18" charset="0"/>
                        <a:cs typeface="Segoe UI Semilight" panose="020B0402040204020203" pitchFamily="34" charset="0"/>
                      </a:rPr>
                      <m:t>)</m:t>
                    </m:r>
                  </m:oMath>
                </a14:m>
                <a:r>
                  <a:rPr lang="en-US" sz="2200" dirty="0">
                    <a:latin typeface="Segoe UI Semilight" panose="020B0402040204020203" pitchFamily="34" charset="0"/>
                    <a:cs typeface="Segoe UI Semilight" panose="020B0402040204020203" pitchFamily="34" charset="0"/>
                  </a:rPr>
                  <a:t> and is independent</a:t>
                </a:r>
              </a:p>
            </p:txBody>
          </p:sp>
        </mc:Choice>
        <mc:Fallback xmlns="">
          <p:sp>
            <p:nvSpPr>
              <p:cNvPr id="46" name="TextBox 45">
                <a:extLst>
                  <a:ext uri="{FF2B5EF4-FFF2-40B4-BE49-F238E27FC236}">
                    <a16:creationId xmlns:a16="http://schemas.microsoft.com/office/drawing/2014/main" id="{2D895C0F-A837-1486-9144-10828DFF2901}"/>
                  </a:ext>
                </a:extLst>
              </p:cNvPr>
              <p:cNvSpPr txBox="1">
                <a:spLocks noRot="1" noChangeAspect="1" noMove="1" noResize="1" noEditPoints="1" noAdjustHandles="1" noChangeArrowheads="1" noChangeShapeType="1" noTextEdit="1"/>
              </p:cNvSpPr>
              <p:nvPr/>
            </p:nvSpPr>
            <p:spPr>
              <a:xfrm>
                <a:off x="1030118" y="1158674"/>
                <a:ext cx="10131761" cy="845807"/>
              </a:xfrm>
              <a:prstGeom prst="roundRect">
                <a:avLst/>
              </a:prstGeom>
              <a:blipFill>
                <a:blip r:embed="rId10"/>
                <a:stretch>
                  <a:fillRect b="-10072"/>
                </a:stretch>
              </a:blipFill>
              <a:ln w="28575">
                <a:noFill/>
              </a:ln>
            </p:spPr>
            <p:txBody>
              <a:bodyPr/>
              <a:lstStyle/>
              <a:p>
                <a:r>
                  <a:rPr lang="en-US">
                    <a:noFill/>
                  </a:rPr>
                  <a:t> </a:t>
                </a:r>
              </a:p>
            </p:txBody>
          </p:sp>
        </mc:Fallback>
      </mc:AlternateContent>
    </p:spTree>
    <p:extLst>
      <p:ext uri="{BB962C8B-B14F-4D97-AF65-F5344CB8AC3E}">
        <p14:creationId xmlns:p14="http://schemas.microsoft.com/office/powerpoint/2010/main" val="1741772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3B76-D408-412B-8C53-BB6850593D42}"/>
              </a:ext>
            </a:extLst>
          </p:cNvPr>
          <p:cNvSpPr>
            <a:spLocks noGrp="1"/>
          </p:cNvSpPr>
          <p:nvPr>
            <p:ph type="title"/>
          </p:nvPr>
        </p:nvSpPr>
        <p:spPr/>
        <p:txBody>
          <a:bodyPr/>
          <a:lstStyle/>
          <a:p>
            <a:r>
              <a:rPr lang="en-US" dirty="0"/>
              <a:t>“Proof by example” -- uniform</a:t>
            </a:r>
          </a:p>
        </p:txBody>
      </p:sp>
      <p:pic>
        <p:nvPicPr>
          <p:cNvPr id="29" name="Picture 28" descr="A graph of a function&#10;&#10;Description automatically generated">
            <a:extLst>
              <a:ext uri="{FF2B5EF4-FFF2-40B4-BE49-F238E27FC236}">
                <a16:creationId xmlns:a16="http://schemas.microsoft.com/office/drawing/2014/main" id="{0332B626-D6B4-E29F-77DE-093557442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125" y="2123750"/>
            <a:ext cx="10131763" cy="4342184"/>
          </a:xfrm>
          <a:prstGeom prst="rect">
            <a:avLst/>
          </a:prstGeom>
        </p:spPr>
      </p:pic>
      <p:pic>
        <p:nvPicPr>
          <p:cNvPr id="31" name="Picture 30" descr="A graph of a function&#10;&#10;Description automatically generated">
            <a:extLst>
              <a:ext uri="{FF2B5EF4-FFF2-40B4-BE49-F238E27FC236}">
                <a16:creationId xmlns:a16="http://schemas.microsoft.com/office/drawing/2014/main" id="{B3E13D3D-01B6-4593-F585-A082B7255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24" y="2123750"/>
            <a:ext cx="10131763" cy="4342184"/>
          </a:xfrm>
          <a:prstGeom prst="rect">
            <a:avLst/>
          </a:prstGeom>
        </p:spPr>
      </p:pic>
      <p:pic>
        <p:nvPicPr>
          <p:cNvPr id="33" name="Picture 32" descr="A graph of a function&#10;&#10;Description automatically generated">
            <a:extLst>
              <a:ext uri="{FF2B5EF4-FFF2-40B4-BE49-F238E27FC236}">
                <a16:creationId xmlns:a16="http://schemas.microsoft.com/office/drawing/2014/main" id="{55748C51-719E-311F-BA23-6651B7174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23" y="2123750"/>
            <a:ext cx="10131762" cy="4342184"/>
          </a:xfrm>
          <a:prstGeom prst="rect">
            <a:avLst/>
          </a:prstGeom>
        </p:spPr>
      </p:pic>
      <p:pic>
        <p:nvPicPr>
          <p:cNvPr id="35" name="Picture 34" descr="A graph of a function&#10;&#10;Description automatically generated">
            <a:extLst>
              <a:ext uri="{FF2B5EF4-FFF2-40B4-BE49-F238E27FC236}">
                <a16:creationId xmlns:a16="http://schemas.microsoft.com/office/drawing/2014/main" id="{5B97D716-7601-FDAB-303F-0F4FAB08F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121" y="2123750"/>
            <a:ext cx="10131762" cy="4342184"/>
          </a:xfrm>
          <a:prstGeom prst="rect">
            <a:avLst/>
          </a:prstGeom>
        </p:spPr>
      </p:pic>
      <p:pic>
        <p:nvPicPr>
          <p:cNvPr id="37" name="Picture 36" descr="A graph of a function&#10;&#10;Description automatically generated">
            <a:extLst>
              <a:ext uri="{FF2B5EF4-FFF2-40B4-BE49-F238E27FC236}">
                <a16:creationId xmlns:a16="http://schemas.microsoft.com/office/drawing/2014/main" id="{AB9CB559-62FC-1EDC-390D-8B369268C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p:pic>
        <p:nvPicPr>
          <p:cNvPr id="39" name="Picture 38" descr="A graph with a curve&#10;&#10;Description automatically generated">
            <a:extLst>
              <a:ext uri="{FF2B5EF4-FFF2-40B4-BE49-F238E27FC236}">
                <a16:creationId xmlns:a16="http://schemas.microsoft.com/office/drawing/2014/main" id="{59C8036C-9DA4-6FF7-7722-316B0D0D88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p:pic>
        <p:nvPicPr>
          <p:cNvPr id="41" name="Picture 40" descr="A graph with a curve&#10;&#10;Description automatically generated">
            <a:extLst>
              <a:ext uri="{FF2B5EF4-FFF2-40B4-BE49-F238E27FC236}">
                <a16:creationId xmlns:a16="http://schemas.microsoft.com/office/drawing/2014/main" id="{0D48C5A2-69EC-A1E6-950E-75AF3320F0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p:pic>
        <p:nvPicPr>
          <p:cNvPr id="43" name="Picture 42" descr="A graph with a curve&#10;&#10;Description automatically generated">
            <a:extLst>
              <a:ext uri="{FF2B5EF4-FFF2-40B4-BE49-F238E27FC236}">
                <a16:creationId xmlns:a16="http://schemas.microsoft.com/office/drawing/2014/main" id="{3E51A6FF-9B31-95E3-CE8A-F69545F158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p:pic>
        <p:nvPicPr>
          <p:cNvPr id="45" name="Picture 44" descr="A graph with a curve&#10;&#10;Description automatically generated">
            <a:extLst>
              <a:ext uri="{FF2B5EF4-FFF2-40B4-BE49-F238E27FC236}">
                <a16:creationId xmlns:a16="http://schemas.microsoft.com/office/drawing/2014/main" id="{C4B39FB8-D800-F8EF-7949-016E8201FD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D895C0F-A837-1486-9144-10828DFF2901}"/>
                  </a:ext>
                </a:extLst>
              </p:cNvPr>
              <p:cNvSpPr txBox="1"/>
              <p:nvPr/>
            </p:nvSpPr>
            <p:spPr>
              <a:xfrm>
                <a:off x="1030118" y="1158674"/>
                <a:ext cx="10131761" cy="845807"/>
              </a:xfrm>
              <a:prstGeom prst="roundRect">
                <a:avLst/>
              </a:prstGeom>
              <a:solidFill>
                <a:srgbClr val="FFF4E1"/>
              </a:solidFill>
              <a:ln w="28575">
                <a:noFill/>
              </a:ln>
            </p:spPr>
            <p:txBody>
              <a:bodyPr wrap="square" anchor="ctr">
                <a:noAutofit/>
              </a:bodyPr>
              <a:lstStyle/>
              <a:p>
                <a:pPr algn="ct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cs typeface="Segoe UI Semilight" panose="020B0402040204020203" pitchFamily="34" charset="0"/>
                        </a:rPr>
                        <m:t>𝑿</m:t>
                      </m:r>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𝟏</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𝟐</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𝟑</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𝟒</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𝟓</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𝟔</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𝟕</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𝟖</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𝟗</m:t>
                          </m:r>
                        </m:sub>
                      </m:sSub>
                    </m:oMath>
                  </m:oMathPara>
                </a14:m>
                <a:endParaRPr lang="en-US" sz="2200" b="1" dirty="0">
                  <a:latin typeface="Segoe UI Semilight" panose="020B0402040204020203" pitchFamily="34" charset="0"/>
                  <a:cs typeface="Segoe UI Semilight" panose="020B0402040204020203" pitchFamily="34" charset="0"/>
                </a:endParaRPr>
              </a:p>
              <a:p>
                <a:pPr algn="ctr"/>
                <a:r>
                  <a:rPr lang="en-US" sz="2200" dirty="0">
                    <a:latin typeface="Segoe UI Semilight" panose="020B0402040204020203" pitchFamily="34" charset="0"/>
                    <a:cs typeface="Segoe UI Semilight" panose="020B0402040204020203" pitchFamily="34" charset="0"/>
                  </a:rPr>
                  <a:t>where each </a:t>
                </a:r>
                <a14:m>
                  <m:oMath xmlns:m="http://schemas.openxmlformats.org/officeDocument/2006/math">
                    <m:sSub>
                      <m:sSubPr>
                        <m:ctrlPr>
                          <a:rPr lang="en-US" sz="2200" i="1" smtClean="0">
                            <a:latin typeface="Cambria Math" panose="02040503050406030204" pitchFamily="18" charset="0"/>
                            <a:cs typeface="Segoe UI Semilight" panose="020B0402040204020203" pitchFamily="34" charset="0"/>
                          </a:rPr>
                        </m:ctrlPr>
                      </m:sSubPr>
                      <m:e>
                        <m:r>
                          <a:rPr lang="en-US" sz="2200" b="0" i="1" smtClean="0">
                            <a:latin typeface="Cambria Math" panose="02040503050406030204" pitchFamily="18" charset="0"/>
                            <a:cs typeface="Segoe UI Semilight" panose="020B0402040204020203" pitchFamily="34" charset="0"/>
                          </a:rPr>
                          <m:t>𝑋</m:t>
                        </m:r>
                      </m:e>
                      <m:sub>
                        <m:r>
                          <a:rPr lang="en-US" sz="2200" b="0" i="1" smtClean="0">
                            <a:latin typeface="Cambria Math" panose="02040503050406030204" pitchFamily="18" charset="0"/>
                            <a:cs typeface="Segoe UI Semilight" panose="020B0402040204020203" pitchFamily="34" charset="0"/>
                          </a:rPr>
                          <m:t>𝑖</m:t>
                        </m:r>
                      </m:sub>
                    </m:sSub>
                    <m:r>
                      <a:rPr lang="en-US" sz="2200" b="0" i="1" smtClean="0">
                        <a:latin typeface="Cambria Math" panose="02040503050406030204" pitchFamily="18" charset="0"/>
                        <a:cs typeface="Segoe UI Semilight" panose="020B0402040204020203" pitchFamily="34" charset="0"/>
                      </a:rPr>
                      <m:t>~</m:t>
                    </m:r>
                    <m:r>
                      <m:rPr>
                        <m:sty m:val="p"/>
                      </m:rPr>
                      <a:rPr lang="en-US" sz="2200" b="0" i="0" smtClean="0">
                        <a:latin typeface="Cambria Math" panose="02040503050406030204" pitchFamily="18" charset="0"/>
                        <a:cs typeface="Segoe UI Semilight" panose="020B0402040204020203" pitchFamily="34" charset="0"/>
                      </a:rPr>
                      <m:t>Unif</m:t>
                    </m:r>
                    <m:r>
                      <a:rPr lang="en-US" sz="2200" b="0" i="0" smtClean="0">
                        <a:latin typeface="Cambria Math" panose="02040503050406030204" pitchFamily="18" charset="0"/>
                        <a:cs typeface="Segoe UI Semilight" panose="020B0402040204020203" pitchFamily="34" charset="0"/>
                      </a:rPr>
                      <m:t>(</m:t>
                    </m:r>
                    <m:r>
                      <a:rPr lang="en-US" sz="2200" b="0" i="0" smtClean="0">
                        <a:latin typeface="Cambria Math" panose="02040503050406030204" pitchFamily="18" charset="0"/>
                        <a:cs typeface="Segoe UI Semilight" panose="020B0402040204020203" pitchFamily="34" charset="0"/>
                      </a:rPr>
                      <m:t>0</m:t>
                    </m:r>
                    <m:r>
                      <a:rPr lang="en-US" sz="2200" b="0" i="0" smtClean="0">
                        <a:latin typeface="Cambria Math" panose="02040503050406030204" pitchFamily="18" charset="0"/>
                        <a:cs typeface="Segoe UI Semilight" panose="020B0402040204020203" pitchFamily="34" charset="0"/>
                      </a:rPr>
                      <m:t>,</m:t>
                    </m:r>
                    <m:r>
                      <a:rPr lang="en-US" sz="2200" b="0" i="0" smtClean="0">
                        <a:latin typeface="Cambria Math" panose="02040503050406030204" pitchFamily="18" charset="0"/>
                        <a:cs typeface="Segoe UI Semilight" panose="020B0402040204020203" pitchFamily="34" charset="0"/>
                      </a:rPr>
                      <m:t>1</m:t>
                    </m:r>
                    <m:r>
                      <a:rPr lang="en-US" sz="2200" b="0" i="0" smtClean="0">
                        <a:latin typeface="Cambria Math" panose="02040503050406030204" pitchFamily="18" charset="0"/>
                        <a:cs typeface="Segoe UI Semilight" panose="020B0402040204020203" pitchFamily="34" charset="0"/>
                      </a:rPr>
                      <m:t>)</m:t>
                    </m:r>
                  </m:oMath>
                </a14:m>
                <a:r>
                  <a:rPr lang="en-US" sz="2200" dirty="0">
                    <a:latin typeface="Segoe UI Semilight" panose="020B0402040204020203" pitchFamily="34" charset="0"/>
                    <a:cs typeface="Segoe UI Semilight" panose="020B0402040204020203" pitchFamily="34" charset="0"/>
                  </a:rPr>
                  <a:t> and is independent</a:t>
                </a:r>
              </a:p>
            </p:txBody>
          </p:sp>
        </mc:Choice>
        <mc:Fallback xmlns="">
          <p:sp>
            <p:nvSpPr>
              <p:cNvPr id="46" name="TextBox 45">
                <a:extLst>
                  <a:ext uri="{FF2B5EF4-FFF2-40B4-BE49-F238E27FC236}">
                    <a16:creationId xmlns:a16="http://schemas.microsoft.com/office/drawing/2014/main" id="{2D895C0F-A837-1486-9144-10828DFF2901}"/>
                  </a:ext>
                </a:extLst>
              </p:cNvPr>
              <p:cNvSpPr txBox="1">
                <a:spLocks noRot="1" noChangeAspect="1" noMove="1" noResize="1" noEditPoints="1" noAdjustHandles="1" noChangeArrowheads="1" noChangeShapeType="1" noTextEdit="1"/>
              </p:cNvSpPr>
              <p:nvPr/>
            </p:nvSpPr>
            <p:spPr>
              <a:xfrm>
                <a:off x="1030118" y="1158674"/>
                <a:ext cx="10131761" cy="845807"/>
              </a:xfrm>
              <a:prstGeom prst="roundRect">
                <a:avLst/>
              </a:prstGeom>
              <a:blipFill>
                <a:blip r:embed="rId11"/>
                <a:stretch>
                  <a:fillRect b="-10072"/>
                </a:stretch>
              </a:blipFill>
              <a:ln w="28575">
                <a:noFill/>
              </a:ln>
            </p:spPr>
            <p:txBody>
              <a:bodyPr/>
              <a:lstStyle/>
              <a:p>
                <a:r>
                  <a:rPr lang="en-US">
                    <a:noFill/>
                  </a:rPr>
                  <a:t> </a:t>
                </a:r>
              </a:p>
            </p:txBody>
          </p:sp>
        </mc:Fallback>
      </mc:AlternateContent>
    </p:spTree>
    <p:extLst>
      <p:ext uri="{BB962C8B-B14F-4D97-AF65-F5344CB8AC3E}">
        <p14:creationId xmlns:p14="http://schemas.microsoft.com/office/powerpoint/2010/main" val="3207104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3B76-D408-412B-8C53-BB6850593D42}"/>
              </a:ext>
            </a:extLst>
          </p:cNvPr>
          <p:cNvSpPr>
            <a:spLocks noGrp="1"/>
          </p:cNvSpPr>
          <p:nvPr>
            <p:ph type="title"/>
          </p:nvPr>
        </p:nvSpPr>
        <p:spPr/>
        <p:txBody>
          <a:bodyPr/>
          <a:lstStyle/>
          <a:p>
            <a:r>
              <a:rPr lang="en-US" dirty="0"/>
              <a:t>“Proof by example” -- uniform</a:t>
            </a:r>
          </a:p>
        </p:txBody>
      </p:sp>
      <p:pic>
        <p:nvPicPr>
          <p:cNvPr id="29" name="Picture 28" descr="A graph of a function&#10;&#10;Description automatically generated">
            <a:extLst>
              <a:ext uri="{FF2B5EF4-FFF2-40B4-BE49-F238E27FC236}">
                <a16:creationId xmlns:a16="http://schemas.microsoft.com/office/drawing/2014/main" id="{0332B626-D6B4-E29F-77DE-093557442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125" y="2123750"/>
            <a:ext cx="10131763" cy="4342184"/>
          </a:xfrm>
          <a:prstGeom prst="rect">
            <a:avLst/>
          </a:prstGeom>
        </p:spPr>
      </p:pic>
      <p:pic>
        <p:nvPicPr>
          <p:cNvPr id="31" name="Picture 30" descr="A graph of a function&#10;&#10;Description automatically generated">
            <a:extLst>
              <a:ext uri="{FF2B5EF4-FFF2-40B4-BE49-F238E27FC236}">
                <a16:creationId xmlns:a16="http://schemas.microsoft.com/office/drawing/2014/main" id="{B3E13D3D-01B6-4593-F585-A082B7255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24" y="2123750"/>
            <a:ext cx="10131763" cy="4342184"/>
          </a:xfrm>
          <a:prstGeom prst="rect">
            <a:avLst/>
          </a:prstGeom>
        </p:spPr>
      </p:pic>
      <p:pic>
        <p:nvPicPr>
          <p:cNvPr id="33" name="Picture 32" descr="A graph of a function&#10;&#10;Description automatically generated">
            <a:extLst>
              <a:ext uri="{FF2B5EF4-FFF2-40B4-BE49-F238E27FC236}">
                <a16:creationId xmlns:a16="http://schemas.microsoft.com/office/drawing/2014/main" id="{55748C51-719E-311F-BA23-6651B7174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23" y="2123750"/>
            <a:ext cx="10131762" cy="4342184"/>
          </a:xfrm>
          <a:prstGeom prst="rect">
            <a:avLst/>
          </a:prstGeom>
        </p:spPr>
      </p:pic>
      <p:pic>
        <p:nvPicPr>
          <p:cNvPr id="35" name="Picture 34" descr="A graph of a function&#10;&#10;Description automatically generated">
            <a:extLst>
              <a:ext uri="{FF2B5EF4-FFF2-40B4-BE49-F238E27FC236}">
                <a16:creationId xmlns:a16="http://schemas.microsoft.com/office/drawing/2014/main" id="{5B97D716-7601-FDAB-303F-0F4FAB08F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121" y="2123750"/>
            <a:ext cx="10131762" cy="4342184"/>
          </a:xfrm>
          <a:prstGeom prst="rect">
            <a:avLst/>
          </a:prstGeom>
        </p:spPr>
      </p:pic>
      <p:pic>
        <p:nvPicPr>
          <p:cNvPr id="37" name="Picture 36" descr="A graph of a function&#10;&#10;Description automatically generated">
            <a:extLst>
              <a:ext uri="{FF2B5EF4-FFF2-40B4-BE49-F238E27FC236}">
                <a16:creationId xmlns:a16="http://schemas.microsoft.com/office/drawing/2014/main" id="{AB9CB559-62FC-1EDC-390D-8B369268C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p:pic>
        <p:nvPicPr>
          <p:cNvPr id="39" name="Picture 38" descr="A graph with a curve&#10;&#10;Description automatically generated">
            <a:extLst>
              <a:ext uri="{FF2B5EF4-FFF2-40B4-BE49-F238E27FC236}">
                <a16:creationId xmlns:a16="http://schemas.microsoft.com/office/drawing/2014/main" id="{59C8036C-9DA4-6FF7-7722-316B0D0D88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p:pic>
        <p:nvPicPr>
          <p:cNvPr id="41" name="Picture 40" descr="A graph with a curve&#10;&#10;Description automatically generated">
            <a:extLst>
              <a:ext uri="{FF2B5EF4-FFF2-40B4-BE49-F238E27FC236}">
                <a16:creationId xmlns:a16="http://schemas.microsoft.com/office/drawing/2014/main" id="{0D48C5A2-69EC-A1E6-950E-75AF3320F0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p:pic>
        <p:nvPicPr>
          <p:cNvPr id="43" name="Picture 42" descr="A graph with a curve&#10;&#10;Description automatically generated">
            <a:extLst>
              <a:ext uri="{FF2B5EF4-FFF2-40B4-BE49-F238E27FC236}">
                <a16:creationId xmlns:a16="http://schemas.microsoft.com/office/drawing/2014/main" id="{3E51A6FF-9B31-95E3-CE8A-F69545F158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p:pic>
        <p:nvPicPr>
          <p:cNvPr id="45" name="Picture 44" descr="A graph with a curve&#10;&#10;Description automatically generated">
            <a:extLst>
              <a:ext uri="{FF2B5EF4-FFF2-40B4-BE49-F238E27FC236}">
                <a16:creationId xmlns:a16="http://schemas.microsoft.com/office/drawing/2014/main" id="{C4B39FB8-D800-F8EF-7949-016E8201FD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118" y="2123750"/>
            <a:ext cx="10131763" cy="4342184"/>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D895C0F-A837-1486-9144-10828DFF2901}"/>
                  </a:ext>
                </a:extLst>
              </p:cNvPr>
              <p:cNvSpPr txBox="1"/>
              <p:nvPr/>
            </p:nvSpPr>
            <p:spPr>
              <a:xfrm>
                <a:off x="1030118" y="1158674"/>
                <a:ext cx="10131761" cy="845807"/>
              </a:xfrm>
              <a:prstGeom prst="roundRect">
                <a:avLst/>
              </a:prstGeom>
              <a:solidFill>
                <a:srgbClr val="FFF4E1"/>
              </a:solidFill>
              <a:ln w="28575">
                <a:noFill/>
              </a:ln>
            </p:spPr>
            <p:txBody>
              <a:bodyPr wrap="square" anchor="ctr">
                <a:noAutofit/>
              </a:bodyPr>
              <a:lstStyle/>
              <a:p>
                <a:pPr algn="ct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cs typeface="Segoe UI Semilight" panose="020B0402040204020203" pitchFamily="34" charset="0"/>
                        </a:rPr>
                        <m:t>𝑿</m:t>
                      </m:r>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𝟏</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𝟐</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𝟑</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𝟒</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𝟓</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𝟔</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𝟕</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𝟖</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𝟗</m:t>
                          </m:r>
                        </m:sub>
                      </m:sSub>
                      <m:r>
                        <a:rPr lang="en-US" sz="2200" b="1" i="1" smtClean="0">
                          <a:latin typeface="Cambria Math" panose="02040503050406030204" pitchFamily="18" charset="0"/>
                          <a:cs typeface="Segoe UI Semilight" panose="020B0402040204020203" pitchFamily="34" charset="0"/>
                        </a:rPr>
                        <m:t>+</m:t>
                      </m:r>
                      <m:sSub>
                        <m:sSubPr>
                          <m:ctrlPr>
                            <a:rPr lang="en-US" sz="2200" b="1" i="1" smtClean="0">
                              <a:latin typeface="Cambria Math" panose="02040503050406030204" pitchFamily="18" charset="0"/>
                              <a:cs typeface="Segoe UI Semilight" panose="020B0402040204020203" pitchFamily="34" charset="0"/>
                            </a:rPr>
                          </m:ctrlPr>
                        </m:sSubPr>
                        <m:e>
                          <m:r>
                            <a:rPr lang="en-US" sz="2200" b="1" i="1" smtClean="0">
                              <a:latin typeface="Cambria Math" panose="02040503050406030204" pitchFamily="18" charset="0"/>
                              <a:cs typeface="Segoe UI Semilight" panose="020B0402040204020203" pitchFamily="34" charset="0"/>
                            </a:rPr>
                            <m:t>𝑿</m:t>
                          </m:r>
                        </m:e>
                        <m:sub>
                          <m:r>
                            <a:rPr lang="en-US" sz="2200" b="1" i="1" smtClean="0">
                              <a:latin typeface="Cambria Math" panose="02040503050406030204" pitchFamily="18" charset="0"/>
                              <a:cs typeface="Segoe UI Semilight" panose="020B0402040204020203" pitchFamily="34" charset="0"/>
                            </a:rPr>
                            <m:t>𝟏𝟎</m:t>
                          </m:r>
                        </m:sub>
                      </m:sSub>
                    </m:oMath>
                  </m:oMathPara>
                </a14:m>
                <a:endParaRPr lang="en-US" sz="2200" b="1" dirty="0">
                  <a:latin typeface="Segoe UI Semilight" panose="020B0402040204020203" pitchFamily="34" charset="0"/>
                  <a:cs typeface="Segoe UI Semilight" panose="020B0402040204020203" pitchFamily="34" charset="0"/>
                </a:endParaRPr>
              </a:p>
              <a:p>
                <a:pPr algn="ctr"/>
                <a:r>
                  <a:rPr lang="en-US" sz="2200" dirty="0">
                    <a:latin typeface="Segoe UI Semilight" panose="020B0402040204020203" pitchFamily="34" charset="0"/>
                    <a:cs typeface="Segoe UI Semilight" panose="020B0402040204020203" pitchFamily="34" charset="0"/>
                  </a:rPr>
                  <a:t>where each </a:t>
                </a:r>
                <a14:m>
                  <m:oMath xmlns:m="http://schemas.openxmlformats.org/officeDocument/2006/math">
                    <m:sSub>
                      <m:sSubPr>
                        <m:ctrlPr>
                          <a:rPr lang="en-US" sz="2200" i="1" smtClean="0">
                            <a:latin typeface="Cambria Math" panose="02040503050406030204" pitchFamily="18" charset="0"/>
                            <a:cs typeface="Segoe UI Semilight" panose="020B0402040204020203" pitchFamily="34" charset="0"/>
                          </a:rPr>
                        </m:ctrlPr>
                      </m:sSubPr>
                      <m:e>
                        <m:r>
                          <a:rPr lang="en-US" sz="2200" b="0" i="1" smtClean="0">
                            <a:latin typeface="Cambria Math" panose="02040503050406030204" pitchFamily="18" charset="0"/>
                            <a:cs typeface="Segoe UI Semilight" panose="020B0402040204020203" pitchFamily="34" charset="0"/>
                          </a:rPr>
                          <m:t>𝑋</m:t>
                        </m:r>
                      </m:e>
                      <m:sub>
                        <m:r>
                          <a:rPr lang="en-US" sz="2200" b="0" i="1" smtClean="0">
                            <a:latin typeface="Cambria Math" panose="02040503050406030204" pitchFamily="18" charset="0"/>
                            <a:cs typeface="Segoe UI Semilight" panose="020B0402040204020203" pitchFamily="34" charset="0"/>
                          </a:rPr>
                          <m:t>𝑖</m:t>
                        </m:r>
                      </m:sub>
                    </m:sSub>
                    <m:r>
                      <a:rPr lang="en-US" sz="2200" b="0" i="1" smtClean="0">
                        <a:latin typeface="Cambria Math" panose="02040503050406030204" pitchFamily="18" charset="0"/>
                        <a:cs typeface="Segoe UI Semilight" panose="020B0402040204020203" pitchFamily="34" charset="0"/>
                      </a:rPr>
                      <m:t>~</m:t>
                    </m:r>
                    <m:r>
                      <m:rPr>
                        <m:sty m:val="p"/>
                      </m:rPr>
                      <a:rPr lang="en-US" sz="2200" b="0" i="0" smtClean="0">
                        <a:latin typeface="Cambria Math" panose="02040503050406030204" pitchFamily="18" charset="0"/>
                        <a:cs typeface="Segoe UI Semilight" panose="020B0402040204020203" pitchFamily="34" charset="0"/>
                      </a:rPr>
                      <m:t>Unif</m:t>
                    </m:r>
                    <m:r>
                      <a:rPr lang="en-US" sz="2200" b="0" i="0" smtClean="0">
                        <a:latin typeface="Cambria Math" panose="02040503050406030204" pitchFamily="18" charset="0"/>
                        <a:cs typeface="Segoe UI Semilight" panose="020B0402040204020203" pitchFamily="34" charset="0"/>
                      </a:rPr>
                      <m:t>(</m:t>
                    </m:r>
                    <m:r>
                      <a:rPr lang="en-US" sz="2200" b="0" i="0" smtClean="0">
                        <a:latin typeface="Cambria Math" panose="02040503050406030204" pitchFamily="18" charset="0"/>
                        <a:cs typeface="Segoe UI Semilight" panose="020B0402040204020203" pitchFamily="34" charset="0"/>
                      </a:rPr>
                      <m:t>0</m:t>
                    </m:r>
                    <m:r>
                      <a:rPr lang="en-US" sz="2200" b="0" i="0" smtClean="0">
                        <a:latin typeface="Cambria Math" panose="02040503050406030204" pitchFamily="18" charset="0"/>
                        <a:cs typeface="Segoe UI Semilight" panose="020B0402040204020203" pitchFamily="34" charset="0"/>
                      </a:rPr>
                      <m:t>,</m:t>
                    </m:r>
                    <m:r>
                      <a:rPr lang="en-US" sz="2200" b="0" i="0" smtClean="0">
                        <a:latin typeface="Cambria Math" panose="02040503050406030204" pitchFamily="18" charset="0"/>
                        <a:cs typeface="Segoe UI Semilight" panose="020B0402040204020203" pitchFamily="34" charset="0"/>
                      </a:rPr>
                      <m:t>1</m:t>
                    </m:r>
                    <m:r>
                      <a:rPr lang="en-US" sz="2200" b="0" i="0" smtClean="0">
                        <a:latin typeface="Cambria Math" panose="02040503050406030204" pitchFamily="18" charset="0"/>
                        <a:cs typeface="Segoe UI Semilight" panose="020B0402040204020203" pitchFamily="34" charset="0"/>
                      </a:rPr>
                      <m:t>)</m:t>
                    </m:r>
                  </m:oMath>
                </a14:m>
                <a:r>
                  <a:rPr lang="en-US" sz="2200" dirty="0">
                    <a:latin typeface="Segoe UI Semilight" panose="020B0402040204020203" pitchFamily="34" charset="0"/>
                    <a:cs typeface="Segoe UI Semilight" panose="020B0402040204020203" pitchFamily="34" charset="0"/>
                  </a:rPr>
                  <a:t> and is independent</a:t>
                </a:r>
              </a:p>
            </p:txBody>
          </p:sp>
        </mc:Choice>
        <mc:Fallback xmlns="">
          <p:sp>
            <p:nvSpPr>
              <p:cNvPr id="46" name="TextBox 45">
                <a:extLst>
                  <a:ext uri="{FF2B5EF4-FFF2-40B4-BE49-F238E27FC236}">
                    <a16:creationId xmlns:a16="http://schemas.microsoft.com/office/drawing/2014/main" id="{2D895C0F-A837-1486-9144-10828DFF2901}"/>
                  </a:ext>
                </a:extLst>
              </p:cNvPr>
              <p:cNvSpPr txBox="1">
                <a:spLocks noRot="1" noChangeAspect="1" noMove="1" noResize="1" noEditPoints="1" noAdjustHandles="1" noChangeArrowheads="1" noChangeShapeType="1" noTextEdit="1"/>
              </p:cNvSpPr>
              <p:nvPr/>
            </p:nvSpPr>
            <p:spPr>
              <a:xfrm>
                <a:off x="1030118" y="1158674"/>
                <a:ext cx="10131761" cy="845807"/>
              </a:xfrm>
              <a:prstGeom prst="roundRect">
                <a:avLst/>
              </a:prstGeom>
              <a:blipFill>
                <a:blip r:embed="rId11"/>
                <a:stretch>
                  <a:fillRect b="-10072"/>
                </a:stretch>
              </a:blipFill>
              <a:ln w="28575">
                <a:noFill/>
              </a:ln>
            </p:spPr>
            <p:txBody>
              <a:bodyPr/>
              <a:lstStyle/>
              <a:p>
                <a:r>
                  <a:rPr lang="en-US">
                    <a:noFill/>
                  </a:rPr>
                  <a:t> </a:t>
                </a:r>
              </a:p>
            </p:txBody>
          </p:sp>
        </mc:Fallback>
      </mc:AlternateContent>
      <p:pic>
        <p:nvPicPr>
          <p:cNvPr id="4" name="Picture 3" descr="A graph with a curve&#10;&#10;Description automatically generated">
            <a:extLst>
              <a:ext uri="{FF2B5EF4-FFF2-40B4-BE49-F238E27FC236}">
                <a16:creationId xmlns:a16="http://schemas.microsoft.com/office/drawing/2014/main" id="{264E1489-E2D9-4F2E-5D2D-A67455AFBC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116" y="2123750"/>
            <a:ext cx="10131763" cy="4342184"/>
          </a:xfrm>
          <a:prstGeom prst="rect">
            <a:avLst/>
          </a:prstGeom>
        </p:spPr>
      </p:pic>
    </p:spTree>
    <p:extLst>
      <p:ext uri="{BB962C8B-B14F-4D97-AF65-F5344CB8AC3E}">
        <p14:creationId xmlns:p14="http://schemas.microsoft.com/office/powerpoint/2010/main" val="3085801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1FEB-44B4-4282-AD17-E2AF2AA90DC1}"/>
              </a:ext>
            </a:extLst>
          </p:cNvPr>
          <p:cNvSpPr>
            <a:spLocks noGrp="1"/>
          </p:cNvSpPr>
          <p:nvPr>
            <p:ph type="title"/>
          </p:nvPr>
        </p:nvSpPr>
        <p:spPr/>
        <p:txBody>
          <a:bodyPr/>
          <a:lstStyle/>
          <a:p>
            <a:r>
              <a:rPr lang="en-US" dirty="0"/>
              <a:t>“Proof by real-world”</a:t>
            </a:r>
          </a:p>
        </p:txBody>
      </p:sp>
      <p:sp>
        <p:nvSpPr>
          <p:cNvPr id="3" name="Content Placeholder 2">
            <a:extLst>
              <a:ext uri="{FF2B5EF4-FFF2-40B4-BE49-F238E27FC236}">
                <a16:creationId xmlns:a16="http://schemas.microsoft.com/office/drawing/2014/main" id="{0C0AEB51-FE6E-4FFD-A10E-6E7C5C60FFDB}"/>
              </a:ext>
            </a:extLst>
          </p:cNvPr>
          <p:cNvSpPr>
            <a:spLocks noGrp="1"/>
          </p:cNvSpPr>
          <p:nvPr>
            <p:ph idx="1"/>
          </p:nvPr>
        </p:nvSpPr>
        <p:spPr>
          <a:xfrm>
            <a:off x="6972300" y="1463857"/>
            <a:ext cx="4790198" cy="4845504"/>
          </a:xfrm>
        </p:spPr>
        <p:txBody>
          <a:bodyPr/>
          <a:lstStyle/>
          <a:p>
            <a:r>
              <a:rPr lang="en-US" dirty="0"/>
              <a:t>A lot of real-world bell-curves can be explained as:</a:t>
            </a:r>
          </a:p>
          <a:p>
            <a:r>
              <a:rPr lang="en-US" b="1" dirty="0"/>
              <a:t>1. </a:t>
            </a:r>
            <a:r>
              <a:rPr lang="en-US" dirty="0"/>
              <a:t>The random variable comes from a combination of independent factors.</a:t>
            </a:r>
          </a:p>
          <a:p>
            <a:r>
              <a:rPr lang="en-US" b="1" dirty="0"/>
              <a:t>2. </a:t>
            </a:r>
            <a:r>
              <a:rPr lang="en-US" dirty="0"/>
              <a:t>The CLT says the distribution will become like a bell curve. </a:t>
            </a:r>
          </a:p>
        </p:txBody>
      </p:sp>
      <p:sp>
        <p:nvSpPr>
          <p:cNvPr id="4" name="Rectangle 3">
            <a:extLst>
              <a:ext uri="{FF2B5EF4-FFF2-40B4-BE49-F238E27FC236}">
                <a16:creationId xmlns:a16="http://schemas.microsoft.com/office/drawing/2014/main" id="{AD094DAC-9B82-42E4-A0F4-37B723059170}"/>
              </a:ext>
            </a:extLst>
          </p:cNvPr>
          <p:cNvSpPr/>
          <p:nvPr/>
        </p:nvSpPr>
        <p:spPr>
          <a:xfrm>
            <a:off x="1041400" y="5846002"/>
            <a:ext cx="1278467" cy="369332"/>
          </a:xfrm>
          <a:prstGeom prst="rect">
            <a:avLst/>
          </a:prstGeom>
        </p:spPr>
        <p:txBody>
          <a:bodyPr wrap="square">
            <a:spAutoFit/>
          </a:bodyPr>
          <a:lstStyle/>
          <a:p>
            <a:r>
              <a:rPr lang="en-US" dirty="0">
                <a:hlinkClick r:id="rId3"/>
              </a:rPr>
              <a:t>birthweight</a:t>
            </a:r>
            <a:endParaRPr lang="en-US" dirty="0"/>
          </a:p>
        </p:txBody>
      </p:sp>
      <p:pic>
        <p:nvPicPr>
          <p:cNvPr id="1026" name="Picture 2" descr="https://www.healthknowledge.org.uk/sites/default/files/documents/publichealthtextbook/statistics/1b3b.jpg">
            <a:extLst>
              <a:ext uri="{FF2B5EF4-FFF2-40B4-BE49-F238E27FC236}">
                <a16:creationId xmlns:a16="http://schemas.microsoft.com/office/drawing/2014/main" id="{C15E7273-98D6-48C2-8400-6237DC33AF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02" y="1385334"/>
            <a:ext cx="599122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677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23555-8FBE-4CD2-A2C9-5BCAC29B0446}"/>
              </a:ext>
            </a:extLst>
          </p:cNvPr>
          <p:cNvSpPr>
            <a:spLocks noGrp="1"/>
          </p:cNvSpPr>
          <p:nvPr>
            <p:ph type="title"/>
          </p:nvPr>
        </p:nvSpPr>
        <p:spPr/>
        <p:txBody>
          <a:bodyPr/>
          <a:lstStyle/>
          <a:p>
            <a:r>
              <a:rPr lang="en-US" dirty="0"/>
              <a:t>Theory vs. Practice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9D4597-9F89-4EFE-A6CE-0E20A9E0A0C9}"/>
                  </a:ext>
                </a:extLst>
              </p:cNvPr>
              <p:cNvSpPr>
                <a:spLocks noGrp="1"/>
              </p:cNvSpPr>
              <p:nvPr>
                <p:ph idx="1"/>
              </p:nvPr>
            </p:nvSpPr>
            <p:spPr/>
            <p:txBody>
              <a:bodyPr>
                <a:noAutofit/>
              </a:bodyPr>
              <a:lstStyle/>
              <a:p>
                <a:r>
                  <a:rPr lang="en-US" dirty="0"/>
                  <a:t>&gt; The formal theorem statement is “in the limit”</a:t>
                </a:r>
              </a:p>
              <a:p>
                <a:r>
                  <a:rPr lang="en-US" dirty="0"/>
                  <a:t>   You might not get exactly a normal distribution for any finite </a:t>
                </a:r>
                <a14:m>
                  <m:oMath xmlns:m="http://schemas.openxmlformats.org/officeDocument/2006/math">
                    <m:r>
                      <a:rPr lang="en-US" b="0" i="1" smtClean="0">
                        <a:latin typeface="Cambria Math" panose="02040503050406030204" pitchFamily="18" charset="0"/>
                      </a:rPr>
                      <m:t>𝑛</m:t>
                    </m:r>
                  </m:oMath>
                </a14:m>
                <a:r>
                  <a:rPr lang="en-US" dirty="0"/>
                  <a:t> (e.g. if </a:t>
                </a:r>
                <a:br>
                  <a:rPr lang="en-US" dirty="0"/>
                </a:br>
                <a:r>
                  <a:rPr lang="en-US" dirty="0"/>
                  <a:t>   you sum discrete, the sum is always discrete and will be discontinuous </a:t>
                </a:r>
                <a:br>
                  <a:rPr lang="en-US" dirty="0"/>
                </a:br>
                <a:r>
                  <a:rPr lang="en-US" dirty="0"/>
                  <a:t>   for every finite </a:t>
                </a:r>
                <a14:m>
                  <m:oMath xmlns:m="http://schemas.openxmlformats.org/officeDocument/2006/math">
                    <m:r>
                      <a:rPr lang="en-US" b="0" i="1" smtClean="0">
                        <a:latin typeface="Cambria Math" panose="02040503050406030204" pitchFamily="18" charset="0"/>
                      </a:rPr>
                      <m:t>𝑛</m:t>
                    </m:r>
                  </m:oMath>
                </a14:m>
                <a:r>
                  <a:rPr lang="en-US" dirty="0"/>
                  <a:t>. </a:t>
                </a:r>
              </a:p>
              <a:p>
                <a:endParaRPr lang="en-US" dirty="0"/>
              </a:p>
              <a:p>
                <a:r>
                  <a:rPr lang="en-US" dirty="0"/>
                  <a:t>&gt; In practice, the approximations get very accurate very quickly (at least </a:t>
                </a:r>
                <a:br>
                  <a:rPr lang="en-US" dirty="0"/>
                </a:br>
                <a:r>
                  <a:rPr lang="en-US" dirty="0"/>
                  <a:t>    with a few tricks we’ll see soon). </a:t>
                </a:r>
              </a:p>
              <a:p>
                <a:r>
                  <a:rPr lang="en-US" dirty="0"/>
                  <a:t>   They won’t be exact (unless the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oMath>
                </a14:m>
                <a:r>
                  <a:rPr lang="en-US" dirty="0"/>
                  <a:t> are </a:t>
                </a:r>
                <a:r>
                  <a:rPr lang="en-US" dirty="0" err="1"/>
                  <a:t>normals</a:t>
                </a:r>
                <a:r>
                  <a:rPr lang="en-US" dirty="0"/>
                  <a:t>) but it’s close enough    </a:t>
                </a:r>
                <a:br>
                  <a:rPr lang="en-US" dirty="0"/>
                </a:br>
                <a:r>
                  <a:rPr lang="en-US" dirty="0"/>
                  <a:t>   to use even with relatively small </a:t>
                </a:r>
                <a14:m>
                  <m:oMath xmlns:m="http://schemas.openxmlformats.org/officeDocument/2006/math">
                    <m:r>
                      <a:rPr lang="en-US" b="0" i="1" smtClean="0">
                        <a:latin typeface="Cambria Math" panose="02040503050406030204" pitchFamily="18" charset="0"/>
                      </a:rPr>
                      <m:t>𝑛</m:t>
                    </m:r>
                  </m:oMath>
                </a14:m>
                <a:r>
                  <a:rPr lang="en-US" dirty="0"/>
                  <a:t>.</a:t>
                </a:r>
              </a:p>
            </p:txBody>
          </p:sp>
        </mc:Choice>
        <mc:Fallback xmlns="">
          <p:sp>
            <p:nvSpPr>
              <p:cNvPr id="3" name="Content Placeholder 2">
                <a:extLst>
                  <a:ext uri="{FF2B5EF4-FFF2-40B4-BE49-F238E27FC236}">
                    <a16:creationId xmlns:a16="http://schemas.microsoft.com/office/drawing/2014/main" id="{779D4597-9F89-4EFE-A6CE-0E20A9E0A0C9}"/>
                  </a:ext>
                </a:extLst>
              </p:cNvPr>
              <p:cNvSpPr>
                <a:spLocks noGrp="1" noRot="1" noChangeAspect="1" noMove="1" noResize="1" noEditPoints="1" noAdjustHandles="1" noChangeArrowheads="1" noChangeShapeType="1" noTextEdit="1"/>
              </p:cNvSpPr>
              <p:nvPr>
                <p:ph idx="1"/>
              </p:nvPr>
            </p:nvSpPr>
            <p:spPr>
              <a:blipFill>
                <a:blip r:embed="rId3"/>
                <a:stretch>
                  <a:fillRect l="-1525" t="-2138" r="-2669"/>
                </a:stretch>
              </a:blipFill>
            </p:spPr>
            <p:txBody>
              <a:bodyPr/>
              <a:lstStyle/>
              <a:p>
                <a:r>
                  <a:rPr lang="en-US">
                    <a:noFill/>
                  </a:rPr>
                  <a:t> </a:t>
                </a:r>
              </a:p>
            </p:txBody>
          </p:sp>
        </mc:Fallback>
      </mc:AlternateContent>
    </p:spTree>
    <p:extLst>
      <p:ext uri="{BB962C8B-B14F-4D97-AF65-F5344CB8AC3E}">
        <p14:creationId xmlns:p14="http://schemas.microsoft.com/office/powerpoint/2010/main" val="108041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C087B-B17B-6C76-ED5B-533C83829AB4}"/>
              </a:ext>
            </a:extLst>
          </p:cNvPr>
          <p:cNvSpPr>
            <a:spLocks noGrp="1"/>
          </p:cNvSpPr>
          <p:nvPr>
            <p:ph type="title"/>
          </p:nvPr>
        </p:nvSpPr>
        <p:spPr>
          <a:xfrm>
            <a:off x="1902775" y="3262680"/>
            <a:ext cx="6618373" cy="590415"/>
          </a:xfrm>
        </p:spPr>
        <p:txBody>
          <a:bodyPr/>
          <a:lstStyle/>
          <a:p>
            <a:r>
              <a:rPr lang="en-US" dirty="0"/>
              <a:t>Using the Central Limit Theorem</a:t>
            </a:r>
          </a:p>
        </p:txBody>
      </p:sp>
      <p:sp>
        <p:nvSpPr>
          <p:cNvPr id="4" name="TextBox 3">
            <a:extLst>
              <a:ext uri="{FF2B5EF4-FFF2-40B4-BE49-F238E27FC236}">
                <a16:creationId xmlns:a16="http://schemas.microsoft.com/office/drawing/2014/main" id="{9D710886-2EF2-532F-AE56-889AAE1F3E12}"/>
              </a:ext>
            </a:extLst>
          </p:cNvPr>
          <p:cNvSpPr txBox="1"/>
          <p:nvPr/>
        </p:nvSpPr>
        <p:spPr>
          <a:xfrm>
            <a:off x="1902775" y="3928770"/>
            <a:ext cx="8651012" cy="1071618"/>
          </a:xfrm>
          <a:prstGeom prst="roundRect">
            <a:avLst>
              <a:gd name="adj" fmla="val 8011"/>
            </a:avLst>
          </a:prstGeom>
          <a:solidFill>
            <a:srgbClr val="ECF4ED"/>
          </a:solidFill>
          <a:ln w="28575">
            <a:noFill/>
          </a:ln>
        </p:spPr>
        <p:txBody>
          <a:bodyPr wrap="square" anchor="ctr">
            <a:noAutofit/>
          </a:bodyPr>
          <a:lstStyle/>
          <a:p>
            <a:r>
              <a:rPr lang="en-US" sz="2400" dirty="0">
                <a:latin typeface="Segoe UI Semilight" panose="020B0402040204020203" pitchFamily="34" charset="0"/>
                <a:cs typeface="Segoe UI Semilight" panose="020B0402040204020203" pitchFamily="34" charset="0"/>
              </a:rPr>
              <a:t>Let’s start with the case when we are using CLT to approximate a sum of </a:t>
            </a:r>
            <a:r>
              <a:rPr lang="en-US" sz="2400" b="1" i="1" u="sng" dirty="0">
                <a:latin typeface="Segoe UI Semilight" panose="020B0402040204020203" pitchFamily="34" charset="0"/>
                <a:cs typeface="Segoe UI Semilight" panose="020B0402040204020203" pitchFamily="34" charset="0"/>
              </a:rPr>
              <a:t>continuous</a:t>
            </a:r>
            <a:r>
              <a:rPr lang="en-US" sz="2400" dirty="0">
                <a:latin typeface="Segoe UI Semilight" panose="020B0402040204020203" pitchFamily="34" charset="0"/>
                <a:cs typeface="Segoe UI Semilight" panose="020B0402040204020203" pitchFamily="34" charset="0"/>
              </a:rPr>
              <a:t> </a:t>
            </a:r>
            <a:r>
              <a:rPr lang="en-US" sz="2400" dirty="0" err="1">
                <a:latin typeface="Segoe UI Semilight" panose="020B0402040204020203" pitchFamily="34" charset="0"/>
                <a:cs typeface="Segoe UI Semilight" panose="020B0402040204020203" pitchFamily="34" charset="0"/>
              </a:rPr>
              <a:t>i.i.d</a:t>
            </a:r>
            <a:r>
              <a:rPr lang="en-US" sz="2400" dirty="0">
                <a:latin typeface="Segoe UI Semilight" panose="020B0402040204020203" pitchFamily="34" charset="0"/>
                <a:cs typeface="Segoe UI Semilight" panose="020B0402040204020203" pitchFamily="34" charset="0"/>
              </a:rPr>
              <a:t> random variables as normal</a:t>
            </a:r>
          </a:p>
        </p:txBody>
      </p:sp>
    </p:spTree>
    <p:extLst>
      <p:ext uri="{BB962C8B-B14F-4D97-AF65-F5344CB8AC3E}">
        <p14:creationId xmlns:p14="http://schemas.microsoft.com/office/powerpoint/2010/main" val="2896078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2685-0D8B-45CA-B014-E16FBE04CAA9}"/>
              </a:ext>
            </a:extLst>
          </p:cNvPr>
          <p:cNvSpPr>
            <a:spLocks noGrp="1"/>
          </p:cNvSpPr>
          <p:nvPr>
            <p:ph type="title"/>
          </p:nvPr>
        </p:nvSpPr>
        <p:spPr/>
        <p:txBody>
          <a:bodyPr/>
          <a:lstStyle/>
          <a:p>
            <a:r>
              <a:rPr lang="en-US" dirty="0"/>
              <a:t>Outline of CLT steps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62E5BCB-2AB6-4440-B3DB-7DB31E9B6840}"/>
                  </a:ext>
                </a:extLst>
              </p:cNvPr>
              <p:cNvSpPr>
                <a:spLocks noGrp="1"/>
              </p:cNvSpPr>
              <p:nvPr>
                <p:ph idx="1"/>
              </p:nvPr>
            </p:nvSpPr>
            <p:spPr>
              <a:xfrm>
                <a:off x="575239" y="1563248"/>
                <a:ext cx="11616760" cy="5294752"/>
              </a:xfrm>
            </p:spPr>
            <p:txBody>
              <a:bodyPr>
                <a:normAutofit/>
              </a:bodyPr>
              <a:lstStyle/>
              <a:p>
                <a:r>
                  <a:rPr lang="en-US" b="1" dirty="0">
                    <a:solidFill>
                      <a:schemeClr val="accent5"/>
                    </a:solidFill>
                  </a:rPr>
                  <a:t>1. Setup the problem </a:t>
                </a:r>
                <a:r>
                  <a:rPr lang="en-US" dirty="0"/>
                  <a:t>(e.g., </a:t>
                </a:r>
                <a14:m>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m:t>
                    </m:r>
                    <m:nary>
                      <m:naryPr>
                        <m:chr m:val="∑"/>
                        <m:limLoc m:val="undOvr"/>
                        <m:grow m:val="on"/>
                        <m:ctrlPr>
                          <a:rPr lang="en-US" i="1" smtClean="0">
                            <a:latin typeface="Cambria Math" panose="02040503050406030204" pitchFamily="18" charset="0"/>
                          </a:rPr>
                        </m:ctrlPr>
                      </m:naryPr>
                      <m:sub>
                        <m:r>
                          <a:rPr lang="en-US" i="1" smtClean="0">
                            <a:latin typeface="Cambria Math" panose="02040503050406030204" pitchFamily="18" charset="0"/>
                          </a:rPr>
                          <m:t>𝑖</m:t>
                        </m:r>
                        <m:r>
                          <a:rPr lang="en-US" i="1" smtClean="0">
                            <a:latin typeface="Cambria Math" panose="02040503050406030204" pitchFamily="18" charset="0"/>
                          </a:rPr>
                          <m:t>=1</m:t>
                        </m:r>
                      </m:sub>
                      <m:sup>
                        <m:r>
                          <a:rPr lang="en-US"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nary>
                  </m:oMath>
                </a14:m>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oMath>
                </a14:m>
                <a:r>
                  <a:rPr lang="en-US" dirty="0"/>
                  <a:t> are </a:t>
                </a:r>
                <a:r>
                  <a:rPr lang="en-US" dirty="0" err="1"/>
                  <a:t>i.i.d.</a:t>
                </a:r>
                <a:r>
                  <a:rPr lang="en-US" dirty="0"/>
                  <a:t>, and we want </a:t>
                </a:r>
                <a14:m>
                  <m:oMath xmlns:m="http://schemas.openxmlformats.org/officeDocument/2006/math">
                    <m:r>
                      <a:rPr lang="en-US" b="0" i="1" smtClean="0">
                        <a:latin typeface="Cambria Math" panose="02040503050406030204" pitchFamily="18" charset="0"/>
                      </a:rPr>
                      <m:t>ℙ</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oMath>
                </a14:m>
                <a:r>
                  <a:rPr lang="en-US" dirty="0"/>
                  <a:t>)</a:t>
                </a:r>
              </a:p>
              <a:p>
                <a:pPr lvl="1"/>
                <a:r>
                  <a:rPr lang="en-US" dirty="0"/>
                  <a:t>   Write event you are interested in, in terms of sum of random variables.</a:t>
                </a:r>
              </a:p>
              <a:p>
                <a:endParaRPr lang="en-US" dirty="0"/>
              </a:p>
              <a:p>
                <a:endParaRPr lang="en-US" sz="300" dirty="0"/>
              </a:p>
              <a:p>
                <a:r>
                  <a:rPr lang="en-US" b="1" dirty="0">
                    <a:solidFill>
                      <a:schemeClr val="accent5"/>
                    </a:solidFill>
                  </a:rPr>
                  <a:t>2</a:t>
                </a:r>
                <a:r>
                  <a:rPr lang="en-US" dirty="0">
                    <a:solidFill>
                      <a:schemeClr val="accent5"/>
                    </a:solidFill>
                  </a:rPr>
                  <a:t>. </a:t>
                </a:r>
                <a:r>
                  <a:rPr lang="en-US" b="1" dirty="0">
                    <a:solidFill>
                      <a:schemeClr val="accent5"/>
                    </a:solidFill>
                  </a:rPr>
                  <a:t>Apply CLT </a:t>
                </a:r>
                <a:r>
                  <a:rPr lang="en-US" dirty="0"/>
                  <a:t>(e.g., </a:t>
                </a:r>
                <a:r>
                  <a:rPr lang="en-US" dirty="0" err="1"/>
                  <a:t>approx</a:t>
                </a:r>
                <a:r>
                  <a:rPr lang="en-US" dirty="0"/>
                  <a:t> </a:t>
                </a:r>
                <a14:m>
                  <m:oMath xmlns:m="http://schemas.openxmlformats.org/officeDocument/2006/math">
                    <m:r>
                      <a:rPr lang="en-US" b="0" i="1" smtClean="0">
                        <a:latin typeface="Cambria Math" panose="02040503050406030204" pitchFamily="18" charset="0"/>
                      </a:rPr>
                      <m:t>𝑋</m:t>
                    </m:r>
                  </m:oMath>
                </a14:m>
                <a:r>
                  <a:rPr lang="en-US" b="1" dirty="0"/>
                  <a:t> </a:t>
                </a:r>
                <a:r>
                  <a:rPr lang="en-US" dirty="0"/>
                  <a:t>as </a:t>
                </a:r>
                <a14:m>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𝜇</m:t>
                    </m:r>
                    <m:r>
                      <a:rPr lang="en-US" b="0" i="1" smtClean="0">
                        <a:latin typeface="Cambria Math" panose="02040503050406030204" pitchFamily="18" charset="0"/>
                      </a:rPr>
                      <m:t>,</m:t>
                    </m:r>
                    <m:r>
                      <a:rPr lang="en-US" b="0" i="1" smtClean="0">
                        <a:latin typeface="Cambria Math" panose="02040503050406030204" pitchFamily="18" charset="0"/>
                      </a:rPr>
                      <m:t>𝑛</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r>
                  <a:rPr lang="en-US" dirty="0"/>
                  <a:t> -&gt; </a:t>
                </a:r>
                <a14:m>
                  <m:oMath xmlns:m="http://schemas.openxmlformats.org/officeDocument/2006/math">
                    <m:r>
                      <a:rPr lang="en-US" i="1">
                        <a:latin typeface="Cambria Math" panose="02040503050406030204" pitchFamily="18" charset="0"/>
                      </a:rPr>
                      <m:t>ℙ</m:t>
                    </m:r>
                    <m:d>
                      <m:dPr>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𝑘</m:t>
                        </m:r>
                      </m:e>
                    </m:d>
                    <m:r>
                      <a:rPr lang="en-US" i="1">
                        <a:latin typeface="Cambria Math" panose="02040503050406030204" pitchFamily="18" charset="0"/>
                      </a:rPr>
                      <m:t>≈</m:t>
                    </m:r>
                    <m:r>
                      <a:rPr lang="en-US" i="1">
                        <a:latin typeface="Cambria Math" panose="02040503050406030204" pitchFamily="18" charset="0"/>
                      </a:rPr>
                      <m:t>ℙ</m:t>
                    </m:r>
                    <m:d>
                      <m:dPr>
                        <m:ctrlPr>
                          <a:rPr lang="en-US" i="1">
                            <a:latin typeface="Cambria Math" panose="02040503050406030204" pitchFamily="18" charset="0"/>
                          </a:rPr>
                        </m:ctrlPr>
                      </m:dPr>
                      <m:e>
                        <m:r>
                          <a:rPr lang="en-US" i="1">
                            <a:latin typeface="Cambria Math" panose="02040503050406030204" pitchFamily="18" charset="0"/>
                          </a:rPr>
                          <m:t>𝑌</m:t>
                        </m:r>
                        <m:r>
                          <a:rPr lang="en-US" i="1">
                            <a:latin typeface="Cambria Math" panose="02040503050406030204" pitchFamily="18" charset="0"/>
                          </a:rPr>
                          <m:t>≤</m:t>
                        </m:r>
                        <m:r>
                          <a:rPr lang="en-US" i="1">
                            <a:latin typeface="Cambria Math" panose="02040503050406030204" pitchFamily="18" charset="0"/>
                          </a:rPr>
                          <m:t>𝑘</m:t>
                        </m:r>
                      </m:e>
                    </m:d>
                  </m:oMath>
                </a14:m>
                <a:endParaRPr lang="en-US" dirty="0"/>
              </a:p>
              <a:p>
                <a:pPr lvl="1"/>
                <a:r>
                  <a:rPr lang="en-US" dirty="0"/>
                  <a:t>    Approximate sum of RVs as normal with appropriate mean and variance</a:t>
                </a:r>
                <a:endParaRPr lang="en-US" b="1" dirty="0"/>
              </a:p>
              <a:p>
                <a:r>
                  <a:rPr lang="en-US" sz="2400" i="1" dirty="0">
                    <a:highlight>
                      <a:srgbClr val="FFF4E1"/>
                    </a:highlight>
                  </a:rPr>
                  <a:t>from here, we’re working with a normal distribution, which we’ve worked with before!</a:t>
                </a:r>
              </a:p>
              <a:p>
                <a:r>
                  <a:rPr lang="en-US" b="1" dirty="0">
                    <a:solidFill>
                      <a:schemeClr val="accent5"/>
                    </a:solidFill>
                  </a:rPr>
                  <a:t>3. Standardize  </a:t>
                </a:r>
                <a:r>
                  <a:rPr lang="en-US" b="1" dirty="0"/>
                  <a:t>(</a:t>
                </a:r>
                <a14:m>
                  <m:oMath xmlns:m="http://schemas.openxmlformats.org/officeDocument/2006/math">
                    <m:r>
                      <a:rPr lang="en-US" sz="2800" b="0" i="1" smtClean="0">
                        <a:latin typeface="Cambria Math" panose="02040503050406030204" pitchFamily="18" charset="0"/>
                        <a:cs typeface="Segoe UI Semilight" panose="020B0402040204020203" pitchFamily="34" charset="0"/>
                      </a:rPr>
                      <m:t>𝑍</m:t>
                    </m:r>
                    <m:r>
                      <a:rPr lang="en-US" sz="2800" b="0" i="1" smtClean="0">
                        <a:latin typeface="Cambria Math" panose="02040503050406030204" pitchFamily="18" charset="0"/>
                        <a:cs typeface="Segoe UI Semilight" panose="020B0402040204020203" pitchFamily="34" charset="0"/>
                      </a:rPr>
                      <m:t>=</m:t>
                    </m:r>
                    <m:f>
                      <m:fPr>
                        <m:ctrlPr>
                          <a:rPr lang="en-US" sz="2800" b="0" i="1" smtClean="0">
                            <a:latin typeface="Cambria Math" panose="02040503050406030204" pitchFamily="18" charset="0"/>
                            <a:cs typeface="Segoe UI Semilight" panose="020B0402040204020203" pitchFamily="34" charset="0"/>
                          </a:rPr>
                        </m:ctrlPr>
                      </m:fPr>
                      <m:num>
                        <m:r>
                          <a:rPr lang="en-US" sz="2800" b="0" i="1" smtClean="0">
                            <a:latin typeface="Cambria Math" panose="02040503050406030204" pitchFamily="18" charset="0"/>
                            <a:cs typeface="Segoe UI Semilight" panose="020B0402040204020203" pitchFamily="34" charset="0"/>
                          </a:rPr>
                          <m:t>𝑁</m:t>
                        </m:r>
                        <m:r>
                          <a:rPr lang="en-US" sz="2800" b="0" i="1" smtClean="0">
                            <a:latin typeface="Cambria Math" panose="02040503050406030204" pitchFamily="18" charset="0"/>
                            <a:cs typeface="Segoe UI Semilight" panose="020B0402040204020203" pitchFamily="34" charset="0"/>
                          </a:rPr>
                          <m:t>−</m:t>
                        </m:r>
                        <m:r>
                          <a:rPr lang="en-US" sz="2800" b="0" i="1" smtClean="0">
                            <a:latin typeface="Cambria Math" panose="02040503050406030204" pitchFamily="18" charset="0"/>
                            <a:cs typeface="Segoe UI Semilight" panose="020B0402040204020203" pitchFamily="34" charset="0"/>
                          </a:rPr>
                          <m:t>𝜇</m:t>
                        </m:r>
                      </m:num>
                      <m:den>
                        <m:r>
                          <a:rPr lang="en-US" sz="2800" b="0" i="1" smtClean="0">
                            <a:latin typeface="Cambria Math" panose="02040503050406030204" pitchFamily="18" charset="0"/>
                            <a:cs typeface="Segoe UI Semilight" panose="020B0402040204020203" pitchFamily="34" charset="0"/>
                          </a:rPr>
                          <m:t>𝜎</m:t>
                        </m:r>
                      </m:den>
                    </m:f>
                  </m:oMath>
                </a14:m>
                <a:r>
                  <a:rPr lang="en-US" dirty="0"/>
                  <a:t>) -&gt; </a:t>
                </a:r>
                <a14:m>
                  <m:oMath xmlns:m="http://schemas.openxmlformats.org/officeDocument/2006/math">
                    <m:r>
                      <a:rPr lang="en-US" i="1">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𝑘</m:t>
                        </m:r>
                      </m:e>
                    </m:d>
                    <m:r>
                      <a:rPr lang="en-US" b="0" i="1" smtClean="0">
                        <a:latin typeface="Cambria Math" panose="02040503050406030204" pitchFamily="18" charset="0"/>
                      </a:rPr>
                      <m:t>=</m:t>
                    </m:r>
                    <m:r>
                      <a:rPr lang="en-US" i="1">
                        <a:latin typeface="Cambria Math" panose="02040503050406030204" pitchFamily="18" charset="0"/>
                      </a:rPr>
                      <m:t>ℙ</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𝜇</m:t>
                            </m:r>
                          </m:num>
                          <m:den>
                            <m:r>
                              <a:rPr lang="en-US" b="0" i="1" smtClean="0">
                                <a:latin typeface="Cambria Math" panose="02040503050406030204" pitchFamily="18" charset="0"/>
                              </a:rPr>
                              <m:t>𝜎</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𝜇</m:t>
                            </m:r>
                          </m:num>
                          <m:den>
                            <m:r>
                              <a:rPr lang="en-US" b="0" i="1" smtClean="0">
                                <a:latin typeface="Cambria Math" panose="02040503050406030204" pitchFamily="18" charset="0"/>
                              </a:rPr>
                              <m:t>𝜎</m:t>
                            </m:r>
                          </m:den>
                        </m:f>
                      </m:e>
                    </m:d>
                    <m:r>
                      <a:rPr lang="en-US" b="0" i="1" smtClean="0">
                        <a:latin typeface="Cambria Math" panose="02040503050406030204" pitchFamily="18" charset="0"/>
                      </a:rPr>
                      <m:t>=</m:t>
                    </m:r>
                    <m:r>
                      <a:rPr lang="en-US" i="1">
                        <a:latin typeface="Cambria Math" panose="02040503050406030204" pitchFamily="18" charset="0"/>
                      </a:rPr>
                      <m:t>ℙ</m:t>
                    </m:r>
                    <m:d>
                      <m:dPr>
                        <m:ctrlPr>
                          <a:rPr lang="en-US" i="1">
                            <a:latin typeface="Cambria Math" panose="02040503050406030204" pitchFamily="18" charset="0"/>
                          </a:rPr>
                        </m:ctrlPr>
                      </m:dPr>
                      <m:e>
                        <m:r>
                          <a:rPr lang="en-US" b="0" i="1" smtClean="0">
                            <a:latin typeface="Cambria Math" panose="02040503050406030204" pitchFamily="18" charset="0"/>
                          </a:rPr>
                          <m:t>𝑍</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𝜇</m:t>
                            </m:r>
                          </m:num>
                          <m:den>
                            <m:r>
                              <a:rPr lang="en-US" i="1">
                                <a:latin typeface="Cambria Math" panose="02040503050406030204" pitchFamily="18" charset="0"/>
                              </a:rPr>
                              <m:t>𝜎</m:t>
                            </m:r>
                          </m:den>
                        </m:f>
                      </m:e>
                    </m:d>
                  </m:oMath>
                </a14:m>
                <a:endParaRPr lang="en-US" dirty="0"/>
              </a:p>
              <a:p>
                <a:r>
                  <a:rPr lang="en-US" b="1" dirty="0">
                    <a:solidFill>
                      <a:schemeClr val="accent5"/>
                    </a:solidFill>
                  </a:rPr>
                  <a:t>4.</a:t>
                </a:r>
                <a:r>
                  <a:rPr lang="en-US" dirty="0">
                    <a:solidFill>
                      <a:schemeClr val="accent5"/>
                    </a:solidFill>
                  </a:rPr>
                  <a:t> </a:t>
                </a:r>
                <a:r>
                  <a:rPr lang="en-US" b="1" dirty="0">
                    <a:solidFill>
                      <a:schemeClr val="accent5"/>
                    </a:solidFill>
                  </a:rPr>
                  <a:t>Write in terms of </a:t>
                </a:r>
                <a14:m>
                  <m:oMath xmlns:m="http://schemas.openxmlformats.org/officeDocument/2006/math">
                    <m:r>
                      <m:rPr>
                        <m:sty m:val="p"/>
                      </m:rPr>
                      <a:rPr lang="en-US" b="0" i="0" smtClean="0">
                        <a:solidFill>
                          <a:schemeClr val="accent5"/>
                        </a:solidFill>
                        <a:latin typeface="Cambria Math" panose="02040503050406030204" pitchFamily="18" charset="0"/>
                      </a:rPr>
                      <m:t>Φ</m:t>
                    </m:r>
                    <m:d>
                      <m:dPr>
                        <m:ctrlPr>
                          <a:rPr lang="en-US" i="1" smtClean="0">
                            <a:solidFill>
                              <a:schemeClr val="accent5"/>
                            </a:solidFill>
                            <a:latin typeface="Cambria Math" panose="02040503050406030204" pitchFamily="18" charset="0"/>
                          </a:rPr>
                        </m:ctrlPr>
                      </m:dPr>
                      <m:e>
                        <m:r>
                          <m:rPr>
                            <m:sty m:val="p"/>
                          </m:rPr>
                          <a:rPr lang="en-US" b="0" i="0" smtClean="0">
                            <a:solidFill>
                              <a:schemeClr val="accent5"/>
                            </a:solidFill>
                            <a:latin typeface="Cambria Math" panose="02040503050406030204" pitchFamily="18" charset="0"/>
                          </a:rPr>
                          <m:t>z</m:t>
                        </m:r>
                      </m:e>
                    </m:d>
                    <m:r>
                      <a:rPr lang="en-US" b="0" i="0" smtClean="0">
                        <a:solidFill>
                          <a:schemeClr val="accent5"/>
                        </a:solidFill>
                        <a:latin typeface="Cambria Math" panose="02040503050406030204" pitchFamily="18" charset="0"/>
                      </a:rPr>
                      <m:t>= </m:t>
                    </m:r>
                    <m:r>
                      <a:rPr lang="en-US" b="0" dirty="0" smtClean="0">
                        <a:solidFill>
                          <a:schemeClr val="accent5"/>
                        </a:solidFill>
                        <a:latin typeface="Cambria Math" panose="02040503050406030204" pitchFamily="18" charset="0"/>
                      </a:rPr>
                      <m:t>ℙ</m:t>
                    </m:r>
                    <m:r>
                      <a:rPr lang="en-US" b="0" i="0" dirty="0" smtClean="0">
                        <a:solidFill>
                          <a:schemeClr val="accent5"/>
                        </a:solidFill>
                        <a:latin typeface="Cambria Math" panose="02040503050406030204" pitchFamily="18" charset="0"/>
                      </a:rPr>
                      <m:t>(</m:t>
                    </m:r>
                    <m:r>
                      <m:rPr>
                        <m:sty m:val="p"/>
                      </m:rPr>
                      <a:rPr lang="en-US" b="0" i="0" dirty="0" smtClean="0">
                        <a:solidFill>
                          <a:schemeClr val="accent5"/>
                        </a:solidFill>
                        <a:latin typeface="Cambria Math" panose="02040503050406030204" pitchFamily="18" charset="0"/>
                      </a:rPr>
                      <m:t>Z</m:t>
                    </m:r>
                    <m:r>
                      <a:rPr lang="en-US" b="0" i="1" dirty="0" smtClean="0">
                        <a:solidFill>
                          <a:schemeClr val="accent5"/>
                        </a:solidFill>
                        <a:latin typeface="Cambria Math" panose="02040503050406030204" pitchFamily="18" charset="0"/>
                      </a:rPr>
                      <m:t>≤</m:t>
                    </m:r>
                    <m:r>
                      <a:rPr lang="en-US" b="0" i="1" dirty="0" smtClean="0">
                        <a:solidFill>
                          <a:schemeClr val="accent5"/>
                        </a:solidFill>
                        <a:latin typeface="Cambria Math" panose="02040503050406030204" pitchFamily="18" charset="0"/>
                      </a:rPr>
                      <m:t>𝑧</m:t>
                    </m:r>
                    <m:r>
                      <a:rPr lang="en-US" b="0" i="1" dirty="0" smtClean="0">
                        <a:solidFill>
                          <a:schemeClr val="accent5"/>
                        </a:solidFill>
                        <a:latin typeface="Cambria Math" panose="02040503050406030204" pitchFamily="18" charset="0"/>
                      </a:rPr>
                      <m:t>)</m:t>
                    </m:r>
                  </m:oMath>
                </a14:m>
                <a:endParaRPr lang="en-US" dirty="0">
                  <a:solidFill>
                    <a:schemeClr val="accent5"/>
                  </a:solidFill>
                </a:endParaRPr>
              </a:p>
              <a:p>
                <a:r>
                  <a:rPr lang="en-US" b="1" dirty="0">
                    <a:solidFill>
                      <a:schemeClr val="accent5"/>
                    </a:solidFill>
                  </a:rPr>
                  <a:t>5.</a:t>
                </a:r>
                <a:r>
                  <a:rPr lang="en-US" dirty="0">
                    <a:solidFill>
                      <a:schemeClr val="accent5"/>
                    </a:solidFill>
                  </a:rPr>
                  <a:t> </a:t>
                </a:r>
                <a:r>
                  <a:rPr lang="en-US" b="1" dirty="0">
                    <a:solidFill>
                      <a:schemeClr val="accent5"/>
                    </a:solidFill>
                  </a:rPr>
                  <a:t>Look up in table</a:t>
                </a:r>
              </a:p>
            </p:txBody>
          </p:sp>
        </mc:Choice>
        <mc:Fallback xmlns="">
          <p:sp>
            <p:nvSpPr>
              <p:cNvPr id="3" name="Content Placeholder 2">
                <a:extLst>
                  <a:ext uri="{FF2B5EF4-FFF2-40B4-BE49-F238E27FC236}">
                    <a16:creationId xmlns:a16="http://schemas.microsoft.com/office/drawing/2014/main" id="{F62E5BCB-2AB6-4440-B3DB-7DB31E9B6840}"/>
                  </a:ext>
                </a:extLst>
              </p:cNvPr>
              <p:cNvSpPr>
                <a:spLocks noGrp="1" noRot="1" noChangeAspect="1" noMove="1" noResize="1" noEditPoints="1" noAdjustHandles="1" noChangeArrowheads="1" noChangeShapeType="1" noTextEdit="1"/>
              </p:cNvSpPr>
              <p:nvPr>
                <p:ph idx="1"/>
              </p:nvPr>
            </p:nvSpPr>
            <p:spPr>
              <a:xfrm>
                <a:off x="575239" y="1563248"/>
                <a:ext cx="11616760" cy="5294752"/>
              </a:xfrm>
              <a:blipFill>
                <a:blip r:embed="rId3"/>
                <a:stretch>
                  <a:fillRect l="-1469" t="-2071" r="-125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80129225-2C84-4772-D0B5-68093126142A}"/>
              </a:ext>
            </a:extLst>
          </p:cNvPr>
          <p:cNvSpPr txBox="1"/>
          <p:nvPr/>
        </p:nvSpPr>
        <p:spPr>
          <a:xfrm>
            <a:off x="575238" y="2550154"/>
            <a:ext cx="11187259" cy="550856"/>
          </a:xfrm>
          <a:prstGeom prst="roundRect">
            <a:avLst/>
          </a:prstGeom>
          <a:solidFill>
            <a:srgbClr val="ECF4ED"/>
          </a:solidFill>
          <a:ln w="28575">
            <a:noFill/>
          </a:ln>
        </p:spPr>
        <p:txBody>
          <a:bodyPr wrap="square" anchor="ctr">
            <a:noAutofit/>
          </a:bodyPr>
          <a:lstStyle/>
          <a:p>
            <a:pPr algn="ctr"/>
            <a:r>
              <a:rPr lang="en-US" sz="2200" dirty="0">
                <a:latin typeface="Segoe UI Semilight" panose="020B0402040204020203" pitchFamily="34" charset="0"/>
                <a:cs typeface="Segoe UI Semilight" panose="020B0402040204020203" pitchFamily="34" charset="0"/>
              </a:rPr>
              <a:t>⚠️we’re going to be adding one more step here when we talk about discrete RVs!⚠️</a:t>
            </a:r>
          </a:p>
        </p:txBody>
      </p:sp>
    </p:spTree>
    <p:extLst>
      <p:ext uri="{BB962C8B-B14F-4D97-AF65-F5344CB8AC3E}">
        <p14:creationId xmlns:p14="http://schemas.microsoft.com/office/powerpoint/2010/main" val="249417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0AE8F-6E13-7CDF-E338-C8257847ED3A}"/>
              </a:ext>
            </a:extLst>
          </p:cNvPr>
          <p:cNvSpPr>
            <a:spLocks noGrp="1"/>
          </p:cNvSpPr>
          <p:nvPr>
            <p:ph type="title"/>
          </p:nvPr>
        </p:nvSpPr>
        <p:spPr/>
        <p:txBody>
          <a:bodyPr/>
          <a:lstStyle/>
          <a:p>
            <a:r>
              <a:rPr lang="en-US" dirty="0"/>
              <a:t>Normal Distributions</a:t>
            </a:r>
          </a:p>
        </p:txBody>
      </p:sp>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026AE9D2-F6B9-57BE-84D9-1C620D90DE70}"/>
                  </a:ext>
                </a:extLst>
              </p:cNvPr>
              <p:cNvSpPr/>
              <p:nvPr/>
            </p:nvSpPr>
            <p:spPr>
              <a:xfrm>
                <a:off x="575239" y="1462988"/>
                <a:ext cx="10941597" cy="3530577"/>
              </a:xfrm>
              <a:prstGeom prst="roundRect">
                <a:avLst>
                  <a:gd name="adj" fmla="val 8936"/>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2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 </a:t>
                </a:r>
                <a:r>
                  <a:rPr kumimoji="0" lang="en-US" sz="2800" b="1"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normal random variable</a:t>
                </a:r>
                <a:r>
                  <a:rPr kumimoji="0" lang="en-US" sz="2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14:m>
                  <m:oMath xmlns:m="http://schemas.openxmlformats.org/officeDocument/2006/math">
                    <m:r>
                      <a:rPr kumimoji="0" 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𝑋</m:t>
                    </m:r>
                    <m:r>
                      <a:rPr kumimoji="0" 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m:t>
                    </m:r>
                    <m:r>
                      <a:rPr kumimoji="0" 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𝒩</m:t>
                    </m:r>
                    <m:r>
                      <a:rPr kumimoji="0" 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m:t>
                    </m:r>
                    <m:r>
                      <a:rPr kumimoji="0" 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𝜇</m:t>
                    </m:r>
                    <m:r>
                      <a:rPr kumimoji="0" 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m:t>
                    </m:r>
                    <m:sSup>
                      <m:sSupPr>
                        <m:ctrlPr>
                          <a:rPr kumimoji="0" 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ctrlPr>
                      </m:sSupPr>
                      <m:e>
                        <m:r>
                          <a:rPr kumimoji="0" 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𝜎</m:t>
                        </m:r>
                      </m:e>
                      <m:sup>
                        <m:r>
                          <a:rPr kumimoji="0" 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2</m:t>
                        </m:r>
                      </m:sup>
                    </m:sSup>
                    <m:r>
                      <a:rPr kumimoji="0" 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rPr>
                      <m:t>)</m:t>
                    </m:r>
                  </m:oMath>
                </a14:m>
                <a:r>
                  <a:rPr kumimoji="0" lang="en-US" sz="2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has two parameters: </a:t>
                </a:r>
              </a:p>
              <a:p>
                <a:pPr marL="231775" marR="0" lvl="0" indent="109538"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rPr>
                      <m:t>𝜇</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rPr>
                      <m:t>𝔼</m:t>
                    </m:r>
                    <m:d>
                      <m:dPr>
                        <m:begChr m:val="["/>
                        <m:end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𝑋</m:t>
                        </m:r>
                      </m:e>
                    </m:d>
                  </m:oMath>
                </a14:m>
                <a:r>
                  <a:rPr kumimoji="0" lang="en-US" sz="2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is the mean</a:t>
                </a:r>
              </a:p>
              <a:p>
                <a:pPr marL="231775" lvl="0" indent="109538">
                  <a:lnSpc>
                    <a:spcPct val="90000"/>
                  </a:lnSpc>
                  <a:spcBef>
                    <a:spcPts val="1200"/>
                  </a:spcBef>
                  <a:spcAft>
                    <a:spcPts val="200"/>
                  </a:spcAft>
                  <a:buClr>
                    <a:srgbClr val="1CADE4"/>
                  </a:buClr>
                  <a:buSzPct val="10000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14:m>
                  <m:oMath xmlns:m="http://schemas.openxmlformats.org/officeDocument/2006/math">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𝜎</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2</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rPr>
                      <m:t>Var</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𝑋</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oMath>
                </a14:m>
                <a:r>
                  <a:rPr kumimoji="0" lang="en-US" sz="2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is the variance (</a:t>
                </a:r>
                <a14:m>
                  <m:oMath xmlns:m="http://schemas.openxmlformats.org/officeDocument/2006/math">
                    <m:r>
                      <a:rPr lang="en-US" sz="2800" i="1">
                        <a:solidFill>
                          <a:prstClr val="black"/>
                        </a:solidFill>
                        <a:latin typeface="Cambria Math" panose="02040503050406030204" pitchFamily="18" charset="0"/>
                      </a:rPr>
                      <m:t>𝜎</m:t>
                    </m:r>
                    <m:r>
                      <a:rPr lang="en-US" sz="2800" b="0" i="1" smtClean="0">
                        <a:solidFill>
                          <a:prstClr val="black"/>
                        </a:solidFill>
                        <a:latin typeface="Cambria Math" panose="02040503050406030204" pitchFamily="18" charset="0"/>
                      </a:rPr>
                      <m:t>=</m:t>
                    </m:r>
                    <m:rad>
                      <m:radPr>
                        <m:degHide m:val="on"/>
                        <m:ctrlPr>
                          <a:rPr lang="en-US" sz="2800" b="0" i="1" smtClean="0">
                            <a:solidFill>
                              <a:prstClr val="black"/>
                            </a:solidFill>
                            <a:latin typeface="Cambria Math" panose="02040503050406030204" pitchFamily="18" charset="0"/>
                          </a:rPr>
                        </m:ctrlPr>
                      </m:radPr>
                      <m:deg/>
                      <m:e>
                        <m:r>
                          <a:rPr lang="en-US" sz="2800" b="0" i="1" smtClean="0">
                            <a:solidFill>
                              <a:prstClr val="black"/>
                            </a:solidFill>
                            <a:latin typeface="Cambria Math" panose="02040503050406030204" pitchFamily="18" charset="0"/>
                          </a:rPr>
                          <m:t>𝑉𝑎𝑟</m:t>
                        </m:r>
                        <m:d>
                          <m:dPr>
                            <m:ctrlPr>
                              <a:rPr lang="en-US" sz="2800" b="0" i="1" smtClean="0">
                                <a:solidFill>
                                  <a:prstClr val="black"/>
                                </a:solidFill>
                                <a:latin typeface="Cambria Math" panose="02040503050406030204" pitchFamily="18" charset="0"/>
                              </a:rPr>
                            </m:ctrlPr>
                          </m:dPr>
                          <m:e>
                            <m:r>
                              <a:rPr lang="en-US" sz="2800" b="0" i="1" smtClean="0">
                                <a:solidFill>
                                  <a:prstClr val="black"/>
                                </a:solidFill>
                                <a:latin typeface="Cambria Math" panose="02040503050406030204" pitchFamily="18" charset="0"/>
                              </a:rPr>
                              <m:t>𝑋</m:t>
                            </m:r>
                          </m:e>
                        </m:d>
                      </m:e>
                    </m:rad>
                  </m:oMath>
                </a14:m>
                <a:r>
                  <a:rPr kumimoji="0" lang="en-US" sz="2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is </a:t>
                </a:r>
                <a:r>
                  <a:rPr kumimoji="0" lang="en-US" sz="2800" b="1" i="1" strike="noStrike" kern="1200" cap="none" spc="0" normalizeH="0" baseline="0" noProof="0" dirty="0">
                    <a:ln>
                      <a:noFill/>
                    </a:ln>
                    <a:solidFill>
                      <a:schemeClr val="accent2">
                        <a:lumMod val="75000"/>
                      </a:schemeClr>
                    </a:solidFill>
                    <a:effectLst/>
                    <a:uLnTx/>
                    <a:uFillTx/>
                    <a:latin typeface="Segoe UI Semilight" panose="020B0402040204020203" pitchFamily="34" charset="0"/>
                    <a:ea typeface="+mn-ea"/>
                    <a:cs typeface="Segoe UI Semilight" panose="020B0402040204020203" pitchFamily="34" charset="0"/>
                  </a:rPr>
                  <a:t>standard deviation</a:t>
                </a:r>
                <a:r>
                  <a:rPr kumimoji="0" lang="en-US" sz="2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2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and follows this </a:t>
                </a:r>
                <a:r>
                  <a:rPr kumimoji="0" lang="en-US" sz="2800" b="1" i="1"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probability density function </a:t>
                </a:r>
                <a:r>
                  <a:rPr kumimoji="0" lang="en-US" sz="280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 bell curve!)</a:t>
                </a:r>
                <a:r>
                  <a:rPr kumimoji="0" lang="en-US" sz="2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𝑓</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𝑋</m:t>
                        </m:r>
                      </m:sub>
                    </m:sSub>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𝑘</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fPr>
                      <m:nu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1</m:t>
                        </m:r>
                      </m:num>
                      <m:den>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𝜎</m:t>
                        </m:r>
                        <m:rad>
                          <m:radPr>
                            <m:degHide m:val="on"/>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radPr>
                          <m:deg/>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2</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𝜋</m:t>
                            </m:r>
                          </m:e>
                        </m:rad>
                      </m:den>
                    </m:f>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𝑒</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fPr>
                          <m:num>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sSupPr>
                              <m:e>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𝑘</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𝜇</m:t>
                                    </m:r>
                                  </m:e>
                                </m:d>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2</m:t>
                                </m:r>
                              </m:sup>
                            </m:sSup>
                          </m:num>
                          <m:den>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2</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𝜎</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rPr>
                                  <m:t>2</m:t>
                                </m:r>
                              </m:sup>
                            </m:sSup>
                          </m:den>
                        </m:f>
                      </m:sup>
                    </m:sSup>
                  </m:oMath>
                </a14:m>
                <a:endParaRPr kumimoji="0" lang="en-US" sz="2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mc:Choice>
        <mc:Fallback xmlns="">
          <p:sp>
            <p:nvSpPr>
              <p:cNvPr id="4" name="Rectangle: Rounded Corners 3">
                <a:extLst>
                  <a:ext uri="{FF2B5EF4-FFF2-40B4-BE49-F238E27FC236}">
                    <a16:creationId xmlns:a16="http://schemas.microsoft.com/office/drawing/2014/main" id="{026AE9D2-F6B9-57BE-84D9-1C620D90DE70}"/>
                  </a:ext>
                </a:extLst>
              </p:cNvPr>
              <p:cNvSpPr>
                <a:spLocks noRot="1" noChangeAspect="1" noMove="1" noResize="1" noEditPoints="1" noAdjustHandles="1" noChangeArrowheads="1" noChangeShapeType="1" noTextEdit="1"/>
              </p:cNvSpPr>
              <p:nvPr/>
            </p:nvSpPr>
            <p:spPr>
              <a:xfrm>
                <a:off x="575239" y="1462988"/>
                <a:ext cx="10941597" cy="3530577"/>
              </a:xfrm>
              <a:prstGeom prst="roundRect">
                <a:avLst>
                  <a:gd name="adj" fmla="val 8936"/>
                </a:avLst>
              </a:prstGeom>
              <a:blipFill>
                <a:blip r:embed="rId3"/>
                <a:stretch>
                  <a:fillRect/>
                </a:stretch>
              </a:blipFill>
              <a:ln w="57150">
                <a:solidFill>
                  <a:schemeClr val="accent2"/>
                </a:solidFill>
              </a:ln>
            </p:spPr>
            <p:txBody>
              <a:bodyPr/>
              <a:lstStyle/>
              <a:p>
                <a:r>
                  <a:rPr lang="en-US">
                    <a:noFill/>
                  </a:rPr>
                  <a:t> </a:t>
                </a:r>
              </a:p>
            </p:txBody>
          </p:sp>
        </mc:Fallback>
      </mc:AlternateContent>
    </p:spTree>
    <p:extLst>
      <p:ext uri="{BB962C8B-B14F-4D97-AF65-F5344CB8AC3E}">
        <p14:creationId xmlns:p14="http://schemas.microsoft.com/office/powerpoint/2010/main" val="799228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2685-0D8B-45CA-B014-E16FBE04CAA9}"/>
              </a:ext>
            </a:extLst>
          </p:cNvPr>
          <p:cNvSpPr>
            <a:spLocks noGrp="1"/>
          </p:cNvSpPr>
          <p:nvPr>
            <p:ph type="title"/>
          </p:nvPr>
        </p:nvSpPr>
        <p:spPr/>
        <p:txBody>
          <a:bodyPr/>
          <a:lstStyle/>
          <a:p>
            <a:r>
              <a:rPr lang="en-US" dirty="0"/>
              <a:t>Outline of CLT steps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62E5BCB-2AB6-4440-B3DB-7DB31E9B6840}"/>
                  </a:ext>
                </a:extLst>
              </p:cNvPr>
              <p:cNvSpPr>
                <a:spLocks noGrp="1"/>
              </p:cNvSpPr>
              <p:nvPr>
                <p:ph idx="1"/>
              </p:nvPr>
            </p:nvSpPr>
            <p:spPr>
              <a:xfrm>
                <a:off x="575239" y="1563248"/>
                <a:ext cx="11616760" cy="5294752"/>
              </a:xfrm>
            </p:spPr>
            <p:txBody>
              <a:bodyPr>
                <a:normAutofit fontScale="92500" lnSpcReduction="10000"/>
              </a:bodyPr>
              <a:lstStyle/>
              <a:p>
                <a:r>
                  <a:rPr lang="en-US" b="1" dirty="0">
                    <a:solidFill>
                      <a:schemeClr val="accent5"/>
                    </a:solidFill>
                  </a:rPr>
                  <a:t>1. Setup the problem </a:t>
                </a:r>
                <a:r>
                  <a:rPr lang="en-US" dirty="0"/>
                  <a:t>(e.g., </a:t>
                </a:r>
                <a14:m>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m:t>
                    </m:r>
                    <m:nary>
                      <m:naryPr>
                        <m:chr m:val="∑"/>
                        <m:limLoc m:val="undOvr"/>
                        <m:grow m:val="on"/>
                        <m:ctrlPr>
                          <a:rPr lang="en-US" i="1" smtClean="0">
                            <a:latin typeface="Cambria Math" panose="02040503050406030204" pitchFamily="18" charset="0"/>
                          </a:rPr>
                        </m:ctrlPr>
                      </m:naryPr>
                      <m:sub>
                        <m:r>
                          <a:rPr lang="en-US" i="1" smtClean="0">
                            <a:latin typeface="Cambria Math" panose="02040503050406030204" pitchFamily="18" charset="0"/>
                          </a:rPr>
                          <m:t>𝑖</m:t>
                        </m:r>
                        <m:r>
                          <a:rPr lang="en-US" i="1" smtClean="0">
                            <a:latin typeface="Cambria Math" panose="02040503050406030204" pitchFamily="18" charset="0"/>
                          </a:rPr>
                          <m:t>=</m:t>
                        </m:r>
                        <m:r>
                          <a:rPr lang="en-US" i="1" smtClean="0">
                            <a:latin typeface="Cambria Math" panose="02040503050406030204" pitchFamily="18" charset="0"/>
                          </a:rPr>
                          <m:t>1</m:t>
                        </m:r>
                      </m:sub>
                      <m:sup>
                        <m:r>
                          <a:rPr lang="en-US"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nary>
                  </m:oMath>
                </a14:m>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oMath>
                </a14:m>
                <a:r>
                  <a:rPr lang="en-US" dirty="0"/>
                  <a:t> are </a:t>
                </a:r>
                <a:r>
                  <a:rPr lang="en-US" dirty="0" err="1"/>
                  <a:t>i.i.d.</a:t>
                </a:r>
                <a:r>
                  <a:rPr lang="en-US" dirty="0"/>
                  <a:t>, and we want </a:t>
                </a:r>
                <a14:m>
                  <m:oMath xmlns:m="http://schemas.openxmlformats.org/officeDocument/2006/math">
                    <m:r>
                      <a:rPr lang="en-US" b="0" i="1" smtClean="0">
                        <a:latin typeface="Cambria Math" panose="02040503050406030204" pitchFamily="18" charset="0"/>
                      </a:rPr>
                      <m:t>ℙ</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oMath>
                </a14:m>
                <a:r>
                  <a:rPr lang="en-US" dirty="0"/>
                  <a:t>)</a:t>
                </a:r>
              </a:p>
              <a:p>
                <a:pPr lvl="1"/>
                <a:r>
                  <a:rPr lang="en-US" dirty="0"/>
                  <a:t>   Write event you are interested in, in terms of sum of random variables.</a:t>
                </a:r>
              </a:p>
              <a:p>
                <a:r>
                  <a:rPr lang="en-US" dirty="0"/>
                  <a:t>   ⭐ Apply </a:t>
                </a:r>
                <a:r>
                  <a:rPr lang="en-US" b="1" i="1" dirty="0">
                    <a:solidFill>
                      <a:schemeClr val="accent5"/>
                    </a:solidFill>
                  </a:rPr>
                  <a:t>continuity correction </a:t>
                </a:r>
                <a:r>
                  <a:rPr lang="en-US" i="1" dirty="0"/>
                  <a:t>here</a:t>
                </a:r>
                <a:r>
                  <a:rPr lang="en-US" dirty="0"/>
                  <a:t> </a:t>
                </a:r>
                <a:r>
                  <a:rPr lang="en-US" u="sng" dirty="0"/>
                  <a:t>if RVs are discrete</a:t>
                </a:r>
                <a:r>
                  <a:rPr lang="en-US" dirty="0"/>
                  <a:t>.</a:t>
                </a:r>
              </a:p>
              <a:p>
                <a:endParaRPr lang="en-US" sz="1100" dirty="0"/>
              </a:p>
              <a:p>
                <a:r>
                  <a:rPr lang="en-US" b="1" dirty="0">
                    <a:solidFill>
                      <a:schemeClr val="accent5"/>
                    </a:solidFill>
                  </a:rPr>
                  <a:t>2</a:t>
                </a:r>
                <a:r>
                  <a:rPr lang="en-US" dirty="0">
                    <a:solidFill>
                      <a:schemeClr val="accent5"/>
                    </a:solidFill>
                  </a:rPr>
                  <a:t>. </a:t>
                </a:r>
                <a:r>
                  <a:rPr lang="en-US" b="1" dirty="0">
                    <a:solidFill>
                      <a:schemeClr val="accent5"/>
                    </a:solidFill>
                  </a:rPr>
                  <a:t>Apply CLT </a:t>
                </a:r>
                <a:r>
                  <a:rPr lang="en-US" dirty="0"/>
                  <a:t>(e.g., </a:t>
                </a:r>
                <a:r>
                  <a:rPr lang="en-US" dirty="0" err="1"/>
                  <a:t>approx</a:t>
                </a:r>
                <a:r>
                  <a:rPr lang="en-US" dirty="0"/>
                  <a:t> </a:t>
                </a:r>
                <a14:m>
                  <m:oMath xmlns:m="http://schemas.openxmlformats.org/officeDocument/2006/math">
                    <m:r>
                      <a:rPr lang="en-US" b="0" i="1" smtClean="0">
                        <a:latin typeface="Cambria Math" panose="02040503050406030204" pitchFamily="18" charset="0"/>
                      </a:rPr>
                      <m:t>𝑋</m:t>
                    </m:r>
                  </m:oMath>
                </a14:m>
                <a:r>
                  <a:rPr lang="en-US" b="1" dirty="0"/>
                  <a:t> </a:t>
                </a:r>
                <a:r>
                  <a:rPr lang="en-US" dirty="0"/>
                  <a:t>as </a:t>
                </a:r>
                <a14:m>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𝜇</m:t>
                    </m:r>
                    <m:r>
                      <a:rPr lang="en-US" b="0" i="1" smtClean="0">
                        <a:latin typeface="Cambria Math" panose="02040503050406030204" pitchFamily="18" charset="0"/>
                      </a:rPr>
                      <m:t>,</m:t>
                    </m:r>
                    <m:r>
                      <a:rPr lang="en-US" b="0" i="1" smtClean="0">
                        <a:latin typeface="Cambria Math" panose="02040503050406030204" pitchFamily="18" charset="0"/>
                      </a:rPr>
                      <m:t>𝑛</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r>
                  <a:rPr lang="en-US" dirty="0"/>
                  <a:t> -&gt; </a:t>
                </a:r>
                <a14:m>
                  <m:oMath xmlns:m="http://schemas.openxmlformats.org/officeDocument/2006/math">
                    <m:r>
                      <a:rPr lang="en-US" i="1">
                        <a:latin typeface="Cambria Math" panose="02040503050406030204" pitchFamily="18" charset="0"/>
                      </a:rPr>
                      <m:t>ℙ</m:t>
                    </m:r>
                    <m:d>
                      <m:dPr>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𝑘</m:t>
                        </m:r>
                      </m:e>
                    </m:d>
                    <m:r>
                      <a:rPr lang="en-US" i="1">
                        <a:latin typeface="Cambria Math" panose="02040503050406030204" pitchFamily="18" charset="0"/>
                      </a:rPr>
                      <m:t>≈</m:t>
                    </m:r>
                    <m:r>
                      <a:rPr lang="en-US" i="1">
                        <a:latin typeface="Cambria Math" panose="02040503050406030204" pitchFamily="18" charset="0"/>
                      </a:rPr>
                      <m:t>ℙ</m:t>
                    </m:r>
                    <m:d>
                      <m:dPr>
                        <m:ctrlPr>
                          <a:rPr lang="en-US" i="1">
                            <a:latin typeface="Cambria Math" panose="02040503050406030204" pitchFamily="18" charset="0"/>
                          </a:rPr>
                        </m:ctrlPr>
                      </m:dPr>
                      <m:e>
                        <m:r>
                          <a:rPr lang="en-US" i="1">
                            <a:latin typeface="Cambria Math" panose="02040503050406030204" pitchFamily="18" charset="0"/>
                          </a:rPr>
                          <m:t>𝑌</m:t>
                        </m:r>
                        <m:r>
                          <a:rPr lang="en-US" i="1">
                            <a:latin typeface="Cambria Math" panose="02040503050406030204" pitchFamily="18" charset="0"/>
                          </a:rPr>
                          <m:t>≤</m:t>
                        </m:r>
                        <m:r>
                          <a:rPr lang="en-US" i="1">
                            <a:latin typeface="Cambria Math" panose="02040503050406030204" pitchFamily="18" charset="0"/>
                          </a:rPr>
                          <m:t>𝑘</m:t>
                        </m:r>
                      </m:e>
                    </m:d>
                  </m:oMath>
                </a14:m>
                <a:endParaRPr lang="en-US" dirty="0"/>
              </a:p>
              <a:p>
                <a:pPr lvl="1"/>
                <a:r>
                  <a:rPr lang="en-US" dirty="0"/>
                  <a:t>    Approximate sum of RVs as normal with appropriate mean and variance</a:t>
                </a:r>
                <a:endParaRPr lang="en-US" b="1" dirty="0"/>
              </a:p>
              <a:p>
                <a:r>
                  <a:rPr lang="en-US" sz="2400" i="1" dirty="0">
                    <a:highlight>
                      <a:srgbClr val="FFF4E1"/>
                    </a:highlight>
                  </a:rPr>
                  <a:t>from here, we’re working with a normal distribution, which we’ve worked with before!</a:t>
                </a:r>
              </a:p>
              <a:p>
                <a:r>
                  <a:rPr lang="en-US" b="1" dirty="0">
                    <a:solidFill>
                      <a:schemeClr val="accent5"/>
                    </a:solidFill>
                  </a:rPr>
                  <a:t>3. Compute probability approximation using Phi table</a:t>
                </a:r>
              </a:p>
              <a:p>
                <a:r>
                  <a:rPr lang="en-US" b="1" dirty="0">
                    <a:solidFill>
                      <a:schemeClr val="accent5"/>
                    </a:solidFill>
                  </a:rPr>
                  <a:t>    &gt; </a:t>
                </a:r>
                <a:r>
                  <a:rPr lang="en-US" b="1" i="1" dirty="0">
                    <a:solidFill>
                      <a:schemeClr val="accent5"/>
                    </a:solidFill>
                  </a:rPr>
                  <a:t>Standardize</a:t>
                </a:r>
                <a:r>
                  <a:rPr lang="en-US" b="1" dirty="0">
                    <a:solidFill>
                      <a:schemeClr val="accent5"/>
                    </a:solidFill>
                  </a:rPr>
                  <a:t>  </a:t>
                </a:r>
                <a:r>
                  <a:rPr lang="en-US" b="1" dirty="0"/>
                  <a:t>(</a:t>
                </a:r>
                <a14:m>
                  <m:oMath xmlns:m="http://schemas.openxmlformats.org/officeDocument/2006/math">
                    <m:r>
                      <a:rPr lang="en-US" sz="2800" b="0" i="1" smtClean="0">
                        <a:latin typeface="Cambria Math" panose="02040503050406030204" pitchFamily="18" charset="0"/>
                        <a:cs typeface="Segoe UI Semilight" panose="020B0402040204020203" pitchFamily="34" charset="0"/>
                      </a:rPr>
                      <m:t>𝑍</m:t>
                    </m:r>
                    <m:r>
                      <a:rPr lang="en-US" sz="2800" b="0" i="1" smtClean="0">
                        <a:latin typeface="Cambria Math" panose="02040503050406030204" pitchFamily="18" charset="0"/>
                        <a:cs typeface="Segoe UI Semilight" panose="020B0402040204020203" pitchFamily="34" charset="0"/>
                      </a:rPr>
                      <m:t>=</m:t>
                    </m:r>
                    <m:f>
                      <m:fPr>
                        <m:ctrlPr>
                          <a:rPr lang="en-US" sz="2800" b="0" i="1" smtClean="0">
                            <a:latin typeface="Cambria Math" panose="02040503050406030204" pitchFamily="18" charset="0"/>
                            <a:cs typeface="Segoe UI Semilight" panose="020B0402040204020203" pitchFamily="34" charset="0"/>
                          </a:rPr>
                        </m:ctrlPr>
                      </m:fPr>
                      <m:num>
                        <m:r>
                          <a:rPr lang="en-US" sz="2800" b="0" i="1" smtClean="0">
                            <a:latin typeface="Cambria Math" panose="02040503050406030204" pitchFamily="18" charset="0"/>
                            <a:cs typeface="Segoe UI Semilight" panose="020B0402040204020203" pitchFamily="34" charset="0"/>
                          </a:rPr>
                          <m:t>𝑁</m:t>
                        </m:r>
                        <m:r>
                          <a:rPr lang="en-US" sz="2800" b="0" i="1" smtClean="0">
                            <a:latin typeface="Cambria Math" panose="02040503050406030204" pitchFamily="18" charset="0"/>
                            <a:cs typeface="Segoe UI Semilight" panose="020B0402040204020203" pitchFamily="34" charset="0"/>
                          </a:rPr>
                          <m:t>−</m:t>
                        </m:r>
                        <m:r>
                          <a:rPr lang="en-US" sz="2800" b="0" i="1" smtClean="0">
                            <a:latin typeface="Cambria Math" panose="02040503050406030204" pitchFamily="18" charset="0"/>
                            <a:cs typeface="Segoe UI Semilight" panose="020B0402040204020203" pitchFamily="34" charset="0"/>
                          </a:rPr>
                          <m:t>𝜇</m:t>
                        </m:r>
                      </m:num>
                      <m:den>
                        <m:r>
                          <a:rPr lang="en-US" sz="2800" b="0" i="1" smtClean="0">
                            <a:latin typeface="Cambria Math" panose="02040503050406030204" pitchFamily="18" charset="0"/>
                            <a:cs typeface="Segoe UI Semilight" panose="020B0402040204020203" pitchFamily="34" charset="0"/>
                          </a:rPr>
                          <m:t>𝜎</m:t>
                        </m:r>
                      </m:den>
                    </m:f>
                  </m:oMath>
                </a14:m>
                <a:r>
                  <a:rPr lang="en-US" dirty="0"/>
                  <a:t>) -&gt; </a:t>
                </a:r>
                <a14:m>
                  <m:oMath xmlns:m="http://schemas.openxmlformats.org/officeDocument/2006/math">
                    <m:r>
                      <a:rPr lang="en-US" i="1">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𝑘</m:t>
                        </m:r>
                      </m:e>
                    </m:d>
                    <m:r>
                      <a:rPr lang="en-US" b="0" i="1" smtClean="0">
                        <a:latin typeface="Cambria Math" panose="02040503050406030204" pitchFamily="18" charset="0"/>
                      </a:rPr>
                      <m:t>=</m:t>
                    </m:r>
                    <m:r>
                      <a:rPr lang="en-US" i="1">
                        <a:latin typeface="Cambria Math" panose="02040503050406030204" pitchFamily="18" charset="0"/>
                      </a:rPr>
                      <m:t>ℙ</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𝜇</m:t>
                            </m:r>
                          </m:num>
                          <m:den>
                            <m:r>
                              <a:rPr lang="en-US" b="0" i="1" smtClean="0">
                                <a:latin typeface="Cambria Math" panose="02040503050406030204" pitchFamily="18" charset="0"/>
                              </a:rPr>
                              <m:t>𝜎</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𝜇</m:t>
                            </m:r>
                          </m:num>
                          <m:den>
                            <m:r>
                              <a:rPr lang="en-US" b="0" i="1" smtClean="0">
                                <a:latin typeface="Cambria Math" panose="02040503050406030204" pitchFamily="18" charset="0"/>
                              </a:rPr>
                              <m:t>𝜎</m:t>
                            </m:r>
                          </m:den>
                        </m:f>
                      </m:e>
                    </m:d>
                    <m:r>
                      <a:rPr lang="en-US" b="0" i="1" smtClean="0">
                        <a:latin typeface="Cambria Math" panose="02040503050406030204" pitchFamily="18" charset="0"/>
                      </a:rPr>
                      <m:t>=</m:t>
                    </m:r>
                    <m:r>
                      <a:rPr lang="en-US" i="1">
                        <a:latin typeface="Cambria Math" panose="02040503050406030204" pitchFamily="18" charset="0"/>
                      </a:rPr>
                      <m:t>ℙ</m:t>
                    </m:r>
                    <m:d>
                      <m:dPr>
                        <m:ctrlPr>
                          <a:rPr lang="en-US" i="1">
                            <a:latin typeface="Cambria Math" panose="02040503050406030204" pitchFamily="18" charset="0"/>
                          </a:rPr>
                        </m:ctrlPr>
                      </m:dPr>
                      <m:e>
                        <m:r>
                          <a:rPr lang="en-US" b="0" i="1" smtClean="0">
                            <a:latin typeface="Cambria Math" panose="02040503050406030204" pitchFamily="18" charset="0"/>
                          </a:rPr>
                          <m:t>𝑍</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𝜇</m:t>
                            </m:r>
                          </m:num>
                          <m:den>
                            <m:r>
                              <a:rPr lang="en-US" i="1">
                                <a:latin typeface="Cambria Math" panose="02040503050406030204" pitchFamily="18" charset="0"/>
                              </a:rPr>
                              <m:t>𝜎</m:t>
                            </m:r>
                          </m:den>
                        </m:f>
                      </m:e>
                    </m:d>
                  </m:oMath>
                </a14:m>
                <a:endParaRPr lang="en-US" dirty="0"/>
              </a:p>
              <a:p>
                <a:r>
                  <a:rPr lang="en-US" b="1" dirty="0">
                    <a:solidFill>
                      <a:schemeClr val="accent5"/>
                    </a:solidFill>
                  </a:rPr>
                  <a:t>    &gt; </a:t>
                </a:r>
                <a:r>
                  <a:rPr lang="en-US" b="1" i="1" dirty="0">
                    <a:solidFill>
                      <a:schemeClr val="accent5"/>
                    </a:solidFill>
                  </a:rPr>
                  <a:t>Write in terms of </a:t>
                </a:r>
                <a14:m>
                  <m:oMath xmlns:m="http://schemas.openxmlformats.org/officeDocument/2006/math">
                    <m:r>
                      <a:rPr lang="en-US" b="0" i="1" smtClean="0">
                        <a:solidFill>
                          <a:schemeClr val="accent5"/>
                        </a:solidFill>
                        <a:latin typeface="Cambria Math" panose="02040503050406030204" pitchFamily="18" charset="0"/>
                      </a:rPr>
                      <m:t>𝛷</m:t>
                    </m:r>
                    <m:d>
                      <m:dPr>
                        <m:ctrlPr>
                          <a:rPr lang="en-US" i="1" smtClean="0">
                            <a:solidFill>
                              <a:schemeClr val="accent5"/>
                            </a:solidFill>
                            <a:latin typeface="Cambria Math" panose="02040503050406030204" pitchFamily="18" charset="0"/>
                          </a:rPr>
                        </m:ctrlPr>
                      </m:dPr>
                      <m:e>
                        <m:r>
                          <a:rPr lang="en-US" b="0" i="1" smtClean="0">
                            <a:solidFill>
                              <a:schemeClr val="accent5"/>
                            </a:solidFill>
                            <a:latin typeface="Cambria Math" panose="02040503050406030204" pitchFamily="18" charset="0"/>
                          </a:rPr>
                          <m:t>𝑧</m:t>
                        </m:r>
                      </m:e>
                    </m:d>
                    <m:r>
                      <a:rPr lang="en-US" b="0" i="0" smtClean="0">
                        <a:solidFill>
                          <a:schemeClr val="accent5"/>
                        </a:solidFill>
                        <a:latin typeface="Cambria Math" panose="02040503050406030204" pitchFamily="18" charset="0"/>
                      </a:rPr>
                      <m:t>= </m:t>
                    </m:r>
                    <m:r>
                      <a:rPr lang="en-US" b="0" dirty="0" smtClean="0">
                        <a:solidFill>
                          <a:schemeClr val="accent5"/>
                        </a:solidFill>
                        <a:latin typeface="Cambria Math" panose="02040503050406030204" pitchFamily="18" charset="0"/>
                      </a:rPr>
                      <m:t>ℙ</m:t>
                    </m:r>
                    <m:r>
                      <a:rPr lang="en-US" b="0" i="0" dirty="0" smtClean="0">
                        <a:solidFill>
                          <a:schemeClr val="accent5"/>
                        </a:solidFill>
                        <a:latin typeface="Cambria Math" panose="02040503050406030204" pitchFamily="18" charset="0"/>
                      </a:rPr>
                      <m:t>(</m:t>
                    </m:r>
                    <m:r>
                      <m:rPr>
                        <m:sty m:val="p"/>
                      </m:rPr>
                      <a:rPr lang="en-US" b="0" i="0" dirty="0" smtClean="0">
                        <a:solidFill>
                          <a:schemeClr val="accent5"/>
                        </a:solidFill>
                        <a:latin typeface="Cambria Math" panose="02040503050406030204" pitchFamily="18" charset="0"/>
                      </a:rPr>
                      <m:t>Z</m:t>
                    </m:r>
                    <m:r>
                      <a:rPr lang="en-US" b="0" i="1" dirty="0" smtClean="0">
                        <a:solidFill>
                          <a:schemeClr val="accent5"/>
                        </a:solidFill>
                        <a:latin typeface="Cambria Math" panose="02040503050406030204" pitchFamily="18" charset="0"/>
                      </a:rPr>
                      <m:t>≤</m:t>
                    </m:r>
                    <m:r>
                      <a:rPr lang="en-US" b="0" i="1" dirty="0" smtClean="0">
                        <a:solidFill>
                          <a:schemeClr val="accent5"/>
                        </a:solidFill>
                        <a:latin typeface="Cambria Math" panose="02040503050406030204" pitchFamily="18" charset="0"/>
                      </a:rPr>
                      <m:t>𝑧</m:t>
                    </m:r>
                    <m:r>
                      <a:rPr lang="en-US" b="0" i="1" dirty="0" smtClean="0">
                        <a:solidFill>
                          <a:schemeClr val="accent5"/>
                        </a:solidFill>
                        <a:latin typeface="Cambria Math" panose="02040503050406030204" pitchFamily="18" charset="0"/>
                      </a:rPr>
                      <m:t>)</m:t>
                    </m:r>
                  </m:oMath>
                </a14:m>
                <a:endParaRPr lang="en-US" dirty="0">
                  <a:solidFill>
                    <a:schemeClr val="accent5"/>
                  </a:solidFill>
                </a:endParaRPr>
              </a:p>
              <a:p>
                <a:r>
                  <a:rPr lang="en-US" b="1" dirty="0">
                    <a:solidFill>
                      <a:schemeClr val="accent5"/>
                    </a:solidFill>
                  </a:rPr>
                  <a:t>    &gt; </a:t>
                </a:r>
                <a:r>
                  <a:rPr lang="en-US" b="1" i="1" dirty="0">
                    <a:solidFill>
                      <a:schemeClr val="accent5"/>
                    </a:solidFill>
                  </a:rPr>
                  <a:t>Look up in table</a:t>
                </a:r>
              </a:p>
            </p:txBody>
          </p:sp>
        </mc:Choice>
        <mc:Fallback xmlns="">
          <p:sp>
            <p:nvSpPr>
              <p:cNvPr id="3" name="Content Placeholder 2">
                <a:extLst>
                  <a:ext uri="{FF2B5EF4-FFF2-40B4-BE49-F238E27FC236}">
                    <a16:creationId xmlns:a16="http://schemas.microsoft.com/office/drawing/2014/main" id="{F62E5BCB-2AB6-4440-B3DB-7DB31E9B6840}"/>
                  </a:ext>
                </a:extLst>
              </p:cNvPr>
              <p:cNvSpPr>
                <a:spLocks noGrp="1" noRot="1" noChangeAspect="1" noMove="1" noResize="1" noEditPoints="1" noAdjustHandles="1" noChangeArrowheads="1" noChangeShapeType="1" noTextEdit="1"/>
              </p:cNvSpPr>
              <p:nvPr>
                <p:ph idx="1"/>
              </p:nvPr>
            </p:nvSpPr>
            <p:spPr>
              <a:xfrm>
                <a:off x="575239" y="1563248"/>
                <a:ext cx="11616760" cy="5294752"/>
              </a:xfrm>
              <a:blipFill>
                <a:blip r:embed="rId3"/>
                <a:stretch>
                  <a:fillRect l="-1312" t="-253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DD7DDB5-D6CC-3C2F-FC03-12F2735289C9}"/>
              </a:ext>
            </a:extLst>
          </p:cNvPr>
          <p:cNvSpPr txBox="1"/>
          <p:nvPr/>
        </p:nvSpPr>
        <p:spPr>
          <a:xfrm>
            <a:off x="575240" y="2337211"/>
            <a:ext cx="10848498" cy="550856"/>
          </a:xfrm>
          <a:prstGeom prst="roundRect">
            <a:avLst/>
          </a:prstGeom>
          <a:solidFill>
            <a:srgbClr val="ECF4ED"/>
          </a:solidFill>
          <a:ln w="28575">
            <a:noFill/>
          </a:ln>
        </p:spPr>
        <p:txBody>
          <a:bodyPr wrap="square" anchor="ctr">
            <a:noAutofit/>
          </a:bodyPr>
          <a:lstStyle/>
          <a:p>
            <a:pPr algn="ctr"/>
            <a:r>
              <a:rPr lang="en-US" sz="2200" dirty="0">
                <a:latin typeface="Segoe UI Semilight" panose="020B0402040204020203" pitchFamily="34" charset="0"/>
                <a:cs typeface="Segoe UI Semilight" panose="020B0402040204020203" pitchFamily="34" charset="0"/>
              </a:rPr>
              <a:t>⚠️we’re going to be adding one more step here when we talk about discrete RVs!⚠️</a:t>
            </a:r>
          </a:p>
        </p:txBody>
      </p:sp>
    </p:spTree>
    <p:extLst>
      <p:ext uri="{BB962C8B-B14F-4D97-AF65-F5344CB8AC3E}">
        <p14:creationId xmlns:p14="http://schemas.microsoft.com/office/powerpoint/2010/main" val="2834096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01482-54F1-4FF9-9BBA-B20D2DA8E3F9}"/>
              </a:ext>
            </a:extLst>
          </p:cNvPr>
          <p:cNvSpPr>
            <a:spLocks noGrp="1"/>
          </p:cNvSpPr>
          <p:nvPr>
            <p:ph type="title"/>
          </p:nvPr>
        </p:nvSpPr>
        <p:spPr/>
        <p:txBody>
          <a:bodyPr/>
          <a:lstStyle/>
          <a:p>
            <a:r>
              <a:rPr lang="en-US" dirty="0"/>
              <a:t>Lightbulbs💡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DC207E8-BBD4-4A9A-9D7A-71779AD681BE}"/>
                  </a:ext>
                </a:extLst>
              </p:cNvPr>
              <p:cNvSpPr>
                <a:spLocks noGrp="1"/>
              </p:cNvSpPr>
              <p:nvPr>
                <p:ph idx="1"/>
              </p:nvPr>
            </p:nvSpPr>
            <p:spPr/>
            <p:txBody>
              <a:bodyPr/>
              <a:lstStyle/>
              <a:p>
                <a:r>
                  <a:rPr lang="en-US" dirty="0"/>
                  <a:t>You buy lightbulbs that each burn out according to an exponential distribution with parameter of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=1.8</m:t>
                    </m:r>
                  </m:oMath>
                </a14:m>
                <a:r>
                  <a:rPr lang="en-US" dirty="0"/>
                  <a:t> lightbulbs per year.</a:t>
                </a:r>
              </a:p>
              <a:p>
                <a:endParaRPr lang="en-US" dirty="0"/>
              </a:p>
              <a:p>
                <a:r>
                  <a:rPr lang="en-US" dirty="0"/>
                  <a:t>You buy a 10 pack of (independent) light bulbs. What is the probability that your 10-pack lasts at least 5 years?</a:t>
                </a:r>
              </a:p>
              <a:p>
                <a:endParaRPr lang="en-US" dirty="0"/>
              </a:p>
              <a:p>
                <a:r>
                  <a:rPr lang="en-US" dirty="0"/>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oMath>
                </a14:m>
                <a:r>
                  <a:rPr lang="en-US" dirty="0"/>
                  <a:t> be the time it takes for lightbulb </a:t>
                </a:r>
                <a14:m>
                  <m:oMath xmlns:m="http://schemas.openxmlformats.org/officeDocument/2006/math">
                    <m:r>
                      <a:rPr lang="en-US" b="0" i="1" smtClean="0">
                        <a:latin typeface="Cambria Math" panose="02040503050406030204" pitchFamily="18" charset="0"/>
                      </a:rPr>
                      <m:t>𝑖</m:t>
                    </m:r>
                  </m:oMath>
                </a14:m>
                <a:r>
                  <a:rPr lang="en-US" dirty="0"/>
                  <a:t> to burn out.</a:t>
                </a:r>
              </a:p>
              <a:p>
                <a:r>
                  <a:rPr lang="en-US" dirty="0"/>
                  <a:t>Let </a:t>
                </a:r>
                <a14:m>
                  <m:oMath xmlns:m="http://schemas.openxmlformats.org/officeDocument/2006/math">
                    <m:r>
                      <a:rPr lang="en-US" b="0" i="1" smtClean="0">
                        <a:latin typeface="Cambria Math" panose="02040503050406030204" pitchFamily="18" charset="0"/>
                      </a:rPr>
                      <m:t>𝑋</m:t>
                    </m:r>
                  </m:oMath>
                </a14:m>
                <a:r>
                  <a:rPr lang="en-US" dirty="0"/>
                  <a:t> be the total time. Estimate </a:t>
                </a:r>
                <a14:m>
                  <m:oMath xmlns:m="http://schemas.openxmlformats.org/officeDocument/2006/math">
                    <m:r>
                      <a:rPr lang="en-US" b="0" i="1" smtClean="0">
                        <a:latin typeface="Cambria Math" panose="02040503050406030204" pitchFamily="18" charset="0"/>
                      </a:rPr>
                      <m:t>ℙ</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≥5)</m:t>
                    </m:r>
                  </m:oMath>
                </a14:m>
                <a:r>
                  <a:rPr lang="en-US" dirty="0"/>
                  <a:t>. </a:t>
                </a:r>
              </a:p>
              <a:p>
                <a:endParaRPr lang="en-US" dirty="0"/>
              </a:p>
            </p:txBody>
          </p:sp>
        </mc:Choice>
        <mc:Fallback xmlns="">
          <p:sp>
            <p:nvSpPr>
              <p:cNvPr id="3" name="Content Placeholder 2">
                <a:extLst>
                  <a:ext uri="{FF2B5EF4-FFF2-40B4-BE49-F238E27FC236}">
                    <a16:creationId xmlns:a16="http://schemas.microsoft.com/office/drawing/2014/main" id="{BDC207E8-BBD4-4A9A-9D7A-71779AD681BE}"/>
                  </a:ext>
                </a:extLst>
              </p:cNvPr>
              <p:cNvSpPr>
                <a:spLocks noGrp="1" noRot="1" noChangeAspect="1" noMove="1" noResize="1" noEditPoints="1" noAdjustHandles="1" noChangeArrowheads="1" noChangeShapeType="1" noTextEdit="1"/>
              </p:cNvSpPr>
              <p:nvPr>
                <p:ph idx="1"/>
              </p:nvPr>
            </p:nvSpPr>
            <p:spPr>
              <a:blipFill>
                <a:blip r:embed="rId3"/>
                <a:stretch>
                  <a:fillRect l="-1525" t="-2138"/>
                </a:stretch>
              </a:blipFill>
            </p:spPr>
            <p:txBody>
              <a:bodyPr/>
              <a:lstStyle/>
              <a:p>
                <a:r>
                  <a:rPr lang="en-US">
                    <a:noFill/>
                  </a:rPr>
                  <a:t> </a:t>
                </a:r>
              </a:p>
            </p:txBody>
          </p:sp>
        </mc:Fallback>
      </mc:AlternateContent>
    </p:spTree>
    <p:extLst>
      <p:ext uri="{BB962C8B-B14F-4D97-AF65-F5344CB8AC3E}">
        <p14:creationId xmlns:p14="http://schemas.microsoft.com/office/powerpoint/2010/main" val="2239829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01482-54F1-4FF9-9BBA-B20D2DA8E3F9}"/>
              </a:ext>
            </a:extLst>
          </p:cNvPr>
          <p:cNvSpPr>
            <a:spLocks noGrp="1"/>
          </p:cNvSpPr>
          <p:nvPr>
            <p:ph type="title"/>
          </p:nvPr>
        </p:nvSpPr>
        <p:spPr/>
        <p:txBody>
          <a:bodyPr/>
          <a:lstStyle/>
          <a:p>
            <a:r>
              <a:rPr lang="en-US" dirty="0"/>
              <a:t>Lightbulbs💡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DC207E8-BBD4-4A9A-9D7A-71779AD681BE}"/>
                  </a:ext>
                </a:extLst>
              </p:cNvPr>
              <p:cNvSpPr>
                <a:spLocks noGrp="1"/>
              </p:cNvSpPr>
              <p:nvPr>
                <p:ph idx="1"/>
              </p:nvPr>
            </p:nvSpPr>
            <p:spPr>
              <a:xfrm>
                <a:off x="575240" y="1463856"/>
                <a:ext cx="11616760" cy="5394143"/>
              </a:xfrm>
            </p:spPr>
            <p:txBody>
              <a:bodyPr>
                <a:normAutofit/>
              </a:bodyPr>
              <a:lstStyle/>
              <a:p>
                <a:r>
                  <a:rPr lang="en-US" sz="2400" dirty="0"/>
                  <a:t>You buy lightbulbs that each burn out according to distribution </a:t>
                </a:r>
                <a14:m>
                  <m:oMath xmlns:m="http://schemas.openxmlformats.org/officeDocument/2006/math">
                    <m:r>
                      <m:rPr>
                        <m:sty m:val="p"/>
                      </m:rPr>
                      <a:rPr lang="en-US" sz="2400" b="0" i="0" smtClean="0">
                        <a:latin typeface="Cambria Math" panose="02040503050406030204" pitchFamily="18" charset="0"/>
                      </a:rPr>
                      <m:t>Exp</m:t>
                    </m:r>
                    <m:r>
                      <a:rPr lang="en-US" sz="2400" b="0" i="1" smtClean="0">
                        <a:latin typeface="Cambria Math" panose="02040503050406030204" pitchFamily="18" charset="0"/>
                      </a:rPr>
                      <m:t>(1.8)</m:t>
                    </m:r>
                  </m:oMath>
                </a14:m>
                <a:r>
                  <a:rPr lang="en-US" sz="2400" dirty="0"/>
                  <a:t> lightbulbs per year. Estimate the probability your 10-pack (independent) lasts at least 5 years? </a:t>
                </a:r>
              </a:p>
              <a:p>
                <a:r>
                  <a:rPr lang="en-US" sz="2400" b="1" dirty="0">
                    <a:solidFill>
                      <a:schemeClr val="accent5"/>
                    </a:solidFill>
                  </a:rPr>
                  <a:t>1. Setup the Problem</a:t>
                </a:r>
                <a:r>
                  <a:rPr lang="en-US" sz="2400" b="1" dirty="0"/>
                  <a:t>: </a:t>
                </a:r>
                <a:endParaRPr lang="en-US" sz="2400" dirty="0"/>
              </a:p>
              <a:p>
                <a:endParaRPr lang="en-US" sz="2400" b="1" dirty="0">
                  <a:solidFill>
                    <a:schemeClr val="accent5"/>
                  </a:solidFill>
                </a:endParaRPr>
              </a:p>
              <a:p>
                <a:pPr marL="0" indent="0">
                  <a:buNone/>
                </a:pPr>
                <a:r>
                  <a:rPr lang="en-US" sz="2400" b="1" dirty="0">
                    <a:solidFill>
                      <a:schemeClr val="accent5"/>
                    </a:solidFill>
                  </a:rPr>
                  <a:t> </a:t>
                </a:r>
              </a:p>
              <a:p>
                <a:pPr marL="0" indent="0">
                  <a:buNone/>
                </a:pPr>
                <a:r>
                  <a:rPr lang="en-US" sz="2400" b="1" dirty="0">
                    <a:solidFill>
                      <a:schemeClr val="accent5"/>
                    </a:solidFill>
                  </a:rPr>
                  <a:t> 2. Apply CLT</a:t>
                </a:r>
                <a:r>
                  <a:rPr lang="en-US" sz="2400" b="1" dirty="0"/>
                  <a:t>. </a:t>
                </a:r>
              </a:p>
              <a:p>
                <a:endParaRPr lang="en-US" sz="2400" dirty="0"/>
              </a:p>
              <a:p>
                <a:r>
                  <a:rPr lang="en-US" sz="2400" b="1" dirty="0">
                    <a:solidFill>
                      <a:schemeClr val="accent5"/>
                    </a:solidFill>
                  </a:rPr>
                  <a:t>3. Compute Probability.</a:t>
                </a:r>
                <a:r>
                  <a:rPr lang="en-US" sz="2400" dirty="0">
                    <a:solidFill>
                      <a:schemeClr val="accent5"/>
                    </a:solidFill>
                  </a:rPr>
                  <a:t> </a:t>
                </a:r>
                <a:endParaRPr lang="en-US" sz="2400" i="1" dirty="0">
                  <a:solidFill>
                    <a:schemeClr val="accent5"/>
                  </a:solidFill>
                  <a:latin typeface="Cambria Math" panose="02040503050406030204" pitchFamily="18" charset="0"/>
                </a:endParaRPr>
              </a:p>
              <a:p>
                <a:endParaRPr lang="en-US" i="1" dirty="0">
                  <a:latin typeface="Cambria Math" panose="02040503050406030204" pitchFamily="18" charset="0"/>
                </a:endParaRPr>
              </a:p>
              <a:p>
                <a:endParaRPr lang="en-US" b="1" dirty="0"/>
              </a:p>
              <a:p>
                <a:endParaRPr lang="en-US" b="1" dirty="0"/>
              </a:p>
            </p:txBody>
          </p:sp>
        </mc:Choice>
        <mc:Fallback xmlns="">
          <p:sp>
            <p:nvSpPr>
              <p:cNvPr id="3" name="Content Placeholder 2">
                <a:extLst>
                  <a:ext uri="{FF2B5EF4-FFF2-40B4-BE49-F238E27FC236}">
                    <a16:creationId xmlns:a16="http://schemas.microsoft.com/office/drawing/2014/main" id="{BDC207E8-BBD4-4A9A-9D7A-71779AD681BE}"/>
                  </a:ext>
                </a:extLst>
              </p:cNvPr>
              <p:cNvSpPr>
                <a:spLocks noGrp="1" noRot="1" noChangeAspect="1" noMove="1" noResize="1" noEditPoints="1" noAdjustHandles="1" noChangeArrowheads="1" noChangeShapeType="1" noTextEdit="1"/>
              </p:cNvSpPr>
              <p:nvPr>
                <p:ph idx="1"/>
              </p:nvPr>
            </p:nvSpPr>
            <p:spPr>
              <a:xfrm>
                <a:off x="575240" y="1463856"/>
                <a:ext cx="11616760" cy="5394143"/>
              </a:xfrm>
              <a:blipFill>
                <a:blip r:embed="rId3"/>
                <a:stretch>
                  <a:fillRect l="-1469" t="-1469" r="-1574" b="-4633"/>
                </a:stretch>
              </a:blipFill>
            </p:spPr>
            <p:txBody>
              <a:bodyPr/>
              <a:lstStyle/>
              <a:p>
                <a:r>
                  <a:rPr lang="en-US">
                    <a:noFill/>
                  </a:rPr>
                  <a:t> </a:t>
                </a:r>
              </a:p>
            </p:txBody>
          </p:sp>
        </mc:Fallback>
      </mc:AlternateContent>
    </p:spTree>
    <p:extLst>
      <p:ext uri="{BB962C8B-B14F-4D97-AF65-F5344CB8AC3E}">
        <p14:creationId xmlns:p14="http://schemas.microsoft.com/office/powerpoint/2010/main" val="2449099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A91FA05-6188-BCDA-1DDE-7E6CA4BE416F}"/>
              </a:ext>
            </a:extLst>
          </p:cNvPr>
          <p:cNvPicPr>
            <a:picLocks noGrp="1" noChangeAspect="1"/>
          </p:cNvPicPr>
          <p:nvPr>
            <p:ph idx="1"/>
          </p:nvPr>
        </p:nvPicPr>
        <p:blipFill>
          <a:blip r:embed="rId2"/>
          <a:stretch>
            <a:fillRect/>
          </a:stretch>
        </p:blipFill>
        <p:spPr>
          <a:xfrm>
            <a:off x="2082506" y="152237"/>
            <a:ext cx="7737899" cy="6553526"/>
          </a:xfrm>
          <a:prstGeom prst="rect">
            <a:avLst/>
          </a:prstGeom>
        </p:spPr>
      </p:pic>
    </p:spTree>
    <p:extLst>
      <p:ext uri="{BB962C8B-B14F-4D97-AF65-F5344CB8AC3E}">
        <p14:creationId xmlns:p14="http://schemas.microsoft.com/office/powerpoint/2010/main" val="3058280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01482-54F1-4FF9-9BBA-B20D2DA8E3F9}"/>
              </a:ext>
            </a:extLst>
          </p:cNvPr>
          <p:cNvSpPr>
            <a:spLocks noGrp="1"/>
          </p:cNvSpPr>
          <p:nvPr>
            <p:ph type="title"/>
          </p:nvPr>
        </p:nvSpPr>
        <p:spPr/>
        <p:txBody>
          <a:bodyPr/>
          <a:lstStyle/>
          <a:p>
            <a:r>
              <a:rPr lang="en-US" dirty="0"/>
              <a:t>Lightbulbs💡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DC207E8-BBD4-4A9A-9D7A-71779AD681BE}"/>
                  </a:ext>
                </a:extLst>
              </p:cNvPr>
              <p:cNvSpPr>
                <a:spLocks noGrp="1"/>
              </p:cNvSpPr>
              <p:nvPr>
                <p:ph idx="1"/>
              </p:nvPr>
            </p:nvSpPr>
            <p:spPr>
              <a:xfrm>
                <a:off x="575240" y="1463856"/>
                <a:ext cx="11616760" cy="5394143"/>
              </a:xfrm>
            </p:spPr>
            <p:txBody>
              <a:bodyPr>
                <a:normAutofit fontScale="92500" lnSpcReduction="10000"/>
              </a:bodyPr>
              <a:lstStyle/>
              <a:p>
                <a:r>
                  <a:rPr lang="en-US" sz="2400" dirty="0"/>
                  <a:t>You buy lightbulbs that each burn out according to distribution </a:t>
                </a:r>
                <a14:m>
                  <m:oMath xmlns:m="http://schemas.openxmlformats.org/officeDocument/2006/math">
                    <m:r>
                      <m:rPr>
                        <m:sty m:val="p"/>
                      </m:rPr>
                      <a:rPr lang="en-US" sz="2400" b="0" i="0" smtClean="0">
                        <a:latin typeface="Cambria Math" panose="02040503050406030204" pitchFamily="18" charset="0"/>
                      </a:rPr>
                      <m:t>Exp</m:t>
                    </m:r>
                    <m:r>
                      <a:rPr lang="en-US" sz="2400" b="0" i="1" smtClean="0">
                        <a:latin typeface="Cambria Math" panose="02040503050406030204" pitchFamily="18" charset="0"/>
                      </a:rPr>
                      <m:t>(</m:t>
                    </m:r>
                    <m:r>
                      <a:rPr lang="en-US" sz="2400" b="0" i="1" smtClean="0">
                        <a:latin typeface="Cambria Math" panose="02040503050406030204" pitchFamily="18" charset="0"/>
                      </a:rPr>
                      <m:t>1</m:t>
                    </m:r>
                    <m:r>
                      <a:rPr lang="en-US" sz="2400" b="0" i="1" smtClean="0">
                        <a:latin typeface="Cambria Math" panose="02040503050406030204" pitchFamily="18" charset="0"/>
                      </a:rPr>
                      <m:t>.</m:t>
                    </m:r>
                    <m:r>
                      <a:rPr lang="en-US" sz="2400" b="0" i="1" smtClean="0">
                        <a:latin typeface="Cambria Math" panose="02040503050406030204" pitchFamily="18" charset="0"/>
                      </a:rPr>
                      <m:t>8</m:t>
                    </m:r>
                    <m:r>
                      <a:rPr lang="en-US" sz="2400" b="0" i="1" smtClean="0">
                        <a:latin typeface="Cambria Math" panose="02040503050406030204" pitchFamily="18" charset="0"/>
                      </a:rPr>
                      <m:t>)</m:t>
                    </m:r>
                  </m:oMath>
                </a14:m>
                <a:r>
                  <a:rPr lang="en-US" sz="2400" dirty="0"/>
                  <a:t> lightbulbs per year. Estimate the probability your 10-pack (independent) lasts at least 5 years? </a:t>
                </a:r>
              </a:p>
              <a:p>
                <a:r>
                  <a:rPr lang="en-US" b="1" dirty="0">
                    <a:solidFill>
                      <a:schemeClr val="accent5"/>
                    </a:solidFill>
                  </a:rPr>
                  <a:t>1. Setup the Problem</a:t>
                </a:r>
                <a:r>
                  <a:rPr lang="en-US" b="1" dirty="0"/>
                  <a:t>: </a:t>
                </a:r>
                <a:r>
                  <a:rPr lang="en-US" dirty="0"/>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oMath>
                </a14:m>
                <a:r>
                  <a:rPr lang="en-US" dirty="0"/>
                  <a:t> be the time it takes for lightbulb </a:t>
                </a:r>
                <a14:m>
                  <m:oMath xmlns:m="http://schemas.openxmlformats.org/officeDocument/2006/math">
                    <m:r>
                      <a:rPr lang="en-US" b="0" i="1" smtClean="0">
                        <a:latin typeface="Cambria Math" panose="02040503050406030204" pitchFamily="18" charset="0"/>
                      </a:rPr>
                      <m:t>𝑖</m:t>
                    </m:r>
                  </m:oMath>
                </a14:m>
                <a:r>
                  <a:rPr lang="en-US" dirty="0"/>
                  <a:t> to burn out.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Exp</m:t>
                    </m:r>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8</m:t>
                    </m:r>
                    <m:r>
                      <a:rPr lang="en-US" b="0" i="1" smtClean="0">
                        <a:latin typeface="Cambria Math" panose="02040503050406030204" pitchFamily="18" charset="0"/>
                      </a:rPr>
                      <m:t>)</m:t>
                    </m:r>
                  </m:oMath>
                </a14:m>
                <a:r>
                  <a:rPr lang="en-US" dirty="0"/>
                  <a:t> and </a:t>
                </a:r>
                <a14:m>
                  <m:oMath xmlns:m="http://schemas.openxmlformats.org/officeDocument/2006/math">
                    <m:r>
                      <a:rPr lang="en-US" b="0" i="1" smtClean="0">
                        <a:latin typeface="Cambria Math" panose="02040503050406030204" pitchFamily="18" charset="0"/>
                      </a:rPr>
                      <m:t>𝜇</m:t>
                    </m:r>
                    <m:r>
                      <a:rPr lang="en-US" b="0" i="1" smtClean="0">
                        <a:latin typeface="Cambria Math" panose="02040503050406030204" pitchFamily="18" charset="0"/>
                      </a:rPr>
                      <m:t>=</m:t>
                    </m:r>
                    <m:r>
                      <a:rPr lang="en-US" i="1">
                        <a:latin typeface="Cambria Math" panose="02040503050406030204" pitchFamily="18" charset="0"/>
                      </a:rPr>
                      <m:t>𝔼</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8</m:t>
                        </m:r>
                      </m:den>
                    </m:f>
                  </m:oMath>
                </a14:m>
                <a:r>
                  <a:rPr lang="en-US" dirty="0"/>
                  <a:t> and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𝑉𝑎𝑟</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8</m:t>
                            </m:r>
                          </m:e>
                          <m:sup>
                            <m:r>
                              <a:rPr lang="en-US" b="0" i="1" smtClean="0">
                                <a:latin typeface="Cambria Math" panose="02040503050406030204" pitchFamily="18" charset="0"/>
                              </a:rPr>
                              <m:t>2</m:t>
                            </m:r>
                          </m:sup>
                        </m:sSup>
                      </m:den>
                    </m:f>
                  </m:oMath>
                </a14:m>
                <a:r>
                  <a:rPr lang="en-US" i="1" dirty="0"/>
                  <a:t>. </a:t>
                </a:r>
                <a:r>
                  <a:rPr lang="en-US" dirty="0"/>
                  <a:t>Let </a:t>
                </a:r>
                <a14:m>
                  <m:oMath xmlns:m="http://schemas.openxmlformats.org/officeDocument/2006/math">
                    <m:r>
                      <m:rPr>
                        <m:sty m:val="p"/>
                      </m:rPr>
                      <a:rPr lang="en-US" b="0" i="0" smtClean="0">
                        <a:latin typeface="Cambria Math" panose="02040503050406030204" pitchFamily="18" charset="0"/>
                      </a:rPr>
                      <m:t>X</m:t>
                    </m:r>
                  </m:oMath>
                </a14:m>
                <a:r>
                  <a:rPr lang="en-US" dirty="0"/>
                  <a:t> be the total time and </a:t>
                </a:r>
                <a14:m>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m:t>
                    </m:r>
                    <m:nary>
                      <m:naryPr>
                        <m:chr m:val="∑"/>
                        <m:limLoc m:val="undOvr"/>
                        <m:grow m:val="on"/>
                        <m:ctrlPr>
                          <a:rPr lang="en-US" i="1" dirty="0" smtClean="0">
                            <a:latin typeface="Cambria Math" panose="02040503050406030204" pitchFamily="18" charset="0"/>
                          </a:rPr>
                        </m:ctrlPr>
                      </m:naryPr>
                      <m:sub>
                        <m:r>
                          <a:rPr lang="en-US" i="1" dirty="0" smtClean="0">
                            <a:latin typeface="Cambria Math" panose="02040503050406030204" pitchFamily="18" charset="0"/>
                          </a:rPr>
                          <m:t>𝑖</m:t>
                        </m:r>
                        <m:r>
                          <a:rPr lang="en-US" i="0" dirty="0" smtClean="0">
                            <a:latin typeface="Cambria Math" panose="02040503050406030204" pitchFamily="18" charset="0"/>
                          </a:rPr>
                          <m:t>=</m:t>
                        </m:r>
                        <m:r>
                          <a:rPr lang="en-US" i="0" dirty="0" smtClean="0">
                            <a:latin typeface="Cambria Math" panose="02040503050406030204" pitchFamily="18" charset="0"/>
                          </a:rPr>
                          <m:t>1</m:t>
                        </m:r>
                      </m:sub>
                      <m:sup>
                        <m:r>
                          <a:rPr lang="en-US" i="0" dirty="0" smtClean="0">
                            <a:latin typeface="Cambria Math" panose="02040503050406030204" pitchFamily="18" charset="0"/>
                          </a:rPr>
                          <m:t>10</m:t>
                        </m:r>
                      </m:sup>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𝑖</m:t>
                            </m:r>
                          </m:sub>
                        </m:sSub>
                      </m:e>
                    </m:nary>
                  </m:oMath>
                </a14:m>
                <a:r>
                  <a:rPr lang="en-US" dirty="0"/>
                  <a:t>. We are interested in </a:t>
                </a:r>
                <a14:m>
                  <m:oMath xmlns:m="http://schemas.openxmlformats.org/officeDocument/2006/math">
                    <m:r>
                      <a:rPr lang="en-US" i="1">
                        <a:latin typeface="Cambria Math" panose="02040503050406030204" pitchFamily="18" charset="0"/>
                      </a:rPr>
                      <m:t>ℙ</m:t>
                    </m:r>
                    <m:r>
                      <a:rPr lang="en-US" i="1">
                        <a:latin typeface="Cambria Math" panose="02040503050406030204" pitchFamily="18" charset="0"/>
                      </a:rPr>
                      <m:t>(</m:t>
                    </m:r>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5</m:t>
                    </m:r>
                    <m:r>
                      <a:rPr lang="en-US" i="1">
                        <a:latin typeface="Cambria Math" panose="02040503050406030204" pitchFamily="18" charset="0"/>
                      </a:rPr>
                      <m:t>)</m:t>
                    </m:r>
                  </m:oMath>
                </a14:m>
                <a:r>
                  <a:rPr lang="en-US" dirty="0"/>
                  <a:t>.</a:t>
                </a:r>
              </a:p>
              <a:p>
                <a:r>
                  <a:rPr lang="en-US" b="1" dirty="0">
                    <a:solidFill>
                      <a:schemeClr val="accent5"/>
                    </a:solidFill>
                  </a:rPr>
                  <a:t>2. Apply CLT</a:t>
                </a:r>
                <a:r>
                  <a:rPr lang="en-US" b="1" dirty="0"/>
                  <a:t>. </a:t>
                </a:r>
                <a:r>
                  <a:rPr lang="en-US" dirty="0"/>
                  <a:t>Because the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oMath>
                </a14:m>
                <a:r>
                  <a:rPr lang="en-US" dirty="0"/>
                  <a:t>’s are </a:t>
                </a:r>
                <a:r>
                  <a:rPr lang="en-US" dirty="0" err="1"/>
                  <a:t>i.d.d</a:t>
                </a:r>
                <a:r>
                  <a:rPr lang="en-US" dirty="0"/>
                  <a:t>, we can apply CLT and </a:t>
                </a:r>
                <a14:m>
                  <m:oMath xmlns:m="http://schemas.openxmlformats.org/officeDocument/2006/math">
                    <m:r>
                      <a:rPr lang="en-US" b="0" i="1" smtClean="0">
                        <a:latin typeface="Cambria Math" panose="02040503050406030204" pitchFamily="18" charset="0"/>
                      </a:rPr>
                      <m:t>𝑋</m:t>
                    </m:r>
                  </m:oMath>
                </a14:m>
                <a:r>
                  <a:rPr lang="en-US" dirty="0"/>
                  <a:t> can be approximated by </a:t>
                </a:r>
                <a14:m>
                  <m:oMath xmlns:m="http://schemas.openxmlformats.org/officeDocument/2006/math">
                    <m:r>
                      <a:rPr lang="en-US" i="1">
                        <a:latin typeface="Cambria Math" panose="02040503050406030204" pitchFamily="18" charset="0"/>
                      </a:rPr>
                      <m:t>𝑌</m:t>
                    </m:r>
                    <m:r>
                      <a:rPr lang="en-US" i="1">
                        <a:latin typeface="Cambria Math" panose="02040503050406030204" pitchFamily="18" charset="0"/>
                      </a:rPr>
                      <m:t>∼</m:t>
                    </m:r>
                    <m:r>
                      <a:rPr lang="en-US" i="1">
                        <a:latin typeface="Cambria Math" panose="02040503050406030204" pitchFamily="18" charset="0"/>
                      </a:rPr>
                      <m:t>𝒩</m:t>
                    </m:r>
                    <m:r>
                      <a:rPr lang="en-US" b="0" i="1" smtClean="0">
                        <a:latin typeface="Cambria Math" panose="02040503050406030204" pitchFamily="18" charset="0"/>
                      </a:rPr>
                      <m:t>(</m:t>
                    </m:r>
                    <m:r>
                      <a:rPr lang="en-US" b="0" i="1" smtClean="0">
                        <a:latin typeface="Cambria Math" panose="02040503050406030204" pitchFamily="18" charset="0"/>
                      </a:rPr>
                      <m:t>10</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8</m:t>
                        </m:r>
                      </m:den>
                    </m:f>
                    <m:r>
                      <a:rPr lang="en-US" b="0" i="1" smtClean="0">
                        <a:latin typeface="Cambria Math" panose="02040503050406030204" pitchFamily="18" charset="0"/>
                      </a:rPr>
                      <m:t>, </m:t>
                    </m:r>
                    <m:r>
                      <a:rPr lang="en-US" b="0" i="1" smtClean="0">
                        <a:latin typeface="Cambria Math" panose="02040503050406030204" pitchFamily="18" charset="0"/>
                      </a:rPr>
                      <m:t>10</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p>
                          <m:sSupPr>
                            <m:ctrlPr>
                              <a:rPr lang="en-US" i="1">
                                <a:latin typeface="Cambria Math" panose="02040503050406030204" pitchFamily="18" charset="0"/>
                              </a:rPr>
                            </m:ctrlPr>
                          </m:sSupPr>
                          <m:e>
                            <m:r>
                              <a:rPr lang="en-US" i="1">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8</m:t>
                            </m:r>
                          </m:e>
                          <m:sup>
                            <m:r>
                              <a:rPr lang="en-US" i="1">
                                <a:latin typeface="Cambria Math" panose="02040503050406030204" pitchFamily="18" charset="0"/>
                              </a:rPr>
                              <m:t>2</m:t>
                            </m:r>
                          </m:sup>
                        </m:sSup>
                      </m:den>
                    </m:f>
                    <m:r>
                      <a:rPr lang="en-US" b="0" i="1" smtClean="0">
                        <a:latin typeface="Cambria Math" panose="02040503050406030204" pitchFamily="18" charset="0"/>
                      </a:rPr>
                      <m:t>)</m:t>
                    </m:r>
                  </m:oMath>
                </a14:m>
                <a:r>
                  <a:rPr lang="en-US" dirty="0"/>
                  <a:t>. </a:t>
                </a:r>
                <a14:m>
                  <m:oMath xmlns:m="http://schemas.openxmlformats.org/officeDocument/2006/math">
                    <m:r>
                      <a:rPr lang="en-US" i="1">
                        <a:latin typeface="Cambria Math" panose="02040503050406030204" pitchFamily="18" charset="0"/>
                      </a:rPr>
                      <m:t>ℙ</m:t>
                    </m:r>
                    <m:d>
                      <m:dPr>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5</m:t>
                        </m:r>
                      </m:e>
                    </m:d>
                    <m:r>
                      <a:rPr lang="en-US" b="0" i="1" smtClean="0">
                        <a:latin typeface="Cambria Math" panose="02040503050406030204" pitchFamily="18" charset="0"/>
                      </a:rPr>
                      <m:t>≈</m:t>
                    </m:r>
                    <m:r>
                      <a:rPr lang="en-US" i="1">
                        <a:latin typeface="Cambria Math" panose="02040503050406030204" pitchFamily="18" charset="0"/>
                      </a:rPr>
                      <m:t>ℙ</m:t>
                    </m:r>
                    <m:d>
                      <m:dPr>
                        <m:ctrlPr>
                          <a:rPr lang="en-US" i="1">
                            <a:latin typeface="Cambria Math" panose="02040503050406030204" pitchFamily="18" charset="0"/>
                          </a:rPr>
                        </m:ctrlPr>
                      </m:dPr>
                      <m:e>
                        <m:r>
                          <a:rPr lang="en-US" b="0" i="1" smtClean="0">
                            <a:latin typeface="Cambria Math" panose="02040503050406030204" pitchFamily="18" charset="0"/>
                          </a:rPr>
                          <m:t>𝑌</m:t>
                        </m:r>
                        <m:r>
                          <a:rPr lang="en-US" i="1">
                            <a:latin typeface="Cambria Math" panose="02040503050406030204" pitchFamily="18" charset="0"/>
                          </a:rPr>
                          <m:t>≥</m:t>
                        </m:r>
                        <m:r>
                          <a:rPr lang="en-US" i="1">
                            <a:latin typeface="Cambria Math" panose="02040503050406030204" pitchFamily="18" charset="0"/>
                          </a:rPr>
                          <m:t>5</m:t>
                        </m:r>
                      </m:e>
                    </m:d>
                  </m:oMath>
                </a14:m>
                <a:endParaRPr lang="en-US" dirty="0"/>
              </a:p>
              <a:p>
                <a:r>
                  <a:rPr lang="en-US" b="1" dirty="0">
                    <a:solidFill>
                      <a:schemeClr val="accent5"/>
                    </a:solidFill>
                  </a:rPr>
                  <a:t>3. Compute Probability.</a:t>
                </a:r>
                <a:r>
                  <a:rPr lang="en-US" dirty="0">
                    <a:solidFill>
                      <a:schemeClr val="accent5"/>
                    </a:solidFill>
                  </a:rPr>
                  <a:t> </a:t>
                </a:r>
                <a:endParaRPr lang="en-US" i="1" dirty="0">
                  <a:solidFill>
                    <a:schemeClr val="accent5"/>
                  </a:solidFill>
                  <a:latin typeface="Cambria Math" panose="02040503050406030204" pitchFamily="18" charset="0"/>
                </a:endParaRPr>
              </a:p>
              <a:p>
                <a14:m>
                  <m:oMath xmlns:m="http://schemas.openxmlformats.org/officeDocument/2006/math">
                    <m:r>
                      <a:rPr lang="en-US" i="1">
                        <a:latin typeface="Cambria Math" panose="02040503050406030204" pitchFamily="18" charset="0"/>
                      </a:rPr>
                      <m:t>ℙ</m:t>
                    </m:r>
                    <m:d>
                      <m:dPr>
                        <m:ctrlPr>
                          <a:rPr lang="en-US" i="1">
                            <a:latin typeface="Cambria Math" panose="02040503050406030204" pitchFamily="18" charset="0"/>
                          </a:rPr>
                        </m:ctrlPr>
                      </m:dPr>
                      <m:e>
                        <m:r>
                          <a:rPr lang="en-US" b="0" i="1" smtClean="0">
                            <a:latin typeface="Cambria Math" panose="02040503050406030204" pitchFamily="18" charset="0"/>
                          </a:rPr>
                          <m:t>𝑌</m:t>
                        </m:r>
                        <m:r>
                          <a:rPr lang="en-US" i="1">
                            <a:latin typeface="Cambria Math" panose="02040503050406030204" pitchFamily="18" charset="0"/>
                          </a:rPr>
                          <m:t>≥</m:t>
                        </m:r>
                        <m:r>
                          <a:rPr lang="en-US" i="1">
                            <a:latin typeface="Cambria Math" panose="02040503050406030204" pitchFamily="18" charset="0"/>
                          </a:rPr>
                          <m:t>5</m:t>
                        </m:r>
                      </m:e>
                    </m:d>
                    <m:r>
                      <a:rPr lang="en-US" b="0" i="1" smtClean="0">
                        <a:latin typeface="Cambria Math" panose="02040503050406030204" pitchFamily="18" charset="0"/>
                      </a:rPr>
                      <m:t>=</m:t>
                    </m:r>
                    <m:r>
                      <a:rPr lang="en-US" i="1">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𝑍</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m:t>
                            </m:r>
                            <m:r>
                              <a:rPr lang="en-US" b="0" i="1" smtClean="0">
                                <a:latin typeface="Cambria Math" panose="02040503050406030204" pitchFamily="18" charset="0"/>
                              </a:rPr>
                              <m:t>−</m:t>
                            </m:r>
                            <m:r>
                              <a:rPr lang="en-US" b="0" i="1" smtClean="0">
                                <a:latin typeface="Cambria Math" panose="02040503050406030204" pitchFamily="18" charset="0"/>
                              </a:rPr>
                              <m:t>10</m:t>
                            </m:r>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8</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10</m:t>
                                </m:r>
                              </m:e>
                            </m:rad>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8</m:t>
                            </m:r>
                          </m:den>
                        </m:f>
                      </m:e>
                    </m:d>
                  </m:oMath>
                </a14:m>
                <a:r>
                  <a:rPr lang="en-US" i="1" dirty="0">
                    <a:latin typeface="Cambria Math" panose="02040503050406030204" pitchFamily="18" charset="0"/>
                  </a:rPr>
                  <a:t>  </a:t>
                </a:r>
                <a:r>
                  <a:rPr lang="en-US" b="1" i="1" dirty="0">
                    <a:solidFill>
                      <a:schemeClr val="accent5"/>
                    </a:solidFill>
                  </a:rPr>
                  <a:t>standardize</a:t>
                </a:r>
                <a:endParaRPr lang="en-US" i="1" dirty="0">
                  <a:solidFill>
                    <a:schemeClr val="accent5"/>
                  </a:solidFill>
                  <a:latin typeface="Cambria Math" panose="02040503050406030204" pitchFamily="18" charset="0"/>
                </a:endParaRPr>
              </a:p>
              <a:p>
                <a:r>
                  <a:rPr lang="en-US" dirty="0"/>
                  <a:t>               </a:t>
                </a: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ℙ</m:t>
                    </m:r>
                    <m:d>
                      <m:dPr>
                        <m:ctrlPr>
                          <a:rPr lang="en-US" i="1">
                            <a:latin typeface="Cambria Math" panose="02040503050406030204" pitchFamily="18" charset="0"/>
                          </a:rPr>
                        </m:ctrlPr>
                      </m:dPr>
                      <m:e>
                        <m:r>
                          <a:rPr lang="en-US" i="1">
                            <a:latin typeface="Cambria Math" panose="02040503050406030204" pitchFamily="18" charset="0"/>
                          </a:rPr>
                          <m:t>𝑍</m:t>
                        </m:r>
                        <m:r>
                          <a:rPr lang="en-US" i="1">
                            <a:latin typeface="Cambria Math" panose="02040503050406030204" pitchFamily="18" charset="0"/>
                          </a:rPr>
                          <m:t>≥−</m:t>
                        </m:r>
                        <m:r>
                          <a:rPr lang="en-US" i="1">
                            <a:latin typeface="Cambria Math" panose="02040503050406030204" pitchFamily="18" charset="0"/>
                          </a:rPr>
                          <m:t>0</m:t>
                        </m:r>
                        <m:r>
                          <a:rPr lang="en-US" i="1">
                            <a:latin typeface="Cambria Math" panose="02040503050406030204" pitchFamily="18" charset="0"/>
                          </a:rPr>
                          <m:t>.</m:t>
                        </m:r>
                        <m:r>
                          <a:rPr lang="en-US" i="1">
                            <a:latin typeface="Cambria Math" panose="02040503050406030204" pitchFamily="18" charset="0"/>
                          </a:rPr>
                          <m:t>32</m:t>
                        </m:r>
                      </m:e>
                    </m:d>
                    <m:r>
                      <a:rPr lang="en-US" b="0" i="1" smtClean="0">
                        <a:latin typeface="Cambria Math" panose="02040503050406030204" pitchFamily="18" charset="0"/>
                      </a:rPr>
                      <m:t>=</m:t>
                    </m:r>
                    <m:r>
                      <a:rPr lang="en-US" i="1">
                        <a:latin typeface="Cambria Math" panose="02040503050406030204" pitchFamily="18" charset="0"/>
                      </a:rPr>
                      <m:t>ℙ</m:t>
                    </m:r>
                    <m:d>
                      <m:dPr>
                        <m:ctrlPr>
                          <a:rPr lang="en-US" i="1">
                            <a:latin typeface="Cambria Math" panose="02040503050406030204" pitchFamily="18" charset="0"/>
                          </a:rPr>
                        </m:ctrlPr>
                      </m:dPr>
                      <m:e>
                        <m:r>
                          <a:rPr lang="en-US" i="1">
                            <a:latin typeface="Cambria Math" panose="02040503050406030204" pitchFamily="18" charset="0"/>
                          </a:rPr>
                          <m:t>𝑍</m:t>
                        </m:r>
                        <m:r>
                          <a:rPr lang="en-US" b="0" i="1" smtClean="0">
                            <a:latin typeface="Cambria Math" panose="02040503050406030204" pitchFamily="18" charset="0"/>
                          </a:rPr>
                          <m:t>≤</m:t>
                        </m:r>
                        <m:r>
                          <a:rPr lang="en-US" i="1">
                            <a:latin typeface="Cambria Math" panose="02040503050406030204" pitchFamily="18" charset="0"/>
                          </a:rPr>
                          <m:t>0</m:t>
                        </m:r>
                        <m:r>
                          <a:rPr lang="en-US" i="1">
                            <a:latin typeface="Cambria Math" panose="02040503050406030204" pitchFamily="18" charset="0"/>
                          </a:rPr>
                          <m:t>.</m:t>
                        </m:r>
                        <m:r>
                          <a:rPr lang="en-US" i="1">
                            <a:latin typeface="Cambria Math" panose="02040503050406030204" pitchFamily="18" charset="0"/>
                          </a:rPr>
                          <m:t>32</m:t>
                        </m:r>
                      </m:e>
                    </m:d>
                  </m:oMath>
                </a14:m>
                <a:r>
                  <a:rPr lang="en-US" dirty="0"/>
                  <a:t>(</a:t>
                </a:r>
                <a:r>
                  <a:rPr lang="en-US" dirty="0">
                    <a:solidFill>
                      <a:schemeClr val="accent5"/>
                    </a:solidFill>
                  </a:rPr>
                  <a:t>symmetry</a:t>
                </a:r>
                <a:r>
                  <a:rPr lang="en-US" dirty="0"/>
                  <a:t>)</a:t>
                </a:r>
                <a:endParaRPr lang="en-US" i="1" dirty="0">
                  <a:latin typeface="Cambria Math" panose="02040503050406030204" pitchFamily="18" charset="0"/>
                </a:endParaRPr>
              </a:p>
              <a:p>
                <a:r>
                  <a:rPr lang="en-US" b="0" dirty="0"/>
                  <a:t>               </a:t>
                </a:r>
                <a14:m>
                  <m:oMath xmlns:m="http://schemas.openxmlformats.org/officeDocument/2006/math">
                    <m:r>
                      <a:rPr lang="en-US" b="0" i="0" smtClean="0">
                        <a:latin typeface="Cambria Math" panose="02040503050406030204" pitchFamily="18" charset="0"/>
                      </a:rPr>
                      <m:t>=</m:t>
                    </m:r>
                    <m:r>
                      <m:rPr>
                        <m:sty m:val="p"/>
                      </m:rPr>
                      <a:rPr lang="en-US" b="0" i="0" smtClean="0">
                        <a:latin typeface="Cambria Math" panose="02040503050406030204" pitchFamily="18" charset="0"/>
                      </a:rPr>
                      <m:t>Φ</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32</m:t>
                    </m:r>
                    <m:r>
                      <a:rPr lang="en-US" b="0" i="1" smtClean="0">
                        <a:latin typeface="Cambria Math" panose="02040503050406030204" pitchFamily="18" charset="0"/>
                      </a:rPr>
                      <m:t>)</m:t>
                    </m:r>
                  </m:oMath>
                </a14:m>
                <a:r>
                  <a:rPr lang="en-US" dirty="0"/>
                  <a:t>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62552</m:t>
                    </m:r>
                  </m:oMath>
                </a14:m>
                <a:r>
                  <a:rPr lang="en-US" dirty="0"/>
                  <a:t>  </a:t>
                </a:r>
                <a:r>
                  <a:rPr lang="en-US" b="1" i="1" dirty="0">
                    <a:solidFill>
                      <a:schemeClr val="accent5"/>
                    </a:solidFill>
                  </a:rPr>
                  <a:t>plug into z-table</a:t>
                </a:r>
                <a:endParaRPr lang="en-US" dirty="0">
                  <a:solidFill>
                    <a:schemeClr val="accent5"/>
                  </a:solidFill>
                </a:endParaRPr>
              </a:p>
              <a:p>
                <a:endParaRPr lang="en-US" b="1" dirty="0"/>
              </a:p>
              <a:p>
                <a:endParaRPr lang="en-US" b="1" dirty="0"/>
              </a:p>
            </p:txBody>
          </p:sp>
        </mc:Choice>
        <mc:Fallback xmlns="">
          <p:sp>
            <p:nvSpPr>
              <p:cNvPr id="3" name="Content Placeholder 2">
                <a:extLst>
                  <a:ext uri="{FF2B5EF4-FFF2-40B4-BE49-F238E27FC236}">
                    <a16:creationId xmlns:a16="http://schemas.microsoft.com/office/drawing/2014/main" id="{BDC207E8-BBD4-4A9A-9D7A-71779AD681BE}"/>
                  </a:ext>
                </a:extLst>
              </p:cNvPr>
              <p:cNvSpPr>
                <a:spLocks noGrp="1" noRot="1" noChangeAspect="1" noMove="1" noResize="1" noEditPoints="1" noAdjustHandles="1" noChangeArrowheads="1" noChangeShapeType="1" noTextEdit="1"/>
              </p:cNvSpPr>
              <p:nvPr>
                <p:ph idx="1"/>
              </p:nvPr>
            </p:nvSpPr>
            <p:spPr>
              <a:xfrm>
                <a:off x="575240" y="1463856"/>
                <a:ext cx="11616760" cy="5394143"/>
              </a:xfrm>
              <a:blipFill>
                <a:blip r:embed="rId3"/>
                <a:stretch>
                  <a:fillRect l="-1312" t="-1921" b="-154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728026A-CD92-CACF-8B27-9166CA75B20A}"/>
                  </a:ext>
                </a:extLst>
              </p:cNvPr>
              <p:cNvSpPr txBox="1"/>
              <p:nvPr/>
            </p:nvSpPr>
            <p:spPr>
              <a:xfrm>
                <a:off x="4025590" y="225375"/>
                <a:ext cx="7995425" cy="483989"/>
              </a:xfrm>
              <a:prstGeom prst="roundRect">
                <a:avLst>
                  <a:gd name="adj" fmla="val 8177"/>
                </a:avLst>
              </a:prstGeom>
              <a:noFill/>
              <a:ln w="38100">
                <a:solidFill>
                  <a:schemeClr val="accent4"/>
                </a:solidFill>
              </a:ln>
            </p:spPr>
            <p:txBody>
              <a:bodyPr wrap="square" rtlCol="0">
                <a:spAutoFit/>
              </a:bodyPr>
              <a:lstStyle/>
              <a:p>
                <a:pPr algn="r"/>
                <a:r>
                  <a:rPr lang="en-US" sz="2400" dirty="0">
                    <a:latin typeface="Segoe UI Semilight" panose="020B0402040204020203" pitchFamily="34" charset="0"/>
                    <a:cs typeface="Segoe UI Semilight" panose="020B0402040204020203" pitchFamily="34" charset="0"/>
                  </a:rPr>
                  <a:t>True value (uses a distribution not in our zoo) is </a:t>
                </a:r>
                <a14:m>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0</m:t>
                    </m:r>
                    <m:r>
                      <a:rPr lang="en-US" sz="2400" b="0" i="1" smtClean="0">
                        <a:latin typeface="Cambria Math" panose="02040503050406030204" pitchFamily="18" charset="0"/>
                      </a:rPr>
                      <m:t>.</m:t>
                    </m:r>
                    <m:r>
                      <a:rPr lang="en-US" sz="2400" b="0" i="1" smtClean="0">
                        <a:latin typeface="Cambria Math" panose="02040503050406030204" pitchFamily="18" charset="0"/>
                      </a:rPr>
                      <m:t>58741</m:t>
                    </m:r>
                  </m:oMath>
                </a14:m>
                <a:endParaRPr lang="en-US" sz="2400" dirty="0">
                  <a:latin typeface="Segoe UI Semilight" panose="020B0402040204020203" pitchFamily="34" charset="0"/>
                  <a:cs typeface="Segoe UI Semilight" panose="020B0402040204020203" pitchFamily="34" charset="0"/>
                </a:endParaRPr>
              </a:p>
            </p:txBody>
          </p:sp>
        </mc:Choice>
        <mc:Fallback xmlns="">
          <p:sp>
            <p:nvSpPr>
              <p:cNvPr id="4" name="TextBox 3">
                <a:extLst>
                  <a:ext uri="{FF2B5EF4-FFF2-40B4-BE49-F238E27FC236}">
                    <a16:creationId xmlns:a16="http://schemas.microsoft.com/office/drawing/2014/main" id="{4728026A-CD92-CACF-8B27-9166CA75B20A}"/>
                  </a:ext>
                </a:extLst>
              </p:cNvPr>
              <p:cNvSpPr txBox="1">
                <a:spLocks noRot="1" noChangeAspect="1" noMove="1" noResize="1" noEditPoints="1" noAdjustHandles="1" noChangeArrowheads="1" noChangeShapeType="1" noTextEdit="1"/>
              </p:cNvSpPr>
              <p:nvPr/>
            </p:nvSpPr>
            <p:spPr>
              <a:xfrm>
                <a:off x="4025590" y="225375"/>
                <a:ext cx="7995425" cy="483989"/>
              </a:xfrm>
              <a:prstGeom prst="roundRect">
                <a:avLst>
                  <a:gd name="adj" fmla="val 8177"/>
                </a:avLst>
              </a:prstGeom>
              <a:blipFill>
                <a:blip r:embed="rId4"/>
                <a:stretch>
                  <a:fillRect t="-2353" b="-22353"/>
                </a:stretch>
              </a:blipFill>
              <a:ln w="38100">
                <a:solidFill>
                  <a:schemeClr val="accent4"/>
                </a:solidFill>
              </a:ln>
            </p:spPr>
            <p:txBody>
              <a:bodyPr/>
              <a:lstStyle/>
              <a:p>
                <a:r>
                  <a:rPr lang="en-US">
                    <a:noFill/>
                  </a:rPr>
                  <a:t> </a:t>
                </a:r>
              </a:p>
            </p:txBody>
          </p:sp>
        </mc:Fallback>
      </mc:AlternateContent>
    </p:spTree>
    <p:extLst>
      <p:ext uri="{BB962C8B-B14F-4D97-AF65-F5344CB8AC3E}">
        <p14:creationId xmlns:p14="http://schemas.microsoft.com/office/powerpoint/2010/main" val="2585724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C087B-B17B-6C76-ED5B-533C83829AB4}"/>
              </a:ext>
            </a:extLst>
          </p:cNvPr>
          <p:cNvSpPr>
            <a:spLocks noGrp="1"/>
          </p:cNvSpPr>
          <p:nvPr>
            <p:ph type="title"/>
          </p:nvPr>
        </p:nvSpPr>
        <p:spPr>
          <a:xfrm>
            <a:off x="1902775" y="3262680"/>
            <a:ext cx="6618373" cy="590415"/>
          </a:xfrm>
        </p:spPr>
        <p:txBody>
          <a:bodyPr/>
          <a:lstStyle/>
          <a:p>
            <a:r>
              <a:rPr lang="en-US" dirty="0"/>
              <a:t>Using the Central Limit Theorem</a:t>
            </a:r>
          </a:p>
        </p:txBody>
      </p:sp>
      <p:sp>
        <p:nvSpPr>
          <p:cNvPr id="4" name="TextBox 3">
            <a:extLst>
              <a:ext uri="{FF2B5EF4-FFF2-40B4-BE49-F238E27FC236}">
                <a16:creationId xmlns:a16="http://schemas.microsoft.com/office/drawing/2014/main" id="{9D710886-2EF2-532F-AE56-889AAE1F3E12}"/>
              </a:ext>
            </a:extLst>
          </p:cNvPr>
          <p:cNvSpPr txBox="1"/>
          <p:nvPr/>
        </p:nvSpPr>
        <p:spPr>
          <a:xfrm>
            <a:off x="1902775" y="3928770"/>
            <a:ext cx="8651012" cy="1071618"/>
          </a:xfrm>
          <a:prstGeom prst="roundRect">
            <a:avLst>
              <a:gd name="adj" fmla="val 8011"/>
            </a:avLst>
          </a:prstGeom>
          <a:solidFill>
            <a:srgbClr val="ECF4ED"/>
          </a:solidFill>
          <a:ln w="28575">
            <a:noFill/>
          </a:ln>
        </p:spPr>
        <p:txBody>
          <a:bodyPr wrap="square" anchor="ctr">
            <a:noAutofit/>
          </a:bodyPr>
          <a:lstStyle/>
          <a:p>
            <a:r>
              <a:rPr lang="en-US" sz="2400" dirty="0">
                <a:latin typeface="Segoe UI Semilight" panose="020B0402040204020203" pitchFamily="34" charset="0"/>
                <a:cs typeface="Segoe UI Semilight" panose="020B0402040204020203" pitchFamily="34" charset="0"/>
              </a:rPr>
              <a:t>Now, let’s try the case when we are using CLT to approximate a sum of </a:t>
            </a:r>
            <a:r>
              <a:rPr lang="en-US" sz="2400" b="1" i="1" u="sng" dirty="0">
                <a:latin typeface="Segoe UI Semilight" panose="020B0402040204020203" pitchFamily="34" charset="0"/>
                <a:cs typeface="Segoe UI Semilight" panose="020B0402040204020203" pitchFamily="34" charset="0"/>
              </a:rPr>
              <a:t>discrete</a:t>
            </a:r>
            <a:r>
              <a:rPr lang="en-US" sz="2400" dirty="0">
                <a:latin typeface="Segoe UI Semilight" panose="020B0402040204020203" pitchFamily="34" charset="0"/>
                <a:cs typeface="Segoe UI Semilight" panose="020B0402040204020203" pitchFamily="34" charset="0"/>
              </a:rPr>
              <a:t> </a:t>
            </a:r>
            <a:r>
              <a:rPr lang="en-US" sz="2400" dirty="0" err="1">
                <a:latin typeface="Segoe UI Semilight" panose="020B0402040204020203" pitchFamily="34" charset="0"/>
                <a:cs typeface="Segoe UI Semilight" panose="020B0402040204020203" pitchFamily="34" charset="0"/>
              </a:rPr>
              <a:t>i.i.d</a:t>
            </a:r>
            <a:r>
              <a:rPr lang="en-US" sz="2400" dirty="0">
                <a:latin typeface="Segoe UI Semilight" panose="020B0402040204020203" pitchFamily="34" charset="0"/>
                <a:cs typeface="Segoe UI Semilight" panose="020B0402040204020203" pitchFamily="34" charset="0"/>
              </a:rPr>
              <a:t> random variables as normal</a:t>
            </a:r>
          </a:p>
        </p:txBody>
      </p:sp>
    </p:spTree>
    <p:extLst>
      <p:ext uri="{BB962C8B-B14F-4D97-AF65-F5344CB8AC3E}">
        <p14:creationId xmlns:p14="http://schemas.microsoft.com/office/powerpoint/2010/main" val="2368146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FC6B-C3B8-4679-AF54-B797D1B1CB4F}"/>
              </a:ext>
            </a:extLst>
          </p:cNvPr>
          <p:cNvSpPr>
            <a:spLocks noGrp="1"/>
          </p:cNvSpPr>
          <p:nvPr>
            <p:ph type="title"/>
          </p:nvPr>
        </p:nvSpPr>
        <p:spPr/>
        <p:txBody>
          <a:bodyPr/>
          <a:lstStyle/>
          <a:p>
            <a:r>
              <a:rPr lang="en-US" dirty="0"/>
              <a:t>Factory Widgets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F35DB41-31C1-4BF8-BE96-9C6C3886AD75}"/>
                  </a:ext>
                </a:extLst>
              </p:cNvPr>
              <p:cNvSpPr>
                <a:spLocks noGrp="1"/>
              </p:cNvSpPr>
              <p:nvPr>
                <p:ph idx="1"/>
              </p:nvPr>
            </p:nvSpPr>
            <p:spPr/>
            <p:txBody>
              <a:bodyPr/>
              <a:lstStyle/>
              <a:p>
                <a:r>
                  <a:rPr lang="en-US" i="1" dirty="0"/>
                  <a:t>Suppose you are managing a factory, that produces widgets. Each widget produced is defective (independently) with probability </a:t>
                </a:r>
                <a14:m>
                  <m:oMath xmlns:m="http://schemas.openxmlformats.org/officeDocument/2006/math">
                    <m:r>
                      <a:rPr lang="en-US" i="1" dirty="0" smtClean="0">
                        <a:latin typeface="Cambria Math" panose="02040503050406030204" pitchFamily="18" charset="0"/>
                      </a:rPr>
                      <m:t>5</m:t>
                    </m:r>
                    <m:r>
                      <a:rPr lang="en-US" i="1" dirty="0" smtClean="0">
                        <a:latin typeface="Cambria Math" panose="02040503050406030204" pitchFamily="18" charset="0"/>
                      </a:rPr>
                      <m:t>%</m:t>
                    </m:r>
                  </m:oMath>
                </a14:m>
                <a:r>
                  <a:rPr lang="en-US" i="1" dirty="0"/>
                  <a:t>. </a:t>
                </a:r>
              </a:p>
              <a:p>
                <a:r>
                  <a:rPr lang="en-US" i="1" dirty="0"/>
                  <a:t>Your factory will produce 1000 (possibly defective) widgets. What is the probability of producing </a:t>
                </a:r>
                <a:r>
                  <a:rPr lang="en-US" i="1" u="sng" dirty="0"/>
                  <a:t>at most</a:t>
                </a:r>
                <a:r>
                  <a:rPr lang="en-US" i="1" dirty="0"/>
                  <a:t> 940 non-defective widgets?</a:t>
                </a:r>
              </a:p>
            </p:txBody>
          </p:sp>
        </mc:Choice>
        <mc:Fallback xmlns="">
          <p:sp>
            <p:nvSpPr>
              <p:cNvPr id="3" name="Content Placeholder 2">
                <a:extLst>
                  <a:ext uri="{FF2B5EF4-FFF2-40B4-BE49-F238E27FC236}">
                    <a16:creationId xmlns:a16="http://schemas.microsoft.com/office/drawing/2014/main" id="{2F35DB41-31C1-4BF8-BE96-9C6C3886AD75}"/>
                  </a:ext>
                </a:extLst>
              </p:cNvPr>
              <p:cNvSpPr>
                <a:spLocks noGrp="1" noRot="1" noChangeAspect="1" noMove="1" noResize="1" noEditPoints="1" noAdjustHandles="1" noChangeArrowheads="1" noChangeShapeType="1" noTextEdit="1"/>
              </p:cNvSpPr>
              <p:nvPr>
                <p:ph idx="1"/>
              </p:nvPr>
            </p:nvSpPr>
            <p:spPr>
              <a:blipFill>
                <a:blip r:embed="rId3"/>
                <a:stretch>
                  <a:fillRect l="-708" t="-2138" r="-1634"/>
                </a:stretch>
              </a:blipFill>
            </p:spPr>
            <p:txBody>
              <a:bodyPr/>
              <a:lstStyle/>
              <a:p>
                <a:r>
                  <a:rPr lang="en-US">
                    <a:noFill/>
                  </a:rPr>
                  <a:t> </a:t>
                </a:r>
              </a:p>
            </p:txBody>
          </p:sp>
        </mc:Fallback>
      </mc:AlternateContent>
    </p:spTree>
    <p:extLst>
      <p:ext uri="{BB962C8B-B14F-4D97-AF65-F5344CB8AC3E}">
        <p14:creationId xmlns:p14="http://schemas.microsoft.com/office/powerpoint/2010/main" val="412955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FC6B-C3B8-4679-AF54-B797D1B1CB4F}"/>
              </a:ext>
            </a:extLst>
          </p:cNvPr>
          <p:cNvSpPr>
            <a:spLocks noGrp="1"/>
          </p:cNvSpPr>
          <p:nvPr>
            <p:ph type="title"/>
          </p:nvPr>
        </p:nvSpPr>
        <p:spPr/>
        <p:txBody>
          <a:bodyPr/>
          <a:lstStyle/>
          <a:p>
            <a:r>
              <a:rPr lang="en-US" dirty="0"/>
              <a:t>Factory Widgets 🕰️- </a:t>
            </a:r>
            <a:r>
              <a:rPr lang="en-US" i="1" dirty="0"/>
              <a:t>Exact Answer</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F35DB41-31C1-4BF8-BE96-9C6C3886AD75}"/>
                  </a:ext>
                </a:extLst>
              </p:cNvPr>
              <p:cNvSpPr>
                <a:spLocks noGrp="1"/>
              </p:cNvSpPr>
              <p:nvPr>
                <p:ph idx="1"/>
              </p:nvPr>
            </p:nvSpPr>
            <p:spPr/>
            <p:txBody>
              <a:bodyPr/>
              <a:lstStyle/>
              <a:p>
                <a:r>
                  <a:rPr lang="en-US" i="1" dirty="0"/>
                  <a:t>Suppose you are managing a factory, that produces widgets. Each widget produced is defective (independently) with probability </a:t>
                </a:r>
                <a14:m>
                  <m:oMath xmlns:m="http://schemas.openxmlformats.org/officeDocument/2006/math">
                    <m:r>
                      <a:rPr lang="en-US" i="1" dirty="0" smtClean="0">
                        <a:latin typeface="Cambria Math" panose="02040503050406030204" pitchFamily="18" charset="0"/>
                      </a:rPr>
                      <m:t>5%</m:t>
                    </m:r>
                  </m:oMath>
                </a14:m>
                <a:r>
                  <a:rPr lang="en-US" i="1" dirty="0"/>
                  <a:t>. </a:t>
                </a:r>
              </a:p>
              <a:p>
                <a:r>
                  <a:rPr lang="en-US" i="1" dirty="0"/>
                  <a:t>Your factory will produce 1000 (possibly defective) widgets. What is the probability of producing </a:t>
                </a:r>
                <a:r>
                  <a:rPr lang="en-US" i="1" u="sng" dirty="0"/>
                  <a:t>at most</a:t>
                </a:r>
                <a:r>
                  <a:rPr lang="en-US" i="1" dirty="0"/>
                  <a:t> 940 non-defective widgets?</a:t>
                </a:r>
              </a:p>
            </p:txBody>
          </p:sp>
        </mc:Choice>
        <mc:Fallback xmlns="">
          <p:sp>
            <p:nvSpPr>
              <p:cNvPr id="3" name="Content Placeholder 2">
                <a:extLst>
                  <a:ext uri="{FF2B5EF4-FFF2-40B4-BE49-F238E27FC236}">
                    <a16:creationId xmlns:a16="http://schemas.microsoft.com/office/drawing/2014/main" id="{2F35DB41-31C1-4BF8-BE96-9C6C3886AD75}"/>
                  </a:ext>
                </a:extLst>
              </p:cNvPr>
              <p:cNvSpPr>
                <a:spLocks noGrp="1" noRot="1" noChangeAspect="1" noMove="1" noResize="1" noEditPoints="1" noAdjustHandles="1" noChangeArrowheads="1" noChangeShapeType="1" noTextEdit="1"/>
              </p:cNvSpPr>
              <p:nvPr>
                <p:ph idx="1"/>
              </p:nvPr>
            </p:nvSpPr>
            <p:spPr>
              <a:blipFill>
                <a:blip r:embed="rId3"/>
                <a:stretch>
                  <a:fillRect l="-1525" t="-2138" r="-1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94E5E90E-1791-5EF9-95B6-13407E3540F3}"/>
                  </a:ext>
                </a:extLst>
              </p:cNvPr>
              <p:cNvSpPr txBox="1">
                <a:spLocks/>
              </p:cNvSpPr>
              <p:nvPr/>
            </p:nvSpPr>
            <p:spPr>
              <a:xfrm>
                <a:off x="575240" y="3825239"/>
                <a:ext cx="11616760" cy="303276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Segoe UI Semilight" panose="020B0402040204020203" pitchFamily="34" charset="0"/>
                    <a:ea typeface="+mn-ea"/>
                    <a:cs typeface="Segoe UI Semilight" panose="020B0402040204020203" pitchFamily="34" charset="0"/>
                  </a:defRPr>
                </a:lvl1pPr>
                <a:lvl2pPr marL="128016" indent="0" algn="l" defTabSz="914400" rtl="0" eaLnBrk="1" latinLnBrk="0" hangingPunct="1">
                  <a:lnSpc>
                    <a:spcPct val="90000"/>
                  </a:lnSpc>
                  <a:spcBef>
                    <a:spcPts val="200"/>
                  </a:spcBef>
                  <a:spcAft>
                    <a:spcPts val="400"/>
                  </a:spcAft>
                  <a:buClr>
                    <a:srgbClr val="B6A479"/>
                  </a:buClr>
                  <a:buFont typeface="Segoe UI Semilight" panose="020B0402040204020203" pitchFamily="34" charset="0"/>
                  <a:buNone/>
                  <a:defRPr sz="2400" kern="1200" baseline="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14:m>
                  <m:oMath xmlns:m="http://schemas.openxmlformats.org/officeDocument/2006/math">
                    <m:r>
                      <a:rPr lang="en-US" b="0" i="1" smtClean="0">
                        <a:latin typeface="Cambria Math" panose="02040503050406030204" pitchFamily="18" charset="0"/>
                      </a:rPr>
                      <m:t>𝑋</m:t>
                    </m:r>
                  </m:oMath>
                </a14:m>
                <a:r>
                  <a:rPr lang="en-US" dirty="0"/>
                  <a:t> is the number of non-defective widgets. Let </a:t>
                </a:r>
                <a14:m>
                  <m:oMath xmlns:m="http://schemas.openxmlformats.org/officeDocument/2006/math">
                    <m:r>
                      <a:rPr lang="en-US" i="1" smtClean="0">
                        <a:latin typeface="Cambria Math" panose="02040503050406030204" pitchFamily="18" charset="0"/>
                      </a:rPr>
                      <m:t>𝑋</m:t>
                    </m:r>
                    <m:r>
                      <a:rPr lang="en-US" i="1" smtClean="0">
                        <a:latin typeface="Cambria Math" panose="02040503050406030204" pitchFamily="18" charset="0"/>
                      </a:rPr>
                      <m:t>~</m:t>
                    </m:r>
                    <m:r>
                      <m:rPr>
                        <m:sty m:val="p"/>
                      </m:rPr>
                      <a:rPr lang="en-US" smtClean="0">
                        <a:latin typeface="Cambria Math" panose="02040503050406030204" pitchFamily="18" charset="0"/>
                      </a:rPr>
                      <m:t>Bin</m:t>
                    </m:r>
                    <m:r>
                      <a:rPr lang="en-US" i="1" smtClean="0">
                        <a:latin typeface="Cambria Math" panose="02040503050406030204" pitchFamily="18" charset="0"/>
                      </a:rPr>
                      <m:t>(1000,.95)</m:t>
                    </m:r>
                  </m:oMath>
                </a14:m>
                <a:endParaRPr lang="en-US" dirty="0"/>
              </a:p>
              <a:p>
                <a:r>
                  <a:rPr lang="en-US" dirty="0"/>
                  <a:t>Our goal: </a:t>
                </a:r>
                <a14:m>
                  <m:oMath xmlns:m="http://schemas.openxmlformats.org/officeDocument/2006/math">
                    <m:r>
                      <a:rPr lang="en-US" i="1" smtClean="0">
                        <a:latin typeface="Cambria Math" panose="02040503050406030204" pitchFamily="18" charset="0"/>
                      </a:rPr>
                      <m:t>ℙ</m:t>
                    </m:r>
                    <m:r>
                      <a:rPr lang="en-US" i="1" smtClean="0">
                        <a:latin typeface="Cambria Math" panose="02040503050406030204" pitchFamily="18" charset="0"/>
                      </a:rPr>
                      <m:t>(</m:t>
                    </m:r>
                    <m:r>
                      <a:rPr lang="en-US" i="1" smtClean="0">
                        <a:latin typeface="Cambria Math" panose="02040503050406030204" pitchFamily="18" charset="0"/>
                      </a:rPr>
                      <m:t>𝑋</m:t>
                    </m:r>
                    <m:r>
                      <a:rPr lang="en-US" i="1" smtClean="0">
                        <a:latin typeface="Cambria Math" panose="02040503050406030204" pitchFamily="18" charset="0"/>
                      </a:rPr>
                      <m:t>≤940)</m:t>
                    </m:r>
                  </m:oMath>
                </a14:m>
                <a:r>
                  <a:rPr lang="en-US" dirty="0"/>
                  <a:t>?</a:t>
                </a:r>
              </a:p>
              <a:p>
                <a:r>
                  <a:rPr lang="en-US" dirty="0"/>
                  <a:t>That’s a big summation: </a:t>
                </a:r>
                <a14:m>
                  <m:oMath xmlns:m="http://schemas.openxmlformats.org/officeDocument/2006/math">
                    <m:nary>
                      <m:naryPr>
                        <m:chr m:val="∑"/>
                        <m:ctrlPr>
                          <a:rPr lang="en-US" i="1" smtClean="0">
                            <a:latin typeface="Cambria Math" panose="02040503050406030204" pitchFamily="18" charset="0"/>
                          </a:rPr>
                        </m:ctrlPr>
                      </m:naryPr>
                      <m:sub>
                        <m:r>
                          <m:rPr>
                            <m:brk m:alnAt="23"/>
                          </m:rPr>
                          <a:rPr lang="en-US" i="1" smtClean="0">
                            <a:latin typeface="Cambria Math" panose="02040503050406030204" pitchFamily="18" charset="0"/>
                          </a:rPr>
                          <m:t>𝑘</m:t>
                        </m:r>
                        <m:r>
                          <a:rPr lang="en-US" i="1" smtClean="0">
                            <a:latin typeface="Cambria Math" panose="02040503050406030204" pitchFamily="18" charset="0"/>
                          </a:rPr>
                          <m:t>=0</m:t>
                        </m:r>
                      </m:sub>
                      <m:sup>
                        <m:r>
                          <a:rPr lang="en-US" i="1" smtClean="0">
                            <a:latin typeface="Cambria Math" panose="02040503050406030204" pitchFamily="18" charset="0"/>
                          </a:rPr>
                          <m:t>940</m:t>
                        </m:r>
                      </m:sup>
                      <m:e>
                        <m:d>
                          <m:dPr>
                            <m:ctrlPr>
                              <a:rPr lang="en-US" i="1" smtClean="0">
                                <a:latin typeface="Cambria Math" panose="02040503050406030204" pitchFamily="18" charset="0"/>
                              </a:rPr>
                            </m:ctrlPr>
                          </m:dPr>
                          <m:e>
                            <m:f>
                              <m:fPr>
                                <m:type m:val="noBar"/>
                                <m:ctrlPr>
                                  <a:rPr lang="en-US" i="1" smtClean="0">
                                    <a:latin typeface="Cambria Math" panose="02040503050406030204" pitchFamily="18" charset="0"/>
                                  </a:rPr>
                                </m:ctrlPr>
                              </m:fPr>
                              <m:num>
                                <m:r>
                                  <a:rPr lang="en-US" i="1" smtClean="0">
                                    <a:latin typeface="Cambria Math" panose="02040503050406030204" pitchFamily="18" charset="0"/>
                                  </a:rPr>
                                  <m:t>1000</m:t>
                                </m:r>
                              </m:num>
                              <m:den>
                                <m:r>
                                  <a:rPr lang="en-US" i="1" smtClean="0">
                                    <a:latin typeface="Cambria Math" panose="02040503050406030204" pitchFamily="18" charset="0"/>
                                  </a:rPr>
                                  <m:t>𝑘</m:t>
                                </m:r>
                              </m:den>
                            </m:f>
                          </m:e>
                        </m:d>
                        <m:r>
                          <a:rPr lang="en-US" i="1" smtClean="0">
                            <a:latin typeface="Cambria Math" panose="02040503050406030204" pitchFamily="18" charset="0"/>
                          </a:rPr>
                          <m:t>(.</m:t>
                        </m:r>
                        <m:sSup>
                          <m:sSupPr>
                            <m:ctrlPr>
                              <a:rPr lang="en-US" i="1" smtClean="0">
                                <a:latin typeface="Cambria Math" panose="02040503050406030204" pitchFamily="18" charset="0"/>
                              </a:rPr>
                            </m:ctrlPr>
                          </m:sSupPr>
                          <m:e>
                            <m:r>
                              <a:rPr lang="en-US" i="1" smtClean="0">
                                <a:latin typeface="Cambria Math" panose="02040503050406030204" pitchFamily="18" charset="0"/>
                              </a:rPr>
                              <m:t>95)</m:t>
                            </m:r>
                          </m:e>
                          <m:sup>
                            <m:r>
                              <a:rPr lang="en-US" i="1" smtClean="0">
                                <a:latin typeface="Cambria Math" panose="02040503050406030204" pitchFamily="18" charset="0"/>
                              </a:rPr>
                              <m:t>𝑘</m:t>
                            </m:r>
                          </m:sup>
                        </m:sSup>
                        <m:r>
                          <a:rPr lang="en-US" i="1" smtClean="0">
                            <a:latin typeface="Cambria Math" panose="02040503050406030204" pitchFamily="18" charset="0"/>
                          </a:rPr>
                          <m:t>⋅(.</m:t>
                        </m:r>
                        <m:sSup>
                          <m:sSupPr>
                            <m:ctrlPr>
                              <a:rPr lang="en-US" i="1" smtClean="0">
                                <a:latin typeface="Cambria Math" panose="02040503050406030204" pitchFamily="18" charset="0"/>
                              </a:rPr>
                            </m:ctrlPr>
                          </m:sSupPr>
                          <m:e>
                            <m:r>
                              <a:rPr lang="en-US" i="1" smtClean="0">
                                <a:latin typeface="Cambria Math" panose="02040503050406030204" pitchFamily="18" charset="0"/>
                              </a:rPr>
                              <m:t>05)</m:t>
                            </m:r>
                          </m:e>
                          <m:sup>
                            <m:r>
                              <a:rPr lang="en-US" i="1" smtClean="0">
                                <a:latin typeface="Cambria Math" panose="02040503050406030204" pitchFamily="18" charset="0"/>
                              </a:rPr>
                              <m:t>1000−</m:t>
                            </m:r>
                            <m:r>
                              <a:rPr lang="en-US" i="1" smtClean="0">
                                <a:latin typeface="Cambria Math" panose="02040503050406030204" pitchFamily="18" charset="0"/>
                              </a:rPr>
                              <m:t>𝑘</m:t>
                            </m:r>
                          </m:sup>
                        </m:sSup>
                        <m:r>
                          <a:rPr lang="en-US" i="1" smtClean="0">
                            <a:latin typeface="Cambria Math" panose="02040503050406030204" pitchFamily="18" charset="0"/>
                          </a:rPr>
                          <m:t>≈</m:t>
                        </m:r>
                      </m:e>
                    </m:nary>
                    <m:r>
                      <a:rPr lang="en-US" i="1" smtClean="0">
                        <a:latin typeface="Cambria Math" panose="02040503050406030204" pitchFamily="18" charset="0"/>
                      </a:rPr>
                      <m:t>.08673</m:t>
                    </m:r>
                  </m:oMath>
                </a14:m>
                <a:endParaRPr lang="en-US" dirty="0"/>
              </a:p>
              <a:p>
                <a:endParaRPr lang="en-US" sz="1000" dirty="0"/>
              </a:p>
            </p:txBody>
          </p:sp>
        </mc:Choice>
        <mc:Fallback xmlns="">
          <p:sp>
            <p:nvSpPr>
              <p:cNvPr id="4" name="Content Placeholder 2">
                <a:extLst>
                  <a:ext uri="{FF2B5EF4-FFF2-40B4-BE49-F238E27FC236}">
                    <a16:creationId xmlns:a16="http://schemas.microsoft.com/office/drawing/2014/main" id="{94E5E90E-1791-5EF9-95B6-13407E3540F3}"/>
                  </a:ext>
                </a:extLst>
              </p:cNvPr>
              <p:cNvSpPr txBox="1">
                <a:spLocks noRot="1" noChangeAspect="1" noMove="1" noResize="1" noEditPoints="1" noAdjustHandles="1" noChangeArrowheads="1" noChangeShapeType="1" noTextEdit="1"/>
              </p:cNvSpPr>
              <p:nvPr/>
            </p:nvSpPr>
            <p:spPr>
              <a:xfrm>
                <a:off x="575240" y="3825239"/>
                <a:ext cx="11616760" cy="3032761"/>
              </a:xfrm>
              <a:prstGeom prst="rect">
                <a:avLst/>
              </a:prstGeom>
              <a:blipFill>
                <a:blip r:embed="rId4"/>
                <a:stretch>
                  <a:fillRect l="-1469" t="-3414"/>
                </a:stretch>
              </a:blipFill>
            </p:spPr>
            <p:txBody>
              <a:bodyPr/>
              <a:lstStyle/>
              <a:p>
                <a:r>
                  <a:rPr lang="en-US">
                    <a:noFill/>
                  </a:rPr>
                  <a:t> </a:t>
                </a:r>
              </a:p>
            </p:txBody>
          </p:sp>
        </mc:Fallback>
      </mc:AlternateContent>
    </p:spTree>
    <p:extLst>
      <p:ext uri="{BB962C8B-B14F-4D97-AF65-F5344CB8AC3E}">
        <p14:creationId xmlns:p14="http://schemas.microsoft.com/office/powerpoint/2010/main" val="821801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FC6B-C3B8-4679-AF54-B797D1B1CB4F}"/>
              </a:ext>
            </a:extLst>
          </p:cNvPr>
          <p:cNvSpPr>
            <a:spLocks noGrp="1"/>
          </p:cNvSpPr>
          <p:nvPr>
            <p:ph type="title"/>
          </p:nvPr>
        </p:nvSpPr>
        <p:spPr/>
        <p:txBody>
          <a:bodyPr/>
          <a:lstStyle/>
          <a:p>
            <a:r>
              <a:rPr lang="en-US" dirty="0"/>
              <a:t>Factory Widgets 🕰️- </a:t>
            </a:r>
            <a:r>
              <a:rPr lang="en-US" i="1" dirty="0"/>
              <a:t>Exact Answer</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F35DB41-31C1-4BF8-BE96-9C6C3886AD75}"/>
                  </a:ext>
                </a:extLst>
              </p:cNvPr>
              <p:cNvSpPr>
                <a:spLocks noGrp="1"/>
              </p:cNvSpPr>
              <p:nvPr>
                <p:ph idx="1"/>
              </p:nvPr>
            </p:nvSpPr>
            <p:spPr/>
            <p:txBody>
              <a:bodyPr/>
              <a:lstStyle/>
              <a:p>
                <a:r>
                  <a:rPr lang="en-US" i="1" dirty="0"/>
                  <a:t>Suppose you are managing a factory, that produces widgets. Each widget produced is defective (independently) with probability </a:t>
                </a:r>
                <a14:m>
                  <m:oMath xmlns:m="http://schemas.openxmlformats.org/officeDocument/2006/math">
                    <m:r>
                      <a:rPr lang="en-US" i="1" dirty="0" smtClean="0">
                        <a:latin typeface="Cambria Math" panose="02040503050406030204" pitchFamily="18" charset="0"/>
                      </a:rPr>
                      <m:t>5%</m:t>
                    </m:r>
                  </m:oMath>
                </a14:m>
                <a:r>
                  <a:rPr lang="en-US" i="1" dirty="0"/>
                  <a:t>. </a:t>
                </a:r>
              </a:p>
              <a:p>
                <a:r>
                  <a:rPr lang="en-US" i="1" dirty="0"/>
                  <a:t>Your factory will produce 1000 (possibly defective) widgets. What is the probability of producing </a:t>
                </a:r>
                <a:r>
                  <a:rPr lang="en-US" i="1" u="sng" dirty="0"/>
                  <a:t>at most</a:t>
                </a:r>
                <a:r>
                  <a:rPr lang="en-US" i="1" dirty="0"/>
                  <a:t> 940 non-defective widgets?</a:t>
                </a:r>
              </a:p>
            </p:txBody>
          </p:sp>
        </mc:Choice>
        <mc:Fallback xmlns="">
          <p:sp>
            <p:nvSpPr>
              <p:cNvPr id="3" name="Content Placeholder 2">
                <a:extLst>
                  <a:ext uri="{FF2B5EF4-FFF2-40B4-BE49-F238E27FC236}">
                    <a16:creationId xmlns:a16="http://schemas.microsoft.com/office/drawing/2014/main" id="{2F35DB41-31C1-4BF8-BE96-9C6C3886AD75}"/>
                  </a:ext>
                </a:extLst>
              </p:cNvPr>
              <p:cNvSpPr>
                <a:spLocks noGrp="1" noRot="1" noChangeAspect="1" noMove="1" noResize="1" noEditPoints="1" noAdjustHandles="1" noChangeArrowheads="1" noChangeShapeType="1" noTextEdit="1"/>
              </p:cNvSpPr>
              <p:nvPr>
                <p:ph idx="1"/>
              </p:nvPr>
            </p:nvSpPr>
            <p:spPr>
              <a:blipFill>
                <a:blip r:embed="rId3"/>
                <a:stretch>
                  <a:fillRect l="-1525" t="-2138" r="-1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94E5E90E-1791-5EF9-95B6-13407E3540F3}"/>
                  </a:ext>
                </a:extLst>
              </p:cNvPr>
              <p:cNvSpPr txBox="1">
                <a:spLocks/>
              </p:cNvSpPr>
              <p:nvPr/>
            </p:nvSpPr>
            <p:spPr>
              <a:xfrm>
                <a:off x="575240" y="3825239"/>
                <a:ext cx="11616760" cy="303276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Segoe UI Semilight" panose="020B0402040204020203" pitchFamily="34" charset="0"/>
                    <a:ea typeface="+mn-ea"/>
                    <a:cs typeface="Segoe UI Semilight" panose="020B0402040204020203" pitchFamily="34" charset="0"/>
                  </a:defRPr>
                </a:lvl1pPr>
                <a:lvl2pPr marL="128016" indent="0" algn="l" defTabSz="914400" rtl="0" eaLnBrk="1" latinLnBrk="0" hangingPunct="1">
                  <a:lnSpc>
                    <a:spcPct val="90000"/>
                  </a:lnSpc>
                  <a:spcBef>
                    <a:spcPts val="200"/>
                  </a:spcBef>
                  <a:spcAft>
                    <a:spcPts val="400"/>
                  </a:spcAft>
                  <a:buClr>
                    <a:srgbClr val="B6A479"/>
                  </a:buClr>
                  <a:buFont typeface="Segoe UI Semilight" panose="020B0402040204020203" pitchFamily="34" charset="0"/>
                  <a:buNone/>
                  <a:defRPr sz="2400" kern="1200" baseline="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14:m>
                  <m:oMath xmlns:m="http://schemas.openxmlformats.org/officeDocument/2006/math">
                    <m:r>
                      <a:rPr lang="en-US" b="0" i="1" smtClean="0">
                        <a:latin typeface="Cambria Math" panose="02040503050406030204" pitchFamily="18" charset="0"/>
                      </a:rPr>
                      <m:t>𝑋</m:t>
                    </m:r>
                  </m:oMath>
                </a14:m>
                <a:r>
                  <a:rPr lang="en-US" dirty="0"/>
                  <a:t> is the number of non-defective widgets. Let </a:t>
                </a:r>
                <a14:m>
                  <m:oMath xmlns:m="http://schemas.openxmlformats.org/officeDocument/2006/math">
                    <m:r>
                      <a:rPr lang="en-US" i="1" smtClean="0">
                        <a:latin typeface="Cambria Math" panose="02040503050406030204" pitchFamily="18" charset="0"/>
                      </a:rPr>
                      <m:t>𝑋</m:t>
                    </m:r>
                    <m:r>
                      <a:rPr lang="en-US" i="1" smtClean="0">
                        <a:latin typeface="Cambria Math" panose="02040503050406030204" pitchFamily="18" charset="0"/>
                      </a:rPr>
                      <m:t>~</m:t>
                    </m:r>
                    <m:r>
                      <m:rPr>
                        <m:sty m:val="p"/>
                      </m:rPr>
                      <a:rPr lang="en-US" smtClean="0">
                        <a:latin typeface="Cambria Math" panose="02040503050406030204" pitchFamily="18" charset="0"/>
                      </a:rPr>
                      <m:t>Bin</m:t>
                    </m:r>
                    <m:r>
                      <a:rPr lang="en-US" i="1" smtClean="0">
                        <a:latin typeface="Cambria Math" panose="02040503050406030204" pitchFamily="18" charset="0"/>
                      </a:rPr>
                      <m:t>(1000,.95)</m:t>
                    </m:r>
                  </m:oMath>
                </a14:m>
                <a:endParaRPr lang="en-US" dirty="0"/>
              </a:p>
              <a:p>
                <a:r>
                  <a:rPr lang="en-US" dirty="0"/>
                  <a:t>Our goal: </a:t>
                </a:r>
                <a14:m>
                  <m:oMath xmlns:m="http://schemas.openxmlformats.org/officeDocument/2006/math">
                    <m:r>
                      <a:rPr lang="en-US" i="1" smtClean="0">
                        <a:latin typeface="Cambria Math" panose="02040503050406030204" pitchFamily="18" charset="0"/>
                      </a:rPr>
                      <m:t>ℙ</m:t>
                    </m:r>
                    <m:r>
                      <a:rPr lang="en-US" i="1" smtClean="0">
                        <a:latin typeface="Cambria Math" panose="02040503050406030204" pitchFamily="18" charset="0"/>
                      </a:rPr>
                      <m:t>(</m:t>
                    </m:r>
                    <m:r>
                      <a:rPr lang="en-US" i="1" smtClean="0">
                        <a:latin typeface="Cambria Math" panose="02040503050406030204" pitchFamily="18" charset="0"/>
                      </a:rPr>
                      <m:t>𝑋</m:t>
                    </m:r>
                    <m:r>
                      <a:rPr lang="en-US" i="1" smtClean="0">
                        <a:latin typeface="Cambria Math" panose="02040503050406030204" pitchFamily="18" charset="0"/>
                      </a:rPr>
                      <m:t>≤940)</m:t>
                    </m:r>
                  </m:oMath>
                </a14:m>
                <a:r>
                  <a:rPr lang="en-US" dirty="0"/>
                  <a:t>?</a:t>
                </a:r>
              </a:p>
              <a:p>
                <a:r>
                  <a:rPr lang="en-US" dirty="0"/>
                  <a:t>That’s a big summation: </a:t>
                </a:r>
                <a14:m>
                  <m:oMath xmlns:m="http://schemas.openxmlformats.org/officeDocument/2006/math">
                    <m:nary>
                      <m:naryPr>
                        <m:chr m:val="∑"/>
                        <m:ctrlPr>
                          <a:rPr lang="en-US" i="1" smtClean="0">
                            <a:latin typeface="Cambria Math" panose="02040503050406030204" pitchFamily="18" charset="0"/>
                          </a:rPr>
                        </m:ctrlPr>
                      </m:naryPr>
                      <m:sub>
                        <m:r>
                          <m:rPr>
                            <m:brk m:alnAt="23"/>
                          </m:rPr>
                          <a:rPr lang="en-US" i="1" smtClean="0">
                            <a:latin typeface="Cambria Math" panose="02040503050406030204" pitchFamily="18" charset="0"/>
                          </a:rPr>
                          <m:t>𝑘</m:t>
                        </m:r>
                        <m:r>
                          <a:rPr lang="en-US" i="1" smtClean="0">
                            <a:latin typeface="Cambria Math" panose="02040503050406030204" pitchFamily="18" charset="0"/>
                          </a:rPr>
                          <m:t>=0</m:t>
                        </m:r>
                      </m:sub>
                      <m:sup>
                        <m:r>
                          <a:rPr lang="en-US" i="1" smtClean="0">
                            <a:latin typeface="Cambria Math" panose="02040503050406030204" pitchFamily="18" charset="0"/>
                          </a:rPr>
                          <m:t>940</m:t>
                        </m:r>
                      </m:sup>
                      <m:e>
                        <m:d>
                          <m:dPr>
                            <m:ctrlPr>
                              <a:rPr lang="en-US" i="1" smtClean="0">
                                <a:latin typeface="Cambria Math" panose="02040503050406030204" pitchFamily="18" charset="0"/>
                              </a:rPr>
                            </m:ctrlPr>
                          </m:dPr>
                          <m:e>
                            <m:f>
                              <m:fPr>
                                <m:type m:val="noBar"/>
                                <m:ctrlPr>
                                  <a:rPr lang="en-US" i="1" smtClean="0">
                                    <a:latin typeface="Cambria Math" panose="02040503050406030204" pitchFamily="18" charset="0"/>
                                  </a:rPr>
                                </m:ctrlPr>
                              </m:fPr>
                              <m:num>
                                <m:r>
                                  <a:rPr lang="en-US" i="1" smtClean="0">
                                    <a:latin typeface="Cambria Math" panose="02040503050406030204" pitchFamily="18" charset="0"/>
                                  </a:rPr>
                                  <m:t>1000</m:t>
                                </m:r>
                              </m:num>
                              <m:den>
                                <m:r>
                                  <a:rPr lang="en-US" i="1" smtClean="0">
                                    <a:latin typeface="Cambria Math" panose="02040503050406030204" pitchFamily="18" charset="0"/>
                                  </a:rPr>
                                  <m:t>𝑘</m:t>
                                </m:r>
                              </m:den>
                            </m:f>
                          </m:e>
                        </m:d>
                        <m:r>
                          <a:rPr lang="en-US" i="1" smtClean="0">
                            <a:latin typeface="Cambria Math" panose="02040503050406030204" pitchFamily="18" charset="0"/>
                          </a:rPr>
                          <m:t>(.</m:t>
                        </m:r>
                        <m:sSup>
                          <m:sSupPr>
                            <m:ctrlPr>
                              <a:rPr lang="en-US" i="1" smtClean="0">
                                <a:latin typeface="Cambria Math" panose="02040503050406030204" pitchFamily="18" charset="0"/>
                              </a:rPr>
                            </m:ctrlPr>
                          </m:sSupPr>
                          <m:e>
                            <m:r>
                              <a:rPr lang="en-US" i="1" smtClean="0">
                                <a:latin typeface="Cambria Math" panose="02040503050406030204" pitchFamily="18" charset="0"/>
                              </a:rPr>
                              <m:t>95)</m:t>
                            </m:r>
                          </m:e>
                          <m:sup>
                            <m:r>
                              <a:rPr lang="en-US" i="1" smtClean="0">
                                <a:latin typeface="Cambria Math" panose="02040503050406030204" pitchFamily="18" charset="0"/>
                              </a:rPr>
                              <m:t>𝑘</m:t>
                            </m:r>
                          </m:sup>
                        </m:sSup>
                        <m:r>
                          <a:rPr lang="en-US" i="1" smtClean="0">
                            <a:latin typeface="Cambria Math" panose="02040503050406030204" pitchFamily="18" charset="0"/>
                          </a:rPr>
                          <m:t>⋅(.</m:t>
                        </m:r>
                        <m:sSup>
                          <m:sSupPr>
                            <m:ctrlPr>
                              <a:rPr lang="en-US" i="1" smtClean="0">
                                <a:latin typeface="Cambria Math" panose="02040503050406030204" pitchFamily="18" charset="0"/>
                              </a:rPr>
                            </m:ctrlPr>
                          </m:sSupPr>
                          <m:e>
                            <m:r>
                              <a:rPr lang="en-US" i="1" smtClean="0">
                                <a:latin typeface="Cambria Math" panose="02040503050406030204" pitchFamily="18" charset="0"/>
                              </a:rPr>
                              <m:t>05)</m:t>
                            </m:r>
                          </m:e>
                          <m:sup>
                            <m:r>
                              <a:rPr lang="en-US" i="1" smtClean="0">
                                <a:latin typeface="Cambria Math" panose="02040503050406030204" pitchFamily="18" charset="0"/>
                              </a:rPr>
                              <m:t>1000−</m:t>
                            </m:r>
                            <m:r>
                              <a:rPr lang="en-US" i="1" smtClean="0">
                                <a:latin typeface="Cambria Math" panose="02040503050406030204" pitchFamily="18" charset="0"/>
                              </a:rPr>
                              <m:t>𝑘</m:t>
                            </m:r>
                          </m:sup>
                        </m:sSup>
                        <m:r>
                          <a:rPr lang="en-US" i="1" smtClean="0">
                            <a:latin typeface="Cambria Math" panose="02040503050406030204" pitchFamily="18" charset="0"/>
                          </a:rPr>
                          <m:t>≈</m:t>
                        </m:r>
                      </m:e>
                    </m:nary>
                    <m:r>
                      <a:rPr lang="en-US" i="1" smtClean="0">
                        <a:latin typeface="Cambria Math" panose="02040503050406030204" pitchFamily="18" charset="0"/>
                      </a:rPr>
                      <m:t>.08673</m:t>
                    </m:r>
                  </m:oMath>
                </a14:m>
                <a:endParaRPr lang="en-US" dirty="0"/>
              </a:p>
              <a:p>
                <a:endParaRPr lang="en-US" sz="1000" dirty="0"/>
              </a:p>
              <a:p>
                <a:r>
                  <a:rPr lang="en-US" b="1" dirty="0">
                    <a:solidFill>
                      <a:schemeClr val="accent5"/>
                    </a:solidFill>
                  </a:rPr>
                  <a:t>What does the CLT give? </a:t>
                </a:r>
                <a:r>
                  <a:rPr lang="en-US" dirty="0"/>
                  <a:t>Binomial is sum of </a:t>
                </a:r>
                <a:r>
                  <a:rPr lang="en-US" dirty="0" err="1"/>
                  <a:t>i.i.d</a:t>
                </a:r>
                <a:r>
                  <a:rPr lang="en-US" dirty="0"/>
                  <a:t> </a:t>
                </a:r>
                <a:r>
                  <a:rPr lang="en-US" dirty="0" err="1"/>
                  <a:t>bernoullis</a:t>
                </a:r>
                <a:r>
                  <a:rPr lang="en-US" dirty="0"/>
                  <a:t> -&gt; can use CLT!</a:t>
                </a:r>
              </a:p>
            </p:txBody>
          </p:sp>
        </mc:Choice>
        <mc:Fallback xmlns="">
          <p:sp>
            <p:nvSpPr>
              <p:cNvPr id="4" name="Content Placeholder 2">
                <a:extLst>
                  <a:ext uri="{FF2B5EF4-FFF2-40B4-BE49-F238E27FC236}">
                    <a16:creationId xmlns:a16="http://schemas.microsoft.com/office/drawing/2014/main" id="{94E5E90E-1791-5EF9-95B6-13407E3540F3}"/>
                  </a:ext>
                </a:extLst>
              </p:cNvPr>
              <p:cNvSpPr txBox="1">
                <a:spLocks noRot="1" noChangeAspect="1" noMove="1" noResize="1" noEditPoints="1" noAdjustHandles="1" noChangeArrowheads="1" noChangeShapeType="1" noTextEdit="1"/>
              </p:cNvSpPr>
              <p:nvPr/>
            </p:nvSpPr>
            <p:spPr>
              <a:xfrm>
                <a:off x="575240" y="3825239"/>
                <a:ext cx="11616760" cy="3032761"/>
              </a:xfrm>
              <a:prstGeom prst="rect">
                <a:avLst/>
              </a:prstGeom>
              <a:blipFill>
                <a:blip r:embed="rId4"/>
                <a:stretch>
                  <a:fillRect l="-1469" t="-3414" r="-630"/>
                </a:stretch>
              </a:blipFill>
            </p:spPr>
            <p:txBody>
              <a:bodyPr/>
              <a:lstStyle/>
              <a:p>
                <a:r>
                  <a:rPr lang="en-US">
                    <a:noFill/>
                  </a:rPr>
                  <a:t> </a:t>
                </a:r>
              </a:p>
            </p:txBody>
          </p:sp>
        </mc:Fallback>
      </mc:AlternateContent>
    </p:spTree>
    <p:extLst>
      <p:ext uri="{BB962C8B-B14F-4D97-AF65-F5344CB8AC3E}">
        <p14:creationId xmlns:p14="http://schemas.microsoft.com/office/powerpoint/2010/main" val="2791718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FC6B-C3B8-4679-AF54-B797D1B1CB4F}"/>
              </a:ext>
            </a:extLst>
          </p:cNvPr>
          <p:cNvSpPr>
            <a:spLocks noGrp="1"/>
          </p:cNvSpPr>
          <p:nvPr>
            <p:ph type="title"/>
          </p:nvPr>
        </p:nvSpPr>
        <p:spPr/>
        <p:txBody>
          <a:bodyPr/>
          <a:lstStyle/>
          <a:p>
            <a:r>
              <a:rPr lang="en-US" dirty="0"/>
              <a:t>Factory Widgets 🕰️- </a:t>
            </a:r>
            <a:r>
              <a:rPr lang="en-US" i="1" dirty="0"/>
              <a:t>CLT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F35DB41-31C1-4BF8-BE96-9C6C3886AD75}"/>
                  </a:ext>
                </a:extLst>
              </p:cNvPr>
              <p:cNvSpPr>
                <a:spLocks noGrp="1"/>
              </p:cNvSpPr>
              <p:nvPr>
                <p:ph idx="1"/>
              </p:nvPr>
            </p:nvSpPr>
            <p:spPr>
              <a:xfrm>
                <a:off x="575240" y="1303216"/>
                <a:ext cx="11187258" cy="4845504"/>
              </a:xfrm>
            </p:spPr>
            <p:txBody>
              <a:bodyPr>
                <a:normAutofit/>
              </a:bodyPr>
              <a:lstStyle/>
              <a:p>
                <a:r>
                  <a:rPr lang="en-US" sz="2000" i="1" dirty="0"/>
                  <a:t>Suppose you are managing a factory, that produces widgets. Each widget produced is defective (independently) with probability </a:t>
                </a:r>
                <a14:m>
                  <m:oMath xmlns:m="http://schemas.openxmlformats.org/officeDocument/2006/math">
                    <m:r>
                      <a:rPr lang="en-US" sz="2000" i="1" dirty="0" smtClean="0">
                        <a:latin typeface="Cambria Math" panose="02040503050406030204" pitchFamily="18" charset="0"/>
                      </a:rPr>
                      <m:t>5</m:t>
                    </m:r>
                    <m:r>
                      <a:rPr lang="en-US" sz="2000" i="1" dirty="0" smtClean="0">
                        <a:latin typeface="Cambria Math" panose="02040503050406030204" pitchFamily="18" charset="0"/>
                      </a:rPr>
                      <m:t>%</m:t>
                    </m:r>
                  </m:oMath>
                </a14:m>
                <a:r>
                  <a:rPr lang="en-US" sz="2000" i="1" dirty="0"/>
                  <a:t>. </a:t>
                </a:r>
              </a:p>
              <a:p>
                <a:r>
                  <a:rPr lang="en-US" sz="2000" i="1" dirty="0"/>
                  <a:t>Your factory will produce 1000 (possibly defective) widgets. What is the probability of producing </a:t>
                </a:r>
                <a:r>
                  <a:rPr lang="en-US" sz="2000" i="1" u="sng" dirty="0"/>
                  <a:t>at most</a:t>
                </a:r>
                <a:r>
                  <a:rPr lang="en-US" sz="2000" i="1" dirty="0"/>
                  <a:t> 940 non-defective widgets?</a:t>
                </a:r>
              </a:p>
            </p:txBody>
          </p:sp>
        </mc:Choice>
        <mc:Fallback xmlns="">
          <p:sp>
            <p:nvSpPr>
              <p:cNvPr id="3" name="Content Placeholder 2">
                <a:extLst>
                  <a:ext uri="{FF2B5EF4-FFF2-40B4-BE49-F238E27FC236}">
                    <a16:creationId xmlns:a16="http://schemas.microsoft.com/office/drawing/2014/main" id="{2F35DB41-31C1-4BF8-BE96-9C6C3886AD75}"/>
                  </a:ext>
                </a:extLst>
              </p:cNvPr>
              <p:cNvSpPr>
                <a:spLocks noGrp="1" noRot="1" noChangeAspect="1" noMove="1" noResize="1" noEditPoints="1" noAdjustHandles="1" noChangeArrowheads="1" noChangeShapeType="1" noTextEdit="1"/>
              </p:cNvSpPr>
              <p:nvPr>
                <p:ph idx="1"/>
              </p:nvPr>
            </p:nvSpPr>
            <p:spPr>
              <a:xfrm>
                <a:off x="575240" y="1303216"/>
                <a:ext cx="11187258" cy="4845504"/>
              </a:xfrm>
              <a:blipFill>
                <a:blip r:embed="rId3"/>
                <a:stretch>
                  <a:fillRect l="-980" t="-1258" r="-1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94E5E90E-1791-5EF9-95B6-13407E3540F3}"/>
                  </a:ext>
                </a:extLst>
              </p:cNvPr>
              <p:cNvSpPr txBox="1">
                <a:spLocks/>
              </p:cNvSpPr>
              <p:nvPr/>
            </p:nvSpPr>
            <p:spPr>
              <a:xfrm>
                <a:off x="575239" y="2823518"/>
                <a:ext cx="11460241" cy="399741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Segoe UI Semilight" panose="020B0402040204020203" pitchFamily="34" charset="0"/>
                    <a:ea typeface="+mn-ea"/>
                    <a:cs typeface="Segoe UI Semilight" panose="020B0402040204020203" pitchFamily="34" charset="0"/>
                  </a:defRPr>
                </a:lvl1pPr>
                <a:lvl2pPr marL="128016" indent="0" algn="l" defTabSz="914400" rtl="0" eaLnBrk="1" latinLnBrk="0" hangingPunct="1">
                  <a:lnSpc>
                    <a:spcPct val="90000"/>
                  </a:lnSpc>
                  <a:spcBef>
                    <a:spcPts val="200"/>
                  </a:spcBef>
                  <a:spcAft>
                    <a:spcPts val="400"/>
                  </a:spcAft>
                  <a:buClr>
                    <a:srgbClr val="B6A479"/>
                  </a:buClr>
                  <a:buFont typeface="Segoe UI Semilight" panose="020B0402040204020203" pitchFamily="34" charset="0"/>
                  <a:buNone/>
                  <a:defRPr sz="2400" kern="1200" baseline="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2400" b="1" dirty="0">
                    <a:solidFill>
                      <a:schemeClr val="accent5"/>
                    </a:solidFill>
                  </a:rPr>
                  <a:t>1. Setup the Problem</a:t>
                </a:r>
                <a:r>
                  <a:rPr lang="en-US" sz="2400" b="1" dirty="0"/>
                  <a:t>: </a:t>
                </a:r>
                <a14:m>
                  <m:oMath xmlns:m="http://schemas.openxmlformats.org/officeDocument/2006/math">
                    <m:r>
                      <a:rPr lang="en-US" sz="2400" b="0" i="1" smtClean="0">
                        <a:latin typeface="Cambria Math" panose="02040503050406030204" pitchFamily="18" charset="0"/>
                      </a:rPr>
                      <m:t> </m:t>
                    </m:r>
                  </m:oMath>
                </a14:m>
                <a:r>
                  <a:rPr lang="en-US" sz="2400" dirty="0"/>
                  <a:t> </a:t>
                </a:r>
                <a:br>
                  <a:rPr lang="en-US" sz="2400" dirty="0"/>
                </a:br>
                <a14:m>
                  <m:oMath xmlns:m="http://schemas.openxmlformats.org/officeDocument/2006/math">
                    <m:r>
                      <a:rPr lang="en-US" sz="2400" b="0" i="1" smtClean="0">
                        <a:latin typeface="Cambria Math" panose="02040503050406030204" pitchFamily="18" charset="0"/>
                      </a:rPr>
                      <m:t> </m:t>
                    </m:r>
                  </m:oMath>
                </a14:m>
                <a:endParaRPr lang="en-US" sz="2400" b="1" dirty="0">
                  <a:solidFill>
                    <a:schemeClr val="accent5"/>
                  </a:solidFill>
                </a:endParaRPr>
              </a:p>
              <a:p>
                <a:pPr>
                  <a:spcBef>
                    <a:spcPts val="1800"/>
                  </a:spcBef>
                </a:pPr>
                <a:r>
                  <a:rPr lang="en-US" sz="2400" b="1" dirty="0">
                    <a:solidFill>
                      <a:schemeClr val="accent5"/>
                    </a:solidFill>
                  </a:rPr>
                  <a:t>2. Apply CLT</a:t>
                </a:r>
                <a:r>
                  <a:rPr lang="en-US" sz="2400" b="1" dirty="0"/>
                  <a:t>. </a:t>
                </a:r>
                <a14:m>
                  <m:oMath xmlns:m="http://schemas.openxmlformats.org/officeDocument/2006/math">
                    <m:r>
                      <a:rPr lang="en-US" sz="2400" b="0" i="1" smtClean="0">
                        <a:solidFill>
                          <a:schemeClr val="tx1"/>
                        </a:solidFill>
                        <a:latin typeface="Cambria Math" panose="02040503050406030204" pitchFamily="18" charset="0"/>
                      </a:rPr>
                      <m:t> </m:t>
                    </m:r>
                  </m:oMath>
                </a14:m>
                <a:br>
                  <a:rPr lang="en-US" sz="2400" b="0" i="1" dirty="0">
                    <a:solidFill>
                      <a:schemeClr val="tx1"/>
                    </a:solidFill>
                    <a:latin typeface="Cambria Math" panose="02040503050406030204" pitchFamily="18" charset="0"/>
                  </a:rPr>
                </a:br>
                <a:br>
                  <a:rPr lang="en-US" sz="2400" b="0" i="1" dirty="0">
                    <a:solidFill>
                      <a:schemeClr val="tx1"/>
                    </a:solidFill>
                    <a:latin typeface="Cambria Math" panose="02040503050406030204" pitchFamily="18" charset="0"/>
                  </a:rPr>
                </a:br>
                <a:br>
                  <a:rPr lang="en-US" sz="2400" b="0" i="1" dirty="0">
                    <a:solidFill>
                      <a:schemeClr val="tx1"/>
                    </a:solidFill>
                    <a:latin typeface="Cambria Math" panose="02040503050406030204" pitchFamily="18" charset="0"/>
                  </a:rPr>
                </a:br>
                <a:r>
                  <a:rPr lang="en-US" sz="2400" b="1" dirty="0">
                    <a:solidFill>
                      <a:schemeClr val="accent5"/>
                    </a:solidFill>
                  </a:rPr>
                  <a:t>3. Compute Probability. </a:t>
                </a:r>
              </a:p>
              <a:p>
                <a:br>
                  <a:rPr lang="en-US" sz="2400" dirty="0"/>
                </a:br>
                <a:endParaRPr lang="en-US" sz="2400" b="1" dirty="0">
                  <a:solidFill>
                    <a:schemeClr val="accent5"/>
                  </a:solidFill>
                </a:endParaRPr>
              </a:p>
              <a:p>
                <a:endParaRPr lang="en-US" sz="2400" b="1" dirty="0">
                  <a:solidFill>
                    <a:schemeClr val="accent5"/>
                  </a:solidFill>
                </a:endParaRPr>
              </a:p>
            </p:txBody>
          </p:sp>
        </mc:Choice>
        <mc:Fallback xmlns="">
          <p:sp>
            <p:nvSpPr>
              <p:cNvPr id="4" name="Content Placeholder 2">
                <a:extLst>
                  <a:ext uri="{FF2B5EF4-FFF2-40B4-BE49-F238E27FC236}">
                    <a16:creationId xmlns:a16="http://schemas.microsoft.com/office/drawing/2014/main" id="{94E5E90E-1791-5EF9-95B6-13407E3540F3}"/>
                  </a:ext>
                </a:extLst>
              </p:cNvPr>
              <p:cNvSpPr txBox="1">
                <a:spLocks noRot="1" noChangeAspect="1" noMove="1" noResize="1" noEditPoints="1" noAdjustHandles="1" noChangeArrowheads="1" noChangeShapeType="1" noTextEdit="1"/>
              </p:cNvSpPr>
              <p:nvPr/>
            </p:nvSpPr>
            <p:spPr>
              <a:xfrm>
                <a:off x="575239" y="2823518"/>
                <a:ext cx="11460241" cy="3997411"/>
              </a:xfrm>
              <a:prstGeom prst="rect">
                <a:avLst/>
              </a:prstGeom>
              <a:blipFill>
                <a:blip r:embed="rId4"/>
                <a:stretch>
                  <a:fillRect l="-1223" t="-1982"/>
                </a:stretch>
              </a:blipFill>
            </p:spPr>
            <p:txBody>
              <a:bodyPr/>
              <a:lstStyle/>
              <a:p>
                <a:r>
                  <a:rPr lang="en-US">
                    <a:noFill/>
                  </a:rPr>
                  <a:t> </a:t>
                </a:r>
              </a:p>
            </p:txBody>
          </p:sp>
        </mc:Fallback>
      </mc:AlternateContent>
    </p:spTree>
    <p:extLst>
      <p:ext uri="{BB962C8B-B14F-4D97-AF65-F5344CB8AC3E}">
        <p14:creationId xmlns:p14="http://schemas.microsoft.com/office/powerpoint/2010/main" val="3339607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0AE8F-6E13-7CDF-E338-C8257847ED3A}"/>
              </a:ext>
            </a:extLst>
          </p:cNvPr>
          <p:cNvSpPr>
            <a:spLocks noGrp="1"/>
          </p:cNvSpPr>
          <p:nvPr>
            <p:ph type="title"/>
          </p:nvPr>
        </p:nvSpPr>
        <p:spPr/>
        <p:txBody>
          <a:bodyPr/>
          <a:lstStyle/>
          <a:p>
            <a:r>
              <a:rPr lang="en-US" dirty="0"/>
              <a:t>Normal Distributions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28CA30-A3A9-1C68-EE53-A9B104C91403}"/>
                  </a:ext>
                </a:extLst>
              </p:cNvPr>
              <p:cNvSpPr>
                <a:spLocks noGrp="1"/>
              </p:cNvSpPr>
              <p:nvPr>
                <p:ph idx="1"/>
              </p:nvPr>
            </p:nvSpPr>
            <p:spPr>
              <a:xfrm>
                <a:off x="479434" y="1640280"/>
                <a:ext cx="11378867" cy="5383372"/>
              </a:xfrm>
            </p:spPr>
            <p:txBody>
              <a:bodyPr>
                <a:normAutofit/>
              </a:bodyPr>
              <a:lstStyle/>
              <a:p>
                <a:r>
                  <a:rPr lang="en-US" dirty="0"/>
                  <a:t>The </a:t>
                </a:r>
                <a:r>
                  <a:rPr lang="en-US" b="1" i="1" dirty="0"/>
                  <a:t>CDF </a:t>
                </a:r>
                <a:r>
                  <a:rPr lang="en-US" dirty="0"/>
                  <a:t>has no closed form, so instead, we have a table containing values of the CDF for a standard normal random variable </a:t>
                </a:r>
                <a14:m>
                  <m:oMath xmlns:m="http://schemas.openxmlformats.org/officeDocument/2006/math">
                    <m:r>
                      <a:rPr lang="en-US" i="1">
                        <a:latin typeface="Cambria Math" panose="02040503050406030204" pitchFamily="18" charset="0"/>
                      </a:rPr>
                      <m:t>𝒩</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oMath>
                </a14:m>
                <a:r>
                  <a:rPr lang="en-US" dirty="0"/>
                  <a:t>. </a:t>
                </a:r>
              </a:p>
              <a:p>
                <a:endParaRPr lang="en-US" dirty="0"/>
              </a:p>
              <a:p>
                <a:r>
                  <a:rPr lang="en-US" dirty="0"/>
                  <a:t>To find the probability of a normal RV </a:t>
                </a:r>
                <a14:m>
                  <m:oMath xmlns:m="http://schemas.openxmlformats.org/officeDocument/2006/math">
                    <m:r>
                      <m:rPr>
                        <m:sty m:val="p"/>
                      </m:rPr>
                      <a:rPr lang="en-US" dirty="0">
                        <a:latin typeface="Cambria Math" panose="02040503050406030204" pitchFamily="18" charset="0"/>
                      </a:rPr>
                      <m:t>X</m:t>
                    </m:r>
                    <m:r>
                      <a:rPr lang="en-US" b="0" i="0" dirty="0" smtClean="0">
                        <a:latin typeface="Cambria Math" panose="02040503050406030204" pitchFamily="18" charset="0"/>
                      </a:rPr>
                      <m:t>~</m:t>
                    </m:r>
                    <m:r>
                      <a:rPr lang="en-US" i="1">
                        <a:latin typeface="Cambria Math" panose="02040503050406030204" pitchFamily="18" charset="0"/>
                      </a:rPr>
                      <m:t>𝒩</m:t>
                    </m:r>
                    <m:r>
                      <a:rPr lang="en-US" b="0" i="1" smtClean="0">
                        <a:latin typeface="Cambria Math" panose="02040503050406030204" pitchFamily="18" charset="0"/>
                      </a:rPr>
                      <m:t>(</m:t>
                    </m:r>
                    <m:r>
                      <a:rPr lang="en-US" b="0" i="1" smtClean="0">
                        <a:latin typeface="Cambria Math" panose="02040503050406030204" pitchFamily="18" charset="0"/>
                      </a:rPr>
                      <m:t>𝜇</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r>
                  <a:rPr lang="en-US" dirty="0"/>
                  <a:t> being in some range…</a:t>
                </a:r>
              </a:p>
              <a:p>
                <a:r>
                  <a:rPr lang="en-US" b="1" dirty="0">
                    <a:solidFill>
                      <a:schemeClr val="accent2">
                        <a:lumMod val="75000"/>
                      </a:schemeClr>
                    </a:solidFill>
                  </a:rPr>
                  <a:t>1</a:t>
                </a:r>
                <a:r>
                  <a:rPr lang="en-US" sz="2800" b="1" dirty="0">
                    <a:solidFill>
                      <a:schemeClr val="accent2">
                        <a:lumMod val="75000"/>
                      </a:schemeClr>
                    </a:solidFill>
                    <a:latin typeface="Segoe UI Semilight" panose="020B0402040204020203" pitchFamily="34" charset="0"/>
                    <a:cs typeface="Segoe UI Semilight" panose="020B0402040204020203" pitchFamily="34" charset="0"/>
                  </a:rPr>
                  <a:t>. </a:t>
                </a:r>
                <a:r>
                  <a:rPr lang="en-US" sz="2800" b="1" dirty="0">
                    <a:latin typeface="Segoe UI Semilight" panose="020B0402040204020203" pitchFamily="34" charset="0"/>
                    <a:cs typeface="Segoe UI Semilight" panose="020B0402040204020203" pitchFamily="34" charset="0"/>
                  </a:rPr>
                  <a:t>Standardize</a:t>
                </a:r>
                <a:r>
                  <a:rPr lang="en-US" sz="2800" dirty="0">
                    <a:latin typeface="Segoe UI Semilight" panose="020B0402040204020203" pitchFamily="34" charset="0"/>
                    <a:cs typeface="Segoe UI Semilight" panose="020B0402040204020203" pitchFamily="34" charset="0"/>
                  </a:rPr>
                  <a:t> the normal random variable: </a:t>
                </a:r>
                <a14:m>
                  <m:oMath xmlns:m="http://schemas.openxmlformats.org/officeDocument/2006/math">
                    <m:r>
                      <a:rPr lang="en-US" sz="2800" b="0" i="1" smtClean="0">
                        <a:latin typeface="Cambria Math" panose="02040503050406030204" pitchFamily="18" charset="0"/>
                        <a:cs typeface="Segoe UI Semilight" panose="020B0402040204020203" pitchFamily="34" charset="0"/>
                      </a:rPr>
                      <m:t>𝑍</m:t>
                    </m:r>
                    <m:r>
                      <a:rPr lang="en-US" sz="2800" b="0" i="1" smtClean="0">
                        <a:latin typeface="Cambria Math" panose="02040503050406030204" pitchFamily="18" charset="0"/>
                        <a:cs typeface="Segoe UI Semilight" panose="020B0402040204020203" pitchFamily="34" charset="0"/>
                      </a:rPr>
                      <m:t>=</m:t>
                    </m:r>
                    <m:f>
                      <m:fPr>
                        <m:ctrlPr>
                          <a:rPr lang="en-US" sz="2800" b="0" i="1" smtClean="0">
                            <a:latin typeface="Cambria Math" panose="02040503050406030204" pitchFamily="18" charset="0"/>
                            <a:cs typeface="Segoe UI Semilight" panose="020B0402040204020203" pitchFamily="34" charset="0"/>
                          </a:rPr>
                        </m:ctrlPr>
                      </m:fPr>
                      <m:num>
                        <m:r>
                          <a:rPr lang="en-US" sz="2800" b="0" i="1" smtClean="0">
                            <a:latin typeface="Cambria Math" panose="02040503050406030204" pitchFamily="18" charset="0"/>
                            <a:cs typeface="Segoe UI Semilight" panose="020B0402040204020203" pitchFamily="34" charset="0"/>
                          </a:rPr>
                          <m:t>𝑋</m:t>
                        </m:r>
                        <m:r>
                          <a:rPr lang="en-US" sz="2800" b="0" i="1" smtClean="0">
                            <a:latin typeface="Cambria Math" panose="02040503050406030204" pitchFamily="18" charset="0"/>
                            <a:cs typeface="Segoe UI Semilight" panose="020B0402040204020203" pitchFamily="34" charset="0"/>
                          </a:rPr>
                          <m:t>−</m:t>
                        </m:r>
                        <m:r>
                          <a:rPr lang="en-US" sz="2800" b="0" i="1" smtClean="0">
                            <a:latin typeface="Cambria Math" panose="02040503050406030204" pitchFamily="18" charset="0"/>
                            <a:cs typeface="Segoe UI Semilight" panose="020B0402040204020203" pitchFamily="34" charset="0"/>
                          </a:rPr>
                          <m:t>𝜇</m:t>
                        </m:r>
                      </m:num>
                      <m:den>
                        <m:r>
                          <a:rPr lang="en-US" sz="2800" b="0" i="1" smtClean="0">
                            <a:latin typeface="Cambria Math" panose="02040503050406030204" pitchFamily="18" charset="0"/>
                            <a:cs typeface="Segoe UI Semilight" panose="020B0402040204020203" pitchFamily="34" charset="0"/>
                          </a:rPr>
                          <m:t>𝜎</m:t>
                        </m:r>
                      </m:den>
                    </m:f>
                  </m:oMath>
                </a14:m>
                <a:r>
                  <a:rPr lang="en-US" sz="2800" dirty="0">
                    <a:latin typeface="Segoe UI Semilight" panose="020B0402040204020203" pitchFamily="34" charset="0"/>
                    <a:cs typeface="Segoe UI Semilight" panose="020B0402040204020203" pitchFamily="34" charset="0"/>
                  </a:rPr>
                  <a:t> </a:t>
                </a:r>
              </a:p>
              <a:p>
                <a:pPr lvl="1">
                  <a:spcBef>
                    <a:spcPts val="0"/>
                  </a:spcBef>
                </a:pPr>
                <a:r>
                  <a:rPr lang="en-US" dirty="0">
                    <a:latin typeface="Segoe UI Semilight" panose="020B0402040204020203" pitchFamily="34" charset="0"/>
                    <a:cs typeface="Segoe UI Semilight" panose="020B0402040204020203" pitchFamily="34" charset="0"/>
                  </a:rPr>
                  <a:t>   </a:t>
                </a:r>
                <a:r>
                  <a:rPr lang="en-US" i="1" dirty="0">
                    <a:latin typeface="Segoe UI Semilight" panose="020B0402040204020203" pitchFamily="34" charset="0"/>
                    <a:cs typeface="Segoe UI Semilight" panose="020B0402040204020203" pitchFamily="34" charset="0"/>
                  </a:rPr>
                  <a:t>note: when w</a:t>
                </a:r>
                <a:r>
                  <a:rPr lang="en-US" i="1" dirty="0"/>
                  <a:t>e standardize, the numbers left are called z-scores (the number of </a:t>
                </a:r>
                <a:br>
                  <a:rPr lang="en-US" i="1" dirty="0"/>
                </a:br>
                <a:r>
                  <a:rPr lang="en-US" i="1" dirty="0"/>
                  <a:t>   standard deviations away from the mean (e.g., </a:t>
                </a:r>
                <a14:m>
                  <m:oMath xmlns:m="http://schemas.openxmlformats.org/officeDocument/2006/math">
                    <m:r>
                      <a:rPr lang="en-US" sz="2400" dirty="0" smtClean="0">
                        <a:latin typeface="Cambria Math" panose="02040503050406030204" pitchFamily="18" charset="0"/>
                      </a:rPr>
                      <m:t>ℙ</m:t>
                    </m:r>
                    <m:r>
                      <a:rPr lang="en-US" sz="2400" b="0" i="0" dirty="0" smtClean="0">
                        <a:latin typeface="Cambria Math" panose="02040503050406030204" pitchFamily="18" charset="0"/>
                      </a:rPr>
                      <m:t>(</m:t>
                    </m:r>
                    <m:r>
                      <a:rPr lang="en-US" sz="2400" b="0" i="1" dirty="0" smtClean="0">
                        <a:latin typeface="Cambria Math" panose="02040503050406030204" pitchFamily="18" charset="0"/>
                      </a:rPr>
                      <m:t>𝑍</m:t>
                    </m:r>
                    <m:r>
                      <a:rPr lang="en-US" sz="2400" b="0" i="1" dirty="0" smtClean="0">
                        <a:latin typeface="Cambria Math" panose="02040503050406030204" pitchFamily="18" charset="0"/>
                      </a:rPr>
                      <m:t>≥</m:t>
                    </m:r>
                    <m:r>
                      <a:rPr lang="en-US" sz="2400" b="0" i="0" dirty="0" smtClean="0">
                        <a:latin typeface="Cambria Math" panose="02040503050406030204" pitchFamily="18" charset="0"/>
                      </a:rPr>
                      <m:t>2</m:t>
                    </m:r>
                    <m:r>
                      <a:rPr lang="en-US" sz="2400" b="0" i="0" dirty="0" smtClean="0">
                        <a:latin typeface="Cambria Math" panose="02040503050406030204" pitchFamily="18" charset="0"/>
                      </a:rPr>
                      <m:t>)</m:t>
                    </m:r>
                  </m:oMath>
                </a14:m>
                <a:r>
                  <a:rPr lang="en-US" dirty="0">
                    <a:latin typeface="Segoe UI Semilight" panose="020B0402040204020203" pitchFamily="34" charset="0"/>
                    <a:cs typeface="Segoe UI Semilight" panose="020B0402040204020203" pitchFamily="34" charset="0"/>
                  </a:rPr>
                  <a:t> </a:t>
                </a:r>
                <a:r>
                  <a:rPr lang="en-US" i="1" dirty="0"/>
                  <a:t>means we’re finding </a:t>
                </a:r>
                <a:br>
                  <a:rPr lang="en-US" i="1" dirty="0"/>
                </a:br>
                <a:r>
                  <a:rPr lang="en-US" i="1" dirty="0"/>
                  <a:t>   probability of being more than 2 standard deviations away from the mean)</a:t>
                </a:r>
              </a:p>
              <a:p>
                <a:r>
                  <a:rPr lang="en-US" sz="2800" b="1" dirty="0">
                    <a:solidFill>
                      <a:schemeClr val="accent2">
                        <a:lumMod val="75000"/>
                      </a:schemeClr>
                    </a:solidFill>
                    <a:latin typeface="Segoe UI Semilight" panose="020B0402040204020203" pitchFamily="34" charset="0"/>
                    <a:cs typeface="Segoe UI Semilight" panose="020B0402040204020203" pitchFamily="34" charset="0"/>
                  </a:rPr>
                  <a:t>2. </a:t>
                </a:r>
                <a:r>
                  <a:rPr lang="en-US" sz="2800" b="1" dirty="0">
                    <a:latin typeface="Segoe UI Semilight" panose="020B0402040204020203" pitchFamily="34" charset="0"/>
                    <a:cs typeface="Segoe UI Semilight" panose="020B0402040204020203" pitchFamily="34" charset="0"/>
                  </a:rPr>
                  <a:t>Write probability expression in terms of </a:t>
                </a:r>
                <a14:m>
                  <m:oMath xmlns:m="http://schemas.openxmlformats.org/officeDocument/2006/math">
                    <m:r>
                      <a:rPr lang="en-US" sz="2800" b="1" i="0" smtClean="0">
                        <a:latin typeface="Cambria Math" panose="02040503050406030204" pitchFamily="18" charset="0"/>
                        <a:cs typeface="Segoe UI Semilight" panose="020B0402040204020203" pitchFamily="34" charset="0"/>
                      </a:rPr>
                      <m:t>𝚽</m:t>
                    </m:r>
                    <m:d>
                      <m:dPr>
                        <m:ctrlPr>
                          <a:rPr lang="en-US" sz="2800" b="1" i="1" smtClean="0">
                            <a:latin typeface="Cambria Math" panose="02040503050406030204" pitchFamily="18" charset="0"/>
                            <a:cs typeface="Segoe UI Semilight" panose="020B0402040204020203" pitchFamily="34" charset="0"/>
                          </a:rPr>
                        </m:ctrlPr>
                      </m:dPr>
                      <m:e>
                        <m:r>
                          <a:rPr lang="en-US" sz="2800" b="1" i="0" smtClean="0">
                            <a:latin typeface="Cambria Math" panose="02040503050406030204" pitchFamily="18" charset="0"/>
                            <a:cs typeface="Segoe UI Semilight" panose="020B0402040204020203" pitchFamily="34" charset="0"/>
                          </a:rPr>
                          <m:t>𝐳</m:t>
                        </m:r>
                      </m:e>
                    </m:d>
                    <m:r>
                      <a:rPr lang="en-US" sz="2800" b="1" i="0" smtClean="0">
                        <a:latin typeface="Cambria Math" panose="02040503050406030204" pitchFamily="18" charset="0"/>
                        <a:cs typeface="Segoe UI Semilight" panose="020B0402040204020203" pitchFamily="34" charset="0"/>
                      </a:rPr>
                      <m:t>=</m:t>
                    </m:r>
                    <m:r>
                      <a:rPr lang="en-US" sz="2800" dirty="0" smtClean="0">
                        <a:latin typeface="Cambria Math" panose="02040503050406030204" pitchFamily="18" charset="0"/>
                      </a:rPr>
                      <m:t>ℙ</m:t>
                    </m:r>
                    <m:r>
                      <a:rPr lang="en-US" sz="2800" b="0" i="0" dirty="0" smtClean="0">
                        <a:latin typeface="Cambria Math" panose="02040503050406030204" pitchFamily="18" charset="0"/>
                      </a:rPr>
                      <m:t>(</m:t>
                    </m:r>
                    <m:r>
                      <m:rPr>
                        <m:sty m:val="p"/>
                      </m:rPr>
                      <a:rPr lang="en-US" sz="2800" b="0" i="0" dirty="0" smtClean="0">
                        <a:latin typeface="Cambria Math" panose="02040503050406030204" pitchFamily="18" charset="0"/>
                      </a:rPr>
                      <m:t>Z</m:t>
                    </m:r>
                    <m:r>
                      <a:rPr lang="en-US" sz="2800" b="0" i="1" dirty="0" smtClean="0">
                        <a:latin typeface="Cambria Math" panose="02040503050406030204" pitchFamily="18" charset="0"/>
                      </a:rPr>
                      <m:t>≤</m:t>
                    </m:r>
                    <m:r>
                      <a:rPr lang="en-US" sz="2800" b="0" i="1" dirty="0" smtClean="0">
                        <a:latin typeface="Cambria Math" panose="02040503050406030204" pitchFamily="18" charset="0"/>
                      </a:rPr>
                      <m:t>𝑧</m:t>
                    </m:r>
                    <m:r>
                      <a:rPr lang="en-US" sz="2800" b="0" i="1" dirty="0" smtClean="0">
                        <a:latin typeface="Cambria Math" panose="02040503050406030204" pitchFamily="18" charset="0"/>
                      </a:rPr>
                      <m:t>)</m:t>
                    </m:r>
                  </m:oMath>
                </a14:m>
                <a:endParaRPr lang="en-US" sz="2800" dirty="0">
                  <a:latin typeface="Segoe UI Semilight" panose="020B0402040204020203" pitchFamily="34" charset="0"/>
                  <a:cs typeface="Segoe UI Semilight" panose="020B0402040204020203" pitchFamily="34" charset="0"/>
                </a:endParaRPr>
              </a:p>
              <a:p>
                <a:r>
                  <a:rPr lang="en-US" sz="2800" b="1" dirty="0">
                    <a:solidFill>
                      <a:schemeClr val="accent2">
                        <a:lumMod val="75000"/>
                      </a:schemeClr>
                    </a:solidFill>
                    <a:latin typeface="Segoe UI Semilight" panose="020B0402040204020203" pitchFamily="34" charset="0"/>
                    <a:cs typeface="Segoe UI Semilight" panose="020B0402040204020203" pitchFamily="34" charset="0"/>
                  </a:rPr>
                  <a:t>3. </a:t>
                </a:r>
                <a:r>
                  <a:rPr lang="en-US" sz="2800" b="1" dirty="0">
                    <a:latin typeface="Segoe UI Semilight" panose="020B0402040204020203" pitchFamily="34" charset="0"/>
                    <a:cs typeface="Segoe UI Semilight" panose="020B0402040204020203" pitchFamily="34" charset="0"/>
                  </a:rPr>
                  <a:t>Look up the value(s) </a:t>
                </a:r>
                <a:r>
                  <a:rPr lang="en-US" sz="2800" dirty="0">
                    <a:latin typeface="Segoe UI Semilight" panose="020B0402040204020203" pitchFamily="34" charset="0"/>
                    <a:cs typeface="Segoe UI Semilight" panose="020B0402040204020203" pitchFamily="34" charset="0"/>
                  </a:rPr>
                  <a:t>in the table</a:t>
                </a:r>
              </a:p>
              <a:p>
                <a:endParaRPr lang="en-US" dirty="0"/>
              </a:p>
            </p:txBody>
          </p:sp>
        </mc:Choice>
        <mc:Fallback xmlns="">
          <p:sp>
            <p:nvSpPr>
              <p:cNvPr id="3" name="Content Placeholder 2">
                <a:extLst>
                  <a:ext uri="{FF2B5EF4-FFF2-40B4-BE49-F238E27FC236}">
                    <a16:creationId xmlns:a16="http://schemas.microsoft.com/office/drawing/2014/main" id="{2328CA30-A3A9-1C68-EE53-A9B104C91403}"/>
                  </a:ext>
                </a:extLst>
              </p:cNvPr>
              <p:cNvSpPr>
                <a:spLocks noGrp="1" noRot="1" noChangeAspect="1" noMove="1" noResize="1" noEditPoints="1" noAdjustHandles="1" noChangeArrowheads="1" noChangeShapeType="1" noTextEdit="1"/>
              </p:cNvSpPr>
              <p:nvPr>
                <p:ph idx="1"/>
              </p:nvPr>
            </p:nvSpPr>
            <p:spPr>
              <a:xfrm>
                <a:off x="479434" y="1640280"/>
                <a:ext cx="11378867" cy="5383372"/>
              </a:xfrm>
              <a:blipFill>
                <a:blip r:embed="rId3"/>
                <a:stretch>
                  <a:fillRect l="-1501" t="-1925" r="-1447" b="-4077"/>
                </a:stretch>
              </a:blipFill>
            </p:spPr>
            <p:txBody>
              <a:bodyPr/>
              <a:lstStyle/>
              <a:p>
                <a:r>
                  <a:rPr lang="en-US">
                    <a:noFill/>
                  </a:rPr>
                  <a:t> </a:t>
                </a:r>
              </a:p>
            </p:txBody>
          </p:sp>
        </mc:Fallback>
      </mc:AlternateContent>
    </p:spTree>
    <p:extLst>
      <p:ext uri="{BB962C8B-B14F-4D97-AF65-F5344CB8AC3E}">
        <p14:creationId xmlns:p14="http://schemas.microsoft.com/office/powerpoint/2010/main" val="720794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FC6B-C3B8-4679-AF54-B797D1B1CB4F}"/>
              </a:ext>
            </a:extLst>
          </p:cNvPr>
          <p:cNvSpPr>
            <a:spLocks noGrp="1"/>
          </p:cNvSpPr>
          <p:nvPr>
            <p:ph type="title"/>
          </p:nvPr>
        </p:nvSpPr>
        <p:spPr/>
        <p:txBody>
          <a:bodyPr/>
          <a:lstStyle/>
          <a:p>
            <a:r>
              <a:rPr lang="en-US" dirty="0"/>
              <a:t>Factory Widgets 🕰️- </a:t>
            </a:r>
            <a:r>
              <a:rPr lang="en-US" i="1" dirty="0"/>
              <a:t>CLT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F35DB41-31C1-4BF8-BE96-9C6C3886AD75}"/>
                  </a:ext>
                </a:extLst>
              </p:cNvPr>
              <p:cNvSpPr>
                <a:spLocks noGrp="1"/>
              </p:cNvSpPr>
              <p:nvPr>
                <p:ph idx="1"/>
              </p:nvPr>
            </p:nvSpPr>
            <p:spPr>
              <a:xfrm>
                <a:off x="575240" y="1340287"/>
                <a:ext cx="11187258" cy="4845504"/>
              </a:xfrm>
            </p:spPr>
            <p:txBody>
              <a:bodyPr>
                <a:normAutofit/>
              </a:bodyPr>
              <a:lstStyle/>
              <a:p>
                <a:r>
                  <a:rPr lang="en-US" sz="2000" i="1" dirty="0"/>
                  <a:t>Suppose you are managing a factory, that produces widgets. Each widget produced is defective (independently) with probability </a:t>
                </a:r>
                <a14:m>
                  <m:oMath xmlns:m="http://schemas.openxmlformats.org/officeDocument/2006/math">
                    <m:r>
                      <a:rPr lang="en-US" sz="2000" i="1" dirty="0" smtClean="0">
                        <a:latin typeface="Cambria Math" panose="02040503050406030204" pitchFamily="18" charset="0"/>
                      </a:rPr>
                      <m:t>5</m:t>
                    </m:r>
                    <m:r>
                      <a:rPr lang="en-US" sz="2000" i="1" dirty="0" smtClean="0">
                        <a:latin typeface="Cambria Math" panose="02040503050406030204" pitchFamily="18" charset="0"/>
                      </a:rPr>
                      <m:t>%</m:t>
                    </m:r>
                  </m:oMath>
                </a14:m>
                <a:r>
                  <a:rPr lang="en-US" sz="2000" i="1" dirty="0"/>
                  <a:t>. </a:t>
                </a:r>
              </a:p>
              <a:p>
                <a:r>
                  <a:rPr lang="en-US" sz="2000" i="1" dirty="0"/>
                  <a:t>Your factory will produce 1000 (possibly defective) widgets. What is the probability of producing </a:t>
                </a:r>
                <a:r>
                  <a:rPr lang="en-US" sz="2000" i="1" u="sng" dirty="0"/>
                  <a:t>at most</a:t>
                </a:r>
                <a:r>
                  <a:rPr lang="en-US" sz="2000" i="1" dirty="0"/>
                  <a:t> 940 non-defective widgets?</a:t>
                </a:r>
              </a:p>
            </p:txBody>
          </p:sp>
        </mc:Choice>
        <mc:Fallback xmlns="">
          <p:sp>
            <p:nvSpPr>
              <p:cNvPr id="3" name="Content Placeholder 2">
                <a:extLst>
                  <a:ext uri="{FF2B5EF4-FFF2-40B4-BE49-F238E27FC236}">
                    <a16:creationId xmlns:a16="http://schemas.microsoft.com/office/drawing/2014/main" id="{2F35DB41-31C1-4BF8-BE96-9C6C3886AD75}"/>
                  </a:ext>
                </a:extLst>
              </p:cNvPr>
              <p:cNvSpPr>
                <a:spLocks noGrp="1" noRot="1" noChangeAspect="1" noMove="1" noResize="1" noEditPoints="1" noAdjustHandles="1" noChangeArrowheads="1" noChangeShapeType="1" noTextEdit="1"/>
              </p:cNvSpPr>
              <p:nvPr>
                <p:ph idx="1"/>
              </p:nvPr>
            </p:nvSpPr>
            <p:spPr>
              <a:xfrm>
                <a:off x="575240" y="1340287"/>
                <a:ext cx="11187258" cy="4845504"/>
              </a:xfrm>
              <a:blipFill>
                <a:blip r:embed="rId3"/>
                <a:stretch>
                  <a:fillRect l="-980" t="-1258" r="-1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94E5E90E-1791-5EF9-95B6-13407E3540F3}"/>
                  </a:ext>
                </a:extLst>
              </p:cNvPr>
              <p:cNvSpPr txBox="1">
                <a:spLocks/>
              </p:cNvSpPr>
              <p:nvPr/>
            </p:nvSpPr>
            <p:spPr>
              <a:xfrm>
                <a:off x="575239" y="2823518"/>
                <a:ext cx="11460241" cy="3997411"/>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Segoe UI Semilight" panose="020B0402040204020203" pitchFamily="34" charset="0"/>
                    <a:ea typeface="+mn-ea"/>
                    <a:cs typeface="Segoe UI Semilight" panose="020B0402040204020203" pitchFamily="34" charset="0"/>
                  </a:defRPr>
                </a:lvl1pPr>
                <a:lvl2pPr marL="128016" indent="0" algn="l" defTabSz="914400" rtl="0" eaLnBrk="1" latinLnBrk="0" hangingPunct="1">
                  <a:lnSpc>
                    <a:spcPct val="90000"/>
                  </a:lnSpc>
                  <a:spcBef>
                    <a:spcPts val="200"/>
                  </a:spcBef>
                  <a:spcAft>
                    <a:spcPts val="400"/>
                  </a:spcAft>
                  <a:buClr>
                    <a:srgbClr val="B6A479"/>
                  </a:buClr>
                  <a:buFont typeface="Segoe UI Semilight" panose="020B0402040204020203" pitchFamily="34" charset="0"/>
                  <a:buNone/>
                  <a:defRPr sz="2400" kern="1200" baseline="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2400" b="1" dirty="0">
                    <a:solidFill>
                      <a:schemeClr val="accent5"/>
                    </a:solidFill>
                  </a:rPr>
                  <a:t>1. Setup the Problem</a:t>
                </a:r>
                <a:r>
                  <a:rPr lang="en-US" sz="2400" b="1" dirty="0"/>
                  <a:t>: </a:t>
                </a:r>
                <a14:m>
                  <m:oMath xmlns:m="http://schemas.openxmlformats.org/officeDocument/2006/math">
                    <m:r>
                      <a:rPr lang="en-US" sz="2400" b="0" i="1" smtClean="0">
                        <a:latin typeface="Cambria Math" panose="02040503050406030204" pitchFamily="18" charset="0"/>
                      </a:rPr>
                      <m:t>𝑋</m:t>
                    </m:r>
                  </m:oMath>
                </a14:m>
                <a:r>
                  <a:rPr lang="en-US" sz="2400" dirty="0"/>
                  <a:t> is the number of non-defective widgets. </a:t>
                </a:r>
                <a:br>
                  <a:rPr lang="en-US" sz="2400" dirty="0"/>
                </a:br>
                <a14:m>
                  <m:oMath xmlns:m="http://schemas.openxmlformats.org/officeDocument/2006/math">
                    <m:r>
                      <a:rPr lang="en-US" sz="2400" b="0" i="1" smtClean="0">
                        <a:latin typeface="Cambria Math" panose="02040503050406030204" pitchFamily="18" charset="0"/>
                      </a:rPr>
                      <m:t>𝑋</m:t>
                    </m:r>
                    <m:r>
                      <a:rPr lang="en-US" sz="2400" b="0" i="1" smtClean="0">
                        <a:latin typeface="Cambria Math" panose="02040503050406030204" pitchFamily="18" charset="0"/>
                      </a:rPr>
                      <m:t>=</m:t>
                    </m:r>
                    <m:nary>
                      <m:naryPr>
                        <m:chr m:val="∑"/>
                        <m:limLoc m:val="undOvr"/>
                        <m:grow m:val="on"/>
                        <m:ctrlPr>
                          <a:rPr lang="en-US" sz="2400" i="1" dirty="0" smtClean="0">
                            <a:solidFill>
                              <a:schemeClr val="tx1"/>
                            </a:solidFill>
                            <a:latin typeface="Cambria Math" panose="02040503050406030204" pitchFamily="18" charset="0"/>
                          </a:rPr>
                        </m:ctrlPr>
                      </m:naryPr>
                      <m:sub>
                        <m:r>
                          <a:rPr lang="en-US" sz="2400" b="0" i="1" dirty="0">
                            <a:solidFill>
                              <a:schemeClr val="tx1"/>
                            </a:solidFill>
                            <a:latin typeface="Cambria Math" panose="02040503050406030204" pitchFamily="18" charset="0"/>
                          </a:rPr>
                          <m:t>𝑖</m:t>
                        </m:r>
                        <m:r>
                          <a:rPr lang="en-US" sz="2400" b="0" i="0" dirty="0">
                            <a:solidFill>
                              <a:schemeClr val="tx1"/>
                            </a:solidFill>
                            <a:latin typeface="Cambria Math" panose="02040503050406030204" pitchFamily="18" charset="0"/>
                          </a:rPr>
                          <m:t>=</m:t>
                        </m:r>
                        <m:r>
                          <a:rPr lang="en-US" sz="2400" b="0" i="0" dirty="0">
                            <a:solidFill>
                              <a:schemeClr val="tx1"/>
                            </a:solidFill>
                            <a:latin typeface="Cambria Math" panose="02040503050406030204" pitchFamily="18" charset="0"/>
                          </a:rPr>
                          <m:t>1</m:t>
                        </m:r>
                      </m:sub>
                      <m:sup>
                        <m:r>
                          <a:rPr lang="en-US" sz="2400" b="0" i="0" dirty="0">
                            <a:solidFill>
                              <a:schemeClr val="tx1"/>
                            </a:solidFill>
                            <a:latin typeface="Cambria Math" panose="02040503050406030204" pitchFamily="18" charset="0"/>
                          </a:rPr>
                          <m:t>1000</m:t>
                        </m:r>
                      </m:sup>
                      <m:e>
                        <m:sSub>
                          <m:sSubPr>
                            <m:ctrlPr>
                              <a:rPr lang="en-US" sz="240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𝑋</m:t>
                            </m:r>
                          </m:e>
                          <m:sub>
                            <m:r>
                              <a:rPr lang="en-US" sz="2400" b="0" i="1" dirty="0" smtClean="0">
                                <a:solidFill>
                                  <a:schemeClr val="tx1"/>
                                </a:solidFill>
                                <a:latin typeface="Cambria Math" panose="02040503050406030204" pitchFamily="18" charset="0"/>
                              </a:rPr>
                              <m:t>𝑖</m:t>
                            </m:r>
                          </m:sub>
                        </m:sSub>
                      </m:e>
                    </m:nary>
                  </m:oMath>
                </a14:m>
                <a:r>
                  <a:rPr lang="en-US" sz="2400" dirty="0">
                    <a:solidFill>
                      <a:schemeClr val="tx1"/>
                    </a:solidFill>
                  </a:rPr>
                  <a:t> where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sub>
                    </m:sSub>
                  </m:oMath>
                </a14:m>
                <a:r>
                  <a:rPr lang="en-US" sz="2400" dirty="0"/>
                  <a:t> is 1 if the </a:t>
                </a:r>
                <a:r>
                  <a:rPr lang="en-US" sz="2400" dirty="0" err="1"/>
                  <a:t>i’th</a:t>
                </a:r>
                <a:r>
                  <a:rPr lang="en-US" sz="2400" dirty="0"/>
                  <a:t> widget is non-defective. </a:t>
                </a:r>
                <a:r>
                  <a:rPr lang="en-US" sz="2400" b="1" i="1" dirty="0"/>
                  <a:t>Goal</a:t>
                </a:r>
                <a:r>
                  <a:rPr lang="en-US" sz="2400" dirty="0"/>
                  <a:t>: </a:t>
                </a:r>
                <a14:m>
                  <m:oMath xmlns:m="http://schemas.openxmlformats.org/officeDocument/2006/math">
                    <m:r>
                      <a:rPr lang="en-US" sz="2400" i="1">
                        <a:latin typeface="Cambria Math" panose="02040503050406030204" pitchFamily="18" charset="0"/>
                      </a:rPr>
                      <m:t>ℙ</m:t>
                    </m:r>
                    <m:r>
                      <a:rPr lang="en-US" sz="2400" i="1">
                        <a:latin typeface="Cambria Math" panose="02040503050406030204" pitchFamily="18" charset="0"/>
                      </a:rPr>
                      <m:t>(</m:t>
                    </m:r>
                    <m:r>
                      <a:rPr lang="en-US" sz="2400" i="1">
                        <a:latin typeface="Cambria Math" panose="02040503050406030204" pitchFamily="18" charset="0"/>
                      </a:rPr>
                      <m:t>𝑋</m:t>
                    </m:r>
                    <m:r>
                      <a:rPr lang="en-US" sz="2400" i="1">
                        <a:latin typeface="Cambria Math" panose="02040503050406030204" pitchFamily="18" charset="0"/>
                      </a:rPr>
                      <m:t>≤</m:t>
                    </m:r>
                    <m:r>
                      <a:rPr lang="en-US" sz="2400" i="1">
                        <a:latin typeface="Cambria Math" panose="02040503050406030204" pitchFamily="18" charset="0"/>
                      </a:rPr>
                      <m:t>940</m:t>
                    </m:r>
                    <m:r>
                      <a:rPr lang="en-US" sz="2400" i="1">
                        <a:latin typeface="Cambria Math" panose="02040503050406030204" pitchFamily="18" charset="0"/>
                      </a:rPr>
                      <m:t>)</m:t>
                    </m:r>
                  </m:oMath>
                </a14:m>
                <a:endParaRPr lang="en-US" sz="2400" b="1" dirty="0">
                  <a:solidFill>
                    <a:schemeClr val="accent5"/>
                  </a:solidFill>
                </a:endParaRPr>
              </a:p>
              <a:p>
                <a:pPr>
                  <a:spcBef>
                    <a:spcPts val="1800"/>
                  </a:spcBef>
                </a:pPr>
                <a:r>
                  <a:rPr lang="en-US" sz="2400" b="1" dirty="0">
                    <a:solidFill>
                      <a:schemeClr val="accent5"/>
                    </a:solidFill>
                  </a:rPr>
                  <a:t>2. Apply CLT</a:t>
                </a:r>
                <a:r>
                  <a:rPr lang="en-US" sz="2400" b="1" dirty="0"/>
                  <a:t>. </a:t>
                </a:r>
                <a14:m>
                  <m:oMath xmlns:m="http://schemas.openxmlformats.org/officeDocument/2006/math">
                    <m:r>
                      <a:rPr lang="en-US" sz="2400" b="0" i="1" smtClean="0">
                        <a:solidFill>
                          <a:schemeClr val="tx1"/>
                        </a:solidFill>
                        <a:latin typeface="Cambria Math" panose="02040503050406030204" pitchFamily="18" charset="0"/>
                      </a:rPr>
                      <m:t>𝑋</m:t>
                    </m:r>
                  </m:oMath>
                </a14:m>
                <a:r>
                  <a:rPr lang="en-US" sz="2400" b="1" dirty="0">
                    <a:solidFill>
                      <a:schemeClr val="tx1"/>
                    </a:solidFill>
                  </a:rPr>
                  <a:t> </a:t>
                </a:r>
                <a:r>
                  <a:rPr lang="en-US" sz="2400" dirty="0">
                    <a:solidFill>
                      <a:schemeClr val="tx1"/>
                    </a:solidFill>
                  </a:rPr>
                  <a:t>is sum of </a:t>
                </a:r>
                <a:r>
                  <a:rPr lang="en-US" sz="2400" dirty="0" err="1">
                    <a:solidFill>
                      <a:schemeClr val="tx1"/>
                    </a:solidFill>
                  </a:rPr>
                  <a:t>i.i.d</a:t>
                </a:r>
                <a:r>
                  <a:rPr lang="en-US" sz="2400" dirty="0">
                    <a:solidFill>
                      <a:schemeClr val="tx1"/>
                    </a:solidFill>
                  </a:rPr>
                  <a:t> RVs each with </a:t>
                </a:r>
                <a14:m>
                  <m:oMath xmlns:m="http://schemas.openxmlformats.org/officeDocument/2006/math">
                    <m:r>
                      <a:rPr lang="en-US" sz="2400" b="0" i="1" smtClean="0">
                        <a:solidFill>
                          <a:schemeClr val="tx1"/>
                        </a:solidFill>
                        <a:latin typeface="Cambria Math" panose="02040503050406030204" pitchFamily="18" charset="0"/>
                      </a:rPr>
                      <m:t>𝜇</m:t>
                    </m:r>
                    <m:r>
                      <a:rPr lang="en-US" sz="2400" b="0" i="1" smtClean="0">
                        <a:solidFill>
                          <a:schemeClr val="tx1"/>
                        </a:solidFill>
                        <a:latin typeface="Cambria Math" panose="02040503050406030204" pitchFamily="18" charset="0"/>
                      </a:rPr>
                      <m:t>=</m:t>
                    </m:r>
                    <m:r>
                      <a:rPr lang="en-US" sz="2400" i="1">
                        <a:latin typeface="Cambria Math" panose="02040503050406030204" pitchFamily="18" charset="0"/>
                      </a:rPr>
                      <m:t>𝔼</m:t>
                    </m:r>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𝑖</m:t>
                            </m:r>
                          </m:sub>
                        </m:sSub>
                      </m:e>
                    </m:d>
                    <m:r>
                      <a:rPr lang="en-US" sz="2400" i="1">
                        <a:latin typeface="Cambria Math" panose="02040503050406030204" pitchFamily="18" charset="0"/>
                      </a:rPr>
                      <m:t>=</m:t>
                    </m:r>
                    <m:r>
                      <a:rPr lang="en-US" sz="2400" i="1">
                        <a:latin typeface="Cambria Math" panose="02040503050406030204" pitchFamily="18" charset="0"/>
                      </a:rPr>
                      <m:t>𝑝</m:t>
                    </m:r>
                    <m:r>
                      <a:rPr lang="en-US" sz="2400" i="1">
                        <a:latin typeface="Cambria Math" panose="02040503050406030204" pitchFamily="18" charset="0"/>
                      </a:rPr>
                      <m:t>=.</m:t>
                    </m:r>
                    <m:r>
                      <a:rPr lang="en-US" sz="2400" i="1">
                        <a:latin typeface="Cambria Math" panose="02040503050406030204" pitchFamily="18" charset="0"/>
                      </a:rPr>
                      <m:t>95</m:t>
                    </m:r>
                  </m:oMath>
                </a14:m>
                <a:r>
                  <a:rPr lang="en-US" sz="2400" dirty="0">
                    <a:solidFill>
                      <a:schemeClr val="tx1"/>
                    </a:solidFill>
                  </a:rPr>
                  <a:t> and </a:t>
                </a:r>
                <a14:m>
                  <m:oMath xmlns:m="http://schemas.openxmlformats.org/officeDocument/2006/math">
                    <m:r>
                      <m:rPr>
                        <m:sty m:val="p"/>
                      </m:rPr>
                      <a:rPr lang="en-US" sz="2400">
                        <a:latin typeface="Cambria Math" panose="02040503050406030204" pitchFamily="18" charset="0"/>
                      </a:rPr>
                      <m:t>Var</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𝑖</m:t>
                            </m:r>
                          </m:sub>
                        </m:sSub>
                      </m:e>
                    </m:d>
                    <m:r>
                      <a:rPr lang="en-US" sz="2400" i="1">
                        <a:latin typeface="Cambria Math" panose="02040503050406030204" pitchFamily="18" charset="0"/>
                      </a:rPr>
                      <m:t>=</m:t>
                    </m:r>
                    <m:r>
                      <a:rPr lang="en-US" sz="2400" i="1">
                        <a:latin typeface="Cambria Math" panose="02040503050406030204" pitchFamily="18" charset="0"/>
                      </a:rPr>
                      <m:t>𝑝</m:t>
                    </m:r>
                    <m:d>
                      <m:dPr>
                        <m:ctrlPr>
                          <a:rPr lang="en-US" sz="2400" i="1">
                            <a:latin typeface="Cambria Math" panose="02040503050406030204" pitchFamily="18" charset="0"/>
                          </a:rPr>
                        </m:ctrlPr>
                      </m:dPr>
                      <m:e>
                        <m:r>
                          <a:rPr lang="en-US" sz="2400" i="1">
                            <a:latin typeface="Cambria Math" panose="02040503050406030204" pitchFamily="18" charset="0"/>
                          </a:rPr>
                          <m:t>1</m:t>
                        </m:r>
                        <m:r>
                          <a:rPr lang="en-US" sz="2400" i="1">
                            <a:latin typeface="Cambria Math" panose="02040503050406030204" pitchFamily="18" charset="0"/>
                          </a:rPr>
                          <m:t>−</m:t>
                        </m:r>
                        <m:r>
                          <a:rPr lang="en-US" sz="2400" i="1">
                            <a:latin typeface="Cambria Math" panose="02040503050406030204" pitchFamily="18" charset="0"/>
                          </a:rPr>
                          <m:t>𝑝</m:t>
                        </m:r>
                      </m:e>
                    </m:d>
                    <m:r>
                      <a:rPr lang="en-US" sz="2400" i="1">
                        <a:latin typeface="Cambria Math" panose="02040503050406030204" pitchFamily="18" charset="0"/>
                      </a:rPr>
                      <m:t>=.</m:t>
                    </m:r>
                    <m:r>
                      <a:rPr lang="en-US" sz="2400" i="1">
                        <a:latin typeface="Cambria Math" panose="02040503050406030204" pitchFamily="18" charset="0"/>
                      </a:rPr>
                      <m:t>0475</m:t>
                    </m:r>
                  </m:oMath>
                </a14:m>
                <a:r>
                  <a:rPr lang="en-US" sz="2400" dirty="0">
                    <a:solidFill>
                      <a:schemeClr val="tx1"/>
                    </a:solidFill>
                  </a:rPr>
                  <a:t>, we can approximate </a:t>
                </a:r>
                <a14:m>
                  <m:oMath xmlns:m="http://schemas.openxmlformats.org/officeDocument/2006/math">
                    <m:r>
                      <a:rPr lang="en-US" sz="2400" b="0" i="1" smtClean="0">
                        <a:solidFill>
                          <a:schemeClr val="tx1"/>
                        </a:solidFill>
                        <a:latin typeface="Cambria Math" panose="02040503050406030204" pitchFamily="18" charset="0"/>
                      </a:rPr>
                      <m:t>𝑋</m:t>
                    </m:r>
                  </m:oMath>
                </a14:m>
                <a:r>
                  <a:rPr lang="en-US" sz="2400" b="1" dirty="0">
                    <a:solidFill>
                      <a:schemeClr val="tx1"/>
                    </a:solidFill>
                  </a:rPr>
                  <a:t> </a:t>
                </a:r>
                <a:r>
                  <a:rPr lang="en-US" sz="2400" dirty="0">
                    <a:solidFill>
                      <a:schemeClr val="tx1"/>
                    </a:solidFill>
                  </a:rPr>
                  <a:t>with </a:t>
                </a:r>
                <a14:m>
                  <m:oMath xmlns:m="http://schemas.openxmlformats.org/officeDocument/2006/math">
                    <m:r>
                      <a:rPr lang="en-US" sz="2400" b="0" i="1" smtClean="0">
                        <a:solidFill>
                          <a:schemeClr val="tx1"/>
                        </a:solidFill>
                        <a:latin typeface="Cambria Math" panose="02040503050406030204" pitchFamily="18" charset="0"/>
                      </a:rPr>
                      <m:t>𝑌</m:t>
                    </m:r>
                    <m:r>
                      <a:rPr lang="en-US" sz="2400" b="0" i="1" smtClean="0">
                        <a:solidFill>
                          <a:schemeClr val="tx1"/>
                        </a:solidFill>
                        <a:latin typeface="Cambria Math" panose="02040503050406030204" pitchFamily="18" charset="0"/>
                      </a:rPr>
                      <m:t>~</m:t>
                    </m:r>
                    <m:r>
                      <a:rPr lang="en-US" sz="2400" b="0" i="1">
                        <a:latin typeface="Cambria Math" panose="02040503050406030204" pitchFamily="18" charset="0"/>
                      </a:rPr>
                      <m:t>𝒩</m:t>
                    </m:r>
                    <m:r>
                      <a:rPr lang="en-US" sz="2400" b="0" i="1" smtClean="0">
                        <a:latin typeface="Cambria Math" panose="02040503050406030204" pitchFamily="18" charset="0"/>
                      </a:rPr>
                      <m:t>(</m:t>
                    </m:r>
                    <m:r>
                      <a:rPr lang="en-US" sz="2400" b="0" i="1" smtClean="0">
                        <a:latin typeface="Cambria Math" panose="02040503050406030204" pitchFamily="18" charset="0"/>
                      </a:rPr>
                      <m:t>1000</m:t>
                    </m:r>
                    <m:r>
                      <a:rPr lang="en-US" sz="2400" b="0" i="1" smtClean="0">
                        <a:latin typeface="Cambria Math" panose="02040503050406030204" pitchFamily="18" charset="0"/>
                      </a:rPr>
                      <m:t>⋅</m:t>
                    </m:r>
                    <m:r>
                      <a:rPr lang="en-US" sz="2400" b="0" i="1" smtClean="0">
                        <a:latin typeface="Cambria Math" panose="02040503050406030204" pitchFamily="18" charset="0"/>
                      </a:rPr>
                      <m:t>0</m:t>
                    </m:r>
                    <m:r>
                      <a:rPr lang="en-US" sz="2400" b="0" i="1" smtClean="0">
                        <a:latin typeface="Cambria Math" panose="02040503050406030204" pitchFamily="18" charset="0"/>
                      </a:rPr>
                      <m:t>.</m:t>
                    </m:r>
                    <m:r>
                      <a:rPr lang="en-US" sz="2400" b="0" i="1" smtClean="0">
                        <a:latin typeface="Cambria Math" panose="02040503050406030204" pitchFamily="18" charset="0"/>
                      </a:rPr>
                      <m:t>95</m:t>
                    </m:r>
                    <m:r>
                      <a:rPr lang="en-US" sz="2400" b="0" i="1" smtClean="0">
                        <a:latin typeface="Cambria Math" panose="02040503050406030204" pitchFamily="18" charset="0"/>
                      </a:rPr>
                      <m:t>, </m:t>
                    </m:r>
                    <m:r>
                      <a:rPr lang="en-US" sz="2400" b="0" i="1" smtClean="0">
                        <a:latin typeface="Cambria Math" panose="02040503050406030204" pitchFamily="18" charset="0"/>
                      </a:rPr>
                      <m:t>1000</m:t>
                    </m:r>
                    <m:r>
                      <a:rPr lang="en-US" sz="2400" b="0" i="1" smtClean="0">
                        <a:latin typeface="Cambria Math" panose="02040503050406030204" pitchFamily="18" charset="0"/>
                      </a:rPr>
                      <m:t>⋅</m:t>
                    </m:r>
                    <m:r>
                      <a:rPr lang="en-US" sz="2400" b="0" i="1" smtClean="0">
                        <a:latin typeface="Cambria Math" panose="02040503050406030204" pitchFamily="18" charset="0"/>
                      </a:rPr>
                      <m:t>0</m:t>
                    </m:r>
                    <m:r>
                      <a:rPr lang="en-US" sz="2400" b="0" i="1" smtClean="0">
                        <a:latin typeface="Cambria Math" panose="02040503050406030204" pitchFamily="18" charset="0"/>
                      </a:rPr>
                      <m:t>.</m:t>
                    </m:r>
                    <m:r>
                      <a:rPr lang="en-US" sz="2400" b="0" i="1" smtClean="0">
                        <a:latin typeface="Cambria Math" panose="02040503050406030204" pitchFamily="18" charset="0"/>
                      </a:rPr>
                      <m:t>0475</m:t>
                    </m:r>
                    <m:r>
                      <a:rPr lang="en-US" sz="2400" b="0" i="1" smtClean="0">
                        <a:latin typeface="Cambria Math" panose="02040503050406030204" pitchFamily="18" charset="0"/>
                      </a:rPr>
                      <m:t>)</m:t>
                    </m:r>
                  </m:oMath>
                </a14:m>
                <a:r>
                  <a:rPr lang="en-US" sz="2400" dirty="0">
                    <a:solidFill>
                      <a:schemeClr val="tx1"/>
                    </a:solidFill>
                  </a:rPr>
                  <a:t>. </a:t>
                </a:r>
                <a:br>
                  <a:rPr lang="en-US" sz="2400" dirty="0">
                    <a:solidFill>
                      <a:schemeClr val="tx1"/>
                    </a:solidFill>
                  </a:rPr>
                </a:br>
                <a:r>
                  <a:rPr lang="en-US" sz="2400" dirty="0">
                    <a:solidFill>
                      <a:schemeClr val="tx1"/>
                    </a:solidFill>
                  </a:rPr>
                  <a:t>So,</a:t>
                </a:r>
                <a:r>
                  <a:rPr lang="en-US" sz="2400" dirty="0"/>
                  <a:t> </a:t>
                </a:r>
                <a14:m>
                  <m:oMath xmlns:m="http://schemas.openxmlformats.org/officeDocument/2006/math">
                    <m:r>
                      <a:rPr lang="en-US" sz="2400" i="1">
                        <a:latin typeface="Cambria Math" panose="02040503050406030204" pitchFamily="18" charset="0"/>
                      </a:rPr>
                      <m:t>ℙ</m:t>
                    </m:r>
                    <m:d>
                      <m:dPr>
                        <m:ctrlPr>
                          <a:rPr lang="en-US" sz="2400" i="1">
                            <a:latin typeface="Cambria Math" panose="02040503050406030204" pitchFamily="18" charset="0"/>
                          </a:rPr>
                        </m:ctrlPr>
                      </m:dPr>
                      <m:e>
                        <m:r>
                          <a:rPr lang="en-US" sz="2400" i="1">
                            <a:latin typeface="Cambria Math" panose="02040503050406030204" pitchFamily="18" charset="0"/>
                          </a:rPr>
                          <m:t>𝑋</m:t>
                        </m:r>
                        <m:r>
                          <a:rPr lang="en-US" sz="2400" i="1">
                            <a:latin typeface="Cambria Math" panose="02040503050406030204" pitchFamily="18" charset="0"/>
                          </a:rPr>
                          <m:t>≤</m:t>
                        </m:r>
                        <m:r>
                          <a:rPr lang="en-US" sz="2400" i="1">
                            <a:latin typeface="Cambria Math" panose="02040503050406030204" pitchFamily="18" charset="0"/>
                          </a:rPr>
                          <m:t>940</m:t>
                        </m:r>
                      </m:e>
                    </m:d>
                    <m:r>
                      <a:rPr lang="en-US" sz="2400" b="0" i="1" smtClean="0">
                        <a:latin typeface="Cambria Math" panose="02040503050406030204" pitchFamily="18" charset="0"/>
                      </a:rPr>
                      <m:t>≈</m:t>
                    </m:r>
                    <m:r>
                      <a:rPr lang="en-US" sz="2400" i="1">
                        <a:latin typeface="Cambria Math" panose="02040503050406030204" pitchFamily="18" charset="0"/>
                      </a:rPr>
                      <m:t>ℙ</m:t>
                    </m:r>
                    <m:r>
                      <a:rPr lang="en-US" sz="2400" i="1">
                        <a:latin typeface="Cambria Math" panose="02040503050406030204" pitchFamily="18" charset="0"/>
                      </a:rPr>
                      <m:t>(</m:t>
                    </m:r>
                    <m:r>
                      <a:rPr lang="en-US" sz="2400" b="0" i="1" smtClean="0">
                        <a:latin typeface="Cambria Math" panose="02040503050406030204" pitchFamily="18" charset="0"/>
                      </a:rPr>
                      <m:t>𝑌</m:t>
                    </m:r>
                    <m:r>
                      <a:rPr lang="en-US" sz="2400" i="1">
                        <a:latin typeface="Cambria Math" panose="02040503050406030204" pitchFamily="18" charset="0"/>
                      </a:rPr>
                      <m:t>≤</m:t>
                    </m:r>
                    <m:r>
                      <a:rPr lang="en-US" sz="2400" i="1">
                        <a:latin typeface="Cambria Math" panose="02040503050406030204" pitchFamily="18" charset="0"/>
                      </a:rPr>
                      <m:t>940</m:t>
                    </m:r>
                    <m:r>
                      <a:rPr lang="en-US" sz="2400" i="1">
                        <a:latin typeface="Cambria Math" panose="02040503050406030204" pitchFamily="18" charset="0"/>
                      </a:rPr>
                      <m:t>)</m:t>
                    </m:r>
                  </m:oMath>
                </a14:m>
                <a:endParaRPr lang="en-US" sz="2400" b="1" dirty="0">
                  <a:solidFill>
                    <a:schemeClr val="accent5"/>
                  </a:solidFill>
                </a:endParaRPr>
              </a:p>
              <a:p>
                <a:pPr>
                  <a:spcBef>
                    <a:spcPts val="1800"/>
                  </a:spcBef>
                </a:pPr>
                <a:r>
                  <a:rPr lang="en-US" sz="2400" b="1" dirty="0">
                    <a:solidFill>
                      <a:schemeClr val="accent5"/>
                    </a:solidFill>
                  </a:rPr>
                  <a:t>3. Compute Probability. </a:t>
                </a:r>
              </a:p>
              <a:p>
                <a14:m>
                  <m:oMath xmlns:m="http://schemas.openxmlformats.org/officeDocument/2006/math">
                    <m:r>
                      <a:rPr lang="en-US" sz="2400" i="1">
                        <a:latin typeface="Cambria Math" panose="02040503050406030204" pitchFamily="18" charset="0"/>
                      </a:rPr>
                      <m:t>ℙ</m:t>
                    </m:r>
                    <m:d>
                      <m:dPr>
                        <m:ctrlPr>
                          <a:rPr lang="en-US" sz="2400" i="1">
                            <a:latin typeface="Cambria Math" panose="02040503050406030204" pitchFamily="18" charset="0"/>
                          </a:rPr>
                        </m:ctrlPr>
                      </m:dPr>
                      <m:e>
                        <m:r>
                          <a:rPr lang="en-US" sz="2400" i="1">
                            <a:latin typeface="Cambria Math" panose="02040503050406030204" pitchFamily="18" charset="0"/>
                          </a:rPr>
                          <m:t>𝑌</m:t>
                        </m:r>
                        <m:r>
                          <a:rPr lang="en-US" sz="2400" i="1">
                            <a:latin typeface="Cambria Math" panose="02040503050406030204" pitchFamily="18" charset="0"/>
                          </a:rPr>
                          <m:t>≤</m:t>
                        </m:r>
                        <m:r>
                          <a:rPr lang="en-US" sz="2400" i="1">
                            <a:latin typeface="Cambria Math" panose="02040503050406030204" pitchFamily="18" charset="0"/>
                          </a:rPr>
                          <m:t>940</m:t>
                        </m:r>
                      </m:e>
                    </m:d>
                    <m:r>
                      <a:rPr lang="en-US" sz="2400" b="0" i="1" smtClean="0">
                        <a:latin typeface="Cambria Math" panose="02040503050406030204" pitchFamily="18" charset="0"/>
                      </a:rPr>
                      <m:t>=</m:t>
                    </m:r>
                    <m:r>
                      <a:rPr lang="en-US" sz="2400" i="1">
                        <a:latin typeface="Cambria Math" panose="02040503050406030204" pitchFamily="18" charset="0"/>
                      </a:rPr>
                      <m:t>ℙ</m:t>
                    </m:r>
                    <m:d>
                      <m:dPr>
                        <m:ctrlPr>
                          <a:rPr lang="en-US" sz="2400" i="1">
                            <a:latin typeface="Cambria Math" panose="02040503050406030204" pitchFamily="18" charset="0"/>
                          </a:rPr>
                        </m:ctrlPr>
                      </m:dPr>
                      <m:e>
                        <m:r>
                          <a:rPr lang="en-US" sz="2400" b="0" i="1" smtClean="0">
                            <a:latin typeface="Cambria Math" panose="02040503050406030204" pitchFamily="18" charset="0"/>
                          </a:rPr>
                          <m:t>𝑍</m:t>
                        </m:r>
                        <m:r>
                          <a:rPr lang="en-US" sz="2400" i="1">
                            <a:latin typeface="Cambria Math" panose="02040503050406030204" pitchFamily="18" charset="0"/>
                          </a:rPr>
                          <m:t>≤</m:t>
                        </m:r>
                        <m:f>
                          <m:fPr>
                            <m:ctrlPr>
                              <a:rPr lang="en-US" sz="2400" b="0" i="1" smtClean="0">
                                <a:latin typeface="Cambria Math" panose="02040503050406030204" pitchFamily="18" charset="0"/>
                              </a:rPr>
                            </m:ctrlPr>
                          </m:fPr>
                          <m:num>
                            <m:r>
                              <a:rPr lang="en-US" sz="2400" i="1">
                                <a:latin typeface="Cambria Math" panose="02040503050406030204" pitchFamily="18" charset="0"/>
                              </a:rPr>
                              <m:t>940</m:t>
                            </m:r>
                            <m:r>
                              <a:rPr lang="en-US" sz="2400" b="0" i="1" smtClean="0">
                                <a:latin typeface="Cambria Math" panose="02040503050406030204" pitchFamily="18" charset="0"/>
                              </a:rPr>
                              <m:t>−</m:t>
                            </m:r>
                            <m:r>
                              <a:rPr lang="en-US" sz="2400" i="1">
                                <a:latin typeface="Cambria Math" panose="02040503050406030204" pitchFamily="18" charset="0"/>
                              </a:rPr>
                              <m:t>1000</m:t>
                            </m:r>
                            <m:r>
                              <a:rPr lang="en-US" sz="2400" i="1">
                                <a:latin typeface="Cambria Math" panose="02040503050406030204" pitchFamily="18" charset="0"/>
                              </a:rPr>
                              <m:t>⋅</m:t>
                            </m:r>
                            <m:r>
                              <a:rPr lang="en-US" sz="2400" i="1">
                                <a:latin typeface="Cambria Math" panose="02040503050406030204" pitchFamily="18" charset="0"/>
                              </a:rPr>
                              <m:t>0</m:t>
                            </m:r>
                            <m:r>
                              <a:rPr lang="en-US" sz="2400" i="1">
                                <a:latin typeface="Cambria Math" panose="02040503050406030204" pitchFamily="18" charset="0"/>
                              </a:rPr>
                              <m:t>.</m:t>
                            </m:r>
                            <m:r>
                              <a:rPr lang="en-US" sz="2400" i="1">
                                <a:latin typeface="Cambria Math" panose="02040503050406030204" pitchFamily="18" charset="0"/>
                              </a:rPr>
                              <m:t>95</m:t>
                            </m:r>
                          </m:num>
                          <m:den>
                            <m:rad>
                              <m:radPr>
                                <m:degHide m:val="on"/>
                                <m:ctrlPr>
                                  <a:rPr lang="en-US" sz="2400" b="0" i="1" smtClean="0">
                                    <a:latin typeface="Cambria Math" panose="02040503050406030204" pitchFamily="18" charset="0"/>
                                  </a:rPr>
                                </m:ctrlPr>
                              </m:radPr>
                              <m:deg/>
                              <m:e>
                                <m:r>
                                  <a:rPr lang="en-US" sz="2400" i="1">
                                    <a:latin typeface="Cambria Math" panose="02040503050406030204" pitchFamily="18" charset="0"/>
                                  </a:rPr>
                                  <m:t>1000</m:t>
                                </m:r>
                                <m:r>
                                  <a:rPr lang="en-US" sz="2400" i="1">
                                    <a:latin typeface="Cambria Math" panose="02040503050406030204" pitchFamily="18" charset="0"/>
                                  </a:rPr>
                                  <m:t>⋅</m:t>
                                </m:r>
                                <m:r>
                                  <a:rPr lang="en-US" sz="2400" i="1">
                                    <a:latin typeface="Cambria Math" panose="02040503050406030204" pitchFamily="18" charset="0"/>
                                  </a:rPr>
                                  <m:t>0</m:t>
                                </m:r>
                                <m:r>
                                  <a:rPr lang="en-US" sz="2400" i="1">
                                    <a:latin typeface="Cambria Math" panose="02040503050406030204" pitchFamily="18" charset="0"/>
                                  </a:rPr>
                                  <m:t>.</m:t>
                                </m:r>
                                <m:r>
                                  <a:rPr lang="en-US" sz="2400" i="1">
                                    <a:latin typeface="Cambria Math" panose="02040503050406030204" pitchFamily="18" charset="0"/>
                                  </a:rPr>
                                  <m:t>0475</m:t>
                                </m:r>
                              </m:e>
                            </m:rad>
                          </m:den>
                        </m:f>
                      </m:e>
                    </m:d>
                  </m:oMath>
                </a14:m>
                <a:r>
                  <a:rPr lang="en-US" sz="2400" b="0" dirty="0"/>
                  <a:t>          </a:t>
                </a:r>
                <a:r>
                  <a:rPr lang="en-US" sz="2400" b="1" i="1" dirty="0">
                    <a:solidFill>
                      <a:schemeClr val="accent5"/>
                    </a:solidFill>
                  </a:rPr>
                  <a:t>standardize</a:t>
                </a:r>
                <a:endParaRPr lang="en-US" sz="2400" b="0" dirty="0">
                  <a:solidFill>
                    <a:schemeClr val="accent5"/>
                  </a:solidFill>
                </a:endParaRPr>
              </a:p>
              <a:p>
                <a:r>
                  <a:rPr lang="en-US" sz="2400" b="0" dirty="0"/>
                  <a:t>                    </a:t>
                </a:r>
                <a14:m>
                  <m:oMath xmlns:m="http://schemas.openxmlformats.org/officeDocument/2006/math">
                    <m:r>
                      <a:rPr lang="en-US" sz="2400" b="0" i="1" smtClean="0">
                        <a:latin typeface="Cambria Math" panose="02040503050406030204" pitchFamily="18" charset="0"/>
                      </a:rPr>
                      <m:t>≈</m:t>
                    </m:r>
                    <m:r>
                      <m:rPr>
                        <m:sty m:val="p"/>
                      </m:rPr>
                      <a:rPr lang="en-US" sz="2400" b="0" i="0" smtClean="0">
                        <a:latin typeface="Cambria Math" panose="02040503050406030204" pitchFamily="18" charset="0"/>
                      </a:rPr>
                      <m:t>Φ</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m:t>
                        </m:r>
                        <m:r>
                          <a:rPr lang="en-US" sz="2400" b="0" i="1" smtClean="0">
                            <a:latin typeface="Cambria Math" panose="02040503050406030204" pitchFamily="18" charset="0"/>
                          </a:rPr>
                          <m:t>1</m:t>
                        </m:r>
                        <m:r>
                          <a:rPr lang="en-US" sz="2400" b="0" i="1" smtClean="0">
                            <a:latin typeface="Cambria Math" panose="02040503050406030204" pitchFamily="18" charset="0"/>
                          </a:rPr>
                          <m:t>.</m:t>
                        </m:r>
                        <m:r>
                          <a:rPr lang="en-US" sz="2400" b="0" i="1" smtClean="0">
                            <a:latin typeface="Cambria Math" panose="02040503050406030204" pitchFamily="18" charset="0"/>
                          </a:rPr>
                          <m:t>45</m:t>
                        </m:r>
                      </m:e>
                    </m:d>
                    <m:r>
                      <a:rPr lang="en-US" sz="2400" b="0" i="1" smtClean="0">
                        <a:latin typeface="Cambria Math" panose="02040503050406030204" pitchFamily="18" charset="0"/>
                      </a:rPr>
                      <m:t>=</m:t>
                    </m:r>
                    <m:r>
                      <a:rPr lang="en-US" sz="2400" b="0" i="1" smtClean="0">
                        <a:latin typeface="Cambria Math" panose="02040503050406030204" pitchFamily="18" charset="0"/>
                      </a:rPr>
                      <m:t>1</m:t>
                    </m:r>
                    <m:r>
                      <a:rPr lang="en-US" sz="2400" b="0" i="1" smtClean="0">
                        <a:latin typeface="Cambria Math" panose="02040503050406030204" pitchFamily="18" charset="0"/>
                      </a:rPr>
                      <m:t>−</m:t>
                    </m:r>
                    <m:r>
                      <m:rPr>
                        <m:sty m:val="p"/>
                      </m:rPr>
                      <a:rPr lang="en-US" sz="2400" b="0" i="0" smtClean="0">
                        <a:latin typeface="Cambria Math" panose="02040503050406030204" pitchFamily="18" charset="0"/>
                      </a:rPr>
                      <m:t>Φ</m:t>
                    </m:r>
                    <m:r>
                      <a:rPr lang="en-US" sz="2400" b="0" i="1" smtClean="0">
                        <a:latin typeface="Cambria Math" panose="02040503050406030204" pitchFamily="18" charset="0"/>
                      </a:rPr>
                      <m:t>(</m:t>
                    </m:r>
                    <m:r>
                      <a:rPr lang="en-US" sz="2400" b="0" i="1" smtClean="0">
                        <a:latin typeface="Cambria Math" panose="02040503050406030204" pitchFamily="18" charset="0"/>
                      </a:rPr>
                      <m:t>1</m:t>
                    </m:r>
                    <m:r>
                      <a:rPr lang="en-US" sz="2400" b="0" i="1" smtClean="0">
                        <a:latin typeface="Cambria Math" panose="02040503050406030204" pitchFamily="18" charset="0"/>
                      </a:rPr>
                      <m:t>.</m:t>
                    </m:r>
                    <m:r>
                      <a:rPr lang="en-US" sz="2400" b="0" i="1" smtClean="0">
                        <a:latin typeface="Cambria Math" panose="02040503050406030204" pitchFamily="18" charset="0"/>
                      </a:rPr>
                      <m:t>45</m:t>
                    </m:r>
                    <m:r>
                      <a:rPr lang="en-US" sz="2400" b="0" i="1" smtClean="0">
                        <a:latin typeface="Cambria Math" panose="02040503050406030204" pitchFamily="18" charset="0"/>
                      </a:rPr>
                      <m:t>)</m:t>
                    </m:r>
                  </m:oMath>
                </a14:m>
                <a:r>
                  <a:rPr lang="en-US" sz="2400" b="0" dirty="0"/>
                  <a:t>  </a:t>
                </a:r>
                <a:r>
                  <a:rPr lang="en-US" sz="2400" b="1" i="1" dirty="0">
                    <a:solidFill>
                      <a:schemeClr val="accent5"/>
                    </a:solidFill>
                  </a:rPr>
                  <a:t>write in terms of </a:t>
                </a:r>
                <a14:m>
                  <m:oMath xmlns:m="http://schemas.openxmlformats.org/officeDocument/2006/math">
                    <m:r>
                      <a:rPr lang="en-US" sz="2400" b="1" i="0" smtClean="0">
                        <a:solidFill>
                          <a:schemeClr val="accent5"/>
                        </a:solidFill>
                        <a:latin typeface="Cambria Math" panose="02040503050406030204" pitchFamily="18" charset="0"/>
                      </a:rPr>
                      <m:t>𝚽</m:t>
                    </m:r>
                  </m:oMath>
                </a14:m>
                <a:endParaRPr lang="en-US" sz="2400" b="0" dirty="0">
                  <a:solidFill>
                    <a:schemeClr val="accent5"/>
                  </a:solidFill>
                </a:endParaRPr>
              </a:p>
              <a:p>
                <a:r>
                  <a:rPr lang="en-US" sz="2400" b="0" dirty="0"/>
                  <a:t>                    </a:t>
                </a:r>
                <a14:m>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1</m:t>
                    </m:r>
                    <m:r>
                      <a:rPr lang="en-US" sz="2400" b="0" i="1" smtClean="0">
                        <a:latin typeface="Cambria Math" panose="02040503050406030204" pitchFamily="18" charset="0"/>
                      </a:rPr>
                      <m:t>−.</m:t>
                    </m:r>
                    <m:r>
                      <a:rPr lang="en-US" sz="2400" b="0" i="1" smtClean="0">
                        <a:latin typeface="Cambria Math" panose="02040503050406030204" pitchFamily="18" charset="0"/>
                      </a:rPr>
                      <m:t>92647</m:t>
                    </m:r>
                    <m:r>
                      <a:rPr lang="en-US" sz="2400" b="0" i="1" smtClean="0">
                        <a:latin typeface="Cambria Math" panose="02040503050406030204" pitchFamily="18" charset="0"/>
                      </a:rPr>
                      <m:t>=.</m:t>
                    </m:r>
                    <m:r>
                      <a:rPr lang="en-US" sz="2400" b="0" i="1" smtClean="0">
                        <a:latin typeface="Cambria Math" panose="02040503050406030204" pitchFamily="18" charset="0"/>
                      </a:rPr>
                      <m:t>07353</m:t>
                    </m:r>
                  </m:oMath>
                </a14:m>
                <a:r>
                  <a:rPr lang="en-US" sz="2400" dirty="0"/>
                  <a:t>.</a:t>
                </a:r>
                <a:r>
                  <a:rPr lang="en-US" sz="2400" b="1" dirty="0">
                    <a:solidFill>
                      <a:schemeClr val="accent5"/>
                    </a:solidFill>
                  </a:rPr>
                  <a:t>        </a:t>
                </a:r>
                <a:r>
                  <a:rPr lang="en-US" sz="2400" b="1" i="1" dirty="0">
                    <a:solidFill>
                      <a:schemeClr val="accent5"/>
                    </a:solidFill>
                  </a:rPr>
                  <a:t>plug into z-table</a:t>
                </a:r>
                <a:endParaRPr lang="en-US" sz="2400" b="1" dirty="0">
                  <a:solidFill>
                    <a:schemeClr val="accent5"/>
                  </a:solidFill>
                </a:endParaRPr>
              </a:p>
              <a:p>
                <a:endParaRPr lang="en-US" sz="2400" b="1" dirty="0">
                  <a:solidFill>
                    <a:schemeClr val="accent5"/>
                  </a:solidFill>
                </a:endParaRPr>
              </a:p>
            </p:txBody>
          </p:sp>
        </mc:Choice>
        <mc:Fallback xmlns="">
          <p:sp>
            <p:nvSpPr>
              <p:cNvPr id="4" name="Content Placeholder 2">
                <a:extLst>
                  <a:ext uri="{FF2B5EF4-FFF2-40B4-BE49-F238E27FC236}">
                    <a16:creationId xmlns:a16="http://schemas.microsoft.com/office/drawing/2014/main" id="{94E5E90E-1791-5EF9-95B6-13407E3540F3}"/>
                  </a:ext>
                </a:extLst>
              </p:cNvPr>
              <p:cNvSpPr txBox="1">
                <a:spLocks noRot="1" noChangeAspect="1" noMove="1" noResize="1" noEditPoints="1" noAdjustHandles="1" noChangeArrowheads="1" noChangeShapeType="1" noTextEdit="1"/>
              </p:cNvSpPr>
              <p:nvPr/>
            </p:nvSpPr>
            <p:spPr>
              <a:xfrm>
                <a:off x="575239" y="2823518"/>
                <a:ext cx="11460241" cy="3997411"/>
              </a:xfrm>
              <a:prstGeom prst="rect">
                <a:avLst/>
              </a:prstGeom>
              <a:blipFill>
                <a:blip r:embed="rId4"/>
                <a:stretch>
                  <a:fillRect l="-426" t="-2896" b="-2134"/>
                </a:stretch>
              </a:blipFill>
            </p:spPr>
            <p:txBody>
              <a:bodyPr/>
              <a:lstStyle/>
              <a:p>
                <a:r>
                  <a:rPr lang="en-US">
                    <a:noFill/>
                  </a:rPr>
                  <a:t> </a:t>
                </a:r>
              </a:p>
            </p:txBody>
          </p:sp>
        </mc:Fallback>
      </mc:AlternateContent>
    </p:spTree>
    <p:extLst>
      <p:ext uri="{BB962C8B-B14F-4D97-AF65-F5344CB8AC3E}">
        <p14:creationId xmlns:p14="http://schemas.microsoft.com/office/powerpoint/2010/main" val="26530863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FC6B-C3B8-4679-AF54-B797D1B1CB4F}"/>
              </a:ext>
            </a:extLst>
          </p:cNvPr>
          <p:cNvSpPr>
            <a:spLocks noGrp="1"/>
          </p:cNvSpPr>
          <p:nvPr>
            <p:ph type="title"/>
          </p:nvPr>
        </p:nvSpPr>
        <p:spPr/>
        <p:txBody>
          <a:bodyPr/>
          <a:lstStyle/>
          <a:p>
            <a:r>
              <a:rPr lang="en-US" dirty="0"/>
              <a:t>Factory Widgets 🕰️- </a:t>
            </a:r>
            <a:r>
              <a:rPr lang="en-US" i="1" dirty="0"/>
              <a:t>CLT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F35DB41-31C1-4BF8-BE96-9C6C3886AD75}"/>
                  </a:ext>
                </a:extLst>
              </p:cNvPr>
              <p:cNvSpPr>
                <a:spLocks noGrp="1"/>
              </p:cNvSpPr>
              <p:nvPr>
                <p:ph idx="1"/>
              </p:nvPr>
            </p:nvSpPr>
            <p:spPr>
              <a:xfrm>
                <a:off x="575240" y="1340287"/>
                <a:ext cx="11187258" cy="4845504"/>
              </a:xfrm>
            </p:spPr>
            <p:txBody>
              <a:bodyPr>
                <a:normAutofit/>
              </a:bodyPr>
              <a:lstStyle/>
              <a:p>
                <a:r>
                  <a:rPr lang="en-US" sz="2000" i="1" dirty="0"/>
                  <a:t>Suppose you are managing a factory, that produces widgets. Each widget produced is defective (independently) with probability </a:t>
                </a:r>
                <a14:m>
                  <m:oMath xmlns:m="http://schemas.openxmlformats.org/officeDocument/2006/math">
                    <m:r>
                      <a:rPr lang="en-US" sz="2000" i="1" dirty="0" smtClean="0">
                        <a:latin typeface="Cambria Math" panose="02040503050406030204" pitchFamily="18" charset="0"/>
                      </a:rPr>
                      <m:t>5</m:t>
                    </m:r>
                    <m:r>
                      <a:rPr lang="en-US" sz="2000" i="1" dirty="0" smtClean="0">
                        <a:latin typeface="Cambria Math" panose="02040503050406030204" pitchFamily="18" charset="0"/>
                      </a:rPr>
                      <m:t>%</m:t>
                    </m:r>
                  </m:oMath>
                </a14:m>
                <a:r>
                  <a:rPr lang="en-US" sz="2000" i="1" dirty="0"/>
                  <a:t>. </a:t>
                </a:r>
              </a:p>
              <a:p>
                <a:r>
                  <a:rPr lang="en-US" sz="2000" i="1" dirty="0"/>
                  <a:t>Your factory will produce 1000 (possibly defective) widgets. What is the probability of producing </a:t>
                </a:r>
                <a:r>
                  <a:rPr lang="en-US" sz="2000" i="1" u="sng" dirty="0"/>
                  <a:t>at most</a:t>
                </a:r>
                <a:r>
                  <a:rPr lang="en-US" sz="2000" i="1" dirty="0"/>
                  <a:t> 940 non-defective widgets?</a:t>
                </a:r>
              </a:p>
            </p:txBody>
          </p:sp>
        </mc:Choice>
        <mc:Fallback xmlns="">
          <p:sp>
            <p:nvSpPr>
              <p:cNvPr id="3" name="Content Placeholder 2">
                <a:extLst>
                  <a:ext uri="{FF2B5EF4-FFF2-40B4-BE49-F238E27FC236}">
                    <a16:creationId xmlns:a16="http://schemas.microsoft.com/office/drawing/2014/main" id="{2F35DB41-31C1-4BF8-BE96-9C6C3886AD75}"/>
                  </a:ext>
                </a:extLst>
              </p:cNvPr>
              <p:cNvSpPr>
                <a:spLocks noGrp="1" noRot="1" noChangeAspect="1" noMove="1" noResize="1" noEditPoints="1" noAdjustHandles="1" noChangeArrowheads="1" noChangeShapeType="1" noTextEdit="1"/>
              </p:cNvSpPr>
              <p:nvPr>
                <p:ph idx="1"/>
              </p:nvPr>
            </p:nvSpPr>
            <p:spPr>
              <a:xfrm>
                <a:off x="575240" y="1340287"/>
                <a:ext cx="11187258" cy="4845504"/>
              </a:xfrm>
              <a:blipFill>
                <a:blip r:embed="rId3"/>
                <a:stretch>
                  <a:fillRect l="-980" t="-1258" r="-1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94E5E90E-1791-5EF9-95B6-13407E3540F3}"/>
                  </a:ext>
                </a:extLst>
              </p:cNvPr>
              <p:cNvSpPr txBox="1">
                <a:spLocks/>
              </p:cNvSpPr>
              <p:nvPr/>
            </p:nvSpPr>
            <p:spPr>
              <a:xfrm>
                <a:off x="575239" y="2823518"/>
                <a:ext cx="11460241" cy="3997411"/>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Segoe UI Semilight" panose="020B0402040204020203" pitchFamily="34" charset="0"/>
                    <a:ea typeface="+mn-ea"/>
                    <a:cs typeface="Segoe UI Semilight" panose="020B0402040204020203" pitchFamily="34" charset="0"/>
                  </a:defRPr>
                </a:lvl1pPr>
                <a:lvl2pPr marL="128016" indent="0" algn="l" defTabSz="914400" rtl="0" eaLnBrk="1" latinLnBrk="0" hangingPunct="1">
                  <a:lnSpc>
                    <a:spcPct val="90000"/>
                  </a:lnSpc>
                  <a:spcBef>
                    <a:spcPts val="200"/>
                  </a:spcBef>
                  <a:spcAft>
                    <a:spcPts val="400"/>
                  </a:spcAft>
                  <a:buClr>
                    <a:srgbClr val="B6A479"/>
                  </a:buClr>
                  <a:buFont typeface="Segoe UI Semilight" panose="020B0402040204020203" pitchFamily="34" charset="0"/>
                  <a:buNone/>
                  <a:defRPr sz="2400" kern="1200" baseline="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2400" b="1" dirty="0">
                    <a:solidFill>
                      <a:schemeClr val="accent5"/>
                    </a:solidFill>
                  </a:rPr>
                  <a:t>1. Setup the Problem</a:t>
                </a:r>
                <a:r>
                  <a:rPr lang="en-US" sz="2400" b="1" dirty="0"/>
                  <a:t>: </a:t>
                </a:r>
                <a14:m>
                  <m:oMath xmlns:m="http://schemas.openxmlformats.org/officeDocument/2006/math">
                    <m:r>
                      <a:rPr lang="en-US" sz="2400" b="0" i="1" smtClean="0">
                        <a:latin typeface="Cambria Math" panose="02040503050406030204" pitchFamily="18" charset="0"/>
                      </a:rPr>
                      <m:t>𝑋</m:t>
                    </m:r>
                  </m:oMath>
                </a14:m>
                <a:r>
                  <a:rPr lang="en-US" sz="2400" dirty="0"/>
                  <a:t> is the number of non-defective widgets. </a:t>
                </a:r>
                <a:br>
                  <a:rPr lang="en-US" sz="2400" dirty="0"/>
                </a:br>
                <a14:m>
                  <m:oMath xmlns:m="http://schemas.openxmlformats.org/officeDocument/2006/math">
                    <m:r>
                      <a:rPr lang="en-US" sz="2400" b="0" i="1" smtClean="0">
                        <a:latin typeface="Cambria Math" panose="02040503050406030204" pitchFamily="18" charset="0"/>
                      </a:rPr>
                      <m:t>𝑋</m:t>
                    </m:r>
                    <m:r>
                      <a:rPr lang="en-US" sz="2400" b="0" i="1" smtClean="0">
                        <a:latin typeface="Cambria Math" panose="02040503050406030204" pitchFamily="18" charset="0"/>
                      </a:rPr>
                      <m:t>=</m:t>
                    </m:r>
                    <m:nary>
                      <m:naryPr>
                        <m:chr m:val="∑"/>
                        <m:limLoc m:val="undOvr"/>
                        <m:grow m:val="on"/>
                        <m:ctrlPr>
                          <a:rPr lang="en-US" sz="2400" i="1" dirty="0" smtClean="0">
                            <a:solidFill>
                              <a:schemeClr val="tx1"/>
                            </a:solidFill>
                            <a:latin typeface="Cambria Math" panose="02040503050406030204" pitchFamily="18" charset="0"/>
                          </a:rPr>
                        </m:ctrlPr>
                      </m:naryPr>
                      <m:sub>
                        <m:r>
                          <a:rPr lang="en-US" sz="2400" b="0" i="1" dirty="0">
                            <a:solidFill>
                              <a:schemeClr val="tx1"/>
                            </a:solidFill>
                            <a:latin typeface="Cambria Math" panose="02040503050406030204" pitchFamily="18" charset="0"/>
                          </a:rPr>
                          <m:t>𝑖</m:t>
                        </m:r>
                        <m:r>
                          <a:rPr lang="en-US" sz="2400" b="0" i="0" dirty="0">
                            <a:solidFill>
                              <a:schemeClr val="tx1"/>
                            </a:solidFill>
                            <a:latin typeface="Cambria Math" panose="02040503050406030204" pitchFamily="18" charset="0"/>
                          </a:rPr>
                          <m:t>=</m:t>
                        </m:r>
                        <m:r>
                          <a:rPr lang="en-US" sz="2400" b="0" i="0" dirty="0">
                            <a:solidFill>
                              <a:schemeClr val="tx1"/>
                            </a:solidFill>
                            <a:latin typeface="Cambria Math" panose="02040503050406030204" pitchFamily="18" charset="0"/>
                          </a:rPr>
                          <m:t>1</m:t>
                        </m:r>
                      </m:sub>
                      <m:sup>
                        <m:r>
                          <a:rPr lang="en-US" sz="2400" b="0" i="0" dirty="0">
                            <a:solidFill>
                              <a:schemeClr val="tx1"/>
                            </a:solidFill>
                            <a:latin typeface="Cambria Math" panose="02040503050406030204" pitchFamily="18" charset="0"/>
                          </a:rPr>
                          <m:t>1000</m:t>
                        </m:r>
                      </m:sup>
                      <m:e>
                        <m:sSub>
                          <m:sSubPr>
                            <m:ctrlPr>
                              <a:rPr lang="en-US" sz="240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𝑋</m:t>
                            </m:r>
                          </m:e>
                          <m:sub>
                            <m:r>
                              <a:rPr lang="en-US" sz="2400" b="0" i="1" dirty="0" smtClean="0">
                                <a:solidFill>
                                  <a:schemeClr val="tx1"/>
                                </a:solidFill>
                                <a:latin typeface="Cambria Math" panose="02040503050406030204" pitchFamily="18" charset="0"/>
                              </a:rPr>
                              <m:t>𝑖</m:t>
                            </m:r>
                          </m:sub>
                        </m:sSub>
                      </m:e>
                    </m:nary>
                  </m:oMath>
                </a14:m>
                <a:r>
                  <a:rPr lang="en-US" sz="2400" dirty="0">
                    <a:solidFill>
                      <a:schemeClr val="tx1"/>
                    </a:solidFill>
                  </a:rPr>
                  <a:t> where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sub>
                    </m:sSub>
                  </m:oMath>
                </a14:m>
                <a:r>
                  <a:rPr lang="en-US" sz="2400" dirty="0"/>
                  <a:t> is 1 if the </a:t>
                </a:r>
                <a:r>
                  <a:rPr lang="en-US" sz="2400" dirty="0" err="1"/>
                  <a:t>i’th</a:t>
                </a:r>
                <a:r>
                  <a:rPr lang="en-US" sz="2400" dirty="0"/>
                  <a:t> widget is non-defective. </a:t>
                </a:r>
                <a:r>
                  <a:rPr lang="en-US" sz="2400" b="1" i="1" dirty="0"/>
                  <a:t>Goal</a:t>
                </a:r>
                <a:r>
                  <a:rPr lang="en-US" sz="2400" dirty="0"/>
                  <a:t>: </a:t>
                </a:r>
                <a14:m>
                  <m:oMath xmlns:m="http://schemas.openxmlformats.org/officeDocument/2006/math">
                    <m:r>
                      <a:rPr lang="en-US" sz="2400" i="1">
                        <a:latin typeface="Cambria Math" panose="02040503050406030204" pitchFamily="18" charset="0"/>
                      </a:rPr>
                      <m:t>ℙ</m:t>
                    </m:r>
                    <m:r>
                      <a:rPr lang="en-US" sz="2400" i="1">
                        <a:latin typeface="Cambria Math" panose="02040503050406030204" pitchFamily="18" charset="0"/>
                      </a:rPr>
                      <m:t>(</m:t>
                    </m:r>
                    <m:r>
                      <a:rPr lang="en-US" sz="2400" i="1">
                        <a:latin typeface="Cambria Math" panose="02040503050406030204" pitchFamily="18" charset="0"/>
                      </a:rPr>
                      <m:t>𝑋</m:t>
                    </m:r>
                    <m:r>
                      <a:rPr lang="en-US" sz="2400" i="1">
                        <a:latin typeface="Cambria Math" panose="02040503050406030204" pitchFamily="18" charset="0"/>
                      </a:rPr>
                      <m:t>≤</m:t>
                    </m:r>
                    <m:r>
                      <a:rPr lang="en-US" sz="2400" i="1">
                        <a:latin typeface="Cambria Math" panose="02040503050406030204" pitchFamily="18" charset="0"/>
                      </a:rPr>
                      <m:t>940</m:t>
                    </m:r>
                    <m:r>
                      <a:rPr lang="en-US" sz="2400" i="1">
                        <a:latin typeface="Cambria Math" panose="02040503050406030204" pitchFamily="18" charset="0"/>
                      </a:rPr>
                      <m:t>)</m:t>
                    </m:r>
                  </m:oMath>
                </a14:m>
                <a:endParaRPr lang="en-US" sz="2400" b="1" dirty="0">
                  <a:solidFill>
                    <a:schemeClr val="accent5"/>
                  </a:solidFill>
                </a:endParaRPr>
              </a:p>
              <a:p>
                <a:pPr>
                  <a:spcBef>
                    <a:spcPts val="1800"/>
                  </a:spcBef>
                </a:pPr>
                <a:r>
                  <a:rPr lang="en-US" sz="2400" b="1" dirty="0">
                    <a:solidFill>
                      <a:schemeClr val="accent5"/>
                    </a:solidFill>
                  </a:rPr>
                  <a:t>2. Apply CLT</a:t>
                </a:r>
                <a:r>
                  <a:rPr lang="en-US" sz="2400" b="1" dirty="0"/>
                  <a:t>. </a:t>
                </a:r>
                <a14:m>
                  <m:oMath xmlns:m="http://schemas.openxmlformats.org/officeDocument/2006/math">
                    <m:r>
                      <a:rPr lang="en-US" sz="2400" b="0" i="1" smtClean="0">
                        <a:solidFill>
                          <a:schemeClr val="tx1"/>
                        </a:solidFill>
                        <a:latin typeface="Cambria Math" panose="02040503050406030204" pitchFamily="18" charset="0"/>
                      </a:rPr>
                      <m:t>𝑋</m:t>
                    </m:r>
                  </m:oMath>
                </a14:m>
                <a:r>
                  <a:rPr lang="en-US" sz="2400" b="1" dirty="0">
                    <a:solidFill>
                      <a:schemeClr val="tx1"/>
                    </a:solidFill>
                  </a:rPr>
                  <a:t> </a:t>
                </a:r>
                <a:r>
                  <a:rPr lang="en-US" sz="2400" dirty="0">
                    <a:solidFill>
                      <a:schemeClr val="tx1"/>
                    </a:solidFill>
                  </a:rPr>
                  <a:t>is sum of </a:t>
                </a:r>
                <a:r>
                  <a:rPr lang="en-US" sz="2400" dirty="0" err="1">
                    <a:solidFill>
                      <a:schemeClr val="tx1"/>
                    </a:solidFill>
                  </a:rPr>
                  <a:t>i.i.d</a:t>
                </a:r>
                <a:r>
                  <a:rPr lang="en-US" sz="2400" dirty="0">
                    <a:solidFill>
                      <a:schemeClr val="tx1"/>
                    </a:solidFill>
                  </a:rPr>
                  <a:t> RVs each with </a:t>
                </a:r>
                <a14:m>
                  <m:oMath xmlns:m="http://schemas.openxmlformats.org/officeDocument/2006/math">
                    <m:r>
                      <a:rPr lang="en-US" sz="2400" b="0" i="1" smtClean="0">
                        <a:solidFill>
                          <a:schemeClr val="tx1"/>
                        </a:solidFill>
                        <a:latin typeface="Cambria Math" panose="02040503050406030204" pitchFamily="18" charset="0"/>
                      </a:rPr>
                      <m:t>𝜇</m:t>
                    </m:r>
                    <m:r>
                      <a:rPr lang="en-US" sz="2400" b="0" i="1" smtClean="0">
                        <a:solidFill>
                          <a:schemeClr val="tx1"/>
                        </a:solidFill>
                        <a:latin typeface="Cambria Math" panose="02040503050406030204" pitchFamily="18" charset="0"/>
                      </a:rPr>
                      <m:t>=</m:t>
                    </m:r>
                    <m:r>
                      <a:rPr lang="en-US" sz="2400" i="1">
                        <a:latin typeface="Cambria Math" panose="02040503050406030204" pitchFamily="18" charset="0"/>
                      </a:rPr>
                      <m:t>𝔼</m:t>
                    </m:r>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𝑖</m:t>
                            </m:r>
                          </m:sub>
                        </m:sSub>
                      </m:e>
                    </m:d>
                    <m:r>
                      <a:rPr lang="en-US" sz="2400" i="1">
                        <a:latin typeface="Cambria Math" panose="02040503050406030204" pitchFamily="18" charset="0"/>
                      </a:rPr>
                      <m:t>=</m:t>
                    </m:r>
                    <m:r>
                      <a:rPr lang="en-US" sz="2400" i="1">
                        <a:latin typeface="Cambria Math" panose="02040503050406030204" pitchFamily="18" charset="0"/>
                      </a:rPr>
                      <m:t>𝑝</m:t>
                    </m:r>
                    <m:r>
                      <a:rPr lang="en-US" sz="2400" i="1">
                        <a:latin typeface="Cambria Math" panose="02040503050406030204" pitchFamily="18" charset="0"/>
                      </a:rPr>
                      <m:t>=.</m:t>
                    </m:r>
                    <m:r>
                      <a:rPr lang="en-US" sz="2400" i="1">
                        <a:latin typeface="Cambria Math" panose="02040503050406030204" pitchFamily="18" charset="0"/>
                      </a:rPr>
                      <m:t>95</m:t>
                    </m:r>
                  </m:oMath>
                </a14:m>
                <a:r>
                  <a:rPr lang="en-US" sz="2400" dirty="0">
                    <a:solidFill>
                      <a:schemeClr val="tx1"/>
                    </a:solidFill>
                  </a:rPr>
                  <a:t> and </a:t>
                </a:r>
                <a14:m>
                  <m:oMath xmlns:m="http://schemas.openxmlformats.org/officeDocument/2006/math">
                    <m:r>
                      <m:rPr>
                        <m:sty m:val="p"/>
                      </m:rPr>
                      <a:rPr lang="en-US" sz="2400">
                        <a:latin typeface="Cambria Math" panose="02040503050406030204" pitchFamily="18" charset="0"/>
                      </a:rPr>
                      <m:t>Var</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𝑖</m:t>
                            </m:r>
                          </m:sub>
                        </m:sSub>
                      </m:e>
                    </m:d>
                    <m:r>
                      <a:rPr lang="en-US" sz="2400" i="1">
                        <a:latin typeface="Cambria Math" panose="02040503050406030204" pitchFamily="18" charset="0"/>
                      </a:rPr>
                      <m:t>=</m:t>
                    </m:r>
                    <m:r>
                      <a:rPr lang="en-US" sz="2400" i="1">
                        <a:latin typeface="Cambria Math" panose="02040503050406030204" pitchFamily="18" charset="0"/>
                      </a:rPr>
                      <m:t>𝑝</m:t>
                    </m:r>
                    <m:d>
                      <m:dPr>
                        <m:ctrlPr>
                          <a:rPr lang="en-US" sz="2400" i="1">
                            <a:latin typeface="Cambria Math" panose="02040503050406030204" pitchFamily="18" charset="0"/>
                          </a:rPr>
                        </m:ctrlPr>
                      </m:dPr>
                      <m:e>
                        <m:r>
                          <a:rPr lang="en-US" sz="2400" i="1">
                            <a:latin typeface="Cambria Math" panose="02040503050406030204" pitchFamily="18" charset="0"/>
                          </a:rPr>
                          <m:t>1</m:t>
                        </m:r>
                        <m:r>
                          <a:rPr lang="en-US" sz="2400" i="1">
                            <a:latin typeface="Cambria Math" panose="02040503050406030204" pitchFamily="18" charset="0"/>
                          </a:rPr>
                          <m:t>−</m:t>
                        </m:r>
                        <m:r>
                          <a:rPr lang="en-US" sz="2400" i="1">
                            <a:latin typeface="Cambria Math" panose="02040503050406030204" pitchFamily="18" charset="0"/>
                          </a:rPr>
                          <m:t>𝑝</m:t>
                        </m:r>
                      </m:e>
                    </m:d>
                    <m:r>
                      <a:rPr lang="en-US" sz="2400" i="1">
                        <a:latin typeface="Cambria Math" panose="02040503050406030204" pitchFamily="18" charset="0"/>
                      </a:rPr>
                      <m:t>=.</m:t>
                    </m:r>
                    <m:r>
                      <a:rPr lang="en-US" sz="2400" i="1">
                        <a:latin typeface="Cambria Math" panose="02040503050406030204" pitchFamily="18" charset="0"/>
                      </a:rPr>
                      <m:t>0475</m:t>
                    </m:r>
                  </m:oMath>
                </a14:m>
                <a:r>
                  <a:rPr lang="en-US" sz="2400" dirty="0">
                    <a:solidFill>
                      <a:schemeClr val="tx1"/>
                    </a:solidFill>
                  </a:rPr>
                  <a:t>, we can approximate </a:t>
                </a:r>
                <a14:m>
                  <m:oMath xmlns:m="http://schemas.openxmlformats.org/officeDocument/2006/math">
                    <m:r>
                      <a:rPr lang="en-US" sz="2400" b="0" i="1" smtClean="0">
                        <a:solidFill>
                          <a:schemeClr val="tx1"/>
                        </a:solidFill>
                        <a:latin typeface="Cambria Math" panose="02040503050406030204" pitchFamily="18" charset="0"/>
                      </a:rPr>
                      <m:t>𝑋</m:t>
                    </m:r>
                  </m:oMath>
                </a14:m>
                <a:r>
                  <a:rPr lang="en-US" sz="2400" b="1" dirty="0">
                    <a:solidFill>
                      <a:schemeClr val="tx1"/>
                    </a:solidFill>
                  </a:rPr>
                  <a:t> </a:t>
                </a:r>
                <a:r>
                  <a:rPr lang="en-US" sz="2400" dirty="0">
                    <a:solidFill>
                      <a:schemeClr val="tx1"/>
                    </a:solidFill>
                  </a:rPr>
                  <a:t>with </a:t>
                </a:r>
                <a14:m>
                  <m:oMath xmlns:m="http://schemas.openxmlformats.org/officeDocument/2006/math">
                    <m:r>
                      <a:rPr lang="en-US" sz="2400" b="0" i="1" smtClean="0">
                        <a:solidFill>
                          <a:schemeClr val="tx1"/>
                        </a:solidFill>
                        <a:latin typeface="Cambria Math" panose="02040503050406030204" pitchFamily="18" charset="0"/>
                      </a:rPr>
                      <m:t>𝑌</m:t>
                    </m:r>
                    <m:r>
                      <a:rPr lang="en-US" sz="2400" b="0" i="1" smtClean="0">
                        <a:solidFill>
                          <a:schemeClr val="tx1"/>
                        </a:solidFill>
                        <a:latin typeface="Cambria Math" panose="02040503050406030204" pitchFamily="18" charset="0"/>
                      </a:rPr>
                      <m:t>~</m:t>
                    </m:r>
                    <m:r>
                      <a:rPr lang="en-US" sz="2400" b="0" i="1">
                        <a:latin typeface="Cambria Math" panose="02040503050406030204" pitchFamily="18" charset="0"/>
                      </a:rPr>
                      <m:t>𝒩</m:t>
                    </m:r>
                    <m:r>
                      <a:rPr lang="en-US" sz="2400" b="0" i="1" smtClean="0">
                        <a:latin typeface="Cambria Math" panose="02040503050406030204" pitchFamily="18" charset="0"/>
                      </a:rPr>
                      <m:t>(</m:t>
                    </m:r>
                    <m:r>
                      <a:rPr lang="en-US" sz="2400" b="0" i="1" smtClean="0">
                        <a:latin typeface="Cambria Math" panose="02040503050406030204" pitchFamily="18" charset="0"/>
                      </a:rPr>
                      <m:t>1000</m:t>
                    </m:r>
                    <m:r>
                      <a:rPr lang="en-US" sz="2400" b="0" i="1" smtClean="0">
                        <a:latin typeface="Cambria Math" panose="02040503050406030204" pitchFamily="18" charset="0"/>
                      </a:rPr>
                      <m:t>⋅</m:t>
                    </m:r>
                    <m:r>
                      <a:rPr lang="en-US" sz="2400" b="0" i="1" smtClean="0">
                        <a:latin typeface="Cambria Math" panose="02040503050406030204" pitchFamily="18" charset="0"/>
                      </a:rPr>
                      <m:t>0</m:t>
                    </m:r>
                    <m:r>
                      <a:rPr lang="en-US" sz="2400" b="0" i="1" smtClean="0">
                        <a:latin typeface="Cambria Math" panose="02040503050406030204" pitchFamily="18" charset="0"/>
                      </a:rPr>
                      <m:t>.</m:t>
                    </m:r>
                    <m:r>
                      <a:rPr lang="en-US" sz="2400" b="0" i="1" smtClean="0">
                        <a:latin typeface="Cambria Math" panose="02040503050406030204" pitchFamily="18" charset="0"/>
                      </a:rPr>
                      <m:t>95</m:t>
                    </m:r>
                    <m:r>
                      <a:rPr lang="en-US" sz="2400" b="0" i="1" smtClean="0">
                        <a:latin typeface="Cambria Math" panose="02040503050406030204" pitchFamily="18" charset="0"/>
                      </a:rPr>
                      <m:t>, </m:t>
                    </m:r>
                    <m:r>
                      <a:rPr lang="en-US" sz="2400" b="0" i="1" smtClean="0">
                        <a:latin typeface="Cambria Math" panose="02040503050406030204" pitchFamily="18" charset="0"/>
                      </a:rPr>
                      <m:t>1000</m:t>
                    </m:r>
                    <m:r>
                      <a:rPr lang="en-US" sz="2400" b="0" i="1" smtClean="0">
                        <a:latin typeface="Cambria Math" panose="02040503050406030204" pitchFamily="18" charset="0"/>
                      </a:rPr>
                      <m:t>⋅</m:t>
                    </m:r>
                    <m:r>
                      <a:rPr lang="en-US" sz="2400" b="0" i="1" smtClean="0">
                        <a:latin typeface="Cambria Math" panose="02040503050406030204" pitchFamily="18" charset="0"/>
                      </a:rPr>
                      <m:t>0</m:t>
                    </m:r>
                    <m:r>
                      <a:rPr lang="en-US" sz="2400" b="0" i="1" smtClean="0">
                        <a:latin typeface="Cambria Math" panose="02040503050406030204" pitchFamily="18" charset="0"/>
                      </a:rPr>
                      <m:t>.</m:t>
                    </m:r>
                    <m:r>
                      <a:rPr lang="en-US" sz="2400" b="0" i="1" smtClean="0">
                        <a:latin typeface="Cambria Math" panose="02040503050406030204" pitchFamily="18" charset="0"/>
                      </a:rPr>
                      <m:t>0475</m:t>
                    </m:r>
                    <m:r>
                      <a:rPr lang="en-US" sz="2400" b="0" i="1" smtClean="0">
                        <a:latin typeface="Cambria Math" panose="02040503050406030204" pitchFamily="18" charset="0"/>
                      </a:rPr>
                      <m:t>)</m:t>
                    </m:r>
                  </m:oMath>
                </a14:m>
                <a:r>
                  <a:rPr lang="en-US" sz="2400" dirty="0">
                    <a:solidFill>
                      <a:schemeClr val="tx1"/>
                    </a:solidFill>
                  </a:rPr>
                  <a:t>. </a:t>
                </a:r>
                <a:br>
                  <a:rPr lang="en-US" sz="2400" dirty="0">
                    <a:solidFill>
                      <a:schemeClr val="tx1"/>
                    </a:solidFill>
                  </a:rPr>
                </a:br>
                <a:r>
                  <a:rPr lang="en-US" sz="2400" dirty="0">
                    <a:solidFill>
                      <a:schemeClr val="tx1"/>
                    </a:solidFill>
                  </a:rPr>
                  <a:t>So,</a:t>
                </a:r>
                <a:r>
                  <a:rPr lang="en-US" sz="2400" dirty="0"/>
                  <a:t> </a:t>
                </a:r>
                <a14:m>
                  <m:oMath xmlns:m="http://schemas.openxmlformats.org/officeDocument/2006/math">
                    <m:r>
                      <a:rPr lang="en-US" sz="2400" i="1">
                        <a:latin typeface="Cambria Math" panose="02040503050406030204" pitchFamily="18" charset="0"/>
                      </a:rPr>
                      <m:t>ℙ</m:t>
                    </m:r>
                    <m:d>
                      <m:dPr>
                        <m:ctrlPr>
                          <a:rPr lang="en-US" sz="2400" i="1">
                            <a:latin typeface="Cambria Math" panose="02040503050406030204" pitchFamily="18" charset="0"/>
                          </a:rPr>
                        </m:ctrlPr>
                      </m:dPr>
                      <m:e>
                        <m:r>
                          <a:rPr lang="en-US" sz="2400" i="1">
                            <a:latin typeface="Cambria Math" panose="02040503050406030204" pitchFamily="18" charset="0"/>
                          </a:rPr>
                          <m:t>𝑋</m:t>
                        </m:r>
                        <m:r>
                          <a:rPr lang="en-US" sz="2400" i="1">
                            <a:latin typeface="Cambria Math" panose="02040503050406030204" pitchFamily="18" charset="0"/>
                          </a:rPr>
                          <m:t>≤</m:t>
                        </m:r>
                        <m:r>
                          <a:rPr lang="en-US" sz="2400" i="1">
                            <a:latin typeface="Cambria Math" panose="02040503050406030204" pitchFamily="18" charset="0"/>
                          </a:rPr>
                          <m:t>940</m:t>
                        </m:r>
                      </m:e>
                    </m:d>
                    <m:r>
                      <a:rPr lang="en-US" sz="2400" b="0" i="1" smtClean="0">
                        <a:latin typeface="Cambria Math" panose="02040503050406030204" pitchFamily="18" charset="0"/>
                      </a:rPr>
                      <m:t>≈</m:t>
                    </m:r>
                    <m:r>
                      <a:rPr lang="en-US" sz="2400" i="1">
                        <a:latin typeface="Cambria Math" panose="02040503050406030204" pitchFamily="18" charset="0"/>
                      </a:rPr>
                      <m:t>ℙ</m:t>
                    </m:r>
                    <m:r>
                      <a:rPr lang="en-US" sz="2400" i="1">
                        <a:latin typeface="Cambria Math" panose="02040503050406030204" pitchFamily="18" charset="0"/>
                      </a:rPr>
                      <m:t>(</m:t>
                    </m:r>
                    <m:r>
                      <a:rPr lang="en-US" sz="2400" b="0" i="1" smtClean="0">
                        <a:latin typeface="Cambria Math" panose="02040503050406030204" pitchFamily="18" charset="0"/>
                      </a:rPr>
                      <m:t>𝑌</m:t>
                    </m:r>
                    <m:r>
                      <a:rPr lang="en-US" sz="2400" i="1">
                        <a:latin typeface="Cambria Math" panose="02040503050406030204" pitchFamily="18" charset="0"/>
                      </a:rPr>
                      <m:t>≤</m:t>
                    </m:r>
                    <m:r>
                      <a:rPr lang="en-US" sz="2400" i="1">
                        <a:latin typeface="Cambria Math" panose="02040503050406030204" pitchFamily="18" charset="0"/>
                      </a:rPr>
                      <m:t>940</m:t>
                    </m:r>
                    <m:r>
                      <a:rPr lang="en-US" sz="2400" i="1">
                        <a:latin typeface="Cambria Math" panose="02040503050406030204" pitchFamily="18" charset="0"/>
                      </a:rPr>
                      <m:t>)</m:t>
                    </m:r>
                  </m:oMath>
                </a14:m>
                <a:endParaRPr lang="en-US" sz="2400" b="1" dirty="0">
                  <a:solidFill>
                    <a:schemeClr val="accent5"/>
                  </a:solidFill>
                </a:endParaRPr>
              </a:p>
              <a:p>
                <a:pPr>
                  <a:spcBef>
                    <a:spcPts val="1800"/>
                  </a:spcBef>
                </a:pPr>
                <a:r>
                  <a:rPr lang="en-US" sz="2400" b="1" dirty="0">
                    <a:solidFill>
                      <a:schemeClr val="accent5"/>
                    </a:solidFill>
                  </a:rPr>
                  <a:t>3. Compute Probability. </a:t>
                </a:r>
              </a:p>
              <a:p>
                <a14:m>
                  <m:oMath xmlns:m="http://schemas.openxmlformats.org/officeDocument/2006/math">
                    <m:r>
                      <a:rPr lang="en-US" sz="2400" i="1">
                        <a:latin typeface="Cambria Math" panose="02040503050406030204" pitchFamily="18" charset="0"/>
                      </a:rPr>
                      <m:t>ℙ</m:t>
                    </m:r>
                    <m:d>
                      <m:dPr>
                        <m:ctrlPr>
                          <a:rPr lang="en-US" sz="2400" i="1">
                            <a:latin typeface="Cambria Math" panose="02040503050406030204" pitchFamily="18" charset="0"/>
                          </a:rPr>
                        </m:ctrlPr>
                      </m:dPr>
                      <m:e>
                        <m:r>
                          <a:rPr lang="en-US" sz="2400" i="1">
                            <a:latin typeface="Cambria Math" panose="02040503050406030204" pitchFamily="18" charset="0"/>
                          </a:rPr>
                          <m:t>𝑌</m:t>
                        </m:r>
                        <m:r>
                          <a:rPr lang="en-US" sz="2400" i="1">
                            <a:latin typeface="Cambria Math" panose="02040503050406030204" pitchFamily="18" charset="0"/>
                          </a:rPr>
                          <m:t>≤</m:t>
                        </m:r>
                        <m:r>
                          <a:rPr lang="en-US" sz="2400" i="1">
                            <a:latin typeface="Cambria Math" panose="02040503050406030204" pitchFamily="18" charset="0"/>
                          </a:rPr>
                          <m:t>940</m:t>
                        </m:r>
                      </m:e>
                    </m:d>
                    <m:r>
                      <a:rPr lang="en-US" sz="2400" b="0" i="1" smtClean="0">
                        <a:latin typeface="Cambria Math" panose="02040503050406030204" pitchFamily="18" charset="0"/>
                      </a:rPr>
                      <m:t>=</m:t>
                    </m:r>
                    <m:r>
                      <a:rPr lang="en-US" sz="2400" i="1">
                        <a:latin typeface="Cambria Math" panose="02040503050406030204" pitchFamily="18" charset="0"/>
                      </a:rPr>
                      <m:t>ℙ</m:t>
                    </m:r>
                    <m:d>
                      <m:dPr>
                        <m:ctrlPr>
                          <a:rPr lang="en-US" sz="2400" i="1">
                            <a:latin typeface="Cambria Math" panose="02040503050406030204" pitchFamily="18" charset="0"/>
                          </a:rPr>
                        </m:ctrlPr>
                      </m:dPr>
                      <m:e>
                        <m:r>
                          <a:rPr lang="en-US" sz="2400" b="0" i="1" smtClean="0">
                            <a:latin typeface="Cambria Math" panose="02040503050406030204" pitchFamily="18" charset="0"/>
                          </a:rPr>
                          <m:t>𝑍</m:t>
                        </m:r>
                        <m:r>
                          <a:rPr lang="en-US" sz="2400" i="1">
                            <a:latin typeface="Cambria Math" panose="02040503050406030204" pitchFamily="18" charset="0"/>
                          </a:rPr>
                          <m:t>≤</m:t>
                        </m:r>
                        <m:f>
                          <m:fPr>
                            <m:ctrlPr>
                              <a:rPr lang="en-US" sz="2400" b="0" i="1" smtClean="0">
                                <a:latin typeface="Cambria Math" panose="02040503050406030204" pitchFamily="18" charset="0"/>
                              </a:rPr>
                            </m:ctrlPr>
                          </m:fPr>
                          <m:num>
                            <m:r>
                              <a:rPr lang="en-US" sz="2400" i="1">
                                <a:latin typeface="Cambria Math" panose="02040503050406030204" pitchFamily="18" charset="0"/>
                              </a:rPr>
                              <m:t>940</m:t>
                            </m:r>
                            <m:r>
                              <a:rPr lang="en-US" sz="2400" b="0" i="1" smtClean="0">
                                <a:latin typeface="Cambria Math" panose="02040503050406030204" pitchFamily="18" charset="0"/>
                              </a:rPr>
                              <m:t>−</m:t>
                            </m:r>
                            <m:r>
                              <a:rPr lang="en-US" sz="2400" i="1">
                                <a:latin typeface="Cambria Math" panose="02040503050406030204" pitchFamily="18" charset="0"/>
                              </a:rPr>
                              <m:t>1000</m:t>
                            </m:r>
                            <m:r>
                              <a:rPr lang="en-US" sz="2400" i="1">
                                <a:latin typeface="Cambria Math" panose="02040503050406030204" pitchFamily="18" charset="0"/>
                              </a:rPr>
                              <m:t>⋅</m:t>
                            </m:r>
                            <m:r>
                              <a:rPr lang="en-US" sz="2400" i="1">
                                <a:latin typeface="Cambria Math" panose="02040503050406030204" pitchFamily="18" charset="0"/>
                              </a:rPr>
                              <m:t>0</m:t>
                            </m:r>
                            <m:r>
                              <a:rPr lang="en-US" sz="2400" i="1">
                                <a:latin typeface="Cambria Math" panose="02040503050406030204" pitchFamily="18" charset="0"/>
                              </a:rPr>
                              <m:t>.</m:t>
                            </m:r>
                            <m:r>
                              <a:rPr lang="en-US" sz="2400" i="1">
                                <a:latin typeface="Cambria Math" panose="02040503050406030204" pitchFamily="18" charset="0"/>
                              </a:rPr>
                              <m:t>95</m:t>
                            </m:r>
                          </m:num>
                          <m:den>
                            <m:rad>
                              <m:radPr>
                                <m:degHide m:val="on"/>
                                <m:ctrlPr>
                                  <a:rPr lang="en-US" sz="2400" b="0" i="1" smtClean="0">
                                    <a:latin typeface="Cambria Math" panose="02040503050406030204" pitchFamily="18" charset="0"/>
                                  </a:rPr>
                                </m:ctrlPr>
                              </m:radPr>
                              <m:deg/>
                              <m:e>
                                <m:r>
                                  <a:rPr lang="en-US" sz="2400" i="1">
                                    <a:latin typeface="Cambria Math" panose="02040503050406030204" pitchFamily="18" charset="0"/>
                                  </a:rPr>
                                  <m:t>1000</m:t>
                                </m:r>
                                <m:r>
                                  <a:rPr lang="en-US" sz="2400" i="1">
                                    <a:latin typeface="Cambria Math" panose="02040503050406030204" pitchFamily="18" charset="0"/>
                                  </a:rPr>
                                  <m:t>⋅</m:t>
                                </m:r>
                                <m:r>
                                  <a:rPr lang="en-US" sz="2400" i="1">
                                    <a:latin typeface="Cambria Math" panose="02040503050406030204" pitchFamily="18" charset="0"/>
                                  </a:rPr>
                                  <m:t>0</m:t>
                                </m:r>
                                <m:r>
                                  <a:rPr lang="en-US" sz="2400" i="1">
                                    <a:latin typeface="Cambria Math" panose="02040503050406030204" pitchFamily="18" charset="0"/>
                                  </a:rPr>
                                  <m:t>.</m:t>
                                </m:r>
                                <m:r>
                                  <a:rPr lang="en-US" sz="2400" i="1">
                                    <a:latin typeface="Cambria Math" panose="02040503050406030204" pitchFamily="18" charset="0"/>
                                  </a:rPr>
                                  <m:t>0475</m:t>
                                </m:r>
                              </m:e>
                            </m:rad>
                          </m:den>
                        </m:f>
                      </m:e>
                    </m:d>
                  </m:oMath>
                </a14:m>
                <a:r>
                  <a:rPr lang="en-US" sz="2400" b="0" dirty="0"/>
                  <a:t>          </a:t>
                </a:r>
                <a:r>
                  <a:rPr lang="en-US" sz="2400" b="1" i="1" dirty="0">
                    <a:solidFill>
                      <a:schemeClr val="accent5"/>
                    </a:solidFill>
                  </a:rPr>
                  <a:t>standardize</a:t>
                </a:r>
                <a:endParaRPr lang="en-US" sz="2400" b="0" dirty="0">
                  <a:solidFill>
                    <a:schemeClr val="accent5"/>
                  </a:solidFill>
                </a:endParaRPr>
              </a:p>
              <a:p>
                <a:r>
                  <a:rPr lang="en-US" sz="2400" b="0" dirty="0"/>
                  <a:t>                    </a:t>
                </a:r>
                <a14:m>
                  <m:oMath xmlns:m="http://schemas.openxmlformats.org/officeDocument/2006/math">
                    <m:r>
                      <a:rPr lang="en-US" sz="2400" b="0" i="1" smtClean="0">
                        <a:latin typeface="Cambria Math" panose="02040503050406030204" pitchFamily="18" charset="0"/>
                      </a:rPr>
                      <m:t>≈</m:t>
                    </m:r>
                    <m:r>
                      <m:rPr>
                        <m:sty m:val="p"/>
                      </m:rPr>
                      <a:rPr lang="en-US" sz="2400" b="0" i="0" smtClean="0">
                        <a:latin typeface="Cambria Math" panose="02040503050406030204" pitchFamily="18" charset="0"/>
                      </a:rPr>
                      <m:t>Φ</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m:t>
                        </m:r>
                        <m:r>
                          <a:rPr lang="en-US" sz="2400" b="0" i="1" smtClean="0">
                            <a:latin typeface="Cambria Math" panose="02040503050406030204" pitchFamily="18" charset="0"/>
                          </a:rPr>
                          <m:t>1</m:t>
                        </m:r>
                        <m:r>
                          <a:rPr lang="en-US" sz="2400" b="0" i="1" smtClean="0">
                            <a:latin typeface="Cambria Math" panose="02040503050406030204" pitchFamily="18" charset="0"/>
                          </a:rPr>
                          <m:t>.</m:t>
                        </m:r>
                        <m:r>
                          <a:rPr lang="en-US" sz="2400" b="0" i="1" smtClean="0">
                            <a:latin typeface="Cambria Math" panose="02040503050406030204" pitchFamily="18" charset="0"/>
                          </a:rPr>
                          <m:t>45</m:t>
                        </m:r>
                      </m:e>
                    </m:d>
                    <m:r>
                      <a:rPr lang="en-US" sz="2400" b="0" i="1" smtClean="0">
                        <a:latin typeface="Cambria Math" panose="02040503050406030204" pitchFamily="18" charset="0"/>
                      </a:rPr>
                      <m:t>=</m:t>
                    </m:r>
                    <m:r>
                      <a:rPr lang="en-US" sz="2400" b="0" i="1" smtClean="0">
                        <a:latin typeface="Cambria Math" panose="02040503050406030204" pitchFamily="18" charset="0"/>
                      </a:rPr>
                      <m:t>1</m:t>
                    </m:r>
                    <m:r>
                      <a:rPr lang="en-US" sz="2400" b="0" i="1" smtClean="0">
                        <a:latin typeface="Cambria Math" panose="02040503050406030204" pitchFamily="18" charset="0"/>
                      </a:rPr>
                      <m:t>−</m:t>
                    </m:r>
                    <m:r>
                      <m:rPr>
                        <m:sty m:val="p"/>
                      </m:rPr>
                      <a:rPr lang="en-US" sz="2400" b="0" i="0" smtClean="0">
                        <a:latin typeface="Cambria Math" panose="02040503050406030204" pitchFamily="18" charset="0"/>
                      </a:rPr>
                      <m:t>Φ</m:t>
                    </m:r>
                    <m:r>
                      <a:rPr lang="en-US" sz="2400" b="0" i="1" smtClean="0">
                        <a:latin typeface="Cambria Math" panose="02040503050406030204" pitchFamily="18" charset="0"/>
                      </a:rPr>
                      <m:t>(</m:t>
                    </m:r>
                    <m:r>
                      <a:rPr lang="en-US" sz="2400" b="0" i="1" smtClean="0">
                        <a:latin typeface="Cambria Math" panose="02040503050406030204" pitchFamily="18" charset="0"/>
                      </a:rPr>
                      <m:t>1</m:t>
                    </m:r>
                    <m:r>
                      <a:rPr lang="en-US" sz="2400" b="0" i="1" smtClean="0">
                        <a:latin typeface="Cambria Math" panose="02040503050406030204" pitchFamily="18" charset="0"/>
                      </a:rPr>
                      <m:t>.</m:t>
                    </m:r>
                    <m:r>
                      <a:rPr lang="en-US" sz="2400" b="0" i="1" smtClean="0">
                        <a:latin typeface="Cambria Math" panose="02040503050406030204" pitchFamily="18" charset="0"/>
                      </a:rPr>
                      <m:t>45</m:t>
                    </m:r>
                    <m:r>
                      <a:rPr lang="en-US" sz="2400" b="0" i="1" smtClean="0">
                        <a:latin typeface="Cambria Math" panose="02040503050406030204" pitchFamily="18" charset="0"/>
                      </a:rPr>
                      <m:t>)</m:t>
                    </m:r>
                  </m:oMath>
                </a14:m>
                <a:r>
                  <a:rPr lang="en-US" sz="2400" b="0" dirty="0"/>
                  <a:t>  </a:t>
                </a:r>
                <a:r>
                  <a:rPr lang="en-US" sz="2400" b="1" i="1" dirty="0">
                    <a:solidFill>
                      <a:schemeClr val="accent5"/>
                    </a:solidFill>
                  </a:rPr>
                  <a:t>write in terms of </a:t>
                </a:r>
                <a14:m>
                  <m:oMath xmlns:m="http://schemas.openxmlformats.org/officeDocument/2006/math">
                    <m:r>
                      <a:rPr lang="en-US" sz="2400" b="1" i="0" smtClean="0">
                        <a:solidFill>
                          <a:schemeClr val="accent5"/>
                        </a:solidFill>
                        <a:latin typeface="Cambria Math" panose="02040503050406030204" pitchFamily="18" charset="0"/>
                      </a:rPr>
                      <m:t>𝚽</m:t>
                    </m:r>
                  </m:oMath>
                </a14:m>
                <a:endParaRPr lang="en-US" sz="2400" b="0" dirty="0">
                  <a:solidFill>
                    <a:schemeClr val="accent5"/>
                  </a:solidFill>
                </a:endParaRPr>
              </a:p>
              <a:p>
                <a:r>
                  <a:rPr lang="en-US" sz="2400" b="0" dirty="0"/>
                  <a:t>                    </a:t>
                </a:r>
                <a14:m>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1</m:t>
                    </m:r>
                    <m:r>
                      <a:rPr lang="en-US" sz="2400" b="0" i="1" smtClean="0">
                        <a:latin typeface="Cambria Math" panose="02040503050406030204" pitchFamily="18" charset="0"/>
                      </a:rPr>
                      <m:t>−.</m:t>
                    </m:r>
                    <m:r>
                      <a:rPr lang="en-US" sz="2400" b="0" i="1" smtClean="0">
                        <a:latin typeface="Cambria Math" panose="02040503050406030204" pitchFamily="18" charset="0"/>
                      </a:rPr>
                      <m:t>92647</m:t>
                    </m:r>
                    <m:r>
                      <a:rPr lang="en-US" sz="2400" b="0" i="1" smtClean="0">
                        <a:latin typeface="Cambria Math" panose="02040503050406030204" pitchFamily="18" charset="0"/>
                      </a:rPr>
                      <m:t>=.</m:t>
                    </m:r>
                    <m:r>
                      <a:rPr lang="en-US" sz="2400" b="0" i="1" smtClean="0">
                        <a:latin typeface="Cambria Math" panose="02040503050406030204" pitchFamily="18" charset="0"/>
                      </a:rPr>
                      <m:t>07353</m:t>
                    </m:r>
                  </m:oMath>
                </a14:m>
                <a:r>
                  <a:rPr lang="en-US" sz="2400" dirty="0"/>
                  <a:t>.</a:t>
                </a:r>
                <a:r>
                  <a:rPr lang="en-US" sz="2400" b="1" dirty="0">
                    <a:solidFill>
                      <a:schemeClr val="accent5"/>
                    </a:solidFill>
                  </a:rPr>
                  <a:t>        </a:t>
                </a:r>
                <a:r>
                  <a:rPr lang="en-US" sz="2400" b="1" i="1" dirty="0">
                    <a:solidFill>
                      <a:schemeClr val="accent5"/>
                    </a:solidFill>
                  </a:rPr>
                  <a:t>plug into z-table</a:t>
                </a:r>
                <a:endParaRPr lang="en-US" sz="2400" b="1" dirty="0">
                  <a:solidFill>
                    <a:schemeClr val="accent5"/>
                  </a:solidFill>
                </a:endParaRPr>
              </a:p>
              <a:p>
                <a:endParaRPr lang="en-US" sz="2400" b="1" dirty="0">
                  <a:solidFill>
                    <a:schemeClr val="accent5"/>
                  </a:solidFill>
                </a:endParaRPr>
              </a:p>
            </p:txBody>
          </p:sp>
        </mc:Choice>
        <mc:Fallback xmlns="">
          <p:sp>
            <p:nvSpPr>
              <p:cNvPr id="4" name="Content Placeholder 2">
                <a:extLst>
                  <a:ext uri="{FF2B5EF4-FFF2-40B4-BE49-F238E27FC236}">
                    <a16:creationId xmlns:a16="http://schemas.microsoft.com/office/drawing/2014/main" id="{94E5E90E-1791-5EF9-95B6-13407E3540F3}"/>
                  </a:ext>
                </a:extLst>
              </p:cNvPr>
              <p:cNvSpPr txBox="1">
                <a:spLocks noRot="1" noChangeAspect="1" noMove="1" noResize="1" noEditPoints="1" noAdjustHandles="1" noChangeArrowheads="1" noChangeShapeType="1" noTextEdit="1"/>
              </p:cNvSpPr>
              <p:nvPr/>
            </p:nvSpPr>
            <p:spPr>
              <a:xfrm>
                <a:off x="575239" y="2823518"/>
                <a:ext cx="11460241" cy="3997411"/>
              </a:xfrm>
              <a:prstGeom prst="rect">
                <a:avLst/>
              </a:prstGeom>
              <a:blipFill>
                <a:blip r:embed="rId4"/>
                <a:stretch>
                  <a:fillRect l="-1223" t="-2896" b="-138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F1D69FE-4142-A19C-2AB6-87E50FCBD246}"/>
                  </a:ext>
                </a:extLst>
              </p:cNvPr>
              <p:cNvSpPr txBox="1"/>
              <p:nvPr/>
            </p:nvSpPr>
            <p:spPr>
              <a:xfrm>
                <a:off x="8768219" y="4981904"/>
                <a:ext cx="3130770" cy="1612820"/>
              </a:xfrm>
              <a:prstGeom prst="roundRect">
                <a:avLst>
                  <a:gd name="adj" fmla="val 8011"/>
                </a:avLst>
              </a:prstGeom>
              <a:solidFill>
                <a:srgbClr val="FFEBEB"/>
              </a:solidFill>
              <a:ln w="28575">
                <a:noFill/>
              </a:ln>
            </p:spPr>
            <p:txBody>
              <a:bodyPr wrap="square" anchor="ctr">
                <a:noAutofit/>
              </a:bodyPr>
              <a:lstStyle/>
              <a:p>
                <a:pPr algn="ctr"/>
                <a:r>
                  <a:rPr lang="en-US" sz="2400" dirty="0">
                    <a:latin typeface="Segoe UI Semilight" panose="020B0402040204020203" pitchFamily="34" charset="0"/>
                    <a:cs typeface="Segoe UI Semilight" panose="020B0402040204020203" pitchFamily="34" charset="0"/>
                  </a:rPr>
                  <a:t>The exact probability is </a:t>
                </a:r>
                <a14:m>
                  <m:oMath xmlns:m="http://schemas.openxmlformats.org/officeDocument/2006/math">
                    <m:r>
                      <a:rPr lang="en-US" sz="2400" i="1" smtClean="0">
                        <a:latin typeface="Cambria Math" panose="02040503050406030204" pitchFamily="18" charset="0"/>
                      </a:rPr>
                      <m:t>.</m:t>
                    </m:r>
                    <m:r>
                      <a:rPr lang="en-US" sz="2400" i="1" smtClean="0">
                        <a:latin typeface="Cambria Math" panose="02040503050406030204" pitchFamily="18" charset="0"/>
                      </a:rPr>
                      <m:t>08673</m:t>
                    </m:r>
                  </m:oMath>
                </a14:m>
                <a:r>
                  <a:rPr lang="en-US" sz="2400" dirty="0">
                    <a:latin typeface="Segoe UI Semilight" panose="020B0402040204020203" pitchFamily="34" charset="0"/>
                    <a:cs typeface="Segoe UI Semilight" panose="020B0402040204020203" pitchFamily="34" charset="0"/>
                  </a:rPr>
                  <a:t>. We’re off by ~</a:t>
                </a:r>
                <a14:m>
                  <m:oMath xmlns:m="http://schemas.openxmlformats.org/officeDocument/2006/math">
                    <m:r>
                      <a:rPr lang="en-US" sz="2400" i="1" dirty="0" smtClean="0">
                        <a:latin typeface="Cambria Math" panose="02040503050406030204" pitchFamily="18" charset="0"/>
                        <a:cs typeface="Segoe UI Semilight" panose="020B0402040204020203" pitchFamily="34" charset="0"/>
                      </a:rPr>
                      <m:t>1</m:t>
                    </m:r>
                    <m:r>
                      <a:rPr lang="en-US" sz="2400" i="1" dirty="0" smtClean="0">
                        <a:latin typeface="Cambria Math" panose="02040503050406030204" pitchFamily="18" charset="0"/>
                        <a:cs typeface="Segoe UI Semilight" panose="020B0402040204020203" pitchFamily="34" charset="0"/>
                      </a:rPr>
                      <m:t>.</m:t>
                    </m:r>
                    <m:r>
                      <a:rPr lang="en-US" sz="2400" i="1" dirty="0" smtClean="0">
                        <a:latin typeface="Cambria Math" panose="02040503050406030204" pitchFamily="18" charset="0"/>
                        <a:cs typeface="Segoe UI Semilight" panose="020B0402040204020203" pitchFamily="34" charset="0"/>
                      </a:rPr>
                      <m:t>3</m:t>
                    </m:r>
                    <m:r>
                      <a:rPr lang="en-US" sz="2400" i="1" dirty="0" smtClean="0">
                        <a:latin typeface="Cambria Math" panose="02040503050406030204" pitchFamily="18" charset="0"/>
                        <a:cs typeface="Segoe UI Semilight" panose="020B0402040204020203" pitchFamily="34" charset="0"/>
                      </a:rPr>
                      <m:t>%</m:t>
                    </m:r>
                  </m:oMath>
                </a14:m>
                <a:r>
                  <a:rPr lang="en-US" sz="2400" dirty="0">
                    <a:latin typeface="Segoe UI Semilight" panose="020B0402040204020203" pitchFamily="34" charset="0"/>
                    <a:cs typeface="Segoe UI Semilight" panose="020B0402040204020203" pitchFamily="34" charset="0"/>
                  </a:rPr>
                  <a:t>!</a:t>
                </a:r>
              </a:p>
            </p:txBody>
          </p:sp>
        </mc:Choice>
        <mc:Fallback xmlns="">
          <p:sp>
            <p:nvSpPr>
              <p:cNvPr id="5" name="TextBox 4">
                <a:extLst>
                  <a:ext uri="{FF2B5EF4-FFF2-40B4-BE49-F238E27FC236}">
                    <a16:creationId xmlns:a16="http://schemas.microsoft.com/office/drawing/2014/main" id="{4F1D69FE-4142-A19C-2AB6-87E50FCBD246}"/>
                  </a:ext>
                </a:extLst>
              </p:cNvPr>
              <p:cNvSpPr txBox="1">
                <a:spLocks noRot="1" noChangeAspect="1" noMove="1" noResize="1" noEditPoints="1" noAdjustHandles="1" noChangeArrowheads="1" noChangeShapeType="1" noTextEdit="1"/>
              </p:cNvSpPr>
              <p:nvPr/>
            </p:nvSpPr>
            <p:spPr>
              <a:xfrm>
                <a:off x="8768219" y="4981904"/>
                <a:ext cx="3130770" cy="1612820"/>
              </a:xfrm>
              <a:prstGeom prst="roundRect">
                <a:avLst>
                  <a:gd name="adj" fmla="val 8011"/>
                </a:avLst>
              </a:prstGeom>
              <a:blipFill>
                <a:blip r:embed="rId5"/>
                <a:stretch>
                  <a:fillRect r="-1946"/>
                </a:stretch>
              </a:blipFill>
              <a:ln w="28575">
                <a:noFill/>
              </a:ln>
            </p:spPr>
            <p:txBody>
              <a:bodyPr/>
              <a:lstStyle/>
              <a:p>
                <a:r>
                  <a:rPr lang="en-US">
                    <a:noFill/>
                  </a:rPr>
                  <a:t> </a:t>
                </a:r>
              </a:p>
            </p:txBody>
          </p:sp>
        </mc:Fallback>
      </mc:AlternateContent>
    </p:spTree>
    <p:extLst>
      <p:ext uri="{BB962C8B-B14F-4D97-AF65-F5344CB8AC3E}">
        <p14:creationId xmlns:p14="http://schemas.microsoft.com/office/powerpoint/2010/main" val="94483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function&#10;&#10;Description automatically generated">
            <a:extLst>
              <a:ext uri="{FF2B5EF4-FFF2-40B4-BE49-F238E27FC236}">
                <a16:creationId xmlns:a16="http://schemas.microsoft.com/office/drawing/2014/main" id="{047D43DE-8F78-DEA7-87B1-6165352140C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70356" y="3031299"/>
            <a:ext cx="3232621" cy="1606872"/>
          </a:xfrm>
          <a:prstGeom prst="rect">
            <a:avLst/>
          </a:prstGeom>
        </p:spPr>
      </p:pic>
      <p:sp>
        <p:nvSpPr>
          <p:cNvPr id="2" name="Title 1">
            <a:extLst>
              <a:ext uri="{FF2B5EF4-FFF2-40B4-BE49-F238E27FC236}">
                <a16:creationId xmlns:a16="http://schemas.microsoft.com/office/drawing/2014/main" id="{AD87F9BD-F92E-4320-942C-67E0799ADE9B}"/>
              </a:ext>
            </a:extLst>
          </p:cNvPr>
          <p:cNvSpPr>
            <a:spLocks noGrp="1"/>
          </p:cNvSpPr>
          <p:nvPr>
            <p:ph type="title"/>
          </p:nvPr>
        </p:nvSpPr>
        <p:spPr/>
        <p:txBody>
          <a:bodyPr/>
          <a:lstStyle/>
          <a:p>
            <a:r>
              <a:rPr lang="en-US" dirty="0"/>
              <a:t>There’s are some problems </a:t>
            </a:r>
            <a:r>
              <a:rPr lang="en-US" dirty="0">
                <a:sym typeface="Wingdings" panose="05000000000000000000" pitchFamily="2" charset="2"/>
              </a:rPr>
              <a: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568D0BF-4410-42E7-8C99-716D14D4E221}"/>
                  </a:ext>
                </a:extLst>
              </p:cNvPr>
              <p:cNvSpPr>
                <a:spLocks noGrp="1"/>
              </p:cNvSpPr>
              <p:nvPr>
                <p:ph idx="1"/>
              </p:nvPr>
            </p:nvSpPr>
            <p:spPr>
              <a:xfrm>
                <a:off x="575240" y="1401227"/>
                <a:ext cx="11147235" cy="4845504"/>
              </a:xfrm>
            </p:spPr>
            <p:txBody>
              <a:bodyPr>
                <a:normAutofit/>
              </a:bodyPr>
              <a:lstStyle/>
              <a:p>
                <a:r>
                  <a:rPr lang="en-US" i="1" dirty="0">
                    <a:solidFill>
                      <a:srgbClr val="C00000"/>
                    </a:solidFill>
                  </a:rPr>
                  <a:t>When approximating a discrete distribution like binomial with a continuous normal distribution, there are some problems that arise! </a:t>
                </a:r>
                <a:endParaRPr lang="en-US" sz="500" dirty="0"/>
              </a:p>
              <a:p>
                <a:r>
                  <a:rPr lang="en-US" dirty="0"/>
                  <a:t>&gt; </a:t>
                </a:r>
                <a14:m>
                  <m:oMath xmlns:m="http://schemas.openxmlformats.org/officeDocument/2006/math">
                    <m:r>
                      <a:rPr lang="en-US" i="1">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=2</m:t>
                        </m:r>
                      </m:e>
                    </m:d>
                    <m:r>
                      <a:rPr lang="en-US" b="0" i="1" smtClean="0">
                        <a:latin typeface="Cambria Math" panose="02040503050406030204" pitchFamily="18" charset="0"/>
                      </a:rPr>
                      <m:t>&gt;1</m:t>
                    </m:r>
                  </m:oMath>
                </a14:m>
                <a:r>
                  <a:rPr lang="en-US" dirty="0"/>
                  <a:t> (we can use the binomial PMF). </a:t>
                </a:r>
                <a:br>
                  <a:rPr lang="en-US" dirty="0"/>
                </a:br>
                <a:r>
                  <a:rPr lang="en-US" dirty="0"/>
                  <a:t>   But, </a:t>
                </a:r>
                <a:r>
                  <a:rPr lang="en-US" b="1" i="1" dirty="0"/>
                  <a:t>when we approximate to the normal, continuous</a:t>
                </a:r>
                <a:r>
                  <a:rPr lang="en-US" dirty="0"/>
                  <a:t>, </a:t>
                </a:r>
                <a14:m>
                  <m:oMath xmlns:m="http://schemas.openxmlformats.org/officeDocument/2006/math">
                    <m:r>
                      <a:rPr lang="en-US" i="1">
                        <a:latin typeface="Cambria Math" panose="02040503050406030204" pitchFamily="18" charset="0"/>
                      </a:rPr>
                      <m:t>𝑌</m:t>
                    </m:r>
                  </m:oMath>
                </a14:m>
                <a:r>
                  <a:rPr lang="en-US" dirty="0"/>
                  <a:t>, </a:t>
                </a:r>
                <a14:m>
                  <m:oMath xmlns:m="http://schemas.openxmlformats.org/officeDocument/2006/math">
                    <m:r>
                      <a:rPr lang="en-US" i="1">
                        <a:latin typeface="Cambria Math" panose="02040503050406030204" pitchFamily="18" charset="0"/>
                      </a:rPr>
                      <m:t>ℙ</m:t>
                    </m:r>
                    <m:d>
                      <m:dPr>
                        <m:ctrlPr>
                          <a:rPr lang="en-US" i="1" smtClean="0">
                            <a:latin typeface="Cambria Math" panose="02040503050406030204" pitchFamily="18" charset="0"/>
                          </a:rPr>
                        </m:ctrlPr>
                      </m:dPr>
                      <m:e>
                        <m:r>
                          <a:rPr lang="en-US" b="0" i="1" smtClean="0">
                            <a:latin typeface="Cambria Math" panose="02040503050406030204" pitchFamily="18" charset="0"/>
                          </a:rPr>
                          <m:t>𝑌</m:t>
                        </m:r>
                        <m:r>
                          <a:rPr lang="en-US" i="1">
                            <a:latin typeface="Cambria Math" panose="02040503050406030204" pitchFamily="18" charset="0"/>
                          </a:rPr>
                          <m:t>=2</m:t>
                        </m:r>
                      </m:e>
                    </m:d>
                    <m:r>
                      <a:rPr lang="en-US" b="0" i="1" smtClean="0">
                        <a:latin typeface="Cambria Math" panose="02040503050406030204" pitchFamily="18" charset="0"/>
                      </a:rPr>
                      <m:t>=0</m:t>
                    </m:r>
                  </m:oMath>
                </a14:m>
                <a:r>
                  <a:rPr lang="en-US" dirty="0"/>
                  <a:t> </a:t>
                </a:r>
              </a:p>
              <a:p>
                <a:endParaRPr lang="en-US" dirty="0"/>
              </a:p>
              <a:p>
                <a:endParaRPr lang="en-US" dirty="0"/>
              </a:p>
              <a:p>
                <a:r>
                  <a:rPr lang="en-US" b="0" dirty="0"/>
                  <a:t>&gt; </a:t>
                </a:r>
                <a14:m>
                  <m:oMath xmlns:m="http://schemas.openxmlformats.org/officeDocument/2006/math">
                    <m:r>
                      <a:rPr lang="en-US" b="0" i="1" dirty="0" smtClean="0">
                        <a:latin typeface="Cambria Math" panose="02040503050406030204" pitchFamily="18" charset="0"/>
                      </a:rPr>
                      <m:t>𝑋</m:t>
                    </m:r>
                  </m:oMath>
                </a14:m>
                <a:r>
                  <a:rPr lang="en-US" dirty="0"/>
                  <a:t> only takes on integers, so </a:t>
                </a:r>
                <a14:m>
                  <m:oMath xmlns:m="http://schemas.openxmlformats.org/officeDocument/2006/math">
                    <m:r>
                      <a:rPr lang="en-US" i="1">
                        <a:latin typeface="Cambria Math" panose="02040503050406030204" pitchFamily="18" charset="0"/>
                      </a:rPr>
                      <m:t>ℙ</m:t>
                    </m:r>
                    <m:d>
                      <m:dPr>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≤1</m:t>
                        </m:r>
                      </m:e>
                    </m:d>
                    <m:r>
                      <a:rPr lang="en-US" b="0" i="1" smtClean="0">
                        <a:latin typeface="Cambria Math" panose="02040503050406030204" pitchFamily="18" charset="0"/>
                      </a:rPr>
                      <m:t>+</m:t>
                    </m:r>
                    <m:r>
                      <a:rPr lang="en-US" i="1">
                        <a:latin typeface="Cambria Math" panose="02040503050406030204" pitchFamily="18" charset="0"/>
                      </a:rPr>
                      <m:t>ℙ</m:t>
                    </m:r>
                    <m:d>
                      <m:dPr>
                        <m:ctrlPr>
                          <a:rPr lang="en-US" i="1">
                            <a:latin typeface="Cambria Math" panose="02040503050406030204" pitchFamily="18" charset="0"/>
                          </a:rPr>
                        </m:ctrlPr>
                      </m:dPr>
                      <m:e>
                        <m:r>
                          <a:rPr lang="en-US" i="1">
                            <a:latin typeface="Cambria Math" panose="02040503050406030204" pitchFamily="18" charset="0"/>
                          </a:rPr>
                          <m:t>𝑋</m:t>
                        </m:r>
                        <m:r>
                          <a:rPr lang="en-US" b="0" i="1" smtClean="0">
                            <a:latin typeface="Cambria Math" panose="02040503050406030204" pitchFamily="18" charset="0"/>
                          </a:rPr>
                          <m:t>≥2</m:t>
                        </m:r>
                      </m:e>
                    </m:d>
                    <m:r>
                      <a:rPr lang="en-US" b="0" i="1" smtClean="0">
                        <a:latin typeface="Cambria Math" panose="02040503050406030204" pitchFamily="18" charset="0"/>
                      </a:rPr>
                      <m:t>=1</m:t>
                    </m:r>
                  </m:oMath>
                </a14:m>
                <a:r>
                  <a:rPr lang="en-US" dirty="0"/>
                  <a:t>. </a:t>
                </a:r>
                <a:br>
                  <a:rPr lang="en-US" dirty="0"/>
                </a:br>
                <a:r>
                  <a:rPr lang="en-US" dirty="0"/>
                  <a:t>   But, </a:t>
                </a:r>
                <a:r>
                  <a:rPr lang="en-US" b="1" i="1" dirty="0"/>
                  <a:t>when we approximate to the normal, continuous</a:t>
                </a:r>
                <a:r>
                  <a:rPr lang="en-US" dirty="0"/>
                  <a:t>, </a:t>
                </a:r>
                <a14:m>
                  <m:oMath xmlns:m="http://schemas.openxmlformats.org/officeDocument/2006/math">
                    <m:r>
                      <a:rPr lang="en-US" b="0" i="1" smtClean="0">
                        <a:latin typeface="Cambria Math" panose="02040503050406030204" pitchFamily="18" charset="0"/>
                      </a:rPr>
                      <m:t>𝑌</m:t>
                    </m:r>
                  </m:oMath>
                </a14:m>
                <a:r>
                  <a:rPr lang="en-US" dirty="0"/>
                  <a:t>, </a:t>
                </a:r>
                <a:br>
                  <a:rPr lang="en-US" dirty="0"/>
                </a:br>
                <a:r>
                  <a:rPr lang="en-US" dirty="0"/>
                  <a:t>   </a:t>
                </a:r>
                <a14:m>
                  <m:oMath xmlns:m="http://schemas.openxmlformats.org/officeDocument/2006/math">
                    <m:r>
                      <a:rPr lang="en-US" i="1">
                        <a:latin typeface="Cambria Math" panose="02040503050406030204" pitchFamily="18" charset="0"/>
                      </a:rPr>
                      <m:t>ℙ</m:t>
                    </m:r>
                    <m:d>
                      <m:dPr>
                        <m:ctrlPr>
                          <a:rPr lang="en-US" i="1" smtClean="0">
                            <a:latin typeface="Cambria Math" panose="02040503050406030204" pitchFamily="18" charset="0"/>
                          </a:rPr>
                        </m:ctrlPr>
                      </m:dPr>
                      <m:e>
                        <m:r>
                          <a:rPr lang="en-US" b="0" i="1" smtClean="0">
                            <a:latin typeface="Cambria Math" panose="02040503050406030204" pitchFamily="18" charset="0"/>
                          </a:rPr>
                          <m:t>𝑌</m:t>
                        </m:r>
                        <m:r>
                          <a:rPr lang="en-US" i="1">
                            <a:latin typeface="Cambria Math" panose="02040503050406030204" pitchFamily="18" charset="0"/>
                          </a:rPr>
                          <m:t>≤</m:t>
                        </m:r>
                        <m:r>
                          <a:rPr lang="en-US" b="0" i="1" smtClean="0">
                            <a:latin typeface="Cambria Math" panose="02040503050406030204" pitchFamily="18" charset="0"/>
                          </a:rPr>
                          <m:t>1</m:t>
                        </m:r>
                      </m:e>
                    </m:d>
                    <m:r>
                      <a:rPr lang="en-US" i="1">
                        <a:latin typeface="Cambria Math" panose="02040503050406030204" pitchFamily="18" charset="0"/>
                      </a:rPr>
                      <m:t>+</m:t>
                    </m:r>
                    <m:r>
                      <a:rPr lang="en-US" i="1">
                        <a:latin typeface="Cambria Math" panose="02040503050406030204" pitchFamily="18" charset="0"/>
                      </a:rPr>
                      <m:t>ℙ</m:t>
                    </m:r>
                    <m:d>
                      <m:dPr>
                        <m:ctrlPr>
                          <a:rPr lang="en-US" i="1">
                            <a:latin typeface="Cambria Math" panose="02040503050406030204" pitchFamily="18" charset="0"/>
                          </a:rPr>
                        </m:ctrlPr>
                      </m:dPr>
                      <m:e>
                        <m:r>
                          <a:rPr lang="en-US" b="0" i="1" smtClean="0">
                            <a:latin typeface="Cambria Math" panose="02040503050406030204" pitchFamily="18" charset="0"/>
                          </a:rPr>
                          <m:t>𝑌</m:t>
                        </m:r>
                        <m:r>
                          <a:rPr lang="en-US" i="1">
                            <a:latin typeface="Cambria Math" panose="02040503050406030204" pitchFamily="18" charset="0"/>
                          </a:rPr>
                          <m:t>≥</m:t>
                        </m:r>
                        <m:r>
                          <a:rPr lang="en-US" b="0" i="1" smtClean="0">
                            <a:latin typeface="Cambria Math" panose="02040503050406030204" pitchFamily="18" charset="0"/>
                          </a:rPr>
                          <m:t>2</m:t>
                        </m:r>
                      </m:e>
                    </m:d>
                    <m:r>
                      <a:rPr lang="en-US" b="0" i="1" smtClean="0">
                        <a:latin typeface="Cambria Math" panose="02040503050406030204" pitchFamily="18" charset="0"/>
                      </a:rPr>
                      <m:t>&lt;</m:t>
                    </m:r>
                    <m:r>
                      <a:rPr lang="en-US" i="1">
                        <a:latin typeface="Cambria Math" panose="02040503050406030204" pitchFamily="18" charset="0"/>
                      </a:rPr>
                      <m:t>1</m:t>
                    </m:r>
                  </m:oMath>
                </a14:m>
                <a:r>
                  <a:rPr lang="en-US" dirty="0"/>
                  <a:t> </a:t>
                </a:r>
              </a:p>
            </p:txBody>
          </p:sp>
        </mc:Choice>
        <mc:Fallback xmlns="">
          <p:sp>
            <p:nvSpPr>
              <p:cNvPr id="3" name="Content Placeholder 2">
                <a:extLst>
                  <a:ext uri="{FF2B5EF4-FFF2-40B4-BE49-F238E27FC236}">
                    <a16:creationId xmlns:a16="http://schemas.microsoft.com/office/drawing/2014/main" id="{C568D0BF-4410-42E7-8C99-716D14D4E221}"/>
                  </a:ext>
                </a:extLst>
              </p:cNvPr>
              <p:cNvSpPr>
                <a:spLocks noGrp="1" noRot="1" noChangeAspect="1" noMove="1" noResize="1" noEditPoints="1" noAdjustHandles="1" noChangeArrowheads="1" noChangeShapeType="1" noTextEdit="1"/>
              </p:cNvSpPr>
              <p:nvPr>
                <p:ph idx="1"/>
              </p:nvPr>
            </p:nvSpPr>
            <p:spPr>
              <a:xfrm>
                <a:off x="575240" y="1401227"/>
                <a:ext cx="11147235" cy="4845504"/>
              </a:xfrm>
              <a:blipFill>
                <a:blip r:embed="rId4"/>
                <a:stretch>
                  <a:fillRect l="-1531" t="-2264" r="-1750"/>
                </a:stretch>
              </a:blipFill>
            </p:spPr>
            <p:txBody>
              <a:bodyPr/>
              <a:lstStyle/>
              <a:p>
                <a:r>
                  <a:rPr lang="en-US">
                    <a:noFill/>
                  </a:rPr>
                  <a:t> </a:t>
                </a:r>
              </a:p>
            </p:txBody>
          </p:sp>
        </mc:Fallback>
      </mc:AlternateContent>
      <p:pic>
        <p:nvPicPr>
          <p:cNvPr id="7" name="Picture 6" descr="A diagram of a function&#10;&#10;Description automatically generated">
            <a:extLst>
              <a:ext uri="{FF2B5EF4-FFF2-40B4-BE49-F238E27FC236}">
                <a16:creationId xmlns:a16="http://schemas.microsoft.com/office/drawing/2014/main" id="{D5553A45-4C44-073F-12A0-F5FE6C9F9E5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76071" y="5589766"/>
            <a:ext cx="2669002" cy="1268234"/>
          </a:xfrm>
          <a:prstGeom prst="rect">
            <a:avLst/>
          </a:prstGeom>
        </p:spPr>
      </p:pic>
    </p:spTree>
    <p:extLst>
      <p:ext uri="{BB962C8B-B14F-4D97-AF65-F5344CB8AC3E}">
        <p14:creationId xmlns:p14="http://schemas.microsoft.com/office/powerpoint/2010/main" val="962877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C15B-47CF-4D22-8AEA-8CAA187DC07C}"/>
              </a:ext>
            </a:extLst>
          </p:cNvPr>
          <p:cNvSpPr>
            <a:spLocks noGrp="1"/>
          </p:cNvSpPr>
          <p:nvPr>
            <p:ph type="title"/>
          </p:nvPr>
        </p:nvSpPr>
        <p:spPr/>
        <p:txBody>
          <a:bodyPr/>
          <a:lstStyle/>
          <a:p>
            <a:r>
              <a:rPr lang="en-US" dirty="0"/>
              <a:t>Continuity Correction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0FEFE6-8D79-426F-842E-9962DCF7CCAB}"/>
                  </a:ext>
                </a:extLst>
              </p:cNvPr>
              <p:cNvSpPr>
                <a:spLocks noGrp="1"/>
              </p:cNvSpPr>
              <p:nvPr>
                <p:ph idx="1"/>
              </p:nvPr>
            </p:nvSpPr>
            <p:spPr/>
            <p:txBody>
              <a:bodyPr/>
              <a:lstStyle/>
              <a:p>
                <a:r>
                  <a:rPr lang="en-US" dirty="0"/>
                  <a:t>The binomial distribution is </a:t>
                </a:r>
                <a:r>
                  <a:rPr lang="en-US" b="1" dirty="0"/>
                  <a:t>discrete</a:t>
                </a:r>
                <a:r>
                  <a:rPr lang="en-US" dirty="0"/>
                  <a:t>, but the normal is </a:t>
                </a:r>
                <a:r>
                  <a:rPr lang="en-US" b="1" dirty="0"/>
                  <a:t>continuous</a:t>
                </a:r>
                <a:r>
                  <a:rPr lang="en-US" dirty="0"/>
                  <a:t>.</a:t>
                </a:r>
              </a:p>
              <a:p>
                <a:r>
                  <a:rPr lang="en-US" dirty="0"/>
                  <a:t>Let’s correct for that (called a “</a:t>
                </a:r>
                <a:r>
                  <a:rPr lang="en-US" b="1" i="1" dirty="0">
                    <a:solidFill>
                      <a:schemeClr val="accent5"/>
                    </a:solidFill>
                  </a:rPr>
                  <a:t>continuity correction</a:t>
                </a:r>
                <a:r>
                  <a:rPr lang="en-US" dirty="0"/>
                  <a:t>”)</a:t>
                </a:r>
              </a:p>
              <a:p>
                <a:r>
                  <a:rPr lang="en-US" dirty="0"/>
                  <a:t>⭐ Assign each value in the discrete range to a continuous interval</a:t>
                </a:r>
              </a:p>
              <a:p>
                <a:r>
                  <a:rPr lang="en-US" i="1" dirty="0"/>
                  <a:t>Here the support of </a:t>
                </a:r>
                <a14:m>
                  <m:oMath xmlns:m="http://schemas.openxmlformats.org/officeDocument/2006/math">
                    <m:r>
                      <a:rPr lang="en-US" b="0" i="1" smtClean="0">
                        <a:latin typeface="Cambria Math" panose="02040503050406030204" pitchFamily="18" charset="0"/>
                      </a:rPr>
                      <m:t>𝑋</m:t>
                    </m:r>
                  </m:oMath>
                </a14:m>
                <a:r>
                  <a:rPr lang="en-US" i="1" dirty="0"/>
                  <a:t> is </a:t>
                </a:r>
                <a14:m>
                  <m:oMath xmlns:m="http://schemas.openxmlformats.org/officeDocument/2006/math">
                    <m:r>
                      <a:rPr lang="en-US" b="0" i="1" smtClean="0">
                        <a:latin typeface="Cambria Math" panose="02040503050406030204" pitchFamily="18" charset="0"/>
                      </a:rPr>
                      <m:t>{…,−2, −1, 0, 1, 2,…}</m:t>
                    </m:r>
                  </m:oMath>
                </a14:m>
                <a:endParaRPr lang="en-US" i="1" dirty="0"/>
              </a:p>
              <a:p>
                <a:endParaRPr lang="en-US" dirty="0"/>
              </a:p>
            </p:txBody>
          </p:sp>
        </mc:Choice>
        <mc:Fallback xmlns="">
          <p:sp>
            <p:nvSpPr>
              <p:cNvPr id="3" name="Content Placeholder 2">
                <a:extLst>
                  <a:ext uri="{FF2B5EF4-FFF2-40B4-BE49-F238E27FC236}">
                    <a16:creationId xmlns:a16="http://schemas.microsoft.com/office/drawing/2014/main" id="{CF0FEFE6-8D79-426F-842E-9962DCF7CCAB}"/>
                  </a:ext>
                </a:extLst>
              </p:cNvPr>
              <p:cNvSpPr>
                <a:spLocks noGrp="1" noRot="1" noChangeAspect="1" noMove="1" noResize="1" noEditPoints="1" noAdjustHandles="1" noChangeArrowheads="1" noChangeShapeType="1" noTextEdit="1"/>
              </p:cNvSpPr>
              <p:nvPr>
                <p:ph idx="1"/>
              </p:nvPr>
            </p:nvSpPr>
            <p:spPr>
              <a:blipFill>
                <a:blip r:embed="rId3"/>
                <a:stretch>
                  <a:fillRect l="-1525" t="-2138"/>
                </a:stretch>
              </a:blipFill>
            </p:spPr>
            <p:txBody>
              <a:bodyPr/>
              <a:lstStyle/>
              <a:p>
                <a:r>
                  <a:rPr lang="en-US">
                    <a:noFill/>
                  </a:rPr>
                  <a:t> </a:t>
                </a:r>
              </a:p>
            </p:txBody>
          </p:sp>
        </mc:Fallback>
      </mc:AlternateContent>
      <p:pic>
        <p:nvPicPr>
          <p:cNvPr id="5" name="Picture 4" descr="A diagram of a function&#10;&#10;Description automatically generated">
            <a:extLst>
              <a:ext uri="{FF2B5EF4-FFF2-40B4-BE49-F238E27FC236}">
                <a16:creationId xmlns:a16="http://schemas.microsoft.com/office/drawing/2014/main" id="{579581EE-3598-1C7E-DF74-DAEC1BD513A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00500" y="3720230"/>
            <a:ext cx="4830918" cy="2974702"/>
          </a:xfrm>
          <a:prstGeom prst="rect">
            <a:avLst/>
          </a:prstGeom>
        </p:spPr>
      </p:pic>
    </p:spTree>
    <p:extLst>
      <p:ext uri="{BB962C8B-B14F-4D97-AF65-F5344CB8AC3E}">
        <p14:creationId xmlns:p14="http://schemas.microsoft.com/office/powerpoint/2010/main" val="330131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C15B-47CF-4D22-8AEA-8CAA187DC07C}"/>
              </a:ext>
            </a:extLst>
          </p:cNvPr>
          <p:cNvSpPr>
            <a:spLocks noGrp="1"/>
          </p:cNvSpPr>
          <p:nvPr>
            <p:ph type="title"/>
          </p:nvPr>
        </p:nvSpPr>
        <p:spPr/>
        <p:txBody>
          <a:bodyPr/>
          <a:lstStyle/>
          <a:p>
            <a:r>
              <a:rPr lang="en-US" dirty="0"/>
              <a:t>Continuity Correction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0FEFE6-8D79-426F-842E-9962DCF7CCAB}"/>
                  </a:ext>
                </a:extLst>
              </p:cNvPr>
              <p:cNvSpPr>
                <a:spLocks noGrp="1"/>
              </p:cNvSpPr>
              <p:nvPr>
                <p:ph idx="1"/>
              </p:nvPr>
            </p:nvSpPr>
            <p:spPr/>
            <p:txBody>
              <a:bodyPr/>
              <a:lstStyle/>
              <a:p>
                <a:r>
                  <a:rPr lang="en-US" dirty="0"/>
                  <a:t>The binomial distribution is </a:t>
                </a:r>
                <a:r>
                  <a:rPr lang="en-US" b="1" dirty="0"/>
                  <a:t>discrete</a:t>
                </a:r>
                <a:r>
                  <a:rPr lang="en-US" dirty="0"/>
                  <a:t>, but the normal is </a:t>
                </a:r>
                <a:r>
                  <a:rPr lang="en-US" b="1" dirty="0"/>
                  <a:t>continuous</a:t>
                </a:r>
                <a:r>
                  <a:rPr lang="en-US" dirty="0"/>
                  <a:t>.</a:t>
                </a:r>
              </a:p>
              <a:p>
                <a:r>
                  <a:rPr lang="en-US" dirty="0"/>
                  <a:t>Let’s correct for that (called a “</a:t>
                </a:r>
                <a:r>
                  <a:rPr lang="en-US" b="1" i="1" dirty="0">
                    <a:solidFill>
                      <a:schemeClr val="accent5"/>
                    </a:solidFill>
                  </a:rPr>
                  <a:t>continuity correction</a:t>
                </a:r>
                <a:r>
                  <a:rPr lang="en-US" dirty="0"/>
                  <a:t>”)</a:t>
                </a:r>
              </a:p>
              <a:p>
                <a:r>
                  <a:rPr lang="en-US" dirty="0"/>
                  <a:t>⭐ Assign each value in the discrete range to a continuous interval</a:t>
                </a:r>
              </a:p>
              <a:p>
                <a:r>
                  <a:rPr lang="en-US" i="1" dirty="0"/>
                  <a:t>Here the support of </a:t>
                </a:r>
                <a14:m>
                  <m:oMath xmlns:m="http://schemas.openxmlformats.org/officeDocument/2006/math">
                    <m:r>
                      <a:rPr lang="en-US" b="0" i="1" smtClean="0">
                        <a:latin typeface="Cambria Math" panose="02040503050406030204" pitchFamily="18" charset="0"/>
                      </a:rPr>
                      <m:t>𝑋</m:t>
                    </m:r>
                  </m:oMath>
                </a14:m>
                <a:r>
                  <a:rPr lang="en-US" i="1" dirty="0"/>
                  <a:t> is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 −</m:t>
                    </m:r>
                    <m:r>
                      <a:rPr lang="en-US" b="0" i="1" smtClean="0">
                        <a:latin typeface="Cambria Math" panose="02040503050406030204" pitchFamily="18" charset="0"/>
                      </a:rPr>
                      <m:t>1</m:t>
                    </m:r>
                    <m:r>
                      <a:rPr lang="en-US" b="0" i="1" smtClean="0">
                        <a:latin typeface="Cambria Math" panose="02040503050406030204" pitchFamily="18" charset="0"/>
                      </a:rPr>
                      <m:t>, </m:t>
                    </m:r>
                    <m:r>
                      <a:rPr lang="en-US" b="0" i="1" smtClean="0">
                        <a:latin typeface="Cambria Math" panose="02040503050406030204" pitchFamily="18" charset="0"/>
                      </a:rPr>
                      <m:t>0</m:t>
                    </m:r>
                    <m:r>
                      <a:rPr lang="en-US" b="0" i="1" smtClean="0">
                        <a:latin typeface="Cambria Math" panose="02040503050406030204" pitchFamily="18" charset="0"/>
                      </a:rPr>
                      <m:t>, </m:t>
                    </m:r>
                    <m:r>
                      <a:rPr lang="en-US" b="0" i="1" smtClean="0">
                        <a:latin typeface="Cambria Math" panose="02040503050406030204" pitchFamily="18" charset="0"/>
                      </a:rPr>
                      <m:t>1</m:t>
                    </m:r>
                    <m:r>
                      <a:rPr lang="en-US" b="0" i="1" smtClean="0">
                        <a:latin typeface="Cambria Math" panose="02040503050406030204" pitchFamily="18" charset="0"/>
                      </a:rPr>
                      <m:t>, </m:t>
                    </m:r>
                    <m:r>
                      <a:rPr lang="en-US" b="0" i="1" smtClean="0">
                        <a:latin typeface="Cambria Math" panose="02040503050406030204" pitchFamily="18" charset="0"/>
                      </a:rPr>
                      <m:t>2</m:t>
                    </m:r>
                    <m:r>
                      <a:rPr lang="en-US" b="0" i="1" smtClean="0">
                        <a:latin typeface="Cambria Math" panose="02040503050406030204" pitchFamily="18" charset="0"/>
                      </a:rPr>
                      <m:t>,…}</m:t>
                    </m:r>
                  </m:oMath>
                </a14:m>
                <a:endParaRPr lang="en-US" i="1" dirty="0"/>
              </a:p>
              <a:p>
                <a:endParaRPr lang="en-US" dirty="0"/>
              </a:p>
            </p:txBody>
          </p:sp>
        </mc:Choice>
        <mc:Fallback xmlns="">
          <p:sp>
            <p:nvSpPr>
              <p:cNvPr id="3" name="Content Placeholder 2">
                <a:extLst>
                  <a:ext uri="{FF2B5EF4-FFF2-40B4-BE49-F238E27FC236}">
                    <a16:creationId xmlns:a16="http://schemas.microsoft.com/office/drawing/2014/main" id="{CF0FEFE6-8D79-426F-842E-9962DCF7CCAB}"/>
                  </a:ext>
                </a:extLst>
              </p:cNvPr>
              <p:cNvSpPr>
                <a:spLocks noGrp="1" noRot="1" noChangeAspect="1" noMove="1" noResize="1" noEditPoints="1" noAdjustHandles="1" noChangeArrowheads="1" noChangeShapeType="1" noTextEdit="1"/>
              </p:cNvSpPr>
              <p:nvPr>
                <p:ph idx="1"/>
              </p:nvPr>
            </p:nvSpPr>
            <p:spPr>
              <a:blipFill>
                <a:blip r:embed="rId3"/>
                <a:stretch>
                  <a:fillRect l="-1525" t="-2138"/>
                </a:stretch>
              </a:blipFill>
            </p:spPr>
            <p:txBody>
              <a:bodyPr/>
              <a:lstStyle/>
              <a:p>
                <a:r>
                  <a:rPr lang="en-US">
                    <a:noFill/>
                  </a:rPr>
                  <a:t> </a:t>
                </a:r>
              </a:p>
            </p:txBody>
          </p:sp>
        </mc:Fallback>
      </mc:AlternateContent>
      <p:pic>
        <p:nvPicPr>
          <p:cNvPr id="5" name="Picture 4" descr="A diagram of a function&#10;&#10;Description automatically generated">
            <a:extLst>
              <a:ext uri="{FF2B5EF4-FFF2-40B4-BE49-F238E27FC236}">
                <a16:creationId xmlns:a16="http://schemas.microsoft.com/office/drawing/2014/main" id="{579581EE-3598-1C7E-DF74-DAEC1BD513A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00500" y="3720230"/>
            <a:ext cx="4830918" cy="2974702"/>
          </a:xfrm>
          <a:prstGeom prst="rect">
            <a:avLst/>
          </a:prstGeo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D2F5EAB-E7D9-26F9-A56E-62610456DCDF}"/>
                  </a:ext>
                </a:extLst>
              </p:cNvPr>
              <p:cNvSpPr txBox="1">
                <a:spLocks/>
              </p:cNvSpPr>
              <p:nvPr/>
            </p:nvSpPr>
            <p:spPr>
              <a:xfrm>
                <a:off x="5531418" y="3720229"/>
                <a:ext cx="6383480" cy="2741531"/>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Segoe UI Semilight" panose="020B0402040204020203" pitchFamily="34" charset="0"/>
                    <a:ea typeface="+mn-ea"/>
                    <a:cs typeface="Segoe UI Semilight" panose="020B0402040204020203" pitchFamily="34" charset="0"/>
                  </a:defRPr>
                </a:lvl1pPr>
                <a:lvl2pPr marL="128016" indent="0" algn="l" defTabSz="914400" rtl="0" eaLnBrk="1" latinLnBrk="0" hangingPunct="1">
                  <a:lnSpc>
                    <a:spcPct val="90000"/>
                  </a:lnSpc>
                  <a:spcBef>
                    <a:spcPts val="200"/>
                  </a:spcBef>
                  <a:spcAft>
                    <a:spcPts val="400"/>
                  </a:spcAft>
                  <a:buClr>
                    <a:srgbClr val="B6A479"/>
                  </a:buClr>
                  <a:buFont typeface="Segoe UI Semilight" panose="020B0402040204020203" pitchFamily="34" charset="0"/>
                  <a:buNone/>
                  <a:defRPr sz="2400" kern="1200" baseline="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i="1" dirty="0"/>
                  <a:t>e.g., </a:t>
                </a:r>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2</m:t>
                        </m:r>
                      </m:e>
                    </m:d>
                  </m:oMath>
                </a14:m>
                <a:r>
                  <a:rPr lang="en-US" dirty="0"/>
                  <a:t> -&gt;</a:t>
                </a:r>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2</m:t>
                        </m:r>
                      </m:e>
                    </m:d>
                  </m:oMath>
                </a14:m>
                <a:r>
                  <a:rPr lang="en-US" dirty="0"/>
                  <a:t> -&gt; </a:t>
                </a:r>
                <a14:m>
                  <m:oMath xmlns:m="http://schemas.openxmlformats.org/officeDocument/2006/math">
                    <m:r>
                      <a:rPr lang="en-US" i="1" smtClean="0">
                        <a:latin typeface="Cambria Math" panose="02040503050406030204" pitchFamily="18" charset="0"/>
                      </a:rPr>
                      <m:t> </m:t>
                    </m:r>
                  </m:oMath>
                </a14:m>
                <a:endParaRPr lang="en-US" dirty="0"/>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&gt;</m:t>
                        </m:r>
                        <m:r>
                          <a:rPr lang="en-US" b="0" i="1" smtClean="0">
                            <a:latin typeface="Cambria Math" panose="02040503050406030204" pitchFamily="18" charset="0"/>
                          </a:rPr>
                          <m:t>1</m:t>
                        </m:r>
                      </m:e>
                    </m:d>
                  </m:oMath>
                </a14:m>
                <a:r>
                  <a:rPr lang="en-US" dirty="0"/>
                  <a:t> -&gt; </a:t>
                </a:r>
                <a14:m>
                  <m:oMath xmlns:m="http://schemas.openxmlformats.org/officeDocument/2006/math">
                    <m:r>
                      <a:rPr lang="en-US" i="1" smtClean="0">
                        <a:latin typeface="Cambria Math" panose="02040503050406030204" pitchFamily="18" charset="0"/>
                      </a:rPr>
                      <m:t> </m:t>
                    </m:r>
                  </m:oMath>
                </a14:m>
                <a:endParaRPr lang="en-US" dirty="0"/>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1</m:t>
                        </m:r>
                      </m:e>
                    </m:d>
                  </m:oMath>
                </a14:m>
                <a:r>
                  <a:rPr lang="en-US" dirty="0"/>
                  <a:t> -&gt; </a:t>
                </a:r>
                <a14:m>
                  <m:oMath xmlns:m="http://schemas.openxmlformats.org/officeDocument/2006/math">
                    <m:r>
                      <a:rPr lang="en-US" i="1" smtClean="0">
                        <a:latin typeface="Cambria Math" panose="02040503050406030204" pitchFamily="18" charset="0"/>
                      </a:rPr>
                      <m:t> </m:t>
                    </m:r>
                  </m:oMath>
                </a14:m>
                <a:endParaRPr lang="en-US" dirty="0"/>
              </a:p>
              <a:p>
                <a:endParaRPr lang="en-US" dirty="0"/>
              </a:p>
            </p:txBody>
          </p:sp>
        </mc:Choice>
        <mc:Fallback xmlns="">
          <p:sp>
            <p:nvSpPr>
              <p:cNvPr id="6" name="Content Placeholder 2">
                <a:extLst>
                  <a:ext uri="{FF2B5EF4-FFF2-40B4-BE49-F238E27FC236}">
                    <a16:creationId xmlns:a16="http://schemas.microsoft.com/office/drawing/2014/main" id="{AD2F5EAB-E7D9-26F9-A56E-62610456DCDF}"/>
                  </a:ext>
                </a:extLst>
              </p:cNvPr>
              <p:cNvSpPr txBox="1">
                <a:spLocks noRot="1" noChangeAspect="1" noMove="1" noResize="1" noEditPoints="1" noAdjustHandles="1" noChangeArrowheads="1" noChangeShapeType="1" noTextEdit="1"/>
              </p:cNvSpPr>
              <p:nvPr/>
            </p:nvSpPr>
            <p:spPr>
              <a:xfrm>
                <a:off x="5531418" y="3720229"/>
                <a:ext cx="6383480" cy="2741531"/>
              </a:xfrm>
              <a:prstGeom prst="rect">
                <a:avLst/>
              </a:prstGeom>
              <a:blipFill>
                <a:blip r:embed="rId5"/>
                <a:stretch>
                  <a:fillRect l="-2672" t="-5333" b="-16667"/>
                </a:stretch>
              </a:blipFill>
            </p:spPr>
            <p:txBody>
              <a:bodyPr/>
              <a:lstStyle/>
              <a:p>
                <a:r>
                  <a:rPr lang="en-US">
                    <a:noFill/>
                  </a:rPr>
                  <a:t> </a:t>
                </a:r>
              </a:p>
            </p:txBody>
          </p:sp>
        </mc:Fallback>
      </mc:AlternateContent>
    </p:spTree>
    <p:extLst>
      <p:ext uri="{BB962C8B-B14F-4D97-AF65-F5344CB8AC3E}">
        <p14:creationId xmlns:p14="http://schemas.microsoft.com/office/powerpoint/2010/main" val="1673555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C15B-47CF-4D22-8AEA-8CAA187DC07C}"/>
              </a:ext>
            </a:extLst>
          </p:cNvPr>
          <p:cNvSpPr>
            <a:spLocks noGrp="1"/>
          </p:cNvSpPr>
          <p:nvPr>
            <p:ph type="title"/>
          </p:nvPr>
        </p:nvSpPr>
        <p:spPr/>
        <p:txBody>
          <a:bodyPr/>
          <a:lstStyle/>
          <a:p>
            <a:r>
              <a:rPr lang="en-US" dirty="0"/>
              <a:t>Continuity Correction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0FEFE6-8D79-426F-842E-9962DCF7CCAB}"/>
                  </a:ext>
                </a:extLst>
              </p:cNvPr>
              <p:cNvSpPr>
                <a:spLocks noGrp="1"/>
              </p:cNvSpPr>
              <p:nvPr>
                <p:ph idx="1"/>
              </p:nvPr>
            </p:nvSpPr>
            <p:spPr/>
            <p:txBody>
              <a:bodyPr/>
              <a:lstStyle/>
              <a:p>
                <a:r>
                  <a:rPr lang="en-US" dirty="0"/>
                  <a:t>The binomial distribution is </a:t>
                </a:r>
                <a:r>
                  <a:rPr lang="en-US" b="1" dirty="0"/>
                  <a:t>discrete</a:t>
                </a:r>
                <a:r>
                  <a:rPr lang="en-US" dirty="0"/>
                  <a:t>, but the normal is </a:t>
                </a:r>
                <a:r>
                  <a:rPr lang="en-US" b="1" dirty="0"/>
                  <a:t>continuous</a:t>
                </a:r>
                <a:r>
                  <a:rPr lang="en-US" dirty="0"/>
                  <a:t>.</a:t>
                </a:r>
              </a:p>
              <a:p>
                <a:r>
                  <a:rPr lang="en-US" dirty="0"/>
                  <a:t>Let’s correct for that (called a “</a:t>
                </a:r>
                <a:r>
                  <a:rPr lang="en-US" b="1" i="1" dirty="0">
                    <a:solidFill>
                      <a:schemeClr val="accent5"/>
                    </a:solidFill>
                  </a:rPr>
                  <a:t>continuity correction</a:t>
                </a:r>
                <a:r>
                  <a:rPr lang="en-US" dirty="0"/>
                  <a:t>”)</a:t>
                </a:r>
              </a:p>
              <a:p>
                <a:r>
                  <a:rPr lang="en-US" dirty="0"/>
                  <a:t>⭐ Assign each value in the discrete range to a continuous interval</a:t>
                </a:r>
              </a:p>
              <a:p>
                <a:r>
                  <a:rPr lang="en-US" i="1" dirty="0"/>
                  <a:t>Here the support of </a:t>
                </a:r>
                <a14:m>
                  <m:oMath xmlns:m="http://schemas.openxmlformats.org/officeDocument/2006/math">
                    <m:r>
                      <a:rPr lang="en-US" b="0" i="1" smtClean="0">
                        <a:latin typeface="Cambria Math" panose="02040503050406030204" pitchFamily="18" charset="0"/>
                      </a:rPr>
                      <m:t>𝑋</m:t>
                    </m:r>
                  </m:oMath>
                </a14:m>
                <a:r>
                  <a:rPr lang="en-US" i="1" dirty="0"/>
                  <a:t> is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 −</m:t>
                    </m:r>
                    <m:r>
                      <a:rPr lang="en-US" b="0" i="1" smtClean="0">
                        <a:latin typeface="Cambria Math" panose="02040503050406030204" pitchFamily="18" charset="0"/>
                      </a:rPr>
                      <m:t>1</m:t>
                    </m:r>
                    <m:r>
                      <a:rPr lang="en-US" b="0" i="1" smtClean="0">
                        <a:latin typeface="Cambria Math" panose="02040503050406030204" pitchFamily="18" charset="0"/>
                      </a:rPr>
                      <m:t>, </m:t>
                    </m:r>
                    <m:r>
                      <a:rPr lang="en-US" b="0" i="1" smtClean="0">
                        <a:latin typeface="Cambria Math" panose="02040503050406030204" pitchFamily="18" charset="0"/>
                      </a:rPr>
                      <m:t>0</m:t>
                    </m:r>
                    <m:r>
                      <a:rPr lang="en-US" b="0" i="1" smtClean="0">
                        <a:latin typeface="Cambria Math" panose="02040503050406030204" pitchFamily="18" charset="0"/>
                      </a:rPr>
                      <m:t>, </m:t>
                    </m:r>
                    <m:r>
                      <a:rPr lang="en-US" b="0" i="1" smtClean="0">
                        <a:latin typeface="Cambria Math" panose="02040503050406030204" pitchFamily="18" charset="0"/>
                      </a:rPr>
                      <m:t>1</m:t>
                    </m:r>
                    <m:r>
                      <a:rPr lang="en-US" b="0" i="1" smtClean="0">
                        <a:latin typeface="Cambria Math" panose="02040503050406030204" pitchFamily="18" charset="0"/>
                      </a:rPr>
                      <m:t>, </m:t>
                    </m:r>
                    <m:r>
                      <a:rPr lang="en-US" b="0" i="1" smtClean="0">
                        <a:latin typeface="Cambria Math" panose="02040503050406030204" pitchFamily="18" charset="0"/>
                      </a:rPr>
                      <m:t>2</m:t>
                    </m:r>
                    <m:r>
                      <a:rPr lang="en-US" b="0" i="1" smtClean="0">
                        <a:latin typeface="Cambria Math" panose="02040503050406030204" pitchFamily="18" charset="0"/>
                      </a:rPr>
                      <m:t>,…}</m:t>
                    </m:r>
                  </m:oMath>
                </a14:m>
                <a:endParaRPr lang="en-US" i="1" dirty="0"/>
              </a:p>
              <a:p>
                <a:endParaRPr lang="en-US" dirty="0"/>
              </a:p>
            </p:txBody>
          </p:sp>
        </mc:Choice>
        <mc:Fallback xmlns="">
          <p:sp>
            <p:nvSpPr>
              <p:cNvPr id="3" name="Content Placeholder 2">
                <a:extLst>
                  <a:ext uri="{FF2B5EF4-FFF2-40B4-BE49-F238E27FC236}">
                    <a16:creationId xmlns:a16="http://schemas.microsoft.com/office/drawing/2014/main" id="{CF0FEFE6-8D79-426F-842E-9962DCF7CCAB}"/>
                  </a:ext>
                </a:extLst>
              </p:cNvPr>
              <p:cNvSpPr>
                <a:spLocks noGrp="1" noRot="1" noChangeAspect="1" noMove="1" noResize="1" noEditPoints="1" noAdjustHandles="1" noChangeArrowheads="1" noChangeShapeType="1" noTextEdit="1"/>
              </p:cNvSpPr>
              <p:nvPr>
                <p:ph idx="1"/>
              </p:nvPr>
            </p:nvSpPr>
            <p:spPr>
              <a:blipFill>
                <a:blip r:embed="rId3"/>
                <a:stretch>
                  <a:fillRect l="-1525" t="-2138"/>
                </a:stretch>
              </a:blipFill>
            </p:spPr>
            <p:txBody>
              <a:bodyPr/>
              <a:lstStyle/>
              <a:p>
                <a:r>
                  <a:rPr lang="en-US">
                    <a:noFill/>
                  </a:rPr>
                  <a:t> </a:t>
                </a:r>
              </a:p>
            </p:txBody>
          </p:sp>
        </mc:Fallback>
      </mc:AlternateContent>
      <p:pic>
        <p:nvPicPr>
          <p:cNvPr id="5" name="Picture 4" descr="A diagram of a function&#10;&#10;Description automatically generated">
            <a:extLst>
              <a:ext uri="{FF2B5EF4-FFF2-40B4-BE49-F238E27FC236}">
                <a16:creationId xmlns:a16="http://schemas.microsoft.com/office/drawing/2014/main" id="{579581EE-3598-1C7E-DF74-DAEC1BD513A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00500" y="3720230"/>
            <a:ext cx="4830918" cy="2974702"/>
          </a:xfrm>
          <a:prstGeom prst="rect">
            <a:avLst/>
          </a:prstGeo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D2F5EAB-E7D9-26F9-A56E-62610456DCDF}"/>
                  </a:ext>
                </a:extLst>
              </p:cNvPr>
              <p:cNvSpPr txBox="1">
                <a:spLocks/>
              </p:cNvSpPr>
              <p:nvPr/>
            </p:nvSpPr>
            <p:spPr>
              <a:xfrm>
                <a:off x="5531418" y="3720229"/>
                <a:ext cx="6383480" cy="2741531"/>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Segoe UI Semilight" panose="020B0402040204020203" pitchFamily="34" charset="0"/>
                    <a:ea typeface="+mn-ea"/>
                    <a:cs typeface="Segoe UI Semilight" panose="020B0402040204020203" pitchFamily="34" charset="0"/>
                  </a:defRPr>
                </a:lvl1pPr>
                <a:lvl2pPr marL="128016" indent="0" algn="l" defTabSz="914400" rtl="0" eaLnBrk="1" latinLnBrk="0" hangingPunct="1">
                  <a:lnSpc>
                    <a:spcPct val="90000"/>
                  </a:lnSpc>
                  <a:spcBef>
                    <a:spcPts val="200"/>
                  </a:spcBef>
                  <a:spcAft>
                    <a:spcPts val="400"/>
                  </a:spcAft>
                  <a:buClr>
                    <a:srgbClr val="B6A479"/>
                  </a:buClr>
                  <a:buFont typeface="Segoe UI Semilight" panose="020B0402040204020203" pitchFamily="34" charset="0"/>
                  <a:buNone/>
                  <a:defRPr sz="2400" kern="1200" baseline="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i="1" dirty="0"/>
                  <a:t>e.g., </a:t>
                </a:r>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2</m:t>
                        </m:r>
                      </m:e>
                    </m:d>
                  </m:oMath>
                </a14:m>
                <a:r>
                  <a:rPr lang="en-US" dirty="0"/>
                  <a:t> -&gt; </a:t>
                </a:r>
                <a14:m>
                  <m:oMath xmlns:m="http://schemas.openxmlformats.org/officeDocument/2006/math">
                    <m:r>
                      <a:rPr lang="en-US" i="1">
                        <a:latin typeface="Cambria Math" panose="02040503050406030204" pitchFamily="18" charset="0"/>
                      </a:rPr>
                      <m:t>ℙ</m:t>
                    </m:r>
                    <m:d>
                      <m:dPr>
                        <m:ctrlPr>
                          <a:rPr lang="en-US" i="1">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5</m:t>
                        </m:r>
                        <m:r>
                          <a:rPr lang="en-US" b="0" i="1" smtClean="0">
                            <a:latin typeface="Cambria Math" panose="02040503050406030204" pitchFamily="18" charset="0"/>
                          </a:rPr>
                          <m:t>≤</m:t>
                        </m:r>
                        <m:r>
                          <a:rPr lang="en-US" i="1">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m:t>
                        </m:r>
                        <m:r>
                          <a:rPr lang="en-US" b="0" i="1" smtClean="0">
                            <a:latin typeface="Cambria Math" panose="02040503050406030204" pitchFamily="18" charset="0"/>
                          </a:rPr>
                          <m:t>5</m:t>
                        </m:r>
                      </m:e>
                    </m:d>
                  </m:oMath>
                </a14:m>
                <a:endParaRPr lang="en-US" dirty="0"/>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2</m:t>
                        </m:r>
                      </m:e>
                    </m:d>
                  </m:oMath>
                </a14:m>
                <a:r>
                  <a:rPr lang="en-US" dirty="0"/>
                  <a:t> -&gt; </a:t>
                </a:r>
                <a14:m>
                  <m:oMath xmlns:m="http://schemas.openxmlformats.org/officeDocument/2006/math">
                    <m:r>
                      <a:rPr lang="en-US" i="1">
                        <a:latin typeface="Cambria Math" panose="02040503050406030204" pitchFamily="18" charset="0"/>
                      </a:rPr>
                      <m:t>ℙ</m:t>
                    </m:r>
                    <m:d>
                      <m:dPr>
                        <m:ctrlPr>
                          <a:rPr lang="en-US" i="1">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5</m:t>
                        </m:r>
                      </m:e>
                    </m:d>
                  </m:oMath>
                </a14:m>
                <a:endParaRPr lang="en-US" dirty="0"/>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&gt;</m:t>
                        </m:r>
                        <m:r>
                          <a:rPr lang="en-US" b="0" i="1" smtClean="0">
                            <a:latin typeface="Cambria Math" panose="02040503050406030204" pitchFamily="18" charset="0"/>
                          </a:rPr>
                          <m:t>1</m:t>
                        </m:r>
                      </m:e>
                    </m:d>
                  </m:oMath>
                </a14:m>
                <a:r>
                  <a:rPr lang="en-US" dirty="0"/>
                  <a:t> -&gt; </a:t>
                </a:r>
                <a14:m>
                  <m:oMath xmlns:m="http://schemas.openxmlformats.org/officeDocument/2006/math">
                    <m:r>
                      <a:rPr lang="en-US" i="1">
                        <a:latin typeface="Cambria Math" panose="02040503050406030204" pitchFamily="18" charset="0"/>
                      </a:rPr>
                      <m:t>ℙ</m:t>
                    </m:r>
                    <m:d>
                      <m:dPr>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a:rPr lang="en-US" b="0" i="1" smtClean="0">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5</m:t>
                        </m:r>
                      </m:e>
                    </m:d>
                  </m:oMath>
                </a14:m>
                <a:endParaRPr lang="en-US" dirty="0"/>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1</m:t>
                        </m:r>
                      </m:e>
                    </m:d>
                  </m:oMath>
                </a14:m>
                <a:r>
                  <a:rPr lang="en-US" dirty="0"/>
                  <a:t> -&gt; </a:t>
                </a:r>
                <a14:m>
                  <m:oMath xmlns:m="http://schemas.openxmlformats.org/officeDocument/2006/math">
                    <m:r>
                      <a:rPr lang="en-US" i="1">
                        <a:latin typeface="Cambria Math" panose="02040503050406030204" pitchFamily="18" charset="0"/>
                      </a:rPr>
                      <m:t>ℙ</m:t>
                    </m:r>
                    <m:d>
                      <m:dPr>
                        <m:ctrlPr>
                          <a:rPr lang="en-US" i="1">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5</m:t>
                        </m:r>
                      </m:e>
                    </m:d>
                  </m:oMath>
                </a14:m>
                <a:endParaRPr lang="en-US" dirty="0"/>
              </a:p>
              <a:p>
                <a:endParaRPr lang="en-US" dirty="0"/>
              </a:p>
            </p:txBody>
          </p:sp>
        </mc:Choice>
        <mc:Fallback xmlns="">
          <p:sp>
            <p:nvSpPr>
              <p:cNvPr id="6" name="Content Placeholder 2">
                <a:extLst>
                  <a:ext uri="{FF2B5EF4-FFF2-40B4-BE49-F238E27FC236}">
                    <a16:creationId xmlns:a16="http://schemas.microsoft.com/office/drawing/2014/main" id="{AD2F5EAB-E7D9-26F9-A56E-62610456DCDF}"/>
                  </a:ext>
                </a:extLst>
              </p:cNvPr>
              <p:cNvSpPr txBox="1">
                <a:spLocks noRot="1" noChangeAspect="1" noMove="1" noResize="1" noEditPoints="1" noAdjustHandles="1" noChangeArrowheads="1" noChangeShapeType="1" noTextEdit="1"/>
              </p:cNvSpPr>
              <p:nvPr/>
            </p:nvSpPr>
            <p:spPr>
              <a:xfrm>
                <a:off x="5531418" y="3720229"/>
                <a:ext cx="6383480" cy="2741531"/>
              </a:xfrm>
              <a:prstGeom prst="rect">
                <a:avLst/>
              </a:prstGeom>
              <a:blipFill>
                <a:blip r:embed="rId5"/>
                <a:stretch>
                  <a:fillRect l="-2672" t="-5333" b="-16667"/>
                </a:stretch>
              </a:blipFill>
            </p:spPr>
            <p:txBody>
              <a:bodyPr/>
              <a:lstStyle/>
              <a:p>
                <a:r>
                  <a:rPr lang="en-US">
                    <a:noFill/>
                  </a:rPr>
                  <a:t> </a:t>
                </a:r>
              </a:p>
            </p:txBody>
          </p:sp>
        </mc:Fallback>
      </mc:AlternateContent>
    </p:spTree>
    <p:extLst>
      <p:ext uri="{BB962C8B-B14F-4D97-AF65-F5344CB8AC3E}">
        <p14:creationId xmlns:p14="http://schemas.microsoft.com/office/powerpoint/2010/main" val="421893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C15B-47CF-4D22-8AEA-8CAA187DC07C}"/>
              </a:ext>
            </a:extLst>
          </p:cNvPr>
          <p:cNvSpPr>
            <a:spLocks noGrp="1"/>
          </p:cNvSpPr>
          <p:nvPr>
            <p:ph type="title"/>
          </p:nvPr>
        </p:nvSpPr>
        <p:spPr/>
        <p:txBody>
          <a:bodyPr/>
          <a:lstStyle/>
          <a:p>
            <a:r>
              <a:rPr lang="en-US" dirty="0"/>
              <a:t>Continuity Correction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0FEFE6-8D79-426F-842E-9962DCF7CCAB}"/>
                  </a:ext>
                </a:extLst>
              </p:cNvPr>
              <p:cNvSpPr>
                <a:spLocks noGrp="1"/>
              </p:cNvSpPr>
              <p:nvPr>
                <p:ph idx="1"/>
              </p:nvPr>
            </p:nvSpPr>
            <p:spPr/>
            <p:txBody>
              <a:bodyPr/>
              <a:lstStyle/>
              <a:p>
                <a:r>
                  <a:rPr lang="en-US" dirty="0"/>
                  <a:t>The binomial distribution is </a:t>
                </a:r>
                <a:r>
                  <a:rPr lang="en-US" b="1" dirty="0"/>
                  <a:t>discrete</a:t>
                </a:r>
                <a:r>
                  <a:rPr lang="en-US" dirty="0"/>
                  <a:t>, but the normal is </a:t>
                </a:r>
                <a:r>
                  <a:rPr lang="en-US" b="1" dirty="0"/>
                  <a:t>continuous</a:t>
                </a:r>
                <a:r>
                  <a:rPr lang="en-US" dirty="0"/>
                  <a:t>.</a:t>
                </a:r>
              </a:p>
              <a:p>
                <a:r>
                  <a:rPr lang="en-US" dirty="0"/>
                  <a:t>Let’s correct for that (called a “</a:t>
                </a:r>
                <a:r>
                  <a:rPr lang="en-US" b="1" i="1" dirty="0">
                    <a:solidFill>
                      <a:schemeClr val="accent5"/>
                    </a:solidFill>
                  </a:rPr>
                  <a:t>continuity correction</a:t>
                </a:r>
                <a:r>
                  <a:rPr lang="en-US" dirty="0"/>
                  <a:t>”)</a:t>
                </a:r>
              </a:p>
              <a:p>
                <a:r>
                  <a:rPr lang="en-US" dirty="0"/>
                  <a:t>⭐ Assign each value in the discrete range to a continuous interval</a:t>
                </a:r>
              </a:p>
              <a:p>
                <a:r>
                  <a:rPr lang="en-US" i="1" dirty="0"/>
                  <a:t>Here the support of </a:t>
                </a:r>
                <a14:m>
                  <m:oMath xmlns:m="http://schemas.openxmlformats.org/officeDocument/2006/math">
                    <m:r>
                      <a:rPr lang="en-US" b="0" i="1" smtClean="0">
                        <a:latin typeface="Cambria Math" panose="02040503050406030204" pitchFamily="18" charset="0"/>
                      </a:rPr>
                      <m:t>𝑋</m:t>
                    </m:r>
                  </m:oMath>
                </a14:m>
                <a:r>
                  <a:rPr lang="en-US" i="1" dirty="0"/>
                  <a:t> is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 </m:t>
                    </m:r>
                    <m:r>
                      <a:rPr lang="en-US" b="0" i="1" smtClean="0">
                        <a:latin typeface="Cambria Math" panose="02040503050406030204" pitchFamily="18" charset="0"/>
                      </a:rPr>
                      <m:t>5</m:t>
                    </m:r>
                    <m:r>
                      <a:rPr lang="en-US" b="0" i="1" smtClean="0">
                        <a:latin typeface="Cambria Math" panose="02040503050406030204" pitchFamily="18" charset="0"/>
                      </a:rPr>
                      <m:t>, </m:t>
                    </m:r>
                    <m:r>
                      <a:rPr lang="en-US" b="0" i="1" smtClean="0">
                        <a:latin typeface="Cambria Math" panose="02040503050406030204" pitchFamily="18" charset="0"/>
                      </a:rPr>
                      <m:t>12</m:t>
                    </m:r>
                    <m:r>
                      <a:rPr lang="en-US" b="0" i="1" smtClean="0">
                        <a:latin typeface="Cambria Math" panose="02040503050406030204" pitchFamily="18" charset="0"/>
                      </a:rPr>
                      <m:t>, </m:t>
                    </m:r>
                    <m:r>
                      <a:rPr lang="en-US" b="0" i="1" smtClean="0">
                        <a:latin typeface="Cambria Math" panose="02040503050406030204" pitchFamily="18" charset="0"/>
                      </a:rPr>
                      <m:t>19</m:t>
                    </m:r>
                    <m:r>
                      <a:rPr lang="en-US" b="0" i="1" smtClean="0">
                        <a:latin typeface="Cambria Math" panose="02040503050406030204" pitchFamily="18" charset="0"/>
                      </a:rPr>
                      <m:t>…}</m:t>
                    </m:r>
                  </m:oMath>
                </a14:m>
                <a:endParaRPr lang="en-US" i="1" dirty="0"/>
              </a:p>
            </p:txBody>
          </p:sp>
        </mc:Choice>
        <mc:Fallback xmlns="">
          <p:sp>
            <p:nvSpPr>
              <p:cNvPr id="3" name="Content Placeholder 2">
                <a:extLst>
                  <a:ext uri="{FF2B5EF4-FFF2-40B4-BE49-F238E27FC236}">
                    <a16:creationId xmlns:a16="http://schemas.microsoft.com/office/drawing/2014/main" id="{CF0FEFE6-8D79-426F-842E-9962DCF7CCAB}"/>
                  </a:ext>
                </a:extLst>
              </p:cNvPr>
              <p:cNvSpPr>
                <a:spLocks noGrp="1" noRot="1" noChangeAspect="1" noMove="1" noResize="1" noEditPoints="1" noAdjustHandles="1" noChangeArrowheads="1" noChangeShapeType="1" noTextEdit="1"/>
              </p:cNvSpPr>
              <p:nvPr>
                <p:ph idx="1"/>
              </p:nvPr>
            </p:nvSpPr>
            <p:spPr>
              <a:blipFill>
                <a:blip r:embed="rId3"/>
                <a:stretch>
                  <a:fillRect l="-1525" t="-2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D2F5EAB-E7D9-26F9-A56E-62610456DCDF}"/>
                  </a:ext>
                </a:extLst>
              </p:cNvPr>
              <p:cNvSpPr txBox="1">
                <a:spLocks/>
              </p:cNvSpPr>
              <p:nvPr/>
            </p:nvSpPr>
            <p:spPr>
              <a:xfrm>
                <a:off x="5531418" y="3720229"/>
                <a:ext cx="6383480" cy="2741531"/>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Segoe UI Semilight" panose="020B0402040204020203" pitchFamily="34" charset="0"/>
                    <a:ea typeface="+mn-ea"/>
                    <a:cs typeface="Segoe UI Semilight" panose="020B0402040204020203" pitchFamily="34" charset="0"/>
                  </a:defRPr>
                </a:lvl1pPr>
                <a:lvl2pPr marL="128016" indent="0" algn="l" defTabSz="914400" rtl="0" eaLnBrk="1" latinLnBrk="0" hangingPunct="1">
                  <a:lnSpc>
                    <a:spcPct val="90000"/>
                  </a:lnSpc>
                  <a:spcBef>
                    <a:spcPts val="200"/>
                  </a:spcBef>
                  <a:spcAft>
                    <a:spcPts val="400"/>
                  </a:spcAft>
                  <a:buClr>
                    <a:srgbClr val="B6A479"/>
                  </a:buClr>
                  <a:buFont typeface="Segoe UI Semilight" panose="020B0402040204020203" pitchFamily="34" charset="0"/>
                  <a:buNone/>
                  <a:defRPr sz="2400" kern="1200" baseline="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i="1" dirty="0"/>
                  <a:t>e.g., </a:t>
                </a:r>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2</m:t>
                        </m:r>
                      </m:e>
                    </m:d>
                  </m:oMath>
                </a14:m>
                <a:r>
                  <a:rPr lang="en-US" dirty="0"/>
                  <a:t> -&gt;</a:t>
                </a:r>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5</m:t>
                        </m:r>
                      </m:e>
                    </m:d>
                  </m:oMath>
                </a14:m>
                <a:r>
                  <a:rPr lang="en-US" dirty="0"/>
                  <a:t> -&gt; </a:t>
                </a:r>
                <a14:m>
                  <m:oMath xmlns:m="http://schemas.openxmlformats.org/officeDocument/2006/math">
                    <m:r>
                      <a:rPr lang="en-US" i="1" smtClean="0">
                        <a:latin typeface="Cambria Math" panose="02040503050406030204" pitchFamily="18" charset="0"/>
                      </a:rPr>
                      <m:t> </m:t>
                    </m:r>
                  </m:oMath>
                </a14:m>
                <a:endParaRPr lang="en-US" dirty="0"/>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&lt;</m:t>
                        </m:r>
                        <m:r>
                          <a:rPr lang="en-US" b="0" i="1" smtClean="0">
                            <a:latin typeface="Cambria Math" panose="02040503050406030204" pitchFamily="18" charset="0"/>
                          </a:rPr>
                          <m:t>12</m:t>
                        </m:r>
                      </m:e>
                    </m:d>
                  </m:oMath>
                </a14:m>
                <a:r>
                  <a:rPr lang="en-US" dirty="0"/>
                  <a:t> -&gt; </a:t>
                </a:r>
                <a14:m>
                  <m:oMath xmlns:m="http://schemas.openxmlformats.org/officeDocument/2006/math">
                    <m:r>
                      <a:rPr lang="en-US" i="1" smtClean="0">
                        <a:latin typeface="Cambria Math" panose="02040503050406030204" pitchFamily="18" charset="0"/>
                      </a:rPr>
                      <m:t> </m:t>
                    </m:r>
                  </m:oMath>
                </a14:m>
                <a:endParaRPr lang="en-US" dirty="0"/>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0</m:t>
                        </m:r>
                      </m:e>
                    </m:d>
                  </m:oMath>
                </a14:m>
                <a:r>
                  <a:rPr lang="en-US" dirty="0"/>
                  <a:t> -&gt;</a:t>
                </a:r>
              </a:p>
              <a:p>
                <a:endParaRPr lang="en-US" dirty="0"/>
              </a:p>
            </p:txBody>
          </p:sp>
        </mc:Choice>
        <mc:Fallback xmlns="">
          <p:sp>
            <p:nvSpPr>
              <p:cNvPr id="6" name="Content Placeholder 2">
                <a:extLst>
                  <a:ext uri="{FF2B5EF4-FFF2-40B4-BE49-F238E27FC236}">
                    <a16:creationId xmlns:a16="http://schemas.microsoft.com/office/drawing/2014/main" id="{AD2F5EAB-E7D9-26F9-A56E-62610456DCDF}"/>
                  </a:ext>
                </a:extLst>
              </p:cNvPr>
              <p:cNvSpPr txBox="1">
                <a:spLocks noRot="1" noChangeAspect="1" noMove="1" noResize="1" noEditPoints="1" noAdjustHandles="1" noChangeArrowheads="1" noChangeShapeType="1" noTextEdit="1"/>
              </p:cNvSpPr>
              <p:nvPr/>
            </p:nvSpPr>
            <p:spPr>
              <a:xfrm>
                <a:off x="5531418" y="3720229"/>
                <a:ext cx="6383480" cy="2741531"/>
              </a:xfrm>
              <a:prstGeom prst="rect">
                <a:avLst/>
              </a:prstGeom>
              <a:blipFill>
                <a:blip r:embed="rId4"/>
                <a:stretch>
                  <a:fillRect l="-2672" t="-5333" b="-16667"/>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9E1CA83F-20EA-9C80-486D-21DBE135B77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2574" y="4058542"/>
            <a:ext cx="4666444" cy="2403218"/>
          </a:xfrm>
          <a:prstGeom prst="rect">
            <a:avLst/>
          </a:prstGeom>
        </p:spPr>
      </p:pic>
      <p:sp>
        <p:nvSpPr>
          <p:cNvPr id="8" name="Rounded Rectangle 4">
            <a:extLst>
              <a:ext uri="{FF2B5EF4-FFF2-40B4-BE49-F238E27FC236}">
                <a16:creationId xmlns:a16="http://schemas.microsoft.com/office/drawing/2014/main" id="{861BEDD6-528A-51B4-D393-2EB8739EC3C8}"/>
              </a:ext>
            </a:extLst>
          </p:cNvPr>
          <p:cNvSpPr/>
          <p:nvPr/>
        </p:nvSpPr>
        <p:spPr>
          <a:xfrm>
            <a:off x="8195309" y="5474970"/>
            <a:ext cx="3714757" cy="12606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Fill out the poll everywhere: pollev.com/cse312</a:t>
            </a:r>
          </a:p>
        </p:txBody>
      </p:sp>
    </p:spTree>
    <p:extLst>
      <p:ext uri="{BB962C8B-B14F-4D97-AF65-F5344CB8AC3E}">
        <p14:creationId xmlns:p14="http://schemas.microsoft.com/office/powerpoint/2010/main" val="222414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C15B-47CF-4D22-8AEA-8CAA187DC07C}"/>
              </a:ext>
            </a:extLst>
          </p:cNvPr>
          <p:cNvSpPr>
            <a:spLocks noGrp="1"/>
          </p:cNvSpPr>
          <p:nvPr>
            <p:ph type="title"/>
          </p:nvPr>
        </p:nvSpPr>
        <p:spPr/>
        <p:txBody>
          <a:bodyPr/>
          <a:lstStyle/>
          <a:p>
            <a:r>
              <a:rPr lang="en-US" dirty="0"/>
              <a:t>Continuity Correction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0FEFE6-8D79-426F-842E-9962DCF7CCAB}"/>
                  </a:ext>
                </a:extLst>
              </p:cNvPr>
              <p:cNvSpPr>
                <a:spLocks noGrp="1"/>
              </p:cNvSpPr>
              <p:nvPr>
                <p:ph idx="1"/>
              </p:nvPr>
            </p:nvSpPr>
            <p:spPr/>
            <p:txBody>
              <a:bodyPr/>
              <a:lstStyle/>
              <a:p>
                <a:r>
                  <a:rPr lang="en-US" dirty="0"/>
                  <a:t>The binomial distribution is </a:t>
                </a:r>
                <a:r>
                  <a:rPr lang="en-US" b="1" dirty="0"/>
                  <a:t>discrete</a:t>
                </a:r>
                <a:r>
                  <a:rPr lang="en-US" dirty="0"/>
                  <a:t>, but the normal is </a:t>
                </a:r>
                <a:r>
                  <a:rPr lang="en-US" b="1" dirty="0"/>
                  <a:t>continuous</a:t>
                </a:r>
                <a:r>
                  <a:rPr lang="en-US" dirty="0"/>
                  <a:t>.</a:t>
                </a:r>
              </a:p>
              <a:p>
                <a:r>
                  <a:rPr lang="en-US" dirty="0"/>
                  <a:t>Let’s correct for that (called a “</a:t>
                </a:r>
                <a:r>
                  <a:rPr lang="en-US" b="1" i="1" dirty="0">
                    <a:solidFill>
                      <a:schemeClr val="accent5"/>
                    </a:solidFill>
                  </a:rPr>
                  <a:t>continuity correction</a:t>
                </a:r>
                <a:r>
                  <a:rPr lang="en-US" dirty="0"/>
                  <a:t>”)</a:t>
                </a:r>
              </a:p>
              <a:p>
                <a:r>
                  <a:rPr lang="en-US" dirty="0"/>
                  <a:t>⭐ Assign each value in the discrete range to a continuous interval</a:t>
                </a:r>
              </a:p>
              <a:p>
                <a:r>
                  <a:rPr lang="en-US" i="1" dirty="0"/>
                  <a:t>Here the support of </a:t>
                </a:r>
                <a14:m>
                  <m:oMath xmlns:m="http://schemas.openxmlformats.org/officeDocument/2006/math">
                    <m:r>
                      <a:rPr lang="en-US" b="0" i="1" smtClean="0">
                        <a:latin typeface="Cambria Math" panose="02040503050406030204" pitchFamily="18" charset="0"/>
                      </a:rPr>
                      <m:t>𝑋</m:t>
                    </m:r>
                  </m:oMath>
                </a14:m>
                <a:r>
                  <a:rPr lang="en-US" i="1" dirty="0"/>
                  <a:t> is </a:t>
                </a:r>
                <a14:m>
                  <m:oMath xmlns:m="http://schemas.openxmlformats.org/officeDocument/2006/math">
                    <m:r>
                      <a:rPr lang="en-US" b="0" i="1" smtClean="0">
                        <a:latin typeface="Cambria Math" panose="02040503050406030204" pitchFamily="18" charset="0"/>
                      </a:rPr>
                      <m:t>{…,−2, 5, 12, 19…}</m:t>
                    </m:r>
                  </m:oMath>
                </a14:m>
                <a:endParaRPr lang="en-US" i="1" dirty="0"/>
              </a:p>
            </p:txBody>
          </p:sp>
        </mc:Choice>
        <mc:Fallback xmlns="">
          <p:sp>
            <p:nvSpPr>
              <p:cNvPr id="3" name="Content Placeholder 2">
                <a:extLst>
                  <a:ext uri="{FF2B5EF4-FFF2-40B4-BE49-F238E27FC236}">
                    <a16:creationId xmlns:a16="http://schemas.microsoft.com/office/drawing/2014/main" id="{CF0FEFE6-8D79-426F-842E-9962DCF7CCAB}"/>
                  </a:ext>
                </a:extLst>
              </p:cNvPr>
              <p:cNvSpPr>
                <a:spLocks noGrp="1" noRot="1" noChangeAspect="1" noMove="1" noResize="1" noEditPoints="1" noAdjustHandles="1" noChangeArrowheads="1" noChangeShapeType="1" noTextEdit="1"/>
              </p:cNvSpPr>
              <p:nvPr>
                <p:ph idx="1"/>
              </p:nvPr>
            </p:nvSpPr>
            <p:spPr>
              <a:blipFill>
                <a:blip r:embed="rId3"/>
                <a:stretch>
                  <a:fillRect l="-1525" t="-2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D2F5EAB-E7D9-26F9-A56E-62610456DCDF}"/>
                  </a:ext>
                </a:extLst>
              </p:cNvPr>
              <p:cNvSpPr txBox="1">
                <a:spLocks/>
              </p:cNvSpPr>
              <p:nvPr/>
            </p:nvSpPr>
            <p:spPr>
              <a:xfrm>
                <a:off x="5531418" y="3720229"/>
                <a:ext cx="6383480" cy="2741531"/>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Segoe UI Semilight" panose="020B0402040204020203" pitchFamily="34" charset="0"/>
                    <a:ea typeface="+mn-ea"/>
                    <a:cs typeface="Segoe UI Semilight" panose="020B0402040204020203" pitchFamily="34" charset="0"/>
                  </a:defRPr>
                </a:lvl1pPr>
                <a:lvl2pPr marL="128016" indent="0" algn="l" defTabSz="914400" rtl="0" eaLnBrk="1" latinLnBrk="0" hangingPunct="1">
                  <a:lnSpc>
                    <a:spcPct val="90000"/>
                  </a:lnSpc>
                  <a:spcBef>
                    <a:spcPts val="200"/>
                  </a:spcBef>
                  <a:spcAft>
                    <a:spcPts val="400"/>
                  </a:spcAft>
                  <a:buClr>
                    <a:srgbClr val="B6A479"/>
                  </a:buClr>
                  <a:buFont typeface="Segoe UI Semilight" panose="020B0402040204020203" pitchFamily="34" charset="0"/>
                  <a:buNone/>
                  <a:defRPr sz="2400" kern="1200" baseline="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i="1" dirty="0"/>
                  <a:t>e.g., </a:t>
                </a:r>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=−2</m:t>
                        </m:r>
                      </m:e>
                    </m:d>
                  </m:oMath>
                </a14:m>
                <a:r>
                  <a:rPr lang="en-US" dirty="0"/>
                  <a:t> -&gt;</a:t>
                </a:r>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≥5</m:t>
                        </m:r>
                      </m:e>
                    </m:d>
                  </m:oMath>
                </a14:m>
                <a:r>
                  <a:rPr lang="en-US" dirty="0"/>
                  <a:t> -&gt; </a:t>
                </a:r>
                <a14:m>
                  <m:oMath xmlns:m="http://schemas.openxmlformats.org/officeDocument/2006/math">
                    <m:r>
                      <a:rPr lang="en-US" i="1" smtClean="0">
                        <a:latin typeface="Cambria Math" panose="02040503050406030204" pitchFamily="18" charset="0"/>
                      </a:rPr>
                      <m:t> </m:t>
                    </m:r>
                  </m:oMath>
                </a14:m>
                <a:endParaRPr lang="en-US" dirty="0"/>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&lt;12</m:t>
                        </m:r>
                      </m:e>
                    </m:d>
                  </m:oMath>
                </a14:m>
                <a:r>
                  <a:rPr lang="en-US" dirty="0"/>
                  <a:t> -&gt; </a:t>
                </a:r>
                <a14:m>
                  <m:oMath xmlns:m="http://schemas.openxmlformats.org/officeDocument/2006/math">
                    <m:r>
                      <a:rPr lang="en-US" i="1" smtClean="0">
                        <a:latin typeface="Cambria Math" panose="02040503050406030204" pitchFamily="18" charset="0"/>
                      </a:rPr>
                      <m:t> </m:t>
                    </m:r>
                  </m:oMath>
                </a14:m>
                <a:endParaRPr lang="en-US" dirty="0"/>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≥0</m:t>
                        </m:r>
                      </m:e>
                    </m:d>
                  </m:oMath>
                </a14:m>
                <a:r>
                  <a:rPr lang="en-US" dirty="0"/>
                  <a:t> -&gt;</a:t>
                </a:r>
              </a:p>
              <a:p>
                <a:endParaRPr lang="en-US" dirty="0"/>
              </a:p>
            </p:txBody>
          </p:sp>
        </mc:Choice>
        <mc:Fallback xmlns="">
          <p:sp>
            <p:nvSpPr>
              <p:cNvPr id="6" name="Content Placeholder 2">
                <a:extLst>
                  <a:ext uri="{FF2B5EF4-FFF2-40B4-BE49-F238E27FC236}">
                    <a16:creationId xmlns:a16="http://schemas.microsoft.com/office/drawing/2014/main" id="{AD2F5EAB-E7D9-26F9-A56E-62610456DCDF}"/>
                  </a:ext>
                </a:extLst>
              </p:cNvPr>
              <p:cNvSpPr txBox="1">
                <a:spLocks noRot="1" noChangeAspect="1" noMove="1" noResize="1" noEditPoints="1" noAdjustHandles="1" noChangeArrowheads="1" noChangeShapeType="1" noTextEdit="1"/>
              </p:cNvSpPr>
              <p:nvPr/>
            </p:nvSpPr>
            <p:spPr>
              <a:xfrm>
                <a:off x="5531418" y="3720229"/>
                <a:ext cx="6383480" cy="2741531"/>
              </a:xfrm>
              <a:prstGeom prst="rect">
                <a:avLst/>
              </a:prstGeom>
              <a:blipFill>
                <a:blip r:embed="rId4"/>
                <a:stretch>
                  <a:fillRect l="-2672" t="-5333" b="-1666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409AE55-023D-C5D0-86C3-3B06186986E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82061" y="3883367"/>
            <a:ext cx="4596957" cy="2611908"/>
          </a:xfrm>
          <a:prstGeom prst="rect">
            <a:avLst/>
          </a:prstGeom>
        </p:spPr>
      </p:pic>
    </p:spTree>
    <p:extLst>
      <p:ext uri="{BB962C8B-B14F-4D97-AF65-F5344CB8AC3E}">
        <p14:creationId xmlns:p14="http://schemas.microsoft.com/office/powerpoint/2010/main" val="12123028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C15B-47CF-4D22-8AEA-8CAA187DC07C}"/>
              </a:ext>
            </a:extLst>
          </p:cNvPr>
          <p:cNvSpPr>
            <a:spLocks noGrp="1"/>
          </p:cNvSpPr>
          <p:nvPr>
            <p:ph type="title"/>
          </p:nvPr>
        </p:nvSpPr>
        <p:spPr/>
        <p:txBody>
          <a:bodyPr/>
          <a:lstStyle/>
          <a:p>
            <a:r>
              <a:rPr lang="en-US" dirty="0"/>
              <a:t>Continuity Correction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0FEFE6-8D79-426F-842E-9962DCF7CCAB}"/>
                  </a:ext>
                </a:extLst>
              </p:cNvPr>
              <p:cNvSpPr>
                <a:spLocks noGrp="1"/>
              </p:cNvSpPr>
              <p:nvPr>
                <p:ph idx="1"/>
              </p:nvPr>
            </p:nvSpPr>
            <p:spPr/>
            <p:txBody>
              <a:bodyPr/>
              <a:lstStyle/>
              <a:p>
                <a:r>
                  <a:rPr lang="en-US" dirty="0"/>
                  <a:t>The binomial distribution is </a:t>
                </a:r>
                <a:r>
                  <a:rPr lang="en-US" b="1" dirty="0"/>
                  <a:t>discrete</a:t>
                </a:r>
                <a:r>
                  <a:rPr lang="en-US" dirty="0"/>
                  <a:t>, but the normal is </a:t>
                </a:r>
                <a:r>
                  <a:rPr lang="en-US" b="1" dirty="0"/>
                  <a:t>continuous</a:t>
                </a:r>
                <a:r>
                  <a:rPr lang="en-US" dirty="0"/>
                  <a:t>.</a:t>
                </a:r>
              </a:p>
              <a:p>
                <a:r>
                  <a:rPr lang="en-US" dirty="0"/>
                  <a:t>Let’s correct for that (called a “</a:t>
                </a:r>
                <a:r>
                  <a:rPr lang="en-US" b="1" i="1" dirty="0">
                    <a:solidFill>
                      <a:schemeClr val="accent5"/>
                    </a:solidFill>
                  </a:rPr>
                  <a:t>continuity correction</a:t>
                </a:r>
                <a:r>
                  <a:rPr lang="en-US" dirty="0"/>
                  <a:t>”)</a:t>
                </a:r>
              </a:p>
              <a:p>
                <a:r>
                  <a:rPr lang="en-US" dirty="0"/>
                  <a:t>⭐ Assign each value in the discrete range to a continuous interval</a:t>
                </a:r>
              </a:p>
              <a:p>
                <a:r>
                  <a:rPr lang="en-US" i="1" dirty="0"/>
                  <a:t>Here the support of </a:t>
                </a:r>
                <a14:m>
                  <m:oMath xmlns:m="http://schemas.openxmlformats.org/officeDocument/2006/math">
                    <m:r>
                      <a:rPr lang="en-US" b="0" i="1" smtClean="0">
                        <a:latin typeface="Cambria Math" panose="02040503050406030204" pitchFamily="18" charset="0"/>
                      </a:rPr>
                      <m:t>𝑋</m:t>
                    </m:r>
                  </m:oMath>
                </a14:m>
                <a:r>
                  <a:rPr lang="en-US" i="1" dirty="0"/>
                  <a:t> is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 </m:t>
                    </m:r>
                    <m:r>
                      <a:rPr lang="en-US" b="0" i="1" smtClean="0">
                        <a:latin typeface="Cambria Math" panose="02040503050406030204" pitchFamily="18" charset="0"/>
                      </a:rPr>
                      <m:t>5</m:t>
                    </m:r>
                    <m:r>
                      <a:rPr lang="en-US" b="0" i="1" smtClean="0">
                        <a:latin typeface="Cambria Math" panose="02040503050406030204" pitchFamily="18" charset="0"/>
                      </a:rPr>
                      <m:t>, </m:t>
                    </m:r>
                    <m:r>
                      <a:rPr lang="en-US" b="0" i="1" smtClean="0">
                        <a:latin typeface="Cambria Math" panose="02040503050406030204" pitchFamily="18" charset="0"/>
                      </a:rPr>
                      <m:t>12</m:t>
                    </m:r>
                    <m:r>
                      <a:rPr lang="en-US" b="0" i="1" smtClean="0">
                        <a:latin typeface="Cambria Math" panose="02040503050406030204" pitchFamily="18" charset="0"/>
                      </a:rPr>
                      <m:t>, </m:t>
                    </m:r>
                    <m:r>
                      <a:rPr lang="en-US" b="0" i="1" smtClean="0">
                        <a:latin typeface="Cambria Math" panose="02040503050406030204" pitchFamily="18" charset="0"/>
                      </a:rPr>
                      <m:t>19</m:t>
                    </m:r>
                    <m:r>
                      <a:rPr lang="en-US" b="0" i="1" smtClean="0">
                        <a:latin typeface="Cambria Math" panose="02040503050406030204" pitchFamily="18" charset="0"/>
                      </a:rPr>
                      <m:t>…}</m:t>
                    </m:r>
                  </m:oMath>
                </a14:m>
                <a:endParaRPr lang="en-US" i="1" dirty="0"/>
              </a:p>
            </p:txBody>
          </p:sp>
        </mc:Choice>
        <mc:Fallback xmlns="">
          <p:sp>
            <p:nvSpPr>
              <p:cNvPr id="3" name="Content Placeholder 2">
                <a:extLst>
                  <a:ext uri="{FF2B5EF4-FFF2-40B4-BE49-F238E27FC236}">
                    <a16:creationId xmlns:a16="http://schemas.microsoft.com/office/drawing/2014/main" id="{CF0FEFE6-8D79-426F-842E-9962DCF7CCAB}"/>
                  </a:ext>
                </a:extLst>
              </p:cNvPr>
              <p:cNvSpPr>
                <a:spLocks noGrp="1" noRot="1" noChangeAspect="1" noMove="1" noResize="1" noEditPoints="1" noAdjustHandles="1" noChangeArrowheads="1" noChangeShapeType="1" noTextEdit="1"/>
              </p:cNvSpPr>
              <p:nvPr>
                <p:ph idx="1"/>
              </p:nvPr>
            </p:nvSpPr>
            <p:spPr>
              <a:blipFill>
                <a:blip r:embed="rId3"/>
                <a:stretch>
                  <a:fillRect l="-1525" t="-2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D2F5EAB-E7D9-26F9-A56E-62610456DCDF}"/>
                  </a:ext>
                </a:extLst>
              </p:cNvPr>
              <p:cNvSpPr txBox="1">
                <a:spLocks/>
              </p:cNvSpPr>
              <p:nvPr/>
            </p:nvSpPr>
            <p:spPr>
              <a:xfrm>
                <a:off x="5531418" y="3720229"/>
                <a:ext cx="6383480" cy="304382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Segoe UI Semilight" panose="020B0402040204020203" pitchFamily="34" charset="0"/>
                    <a:ea typeface="+mn-ea"/>
                    <a:cs typeface="Segoe UI Semilight" panose="020B0402040204020203" pitchFamily="34" charset="0"/>
                  </a:defRPr>
                </a:lvl1pPr>
                <a:lvl2pPr marL="128016" indent="0" algn="l" defTabSz="914400" rtl="0" eaLnBrk="1" latinLnBrk="0" hangingPunct="1">
                  <a:lnSpc>
                    <a:spcPct val="90000"/>
                  </a:lnSpc>
                  <a:spcBef>
                    <a:spcPts val="200"/>
                  </a:spcBef>
                  <a:spcAft>
                    <a:spcPts val="400"/>
                  </a:spcAft>
                  <a:buClr>
                    <a:srgbClr val="B6A479"/>
                  </a:buClr>
                  <a:buFont typeface="Segoe UI Semilight" panose="020B0402040204020203" pitchFamily="34" charset="0"/>
                  <a:buNone/>
                  <a:defRPr sz="2400" kern="1200" baseline="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i="1" dirty="0"/>
                  <a:t>e.g., </a:t>
                </a:r>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2</m:t>
                        </m:r>
                      </m:e>
                    </m:d>
                  </m:oMath>
                </a14:m>
                <a:r>
                  <a:rPr lang="en-US" dirty="0"/>
                  <a:t> -&gt; </a:t>
                </a:r>
                <a14:m>
                  <m:oMath xmlns:m="http://schemas.openxmlformats.org/officeDocument/2006/math">
                    <m:r>
                      <a:rPr lang="en-US" i="1">
                        <a:latin typeface="Cambria Math" panose="02040503050406030204" pitchFamily="18" charset="0"/>
                      </a:rPr>
                      <m:t>ℙ</m:t>
                    </m:r>
                    <m:d>
                      <m:dPr>
                        <m:ctrlPr>
                          <a:rPr lang="en-US" i="1">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5</m:t>
                        </m:r>
                        <m:r>
                          <a:rPr lang="en-US" b="0" i="1" smtClean="0">
                            <a:latin typeface="Cambria Math" panose="02040503050406030204" pitchFamily="18" charset="0"/>
                          </a:rPr>
                          <m:t>.</m:t>
                        </m:r>
                        <m:r>
                          <a:rPr lang="en-US" b="0" i="1" smtClean="0">
                            <a:latin typeface="Cambria Math" panose="02040503050406030204" pitchFamily="18" charset="0"/>
                          </a:rPr>
                          <m:t>5</m:t>
                        </m:r>
                        <m:r>
                          <a:rPr lang="en-US" b="0" i="1" smtClean="0">
                            <a:latin typeface="Cambria Math" panose="02040503050406030204" pitchFamily="18" charset="0"/>
                          </a:rPr>
                          <m:t>≤</m:t>
                        </m:r>
                        <m:r>
                          <a:rPr lang="en-US" i="1">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5</m:t>
                        </m:r>
                      </m:e>
                    </m:d>
                  </m:oMath>
                </a14:m>
                <a:endParaRPr lang="en-US" dirty="0"/>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5</m:t>
                        </m:r>
                      </m:e>
                    </m:d>
                  </m:oMath>
                </a14:m>
                <a:r>
                  <a:rPr lang="en-US" dirty="0"/>
                  <a:t> -&gt; </a:t>
                </a:r>
                <a14:m>
                  <m:oMath xmlns:m="http://schemas.openxmlformats.org/officeDocument/2006/math">
                    <m:r>
                      <a:rPr lang="en-US" i="1">
                        <a:latin typeface="Cambria Math" panose="02040503050406030204" pitchFamily="18" charset="0"/>
                      </a:rPr>
                      <m:t>ℙ</m:t>
                    </m:r>
                    <m:d>
                      <m:dPr>
                        <m:ctrlPr>
                          <a:rPr lang="en-US" i="1">
                            <a:latin typeface="Cambria Math" panose="02040503050406030204" pitchFamily="18" charset="0"/>
                          </a:rPr>
                        </m:ctrlPr>
                      </m:dPr>
                      <m:e>
                        <m:r>
                          <a:rPr lang="en-US" i="1">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5</m:t>
                        </m:r>
                      </m:e>
                    </m:d>
                  </m:oMath>
                </a14:m>
                <a:endParaRPr lang="en-US" dirty="0"/>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&lt;</m:t>
                        </m:r>
                        <m:r>
                          <a:rPr lang="en-US" b="0" i="1" smtClean="0">
                            <a:latin typeface="Cambria Math" panose="02040503050406030204" pitchFamily="18" charset="0"/>
                          </a:rPr>
                          <m:t>12</m:t>
                        </m:r>
                      </m:e>
                    </m:d>
                  </m:oMath>
                </a14:m>
                <a:r>
                  <a:rPr lang="en-US" dirty="0"/>
                  <a:t> -&gt; </a:t>
                </a:r>
                <a14:m>
                  <m:oMath xmlns:m="http://schemas.openxmlformats.org/officeDocument/2006/math">
                    <m:r>
                      <a:rPr lang="en-US" i="1">
                        <a:latin typeface="Cambria Math" panose="02040503050406030204" pitchFamily="18" charset="0"/>
                      </a:rPr>
                      <m:t>ℙ</m:t>
                    </m:r>
                    <m:d>
                      <m:dPr>
                        <m:ctrlPr>
                          <a:rPr lang="en-US" i="1">
                            <a:latin typeface="Cambria Math" panose="02040503050406030204" pitchFamily="18" charset="0"/>
                          </a:rPr>
                        </m:ctrlPr>
                      </m:dPr>
                      <m:e>
                        <m:r>
                          <a:rPr lang="en-US" i="1">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8</m:t>
                        </m:r>
                        <m:r>
                          <a:rPr lang="en-US" b="0" i="1" smtClean="0">
                            <a:latin typeface="Cambria Math" panose="02040503050406030204" pitchFamily="18" charset="0"/>
                          </a:rPr>
                          <m:t>.</m:t>
                        </m:r>
                        <m:r>
                          <a:rPr lang="en-US" b="0" i="1" smtClean="0">
                            <a:latin typeface="Cambria Math" panose="02040503050406030204" pitchFamily="18" charset="0"/>
                          </a:rPr>
                          <m:t>5</m:t>
                        </m:r>
                      </m:e>
                    </m:d>
                  </m:oMath>
                </a14:m>
                <a:endParaRPr lang="en-US" dirty="0"/>
              </a:p>
              <a:p>
                <a14:m>
                  <m:oMath xmlns:m="http://schemas.openxmlformats.org/officeDocument/2006/math">
                    <m:r>
                      <a:rPr lang="en-US" i="1" smtClean="0">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0</m:t>
                        </m:r>
                      </m:e>
                    </m:d>
                  </m:oMath>
                </a14:m>
                <a:r>
                  <a:rPr lang="en-US" dirty="0"/>
                  <a:t> -&gt; </a:t>
                </a:r>
                <a14:m>
                  <m:oMath xmlns:m="http://schemas.openxmlformats.org/officeDocument/2006/math">
                    <m:r>
                      <a:rPr lang="en-US" i="1">
                        <a:latin typeface="Cambria Math" panose="02040503050406030204" pitchFamily="18" charset="0"/>
                      </a:rPr>
                      <m:t>ℙ</m:t>
                    </m:r>
                    <m:d>
                      <m:dPr>
                        <m:ctrlPr>
                          <a:rPr lang="en-US" i="1">
                            <a:latin typeface="Cambria Math" panose="02040503050406030204" pitchFamily="18" charset="0"/>
                          </a:rPr>
                        </m:ctrlPr>
                      </m:dPr>
                      <m:e>
                        <m:r>
                          <a:rPr lang="en-US" i="1">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5</m:t>
                        </m:r>
                      </m:e>
                    </m:d>
                  </m:oMath>
                </a14:m>
                <a:endParaRPr lang="en-US" dirty="0"/>
              </a:p>
              <a:p>
                <a:endParaRPr lang="en-US" dirty="0"/>
              </a:p>
            </p:txBody>
          </p:sp>
        </mc:Choice>
        <mc:Fallback xmlns="">
          <p:sp>
            <p:nvSpPr>
              <p:cNvPr id="6" name="Content Placeholder 2">
                <a:extLst>
                  <a:ext uri="{FF2B5EF4-FFF2-40B4-BE49-F238E27FC236}">
                    <a16:creationId xmlns:a16="http://schemas.microsoft.com/office/drawing/2014/main" id="{AD2F5EAB-E7D9-26F9-A56E-62610456DCDF}"/>
                  </a:ext>
                </a:extLst>
              </p:cNvPr>
              <p:cNvSpPr txBox="1">
                <a:spLocks noRot="1" noChangeAspect="1" noMove="1" noResize="1" noEditPoints="1" noAdjustHandles="1" noChangeArrowheads="1" noChangeShapeType="1" noTextEdit="1"/>
              </p:cNvSpPr>
              <p:nvPr/>
            </p:nvSpPr>
            <p:spPr>
              <a:xfrm>
                <a:off x="5531418" y="3720229"/>
                <a:ext cx="6383480" cy="3043826"/>
              </a:xfrm>
              <a:prstGeom prst="rect">
                <a:avLst/>
              </a:prstGeom>
              <a:blipFill>
                <a:blip r:embed="rId4"/>
                <a:stretch>
                  <a:fillRect l="-2672" t="-3400" b="-1340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409AE55-023D-C5D0-86C3-3B06186986E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82061" y="3883367"/>
            <a:ext cx="4596957" cy="2611908"/>
          </a:xfrm>
          <a:prstGeom prst="rect">
            <a:avLst/>
          </a:prstGeom>
        </p:spPr>
      </p:pic>
    </p:spTree>
    <p:extLst>
      <p:ext uri="{BB962C8B-B14F-4D97-AF65-F5344CB8AC3E}">
        <p14:creationId xmlns:p14="http://schemas.microsoft.com/office/powerpoint/2010/main" val="24733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2685-0D8B-45CA-B014-E16FBE04CAA9}"/>
              </a:ext>
            </a:extLst>
          </p:cNvPr>
          <p:cNvSpPr>
            <a:spLocks noGrp="1"/>
          </p:cNvSpPr>
          <p:nvPr>
            <p:ph type="title"/>
          </p:nvPr>
        </p:nvSpPr>
        <p:spPr/>
        <p:txBody>
          <a:bodyPr/>
          <a:lstStyle/>
          <a:p>
            <a:r>
              <a:rPr lang="en-US" dirty="0"/>
              <a:t>Outline of CLT steps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62E5BCB-2AB6-4440-B3DB-7DB31E9B6840}"/>
                  </a:ext>
                </a:extLst>
              </p:cNvPr>
              <p:cNvSpPr>
                <a:spLocks noGrp="1"/>
              </p:cNvSpPr>
              <p:nvPr>
                <p:ph idx="1"/>
              </p:nvPr>
            </p:nvSpPr>
            <p:spPr>
              <a:xfrm>
                <a:off x="575239" y="1563248"/>
                <a:ext cx="11616760" cy="5294752"/>
              </a:xfrm>
            </p:spPr>
            <p:txBody>
              <a:bodyPr>
                <a:normAutofit fontScale="92500" lnSpcReduction="10000"/>
              </a:bodyPr>
              <a:lstStyle/>
              <a:p>
                <a:r>
                  <a:rPr lang="en-US" b="1" dirty="0">
                    <a:solidFill>
                      <a:schemeClr val="accent5"/>
                    </a:solidFill>
                  </a:rPr>
                  <a:t>1. Setup the problem </a:t>
                </a:r>
                <a:r>
                  <a:rPr lang="en-US" dirty="0"/>
                  <a:t>(e.g., </a:t>
                </a:r>
                <a14:m>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m:t>
                    </m:r>
                    <m:nary>
                      <m:naryPr>
                        <m:chr m:val="∑"/>
                        <m:limLoc m:val="undOvr"/>
                        <m:grow m:val="on"/>
                        <m:ctrlPr>
                          <a:rPr lang="en-US" i="1" smtClean="0">
                            <a:latin typeface="Cambria Math" panose="02040503050406030204" pitchFamily="18" charset="0"/>
                          </a:rPr>
                        </m:ctrlPr>
                      </m:naryPr>
                      <m:sub>
                        <m:r>
                          <a:rPr lang="en-US" i="1" smtClean="0">
                            <a:latin typeface="Cambria Math" panose="02040503050406030204" pitchFamily="18" charset="0"/>
                          </a:rPr>
                          <m:t>𝑖</m:t>
                        </m:r>
                        <m:r>
                          <a:rPr lang="en-US" i="1" smtClean="0">
                            <a:latin typeface="Cambria Math" panose="02040503050406030204" pitchFamily="18" charset="0"/>
                          </a:rPr>
                          <m:t>=</m:t>
                        </m:r>
                        <m:r>
                          <a:rPr lang="en-US" i="1" smtClean="0">
                            <a:latin typeface="Cambria Math" panose="02040503050406030204" pitchFamily="18" charset="0"/>
                          </a:rPr>
                          <m:t>1</m:t>
                        </m:r>
                      </m:sub>
                      <m:sup>
                        <m:r>
                          <a:rPr lang="en-US"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nary>
                  </m:oMath>
                </a14:m>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oMath>
                </a14:m>
                <a:r>
                  <a:rPr lang="en-US" dirty="0"/>
                  <a:t> are </a:t>
                </a:r>
                <a:r>
                  <a:rPr lang="en-US" dirty="0" err="1"/>
                  <a:t>i.i.d.</a:t>
                </a:r>
                <a:r>
                  <a:rPr lang="en-US" dirty="0"/>
                  <a:t>, and we want </a:t>
                </a:r>
                <a14:m>
                  <m:oMath xmlns:m="http://schemas.openxmlformats.org/officeDocument/2006/math">
                    <m:r>
                      <a:rPr lang="en-US" b="0" i="1" smtClean="0">
                        <a:latin typeface="Cambria Math" panose="02040503050406030204" pitchFamily="18" charset="0"/>
                      </a:rPr>
                      <m:t>ℙ</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oMath>
                </a14:m>
                <a:r>
                  <a:rPr lang="en-US" dirty="0"/>
                  <a:t>)</a:t>
                </a:r>
              </a:p>
              <a:p>
                <a:pPr lvl="1"/>
                <a:r>
                  <a:rPr lang="en-US" dirty="0"/>
                  <a:t>   Write event you are interested in, in terms of sum of random variables.</a:t>
                </a:r>
              </a:p>
              <a:p>
                <a:r>
                  <a:rPr lang="en-US" dirty="0"/>
                  <a:t>   ⭐ Apply </a:t>
                </a:r>
                <a:r>
                  <a:rPr lang="en-US" b="1" i="1" dirty="0">
                    <a:solidFill>
                      <a:schemeClr val="accent5"/>
                    </a:solidFill>
                  </a:rPr>
                  <a:t>continuity correction </a:t>
                </a:r>
                <a:r>
                  <a:rPr lang="en-US" i="1" dirty="0"/>
                  <a:t>here</a:t>
                </a:r>
                <a:r>
                  <a:rPr lang="en-US" dirty="0"/>
                  <a:t> </a:t>
                </a:r>
                <a:r>
                  <a:rPr lang="en-US" u="sng" dirty="0"/>
                  <a:t>if RVs are discrete</a:t>
                </a:r>
                <a:r>
                  <a:rPr lang="en-US" dirty="0"/>
                  <a:t>.</a:t>
                </a:r>
              </a:p>
              <a:p>
                <a:endParaRPr lang="en-US" sz="1100" dirty="0"/>
              </a:p>
              <a:p>
                <a:r>
                  <a:rPr lang="en-US" b="1" dirty="0">
                    <a:solidFill>
                      <a:schemeClr val="accent5"/>
                    </a:solidFill>
                  </a:rPr>
                  <a:t>2</a:t>
                </a:r>
                <a:r>
                  <a:rPr lang="en-US" dirty="0">
                    <a:solidFill>
                      <a:schemeClr val="accent5"/>
                    </a:solidFill>
                  </a:rPr>
                  <a:t>. </a:t>
                </a:r>
                <a:r>
                  <a:rPr lang="en-US" b="1" dirty="0">
                    <a:solidFill>
                      <a:schemeClr val="accent5"/>
                    </a:solidFill>
                  </a:rPr>
                  <a:t>Apply CLT </a:t>
                </a:r>
                <a:r>
                  <a:rPr lang="en-US" dirty="0"/>
                  <a:t>(e.g., </a:t>
                </a:r>
                <a:r>
                  <a:rPr lang="en-US" dirty="0" err="1"/>
                  <a:t>approx</a:t>
                </a:r>
                <a:r>
                  <a:rPr lang="en-US" dirty="0"/>
                  <a:t> </a:t>
                </a:r>
                <a14:m>
                  <m:oMath xmlns:m="http://schemas.openxmlformats.org/officeDocument/2006/math">
                    <m:r>
                      <a:rPr lang="en-US" b="0" i="1" smtClean="0">
                        <a:latin typeface="Cambria Math" panose="02040503050406030204" pitchFamily="18" charset="0"/>
                      </a:rPr>
                      <m:t>𝑋</m:t>
                    </m:r>
                  </m:oMath>
                </a14:m>
                <a:r>
                  <a:rPr lang="en-US" b="1" dirty="0"/>
                  <a:t> </a:t>
                </a:r>
                <a:r>
                  <a:rPr lang="en-US" dirty="0"/>
                  <a:t>as </a:t>
                </a:r>
                <a14:m>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𝜇</m:t>
                    </m:r>
                    <m:r>
                      <a:rPr lang="en-US" b="0" i="1" smtClean="0">
                        <a:latin typeface="Cambria Math" panose="02040503050406030204" pitchFamily="18" charset="0"/>
                      </a:rPr>
                      <m:t>,</m:t>
                    </m:r>
                    <m:r>
                      <a:rPr lang="en-US" b="0" i="1" smtClean="0">
                        <a:latin typeface="Cambria Math" panose="02040503050406030204" pitchFamily="18" charset="0"/>
                      </a:rPr>
                      <m:t>𝑛</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r>
                  <a:rPr lang="en-US" dirty="0"/>
                  <a:t> -&gt; </a:t>
                </a:r>
                <a14:m>
                  <m:oMath xmlns:m="http://schemas.openxmlformats.org/officeDocument/2006/math">
                    <m:r>
                      <a:rPr lang="en-US" i="1">
                        <a:latin typeface="Cambria Math" panose="02040503050406030204" pitchFamily="18" charset="0"/>
                      </a:rPr>
                      <m:t>ℙ</m:t>
                    </m:r>
                    <m:d>
                      <m:dPr>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𝑘</m:t>
                        </m:r>
                      </m:e>
                    </m:d>
                    <m:r>
                      <a:rPr lang="en-US" i="1">
                        <a:latin typeface="Cambria Math" panose="02040503050406030204" pitchFamily="18" charset="0"/>
                      </a:rPr>
                      <m:t>≈</m:t>
                    </m:r>
                    <m:r>
                      <a:rPr lang="en-US" i="1">
                        <a:latin typeface="Cambria Math" panose="02040503050406030204" pitchFamily="18" charset="0"/>
                      </a:rPr>
                      <m:t>ℙ</m:t>
                    </m:r>
                    <m:d>
                      <m:dPr>
                        <m:ctrlPr>
                          <a:rPr lang="en-US" i="1">
                            <a:latin typeface="Cambria Math" panose="02040503050406030204" pitchFamily="18" charset="0"/>
                          </a:rPr>
                        </m:ctrlPr>
                      </m:dPr>
                      <m:e>
                        <m:r>
                          <a:rPr lang="en-US" i="1">
                            <a:latin typeface="Cambria Math" panose="02040503050406030204" pitchFamily="18" charset="0"/>
                          </a:rPr>
                          <m:t>𝑌</m:t>
                        </m:r>
                        <m:r>
                          <a:rPr lang="en-US" i="1">
                            <a:latin typeface="Cambria Math" panose="02040503050406030204" pitchFamily="18" charset="0"/>
                          </a:rPr>
                          <m:t>≤</m:t>
                        </m:r>
                        <m:r>
                          <a:rPr lang="en-US" i="1">
                            <a:latin typeface="Cambria Math" panose="02040503050406030204" pitchFamily="18" charset="0"/>
                          </a:rPr>
                          <m:t>𝑘</m:t>
                        </m:r>
                      </m:e>
                    </m:d>
                  </m:oMath>
                </a14:m>
                <a:endParaRPr lang="en-US" dirty="0"/>
              </a:p>
              <a:p>
                <a:pPr lvl="1"/>
                <a:r>
                  <a:rPr lang="en-US" dirty="0"/>
                  <a:t>    Approximate sum of RVs as normal with appropriate mean and variance</a:t>
                </a:r>
                <a:endParaRPr lang="en-US" b="1" dirty="0"/>
              </a:p>
              <a:p>
                <a:r>
                  <a:rPr lang="en-US" sz="2400" i="1" dirty="0">
                    <a:highlight>
                      <a:srgbClr val="FFF4E1"/>
                    </a:highlight>
                  </a:rPr>
                  <a:t>from here, we’re working with a normal distribution, which we’ve worked with before!</a:t>
                </a:r>
              </a:p>
              <a:p>
                <a:r>
                  <a:rPr lang="en-US" b="1" dirty="0">
                    <a:solidFill>
                      <a:schemeClr val="accent5"/>
                    </a:solidFill>
                  </a:rPr>
                  <a:t>3. Compute probability approximation using Phi table</a:t>
                </a:r>
              </a:p>
              <a:p>
                <a:r>
                  <a:rPr lang="en-US" b="1" dirty="0">
                    <a:solidFill>
                      <a:schemeClr val="accent5"/>
                    </a:solidFill>
                  </a:rPr>
                  <a:t>    &gt; </a:t>
                </a:r>
                <a:r>
                  <a:rPr lang="en-US" b="1" i="1" dirty="0">
                    <a:solidFill>
                      <a:schemeClr val="accent5"/>
                    </a:solidFill>
                  </a:rPr>
                  <a:t>Standardize</a:t>
                </a:r>
                <a:r>
                  <a:rPr lang="en-US" b="1" dirty="0">
                    <a:solidFill>
                      <a:schemeClr val="accent5"/>
                    </a:solidFill>
                  </a:rPr>
                  <a:t>  </a:t>
                </a:r>
                <a:r>
                  <a:rPr lang="en-US" b="1" dirty="0"/>
                  <a:t>(</a:t>
                </a:r>
                <a14:m>
                  <m:oMath xmlns:m="http://schemas.openxmlformats.org/officeDocument/2006/math">
                    <m:r>
                      <a:rPr lang="en-US" sz="2800" b="0" i="1" smtClean="0">
                        <a:latin typeface="Cambria Math" panose="02040503050406030204" pitchFamily="18" charset="0"/>
                        <a:cs typeface="Segoe UI Semilight" panose="020B0402040204020203" pitchFamily="34" charset="0"/>
                      </a:rPr>
                      <m:t>𝑍</m:t>
                    </m:r>
                    <m:r>
                      <a:rPr lang="en-US" sz="2800" b="0" i="1" smtClean="0">
                        <a:latin typeface="Cambria Math" panose="02040503050406030204" pitchFamily="18" charset="0"/>
                        <a:cs typeface="Segoe UI Semilight" panose="020B0402040204020203" pitchFamily="34" charset="0"/>
                      </a:rPr>
                      <m:t>=</m:t>
                    </m:r>
                    <m:f>
                      <m:fPr>
                        <m:ctrlPr>
                          <a:rPr lang="en-US" sz="2800" b="0" i="1" smtClean="0">
                            <a:latin typeface="Cambria Math" panose="02040503050406030204" pitchFamily="18" charset="0"/>
                            <a:cs typeface="Segoe UI Semilight" panose="020B0402040204020203" pitchFamily="34" charset="0"/>
                          </a:rPr>
                        </m:ctrlPr>
                      </m:fPr>
                      <m:num>
                        <m:r>
                          <a:rPr lang="en-US" sz="2800" b="0" i="1" smtClean="0">
                            <a:latin typeface="Cambria Math" panose="02040503050406030204" pitchFamily="18" charset="0"/>
                            <a:cs typeface="Segoe UI Semilight" panose="020B0402040204020203" pitchFamily="34" charset="0"/>
                          </a:rPr>
                          <m:t>𝑁</m:t>
                        </m:r>
                        <m:r>
                          <a:rPr lang="en-US" sz="2800" b="0" i="1" smtClean="0">
                            <a:latin typeface="Cambria Math" panose="02040503050406030204" pitchFamily="18" charset="0"/>
                            <a:cs typeface="Segoe UI Semilight" panose="020B0402040204020203" pitchFamily="34" charset="0"/>
                          </a:rPr>
                          <m:t>−</m:t>
                        </m:r>
                        <m:r>
                          <a:rPr lang="en-US" sz="2800" b="0" i="1" smtClean="0">
                            <a:latin typeface="Cambria Math" panose="02040503050406030204" pitchFamily="18" charset="0"/>
                            <a:cs typeface="Segoe UI Semilight" panose="020B0402040204020203" pitchFamily="34" charset="0"/>
                          </a:rPr>
                          <m:t>𝜇</m:t>
                        </m:r>
                      </m:num>
                      <m:den>
                        <m:r>
                          <a:rPr lang="en-US" sz="2800" b="0" i="1" smtClean="0">
                            <a:latin typeface="Cambria Math" panose="02040503050406030204" pitchFamily="18" charset="0"/>
                            <a:cs typeface="Segoe UI Semilight" panose="020B0402040204020203" pitchFamily="34" charset="0"/>
                          </a:rPr>
                          <m:t>𝜎</m:t>
                        </m:r>
                      </m:den>
                    </m:f>
                  </m:oMath>
                </a14:m>
                <a:r>
                  <a:rPr lang="en-US" dirty="0"/>
                  <a:t>) -&gt; </a:t>
                </a:r>
                <a14:m>
                  <m:oMath xmlns:m="http://schemas.openxmlformats.org/officeDocument/2006/math">
                    <m:r>
                      <a:rPr lang="en-US" i="1">
                        <a:latin typeface="Cambria Math" panose="02040503050406030204" pitchFamily="18" charset="0"/>
                      </a:rPr>
                      <m:t>ℙ</m:t>
                    </m:r>
                    <m:d>
                      <m:dPr>
                        <m:ctrlPr>
                          <a:rPr lang="en-US" b="0" i="1" smtClean="0">
                            <a:latin typeface="Cambria Math" panose="02040503050406030204" pitchFamily="18" charset="0"/>
                          </a:rPr>
                        </m:ctrlPr>
                      </m:dPr>
                      <m:e>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𝑘</m:t>
                        </m:r>
                      </m:e>
                    </m:d>
                    <m:r>
                      <a:rPr lang="en-US" b="0" i="1" smtClean="0">
                        <a:latin typeface="Cambria Math" panose="02040503050406030204" pitchFamily="18" charset="0"/>
                      </a:rPr>
                      <m:t>=</m:t>
                    </m:r>
                    <m:r>
                      <a:rPr lang="en-US" i="1">
                        <a:latin typeface="Cambria Math" panose="02040503050406030204" pitchFamily="18" charset="0"/>
                      </a:rPr>
                      <m:t>ℙ</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𝜇</m:t>
                            </m:r>
                          </m:num>
                          <m:den>
                            <m:r>
                              <a:rPr lang="en-US" b="0" i="1" smtClean="0">
                                <a:latin typeface="Cambria Math" panose="02040503050406030204" pitchFamily="18" charset="0"/>
                              </a:rPr>
                              <m:t>𝜎</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𝜇</m:t>
                            </m:r>
                          </m:num>
                          <m:den>
                            <m:r>
                              <a:rPr lang="en-US" b="0" i="1" smtClean="0">
                                <a:latin typeface="Cambria Math" panose="02040503050406030204" pitchFamily="18" charset="0"/>
                              </a:rPr>
                              <m:t>𝜎</m:t>
                            </m:r>
                          </m:den>
                        </m:f>
                      </m:e>
                    </m:d>
                    <m:r>
                      <a:rPr lang="en-US" b="0" i="1" smtClean="0">
                        <a:latin typeface="Cambria Math" panose="02040503050406030204" pitchFamily="18" charset="0"/>
                      </a:rPr>
                      <m:t>=</m:t>
                    </m:r>
                    <m:r>
                      <a:rPr lang="en-US" i="1">
                        <a:latin typeface="Cambria Math" panose="02040503050406030204" pitchFamily="18" charset="0"/>
                      </a:rPr>
                      <m:t>ℙ</m:t>
                    </m:r>
                    <m:d>
                      <m:dPr>
                        <m:ctrlPr>
                          <a:rPr lang="en-US" i="1">
                            <a:latin typeface="Cambria Math" panose="02040503050406030204" pitchFamily="18" charset="0"/>
                          </a:rPr>
                        </m:ctrlPr>
                      </m:dPr>
                      <m:e>
                        <m:r>
                          <a:rPr lang="en-US" b="0" i="1" smtClean="0">
                            <a:latin typeface="Cambria Math" panose="02040503050406030204" pitchFamily="18" charset="0"/>
                          </a:rPr>
                          <m:t>𝑍</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𝜇</m:t>
                            </m:r>
                          </m:num>
                          <m:den>
                            <m:r>
                              <a:rPr lang="en-US" i="1">
                                <a:latin typeface="Cambria Math" panose="02040503050406030204" pitchFamily="18" charset="0"/>
                              </a:rPr>
                              <m:t>𝜎</m:t>
                            </m:r>
                          </m:den>
                        </m:f>
                      </m:e>
                    </m:d>
                  </m:oMath>
                </a14:m>
                <a:endParaRPr lang="en-US" dirty="0"/>
              </a:p>
              <a:p>
                <a:r>
                  <a:rPr lang="en-US" b="1" dirty="0">
                    <a:solidFill>
                      <a:schemeClr val="accent5"/>
                    </a:solidFill>
                  </a:rPr>
                  <a:t>    &gt; </a:t>
                </a:r>
                <a:r>
                  <a:rPr lang="en-US" b="1" i="1" dirty="0">
                    <a:solidFill>
                      <a:schemeClr val="accent5"/>
                    </a:solidFill>
                  </a:rPr>
                  <a:t>Write in terms of </a:t>
                </a:r>
                <a14:m>
                  <m:oMath xmlns:m="http://schemas.openxmlformats.org/officeDocument/2006/math">
                    <m:r>
                      <a:rPr lang="en-US" b="0" i="1" smtClean="0">
                        <a:solidFill>
                          <a:schemeClr val="accent5"/>
                        </a:solidFill>
                        <a:latin typeface="Cambria Math" panose="02040503050406030204" pitchFamily="18" charset="0"/>
                      </a:rPr>
                      <m:t>𝛷</m:t>
                    </m:r>
                    <m:d>
                      <m:dPr>
                        <m:ctrlPr>
                          <a:rPr lang="en-US" i="1" smtClean="0">
                            <a:solidFill>
                              <a:schemeClr val="accent5"/>
                            </a:solidFill>
                            <a:latin typeface="Cambria Math" panose="02040503050406030204" pitchFamily="18" charset="0"/>
                          </a:rPr>
                        </m:ctrlPr>
                      </m:dPr>
                      <m:e>
                        <m:r>
                          <a:rPr lang="en-US" b="0" i="1" smtClean="0">
                            <a:solidFill>
                              <a:schemeClr val="accent5"/>
                            </a:solidFill>
                            <a:latin typeface="Cambria Math" panose="02040503050406030204" pitchFamily="18" charset="0"/>
                          </a:rPr>
                          <m:t>𝑧</m:t>
                        </m:r>
                      </m:e>
                    </m:d>
                    <m:r>
                      <a:rPr lang="en-US" b="0" i="0" smtClean="0">
                        <a:solidFill>
                          <a:schemeClr val="accent5"/>
                        </a:solidFill>
                        <a:latin typeface="Cambria Math" panose="02040503050406030204" pitchFamily="18" charset="0"/>
                      </a:rPr>
                      <m:t>= </m:t>
                    </m:r>
                    <m:r>
                      <a:rPr lang="en-US" b="0" dirty="0" smtClean="0">
                        <a:solidFill>
                          <a:schemeClr val="accent5"/>
                        </a:solidFill>
                        <a:latin typeface="Cambria Math" panose="02040503050406030204" pitchFamily="18" charset="0"/>
                      </a:rPr>
                      <m:t>ℙ</m:t>
                    </m:r>
                    <m:r>
                      <a:rPr lang="en-US" b="0" i="0" dirty="0" smtClean="0">
                        <a:solidFill>
                          <a:schemeClr val="accent5"/>
                        </a:solidFill>
                        <a:latin typeface="Cambria Math" panose="02040503050406030204" pitchFamily="18" charset="0"/>
                      </a:rPr>
                      <m:t>(</m:t>
                    </m:r>
                    <m:r>
                      <m:rPr>
                        <m:sty m:val="p"/>
                      </m:rPr>
                      <a:rPr lang="en-US" b="0" i="0" dirty="0" smtClean="0">
                        <a:solidFill>
                          <a:schemeClr val="accent5"/>
                        </a:solidFill>
                        <a:latin typeface="Cambria Math" panose="02040503050406030204" pitchFamily="18" charset="0"/>
                      </a:rPr>
                      <m:t>Z</m:t>
                    </m:r>
                    <m:r>
                      <a:rPr lang="en-US" b="0" i="1" dirty="0" smtClean="0">
                        <a:solidFill>
                          <a:schemeClr val="accent5"/>
                        </a:solidFill>
                        <a:latin typeface="Cambria Math" panose="02040503050406030204" pitchFamily="18" charset="0"/>
                      </a:rPr>
                      <m:t>≤</m:t>
                    </m:r>
                    <m:r>
                      <a:rPr lang="en-US" b="0" i="1" dirty="0" smtClean="0">
                        <a:solidFill>
                          <a:schemeClr val="accent5"/>
                        </a:solidFill>
                        <a:latin typeface="Cambria Math" panose="02040503050406030204" pitchFamily="18" charset="0"/>
                      </a:rPr>
                      <m:t>𝑧</m:t>
                    </m:r>
                    <m:r>
                      <a:rPr lang="en-US" b="0" i="1" dirty="0" smtClean="0">
                        <a:solidFill>
                          <a:schemeClr val="accent5"/>
                        </a:solidFill>
                        <a:latin typeface="Cambria Math" panose="02040503050406030204" pitchFamily="18" charset="0"/>
                      </a:rPr>
                      <m:t>)</m:t>
                    </m:r>
                  </m:oMath>
                </a14:m>
                <a:endParaRPr lang="en-US" dirty="0">
                  <a:solidFill>
                    <a:schemeClr val="accent5"/>
                  </a:solidFill>
                </a:endParaRPr>
              </a:p>
              <a:p>
                <a:r>
                  <a:rPr lang="en-US" b="1" dirty="0">
                    <a:solidFill>
                      <a:schemeClr val="accent5"/>
                    </a:solidFill>
                  </a:rPr>
                  <a:t>    &gt; </a:t>
                </a:r>
                <a:r>
                  <a:rPr lang="en-US" b="1" i="1" dirty="0">
                    <a:solidFill>
                      <a:schemeClr val="accent5"/>
                    </a:solidFill>
                  </a:rPr>
                  <a:t>Look up in table</a:t>
                </a:r>
              </a:p>
            </p:txBody>
          </p:sp>
        </mc:Choice>
        <mc:Fallback xmlns="">
          <p:sp>
            <p:nvSpPr>
              <p:cNvPr id="3" name="Content Placeholder 2">
                <a:extLst>
                  <a:ext uri="{FF2B5EF4-FFF2-40B4-BE49-F238E27FC236}">
                    <a16:creationId xmlns:a16="http://schemas.microsoft.com/office/drawing/2014/main" id="{F62E5BCB-2AB6-4440-B3DB-7DB31E9B6840}"/>
                  </a:ext>
                </a:extLst>
              </p:cNvPr>
              <p:cNvSpPr>
                <a:spLocks noGrp="1" noRot="1" noChangeAspect="1" noMove="1" noResize="1" noEditPoints="1" noAdjustHandles="1" noChangeArrowheads="1" noChangeShapeType="1" noTextEdit="1"/>
              </p:cNvSpPr>
              <p:nvPr>
                <p:ph idx="1"/>
              </p:nvPr>
            </p:nvSpPr>
            <p:spPr>
              <a:xfrm>
                <a:off x="575239" y="1563248"/>
                <a:ext cx="11616760" cy="5294752"/>
              </a:xfrm>
              <a:blipFill>
                <a:blip r:embed="rId3"/>
                <a:stretch>
                  <a:fillRect l="-1049" t="-2532"/>
                </a:stretch>
              </a:blipFill>
            </p:spPr>
            <p:txBody>
              <a:bodyPr/>
              <a:lstStyle/>
              <a:p>
                <a:r>
                  <a:rPr lang="en-US">
                    <a:noFill/>
                  </a:rPr>
                  <a:t> </a:t>
                </a:r>
              </a:p>
            </p:txBody>
          </p:sp>
        </mc:Fallback>
      </mc:AlternateContent>
    </p:spTree>
    <p:extLst>
      <p:ext uri="{BB962C8B-B14F-4D97-AF65-F5344CB8AC3E}">
        <p14:creationId xmlns:p14="http://schemas.microsoft.com/office/powerpoint/2010/main" val="3727159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0AE8F-6E13-7CDF-E338-C8257847ED3A}"/>
              </a:ext>
            </a:extLst>
          </p:cNvPr>
          <p:cNvSpPr>
            <a:spLocks noGrp="1"/>
          </p:cNvSpPr>
          <p:nvPr>
            <p:ph type="title"/>
          </p:nvPr>
        </p:nvSpPr>
        <p:spPr/>
        <p:txBody>
          <a:bodyPr/>
          <a:lstStyle/>
          <a:p>
            <a:r>
              <a:rPr lang="en-US"/>
              <a:t>Normal distributions show up everywhere!</a:t>
            </a:r>
            <a:endParaRPr lang="en-US" dirty="0"/>
          </a:p>
        </p:txBody>
      </p:sp>
      <p:pic>
        <p:nvPicPr>
          <p:cNvPr id="7" name="Picture 6">
            <a:extLst>
              <a:ext uri="{FF2B5EF4-FFF2-40B4-BE49-F238E27FC236}">
                <a16:creationId xmlns:a16="http://schemas.microsoft.com/office/drawing/2014/main" id="{9E1E8437-4C30-3795-3FD4-55C8646058C4}"/>
              </a:ext>
            </a:extLst>
          </p:cNvPr>
          <p:cNvPicPr>
            <a:picLocks noChangeAspect="1"/>
          </p:cNvPicPr>
          <p:nvPr/>
        </p:nvPicPr>
        <p:blipFill rotWithShape="1">
          <a:blip r:embed="rId3"/>
          <a:srcRect r="36963"/>
          <a:stretch/>
        </p:blipFill>
        <p:spPr>
          <a:xfrm>
            <a:off x="1186942" y="1277943"/>
            <a:ext cx="7368815" cy="2748158"/>
          </a:xfrm>
          <a:prstGeom prst="rect">
            <a:avLst/>
          </a:prstGeom>
        </p:spPr>
      </p:pic>
      <p:pic>
        <p:nvPicPr>
          <p:cNvPr id="8" name="Picture 7" descr="A stack of weights with numbers&#10;&#10;Description automatically generated">
            <a:extLst>
              <a:ext uri="{FF2B5EF4-FFF2-40B4-BE49-F238E27FC236}">
                <a16:creationId xmlns:a16="http://schemas.microsoft.com/office/drawing/2014/main" id="{FE458875-10F1-6CB9-F064-662ACA8AC18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740301" y="2663698"/>
            <a:ext cx="2148799" cy="2892288"/>
          </a:xfrm>
          <a:prstGeom prst="rect">
            <a:avLst/>
          </a:prstGeom>
        </p:spPr>
      </p:pic>
      <p:pic>
        <p:nvPicPr>
          <p:cNvPr id="9" name="Picture 8">
            <a:extLst>
              <a:ext uri="{FF2B5EF4-FFF2-40B4-BE49-F238E27FC236}">
                <a16:creationId xmlns:a16="http://schemas.microsoft.com/office/drawing/2014/main" id="{A97DE175-736B-A8AD-45E7-56A7920C111A}"/>
              </a:ext>
            </a:extLst>
          </p:cNvPr>
          <p:cNvPicPr>
            <a:picLocks noChangeAspect="1"/>
          </p:cNvPicPr>
          <p:nvPr/>
        </p:nvPicPr>
        <p:blipFill rotWithShape="1">
          <a:blip r:embed="rId3"/>
          <a:srcRect l="62981"/>
          <a:stretch/>
        </p:blipFill>
        <p:spPr>
          <a:xfrm>
            <a:off x="3667966" y="3902933"/>
            <a:ext cx="4327441" cy="2748158"/>
          </a:xfrm>
          <a:prstGeom prst="rect">
            <a:avLst/>
          </a:prstGeom>
        </p:spPr>
      </p:pic>
    </p:spTree>
    <p:extLst>
      <p:ext uri="{BB962C8B-B14F-4D97-AF65-F5344CB8AC3E}">
        <p14:creationId xmlns:p14="http://schemas.microsoft.com/office/powerpoint/2010/main" val="3071872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FC6B-C3B8-4679-AF54-B797D1B1CB4F}"/>
              </a:ext>
            </a:extLst>
          </p:cNvPr>
          <p:cNvSpPr>
            <a:spLocks noGrp="1"/>
          </p:cNvSpPr>
          <p:nvPr>
            <p:ph type="title"/>
          </p:nvPr>
        </p:nvSpPr>
        <p:spPr>
          <a:xfrm>
            <a:off x="575239" y="263276"/>
            <a:ext cx="11616761" cy="1014667"/>
          </a:xfrm>
        </p:spPr>
        <p:txBody>
          <a:bodyPr/>
          <a:lstStyle/>
          <a:p>
            <a:r>
              <a:rPr lang="en-US" dirty="0"/>
              <a:t>Factory Widgets 🕰️- </a:t>
            </a:r>
            <a:r>
              <a:rPr lang="en-US" i="1" dirty="0"/>
              <a:t>CLT </a:t>
            </a:r>
            <a:r>
              <a:rPr lang="en-US" sz="2800" b="1" dirty="0"/>
              <a:t>with </a:t>
            </a:r>
            <a:r>
              <a:rPr lang="en-US" sz="2800" b="1" dirty="0">
                <a:solidFill>
                  <a:schemeClr val="accent1">
                    <a:lumMod val="75000"/>
                  </a:schemeClr>
                </a:solidFill>
              </a:rPr>
              <a:t>continuity correction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F35DB41-31C1-4BF8-BE96-9C6C3886AD75}"/>
                  </a:ext>
                </a:extLst>
              </p:cNvPr>
              <p:cNvSpPr>
                <a:spLocks noGrp="1"/>
              </p:cNvSpPr>
              <p:nvPr>
                <p:ph idx="1"/>
              </p:nvPr>
            </p:nvSpPr>
            <p:spPr>
              <a:xfrm>
                <a:off x="575240" y="1340287"/>
                <a:ext cx="11187258" cy="4845504"/>
              </a:xfrm>
            </p:spPr>
            <p:txBody>
              <a:bodyPr>
                <a:normAutofit/>
              </a:bodyPr>
              <a:lstStyle/>
              <a:p>
                <a:r>
                  <a:rPr lang="en-US" sz="2000" i="1" dirty="0"/>
                  <a:t>Suppose you are managing a factory, that produces widgets. Each widget produced is defective (independently) with probability </a:t>
                </a:r>
                <a14:m>
                  <m:oMath xmlns:m="http://schemas.openxmlformats.org/officeDocument/2006/math">
                    <m:r>
                      <a:rPr lang="en-US" sz="2000" i="1" dirty="0" smtClean="0">
                        <a:latin typeface="Cambria Math" panose="02040503050406030204" pitchFamily="18" charset="0"/>
                      </a:rPr>
                      <m:t>5</m:t>
                    </m:r>
                    <m:r>
                      <a:rPr lang="en-US" sz="2000" i="1" dirty="0" smtClean="0">
                        <a:latin typeface="Cambria Math" panose="02040503050406030204" pitchFamily="18" charset="0"/>
                      </a:rPr>
                      <m:t>%</m:t>
                    </m:r>
                  </m:oMath>
                </a14:m>
                <a:r>
                  <a:rPr lang="en-US" sz="2000" i="1" dirty="0"/>
                  <a:t>. Your factory will produce 1000 (possibly defective) widgets. What is the probability of producing </a:t>
                </a:r>
                <a:r>
                  <a:rPr lang="en-US" sz="2000" i="1" u="sng" dirty="0"/>
                  <a:t>at most</a:t>
                </a:r>
                <a:r>
                  <a:rPr lang="en-US" sz="2000" i="1" dirty="0"/>
                  <a:t> 940 non-defective widgets?</a:t>
                </a:r>
              </a:p>
            </p:txBody>
          </p:sp>
        </mc:Choice>
        <mc:Fallback xmlns="">
          <p:sp>
            <p:nvSpPr>
              <p:cNvPr id="3" name="Content Placeholder 2">
                <a:extLst>
                  <a:ext uri="{FF2B5EF4-FFF2-40B4-BE49-F238E27FC236}">
                    <a16:creationId xmlns:a16="http://schemas.microsoft.com/office/drawing/2014/main" id="{2F35DB41-31C1-4BF8-BE96-9C6C3886AD75}"/>
                  </a:ext>
                </a:extLst>
              </p:cNvPr>
              <p:cNvSpPr>
                <a:spLocks noGrp="1" noRot="1" noChangeAspect="1" noMove="1" noResize="1" noEditPoints="1" noAdjustHandles="1" noChangeArrowheads="1" noChangeShapeType="1" noTextEdit="1"/>
              </p:cNvSpPr>
              <p:nvPr>
                <p:ph idx="1"/>
              </p:nvPr>
            </p:nvSpPr>
            <p:spPr>
              <a:xfrm>
                <a:off x="575240" y="1340287"/>
                <a:ext cx="11187258" cy="4845504"/>
              </a:xfrm>
              <a:blipFill>
                <a:blip r:embed="rId3"/>
                <a:stretch>
                  <a:fillRect l="-980" t="-1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94E5E90E-1791-5EF9-95B6-13407E3540F3}"/>
                  </a:ext>
                </a:extLst>
              </p:cNvPr>
              <p:cNvSpPr txBox="1">
                <a:spLocks/>
              </p:cNvSpPr>
              <p:nvPr/>
            </p:nvSpPr>
            <p:spPr>
              <a:xfrm>
                <a:off x="575239" y="2392846"/>
                <a:ext cx="11460241" cy="4465154"/>
              </a:xfrm>
              <a:prstGeom prst="rect">
                <a:avLst/>
              </a:prstGeom>
            </p:spPr>
            <p:txBody>
              <a:bodyPr vert="horz" lIns="45720" tIns="45720" rIns="4572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Segoe UI Semilight" panose="020B0402040204020203" pitchFamily="34" charset="0"/>
                    <a:ea typeface="+mn-ea"/>
                    <a:cs typeface="Segoe UI Semilight" panose="020B0402040204020203" pitchFamily="34" charset="0"/>
                  </a:defRPr>
                </a:lvl1pPr>
                <a:lvl2pPr marL="128016" indent="0" algn="l" defTabSz="914400" rtl="0" eaLnBrk="1" latinLnBrk="0" hangingPunct="1">
                  <a:lnSpc>
                    <a:spcPct val="90000"/>
                  </a:lnSpc>
                  <a:spcBef>
                    <a:spcPts val="200"/>
                  </a:spcBef>
                  <a:spcAft>
                    <a:spcPts val="400"/>
                  </a:spcAft>
                  <a:buClr>
                    <a:srgbClr val="B6A479"/>
                  </a:buClr>
                  <a:buFont typeface="Segoe UI Semilight" panose="020B0402040204020203" pitchFamily="34" charset="0"/>
                  <a:buNone/>
                  <a:defRPr sz="2400" kern="1200" baseline="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2400" b="1" dirty="0">
                    <a:solidFill>
                      <a:schemeClr val="accent5"/>
                    </a:solidFill>
                  </a:rPr>
                  <a:t>1. Setup the Problem</a:t>
                </a:r>
                <a:r>
                  <a:rPr lang="en-US" sz="2400" b="1" dirty="0"/>
                  <a:t>: </a:t>
                </a:r>
                <a14:m>
                  <m:oMath xmlns:m="http://schemas.openxmlformats.org/officeDocument/2006/math">
                    <m:r>
                      <a:rPr lang="en-US" sz="2400" b="0" i="1" smtClean="0">
                        <a:latin typeface="Cambria Math" panose="02040503050406030204" pitchFamily="18" charset="0"/>
                      </a:rPr>
                      <m:t>𝑋</m:t>
                    </m:r>
                  </m:oMath>
                </a14:m>
                <a:r>
                  <a:rPr lang="en-US" sz="2400" dirty="0"/>
                  <a:t> is the number of non-defective widgets. </a:t>
                </a:r>
                <a:br>
                  <a:rPr lang="en-US" sz="2400" dirty="0"/>
                </a:br>
                <a14:m>
                  <m:oMath xmlns:m="http://schemas.openxmlformats.org/officeDocument/2006/math">
                    <m:r>
                      <a:rPr lang="en-US" sz="2400" b="0" i="1" smtClean="0">
                        <a:latin typeface="Cambria Math" panose="02040503050406030204" pitchFamily="18" charset="0"/>
                      </a:rPr>
                      <m:t>𝑋</m:t>
                    </m:r>
                    <m:r>
                      <a:rPr lang="en-US" sz="2400" b="0" i="1" smtClean="0">
                        <a:latin typeface="Cambria Math" panose="02040503050406030204" pitchFamily="18" charset="0"/>
                      </a:rPr>
                      <m:t>=</m:t>
                    </m:r>
                    <m:nary>
                      <m:naryPr>
                        <m:chr m:val="∑"/>
                        <m:limLoc m:val="undOvr"/>
                        <m:grow m:val="on"/>
                        <m:ctrlPr>
                          <a:rPr lang="en-US" sz="2400" i="1" dirty="0" smtClean="0">
                            <a:solidFill>
                              <a:schemeClr val="tx1"/>
                            </a:solidFill>
                            <a:latin typeface="Cambria Math" panose="02040503050406030204" pitchFamily="18" charset="0"/>
                          </a:rPr>
                        </m:ctrlPr>
                      </m:naryPr>
                      <m:sub>
                        <m:r>
                          <a:rPr lang="en-US" sz="2400" b="0" i="1" dirty="0">
                            <a:solidFill>
                              <a:schemeClr val="tx1"/>
                            </a:solidFill>
                            <a:latin typeface="Cambria Math" panose="02040503050406030204" pitchFamily="18" charset="0"/>
                          </a:rPr>
                          <m:t>𝑖</m:t>
                        </m:r>
                        <m:r>
                          <a:rPr lang="en-US" sz="2400" b="0" i="0" dirty="0">
                            <a:solidFill>
                              <a:schemeClr val="tx1"/>
                            </a:solidFill>
                            <a:latin typeface="Cambria Math" panose="02040503050406030204" pitchFamily="18" charset="0"/>
                          </a:rPr>
                          <m:t>=</m:t>
                        </m:r>
                        <m:r>
                          <a:rPr lang="en-US" sz="2400" b="0" i="0" dirty="0">
                            <a:solidFill>
                              <a:schemeClr val="tx1"/>
                            </a:solidFill>
                            <a:latin typeface="Cambria Math" panose="02040503050406030204" pitchFamily="18" charset="0"/>
                          </a:rPr>
                          <m:t>1</m:t>
                        </m:r>
                      </m:sub>
                      <m:sup>
                        <m:r>
                          <a:rPr lang="en-US" sz="2400" b="0" i="0" dirty="0">
                            <a:solidFill>
                              <a:schemeClr val="tx1"/>
                            </a:solidFill>
                            <a:latin typeface="Cambria Math" panose="02040503050406030204" pitchFamily="18" charset="0"/>
                          </a:rPr>
                          <m:t>1000</m:t>
                        </m:r>
                      </m:sup>
                      <m:e>
                        <m:sSub>
                          <m:sSubPr>
                            <m:ctrlPr>
                              <a:rPr lang="en-US" sz="240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𝑋</m:t>
                            </m:r>
                          </m:e>
                          <m:sub>
                            <m:r>
                              <a:rPr lang="en-US" sz="2400" b="0" i="1" dirty="0" smtClean="0">
                                <a:solidFill>
                                  <a:schemeClr val="tx1"/>
                                </a:solidFill>
                                <a:latin typeface="Cambria Math" panose="02040503050406030204" pitchFamily="18" charset="0"/>
                              </a:rPr>
                              <m:t>𝑖</m:t>
                            </m:r>
                          </m:sub>
                        </m:sSub>
                      </m:e>
                    </m:nary>
                  </m:oMath>
                </a14:m>
                <a:r>
                  <a:rPr lang="en-US" sz="2400" dirty="0">
                    <a:solidFill>
                      <a:schemeClr val="tx1"/>
                    </a:solidFill>
                  </a:rPr>
                  <a:t> where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𝑖</m:t>
                        </m:r>
                      </m:sub>
                    </m:sSub>
                  </m:oMath>
                </a14:m>
                <a:r>
                  <a:rPr lang="en-US" sz="2400" dirty="0"/>
                  <a:t> is 1 if the </a:t>
                </a:r>
                <a:r>
                  <a:rPr lang="en-US" sz="2400" dirty="0" err="1"/>
                  <a:t>i’th</a:t>
                </a:r>
                <a:r>
                  <a:rPr lang="en-US" sz="2400" dirty="0"/>
                  <a:t> widget is non-defective. We want to find </a:t>
                </a:r>
                <a14:m>
                  <m:oMath xmlns:m="http://schemas.openxmlformats.org/officeDocument/2006/math">
                    <m:r>
                      <a:rPr lang="en-US" sz="2400" i="1">
                        <a:latin typeface="Cambria Math" panose="02040503050406030204" pitchFamily="18" charset="0"/>
                      </a:rPr>
                      <m:t>ℙ</m:t>
                    </m:r>
                    <m:r>
                      <a:rPr lang="en-US" sz="2400" i="1">
                        <a:latin typeface="Cambria Math" panose="02040503050406030204" pitchFamily="18" charset="0"/>
                      </a:rPr>
                      <m:t>(</m:t>
                    </m:r>
                    <m:r>
                      <a:rPr lang="en-US" sz="2400" i="1">
                        <a:latin typeface="Cambria Math" panose="02040503050406030204" pitchFamily="18" charset="0"/>
                      </a:rPr>
                      <m:t>𝑋</m:t>
                    </m:r>
                    <m:r>
                      <a:rPr lang="en-US" sz="2400" i="1">
                        <a:latin typeface="Cambria Math" panose="02040503050406030204" pitchFamily="18" charset="0"/>
                      </a:rPr>
                      <m:t>≤</m:t>
                    </m:r>
                    <m:r>
                      <a:rPr lang="en-US" sz="2400" i="1">
                        <a:latin typeface="Cambria Math" panose="02040503050406030204" pitchFamily="18" charset="0"/>
                      </a:rPr>
                      <m:t>940</m:t>
                    </m:r>
                    <m:r>
                      <a:rPr lang="en-US" sz="2400" i="1">
                        <a:latin typeface="Cambria Math" panose="02040503050406030204" pitchFamily="18" charset="0"/>
                      </a:rPr>
                      <m:t>)</m:t>
                    </m:r>
                  </m:oMath>
                </a14:m>
                <a:r>
                  <a:rPr lang="en-US" sz="2400" b="1" dirty="0">
                    <a:solidFill>
                      <a:schemeClr val="accent5"/>
                    </a:solidFill>
                  </a:rPr>
                  <a:t>.</a:t>
                </a:r>
              </a:p>
              <a:p>
                <a:pPr>
                  <a:spcBef>
                    <a:spcPts val="1800"/>
                  </a:spcBef>
                </a:pPr>
                <a:r>
                  <a:rPr lang="en-US" sz="2400" b="1" dirty="0">
                    <a:solidFill>
                      <a:schemeClr val="accent1">
                        <a:lumMod val="75000"/>
                      </a:schemeClr>
                    </a:solidFill>
                  </a:rPr>
                  <a:t>Because </a:t>
                </a:r>
                <a14:m>
                  <m:oMath xmlns:m="http://schemas.openxmlformats.org/officeDocument/2006/math">
                    <m:r>
                      <a:rPr lang="en-US" sz="2400" b="1" i="1">
                        <a:solidFill>
                          <a:schemeClr val="accent1">
                            <a:lumMod val="75000"/>
                          </a:schemeClr>
                        </a:solidFill>
                        <a:latin typeface="Cambria Math" panose="02040503050406030204" pitchFamily="18" charset="0"/>
                      </a:rPr>
                      <m:t>𝑿</m:t>
                    </m:r>
                  </m:oMath>
                </a14:m>
                <a:r>
                  <a:rPr lang="en-US" sz="2400" b="1" dirty="0">
                    <a:solidFill>
                      <a:schemeClr val="accent1">
                        <a:lumMod val="75000"/>
                      </a:schemeClr>
                    </a:solidFill>
                  </a:rPr>
                  <a:t> is discrete, we use continuity correction: </a:t>
                </a:r>
                <a14:m>
                  <m:oMath xmlns:m="http://schemas.openxmlformats.org/officeDocument/2006/math">
                    <m:r>
                      <a:rPr lang="en-US" sz="2400" b="1" i="1">
                        <a:solidFill>
                          <a:schemeClr val="accent1">
                            <a:lumMod val="75000"/>
                          </a:schemeClr>
                        </a:solidFill>
                        <a:latin typeface="Cambria Math" panose="02040503050406030204" pitchFamily="18" charset="0"/>
                      </a:rPr>
                      <m:t>ℙ</m:t>
                    </m:r>
                    <m:d>
                      <m:dPr>
                        <m:ctrlPr>
                          <a:rPr lang="en-US" sz="2400" b="1" i="1">
                            <a:solidFill>
                              <a:schemeClr val="accent1">
                                <a:lumMod val="75000"/>
                              </a:schemeClr>
                            </a:solidFill>
                            <a:latin typeface="Cambria Math" panose="02040503050406030204" pitchFamily="18" charset="0"/>
                          </a:rPr>
                        </m:ctrlPr>
                      </m:dPr>
                      <m:e>
                        <m:r>
                          <a:rPr lang="en-US" sz="2400" b="1" i="1">
                            <a:solidFill>
                              <a:schemeClr val="accent1">
                                <a:lumMod val="75000"/>
                              </a:schemeClr>
                            </a:solidFill>
                            <a:latin typeface="Cambria Math" panose="02040503050406030204" pitchFamily="18" charset="0"/>
                          </a:rPr>
                          <m:t>𝑿</m:t>
                        </m:r>
                        <m:r>
                          <a:rPr lang="en-US" sz="2400" b="1" i="1">
                            <a:solidFill>
                              <a:schemeClr val="accent1">
                                <a:lumMod val="75000"/>
                              </a:schemeClr>
                            </a:solidFill>
                            <a:latin typeface="Cambria Math" panose="02040503050406030204" pitchFamily="18" charset="0"/>
                          </a:rPr>
                          <m:t>≤</m:t>
                        </m:r>
                        <m:r>
                          <a:rPr lang="en-US" sz="2400" b="1" i="1">
                            <a:solidFill>
                              <a:schemeClr val="accent1">
                                <a:lumMod val="75000"/>
                              </a:schemeClr>
                            </a:solidFill>
                            <a:latin typeface="Cambria Math" panose="02040503050406030204" pitchFamily="18" charset="0"/>
                          </a:rPr>
                          <m:t>𝟗𝟒𝟎</m:t>
                        </m:r>
                      </m:e>
                    </m:d>
                    <m:r>
                      <a:rPr lang="en-US" sz="2400" b="1" i="1">
                        <a:solidFill>
                          <a:schemeClr val="accent1">
                            <a:lumMod val="75000"/>
                          </a:schemeClr>
                        </a:solidFill>
                        <a:latin typeface="Cambria Math" panose="02040503050406030204" pitchFamily="18" charset="0"/>
                      </a:rPr>
                      <m:t>=</m:t>
                    </m:r>
                    <m:r>
                      <a:rPr lang="en-US" sz="2400" b="1" i="1">
                        <a:solidFill>
                          <a:schemeClr val="accent1">
                            <a:lumMod val="75000"/>
                          </a:schemeClr>
                        </a:solidFill>
                        <a:latin typeface="Cambria Math" panose="02040503050406030204" pitchFamily="18" charset="0"/>
                      </a:rPr>
                      <m:t>ℙ</m:t>
                    </m:r>
                    <m:r>
                      <a:rPr lang="en-US" sz="2400" b="1" i="1">
                        <a:solidFill>
                          <a:schemeClr val="accent1">
                            <a:lumMod val="75000"/>
                          </a:schemeClr>
                        </a:solidFill>
                        <a:latin typeface="Cambria Math" panose="02040503050406030204" pitchFamily="18" charset="0"/>
                      </a:rPr>
                      <m:t>(</m:t>
                    </m:r>
                    <m:r>
                      <a:rPr lang="en-US" sz="2400" b="1" i="1">
                        <a:solidFill>
                          <a:schemeClr val="accent1">
                            <a:lumMod val="75000"/>
                          </a:schemeClr>
                        </a:solidFill>
                        <a:latin typeface="Cambria Math" panose="02040503050406030204" pitchFamily="18" charset="0"/>
                      </a:rPr>
                      <m:t>𝑿</m:t>
                    </m:r>
                    <m:r>
                      <a:rPr lang="en-US" sz="2400" b="1" i="1">
                        <a:solidFill>
                          <a:schemeClr val="accent1">
                            <a:lumMod val="75000"/>
                          </a:schemeClr>
                        </a:solidFill>
                        <a:latin typeface="Cambria Math" panose="02040503050406030204" pitchFamily="18" charset="0"/>
                      </a:rPr>
                      <m:t>≤</m:t>
                    </m:r>
                    <m:r>
                      <a:rPr lang="en-US" sz="2400" b="1" i="1">
                        <a:solidFill>
                          <a:schemeClr val="accent1">
                            <a:lumMod val="75000"/>
                          </a:schemeClr>
                        </a:solidFill>
                        <a:latin typeface="Cambria Math" panose="02040503050406030204" pitchFamily="18" charset="0"/>
                      </a:rPr>
                      <m:t>𝟗𝟒𝟎</m:t>
                    </m:r>
                    <m:r>
                      <a:rPr lang="en-US" sz="2400" b="1" i="1">
                        <a:solidFill>
                          <a:schemeClr val="accent1">
                            <a:lumMod val="75000"/>
                          </a:schemeClr>
                        </a:solidFill>
                        <a:latin typeface="Cambria Math" panose="02040503050406030204" pitchFamily="18" charset="0"/>
                      </a:rPr>
                      <m:t>.</m:t>
                    </m:r>
                    <m:r>
                      <a:rPr lang="en-US" sz="2400" b="1" i="1">
                        <a:solidFill>
                          <a:schemeClr val="accent1">
                            <a:lumMod val="75000"/>
                          </a:schemeClr>
                        </a:solidFill>
                        <a:latin typeface="Cambria Math" panose="02040503050406030204" pitchFamily="18" charset="0"/>
                      </a:rPr>
                      <m:t>𝟓</m:t>
                    </m:r>
                    <m:r>
                      <a:rPr lang="en-US" sz="2400" b="1" i="1">
                        <a:solidFill>
                          <a:schemeClr val="accent1">
                            <a:lumMod val="75000"/>
                          </a:schemeClr>
                        </a:solidFill>
                        <a:latin typeface="Cambria Math" panose="02040503050406030204" pitchFamily="18" charset="0"/>
                      </a:rPr>
                      <m:t>)</m:t>
                    </m:r>
                  </m:oMath>
                </a14:m>
                <a:endParaRPr lang="en-US" sz="2400" b="1" dirty="0">
                  <a:solidFill>
                    <a:schemeClr val="accent1">
                      <a:lumMod val="75000"/>
                    </a:schemeClr>
                  </a:solidFill>
                </a:endParaRPr>
              </a:p>
              <a:p>
                <a:pPr>
                  <a:spcBef>
                    <a:spcPts val="1800"/>
                  </a:spcBef>
                </a:pPr>
                <a:r>
                  <a:rPr lang="en-US" sz="2400" b="1" dirty="0">
                    <a:solidFill>
                      <a:schemeClr val="accent5"/>
                    </a:solidFill>
                  </a:rPr>
                  <a:t>2. Apply CLT</a:t>
                </a:r>
                <a:r>
                  <a:rPr lang="en-US" sz="2400" b="1" dirty="0"/>
                  <a:t>. </a:t>
                </a:r>
                <a14:m>
                  <m:oMath xmlns:m="http://schemas.openxmlformats.org/officeDocument/2006/math">
                    <m:r>
                      <a:rPr lang="en-US" sz="2400" b="0" i="1" smtClean="0">
                        <a:solidFill>
                          <a:schemeClr val="tx1"/>
                        </a:solidFill>
                        <a:latin typeface="Cambria Math" panose="02040503050406030204" pitchFamily="18" charset="0"/>
                      </a:rPr>
                      <m:t>𝑋</m:t>
                    </m:r>
                  </m:oMath>
                </a14:m>
                <a:r>
                  <a:rPr lang="en-US" sz="2400" b="1" dirty="0">
                    <a:solidFill>
                      <a:schemeClr val="tx1"/>
                    </a:solidFill>
                  </a:rPr>
                  <a:t> </a:t>
                </a:r>
                <a:r>
                  <a:rPr lang="en-US" sz="2400" dirty="0">
                    <a:solidFill>
                      <a:schemeClr val="tx1"/>
                    </a:solidFill>
                  </a:rPr>
                  <a:t>is sum of </a:t>
                </a:r>
                <a:r>
                  <a:rPr lang="en-US" sz="2400" dirty="0" err="1">
                    <a:solidFill>
                      <a:schemeClr val="tx1"/>
                    </a:solidFill>
                  </a:rPr>
                  <a:t>i.i.d</a:t>
                </a:r>
                <a:r>
                  <a:rPr lang="en-US" sz="2400" dirty="0">
                    <a:solidFill>
                      <a:schemeClr val="tx1"/>
                    </a:solidFill>
                  </a:rPr>
                  <a:t> RVs each with </a:t>
                </a:r>
                <a14:m>
                  <m:oMath xmlns:m="http://schemas.openxmlformats.org/officeDocument/2006/math">
                    <m:r>
                      <a:rPr lang="en-US" sz="2400" b="0" i="1" smtClean="0">
                        <a:solidFill>
                          <a:schemeClr val="tx1"/>
                        </a:solidFill>
                        <a:latin typeface="Cambria Math" panose="02040503050406030204" pitchFamily="18" charset="0"/>
                      </a:rPr>
                      <m:t>𝜇</m:t>
                    </m:r>
                    <m:r>
                      <a:rPr lang="en-US" sz="2400" b="0" i="1" smtClean="0">
                        <a:solidFill>
                          <a:schemeClr val="tx1"/>
                        </a:solidFill>
                        <a:latin typeface="Cambria Math" panose="02040503050406030204" pitchFamily="18" charset="0"/>
                      </a:rPr>
                      <m:t>=</m:t>
                    </m:r>
                    <m:r>
                      <a:rPr lang="en-US" sz="2400" i="1">
                        <a:latin typeface="Cambria Math" panose="02040503050406030204" pitchFamily="18" charset="0"/>
                      </a:rPr>
                      <m:t>𝔼</m:t>
                    </m:r>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𝑖</m:t>
                            </m:r>
                          </m:sub>
                        </m:sSub>
                      </m:e>
                    </m:d>
                    <m:r>
                      <a:rPr lang="en-US" sz="2400" i="1">
                        <a:latin typeface="Cambria Math" panose="02040503050406030204" pitchFamily="18" charset="0"/>
                      </a:rPr>
                      <m:t>=</m:t>
                    </m:r>
                    <m:r>
                      <a:rPr lang="en-US" sz="2400" i="1">
                        <a:latin typeface="Cambria Math" panose="02040503050406030204" pitchFamily="18" charset="0"/>
                      </a:rPr>
                      <m:t>𝑝</m:t>
                    </m:r>
                    <m:r>
                      <a:rPr lang="en-US" sz="2400" i="1">
                        <a:latin typeface="Cambria Math" panose="02040503050406030204" pitchFamily="18" charset="0"/>
                      </a:rPr>
                      <m:t>=.</m:t>
                    </m:r>
                    <m:r>
                      <a:rPr lang="en-US" sz="2400" i="1">
                        <a:latin typeface="Cambria Math" panose="02040503050406030204" pitchFamily="18" charset="0"/>
                      </a:rPr>
                      <m:t>95</m:t>
                    </m:r>
                  </m:oMath>
                </a14:m>
                <a:r>
                  <a:rPr lang="en-US" sz="2400" dirty="0">
                    <a:solidFill>
                      <a:schemeClr val="tx1"/>
                    </a:solidFill>
                  </a:rPr>
                  <a:t> and </a:t>
                </a:r>
                <a14:m>
                  <m:oMath xmlns:m="http://schemas.openxmlformats.org/officeDocument/2006/math">
                    <m:r>
                      <m:rPr>
                        <m:sty m:val="p"/>
                      </m:rPr>
                      <a:rPr lang="en-US" sz="2400">
                        <a:latin typeface="Cambria Math" panose="02040503050406030204" pitchFamily="18" charset="0"/>
                      </a:rPr>
                      <m:t>Var</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𝑖</m:t>
                            </m:r>
                          </m:sub>
                        </m:sSub>
                      </m:e>
                    </m:d>
                    <m:r>
                      <a:rPr lang="en-US" sz="2400" i="1">
                        <a:latin typeface="Cambria Math" panose="02040503050406030204" pitchFamily="18" charset="0"/>
                      </a:rPr>
                      <m:t>=</m:t>
                    </m:r>
                    <m:r>
                      <a:rPr lang="en-US" sz="2400" i="1">
                        <a:latin typeface="Cambria Math" panose="02040503050406030204" pitchFamily="18" charset="0"/>
                      </a:rPr>
                      <m:t>𝑝</m:t>
                    </m:r>
                    <m:d>
                      <m:dPr>
                        <m:ctrlPr>
                          <a:rPr lang="en-US" sz="2400" i="1">
                            <a:latin typeface="Cambria Math" panose="02040503050406030204" pitchFamily="18" charset="0"/>
                          </a:rPr>
                        </m:ctrlPr>
                      </m:dPr>
                      <m:e>
                        <m:r>
                          <a:rPr lang="en-US" sz="2400" i="1">
                            <a:latin typeface="Cambria Math" panose="02040503050406030204" pitchFamily="18" charset="0"/>
                          </a:rPr>
                          <m:t>1</m:t>
                        </m:r>
                        <m:r>
                          <a:rPr lang="en-US" sz="2400" i="1">
                            <a:latin typeface="Cambria Math" panose="02040503050406030204" pitchFamily="18" charset="0"/>
                          </a:rPr>
                          <m:t>−</m:t>
                        </m:r>
                        <m:r>
                          <a:rPr lang="en-US" sz="2400" i="1">
                            <a:latin typeface="Cambria Math" panose="02040503050406030204" pitchFamily="18" charset="0"/>
                          </a:rPr>
                          <m:t>𝑝</m:t>
                        </m:r>
                      </m:e>
                    </m:d>
                    <m:r>
                      <a:rPr lang="en-US" sz="2400" i="1">
                        <a:latin typeface="Cambria Math" panose="02040503050406030204" pitchFamily="18" charset="0"/>
                      </a:rPr>
                      <m:t>=.</m:t>
                    </m:r>
                    <m:r>
                      <a:rPr lang="en-US" sz="2400" i="1">
                        <a:latin typeface="Cambria Math" panose="02040503050406030204" pitchFamily="18" charset="0"/>
                      </a:rPr>
                      <m:t>0475</m:t>
                    </m:r>
                  </m:oMath>
                </a14:m>
                <a:r>
                  <a:rPr lang="en-US" sz="2400" dirty="0">
                    <a:solidFill>
                      <a:schemeClr val="tx1"/>
                    </a:solidFill>
                  </a:rPr>
                  <a:t>, we can approximate </a:t>
                </a:r>
                <a14:m>
                  <m:oMath xmlns:m="http://schemas.openxmlformats.org/officeDocument/2006/math">
                    <m:r>
                      <a:rPr lang="en-US" sz="2400" b="0" i="1" smtClean="0">
                        <a:solidFill>
                          <a:schemeClr val="tx1"/>
                        </a:solidFill>
                        <a:latin typeface="Cambria Math" panose="02040503050406030204" pitchFamily="18" charset="0"/>
                      </a:rPr>
                      <m:t>𝑋</m:t>
                    </m:r>
                  </m:oMath>
                </a14:m>
                <a:r>
                  <a:rPr lang="en-US" sz="2400" b="1" dirty="0">
                    <a:solidFill>
                      <a:schemeClr val="tx1"/>
                    </a:solidFill>
                  </a:rPr>
                  <a:t> </a:t>
                </a:r>
                <a:r>
                  <a:rPr lang="en-US" sz="2400" dirty="0">
                    <a:solidFill>
                      <a:schemeClr val="tx1"/>
                    </a:solidFill>
                  </a:rPr>
                  <a:t>with </a:t>
                </a:r>
                <a14:m>
                  <m:oMath xmlns:m="http://schemas.openxmlformats.org/officeDocument/2006/math">
                    <m:r>
                      <a:rPr lang="en-US" sz="2400" b="0" i="1" smtClean="0">
                        <a:solidFill>
                          <a:schemeClr val="tx1"/>
                        </a:solidFill>
                        <a:latin typeface="Cambria Math" panose="02040503050406030204" pitchFamily="18" charset="0"/>
                      </a:rPr>
                      <m:t>𝑌</m:t>
                    </m:r>
                    <m:r>
                      <a:rPr lang="en-US" sz="2400" b="0" i="1" smtClean="0">
                        <a:solidFill>
                          <a:schemeClr val="tx1"/>
                        </a:solidFill>
                        <a:latin typeface="Cambria Math" panose="02040503050406030204" pitchFamily="18" charset="0"/>
                      </a:rPr>
                      <m:t>~</m:t>
                    </m:r>
                    <m:r>
                      <a:rPr lang="en-US" sz="2400" b="0" i="1">
                        <a:latin typeface="Cambria Math" panose="02040503050406030204" pitchFamily="18" charset="0"/>
                      </a:rPr>
                      <m:t>𝒩</m:t>
                    </m:r>
                    <m:r>
                      <a:rPr lang="en-US" sz="2400" b="0" i="1" smtClean="0">
                        <a:latin typeface="Cambria Math" panose="02040503050406030204" pitchFamily="18" charset="0"/>
                      </a:rPr>
                      <m:t>(</m:t>
                    </m:r>
                    <m:r>
                      <a:rPr lang="en-US" sz="2400" b="0" i="1" smtClean="0">
                        <a:latin typeface="Cambria Math" panose="02040503050406030204" pitchFamily="18" charset="0"/>
                      </a:rPr>
                      <m:t>1000</m:t>
                    </m:r>
                    <m:r>
                      <a:rPr lang="en-US" sz="2400" b="0" i="1" smtClean="0">
                        <a:latin typeface="Cambria Math" panose="02040503050406030204" pitchFamily="18" charset="0"/>
                      </a:rPr>
                      <m:t>⋅</m:t>
                    </m:r>
                    <m:r>
                      <a:rPr lang="en-US" sz="2400" b="0" i="1" smtClean="0">
                        <a:latin typeface="Cambria Math" panose="02040503050406030204" pitchFamily="18" charset="0"/>
                      </a:rPr>
                      <m:t>0</m:t>
                    </m:r>
                    <m:r>
                      <a:rPr lang="en-US" sz="2400" b="0" i="1" smtClean="0">
                        <a:latin typeface="Cambria Math" panose="02040503050406030204" pitchFamily="18" charset="0"/>
                      </a:rPr>
                      <m:t>.</m:t>
                    </m:r>
                    <m:r>
                      <a:rPr lang="en-US" sz="2400" b="0" i="1" smtClean="0">
                        <a:latin typeface="Cambria Math" panose="02040503050406030204" pitchFamily="18" charset="0"/>
                      </a:rPr>
                      <m:t>95</m:t>
                    </m:r>
                    <m:r>
                      <a:rPr lang="en-US" sz="2400" b="0" i="1" smtClean="0">
                        <a:latin typeface="Cambria Math" panose="02040503050406030204" pitchFamily="18" charset="0"/>
                      </a:rPr>
                      <m:t>, </m:t>
                    </m:r>
                    <m:r>
                      <a:rPr lang="en-US" sz="2400" b="0" i="1" smtClean="0">
                        <a:latin typeface="Cambria Math" panose="02040503050406030204" pitchFamily="18" charset="0"/>
                      </a:rPr>
                      <m:t>1000</m:t>
                    </m:r>
                    <m:r>
                      <a:rPr lang="en-US" sz="2400" b="0" i="1" smtClean="0">
                        <a:latin typeface="Cambria Math" panose="02040503050406030204" pitchFamily="18" charset="0"/>
                      </a:rPr>
                      <m:t>⋅</m:t>
                    </m:r>
                    <m:r>
                      <a:rPr lang="en-US" sz="2400" b="0" i="1" smtClean="0">
                        <a:latin typeface="Cambria Math" panose="02040503050406030204" pitchFamily="18" charset="0"/>
                      </a:rPr>
                      <m:t>0</m:t>
                    </m:r>
                    <m:r>
                      <a:rPr lang="en-US" sz="2400" b="0" i="1" smtClean="0">
                        <a:latin typeface="Cambria Math" panose="02040503050406030204" pitchFamily="18" charset="0"/>
                      </a:rPr>
                      <m:t>.</m:t>
                    </m:r>
                    <m:r>
                      <a:rPr lang="en-US" sz="2400" b="0" i="1" smtClean="0">
                        <a:latin typeface="Cambria Math" panose="02040503050406030204" pitchFamily="18" charset="0"/>
                      </a:rPr>
                      <m:t>0475</m:t>
                    </m:r>
                    <m:r>
                      <a:rPr lang="en-US" sz="2400" b="0" i="1" smtClean="0">
                        <a:latin typeface="Cambria Math" panose="02040503050406030204" pitchFamily="18" charset="0"/>
                      </a:rPr>
                      <m:t>)</m:t>
                    </m:r>
                  </m:oMath>
                </a14:m>
                <a:r>
                  <a:rPr lang="en-US" sz="2400" dirty="0">
                    <a:solidFill>
                      <a:schemeClr val="tx1"/>
                    </a:solidFill>
                  </a:rPr>
                  <a:t>. </a:t>
                </a:r>
                <a:br>
                  <a:rPr lang="en-US" sz="2400" dirty="0">
                    <a:solidFill>
                      <a:schemeClr val="tx1"/>
                    </a:solidFill>
                  </a:rPr>
                </a:br>
                <a:r>
                  <a:rPr lang="en-US" sz="2400" dirty="0">
                    <a:solidFill>
                      <a:schemeClr val="tx1"/>
                    </a:solidFill>
                  </a:rPr>
                  <a:t>So,</a:t>
                </a:r>
                <a:r>
                  <a:rPr lang="en-US" sz="2400" dirty="0"/>
                  <a:t> </a:t>
                </a:r>
                <a14:m>
                  <m:oMath xmlns:m="http://schemas.openxmlformats.org/officeDocument/2006/math">
                    <m:r>
                      <a:rPr lang="en-US" sz="2400" i="1">
                        <a:latin typeface="Cambria Math" panose="02040503050406030204" pitchFamily="18" charset="0"/>
                      </a:rPr>
                      <m:t>ℙ</m:t>
                    </m:r>
                    <m:d>
                      <m:dPr>
                        <m:ctrlPr>
                          <a:rPr lang="en-US" sz="2400" i="1">
                            <a:latin typeface="Cambria Math" panose="02040503050406030204" pitchFamily="18" charset="0"/>
                          </a:rPr>
                        </m:ctrlPr>
                      </m:dPr>
                      <m:e>
                        <m:r>
                          <a:rPr lang="en-US" sz="2400" i="1">
                            <a:latin typeface="Cambria Math" panose="02040503050406030204" pitchFamily="18" charset="0"/>
                          </a:rPr>
                          <m:t>𝑋</m:t>
                        </m:r>
                        <m:r>
                          <a:rPr lang="en-US" sz="2400" i="1">
                            <a:latin typeface="Cambria Math" panose="02040503050406030204" pitchFamily="18" charset="0"/>
                          </a:rPr>
                          <m:t>≤</m:t>
                        </m:r>
                        <m:r>
                          <a:rPr lang="en-US" sz="2400" i="1" smtClean="0">
                            <a:solidFill>
                              <a:schemeClr val="accent1">
                                <a:lumMod val="75000"/>
                              </a:schemeClr>
                            </a:solidFill>
                            <a:latin typeface="Cambria Math" panose="02040503050406030204" pitchFamily="18" charset="0"/>
                          </a:rPr>
                          <m:t>940</m:t>
                        </m:r>
                        <m:r>
                          <a:rPr lang="en-US" sz="2400" b="0" i="1" smtClean="0">
                            <a:solidFill>
                              <a:schemeClr val="accent1">
                                <a:lumMod val="75000"/>
                              </a:schemeClr>
                            </a:solidFill>
                            <a:latin typeface="Cambria Math" panose="02040503050406030204" pitchFamily="18" charset="0"/>
                          </a:rPr>
                          <m:t>.</m:t>
                        </m:r>
                        <m:r>
                          <a:rPr lang="en-US" sz="2400" b="0" i="1" smtClean="0">
                            <a:solidFill>
                              <a:schemeClr val="accent1">
                                <a:lumMod val="75000"/>
                              </a:schemeClr>
                            </a:solidFill>
                            <a:latin typeface="Cambria Math" panose="02040503050406030204" pitchFamily="18" charset="0"/>
                          </a:rPr>
                          <m:t>5</m:t>
                        </m:r>
                      </m:e>
                    </m:d>
                    <m:r>
                      <a:rPr lang="en-US" sz="2400" b="0" i="1" smtClean="0">
                        <a:latin typeface="Cambria Math" panose="02040503050406030204" pitchFamily="18" charset="0"/>
                      </a:rPr>
                      <m:t>≈</m:t>
                    </m:r>
                    <m:r>
                      <a:rPr lang="en-US" sz="2400" i="1">
                        <a:latin typeface="Cambria Math" panose="02040503050406030204" pitchFamily="18" charset="0"/>
                      </a:rPr>
                      <m:t>ℙ</m:t>
                    </m:r>
                    <m:r>
                      <a:rPr lang="en-US" sz="2400" i="1">
                        <a:latin typeface="Cambria Math" panose="02040503050406030204" pitchFamily="18" charset="0"/>
                      </a:rPr>
                      <m:t>(</m:t>
                    </m:r>
                    <m:r>
                      <a:rPr lang="en-US" sz="2400" b="0" i="1" smtClean="0">
                        <a:latin typeface="Cambria Math" panose="02040503050406030204" pitchFamily="18" charset="0"/>
                      </a:rPr>
                      <m:t>𝑌</m:t>
                    </m:r>
                    <m:r>
                      <a:rPr lang="en-US" sz="2400" i="1">
                        <a:latin typeface="Cambria Math" panose="02040503050406030204" pitchFamily="18" charset="0"/>
                      </a:rPr>
                      <m:t>≤</m:t>
                    </m:r>
                    <m:r>
                      <a:rPr lang="en-US" sz="2400" i="1" smtClean="0">
                        <a:solidFill>
                          <a:schemeClr val="accent1">
                            <a:lumMod val="75000"/>
                          </a:schemeClr>
                        </a:solidFill>
                        <a:latin typeface="Cambria Math" panose="02040503050406030204" pitchFamily="18" charset="0"/>
                      </a:rPr>
                      <m:t>940</m:t>
                    </m:r>
                    <m:r>
                      <a:rPr lang="en-US" sz="2400" b="0" i="1" smtClean="0">
                        <a:solidFill>
                          <a:schemeClr val="accent1">
                            <a:lumMod val="75000"/>
                          </a:schemeClr>
                        </a:solidFill>
                        <a:latin typeface="Cambria Math" panose="02040503050406030204" pitchFamily="18" charset="0"/>
                      </a:rPr>
                      <m:t>.</m:t>
                    </m:r>
                    <m:r>
                      <a:rPr lang="en-US" sz="2400" b="0" i="1" smtClean="0">
                        <a:solidFill>
                          <a:schemeClr val="accent1">
                            <a:lumMod val="75000"/>
                          </a:schemeClr>
                        </a:solidFill>
                        <a:latin typeface="Cambria Math" panose="02040503050406030204" pitchFamily="18" charset="0"/>
                      </a:rPr>
                      <m:t>5</m:t>
                    </m:r>
                    <m:r>
                      <a:rPr lang="en-US" sz="2400" i="1">
                        <a:latin typeface="Cambria Math" panose="02040503050406030204" pitchFamily="18" charset="0"/>
                      </a:rPr>
                      <m:t>)</m:t>
                    </m:r>
                  </m:oMath>
                </a14:m>
                <a:endParaRPr lang="en-US" sz="2400" b="1" dirty="0">
                  <a:solidFill>
                    <a:schemeClr val="accent5"/>
                  </a:solidFill>
                </a:endParaRPr>
              </a:p>
              <a:p>
                <a:pPr>
                  <a:spcBef>
                    <a:spcPts val="1800"/>
                  </a:spcBef>
                </a:pPr>
                <a:r>
                  <a:rPr lang="en-US" sz="2400" b="1" dirty="0">
                    <a:solidFill>
                      <a:schemeClr val="accent5"/>
                    </a:solidFill>
                  </a:rPr>
                  <a:t>3. Compute Probability. </a:t>
                </a:r>
              </a:p>
              <a:p>
                <a14:m>
                  <m:oMath xmlns:m="http://schemas.openxmlformats.org/officeDocument/2006/math">
                    <m:r>
                      <a:rPr lang="en-US" sz="2400" i="1">
                        <a:latin typeface="Cambria Math" panose="02040503050406030204" pitchFamily="18" charset="0"/>
                      </a:rPr>
                      <m:t>ℙ</m:t>
                    </m:r>
                    <m:d>
                      <m:dPr>
                        <m:ctrlPr>
                          <a:rPr lang="en-US" sz="2400" i="1">
                            <a:latin typeface="Cambria Math" panose="02040503050406030204" pitchFamily="18" charset="0"/>
                          </a:rPr>
                        </m:ctrlPr>
                      </m:dPr>
                      <m:e>
                        <m:r>
                          <a:rPr lang="en-US" sz="2400" i="1">
                            <a:latin typeface="Cambria Math" panose="02040503050406030204" pitchFamily="18" charset="0"/>
                          </a:rPr>
                          <m:t>𝑌</m:t>
                        </m:r>
                        <m:r>
                          <a:rPr lang="en-US" sz="2400" i="1">
                            <a:latin typeface="Cambria Math" panose="02040503050406030204" pitchFamily="18" charset="0"/>
                          </a:rPr>
                          <m:t>≤</m:t>
                        </m:r>
                        <m:r>
                          <a:rPr lang="en-US" sz="2400" i="1" smtClean="0">
                            <a:solidFill>
                              <a:schemeClr val="accent1">
                                <a:lumMod val="75000"/>
                              </a:schemeClr>
                            </a:solidFill>
                            <a:latin typeface="Cambria Math" panose="02040503050406030204" pitchFamily="18" charset="0"/>
                          </a:rPr>
                          <m:t>940</m:t>
                        </m:r>
                        <m:r>
                          <a:rPr lang="en-US" sz="2400" b="0" i="1" smtClean="0">
                            <a:solidFill>
                              <a:schemeClr val="accent1">
                                <a:lumMod val="75000"/>
                              </a:schemeClr>
                            </a:solidFill>
                            <a:latin typeface="Cambria Math" panose="02040503050406030204" pitchFamily="18" charset="0"/>
                          </a:rPr>
                          <m:t>.</m:t>
                        </m:r>
                        <m:r>
                          <a:rPr lang="en-US" sz="2400" b="0" i="1" smtClean="0">
                            <a:solidFill>
                              <a:schemeClr val="accent1">
                                <a:lumMod val="75000"/>
                              </a:schemeClr>
                            </a:solidFill>
                            <a:latin typeface="Cambria Math" panose="02040503050406030204" pitchFamily="18" charset="0"/>
                          </a:rPr>
                          <m:t>5</m:t>
                        </m:r>
                      </m:e>
                    </m:d>
                    <m:r>
                      <a:rPr lang="en-US" sz="2400" b="0" i="1" smtClean="0">
                        <a:latin typeface="Cambria Math" panose="02040503050406030204" pitchFamily="18" charset="0"/>
                      </a:rPr>
                      <m:t>=</m:t>
                    </m:r>
                    <m:r>
                      <a:rPr lang="en-US" sz="2400" i="1">
                        <a:latin typeface="Cambria Math" panose="02040503050406030204" pitchFamily="18" charset="0"/>
                      </a:rPr>
                      <m:t>ℙ</m:t>
                    </m:r>
                    <m:d>
                      <m:dPr>
                        <m:ctrlPr>
                          <a:rPr lang="en-US" sz="2400" i="1">
                            <a:latin typeface="Cambria Math" panose="02040503050406030204" pitchFamily="18" charset="0"/>
                          </a:rPr>
                        </m:ctrlPr>
                      </m:dPr>
                      <m:e>
                        <m:r>
                          <a:rPr lang="en-US" sz="2400" b="0" i="1" smtClean="0">
                            <a:latin typeface="Cambria Math" panose="02040503050406030204" pitchFamily="18" charset="0"/>
                          </a:rPr>
                          <m:t>𝑍</m:t>
                        </m:r>
                        <m:r>
                          <a:rPr lang="en-US" sz="2400" i="1">
                            <a:latin typeface="Cambria Math" panose="02040503050406030204" pitchFamily="18" charset="0"/>
                          </a:rPr>
                          <m:t>≤</m:t>
                        </m:r>
                        <m:f>
                          <m:fPr>
                            <m:ctrlPr>
                              <a:rPr lang="en-US" sz="2400" b="0" i="1" smtClean="0">
                                <a:latin typeface="Cambria Math" panose="02040503050406030204" pitchFamily="18" charset="0"/>
                              </a:rPr>
                            </m:ctrlPr>
                          </m:fPr>
                          <m:num>
                            <m:r>
                              <a:rPr lang="en-US" sz="2400" i="1" smtClean="0">
                                <a:solidFill>
                                  <a:schemeClr val="accent1">
                                    <a:lumMod val="75000"/>
                                  </a:schemeClr>
                                </a:solidFill>
                                <a:latin typeface="Cambria Math" panose="02040503050406030204" pitchFamily="18" charset="0"/>
                              </a:rPr>
                              <m:t>940</m:t>
                            </m:r>
                            <m:r>
                              <a:rPr lang="en-US" sz="2400" b="0" i="1" smtClean="0">
                                <a:solidFill>
                                  <a:schemeClr val="accent1">
                                    <a:lumMod val="75000"/>
                                  </a:schemeClr>
                                </a:solidFill>
                                <a:latin typeface="Cambria Math" panose="02040503050406030204" pitchFamily="18" charset="0"/>
                              </a:rPr>
                              <m:t>.</m:t>
                            </m:r>
                            <m:r>
                              <a:rPr lang="en-US" sz="2400" b="0" i="1" smtClean="0">
                                <a:solidFill>
                                  <a:schemeClr val="accent1">
                                    <a:lumMod val="75000"/>
                                  </a:schemeClr>
                                </a:solidFill>
                                <a:latin typeface="Cambria Math" panose="02040503050406030204" pitchFamily="18" charset="0"/>
                              </a:rPr>
                              <m:t>5</m:t>
                            </m:r>
                            <m:r>
                              <a:rPr lang="en-US" sz="2400" b="0" i="1" smtClean="0">
                                <a:latin typeface="Cambria Math" panose="02040503050406030204" pitchFamily="18" charset="0"/>
                              </a:rPr>
                              <m:t>−</m:t>
                            </m:r>
                            <m:r>
                              <a:rPr lang="en-US" sz="2400" i="1">
                                <a:latin typeface="Cambria Math" panose="02040503050406030204" pitchFamily="18" charset="0"/>
                              </a:rPr>
                              <m:t>1000</m:t>
                            </m:r>
                            <m:r>
                              <a:rPr lang="en-US" sz="2400" i="1">
                                <a:latin typeface="Cambria Math" panose="02040503050406030204" pitchFamily="18" charset="0"/>
                              </a:rPr>
                              <m:t>⋅</m:t>
                            </m:r>
                            <m:r>
                              <a:rPr lang="en-US" sz="2400" i="1">
                                <a:latin typeface="Cambria Math" panose="02040503050406030204" pitchFamily="18" charset="0"/>
                              </a:rPr>
                              <m:t>0</m:t>
                            </m:r>
                            <m:r>
                              <a:rPr lang="en-US" sz="2400" i="1">
                                <a:latin typeface="Cambria Math" panose="02040503050406030204" pitchFamily="18" charset="0"/>
                              </a:rPr>
                              <m:t>.</m:t>
                            </m:r>
                            <m:r>
                              <a:rPr lang="en-US" sz="2400" i="1">
                                <a:latin typeface="Cambria Math" panose="02040503050406030204" pitchFamily="18" charset="0"/>
                              </a:rPr>
                              <m:t>95</m:t>
                            </m:r>
                          </m:num>
                          <m:den>
                            <m:rad>
                              <m:radPr>
                                <m:degHide m:val="on"/>
                                <m:ctrlPr>
                                  <a:rPr lang="en-US" sz="2400" b="0" i="1" smtClean="0">
                                    <a:latin typeface="Cambria Math" panose="02040503050406030204" pitchFamily="18" charset="0"/>
                                  </a:rPr>
                                </m:ctrlPr>
                              </m:radPr>
                              <m:deg/>
                              <m:e>
                                <m:r>
                                  <a:rPr lang="en-US" sz="2400" i="1">
                                    <a:latin typeface="Cambria Math" panose="02040503050406030204" pitchFamily="18" charset="0"/>
                                  </a:rPr>
                                  <m:t>1000</m:t>
                                </m:r>
                                <m:r>
                                  <a:rPr lang="en-US" sz="2400" i="1">
                                    <a:latin typeface="Cambria Math" panose="02040503050406030204" pitchFamily="18" charset="0"/>
                                  </a:rPr>
                                  <m:t>⋅</m:t>
                                </m:r>
                                <m:r>
                                  <a:rPr lang="en-US" sz="2400" i="1">
                                    <a:latin typeface="Cambria Math" panose="02040503050406030204" pitchFamily="18" charset="0"/>
                                  </a:rPr>
                                  <m:t>0</m:t>
                                </m:r>
                                <m:r>
                                  <a:rPr lang="en-US" sz="2400" i="1">
                                    <a:latin typeface="Cambria Math" panose="02040503050406030204" pitchFamily="18" charset="0"/>
                                  </a:rPr>
                                  <m:t>.</m:t>
                                </m:r>
                                <m:r>
                                  <a:rPr lang="en-US" sz="2400" i="1">
                                    <a:latin typeface="Cambria Math" panose="02040503050406030204" pitchFamily="18" charset="0"/>
                                  </a:rPr>
                                  <m:t>0475</m:t>
                                </m:r>
                              </m:e>
                            </m:rad>
                          </m:den>
                        </m:f>
                      </m:e>
                    </m:d>
                  </m:oMath>
                </a14:m>
                <a:r>
                  <a:rPr lang="en-US" sz="2400" b="0" dirty="0"/>
                  <a:t>          </a:t>
                </a:r>
                <a:r>
                  <a:rPr lang="en-US" sz="2400" b="1" i="1" dirty="0">
                    <a:solidFill>
                      <a:schemeClr val="accent5"/>
                    </a:solidFill>
                  </a:rPr>
                  <a:t>standardize</a:t>
                </a:r>
                <a:endParaRPr lang="en-US" sz="2400" b="0" dirty="0">
                  <a:solidFill>
                    <a:schemeClr val="accent5"/>
                  </a:solidFill>
                </a:endParaRPr>
              </a:p>
              <a:p>
                <a:r>
                  <a:rPr lang="en-US" sz="2400" b="0" dirty="0"/>
                  <a:t>                    </a:t>
                </a:r>
                <a14:m>
                  <m:oMath xmlns:m="http://schemas.openxmlformats.org/officeDocument/2006/math">
                    <m:r>
                      <a:rPr lang="en-US" sz="2400" i="1">
                        <a:latin typeface="Cambria Math" panose="02040503050406030204" pitchFamily="18" charset="0"/>
                      </a:rPr>
                      <m:t>≈</m:t>
                    </m:r>
                    <m:r>
                      <m:rPr>
                        <m:sty m:val="p"/>
                      </m:rPr>
                      <a:rPr lang="en-US" sz="2400">
                        <a:latin typeface="Cambria Math" panose="02040503050406030204" pitchFamily="18" charset="0"/>
                      </a:rPr>
                      <m:t>Φ</m:t>
                    </m:r>
                    <m:d>
                      <m:dPr>
                        <m:ctrlPr>
                          <a:rPr lang="en-US" sz="2400" i="1">
                            <a:latin typeface="Cambria Math" panose="02040503050406030204" pitchFamily="18" charset="0"/>
                          </a:rPr>
                        </m:ctrlPr>
                      </m:dPr>
                      <m:e>
                        <m:r>
                          <a:rPr lang="en-US" sz="2400" i="1" smtClean="0">
                            <a:solidFill>
                              <a:schemeClr val="accent1">
                                <a:lumMod val="75000"/>
                              </a:schemeClr>
                            </a:solidFill>
                            <a:latin typeface="Cambria Math" panose="02040503050406030204" pitchFamily="18" charset="0"/>
                          </a:rPr>
                          <m:t>−</m:t>
                        </m:r>
                        <m:r>
                          <a:rPr lang="en-US" sz="2400" i="1" smtClean="0">
                            <a:solidFill>
                              <a:schemeClr val="accent1">
                                <a:lumMod val="75000"/>
                              </a:schemeClr>
                            </a:solidFill>
                            <a:latin typeface="Cambria Math" panose="02040503050406030204" pitchFamily="18" charset="0"/>
                          </a:rPr>
                          <m:t>1</m:t>
                        </m:r>
                        <m:r>
                          <a:rPr lang="en-US" sz="2400" i="1" smtClean="0">
                            <a:solidFill>
                              <a:schemeClr val="accent1">
                                <a:lumMod val="75000"/>
                              </a:schemeClr>
                            </a:solidFill>
                            <a:latin typeface="Cambria Math" panose="02040503050406030204" pitchFamily="18" charset="0"/>
                          </a:rPr>
                          <m:t>.</m:t>
                        </m:r>
                        <m:r>
                          <a:rPr lang="en-US" sz="2400" i="1" smtClean="0">
                            <a:solidFill>
                              <a:schemeClr val="accent1">
                                <a:lumMod val="75000"/>
                              </a:schemeClr>
                            </a:solidFill>
                            <a:latin typeface="Cambria Math" panose="02040503050406030204" pitchFamily="18" charset="0"/>
                          </a:rPr>
                          <m:t>38</m:t>
                        </m:r>
                      </m:e>
                    </m:d>
                    <m:r>
                      <a:rPr lang="en-US" sz="2400" i="1">
                        <a:latin typeface="Cambria Math" panose="02040503050406030204" pitchFamily="18" charset="0"/>
                      </a:rPr>
                      <m:t>=</m:t>
                    </m:r>
                    <m:r>
                      <a:rPr lang="en-US" sz="2400" i="1">
                        <a:latin typeface="Cambria Math" panose="02040503050406030204" pitchFamily="18" charset="0"/>
                      </a:rPr>
                      <m:t>1</m:t>
                    </m:r>
                    <m:r>
                      <a:rPr lang="en-US" sz="2400" i="1">
                        <a:latin typeface="Cambria Math" panose="02040503050406030204" pitchFamily="18" charset="0"/>
                      </a:rPr>
                      <m:t>−</m:t>
                    </m:r>
                    <m:r>
                      <m:rPr>
                        <m:sty m:val="p"/>
                      </m:rPr>
                      <a:rPr lang="en-US" sz="2400">
                        <a:latin typeface="Cambria Math" panose="02040503050406030204" pitchFamily="18" charset="0"/>
                      </a:rPr>
                      <m:t>Φ</m:t>
                    </m:r>
                    <m:r>
                      <a:rPr lang="en-US" sz="2400" i="1">
                        <a:latin typeface="Cambria Math" panose="02040503050406030204" pitchFamily="18" charset="0"/>
                      </a:rPr>
                      <m:t>(</m:t>
                    </m:r>
                    <m:r>
                      <a:rPr lang="en-US" sz="2400" i="1" smtClean="0">
                        <a:solidFill>
                          <a:schemeClr val="accent1">
                            <a:lumMod val="75000"/>
                          </a:schemeClr>
                        </a:solidFill>
                        <a:latin typeface="Cambria Math" panose="02040503050406030204" pitchFamily="18" charset="0"/>
                      </a:rPr>
                      <m:t>1</m:t>
                    </m:r>
                    <m:r>
                      <a:rPr lang="en-US" sz="2400" i="1" smtClean="0">
                        <a:solidFill>
                          <a:schemeClr val="accent1">
                            <a:lumMod val="75000"/>
                          </a:schemeClr>
                        </a:solidFill>
                        <a:latin typeface="Cambria Math" panose="02040503050406030204" pitchFamily="18" charset="0"/>
                      </a:rPr>
                      <m:t>.</m:t>
                    </m:r>
                    <m:r>
                      <a:rPr lang="en-US" sz="2400" i="1" smtClean="0">
                        <a:solidFill>
                          <a:schemeClr val="accent1">
                            <a:lumMod val="75000"/>
                          </a:schemeClr>
                        </a:solidFill>
                        <a:latin typeface="Cambria Math" panose="02040503050406030204" pitchFamily="18" charset="0"/>
                      </a:rPr>
                      <m:t>38</m:t>
                    </m:r>
                    <m:r>
                      <a:rPr lang="en-US" sz="2400" i="1">
                        <a:latin typeface="Cambria Math" panose="02040503050406030204" pitchFamily="18" charset="0"/>
                      </a:rPr>
                      <m:t>)</m:t>
                    </m:r>
                  </m:oMath>
                </a14:m>
                <a:r>
                  <a:rPr lang="en-US" sz="2400" b="1" i="1" dirty="0">
                    <a:solidFill>
                      <a:schemeClr val="accent5"/>
                    </a:solidFill>
                  </a:rPr>
                  <a:t>       write in terms of </a:t>
                </a:r>
                <a14:m>
                  <m:oMath xmlns:m="http://schemas.openxmlformats.org/officeDocument/2006/math">
                    <m:r>
                      <a:rPr lang="en-US" sz="2400" b="1" i="0" smtClean="0">
                        <a:solidFill>
                          <a:schemeClr val="accent5"/>
                        </a:solidFill>
                        <a:latin typeface="Cambria Math" panose="02040503050406030204" pitchFamily="18" charset="0"/>
                      </a:rPr>
                      <m:t>𝚽</m:t>
                    </m:r>
                  </m:oMath>
                </a14:m>
                <a:endParaRPr lang="en-US" sz="2400" b="0" dirty="0">
                  <a:solidFill>
                    <a:schemeClr val="accent5"/>
                  </a:solidFill>
                </a:endParaRPr>
              </a:p>
              <a:p>
                <a:r>
                  <a:rPr lang="en-US" sz="2400" b="0" dirty="0"/>
                  <a:t>                    </a:t>
                </a:r>
                <a14:m>
                  <m:oMath xmlns:m="http://schemas.openxmlformats.org/officeDocument/2006/math">
                    <m:r>
                      <a:rPr lang="en-US" sz="2400" i="1">
                        <a:latin typeface="Cambria Math" panose="02040503050406030204" pitchFamily="18" charset="0"/>
                      </a:rPr>
                      <m:t>≈</m:t>
                    </m:r>
                    <m:r>
                      <a:rPr lang="en-US" sz="2400" i="1">
                        <a:latin typeface="Cambria Math" panose="02040503050406030204" pitchFamily="18" charset="0"/>
                      </a:rPr>
                      <m:t>1</m:t>
                    </m:r>
                    <m:r>
                      <a:rPr lang="en-US" sz="2400" i="1">
                        <a:latin typeface="Cambria Math" panose="02040503050406030204" pitchFamily="18" charset="0"/>
                      </a:rPr>
                      <m:t>−.</m:t>
                    </m:r>
                    <m:r>
                      <a:rPr lang="en-US" sz="2400" i="1" smtClean="0">
                        <a:solidFill>
                          <a:schemeClr val="accent1">
                            <a:lumMod val="75000"/>
                          </a:schemeClr>
                        </a:solidFill>
                        <a:latin typeface="Cambria Math" panose="02040503050406030204" pitchFamily="18" charset="0"/>
                      </a:rPr>
                      <m:t>91621</m:t>
                    </m:r>
                    <m:r>
                      <a:rPr lang="en-US" sz="2400" i="1">
                        <a:latin typeface="Cambria Math" panose="02040503050406030204" pitchFamily="18" charset="0"/>
                      </a:rPr>
                      <m:t>=.</m:t>
                    </m:r>
                    <m:r>
                      <a:rPr lang="en-US" sz="2400" i="1" smtClean="0">
                        <a:solidFill>
                          <a:schemeClr val="accent1">
                            <a:lumMod val="75000"/>
                          </a:schemeClr>
                        </a:solidFill>
                        <a:latin typeface="Cambria Math" panose="02040503050406030204" pitchFamily="18" charset="0"/>
                      </a:rPr>
                      <m:t>08379</m:t>
                    </m:r>
                  </m:oMath>
                </a14:m>
                <a:r>
                  <a:rPr lang="en-US" sz="2400" dirty="0"/>
                  <a:t>.             </a:t>
                </a:r>
                <a:r>
                  <a:rPr lang="en-US" sz="2400" b="1" i="1" dirty="0">
                    <a:solidFill>
                      <a:schemeClr val="accent5"/>
                    </a:solidFill>
                  </a:rPr>
                  <a:t>plug into z-table</a:t>
                </a:r>
                <a:endParaRPr lang="en-US" sz="2400" b="1" dirty="0">
                  <a:solidFill>
                    <a:schemeClr val="accent5"/>
                  </a:solidFill>
                </a:endParaRPr>
              </a:p>
              <a:p>
                <a:endParaRPr lang="en-US" sz="2400" b="1" dirty="0">
                  <a:solidFill>
                    <a:schemeClr val="accent5"/>
                  </a:solidFill>
                </a:endParaRPr>
              </a:p>
            </p:txBody>
          </p:sp>
        </mc:Choice>
        <mc:Fallback xmlns="">
          <p:sp>
            <p:nvSpPr>
              <p:cNvPr id="4" name="Content Placeholder 2">
                <a:extLst>
                  <a:ext uri="{FF2B5EF4-FFF2-40B4-BE49-F238E27FC236}">
                    <a16:creationId xmlns:a16="http://schemas.microsoft.com/office/drawing/2014/main" id="{94E5E90E-1791-5EF9-95B6-13407E3540F3}"/>
                  </a:ext>
                </a:extLst>
              </p:cNvPr>
              <p:cNvSpPr txBox="1">
                <a:spLocks noRot="1" noChangeAspect="1" noMove="1" noResize="1" noEditPoints="1" noAdjustHandles="1" noChangeArrowheads="1" noChangeShapeType="1" noTextEdit="1"/>
              </p:cNvSpPr>
              <p:nvPr/>
            </p:nvSpPr>
            <p:spPr>
              <a:xfrm>
                <a:off x="575239" y="2392846"/>
                <a:ext cx="11460241" cy="4465154"/>
              </a:xfrm>
              <a:prstGeom prst="rect">
                <a:avLst/>
              </a:prstGeom>
              <a:blipFill>
                <a:blip r:embed="rId4"/>
                <a:stretch>
                  <a:fillRect l="-1064" t="-7377" b="-7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AA5C5CA-5153-CE2D-6304-E91A8E0DF63B}"/>
                  </a:ext>
                </a:extLst>
              </p:cNvPr>
              <p:cNvSpPr txBox="1"/>
              <p:nvPr/>
            </p:nvSpPr>
            <p:spPr>
              <a:xfrm>
                <a:off x="8768219" y="4981904"/>
                <a:ext cx="3130770" cy="1612820"/>
              </a:xfrm>
              <a:prstGeom prst="roundRect">
                <a:avLst>
                  <a:gd name="adj" fmla="val 8011"/>
                </a:avLst>
              </a:prstGeom>
              <a:solidFill>
                <a:srgbClr val="ECF4ED"/>
              </a:solidFill>
              <a:ln w="28575">
                <a:noFill/>
              </a:ln>
            </p:spPr>
            <p:txBody>
              <a:bodyPr wrap="square" anchor="ctr">
                <a:noAutofit/>
              </a:bodyPr>
              <a:lstStyle/>
              <a:p>
                <a:pPr algn="ctr"/>
                <a:r>
                  <a:rPr lang="en-US" sz="2400" dirty="0">
                    <a:latin typeface="Segoe UI Semilight" panose="020B0402040204020203" pitchFamily="34" charset="0"/>
                    <a:cs typeface="Segoe UI Semilight" panose="020B0402040204020203" pitchFamily="34" charset="0"/>
                  </a:rPr>
                  <a:t>The exact probability is </a:t>
                </a:r>
                <a14:m>
                  <m:oMath xmlns:m="http://schemas.openxmlformats.org/officeDocument/2006/math">
                    <m:r>
                      <a:rPr lang="en-US" sz="2400" i="1" smtClean="0">
                        <a:latin typeface="Cambria Math" panose="02040503050406030204" pitchFamily="18" charset="0"/>
                      </a:rPr>
                      <m:t>.</m:t>
                    </m:r>
                    <m:r>
                      <a:rPr lang="en-US" sz="2400" i="1" smtClean="0">
                        <a:latin typeface="Cambria Math" panose="02040503050406030204" pitchFamily="18" charset="0"/>
                      </a:rPr>
                      <m:t>08673</m:t>
                    </m:r>
                  </m:oMath>
                </a14:m>
                <a:r>
                  <a:rPr lang="en-US" sz="2400" dirty="0">
                    <a:latin typeface="Segoe UI Semilight" panose="020B0402040204020203" pitchFamily="34" charset="0"/>
                    <a:cs typeface="Segoe UI Semilight" panose="020B0402040204020203" pitchFamily="34" charset="0"/>
                  </a:rPr>
                  <a:t>. Still an approximation, but  very close now! :D</a:t>
                </a:r>
              </a:p>
            </p:txBody>
          </p:sp>
        </mc:Choice>
        <mc:Fallback xmlns="">
          <p:sp>
            <p:nvSpPr>
              <p:cNvPr id="5" name="TextBox 4">
                <a:extLst>
                  <a:ext uri="{FF2B5EF4-FFF2-40B4-BE49-F238E27FC236}">
                    <a16:creationId xmlns:a16="http://schemas.microsoft.com/office/drawing/2014/main" id="{5AA5C5CA-5153-CE2D-6304-E91A8E0DF63B}"/>
                  </a:ext>
                </a:extLst>
              </p:cNvPr>
              <p:cNvSpPr txBox="1">
                <a:spLocks noRot="1" noChangeAspect="1" noMove="1" noResize="1" noEditPoints="1" noAdjustHandles="1" noChangeArrowheads="1" noChangeShapeType="1" noTextEdit="1"/>
              </p:cNvSpPr>
              <p:nvPr/>
            </p:nvSpPr>
            <p:spPr>
              <a:xfrm>
                <a:off x="8768219" y="4981904"/>
                <a:ext cx="3130770" cy="1612820"/>
              </a:xfrm>
              <a:prstGeom prst="roundRect">
                <a:avLst>
                  <a:gd name="adj" fmla="val 8011"/>
                </a:avLst>
              </a:prstGeom>
              <a:blipFill>
                <a:blip r:embed="rId5"/>
                <a:stretch>
                  <a:fillRect t="-755" r="-1946" b="-7170"/>
                </a:stretch>
              </a:blipFill>
              <a:ln w="28575">
                <a:noFill/>
              </a:ln>
            </p:spPr>
            <p:txBody>
              <a:bodyPr/>
              <a:lstStyle/>
              <a:p>
                <a:r>
                  <a:rPr lang="en-US">
                    <a:noFill/>
                  </a:rPr>
                  <a:t> </a:t>
                </a:r>
              </a:p>
            </p:txBody>
          </p:sp>
        </mc:Fallback>
      </mc:AlternateContent>
    </p:spTree>
    <p:extLst>
      <p:ext uri="{BB962C8B-B14F-4D97-AF65-F5344CB8AC3E}">
        <p14:creationId xmlns:p14="http://schemas.microsoft.com/office/powerpoint/2010/main" val="3150876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62109-0FD3-72CF-F3A9-1DBE8FC90940}"/>
              </a:ext>
            </a:extLst>
          </p:cNvPr>
          <p:cNvSpPr>
            <a:spLocks noGrp="1"/>
          </p:cNvSpPr>
          <p:nvPr>
            <p:ph type="title"/>
          </p:nvPr>
        </p:nvSpPr>
        <p:spPr/>
        <p:txBody>
          <a:bodyPr>
            <a:normAutofit fontScale="90000"/>
          </a:bodyPr>
          <a:lstStyle/>
          <a:p>
            <a:r>
              <a:rPr lang="en-US" dirty="0"/>
              <a:t>Sometimes, we are solving for something that is not the probability</a:t>
            </a:r>
          </a:p>
        </p:txBody>
      </p:sp>
      <p:sp>
        <p:nvSpPr>
          <p:cNvPr id="3" name="Content Placeholder 2">
            <a:extLst>
              <a:ext uri="{FF2B5EF4-FFF2-40B4-BE49-F238E27FC236}">
                <a16:creationId xmlns:a16="http://schemas.microsoft.com/office/drawing/2014/main" id="{68B3056C-45C4-A3B0-6ED5-659E94669083}"/>
              </a:ext>
            </a:extLst>
          </p:cNvPr>
          <p:cNvSpPr>
            <a:spLocks noGrp="1"/>
          </p:cNvSpPr>
          <p:nvPr>
            <p:ph idx="1"/>
          </p:nvPr>
        </p:nvSpPr>
        <p:spPr/>
        <p:txBody>
          <a:bodyPr/>
          <a:lstStyle/>
          <a:p>
            <a:r>
              <a:rPr lang="en-US" dirty="0"/>
              <a:t>For example, we might be looking for the value of the expectation, variance, or some other parameter that makes the probability be a certain value. </a:t>
            </a:r>
          </a:p>
          <a:p>
            <a:endParaRPr lang="en-US" dirty="0"/>
          </a:p>
          <a:p>
            <a:r>
              <a:rPr lang="en-US" dirty="0"/>
              <a:t>In this case, we will still follow the exact same approach! But will end up doing a reverse z-table lookup at the end. </a:t>
            </a:r>
          </a:p>
        </p:txBody>
      </p:sp>
    </p:spTree>
    <p:extLst>
      <p:ext uri="{BB962C8B-B14F-4D97-AF65-F5344CB8AC3E}">
        <p14:creationId xmlns:p14="http://schemas.microsoft.com/office/powerpoint/2010/main" val="2842257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62109-0FD3-72CF-F3A9-1DBE8FC90940}"/>
              </a:ext>
            </a:extLst>
          </p:cNvPr>
          <p:cNvSpPr>
            <a:spLocks noGrp="1"/>
          </p:cNvSpPr>
          <p:nvPr>
            <p:ph type="title"/>
          </p:nvPr>
        </p:nvSpPr>
        <p:spPr/>
        <p:txBody>
          <a:bodyPr/>
          <a:lstStyle/>
          <a:p>
            <a:r>
              <a:rPr lang="en-US" dirty="0"/>
              <a:t>Lying about the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8B3056C-45C4-A3B0-6ED5-659E94669083}"/>
                  </a:ext>
                </a:extLst>
              </p:cNvPr>
              <p:cNvSpPr>
                <a:spLocks noGrp="1"/>
              </p:cNvSpPr>
              <p:nvPr>
                <p:ph idx="1"/>
              </p:nvPr>
            </p:nvSpPr>
            <p:spPr/>
            <p:txBody>
              <a:bodyPr/>
              <a:lstStyle/>
              <a:p>
                <a:r>
                  <a:rPr lang="en-US" dirty="0"/>
                  <a:t>Dr. Evelyn, is studying the amount of time her students spend on a specific assignment. The time the </a:t>
                </a:r>
                <a:r>
                  <a:rPr lang="en-US" dirty="0" err="1"/>
                  <a:t>i’th</a:t>
                </a:r>
                <a:r>
                  <a:rPr lang="en-US" dirty="0"/>
                  <a:t> student spends on the assignment is a random variable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𝑖</m:t>
                        </m:r>
                      </m:sub>
                    </m:sSub>
                  </m:oMath>
                </a14:m>
                <a:r>
                  <a:rPr lang="en-US" dirty="0"/>
                  <a:t> with a mean of </a:t>
                </a:r>
                <a14:m>
                  <m:oMath xmlns:m="http://schemas.openxmlformats.org/officeDocument/2006/math">
                    <m:r>
                      <a:rPr lang="en-US" b="0" i="1" smtClean="0">
                        <a:latin typeface="Cambria Math" panose="02040503050406030204" pitchFamily="18" charset="0"/>
                      </a:rPr>
                      <m:t>𝜇</m:t>
                    </m:r>
                  </m:oMath>
                </a14:m>
                <a:r>
                  <a:rPr lang="en-US" dirty="0"/>
                  <a:t>=4 hours and a standard deviation of </a:t>
                </a:r>
                <a14:m>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=1.5</m:t>
                    </m:r>
                  </m:oMath>
                </a14:m>
                <a:r>
                  <a:rPr lang="en-US" dirty="0"/>
                  <a:t> hours. Dr. Evelyn wants to find out how many students </a:t>
                </a:r>
                <a14:m>
                  <m:oMath xmlns:m="http://schemas.openxmlformats.org/officeDocument/2006/math">
                    <m:r>
                      <a:rPr lang="en-US" b="0" i="1" dirty="0" smtClean="0">
                        <a:latin typeface="Cambria Math" panose="02040503050406030204" pitchFamily="18" charset="0"/>
                      </a:rPr>
                      <m:t>𝑛</m:t>
                    </m:r>
                  </m:oMath>
                </a14:m>
                <a:r>
                  <a:rPr lang="en-US" dirty="0"/>
                  <a:t> she needs to survey so that the probability that the average time spent on the assignment by the students is within 30 minutes (0.5 hours) of the mean is at least 95%.</a:t>
                </a:r>
              </a:p>
            </p:txBody>
          </p:sp>
        </mc:Choice>
        <mc:Fallback xmlns="">
          <p:sp>
            <p:nvSpPr>
              <p:cNvPr id="3" name="Content Placeholder 2">
                <a:extLst>
                  <a:ext uri="{FF2B5EF4-FFF2-40B4-BE49-F238E27FC236}">
                    <a16:creationId xmlns:a16="http://schemas.microsoft.com/office/drawing/2014/main" id="{68B3056C-45C4-A3B0-6ED5-659E94669083}"/>
                  </a:ext>
                </a:extLst>
              </p:cNvPr>
              <p:cNvSpPr>
                <a:spLocks noGrp="1" noRot="1" noChangeAspect="1" noMove="1" noResize="1" noEditPoints="1" noAdjustHandles="1" noChangeArrowheads="1" noChangeShapeType="1" noTextEdit="1"/>
              </p:cNvSpPr>
              <p:nvPr>
                <p:ph idx="1"/>
              </p:nvPr>
            </p:nvSpPr>
            <p:spPr>
              <a:blipFill>
                <a:blip r:embed="rId2"/>
                <a:stretch>
                  <a:fillRect l="-1525" t="-2138" r="-1743"/>
                </a:stretch>
              </a:blipFill>
            </p:spPr>
            <p:txBody>
              <a:bodyPr/>
              <a:lstStyle/>
              <a:p>
                <a:r>
                  <a:rPr lang="en-US">
                    <a:noFill/>
                  </a:rPr>
                  <a:t> </a:t>
                </a:r>
              </a:p>
            </p:txBody>
          </p:sp>
        </mc:Fallback>
      </mc:AlternateContent>
    </p:spTree>
    <p:extLst>
      <p:ext uri="{BB962C8B-B14F-4D97-AF65-F5344CB8AC3E}">
        <p14:creationId xmlns:p14="http://schemas.microsoft.com/office/powerpoint/2010/main" val="38143697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62109-0FD3-72CF-F3A9-1DBE8FC90940}"/>
              </a:ext>
            </a:extLst>
          </p:cNvPr>
          <p:cNvSpPr>
            <a:spLocks noGrp="1"/>
          </p:cNvSpPr>
          <p:nvPr>
            <p:ph type="title"/>
          </p:nvPr>
        </p:nvSpPr>
        <p:spPr/>
        <p:txBody>
          <a:bodyPr/>
          <a:lstStyle/>
          <a:p>
            <a:r>
              <a:rPr lang="en-US" dirty="0"/>
              <a:t>Lying about the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8B3056C-45C4-A3B0-6ED5-659E94669083}"/>
                  </a:ext>
                </a:extLst>
              </p:cNvPr>
              <p:cNvSpPr>
                <a:spLocks noGrp="1"/>
              </p:cNvSpPr>
              <p:nvPr>
                <p:ph idx="1"/>
              </p:nvPr>
            </p:nvSpPr>
            <p:spPr/>
            <p:txBody>
              <a:bodyPr>
                <a:normAutofit/>
              </a:bodyPr>
              <a:lstStyle/>
              <a:p>
                <a:r>
                  <a:rPr lang="en-US" sz="2200" dirty="0"/>
                  <a:t>Dr. Evelyn, is studying the amount of time her students spend on a specific assignment. The time the </a:t>
                </a:r>
                <a:r>
                  <a:rPr lang="en-US" sz="2200" dirty="0" err="1"/>
                  <a:t>i’th</a:t>
                </a:r>
                <a:r>
                  <a:rPr lang="en-US" sz="2200" dirty="0"/>
                  <a:t> student spends on the assignment is a random variable </a:t>
                </a:r>
                <a14:m>
                  <m:oMath xmlns:m="http://schemas.openxmlformats.org/officeDocument/2006/math">
                    <m:sSub>
                      <m:sSubPr>
                        <m:ctrlPr>
                          <a:rPr lang="en-US" sz="2200" b="0" i="1" dirty="0" smtClean="0">
                            <a:latin typeface="Cambria Math" panose="02040503050406030204" pitchFamily="18" charset="0"/>
                          </a:rPr>
                        </m:ctrlPr>
                      </m:sSubPr>
                      <m:e>
                        <m:r>
                          <a:rPr lang="en-US" sz="2200" b="0" i="1" dirty="0" smtClean="0">
                            <a:latin typeface="Cambria Math" panose="02040503050406030204" pitchFamily="18" charset="0"/>
                          </a:rPr>
                          <m:t>𝑋</m:t>
                        </m:r>
                      </m:e>
                      <m:sub>
                        <m:r>
                          <a:rPr lang="en-US" sz="2200" b="0" i="1" dirty="0" smtClean="0">
                            <a:latin typeface="Cambria Math" panose="02040503050406030204" pitchFamily="18" charset="0"/>
                          </a:rPr>
                          <m:t>𝑖</m:t>
                        </m:r>
                      </m:sub>
                    </m:sSub>
                  </m:oMath>
                </a14:m>
                <a:r>
                  <a:rPr lang="en-US" sz="2200" dirty="0"/>
                  <a:t> with a mean of </a:t>
                </a:r>
                <a14:m>
                  <m:oMath xmlns:m="http://schemas.openxmlformats.org/officeDocument/2006/math">
                    <m:r>
                      <a:rPr lang="en-US" sz="2200" b="0" i="1" smtClean="0">
                        <a:latin typeface="Cambria Math" panose="02040503050406030204" pitchFamily="18" charset="0"/>
                      </a:rPr>
                      <m:t>𝜇</m:t>
                    </m:r>
                  </m:oMath>
                </a14:m>
                <a:r>
                  <a:rPr lang="en-US" sz="2200" dirty="0"/>
                  <a:t>=4 hours and a standard deviation of </a:t>
                </a:r>
                <a14:m>
                  <m:oMath xmlns:m="http://schemas.openxmlformats.org/officeDocument/2006/math">
                    <m:r>
                      <a:rPr lang="en-US" sz="2200" b="0" i="1" smtClean="0">
                        <a:latin typeface="Cambria Math" panose="02040503050406030204" pitchFamily="18" charset="0"/>
                      </a:rPr>
                      <m:t>𝜎</m:t>
                    </m:r>
                    <m:r>
                      <a:rPr lang="en-US" sz="2200" b="0" i="1" smtClean="0">
                        <a:latin typeface="Cambria Math" panose="02040503050406030204" pitchFamily="18" charset="0"/>
                      </a:rPr>
                      <m:t>=1.5</m:t>
                    </m:r>
                  </m:oMath>
                </a14:m>
                <a:r>
                  <a:rPr lang="en-US" sz="2200" dirty="0"/>
                  <a:t> hours. Dr. Evelyn wants to find out </a:t>
                </a:r>
                <a:r>
                  <a:rPr lang="en-US" sz="2200" b="1" dirty="0"/>
                  <a:t>how many students </a:t>
                </a:r>
                <a14:m>
                  <m:oMath xmlns:m="http://schemas.openxmlformats.org/officeDocument/2006/math">
                    <m:r>
                      <a:rPr lang="en-US" sz="2200" b="1" i="1" dirty="0" smtClean="0">
                        <a:latin typeface="Cambria Math" panose="02040503050406030204" pitchFamily="18" charset="0"/>
                      </a:rPr>
                      <m:t>𝒏</m:t>
                    </m:r>
                  </m:oMath>
                </a14:m>
                <a:r>
                  <a:rPr lang="en-US" sz="2200" b="1" dirty="0"/>
                  <a:t> she needs to survey so that the probability that the average time spent on the assignment by the students is within 30 minutes (0.5 hours) of the mean is at least 95%.</a:t>
                </a:r>
              </a:p>
              <a:p>
                <a:r>
                  <a:rPr lang="en-US" sz="2200" i="1" dirty="0"/>
                  <a:t>Still follow the same approach: </a:t>
                </a:r>
              </a:p>
            </p:txBody>
          </p:sp>
        </mc:Choice>
        <mc:Fallback xmlns="">
          <p:sp>
            <p:nvSpPr>
              <p:cNvPr id="3" name="Content Placeholder 2">
                <a:extLst>
                  <a:ext uri="{FF2B5EF4-FFF2-40B4-BE49-F238E27FC236}">
                    <a16:creationId xmlns:a16="http://schemas.microsoft.com/office/drawing/2014/main" id="{68B3056C-45C4-A3B0-6ED5-659E94669083}"/>
                  </a:ext>
                </a:extLst>
              </p:cNvPr>
              <p:cNvSpPr>
                <a:spLocks noGrp="1" noRot="1" noChangeAspect="1" noMove="1" noResize="1" noEditPoints="1" noAdjustHandles="1" noChangeArrowheads="1" noChangeShapeType="1" noTextEdit="1"/>
              </p:cNvSpPr>
              <p:nvPr>
                <p:ph idx="1"/>
              </p:nvPr>
            </p:nvSpPr>
            <p:spPr>
              <a:blipFill>
                <a:blip r:embed="rId2"/>
                <a:stretch>
                  <a:fillRect l="-1089" t="-1509" r="-1253"/>
                </a:stretch>
              </a:blipFill>
            </p:spPr>
            <p:txBody>
              <a:bodyPr/>
              <a:lstStyle/>
              <a:p>
                <a:r>
                  <a:rPr lang="en-US">
                    <a:noFill/>
                  </a:rPr>
                  <a:t> </a:t>
                </a:r>
              </a:p>
            </p:txBody>
          </p:sp>
        </mc:Fallback>
      </mc:AlternateContent>
    </p:spTree>
    <p:extLst>
      <p:ext uri="{BB962C8B-B14F-4D97-AF65-F5344CB8AC3E}">
        <p14:creationId xmlns:p14="http://schemas.microsoft.com/office/powerpoint/2010/main" val="2781130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A91FA05-6188-BCDA-1DDE-7E6CA4BE416F}"/>
              </a:ext>
            </a:extLst>
          </p:cNvPr>
          <p:cNvPicPr>
            <a:picLocks noGrp="1" noChangeAspect="1"/>
          </p:cNvPicPr>
          <p:nvPr>
            <p:ph idx="1"/>
          </p:nvPr>
        </p:nvPicPr>
        <p:blipFill>
          <a:blip r:embed="rId2"/>
          <a:stretch>
            <a:fillRect/>
          </a:stretch>
        </p:blipFill>
        <p:spPr>
          <a:xfrm>
            <a:off x="2082506" y="152237"/>
            <a:ext cx="7737899" cy="6553526"/>
          </a:xfrm>
          <a:prstGeom prst="rect">
            <a:avLst/>
          </a:prstGeom>
        </p:spPr>
      </p:pic>
    </p:spTree>
    <p:extLst>
      <p:ext uri="{BB962C8B-B14F-4D97-AF65-F5344CB8AC3E}">
        <p14:creationId xmlns:p14="http://schemas.microsoft.com/office/powerpoint/2010/main" val="3925256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0AE8F-6E13-7CDF-E338-C8257847ED3A}"/>
              </a:ext>
            </a:extLst>
          </p:cNvPr>
          <p:cNvSpPr>
            <a:spLocks noGrp="1"/>
          </p:cNvSpPr>
          <p:nvPr>
            <p:ph type="title"/>
          </p:nvPr>
        </p:nvSpPr>
        <p:spPr/>
        <p:txBody>
          <a:bodyPr/>
          <a:lstStyle/>
          <a:p>
            <a:r>
              <a:rPr lang="en-US" dirty="0"/>
              <a:t>But…why?</a:t>
            </a:r>
          </a:p>
        </p:txBody>
      </p:sp>
      <p:sp>
        <p:nvSpPr>
          <p:cNvPr id="3" name="Content Placeholder 2">
            <a:extLst>
              <a:ext uri="{FF2B5EF4-FFF2-40B4-BE49-F238E27FC236}">
                <a16:creationId xmlns:a16="http://schemas.microsoft.com/office/drawing/2014/main" id="{2328CA30-A3A9-1C68-EE53-A9B104C91403}"/>
              </a:ext>
            </a:extLst>
          </p:cNvPr>
          <p:cNvSpPr>
            <a:spLocks noGrp="1"/>
          </p:cNvSpPr>
          <p:nvPr>
            <p:ph idx="1"/>
          </p:nvPr>
        </p:nvSpPr>
        <p:spPr/>
        <p:txBody>
          <a:bodyPr/>
          <a:lstStyle/>
          <a:p>
            <a:r>
              <a:rPr lang="en-US" dirty="0"/>
              <a:t>This is because of what we call, the </a:t>
            </a:r>
            <a:r>
              <a:rPr lang="en-US" i="1" u="sng" dirty="0"/>
              <a:t>central limit theorem</a:t>
            </a:r>
            <a:r>
              <a:rPr lang="en-US" dirty="0"/>
              <a:t>! </a:t>
            </a:r>
          </a:p>
          <a:p>
            <a:r>
              <a:rPr lang="en-US" dirty="0"/>
              <a:t>“The sum of </a:t>
            </a:r>
            <a:r>
              <a:rPr lang="en-US" b="1" dirty="0"/>
              <a:t>any </a:t>
            </a:r>
            <a:r>
              <a:rPr lang="en-US" dirty="0"/>
              <a:t>independent random variables </a:t>
            </a:r>
            <a:r>
              <a:rPr lang="en-US" b="1" dirty="0"/>
              <a:t>approaches </a:t>
            </a:r>
            <a:r>
              <a:rPr lang="en-US" dirty="0"/>
              <a:t>a normal distribution. It becomes closer to normal as we sum more RVs together.”</a:t>
            </a:r>
          </a:p>
          <a:p>
            <a:endParaRPr lang="en-US" dirty="0"/>
          </a:p>
        </p:txBody>
      </p:sp>
    </p:spTree>
    <p:extLst>
      <p:ext uri="{BB962C8B-B14F-4D97-AF65-F5344CB8AC3E}">
        <p14:creationId xmlns:p14="http://schemas.microsoft.com/office/powerpoint/2010/main" val="906319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0AE8F-6E13-7CDF-E338-C8257847ED3A}"/>
              </a:ext>
            </a:extLst>
          </p:cNvPr>
          <p:cNvSpPr>
            <a:spLocks noGrp="1"/>
          </p:cNvSpPr>
          <p:nvPr>
            <p:ph type="title"/>
          </p:nvPr>
        </p:nvSpPr>
        <p:spPr/>
        <p:txBody>
          <a:bodyPr/>
          <a:lstStyle/>
          <a:p>
            <a:r>
              <a:rPr lang="en-US" dirty="0"/>
              <a:t>More formally, the Central Limit Theorem!</a:t>
            </a:r>
          </a:p>
        </p:txBody>
      </p:sp>
      <p:sp>
        <p:nvSpPr>
          <p:cNvPr id="3" name="Content Placeholder 2">
            <a:extLst>
              <a:ext uri="{FF2B5EF4-FFF2-40B4-BE49-F238E27FC236}">
                <a16:creationId xmlns:a16="http://schemas.microsoft.com/office/drawing/2014/main" id="{2328CA30-A3A9-1C68-EE53-A9B104C91403}"/>
              </a:ext>
            </a:extLst>
          </p:cNvPr>
          <p:cNvSpPr>
            <a:spLocks noGrp="1"/>
          </p:cNvSpPr>
          <p:nvPr>
            <p:ph idx="1"/>
          </p:nvPr>
        </p:nvSpPr>
        <p:spPr/>
        <p:txBody>
          <a:bodyPr/>
          <a:lstStyle/>
          <a:p>
            <a:r>
              <a:rPr lang="en-US" dirty="0"/>
              <a:t>This is because of what we call, the </a:t>
            </a:r>
            <a:r>
              <a:rPr lang="en-US" i="1" u="sng" dirty="0"/>
              <a:t>central limit theorem</a:t>
            </a:r>
            <a:r>
              <a:rPr lang="en-US" dirty="0"/>
              <a:t>! </a:t>
            </a:r>
          </a:p>
          <a:p>
            <a:r>
              <a:rPr lang="en-US" dirty="0"/>
              <a:t>“The sum of </a:t>
            </a:r>
            <a:r>
              <a:rPr lang="en-US" b="1" dirty="0"/>
              <a:t>any </a:t>
            </a:r>
            <a:r>
              <a:rPr lang="en-US" dirty="0"/>
              <a:t>independent random variables </a:t>
            </a:r>
            <a:r>
              <a:rPr lang="en-US" b="1" dirty="0"/>
              <a:t>approaches </a:t>
            </a:r>
            <a:r>
              <a:rPr lang="en-US" dirty="0"/>
              <a:t>a normal distribution. It becomes closer to normal as we sum more RVs together.”</a:t>
            </a:r>
          </a:p>
          <a:p>
            <a:endParaRPr lang="en-US" dirty="0"/>
          </a:p>
        </p:txBody>
      </p:sp>
      <p:grpSp>
        <p:nvGrpSpPr>
          <p:cNvPr id="5" name="Group 4">
            <a:extLst>
              <a:ext uri="{FF2B5EF4-FFF2-40B4-BE49-F238E27FC236}">
                <a16:creationId xmlns:a16="http://schemas.microsoft.com/office/drawing/2014/main" id="{24DC7F91-DD9D-BF11-281A-6A40A1A4FE4A}"/>
              </a:ext>
            </a:extLst>
          </p:cNvPr>
          <p:cNvGrpSpPr/>
          <p:nvPr/>
        </p:nvGrpSpPr>
        <p:grpSpPr>
          <a:xfrm>
            <a:off x="429502" y="3665539"/>
            <a:ext cx="11470055" cy="2643822"/>
            <a:chOff x="1185842" y="3429001"/>
            <a:chExt cx="6111311" cy="1724911"/>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4535671-8B05-4AC6-7321-AE443B934B0B}"/>
                    </a:ext>
                  </a:extLst>
                </p:cNvPr>
                <p:cNvSpPr/>
                <p:nvPr/>
              </p:nvSpPr>
              <p:spPr>
                <a:xfrm>
                  <a:off x="1185842" y="3916746"/>
                  <a:ext cx="6111311" cy="1237166"/>
                </a:xfrm>
                <a:prstGeom prst="rect">
                  <a:avLst/>
                </a:prstGeom>
                <a:solidFill>
                  <a:srgbClr val="A48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b="0" dirty="0">
                      <a:cs typeface="Segoe UI Semibold" panose="020B0702040204020203" pitchFamily="34" charset="0"/>
                    </a:rPr>
                    <a:t>If </a:t>
                  </a:r>
                  <a14:m>
                    <m:oMath xmlns:m="http://schemas.openxmlformats.org/officeDocument/2006/math">
                      <m:sSub>
                        <m:sSubPr>
                          <m:ctrlPr>
                            <a:rPr lang="en-US" sz="2600" b="0" i="1" smtClean="0">
                              <a:latin typeface="Cambria Math" panose="02040503050406030204" pitchFamily="18" charset="0"/>
                              <a:cs typeface="Segoe UI Semibold" panose="020B0702040204020203" pitchFamily="34" charset="0"/>
                            </a:rPr>
                          </m:ctrlPr>
                        </m:sSubPr>
                        <m:e>
                          <m:r>
                            <a:rPr lang="en-US" sz="2600" b="0" i="1" smtClean="0">
                              <a:latin typeface="Cambria Math" panose="02040503050406030204" pitchFamily="18" charset="0"/>
                              <a:cs typeface="Segoe UI Semibold" panose="020B0702040204020203" pitchFamily="34" charset="0"/>
                            </a:rPr>
                            <m:t>𝑋</m:t>
                          </m:r>
                        </m:e>
                        <m:sub>
                          <m:r>
                            <a:rPr lang="en-US" sz="2600" b="0" i="1" smtClean="0">
                              <a:latin typeface="Cambria Math" panose="02040503050406030204" pitchFamily="18" charset="0"/>
                              <a:cs typeface="Segoe UI Semibold" panose="020B0702040204020203" pitchFamily="34" charset="0"/>
                            </a:rPr>
                            <m:t>1</m:t>
                          </m:r>
                        </m:sub>
                      </m:sSub>
                      <m:r>
                        <a:rPr lang="en-US" sz="2600" b="0" i="1" smtClean="0">
                          <a:latin typeface="Cambria Math" panose="02040503050406030204" pitchFamily="18" charset="0"/>
                          <a:cs typeface="Segoe UI Semibold" panose="020B0702040204020203" pitchFamily="34" charset="0"/>
                        </a:rPr>
                        <m:t>,</m:t>
                      </m:r>
                      <m:sSub>
                        <m:sSubPr>
                          <m:ctrlPr>
                            <a:rPr lang="en-US" sz="2600" b="0" i="1" smtClean="0">
                              <a:latin typeface="Cambria Math" panose="02040503050406030204" pitchFamily="18" charset="0"/>
                              <a:cs typeface="Segoe UI Semibold" panose="020B0702040204020203" pitchFamily="34" charset="0"/>
                            </a:rPr>
                          </m:ctrlPr>
                        </m:sSubPr>
                        <m:e>
                          <m:r>
                            <a:rPr lang="en-US" sz="2600" b="0" i="1" smtClean="0">
                              <a:latin typeface="Cambria Math" panose="02040503050406030204" pitchFamily="18" charset="0"/>
                              <a:cs typeface="Segoe UI Semibold" panose="020B0702040204020203" pitchFamily="34" charset="0"/>
                            </a:rPr>
                            <m:t>𝑋</m:t>
                          </m:r>
                        </m:e>
                        <m:sub>
                          <m:r>
                            <a:rPr lang="en-US" sz="2600" b="0" i="1" smtClean="0">
                              <a:latin typeface="Cambria Math" panose="02040503050406030204" pitchFamily="18" charset="0"/>
                              <a:cs typeface="Segoe UI Semibold" panose="020B0702040204020203" pitchFamily="34" charset="0"/>
                            </a:rPr>
                            <m:t>2</m:t>
                          </m:r>
                        </m:sub>
                      </m:sSub>
                      <m:r>
                        <a:rPr lang="en-US" sz="2600" b="0" i="1" smtClean="0">
                          <a:latin typeface="Cambria Math" panose="02040503050406030204" pitchFamily="18" charset="0"/>
                          <a:cs typeface="Segoe UI Semibold" panose="020B0702040204020203" pitchFamily="34" charset="0"/>
                        </a:rPr>
                        <m:t>,…,</m:t>
                      </m:r>
                      <m:sSub>
                        <m:sSubPr>
                          <m:ctrlPr>
                            <a:rPr lang="en-US" sz="2600" b="0" i="1" smtClean="0">
                              <a:latin typeface="Cambria Math" panose="02040503050406030204" pitchFamily="18" charset="0"/>
                              <a:cs typeface="Segoe UI Semibold" panose="020B0702040204020203" pitchFamily="34" charset="0"/>
                            </a:rPr>
                          </m:ctrlPr>
                        </m:sSubPr>
                        <m:e>
                          <m:r>
                            <a:rPr lang="en-US" sz="2600" b="0" i="1" smtClean="0">
                              <a:latin typeface="Cambria Math" panose="02040503050406030204" pitchFamily="18" charset="0"/>
                              <a:cs typeface="Segoe UI Semibold" panose="020B0702040204020203" pitchFamily="34" charset="0"/>
                            </a:rPr>
                            <m:t>𝑋</m:t>
                          </m:r>
                        </m:e>
                        <m:sub>
                          <m:r>
                            <a:rPr lang="en-US" sz="2600" b="0" i="1" smtClean="0">
                              <a:latin typeface="Cambria Math" panose="02040503050406030204" pitchFamily="18" charset="0"/>
                              <a:cs typeface="Segoe UI Semibold" panose="020B0702040204020203" pitchFamily="34" charset="0"/>
                            </a:rPr>
                            <m:t>𝑛</m:t>
                          </m:r>
                        </m:sub>
                      </m:sSub>
                    </m:oMath>
                  </a14:m>
                  <a:r>
                    <a:rPr lang="en-US" sz="2600" b="1" dirty="0">
                      <a:latin typeface="Segoe UI Semibold" panose="020B0702040204020203" pitchFamily="34" charset="0"/>
                      <a:cs typeface="Segoe UI Semibold" panose="020B0702040204020203" pitchFamily="34" charset="0"/>
                    </a:rPr>
                    <a:t> are </a:t>
                  </a:r>
                  <a:r>
                    <a:rPr lang="en-US" sz="2600" b="1" dirty="0" err="1">
                      <a:latin typeface="Segoe UI Semibold" panose="020B0702040204020203" pitchFamily="34" charset="0"/>
                      <a:cs typeface="Segoe UI Semibold" panose="020B0702040204020203" pitchFamily="34" charset="0"/>
                    </a:rPr>
                    <a:t>i.i.d</a:t>
                  </a:r>
                  <a:r>
                    <a:rPr lang="en-US" sz="2600" b="1" dirty="0">
                      <a:latin typeface="Segoe UI Semibold" panose="020B0702040204020203" pitchFamily="34" charset="0"/>
                      <a:cs typeface="Segoe UI Semibold" panose="020B0702040204020203" pitchFamily="34" charset="0"/>
                    </a:rPr>
                    <a:t>. random variables, each with mean </a:t>
                  </a:r>
                  <a14:m>
                    <m:oMath xmlns:m="http://schemas.openxmlformats.org/officeDocument/2006/math">
                      <m:r>
                        <a:rPr lang="en-US" sz="2600" b="1" i="1" smtClean="0">
                          <a:latin typeface="Cambria Math" panose="02040503050406030204" pitchFamily="18" charset="0"/>
                          <a:cs typeface="Segoe UI Semibold" panose="020B0702040204020203" pitchFamily="34" charset="0"/>
                        </a:rPr>
                        <m:t>𝝁</m:t>
                      </m:r>
                    </m:oMath>
                  </a14:m>
                  <a:r>
                    <a:rPr lang="en-US" sz="2600" b="1" dirty="0">
                      <a:latin typeface="Segoe UI Semibold" panose="020B0702040204020203" pitchFamily="34" charset="0"/>
                      <a:cs typeface="Segoe UI Semibold" panose="020B0702040204020203" pitchFamily="34" charset="0"/>
                    </a:rPr>
                    <a:t> and variance </a:t>
                  </a:r>
                  <a14:m>
                    <m:oMath xmlns:m="http://schemas.openxmlformats.org/officeDocument/2006/math">
                      <m:sSup>
                        <m:sSupPr>
                          <m:ctrlPr>
                            <a:rPr lang="en-US" sz="2600" b="1" i="1" smtClean="0">
                              <a:latin typeface="Cambria Math" panose="02040503050406030204" pitchFamily="18" charset="0"/>
                              <a:cs typeface="Segoe UI Semibold" panose="020B0702040204020203" pitchFamily="34" charset="0"/>
                            </a:rPr>
                          </m:ctrlPr>
                        </m:sSupPr>
                        <m:e>
                          <m:r>
                            <a:rPr lang="en-US" sz="2600" b="1" i="1" smtClean="0">
                              <a:latin typeface="Cambria Math" panose="02040503050406030204" pitchFamily="18" charset="0"/>
                              <a:cs typeface="Segoe UI Semibold" panose="020B0702040204020203" pitchFamily="34" charset="0"/>
                            </a:rPr>
                            <m:t>𝝈</m:t>
                          </m:r>
                        </m:e>
                        <m:sup>
                          <m:r>
                            <a:rPr lang="en-US" sz="2600" b="1" i="1" smtClean="0">
                              <a:latin typeface="Cambria Math" panose="02040503050406030204" pitchFamily="18" charset="0"/>
                              <a:cs typeface="Segoe UI Semibold" panose="020B0702040204020203" pitchFamily="34" charset="0"/>
                            </a:rPr>
                            <m:t>𝟐</m:t>
                          </m:r>
                        </m:sup>
                      </m:sSup>
                    </m:oMath>
                  </a14:m>
                  <a:r>
                    <a:rPr lang="en-US" sz="2600" b="1" dirty="0">
                      <a:latin typeface="Segoe UI Semibold" panose="020B0702040204020203" pitchFamily="34" charset="0"/>
                      <a:cs typeface="Segoe UI Semibold" panose="020B0702040204020203" pitchFamily="34" charset="0"/>
                    </a:rPr>
                    <a:t> </a:t>
                  </a:r>
                </a:p>
                <a:p>
                  <a:pPr algn="ctr"/>
                  <a:r>
                    <a:rPr lang="en-US" sz="2600" dirty="0">
                      <a:latin typeface="Segoe UI Semibold" panose="020B0702040204020203" pitchFamily="34" charset="0"/>
                      <a:cs typeface="Segoe UI Semibold" panose="020B0702040204020203" pitchFamily="34" charset="0"/>
                    </a:rPr>
                    <a:t>Let </a:t>
                  </a:r>
                  <a14:m>
                    <m:oMath xmlns:m="http://schemas.openxmlformats.org/officeDocument/2006/math">
                      <m:sSub>
                        <m:sSubPr>
                          <m:ctrlPr>
                            <a:rPr lang="en-US" sz="2600" i="1" smtClean="0">
                              <a:latin typeface="Cambria Math" panose="02040503050406030204" pitchFamily="18" charset="0"/>
                              <a:cs typeface="Segoe UI Semibold" panose="020B0702040204020203" pitchFamily="34" charset="0"/>
                            </a:rPr>
                          </m:ctrlPr>
                        </m:sSubPr>
                        <m:e>
                          <m:r>
                            <a:rPr lang="en-US" sz="2600" b="0" i="1" smtClean="0">
                              <a:latin typeface="Cambria Math" panose="02040503050406030204" pitchFamily="18" charset="0"/>
                              <a:cs typeface="Segoe UI Semibold" panose="020B0702040204020203" pitchFamily="34" charset="0"/>
                            </a:rPr>
                            <m:t>𝑌</m:t>
                          </m:r>
                        </m:e>
                        <m:sub>
                          <m:r>
                            <a:rPr lang="en-US" sz="2600" b="0" i="1" smtClean="0">
                              <a:latin typeface="Cambria Math" panose="02040503050406030204" pitchFamily="18" charset="0"/>
                              <a:cs typeface="Segoe UI Semibold" panose="020B0702040204020203" pitchFamily="34" charset="0"/>
                            </a:rPr>
                            <m:t>𝑛</m:t>
                          </m:r>
                        </m:sub>
                      </m:sSub>
                      <m:r>
                        <a:rPr lang="en-US" sz="2600" b="0" i="1" smtClean="0">
                          <a:latin typeface="Cambria Math" panose="02040503050406030204" pitchFamily="18" charset="0"/>
                          <a:cs typeface="Segoe UI Semibold" panose="020B0702040204020203" pitchFamily="34" charset="0"/>
                        </a:rPr>
                        <m:t>=</m:t>
                      </m:r>
                      <m:sSub>
                        <m:sSubPr>
                          <m:ctrlPr>
                            <a:rPr lang="en-US" sz="2600" i="1" smtClean="0">
                              <a:latin typeface="Cambria Math" panose="02040503050406030204" pitchFamily="18" charset="0"/>
                              <a:cs typeface="Segoe UI Semibold" panose="020B0702040204020203" pitchFamily="34" charset="0"/>
                            </a:rPr>
                          </m:ctrlPr>
                        </m:sSubPr>
                        <m:e>
                          <m:r>
                            <a:rPr lang="en-US" sz="2600" b="0" i="1" smtClean="0">
                              <a:latin typeface="Cambria Math" panose="02040503050406030204" pitchFamily="18" charset="0"/>
                              <a:cs typeface="Segoe UI Semibold" panose="020B0702040204020203" pitchFamily="34" charset="0"/>
                            </a:rPr>
                            <m:t>𝑋</m:t>
                          </m:r>
                        </m:e>
                        <m:sub>
                          <m:r>
                            <a:rPr lang="en-US" sz="2600" b="0" i="1" smtClean="0">
                              <a:latin typeface="Cambria Math" panose="02040503050406030204" pitchFamily="18" charset="0"/>
                              <a:cs typeface="Segoe UI Semibold" panose="020B0702040204020203" pitchFamily="34" charset="0"/>
                            </a:rPr>
                            <m:t>1</m:t>
                          </m:r>
                        </m:sub>
                      </m:sSub>
                      <m:r>
                        <a:rPr lang="en-US" sz="2600" b="0" i="1" smtClean="0">
                          <a:latin typeface="Cambria Math" panose="02040503050406030204" pitchFamily="18" charset="0"/>
                          <a:cs typeface="Segoe UI Semibold" panose="020B0702040204020203" pitchFamily="34" charset="0"/>
                        </a:rPr>
                        <m:t>+</m:t>
                      </m:r>
                      <m:sSub>
                        <m:sSubPr>
                          <m:ctrlPr>
                            <a:rPr lang="en-US" sz="2600" i="1" smtClean="0">
                              <a:latin typeface="Cambria Math" panose="02040503050406030204" pitchFamily="18" charset="0"/>
                              <a:cs typeface="Segoe UI Semibold" panose="020B0702040204020203" pitchFamily="34" charset="0"/>
                            </a:rPr>
                          </m:ctrlPr>
                        </m:sSubPr>
                        <m:e>
                          <m:r>
                            <a:rPr lang="en-US" sz="2600" b="0" i="1" smtClean="0">
                              <a:latin typeface="Cambria Math" panose="02040503050406030204" pitchFamily="18" charset="0"/>
                              <a:cs typeface="Segoe UI Semibold" panose="020B0702040204020203" pitchFamily="34" charset="0"/>
                            </a:rPr>
                            <m:t>𝑋</m:t>
                          </m:r>
                        </m:e>
                        <m:sub>
                          <m:r>
                            <a:rPr lang="en-US" sz="2600" b="0" i="1" smtClean="0">
                              <a:latin typeface="Cambria Math" panose="02040503050406030204" pitchFamily="18" charset="0"/>
                              <a:cs typeface="Segoe UI Semibold" panose="020B0702040204020203" pitchFamily="34" charset="0"/>
                            </a:rPr>
                            <m:t>2</m:t>
                          </m:r>
                        </m:sub>
                      </m:sSub>
                      <m:r>
                        <a:rPr lang="en-US" sz="2600" b="0" i="1" smtClean="0">
                          <a:latin typeface="Cambria Math" panose="02040503050406030204" pitchFamily="18" charset="0"/>
                          <a:cs typeface="Segoe UI Semibold" panose="020B0702040204020203" pitchFamily="34" charset="0"/>
                        </a:rPr>
                        <m:t>+…+</m:t>
                      </m:r>
                      <m:sSub>
                        <m:sSubPr>
                          <m:ctrlPr>
                            <a:rPr lang="en-US" sz="2600" i="1" smtClean="0">
                              <a:latin typeface="Cambria Math" panose="02040503050406030204" pitchFamily="18" charset="0"/>
                              <a:cs typeface="Segoe UI Semibold" panose="020B0702040204020203" pitchFamily="34" charset="0"/>
                            </a:rPr>
                          </m:ctrlPr>
                        </m:sSubPr>
                        <m:e>
                          <m:r>
                            <a:rPr lang="en-US" sz="2600" b="0" i="1" smtClean="0">
                              <a:latin typeface="Cambria Math" panose="02040503050406030204" pitchFamily="18" charset="0"/>
                              <a:cs typeface="Segoe UI Semibold" panose="020B0702040204020203" pitchFamily="34" charset="0"/>
                            </a:rPr>
                            <m:t>𝑋</m:t>
                          </m:r>
                        </m:e>
                        <m:sub>
                          <m:r>
                            <a:rPr lang="en-US" sz="2600" b="0" i="1" smtClean="0">
                              <a:latin typeface="Cambria Math" panose="02040503050406030204" pitchFamily="18" charset="0"/>
                              <a:cs typeface="Segoe UI Semibold" panose="020B0702040204020203" pitchFamily="34" charset="0"/>
                            </a:rPr>
                            <m:t>𝑛</m:t>
                          </m:r>
                        </m:sub>
                      </m:sSub>
                    </m:oMath>
                  </a14:m>
                  <a:endParaRPr lang="en-US" sz="2600" dirty="0">
                    <a:latin typeface="Segoe UI Semibold" panose="020B0702040204020203" pitchFamily="34" charset="0"/>
                    <a:cs typeface="Segoe UI Semibold" panose="020B0702040204020203" pitchFamily="34" charset="0"/>
                  </a:endParaRPr>
                </a:p>
                <a:p>
                  <a:pPr algn="ctr"/>
                  <a:r>
                    <a:rPr lang="en-US" sz="2600" b="1" dirty="0">
                      <a:latin typeface="Segoe UI Semibold" panose="020B0702040204020203" pitchFamily="34" charset="0"/>
                      <a:cs typeface="Segoe UI Semibold" panose="020B0702040204020203" pitchFamily="34" charset="0"/>
                    </a:rPr>
                    <a:t>As </a:t>
                  </a:r>
                  <a14:m>
                    <m:oMath xmlns:m="http://schemas.openxmlformats.org/officeDocument/2006/math">
                      <m:r>
                        <a:rPr lang="en-US" sz="2600" b="1" i="1" smtClean="0">
                          <a:latin typeface="Cambria Math" panose="02040503050406030204" pitchFamily="18" charset="0"/>
                          <a:cs typeface="Segoe UI Semibold" panose="020B0702040204020203" pitchFamily="34" charset="0"/>
                        </a:rPr>
                        <m:t>𝒏</m:t>
                      </m:r>
                      <m:r>
                        <a:rPr lang="en-US" sz="2600" b="1" i="1" smtClean="0">
                          <a:latin typeface="Cambria Math" panose="02040503050406030204" pitchFamily="18" charset="0"/>
                          <a:cs typeface="Segoe UI Semibold" panose="020B0702040204020203" pitchFamily="34" charset="0"/>
                        </a:rPr>
                        <m:t>→</m:t>
                      </m:r>
                      <m:r>
                        <a:rPr lang="en-US" sz="2600" b="1" i="1" smtClean="0">
                          <a:latin typeface="Cambria Math" panose="02040503050406030204" pitchFamily="18" charset="0"/>
                          <a:cs typeface="Segoe UI Semibold" panose="020B0702040204020203" pitchFamily="34" charset="0"/>
                        </a:rPr>
                        <m:t>∞</m:t>
                      </m:r>
                    </m:oMath>
                  </a14:m>
                  <a:r>
                    <a:rPr lang="en-US" sz="2600" b="1" dirty="0">
                      <a:latin typeface="Segoe UI Semibold" panose="020B0702040204020203" pitchFamily="34" charset="0"/>
                      <a:cs typeface="Segoe UI Semibold" panose="020B0702040204020203" pitchFamily="34" charset="0"/>
                    </a:rPr>
                    <a:t>, </a:t>
                  </a:r>
                  <a14:m>
                    <m:oMath xmlns:m="http://schemas.openxmlformats.org/officeDocument/2006/math">
                      <m:sSub>
                        <m:sSubPr>
                          <m:ctrlPr>
                            <a:rPr lang="en-US" sz="2600" b="1" i="1" smtClean="0">
                              <a:latin typeface="Cambria Math" panose="02040503050406030204" pitchFamily="18" charset="0"/>
                              <a:cs typeface="Segoe UI Semibold" panose="020B0702040204020203" pitchFamily="34" charset="0"/>
                            </a:rPr>
                          </m:ctrlPr>
                        </m:sSubPr>
                        <m:e>
                          <m:r>
                            <a:rPr lang="en-US" sz="2600" b="1" i="1" smtClean="0">
                              <a:latin typeface="Cambria Math" panose="02040503050406030204" pitchFamily="18" charset="0"/>
                              <a:cs typeface="Segoe UI Semibold" panose="020B0702040204020203" pitchFamily="34" charset="0"/>
                            </a:rPr>
                            <m:t>𝒀</m:t>
                          </m:r>
                        </m:e>
                        <m:sub>
                          <m:r>
                            <a:rPr lang="en-US" sz="2600" b="1" i="1" smtClean="0">
                              <a:latin typeface="Cambria Math" panose="02040503050406030204" pitchFamily="18" charset="0"/>
                              <a:cs typeface="Segoe UI Semibold" panose="020B0702040204020203" pitchFamily="34" charset="0"/>
                            </a:rPr>
                            <m:t>𝒏</m:t>
                          </m:r>
                        </m:sub>
                      </m:sSub>
                    </m:oMath>
                  </a14:m>
                  <a:r>
                    <a:rPr lang="en-US" sz="2600" b="1" dirty="0">
                      <a:latin typeface="Segoe UI Semibold" panose="020B0702040204020203" pitchFamily="34" charset="0"/>
                      <a:cs typeface="Segoe UI Semibold" panose="020B0702040204020203" pitchFamily="34" charset="0"/>
                    </a:rPr>
                    <a:t> approaches a normal distribution </a:t>
                  </a:r>
                  <a14:m>
                    <m:oMath xmlns:m="http://schemas.openxmlformats.org/officeDocument/2006/math">
                      <m:r>
                        <a:rPr lang="en-US" sz="2600" b="1" i="1">
                          <a:latin typeface="Cambria Math" panose="02040503050406030204" pitchFamily="18" charset="0"/>
                          <a:cs typeface="Segoe UI Semibold" panose="020B0702040204020203" pitchFamily="34" charset="0"/>
                        </a:rPr>
                        <m:t>𝒩</m:t>
                      </m:r>
                      <m:r>
                        <a:rPr lang="en-US" sz="2600" b="1" i="1">
                          <a:latin typeface="Cambria Math" panose="02040503050406030204" pitchFamily="18" charset="0"/>
                          <a:cs typeface="Segoe UI Semibold" panose="020B0702040204020203" pitchFamily="34" charset="0"/>
                        </a:rPr>
                        <m:t>(</m:t>
                      </m:r>
                      <m:r>
                        <a:rPr lang="en-US" sz="2600" b="1" i="1" smtClean="0">
                          <a:latin typeface="Cambria Math" panose="02040503050406030204" pitchFamily="18" charset="0"/>
                          <a:cs typeface="Segoe UI Semibold" panose="020B0702040204020203" pitchFamily="34" charset="0"/>
                        </a:rPr>
                        <m:t>𝒏</m:t>
                      </m:r>
                      <m:r>
                        <a:rPr lang="en-US" sz="2600" b="1" i="1" smtClean="0">
                          <a:latin typeface="Cambria Math" panose="02040503050406030204" pitchFamily="18" charset="0"/>
                          <a:cs typeface="Segoe UI Semibold" panose="020B0702040204020203" pitchFamily="34" charset="0"/>
                        </a:rPr>
                        <m:t>⋅</m:t>
                      </m:r>
                      <m:r>
                        <a:rPr lang="en-US" sz="2600" b="1" i="1" smtClean="0">
                          <a:latin typeface="Cambria Math" panose="02040503050406030204" pitchFamily="18" charset="0"/>
                          <a:cs typeface="Segoe UI Semibold" panose="020B0702040204020203" pitchFamily="34" charset="0"/>
                        </a:rPr>
                        <m:t>𝝁</m:t>
                      </m:r>
                      <m:r>
                        <a:rPr lang="en-US" sz="2600" b="1" i="1">
                          <a:latin typeface="Cambria Math" panose="02040503050406030204" pitchFamily="18" charset="0"/>
                          <a:cs typeface="Segoe UI Semibold" panose="020B0702040204020203" pitchFamily="34" charset="0"/>
                        </a:rPr>
                        <m:t>,</m:t>
                      </m:r>
                      <m:r>
                        <a:rPr lang="en-US" sz="2600" b="1" i="1" smtClean="0">
                          <a:latin typeface="Cambria Math" panose="02040503050406030204" pitchFamily="18" charset="0"/>
                          <a:cs typeface="Segoe UI Semibold" panose="020B0702040204020203" pitchFamily="34" charset="0"/>
                        </a:rPr>
                        <m:t>𝒏</m:t>
                      </m:r>
                      <m:r>
                        <a:rPr lang="en-US" sz="2600" b="1" i="1" smtClean="0">
                          <a:latin typeface="Cambria Math" panose="02040503050406030204" pitchFamily="18" charset="0"/>
                          <a:cs typeface="Segoe UI Semibold" panose="020B0702040204020203" pitchFamily="34" charset="0"/>
                        </a:rPr>
                        <m:t>⋅</m:t>
                      </m:r>
                      <m:sSup>
                        <m:sSupPr>
                          <m:ctrlPr>
                            <a:rPr lang="en-US" sz="2600" b="1" i="1" smtClean="0">
                              <a:latin typeface="Cambria Math" panose="02040503050406030204" pitchFamily="18" charset="0"/>
                              <a:cs typeface="Segoe UI Semibold" panose="020B0702040204020203" pitchFamily="34" charset="0"/>
                            </a:rPr>
                          </m:ctrlPr>
                        </m:sSupPr>
                        <m:e>
                          <m:r>
                            <a:rPr lang="en-US" sz="2600" b="1" i="1" smtClean="0">
                              <a:latin typeface="Cambria Math" panose="02040503050406030204" pitchFamily="18" charset="0"/>
                              <a:cs typeface="Segoe UI Semibold" panose="020B0702040204020203" pitchFamily="34" charset="0"/>
                            </a:rPr>
                            <m:t>𝝈</m:t>
                          </m:r>
                        </m:e>
                        <m:sup>
                          <m:r>
                            <a:rPr lang="en-US" sz="2600" b="1" i="1" smtClean="0">
                              <a:latin typeface="Cambria Math" panose="02040503050406030204" pitchFamily="18" charset="0"/>
                              <a:cs typeface="Segoe UI Semibold" panose="020B0702040204020203" pitchFamily="34" charset="0"/>
                            </a:rPr>
                            <m:t>𝟐</m:t>
                          </m:r>
                        </m:sup>
                      </m:sSup>
                      <m:r>
                        <a:rPr lang="en-US" sz="2600" b="1" i="1">
                          <a:latin typeface="Cambria Math" panose="02040503050406030204" pitchFamily="18" charset="0"/>
                          <a:cs typeface="Segoe UI Semibold" panose="020B0702040204020203" pitchFamily="34" charset="0"/>
                        </a:rPr>
                        <m:t>)</m:t>
                      </m:r>
                    </m:oMath>
                  </a14:m>
                  <a:endParaRPr lang="en-US" sz="2600" b="1" dirty="0">
                    <a:latin typeface="Segoe UI Semibold" panose="020B0702040204020203" pitchFamily="34" charset="0"/>
                    <a:cs typeface="Segoe UI Semibold" panose="020B0702040204020203" pitchFamily="34" charset="0"/>
                  </a:endParaRPr>
                </a:p>
                <a:p>
                  <a:pPr algn="ctr"/>
                  <a:r>
                    <a:rPr lang="en-US" sz="2600" b="1" dirty="0">
                      <a:latin typeface="Segoe UI Semibold" panose="020B0702040204020203" pitchFamily="34" charset="0"/>
                      <a:cs typeface="Segoe UI Semibold" panose="020B0702040204020203" pitchFamily="34" charset="0"/>
                    </a:rPr>
                    <a:t>(i.e., CDF of </a:t>
                  </a:r>
                  <a14:m>
                    <m:oMath xmlns:m="http://schemas.openxmlformats.org/officeDocument/2006/math">
                      <m:sSub>
                        <m:sSubPr>
                          <m:ctrlPr>
                            <a:rPr lang="en-US" sz="2600" b="1" i="1" smtClean="0">
                              <a:latin typeface="Cambria Math" panose="02040503050406030204" pitchFamily="18" charset="0"/>
                              <a:cs typeface="Segoe UI Semibold" panose="020B0702040204020203" pitchFamily="34" charset="0"/>
                            </a:rPr>
                          </m:ctrlPr>
                        </m:sSubPr>
                        <m:e>
                          <m:r>
                            <a:rPr lang="en-US" sz="2600" b="1" i="1" smtClean="0">
                              <a:latin typeface="Cambria Math" panose="02040503050406030204" pitchFamily="18" charset="0"/>
                              <a:cs typeface="Segoe UI Semibold" panose="020B0702040204020203" pitchFamily="34" charset="0"/>
                            </a:rPr>
                            <m:t>𝒀</m:t>
                          </m:r>
                        </m:e>
                        <m:sub>
                          <m:r>
                            <a:rPr lang="en-US" sz="2600" b="1" i="1" smtClean="0">
                              <a:latin typeface="Cambria Math" panose="02040503050406030204" pitchFamily="18" charset="0"/>
                              <a:cs typeface="Segoe UI Semibold" panose="020B0702040204020203" pitchFamily="34" charset="0"/>
                            </a:rPr>
                            <m:t>𝒏</m:t>
                          </m:r>
                        </m:sub>
                      </m:sSub>
                    </m:oMath>
                  </a14:m>
                  <a:r>
                    <a:rPr lang="en-US" sz="2600" b="1" dirty="0">
                      <a:latin typeface="Segoe UI Semibold" panose="020B0702040204020203" pitchFamily="34" charset="0"/>
                      <a:cs typeface="Segoe UI Semibold" panose="020B0702040204020203" pitchFamily="34" charset="0"/>
                    </a:rPr>
                    <a:t> converges to the CDF of </a:t>
                  </a:r>
                  <a14:m>
                    <m:oMath xmlns:m="http://schemas.openxmlformats.org/officeDocument/2006/math">
                      <m:r>
                        <a:rPr lang="en-US" sz="2600" b="1" i="1" smtClean="0">
                          <a:latin typeface="Cambria Math" panose="02040503050406030204" pitchFamily="18" charset="0"/>
                          <a:cs typeface="Segoe UI Semibold" panose="020B0702040204020203" pitchFamily="34" charset="0"/>
                        </a:rPr>
                        <m:t>𝒩</m:t>
                      </m:r>
                      <m:r>
                        <a:rPr lang="en-US" sz="2600" b="1" i="1" smtClean="0">
                          <a:latin typeface="Cambria Math" panose="02040503050406030204" pitchFamily="18" charset="0"/>
                          <a:cs typeface="Segoe UI Semibold" panose="020B0702040204020203" pitchFamily="34" charset="0"/>
                        </a:rPr>
                        <m:t>(</m:t>
                      </m:r>
                      <m:r>
                        <a:rPr lang="en-US" sz="2600" b="1" i="1">
                          <a:latin typeface="Cambria Math" panose="02040503050406030204" pitchFamily="18" charset="0"/>
                          <a:cs typeface="Segoe UI Semibold" panose="020B0702040204020203" pitchFamily="34" charset="0"/>
                        </a:rPr>
                        <m:t>𝒏</m:t>
                      </m:r>
                      <m:r>
                        <a:rPr lang="en-US" sz="2600" b="1" i="1">
                          <a:latin typeface="Cambria Math" panose="02040503050406030204" pitchFamily="18" charset="0"/>
                          <a:cs typeface="Segoe UI Semibold" panose="020B0702040204020203" pitchFamily="34" charset="0"/>
                        </a:rPr>
                        <m:t>⋅</m:t>
                      </m:r>
                      <m:r>
                        <a:rPr lang="en-US" sz="2600" b="1" i="1">
                          <a:latin typeface="Cambria Math" panose="02040503050406030204" pitchFamily="18" charset="0"/>
                          <a:cs typeface="Segoe UI Semibold" panose="020B0702040204020203" pitchFamily="34" charset="0"/>
                        </a:rPr>
                        <m:t>𝝁</m:t>
                      </m:r>
                      <m:r>
                        <a:rPr lang="en-US" sz="2600" b="1" i="1">
                          <a:latin typeface="Cambria Math" panose="02040503050406030204" pitchFamily="18" charset="0"/>
                          <a:cs typeface="Segoe UI Semibold" panose="020B0702040204020203" pitchFamily="34" charset="0"/>
                        </a:rPr>
                        <m:t>,</m:t>
                      </m:r>
                      <m:r>
                        <a:rPr lang="en-US" sz="2600" b="1" i="1">
                          <a:latin typeface="Cambria Math" panose="02040503050406030204" pitchFamily="18" charset="0"/>
                          <a:cs typeface="Segoe UI Semibold" panose="020B0702040204020203" pitchFamily="34" charset="0"/>
                        </a:rPr>
                        <m:t>𝒏</m:t>
                      </m:r>
                      <m:r>
                        <a:rPr lang="en-US" sz="2600" b="1" i="1">
                          <a:latin typeface="Cambria Math" panose="02040503050406030204" pitchFamily="18" charset="0"/>
                          <a:cs typeface="Segoe UI Semibold" panose="020B0702040204020203" pitchFamily="34" charset="0"/>
                        </a:rPr>
                        <m:t>⋅</m:t>
                      </m:r>
                      <m:sSup>
                        <m:sSupPr>
                          <m:ctrlPr>
                            <a:rPr lang="en-US" sz="2600" b="1" i="1">
                              <a:latin typeface="Cambria Math" panose="02040503050406030204" pitchFamily="18" charset="0"/>
                              <a:cs typeface="Segoe UI Semibold" panose="020B0702040204020203" pitchFamily="34" charset="0"/>
                            </a:rPr>
                          </m:ctrlPr>
                        </m:sSupPr>
                        <m:e>
                          <m:r>
                            <a:rPr lang="en-US" sz="2600" b="1" i="1">
                              <a:latin typeface="Cambria Math" panose="02040503050406030204" pitchFamily="18" charset="0"/>
                              <a:cs typeface="Segoe UI Semibold" panose="020B0702040204020203" pitchFamily="34" charset="0"/>
                            </a:rPr>
                            <m:t>𝝈</m:t>
                          </m:r>
                        </m:e>
                        <m:sup>
                          <m:r>
                            <a:rPr lang="en-US" sz="2600" b="1" i="1">
                              <a:latin typeface="Cambria Math" panose="02040503050406030204" pitchFamily="18" charset="0"/>
                              <a:cs typeface="Segoe UI Semibold" panose="020B0702040204020203" pitchFamily="34" charset="0"/>
                            </a:rPr>
                            <m:t>𝟐</m:t>
                          </m:r>
                        </m:sup>
                      </m:sSup>
                      <m:r>
                        <a:rPr lang="en-US" sz="2600" b="1" i="1" smtClean="0">
                          <a:latin typeface="Cambria Math" panose="02040503050406030204" pitchFamily="18" charset="0"/>
                          <a:cs typeface="Segoe UI Semibold" panose="020B0702040204020203" pitchFamily="34" charset="0"/>
                        </a:rPr>
                        <m:t>)</m:t>
                      </m:r>
                    </m:oMath>
                  </a14:m>
                  <a:r>
                    <a:rPr lang="en-US" sz="2600" b="1" dirty="0">
                      <a:latin typeface="Segoe UI Semibold" panose="020B0702040204020203" pitchFamily="34" charset="0"/>
                      <a:cs typeface="Segoe UI Semibold" panose="020B0702040204020203" pitchFamily="34" charset="0"/>
                    </a:rPr>
                    <a:t>)</a:t>
                  </a:r>
                </a:p>
              </p:txBody>
            </p:sp>
          </mc:Choice>
          <mc:Fallback xmlns="">
            <p:sp>
              <p:nvSpPr>
                <p:cNvPr id="6" name="Rectangle 5">
                  <a:extLst>
                    <a:ext uri="{FF2B5EF4-FFF2-40B4-BE49-F238E27FC236}">
                      <a16:creationId xmlns:a16="http://schemas.microsoft.com/office/drawing/2014/main" id="{74535671-8B05-4AC6-7321-AE443B934B0B}"/>
                    </a:ext>
                  </a:extLst>
                </p:cNvPr>
                <p:cNvSpPr>
                  <a:spLocks noRot="1" noChangeAspect="1" noMove="1" noResize="1" noEditPoints="1" noAdjustHandles="1" noChangeArrowheads="1" noChangeShapeType="1" noTextEdit="1"/>
                </p:cNvSpPr>
                <p:nvPr/>
              </p:nvSpPr>
              <p:spPr>
                <a:xfrm>
                  <a:off x="1185842" y="3916746"/>
                  <a:ext cx="6111311" cy="1237166"/>
                </a:xfrm>
                <a:prstGeom prst="rect">
                  <a:avLst/>
                </a:prstGeom>
                <a:blipFill>
                  <a:blip r:embed="rId3"/>
                  <a:stretch>
                    <a:fillRect l="-691" t="-2572" r="-1488"/>
                  </a:stretch>
                </a:blipFill>
                <a:ln>
                  <a:noFill/>
                </a:ln>
              </p:spPr>
              <p:txBody>
                <a:bodyPr/>
                <a:lstStyle/>
                <a:p>
                  <a:r>
                    <a:rPr lang="en-US">
                      <a:noFill/>
                    </a:rPr>
                    <a:t> </a:t>
                  </a:r>
                </a:p>
              </p:txBody>
            </p:sp>
          </mc:Fallback>
        </mc:AlternateContent>
        <p:sp>
          <p:nvSpPr>
            <p:cNvPr id="7" name="Rectangle 6">
              <a:extLst>
                <a:ext uri="{FF2B5EF4-FFF2-40B4-BE49-F238E27FC236}">
                  <a16:creationId xmlns:a16="http://schemas.microsoft.com/office/drawing/2014/main" id="{6749A9D6-6A96-FA18-66CA-0EC5CFEEBFB4}"/>
                </a:ext>
              </a:extLst>
            </p:cNvPr>
            <p:cNvSpPr/>
            <p:nvPr/>
          </p:nvSpPr>
          <p:spPr>
            <a:xfrm>
              <a:off x="1195367" y="3429001"/>
              <a:ext cx="6101786" cy="487745"/>
            </a:xfrm>
            <a:prstGeom prst="rect">
              <a:avLst/>
            </a:prstGeom>
            <a:solidFill>
              <a:srgbClr val="4C3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Segoe UI Semibold" panose="020B0702040204020203" pitchFamily="34" charset="0"/>
                  <a:cs typeface="Segoe UI Semibold" panose="020B0702040204020203" pitchFamily="34" charset="0"/>
                </a:rPr>
                <a:t>Central Limit Theorem</a:t>
              </a:r>
            </a:p>
          </p:txBody>
        </p:sp>
      </p:grpSp>
    </p:spTree>
    <p:extLst>
      <p:ext uri="{BB962C8B-B14F-4D97-AF65-F5344CB8AC3E}">
        <p14:creationId xmlns:p14="http://schemas.microsoft.com/office/powerpoint/2010/main" val="3627318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15186-F84C-D3CC-B0C4-52388D78092B}"/>
              </a:ext>
            </a:extLst>
          </p:cNvPr>
          <p:cNvSpPr>
            <a:spLocks noGrp="1"/>
          </p:cNvSpPr>
          <p:nvPr>
            <p:ph type="title"/>
          </p:nvPr>
        </p:nvSpPr>
        <p:spPr/>
        <p:txBody>
          <a:bodyPr/>
          <a:lstStyle/>
          <a:p>
            <a:r>
              <a:rPr lang="en-US" dirty="0"/>
              <a:t>What does </a:t>
            </a:r>
            <a:r>
              <a:rPr lang="en-US" dirty="0" err="1"/>
              <a:t>i.i.d</a:t>
            </a:r>
            <a:r>
              <a:rPr lang="en-US" dirty="0"/>
              <a:t> mean?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E2CB138-9E89-07F8-15C9-83DC2359B9D9}"/>
                  </a:ext>
                </a:extLst>
              </p:cNvPr>
              <p:cNvSpPr>
                <a:spLocks noGrp="1"/>
              </p:cNvSpPr>
              <p:nvPr>
                <p:ph idx="1"/>
              </p:nvPr>
            </p:nvSpPr>
            <p:spPr>
              <a:xfrm>
                <a:off x="575239" y="1463857"/>
                <a:ext cx="11616761" cy="4845504"/>
              </a:xfrm>
            </p:spPr>
            <p:txBody>
              <a:bodyPr>
                <a:normAutofit/>
              </a:bodyPr>
              <a:lstStyle/>
              <a:p>
                <a:r>
                  <a:rPr lang="en-US" sz="3200" b="1" dirty="0"/>
                  <a:t>Independent and Identically Distributed (</a:t>
                </a:r>
                <a:r>
                  <a:rPr lang="en-US" sz="3200" b="1" dirty="0" err="1"/>
                  <a:t>i.i.d</a:t>
                </a:r>
                <a:r>
                  <a:rPr lang="en-US" sz="3200" b="1" dirty="0"/>
                  <a:t>)</a:t>
                </a:r>
              </a:p>
              <a:p>
                <a:r>
                  <a:rPr lang="en-US" dirty="0"/>
                  <a:t>For random variables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m:t>
                        </m:r>
                      </m:sub>
                    </m:sSub>
                  </m:oMath>
                </a14:m>
                <a:r>
                  <a:rPr lang="en-US" dirty="0"/>
                  <a:t> to be </a:t>
                </a:r>
                <a:r>
                  <a:rPr lang="en-US" dirty="0" err="1"/>
                  <a:t>i.i.d.</a:t>
                </a:r>
                <a:r>
                  <a:rPr lang="en-US" dirty="0"/>
                  <a:t>, they must</a:t>
                </a:r>
              </a:p>
              <a:p>
                <a:pPr marL="173038" indent="61913">
                  <a:buFont typeface="Arial" panose="020B0604020202020204" pitchFamily="34" charset="0"/>
                  <a:buChar char="•"/>
                </a:pPr>
                <a:r>
                  <a:rPr lang="en-US" dirty="0"/>
                  <a:t> Be </a:t>
                </a:r>
                <a:r>
                  <a:rPr lang="en-US" u="sng" dirty="0"/>
                  <a:t>mutually independent</a:t>
                </a:r>
              </a:p>
              <a:p>
                <a:pPr marL="127000" lvl="1" indent="157163"/>
                <a:r>
                  <a:rPr lang="en-US" i="1" dirty="0"/>
                  <a:t> “knowing value of one random variable doesn’t give us info about the value of others”</a:t>
                </a:r>
              </a:p>
              <a:p>
                <a:pPr marL="173038" marR="0" lvl="0" indent="61913"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lang="en-US" dirty="0">
                    <a:solidFill>
                      <a:prstClr val="black"/>
                    </a:solidFill>
                  </a:rPr>
                  <a:t> All have the </a:t>
                </a:r>
                <a:r>
                  <a:rPr lang="en-US" u="sng" dirty="0">
                    <a:solidFill>
                      <a:prstClr val="black"/>
                    </a:solidFill>
                  </a:rPr>
                  <a:t>same PMF</a:t>
                </a:r>
                <a:r>
                  <a:rPr lang="en-US" dirty="0">
                    <a:solidFill>
                      <a:prstClr val="black"/>
                    </a:solidFill>
                  </a:rPr>
                  <a:t> (if discrete) or </a:t>
                </a:r>
                <a:r>
                  <a:rPr lang="en-US" u="sng" dirty="0">
                    <a:solidFill>
                      <a:prstClr val="black"/>
                    </a:solidFill>
                  </a:rPr>
                  <a:t>PDF</a:t>
                </a:r>
                <a:r>
                  <a:rPr lang="en-US" dirty="0">
                    <a:solidFill>
                      <a:prstClr val="black"/>
                    </a:solidFill>
                  </a:rPr>
                  <a:t> (if continuous)</a:t>
                </a:r>
                <a:endParaRPr kumimoji="0" lang="en-US" sz="28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127000" lvl="1" indent="157163"/>
                <a:r>
                  <a:rPr lang="en-US" i="1" dirty="0"/>
                  <a:t> “they follow the same probability distribution”</a:t>
                </a:r>
              </a:p>
              <a:p>
                <a:pPr marL="127000" lvl="1" indent="157163"/>
                <a:endParaRPr lang="en-US" i="1" dirty="0"/>
              </a:p>
              <a:p>
                <a:pPr marL="127000" lvl="1" indent="157163"/>
                <a:endParaRPr lang="en-US" i="1" dirty="0"/>
              </a:p>
            </p:txBody>
          </p:sp>
        </mc:Choice>
        <mc:Fallback xmlns="">
          <p:sp>
            <p:nvSpPr>
              <p:cNvPr id="3" name="Content Placeholder 2">
                <a:extLst>
                  <a:ext uri="{FF2B5EF4-FFF2-40B4-BE49-F238E27FC236}">
                    <a16:creationId xmlns:a16="http://schemas.microsoft.com/office/drawing/2014/main" id="{FE2CB138-9E89-07F8-15C9-83DC2359B9D9}"/>
                  </a:ext>
                </a:extLst>
              </p:cNvPr>
              <p:cNvSpPr>
                <a:spLocks noGrp="1" noRot="1" noChangeAspect="1" noMove="1" noResize="1" noEditPoints="1" noAdjustHandles="1" noChangeArrowheads="1" noChangeShapeType="1" noTextEdit="1"/>
              </p:cNvSpPr>
              <p:nvPr>
                <p:ph idx="1"/>
              </p:nvPr>
            </p:nvSpPr>
            <p:spPr>
              <a:xfrm>
                <a:off x="575239" y="1463857"/>
                <a:ext cx="11616761" cy="4845504"/>
              </a:xfrm>
              <a:blipFill>
                <a:blip r:embed="rId3"/>
                <a:stretch>
                  <a:fillRect l="-1731" t="-2642"/>
                </a:stretch>
              </a:blipFill>
            </p:spPr>
            <p:txBody>
              <a:bodyPr/>
              <a:lstStyle/>
              <a:p>
                <a:r>
                  <a:rPr lang="en-US">
                    <a:noFill/>
                  </a:rPr>
                  <a:t> </a:t>
                </a:r>
              </a:p>
            </p:txBody>
          </p:sp>
        </mc:Fallback>
      </mc:AlternateContent>
    </p:spTree>
    <p:extLst>
      <p:ext uri="{BB962C8B-B14F-4D97-AF65-F5344CB8AC3E}">
        <p14:creationId xmlns:p14="http://schemas.microsoft.com/office/powerpoint/2010/main" val="3773222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3DDBE-DFBC-B254-F23E-3A19C9631F62}"/>
              </a:ext>
            </a:extLst>
          </p:cNvPr>
          <p:cNvSpPr>
            <a:spLocks noGrp="1"/>
          </p:cNvSpPr>
          <p:nvPr>
            <p:ph type="title"/>
          </p:nvPr>
        </p:nvSpPr>
        <p:spPr/>
        <p:txBody>
          <a:bodyPr>
            <a:normAutofit/>
          </a:bodyPr>
          <a:lstStyle/>
          <a:p>
            <a:r>
              <a:rPr lang="en-US" dirty="0"/>
              <a:t>CLT with </a:t>
            </a:r>
            <a:r>
              <a:rPr lang="en-US" b="1" i="1" dirty="0"/>
              <a:t>RVs that are </a:t>
            </a:r>
            <a:r>
              <a:rPr lang="en-US" b="1" i="1" u="sng" dirty="0"/>
              <a:t>NOT</a:t>
            </a:r>
            <a:r>
              <a:rPr lang="en-US" b="1" i="1" dirty="0"/>
              <a:t> </a:t>
            </a:r>
            <a:r>
              <a:rPr lang="en-US" b="1" i="1" dirty="0" err="1"/>
              <a:t>i.i.d</a:t>
            </a:r>
            <a:r>
              <a:rPr lang="en-US" b="1" i="1" dirty="0"/>
              <a:t>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3E9EFDE-C2C7-D673-8ABD-5D6877C79332}"/>
                  </a:ext>
                </a:extLst>
              </p:cNvPr>
              <p:cNvSpPr>
                <a:spLocks noGrp="1"/>
              </p:cNvSpPr>
              <p:nvPr>
                <p:ph idx="1"/>
              </p:nvPr>
            </p:nvSpPr>
            <p:spPr>
              <a:xfrm>
                <a:off x="4609071" y="1513284"/>
                <a:ext cx="7153427" cy="4845504"/>
              </a:xfrm>
            </p:spPr>
            <p:txBody>
              <a:bodyPr>
                <a:normAutofit/>
              </a:bodyPr>
              <a:lstStyle/>
              <a:p>
                <a:r>
                  <a:rPr lang="en-US" sz="2000" dirty="0"/>
                  <a:t>(R.A. Fisher (1918))</a:t>
                </a:r>
              </a:p>
              <a:p>
                <a:r>
                  <a:rPr lang="en-US" dirty="0"/>
                  <a:t>Height may be expressed as the </a:t>
                </a:r>
                <a:r>
                  <a:rPr lang="en-US" b="1" i="1" dirty="0"/>
                  <a:t>sum of many independent, random factors</a:t>
                </a:r>
              </a:p>
              <a:p>
                <a:pPr lvl="1"/>
                <a:r>
                  <a:rPr lang="en-US" dirty="0"/>
                  <a:t>How much milk you drank per day as a child</a:t>
                </a:r>
              </a:p>
              <a:p>
                <a:pPr lvl="1"/>
                <a:r>
                  <a:rPr lang="en-US" dirty="0"/>
                  <a:t>Which variant of GH1 (a growth hormone) you have</a:t>
                </a:r>
              </a:p>
              <a:p>
                <a:pPr lvl="1"/>
                <a:r>
                  <a:rPr lang="en-US" dirty="0"/>
                  <a:t>How much protein/calcium/vitamins/minerals you had as a child</a:t>
                </a:r>
              </a:p>
              <a:p>
                <a:pPr lvl="1"/>
                <a:r>
                  <a:rPr lang="en-US" dirty="0"/>
                  <a:t>How many hours of sleep you averaged</a:t>
                </a:r>
              </a:p>
              <a:p>
                <a:pPr lvl="1"/>
                <a:r>
                  <a:rPr lang="en-US" dirty="0"/>
                  <a:t>How many hours of physical activity you averaged</a:t>
                </a:r>
              </a:p>
              <a:p>
                <a:pPr lvl="1"/>
                <a:endParaRPr lang="en-US" sz="1000" dirty="0"/>
              </a:p>
              <a:p>
                <a:pPr lvl="1"/>
                <a14:m>
                  <m:oMath xmlns:m="http://schemas.openxmlformats.org/officeDocument/2006/math">
                    <m:r>
                      <a:rPr lang="en-US" b="0" i="1" smtClean="0">
                        <a:latin typeface="Cambria Math" panose="02040503050406030204" pitchFamily="18" charset="0"/>
                      </a:rPr>
                      <m:t>𝐻</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𝑛</m:t>
                        </m:r>
                      </m:sub>
                    </m:sSub>
                  </m:oMath>
                </a14:m>
                <a:r>
                  <a:rPr lang="en-US" dirty="0"/>
                  <a:t> -&gt; </a:t>
                </a:r>
                <a14:m>
                  <m:oMath xmlns:m="http://schemas.openxmlformats.org/officeDocument/2006/math">
                    <m:r>
                      <a:rPr lang="en-US" b="0" i="1" smtClean="0">
                        <a:latin typeface="Cambria Math" panose="02040503050406030204" pitchFamily="18" charset="0"/>
                      </a:rPr>
                      <m:t>𝐻</m:t>
                    </m:r>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m:t>
                    </m:r>
                  </m:oMath>
                </a14:m>
                <a:endParaRPr lang="en-US" dirty="0"/>
              </a:p>
            </p:txBody>
          </p:sp>
        </mc:Choice>
        <mc:Fallback xmlns="">
          <p:sp>
            <p:nvSpPr>
              <p:cNvPr id="3" name="Content Placeholder 2">
                <a:extLst>
                  <a:ext uri="{FF2B5EF4-FFF2-40B4-BE49-F238E27FC236}">
                    <a16:creationId xmlns:a16="http://schemas.microsoft.com/office/drawing/2014/main" id="{63E9EFDE-C2C7-D673-8ABD-5D6877C79332}"/>
                  </a:ext>
                </a:extLst>
              </p:cNvPr>
              <p:cNvSpPr>
                <a:spLocks noGrp="1" noRot="1" noChangeAspect="1" noMove="1" noResize="1" noEditPoints="1" noAdjustHandles="1" noChangeArrowheads="1" noChangeShapeType="1" noTextEdit="1"/>
              </p:cNvSpPr>
              <p:nvPr>
                <p:ph idx="1"/>
              </p:nvPr>
            </p:nvSpPr>
            <p:spPr>
              <a:xfrm>
                <a:off x="4609071" y="1513284"/>
                <a:ext cx="7153427" cy="4845504"/>
              </a:xfrm>
              <a:blipFill>
                <a:blip r:embed="rId3"/>
                <a:stretch>
                  <a:fillRect l="-2385" t="-1132" r="-332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345652C-F88E-4162-0519-835AFFE94320}"/>
              </a:ext>
            </a:extLst>
          </p:cNvPr>
          <p:cNvSpPr txBox="1"/>
          <p:nvPr/>
        </p:nvSpPr>
        <p:spPr>
          <a:xfrm>
            <a:off x="484314" y="6117403"/>
            <a:ext cx="11369108" cy="476726"/>
          </a:xfrm>
          <a:prstGeom prst="roundRect">
            <a:avLst/>
          </a:prstGeom>
          <a:solidFill>
            <a:srgbClr val="FFE1E2"/>
          </a:solidFill>
          <a:ln w="28575">
            <a:noFill/>
          </a:ln>
        </p:spPr>
        <p:txBody>
          <a:bodyPr wrap="square">
            <a:spAutoFit/>
          </a:bodyPr>
          <a:lstStyle/>
          <a:p>
            <a:pPr algn="ctr"/>
            <a:r>
              <a:rPr lang="en-US" sz="2200" b="1" dirty="0">
                <a:latin typeface="Segoe UI Semilight" panose="020B0402040204020203" pitchFamily="34" charset="0"/>
                <a:cs typeface="Segoe UI Semilight" panose="020B0402040204020203" pitchFamily="34" charset="0"/>
              </a:rPr>
              <a:t>A version of CLT does work here! But it’s outside the scope of this class. </a:t>
            </a:r>
          </a:p>
        </p:txBody>
      </p:sp>
      <p:pic>
        <p:nvPicPr>
          <p:cNvPr id="7" name="Picture 6">
            <a:extLst>
              <a:ext uri="{FF2B5EF4-FFF2-40B4-BE49-F238E27FC236}">
                <a16:creationId xmlns:a16="http://schemas.microsoft.com/office/drawing/2014/main" id="{0D6F14BE-554D-1D5C-C4A9-17FDF85F1261}"/>
              </a:ext>
            </a:extLst>
          </p:cNvPr>
          <p:cNvPicPr>
            <a:picLocks noChangeAspect="1"/>
          </p:cNvPicPr>
          <p:nvPr/>
        </p:nvPicPr>
        <p:blipFill>
          <a:blip r:embed="rId4"/>
          <a:stretch>
            <a:fillRect/>
          </a:stretch>
        </p:blipFill>
        <p:spPr>
          <a:xfrm>
            <a:off x="429502" y="2073434"/>
            <a:ext cx="4183379" cy="3015924"/>
          </a:xfrm>
          <a:prstGeom prst="rect">
            <a:avLst/>
          </a:prstGeom>
        </p:spPr>
      </p:pic>
    </p:spTree>
    <p:extLst>
      <p:ext uri="{BB962C8B-B14F-4D97-AF65-F5344CB8AC3E}">
        <p14:creationId xmlns:p14="http://schemas.microsoft.com/office/powerpoint/2010/main" val="8697135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UW-accents">
      <a:dk1>
        <a:sysClr val="windowText" lastClr="000000"/>
      </a:dk1>
      <a:lt1>
        <a:sysClr val="window" lastClr="FFFFFF"/>
      </a:lt1>
      <a:dk2>
        <a:srgbClr val="335B74"/>
      </a:dk2>
      <a:lt2>
        <a:srgbClr val="DFE3E5"/>
      </a:lt2>
      <a:accent1>
        <a:srgbClr val="1CADE4"/>
      </a:accent1>
      <a:accent2>
        <a:srgbClr val="A48DD3"/>
      </a:accent2>
      <a:accent3>
        <a:srgbClr val="4C3282"/>
      </a:accent3>
      <a:accent4>
        <a:srgbClr val="B6A479"/>
      </a:accent4>
      <a:accent5>
        <a:srgbClr val="3E8853"/>
      </a:accent5>
      <a:accent6>
        <a:srgbClr val="62A39F"/>
      </a:accent6>
      <a:hlink>
        <a:srgbClr val="33006F"/>
      </a:hlink>
      <a:folHlink>
        <a:srgbClr val="9A7B4C"/>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312_template" id="{E9E1C34E-321A-4CCF-AB4F-B7BF45CD4E83}" vid="{4E8A6AA9-08E3-46AB-AEAF-6FC73982C9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312_template</Template>
  <TotalTime>0</TotalTime>
  <Words>4157</Words>
  <Application>Microsoft Office PowerPoint</Application>
  <PresentationFormat>Widescreen</PresentationFormat>
  <Paragraphs>359</Paragraphs>
  <Slides>54</Slides>
  <Notes>37</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Arial</vt:lpstr>
      <vt:lpstr>Calibri</vt:lpstr>
      <vt:lpstr>Cambria Math</vt:lpstr>
      <vt:lpstr>Segoe UI</vt:lpstr>
      <vt:lpstr>Segoe UI Light</vt:lpstr>
      <vt:lpstr>Segoe UI Semibold</vt:lpstr>
      <vt:lpstr>Segoe UI Semilight</vt:lpstr>
      <vt:lpstr>Tw Cen MT</vt:lpstr>
      <vt:lpstr>Wingdings</vt:lpstr>
      <vt:lpstr>Wingdings 3</vt:lpstr>
      <vt:lpstr>Integral</vt:lpstr>
      <vt:lpstr>Central Limit Theorem</vt:lpstr>
      <vt:lpstr>Logistics</vt:lpstr>
      <vt:lpstr>Normal Distributions</vt:lpstr>
      <vt:lpstr>Normal Distributions</vt:lpstr>
      <vt:lpstr>Normal distributions show up everywhere!</vt:lpstr>
      <vt:lpstr>But…why?</vt:lpstr>
      <vt:lpstr>More formally, the Central Limit Theorem!</vt:lpstr>
      <vt:lpstr>What does i.i.d mean? </vt:lpstr>
      <vt:lpstr>CLT with RVs that are NOT i.i.d </vt:lpstr>
      <vt:lpstr>CLT with RVs that are i.i.d </vt:lpstr>
      <vt:lpstr>A Sum of i.i.d Random Variables</vt:lpstr>
      <vt:lpstr>Proof of the CLT?</vt:lpstr>
      <vt:lpstr>“Proof by example”</vt:lpstr>
      <vt:lpstr>“Proof by example” -- uniform</vt:lpstr>
      <vt:lpstr>“Proof by example” -- uniform</vt:lpstr>
      <vt:lpstr>“Proof by example” -- uniform</vt:lpstr>
      <vt:lpstr>“Proof by example” -- uniform</vt:lpstr>
      <vt:lpstr>“Proof by example” -- uniform</vt:lpstr>
      <vt:lpstr>“Proof by example” -- uniform</vt:lpstr>
      <vt:lpstr>“Proof by example” -- uniform</vt:lpstr>
      <vt:lpstr>“Proof by example” -- uniform</vt:lpstr>
      <vt:lpstr>“Proof by example” -- uniform</vt:lpstr>
      <vt:lpstr>“Proof by example” -- uniform</vt:lpstr>
      <vt:lpstr>“Proof by example” -- uniform</vt:lpstr>
      <vt:lpstr>“Proof by example” -- uniform</vt:lpstr>
      <vt:lpstr>“Proof by real-world”</vt:lpstr>
      <vt:lpstr>Theory vs. Practice</vt:lpstr>
      <vt:lpstr>Using the Central Limit Theorem</vt:lpstr>
      <vt:lpstr>Outline of CLT steps</vt:lpstr>
      <vt:lpstr>Outline of CLT steps</vt:lpstr>
      <vt:lpstr>Lightbulbs💡</vt:lpstr>
      <vt:lpstr>Lightbulbs💡</vt:lpstr>
      <vt:lpstr>PowerPoint Presentation</vt:lpstr>
      <vt:lpstr>Lightbulbs💡</vt:lpstr>
      <vt:lpstr>Using the Central Limit Theorem</vt:lpstr>
      <vt:lpstr>Factory Widgets 🕰️</vt:lpstr>
      <vt:lpstr>Factory Widgets 🕰️- Exact Answer</vt:lpstr>
      <vt:lpstr>Factory Widgets 🕰️- Exact Answer</vt:lpstr>
      <vt:lpstr>Factory Widgets 🕰️- CLT</vt:lpstr>
      <vt:lpstr>Factory Widgets 🕰️- CLT</vt:lpstr>
      <vt:lpstr>Factory Widgets 🕰️- CLT</vt:lpstr>
      <vt:lpstr>There’s are some problems </vt:lpstr>
      <vt:lpstr>Continuity Correction</vt:lpstr>
      <vt:lpstr>Continuity Correction</vt:lpstr>
      <vt:lpstr>Continuity Correction</vt:lpstr>
      <vt:lpstr>Continuity Correction</vt:lpstr>
      <vt:lpstr>Continuity Correction</vt:lpstr>
      <vt:lpstr>Continuity Correction</vt:lpstr>
      <vt:lpstr>Outline of CLT steps</vt:lpstr>
      <vt:lpstr>Factory Widgets 🕰️- CLT with continuity correction</vt:lpstr>
      <vt:lpstr>Sometimes, we are solving for something that is not the probability</vt:lpstr>
      <vt:lpstr>Lying about the time…….</vt:lpstr>
      <vt:lpstr>Lying about the time…….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2024-07-24T18:24:08Z</dcterms:created>
  <dcterms:modified xsi:type="dcterms:W3CDTF">2024-07-24T18:24:18Z</dcterms:modified>
</cp:coreProperties>
</file>