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339" r:id="rId3"/>
    <p:sldId id="394" r:id="rId4"/>
    <p:sldId id="396" r:id="rId5"/>
    <p:sldId id="402" r:id="rId6"/>
    <p:sldId id="401" r:id="rId7"/>
    <p:sldId id="400" r:id="rId8"/>
    <p:sldId id="399" r:id="rId9"/>
    <p:sldId id="398" r:id="rId10"/>
    <p:sldId id="395" r:id="rId11"/>
    <p:sldId id="403" r:id="rId12"/>
    <p:sldId id="404" r:id="rId13"/>
    <p:sldId id="333" r:id="rId14"/>
    <p:sldId id="332" r:id="rId15"/>
    <p:sldId id="405" r:id="rId16"/>
    <p:sldId id="406" r:id="rId17"/>
    <p:sldId id="407" r:id="rId18"/>
    <p:sldId id="412" r:id="rId19"/>
    <p:sldId id="408" r:id="rId20"/>
    <p:sldId id="409" r:id="rId21"/>
    <p:sldId id="410" r:id="rId22"/>
    <p:sldId id="411" r:id="rId23"/>
    <p:sldId id="271" r:id="rId24"/>
    <p:sldId id="413" r:id="rId25"/>
    <p:sldId id="414" r:id="rId26"/>
    <p:sldId id="270" r:id="rId27"/>
    <p:sldId id="415" r:id="rId28"/>
    <p:sldId id="417" r:id="rId29"/>
    <p:sldId id="421" r:id="rId30"/>
    <p:sldId id="420" r:id="rId31"/>
    <p:sldId id="422" r:id="rId32"/>
    <p:sldId id="418" r:id="rId33"/>
    <p:sldId id="419" r:id="rId34"/>
    <p:sldId id="283" r:id="rId35"/>
    <p:sldId id="284" r:id="rId36"/>
    <p:sldId id="295" r:id="rId37"/>
    <p:sldId id="335" r:id="rId38"/>
    <p:sldId id="289" r:id="rId39"/>
    <p:sldId id="336" r:id="rId40"/>
    <p:sldId id="286" r:id="rId41"/>
    <p:sldId id="288" r:id="rId42"/>
    <p:sldId id="423" r:id="rId43"/>
    <p:sldId id="275" r:id="rId44"/>
    <p:sldId id="426" r:id="rId45"/>
    <p:sldId id="287" r:id="rId46"/>
    <p:sldId id="296" r:id="rId47"/>
    <p:sldId id="282" r:id="rId48"/>
    <p:sldId id="428" r:id="rId49"/>
    <p:sldId id="427" r:id="rId50"/>
    <p:sldId id="429" r:id="rId51"/>
    <p:sldId id="430" r:id="rId52"/>
    <p:sldId id="431" r:id="rId53"/>
    <p:sldId id="290" r:id="rId54"/>
    <p:sldId id="291" r:id="rId55"/>
    <p:sldId id="293" r:id="rId56"/>
    <p:sldId id="433" r:id="rId57"/>
    <p:sldId id="432" r:id="rId58"/>
    <p:sldId id="434" r:id="rId59"/>
    <p:sldId id="435" r:id="rId60"/>
    <p:sldId id="436" r:id="rId61"/>
    <p:sldId id="438" r:id="rId62"/>
    <p:sldId id="437" r:id="rId63"/>
    <p:sldId id="298" r:id="rId64"/>
    <p:sldId id="345" r:id="rId65"/>
    <p:sldId id="42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EE"/>
    <a:srgbClr val="FFEFF0"/>
    <a:srgbClr val="EDF7F0"/>
    <a:srgbClr val="EAF1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1364" autoAdjust="0"/>
  </p:normalViewPr>
  <p:slideViewPr>
    <p:cSldViewPr snapToGrid="0">
      <p:cViewPr varScale="1">
        <p:scale>
          <a:sx n="45" d="100"/>
          <a:sy n="45" d="100"/>
        </p:scale>
        <p:origin x="14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2CBA-8AF6-42FF-9C93-8B0E0063DB1E}"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5288D-6438-4257-ACC7-83F321ACCFE9}" type="slidenum">
              <a:rPr lang="en-US" smtClean="0"/>
              <a:t>‹#›</a:t>
            </a:fld>
            <a:endParaRPr lang="en-US"/>
          </a:p>
        </p:txBody>
      </p:sp>
    </p:spTree>
    <p:extLst>
      <p:ext uri="{BB962C8B-B14F-4D97-AF65-F5344CB8AC3E}">
        <p14:creationId xmlns:p14="http://schemas.microsoft.com/office/powerpoint/2010/main" val="336428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variables describe quantitative properties of outcomes in a random experiment.</a:t>
            </a:r>
          </a:p>
          <a:p>
            <a:endParaRPr lang="en-US" dirty="0"/>
          </a:p>
          <a:p>
            <a:r>
              <a:rPr lang="en-US" dirty="0"/>
              <a:t>Up till now, we’ve been working with discrete random variables. </a:t>
            </a:r>
            <a:r>
              <a:rPr lang="en-US" dirty="0" err="1"/>
              <a:t>Thse</a:t>
            </a:r>
            <a:r>
              <a:rPr lang="en-US" dirty="0"/>
              <a:t> are random variables that have a support with finite or countably finite values. That could include things like integers… if I asked you what are the values the random variable can take on between 0 and 10. we can list out those specific values.. Examples of this are numbers of successes, attendance in a class, trials till success… discrete random variables… </a:t>
            </a:r>
          </a:p>
          <a:p>
            <a:endParaRPr lang="en-US" dirty="0"/>
          </a:p>
          <a:p>
            <a:r>
              <a:rPr lang="en-US" dirty="0"/>
              <a:t>sometimes, we’re dealing with random experiments, where there is an uncountably infinite sample space. the quantitative properties we’re interested in are continuous. The possible values of these quantitative </a:t>
            </a:r>
          </a:p>
          <a:p>
            <a:endParaRPr lang="en-US" dirty="0"/>
          </a:p>
          <a:p>
            <a:r>
              <a:rPr lang="en-US" dirty="0"/>
              <a:t>Sometimes we’re dealing with random experiments that have uncountably infinite sample spaces. We can’t list out the specific possible outcomes that could occur. For example, if we’re waiting for the next bus, we really can’t </a:t>
            </a:r>
            <a:r>
              <a:rPr lang="en-US" dirty="0" err="1"/>
              <a:t>ilst</a:t>
            </a:r>
            <a:r>
              <a:rPr lang="en-US" dirty="0"/>
              <a:t> out all the possible options for when that bus shows up. It could </a:t>
            </a:r>
            <a:r>
              <a:rPr lang="en-US" dirty="0" err="1"/>
              <a:t>sho</a:t>
            </a:r>
            <a:r>
              <a:rPr lang="en-US" dirty="0"/>
              <a:t> up at 12pm, 12pm and 1 section.. 1.5 seconds. </a:t>
            </a:r>
            <a:r>
              <a:rPr lang="en-US" dirty="0" err="1"/>
              <a:t>Etc.similarly</a:t>
            </a:r>
            <a:r>
              <a:rPr lang="en-US" dirty="0"/>
              <a:t>, if we throw a dart on a board. It could land here or here… anywhere! There are infinite possible and listing them out in some order is impossible. </a:t>
            </a:r>
          </a:p>
          <a:p>
            <a:endParaRPr lang="en-US" dirty="0"/>
          </a:p>
          <a:p>
            <a:r>
              <a:rPr lang="en-US" dirty="0"/>
              <a:t>Because these random experiments have uncountably infinite sample spaces, the quantitative properties or the random variables that we use to describe outcomes in this sample space are usually going to have a support of uncountably infinite values. We call these random variables that have a support of </a:t>
            </a:r>
            <a:r>
              <a:rPr lang="en-US" dirty="0" err="1"/>
              <a:t>unc</a:t>
            </a:r>
            <a:r>
              <a:rPr lang="en-US" dirty="0"/>
              <a:t>… continuous random variables. </a:t>
            </a:r>
            <a:r>
              <a:rPr lang="en-US" dirty="0" err="1"/>
              <a:t>Uncountabl</a:t>
            </a:r>
            <a:r>
              <a:rPr lang="en-US" dirty="0"/>
              <a:t>… standard example is real numbers. For example, … </a:t>
            </a:r>
          </a:p>
          <a:p>
            <a:endParaRPr lang="en-US" dirty="0"/>
          </a:p>
          <a:p>
            <a:r>
              <a:rPr lang="en-US" dirty="0"/>
              <a:t>So in discrete random variables if we’re asked </a:t>
            </a:r>
            <a:r>
              <a:rPr lang="en-US" dirty="0" err="1"/>
              <a:t>ot</a:t>
            </a:r>
            <a:r>
              <a:rPr lang="en-US" dirty="0"/>
              <a:t> list out the values X could take on between 0 and 5, we could list those out, maybe it’s 0,1,2,3,4,5. but in </a:t>
            </a:r>
            <a:r>
              <a:rPr lang="en-US" dirty="0" err="1"/>
              <a:t>conntinous</a:t>
            </a:r>
            <a:r>
              <a:rPr lang="en-US" dirty="0"/>
              <a:t>, we can’t list it out. There’s infinite values in that range – 0, 0.1, 0.001, 0.000001. 0.012.. </a:t>
            </a:r>
            <a:r>
              <a:rPr lang="en-US" dirty="0" err="1"/>
              <a:t>Infintie</a:t>
            </a:r>
            <a:r>
              <a:rPr lang="en-US" dirty="0"/>
              <a:t>. </a:t>
            </a:r>
            <a:r>
              <a:rPr lang="en-US" dirty="0" err="1"/>
              <a:t>Vlaues</a:t>
            </a:r>
            <a:r>
              <a:rPr lang="en-US" dirty="0"/>
              <a:t>. </a:t>
            </a:r>
          </a:p>
          <a:p>
            <a:endParaRPr lang="en-US" dirty="0"/>
          </a:p>
          <a:p>
            <a:r>
              <a:rPr lang="en-US" dirty="0"/>
              <a:t>Small note, random experiments could have both discrete and continuous random variables that we could </a:t>
            </a:r>
            <a:r>
              <a:rPr lang="en-US" dirty="0" err="1"/>
              <a:t>defin</a:t>
            </a:r>
            <a:r>
              <a:rPr lang="en-US" dirty="0"/>
              <a:t>. For example, we could define a discrete </a:t>
            </a:r>
            <a:r>
              <a:rPr lang="en-US" dirty="0" err="1"/>
              <a:t>rv</a:t>
            </a:r>
            <a:r>
              <a:rPr lang="en-US" dirty="0"/>
              <a:t> that saying whether or not the dart hits the target….or we could …both are looking at the same random experiment looking at different </a:t>
            </a:r>
            <a:r>
              <a:rPr lang="en-US" dirty="0" err="1"/>
              <a:t>quantitiave</a:t>
            </a:r>
            <a:r>
              <a:rPr lang="en-US" dirty="0"/>
              <a:t> properties..</a:t>
            </a:r>
          </a:p>
          <a:p>
            <a:endParaRPr lang="en-US" dirty="0"/>
          </a:p>
          <a:p>
            <a:r>
              <a:rPr lang="en-US" dirty="0"/>
              <a:t>Any question about what the difference between these two is.  </a:t>
            </a:r>
          </a:p>
          <a:p>
            <a:endParaRPr lang="en-US" dirty="0"/>
          </a:p>
          <a:p>
            <a:r>
              <a:rPr lang="en-US" dirty="0"/>
              <a:t>Ok! So to work with these </a:t>
            </a:r>
            <a:r>
              <a:rPr lang="en-US" dirty="0" err="1"/>
              <a:t>continuos</a:t>
            </a:r>
            <a:r>
              <a:rPr lang="en-US" dirty="0"/>
              <a:t> random variables, work with these continuous probability spaces. I want to first convince you that we’re going to need to use some new techniques. </a:t>
            </a:r>
          </a:p>
        </p:txBody>
      </p:sp>
      <p:sp>
        <p:nvSpPr>
          <p:cNvPr id="4" name="Slide Number Placeholder 3"/>
          <p:cNvSpPr>
            <a:spLocks noGrp="1"/>
          </p:cNvSpPr>
          <p:nvPr>
            <p:ph type="sldNum" sz="quarter" idx="5"/>
          </p:nvPr>
        </p:nvSpPr>
        <p:spPr/>
        <p:txBody>
          <a:bodyPr/>
          <a:lstStyle/>
          <a:p>
            <a:fld id="{518636D5-D7AE-46C6-99BC-4B53C4214B5B}" type="slidenum">
              <a:rPr lang="en-US" smtClean="0"/>
              <a:t>3</a:t>
            </a:fld>
            <a:endParaRPr lang="en-US"/>
          </a:p>
        </p:txBody>
      </p:sp>
    </p:spTree>
    <p:extLst>
      <p:ext uri="{BB962C8B-B14F-4D97-AF65-F5344CB8AC3E}">
        <p14:creationId xmlns:p14="http://schemas.microsoft.com/office/powerpoint/2010/main" val="249562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D5288D-6438-4257-ACC7-83F321ACCFE9}" type="slidenum">
              <a:rPr lang="en-US" smtClean="0"/>
              <a:t>42</a:t>
            </a:fld>
            <a:endParaRPr lang="en-US"/>
          </a:p>
        </p:txBody>
      </p:sp>
    </p:spTree>
    <p:extLst>
      <p:ext uri="{BB962C8B-B14F-4D97-AF65-F5344CB8AC3E}">
        <p14:creationId xmlns:p14="http://schemas.microsoft.com/office/powerpoint/2010/main" val="362627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focus on </a:t>
            </a:r>
            <a:r>
              <a:rPr lang="en-US" dirty="0" err="1"/>
              <a:t>talingabout</a:t>
            </a:r>
            <a:r>
              <a:rPr lang="en-US" dirty="0"/>
              <a:t> this distribution.. And then on Monday, we’re going to see how this distribution shows up in a lot of real world scenarios. </a:t>
            </a:r>
          </a:p>
        </p:txBody>
      </p:sp>
      <p:sp>
        <p:nvSpPr>
          <p:cNvPr id="4" name="Slide Number Placeholder 3"/>
          <p:cNvSpPr>
            <a:spLocks noGrp="1"/>
          </p:cNvSpPr>
          <p:nvPr>
            <p:ph type="sldNum" sz="quarter" idx="5"/>
          </p:nvPr>
        </p:nvSpPr>
        <p:spPr/>
        <p:txBody>
          <a:bodyPr/>
          <a:lstStyle/>
          <a:p>
            <a:fld id="{4ED5288D-6438-4257-ACC7-83F321ACCFE9}" type="slidenum">
              <a:rPr lang="en-US" smtClean="0"/>
              <a:t>43</a:t>
            </a:fld>
            <a:endParaRPr lang="en-US"/>
          </a:p>
        </p:txBody>
      </p:sp>
    </p:spTree>
    <p:extLst>
      <p:ext uri="{BB962C8B-B14F-4D97-AF65-F5344CB8AC3E}">
        <p14:creationId xmlns:p14="http://schemas.microsoft.com/office/powerpoint/2010/main" val="15202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focus on talking about this distribution.. And then on Monday, we’re going to see how this distribution shows up in a lot of real world scenarios. </a:t>
            </a:r>
          </a:p>
          <a:p>
            <a:endParaRPr lang="en-US" dirty="0"/>
          </a:p>
          <a:p>
            <a:r>
              <a:rPr lang="en-US" dirty="0"/>
              <a:t>Normalization constant.. So that when we integrate over all values, that will be 1. this part here is the more interesting part, it’s where the k is. We have e raised to some negative power. This is some kind of exponential decay… it’s going to get exponentially smaller with really big or really small values of k.. X minus mu is how far you are away from the mean. We’re looking at that squared deviation, keep everything positive.. This might look a little similar to the formula for variance. We don’t want to just look at that in absolute terms, we want to compare it to the variance, which is why we’re </a:t>
            </a:r>
            <a:r>
              <a:rPr lang="en-US" dirty="0" err="1"/>
              <a:t>dividieing</a:t>
            </a:r>
            <a:r>
              <a:rPr lang="en-US" dirty="0"/>
              <a:t>… if the variance Is high, having a large distance is not that impressive it’s more likely to occur. But if the variance is low, having a large distance is more impressive, we’re less likely to see that.</a:t>
            </a:r>
          </a:p>
        </p:txBody>
      </p:sp>
      <p:sp>
        <p:nvSpPr>
          <p:cNvPr id="4" name="Slide Number Placeholder 3"/>
          <p:cNvSpPr>
            <a:spLocks noGrp="1"/>
          </p:cNvSpPr>
          <p:nvPr>
            <p:ph type="sldNum" sz="quarter" idx="5"/>
          </p:nvPr>
        </p:nvSpPr>
        <p:spPr/>
        <p:txBody>
          <a:bodyPr/>
          <a:lstStyle/>
          <a:p>
            <a:fld id="{4ED5288D-6438-4257-ACC7-83F321ACCFE9}" type="slidenum">
              <a:rPr lang="en-US" smtClean="0"/>
              <a:t>44</a:t>
            </a:fld>
            <a:endParaRPr lang="en-US"/>
          </a:p>
        </p:txBody>
      </p:sp>
    </p:spTree>
    <p:extLst>
      <p:ext uri="{BB962C8B-B14F-4D97-AF65-F5344CB8AC3E}">
        <p14:creationId xmlns:p14="http://schemas.microsoft.com/office/powerpoint/2010/main" val="246178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Angint</a:t>
            </a:r>
            <a:r>
              <a:rPr lang="en-US" dirty="0"/>
              <a:t> eh </a:t>
            </a:r>
          </a:p>
        </p:txBody>
      </p:sp>
      <p:sp>
        <p:nvSpPr>
          <p:cNvPr id="4" name="Slide Number Placeholder 3"/>
          <p:cNvSpPr>
            <a:spLocks noGrp="1"/>
          </p:cNvSpPr>
          <p:nvPr>
            <p:ph type="sldNum" sz="quarter" idx="5"/>
          </p:nvPr>
        </p:nvSpPr>
        <p:spPr/>
        <p:txBody>
          <a:bodyPr/>
          <a:lstStyle/>
          <a:p>
            <a:fld id="{4ED5288D-6438-4257-ACC7-83F321ACCFE9}" type="slidenum">
              <a:rPr lang="en-US" smtClean="0"/>
              <a:t>45</a:t>
            </a:fld>
            <a:endParaRPr lang="en-US"/>
          </a:p>
        </p:txBody>
      </p:sp>
    </p:spTree>
    <p:extLst>
      <p:ext uri="{BB962C8B-B14F-4D97-AF65-F5344CB8AC3E}">
        <p14:creationId xmlns:p14="http://schemas.microsoft.com/office/powerpoint/2010/main" val="333275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property of normal random variables. </a:t>
            </a:r>
            <a:r>
              <a:rPr lang="en-US" dirty="0" err="1"/>
              <a:t>Epxected</a:t>
            </a:r>
            <a:r>
              <a:rPr lang="en-US" dirty="0"/>
              <a:t> value and variance are not surprising. Using linearity of expectation, and properties of variance … key thing to realize is that this random variable is still normal it still has the same pdf that we talked about, </a:t>
            </a:r>
            <a:r>
              <a:rPr lang="en-US" dirty="0" err="1"/>
              <a:t>jstu</a:t>
            </a:r>
            <a:r>
              <a:rPr lang="en-US" dirty="0"/>
              <a:t> with different parameters. </a:t>
            </a:r>
          </a:p>
          <a:p>
            <a:endParaRPr lang="en-US" dirty="0"/>
          </a:p>
          <a:p>
            <a:r>
              <a:rPr lang="en-US" dirty="0"/>
              <a:t>This is not something that is always true. Fore </a:t>
            </a:r>
            <a:r>
              <a:rPr lang="en-US" dirty="0" err="1"/>
              <a:t>xample</a:t>
            </a:r>
            <a:r>
              <a:rPr lang="en-US" dirty="0"/>
              <a:t> if we have a </a:t>
            </a:r>
            <a:r>
              <a:rPr lang="en-US" dirty="0" err="1"/>
              <a:t>binaiomal</a:t>
            </a:r>
            <a:r>
              <a:rPr lang="en-US" dirty="0"/>
              <a:t> random variables… range (0, 1, …n), </a:t>
            </a:r>
          </a:p>
        </p:txBody>
      </p:sp>
      <p:sp>
        <p:nvSpPr>
          <p:cNvPr id="4" name="Slide Number Placeholder 3"/>
          <p:cNvSpPr>
            <a:spLocks noGrp="1"/>
          </p:cNvSpPr>
          <p:nvPr>
            <p:ph type="sldNum" sz="quarter" idx="5"/>
          </p:nvPr>
        </p:nvSpPr>
        <p:spPr/>
        <p:txBody>
          <a:bodyPr/>
          <a:lstStyle/>
          <a:p>
            <a:fld id="{4ED5288D-6438-4257-ACC7-83F321ACCFE9}" type="slidenum">
              <a:rPr lang="en-US" smtClean="0"/>
              <a:t>47</a:t>
            </a:fld>
            <a:endParaRPr lang="en-US"/>
          </a:p>
        </p:txBody>
      </p:sp>
    </p:spTree>
    <p:extLst>
      <p:ext uri="{BB962C8B-B14F-4D97-AF65-F5344CB8AC3E}">
        <p14:creationId xmlns:p14="http://schemas.microsoft.com/office/powerpoint/2010/main" val="3501053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property of normal random variables. </a:t>
            </a:r>
            <a:r>
              <a:rPr lang="en-US" dirty="0" err="1"/>
              <a:t>Epxected</a:t>
            </a:r>
            <a:r>
              <a:rPr lang="en-US" dirty="0"/>
              <a:t> value and variance are not surprising. Using linearity of expectation, and properties of variance … key thing to realize is that this random variable is still normal it still has the same pdf that we talked about, </a:t>
            </a:r>
            <a:r>
              <a:rPr lang="en-US" dirty="0" err="1"/>
              <a:t>jstu</a:t>
            </a:r>
            <a:r>
              <a:rPr lang="en-US" dirty="0"/>
              <a:t> with different parameters. </a:t>
            </a:r>
          </a:p>
          <a:p>
            <a:endParaRPr lang="en-US" dirty="0"/>
          </a:p>
          <a:p>
            <a:r>
              <a:rPr lang="en-US" dirty="0"/>
              <a:t>This is not something that is always true. Fore </a:t>
            </a:r>
            <a:r>
              <a:rPr lang="en-US" dirty="0" err="1"/>
              <a:t>xample</a:t>
            </a:r>
            <a:r>
              <a:rPr lang="en-US" dirty="0"/>
              <a:t> if we have a </a:t>
            </a:r>
            <a:r>
              <a:rPr lang="en-US" dirty="0" err="1"/>
              <a:t>binaiomal</a:t>
            </a:r>
            <a:r>
              <a:rPr lang="en-US" dirty="0"/>
              <a:t> random variables… range (0, 1, …n), </a:t>
            </a:r>
          </a:p>
        </p:txBody>
      </p:sp>
      <p:sp>
        <p:nvSpPr>
          <p:cNvPr id="4" name="Slide Number Placeholder 3"/>
          <p:cNvSpPr>
            <a:spLocks noGrp="1"/>
          </p:cNvSpPr>
          <p:nvPr>
            <p:ph type="sldNum" sz="quarter" idx="5"/>
          </p:nvPr>
        </p:nvSpPr>
        <p:spPr/>
        <p:txBody>
          <a:bodyPr/>
          <a:lstStyle/>
          <a:p>
            <a:fld id="{4ED5288D-6438-4257-ACC7-83F321ACCFE9}" type="slidenum">
              <a:rPr lang="en-US" smtClean="0"/>
              <a:t>48</a:t>
            </a:fld>
            <a:endParaRPr lang="en-US"/>
          </a:p>
        </p:txBody>
      </p:sp>
    </p:spTree>
    <p:extLst>
      <p:ext uri="{BB962C8B-B14F-4D97-AF65-F5344CB8AC3E}">
        <p14:creationId xmlns:p14="http://schemas.microsoft.com/office/powerpoint/2010/main" val="393150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D5288D-6438-4257-ACC7-83F321ACCFE9}" type="slidenum">
              <a:rPr lang="en-US" smtClean="0"/>
              <a:t>49</a:t>
            </a:fld>
            <a:endParaRPr lang="en-US"/>
          </a:p>
        </p:txBody>
      </p:sp>
    </p:spTree>
    <p:extLst>
      <p:ext uri="{BB962C8B-B14F-4D97-AF65-F5344CB8AC3E}">
        <p14:creationId xmlns:p14="http://schemas.microsoft.com/office/powerpoint/2010/main" val="103616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years ago, someone decided to compute the values in the CDF for a bunch of r values for a normal random variable with mean 0 and variance 1. we have this </a:t>
            </a:r>
            <a:r>
              <a:rPr lang="en-US" dirty="0" err="1"/>
              <a:t>talbe</a:t>
            </a:r>
            <a:r>
              <a:rPr lang="en-US" dirty="0"/>
              <a:t> to look up those values.. Instead of having a formula we have this </a:t>
            </a:r>
            <a:r>
              <a:rPr lang="en-US" dirty="0" err="1"/>
              <a:t>beautifyl</a:t>
            </a:r>
            <a:r>
              <a:rPr lang="en-US" dirty="0"/>
              <a:t> thing.  </a:t>
            </a:r>
            <a:r>
              <a:rPr lang="en-US" dirty="0" err="1"/>
              <a:t>Somsone</a:t>
            </a:r>
            <a:r>
              <a:rPr lang="en-US" dirty="0"/>
              <a:t> when through each of these values and computed the </a:t>
            </a:r>
            <a:r>
              <a:rPr lang="en-US" dirty="0" err="1"/>
              <a:t>cdf</a:t>
            </a:r>
            <a:r>
              <a:rPr lang="en-US" dirty="0"/>
              <a:t> for it\\</a:t>
            </a:r>
            <a:r>
              <a:rPr lang="en-US" dirty="0" err="1"/>
              <a:t>maybeyou’re</a:t>
            </a:r>
            <a:r>
              <a:rPr lang="en-US" dirty="0"/>
              <a:t> thinking… it’s 1014 .. Why are we just ..</a:t>
            </a:r>
          </a:p>
          <a:p>
            <a:endParaRPr lang="en-US" dirty="0"/>
          </a:p>
          <a:p>
            <a:endParaRPr lang="en-US" dirty="0"/>
          </a:p>
        </p:txBody>
      </p:sp>
      <p:sp>
        <p:nvSpPr>
          <p:cNvPr id="4" name="Slide Number Placeholder 3"/>
          <p:cNvSpPr>
            <a:spLocks noGrp="1"/>
          </p:cNvSpPr>
          <p:nvPr>
            <p:ph type="sldNum" sz="quarter" idx="5"/>
          </p:nvPr>
        </p:nvSpPr>
        <p:spPr/>
        <p:txBody>
          <a:bodyPr/>
          <a:lstStyle/>
          <a:p>
            <a:fld id="{4ED5288D-6438-4257-ACC7-83F321ACCFE9}" type="slidenum">
              <a:rPr lang="en-US" smtClean="0"/>
              <a:t>50</a:t>
            </a:fld>
            <a:endParaRPr lang="en-US"/>
          </a:p>
        </p:txBody>
      </p:sp>
    </p:spTree>
    <p:extLst>
      <p:ext uri="{BB962C8B-B14F-4D97-AF65-F5344CB8AC3E}">
        <p14:creationId xmlns:p14="http://schemas.microsoft.com/office/powerpoint/2010/main" val="34772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short hand we’re going to use this function, called Phi, Greek </a:t>
            </a:r>
            <a:r>
              <a:rPr lang="en-US" dirty="0" err="1"/>
              <a:t>leteter</a:t>
            </a:r>
            <a:r>
              <a:rPr lang="en-US" dirty="0"/>
              <a:t> for the CDF of a </a:t>
            </a:r>
            <a:r>
              <a:rPr lang="en-US" dirty="0" err="1"/>
              <a:t>nomal</a:t>
            </a:r>
            <a:r>
              <a:rPr lang="en-US" dirty="0"/>
              <a:t> distribution with mean 0 and variance 1. If we write something like this… We’re looking at …</a:t>
            </a:r>
          </a:p>
        </p:txBody>
      </p:sp>
      <p:sp>
        <p:nvSpPr>
          <p:cNvPr id="4" name="Slide Number Placeholder 3"/>
          <p:cNvSpPr>
            <a:spLocks noGrp="1"/>
          </p:cNvSpPr>
          <p:nvPr>
            <p:ph type="sldNum" sz="quarter" idx="5"/>
          </p:nvPr>
        </p:nvSpPr>
        <p:spPr/>
        <p:txBody>
          <a:bodyPr/>
          <a:lstStyle/>
          <a:p>
            <a:fld id="{4ED5288D-6438-4257-ACC7-83F321ACCFE9}" type="slidenum">
              <a:rPr lang="en-US" smtClean="0"/>
              <a:t>51</a:t>
            </a:fld>
            <a:endParaRPr lang="en-US"/>
          </a:p>
        </p:txBody>
      </p:sp>
    </p:spTree>
    <p:extLst>
      <p:ext uri="{BB962C8B-B14F-4D97-AF65-F5344CB8AC3E}">
        <p14:creationId xmlns:p14="http://schemas.microsoft.com/office/powerpoint/2010/main" val="238760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here P(Z &lt;= 0.34)=</a:t>
            </a:r>
          </a:p>
        </p:txBody>
      </p:sp>
      <p:sp>
        <p:nvSpPr>
          <p:cNvPr id="4" name="Slide Number Placeholder 3"/>
          <p:cNvSpPr>
            <a:spLocks noGrp="1"/>
          </p:cNvSpPr>
          <p:nvPr>
            <p:ph type="sldNum" sz="quarter" idx="5"/>
          </p:nvPr>
        </p:nvSpPr>
        <p:spPr/>
        <p:txBody>
          <a:bodyPr/>
          <a:lstStyle/>
          <a:p>
            <a:fld id="{4ED5288D-6438-4257-ACC7-83F321ACCFE9}" type="slidenum">
              <a:rPr lang="en-US" smtClean="0"/>
              <a:t>52</a:t>
            </a:fld>
            <a:endParaRPr lang="en-US"/>
          </a:p>
        </p:txBody>
      </p:sp>
    </p:spTree>
    <p:extLst>
      <p:ext uri="{BB962C8B-B14F-4D97-AF65-F5344CB8AC3E}">
        <p14:creationId xmlns:p14="http://schemas.microsoft.com/office/powerpoint/2010/main" val="405006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continuous random variables, we’re going to try to do things as similarly to the discrete random variables. The first thing we’re going to talk about is probability density function. Abbreviated as the pdf.. We’re going to s</a:t>
            </a:r>
          </a:p>
        </p:txBody>
      </p:sp>
      <p:sp>
        <p:nvSpPr>
          <p:cNvPr id="4" name="Slide Number Placeholder 3"/>
          <p:cNvSpPr>
            <a:spLocks noGrp="1"/>
          </p:cNvSpPr>
          <p:nvPr>
            <p:ph type="sldNum" sz="quarter" idx="5"/>
          </p:nvPr>
        </p:nvSpPr>
        <p:spPr/>
        <p:txBody>
          <a:bodyPr/>
          <a:lstStyle/>
          <a:p>
            <a:fld id="{518636D5-D7AE-46C6-99BC-4B53C4214B5B}" type="slidenum">
              <a:rPr lang="en-US" smtClean="0"/>
              <a:t>13</a:t>
            </a:fld>
            <a:endParaRPr lang="en-US"/>
          </a:p>
        </p:txBody>
      </p:sp>
    </p:spTree>
    <p:extLst>
      <p:ext uri="{BB962C8B-B14F-4D97-AF65-F5344CB8AC3E}">
        <p14:creationId xmlns:p14="http://schemas.microsoft.com/office/powerpoint/2010/main" val="395773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gives us values for a normal </a:t>
            </a:r>
            <a:r>
              <a:rPr lang="en-US" dirty="0" err="1"/>
              <a:t>raviarable</a:t>
            </a:r>
            <a:r>
              <a:rPr lang="en-US" dirty="0"/>
              <a:t> with mean 0 and std 1. </a:t>
            </a:r>
            <a:r>
              <a:rPr lang="en-US" dirty="0" err="1"/>
              <a:t>butwhat</a:t>
            </a:r>
            <a:r>
              <a:rPr lang="en-US" dirty="0"/>
              <a:t> about other random variables that have a different mean and variance? We are going to standardize it, to get a normal random variable that has mean and variable 1. … </a:t>
            </a:r>
          </a:p>
          <a:p>
            <a:r>
              <a:rPr lang="en-US" dirty="0"/>
              <a:t>We have a random variable with mean …. The first thing we’re going to want to do, if shift it, and get it centered around 0. subtract mean to have mean of. 0</a:t>
            </a:r>
          </a:p>
          <a:p>
            <a:r>
              <a:rPr lang="en-US" dirty="0"/>
              <a:t>Now, we are </a:t>
            </a:r>
          </a:p>
          <a:p>
            <a:endParaRPr lang="en-US" dirty="0"/>
          </a:p>
          <a:p>
            <a:r>
              <a:rPr lang="en-US" dirty="0"/>
              <a:t>Remember divided by s</a:t>
            </a:r>
          </a:p>
        </p:txBody>
      </p:sp>
      <p:sp>
        <p:nvSpPr>
          <p:cNvPr id="4" name="Slide Number Placeholder 3"/>
          <p:cNvSpPr>
            <a:spLocks noGrp="1"/>
          </p:cNvSpPr>
          <p:nvPr>
            <p:ph type="sldNum" sz="quarter" idx="5"/>
          </p:nvPr>
        </p:nvSpPr>
        <p:spPr/>
        <p:txBody>
          <a:bodyPr/>
          <a:lstStyle/>
          <a:p>
            <a:fld id="{4ED5288D-6438-4257-ACC7-83F321ACCFE9}" type="slidenum">
              <a:rPr lang="en-US" smtClean="0"/>
              <a:t>53</a:t>
            </a:fld>
            <a:endParaRPr lang="en-US"/>
          </a:p>
        </p:txBody>
      </p:sp>
    </p:spTree>
    <p:extLst>
      <p:ext uri="{BB962C8B-B14F-4D97-AF65-F5344CB8AC3E}">
        <p14:creationId xmlns:p14="http://schemas.microsoft.com/office/powerpoint/2010/main" val="2080833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D5288D-6438-4257-ACC7-83F321ACCFE9}" type="slidenum">
              <a:rPr lang="en-US" smtClean="0"/>
              <a:t>55</a:t>
            </a:fld>
            <a:endParaRPr lang="en-US"/>
          </a:p>
        </p:txBody>
      </p:sp>
    </p:spTree>
    <p:extLst>
      <p:ext uri="{BB962C8B-B14F-4D97-AF65-F5344CB8AC3E}">
        <p14:creationId xmlns:p14="http://schemas.microsoft.com/office/powerpoint/2010/main" val="298889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D5288D-6438-4257-ACC7-83F321ACCFE9}" type="slidenum">
              <a:rPr lang="en-US" smtClean="0"/>
              <a:t>56</a:t>
            </a:fld>
            <a:endParaRPr lang="en-US"/>
          </a:p>
        </p:txBody>
      </p:sp>
    </p:spTree>
    <p:extLst>
      <p:ext uri="{BB962C8B-B14F-4D97-AF65-F5344CB8AC3E}">
        <p14:creationId xmlns:p14="http://schemas.microsoft.com/office/powerpoint/2010/main" val="3930629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D5288D-6438-4257-ACC7-83F321ACCFE9}" type="slidenum">
              <a:rPr lang="en-US" smtClean="0"/>
              <a:t>65</a:t>
            </a:fld>
            <a:endParaRPr lang="en-US"/>
          </a:p>
        </p:txBody>
      </p:sp>
    </p:spTree>
    <p:extLst>
      <p:ext uri="{BB962C8B-B14F-4D97-AF65-F5344CB8AC3E}">
        <p14:creationId xmlns:p14="http://schemas.microsoft.com/office/powerpoint/2010/main" val="164079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fore </a:t>
            </a:r>
            <a:r>
              <a:rPr lang="en-US" dirty="0" err="1"/>
              <a:t>xpectaion</a:t>
            </a:r>
            <a:r>
              <a:rPr lang="en-US" dirty="0"/>
              <a:t>. The value of this PDF </a:t>
            </a:r>
            <a:r>
              <a:rPr lang="en-US" dirty="0" err="1"/>
              <a:t>dependes</a:t>
            </a:r>
            <a:r>
              <a:rPr lang="en-US" dirty="0"/>
              <a:t> on what the value of z… because the pdf if positive if z is in this range and 0 otherwise… so, we’re going to break up this integral.. This first part is summing over the values of z in this range…. (highlight) </a:t>
            </a:r>
          </a:p>
          <a:p>
            <a:endParaRPr lang="en-US" dirty="0"/>
          </a:p>
          <a:p>
            <a:r>
              <a:rPr lang="en-US" dirty="0"/>
              <a:t>Note we’re taking this integral with respect to z. these are just </a:t>
            </a:r>
            <a:r>
              <a:rPr lang="en-US" dirty="0" err="1"/>
              <a:t>constanct</a:t>
            </a:r>
            <a:r>
              <a:rPr lang="en-US" dirty="0"/>
              <a:t>… we’re going to end up with this expression.. Remember we’re evaluating this integral from a to b. </a:t>
            </a:r>
          </a:p>
        </p:txBody>
      </p:sp>
      <p:sp>
        <p:nvSpPr>
          <p:cNvPr id="4" name="Slide Number Placeholder 3"/>
          <p:cNvSpPr>
            <a:spLocks noGrp="1"/>
          </p:cNvSpPr>
          <p:nvPr>
            <p:ph type="sldNum" sz="quarter" idx="5"/>
          </p:nvPr>
        </p:nvSpPr>
        <p:spPr/>
        <p:txBody>
          <a:bodyPr/>
          <a:lstStyle/>
          <a:p>
            <a:fld id="{4ED5288D-6438-4257-ACC7-83F321ACCFE9}" type="slidenum">
              <a:rPr lang="en-US" smtClean="0"/>
              <a:t>23</a:t>
            </a:fld>
            <a:endParaRPr lang="en-US"/>
          </a:p>
        </p:txBody>
      </p:sp>
    </p:spTree>
    <p:extLst>
      <p:ext uri="{BB962C8B-B14F-4D97-AF65-F5344CB8AC3E}">
        <p14:creationId xmlns:p14="http://schemas.microsoft.com/office/powerpoint/2010/main" val="404807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fore </a:t>
            </a:r>
            <a:r>
              <a:rPr lang="en-US" dirty="0" err="1"/>
              <a:t>xpectaion</a:t>
            </a:r>
            <a:r>
              <a:rPr lang="en-US" dirty="0"/>
              <a:t>. The value of this PDF </a:t>
            </a:r>
            <a:r>
              <a:rPr lang="en-US" dirty="0" err="1"/>
              <a:t>dependes</a:t>
            </a:r>
            <a:r>
              <a:rPr lang="en-US" dirty="0"/>
              <a:t> on what the value of z… because the pdf if positive if z is in this range and 0 otherwise… so, we’re going to break up this integral.. This first part is summing over the values of z in this range…. (highlight) </a:t>
            </a:r>
          </a:p>
          <a:p>
            <a:endParaRPr lang="en-US" dirty="0"/>
          </a:p>
          <a:p>
            <a:r>
              <a:rPr lang="en-US" dirty="0"/>
              <a:t>Note we’re taking this integral with respect to z. these are just </a:t>
            </a:r>
            <a:r>
              <a:rPr lang="en-US" dirty="0" err="1"/>
              <a:t>constanct</a:t>
            </a:r>
            <a:r>
              <a:rPr lang="en-US" dirty="0"/>
              <a:t>… we’re going to end up with this expression.. Remember we’re evaluating this integral from a to b. </a:t>
            </a:r>
          </a:p>
        </p:txBody>
      </p:sp>
      <p:sp>
        <p:nvSpPr>
          <p:cNvPr id="4" name="Slide Number Placeholder 3"/>
          <p:cNvSpPr>
            <a:spLocks noGrp="1"/>
          </p:cNvSpPr>
          <p:nvPr>
            <p:ph type="sldNum" sz="quarter" idx="5"/>
          </p:nvPr>
        </p:nvSpPr>
        <p:spPr/>
        <p:txBody>
          <a:bodyPr/>
          <a:lstStyle/>
          <a:p>
            <a:fld id="{4ED5288D-6438-4257-ACC7-83F321ACCFE9}" type="slidenum">
              <a:rPr lang="en-US" smtClean="0"/>
              <a:t>24</a:t>
            </a:fld>
            <a:endParaRPr lang="en-US"/>
          </a:p>
        </p:txBody>
      </p:sp>
    </p:spTree>
    <p:extLst>
      <p:ext uri="{BB962C8B-B14F-4D97-AF65-F5344CB8AC3E}">
        <p14:creationId xmlns:p14="http://schemas.microsoft.com/office/powerpoint/2010/main" val="389179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fore </a:t>
            </a:r>
            <a:r>
              <a:rPr lang="en-US" dirty="0" err="1"/>
              <a:t>xpectaion</a:t>
            </a:r>
            <a:r>
              <a:rPr lang="en-US" dirty="0"/>
              <a:t>. The value of this PDF </a:t>
            </a:r>
            <a:r>
              <a:rPr lang="en-US" dirty="0" err="1"/>
              <a:t>dependes</a:t>
            </a:r>
            <a:r>
              <a:rPr lang="en-US" dirty="0"/>
              <a:t> on what the value of z… because the pdf if positive if z is in this range and 0 otherwise… so, we’re going to break up this integral.. This first part is summing over the values of z in this range…. (highlight) </a:t>
            </a:r>
          </a:p>
          <a:p>
            <a:endParaRPr lang="en-US" dirty="0"/>
          </a:p>
          <a:p>
            <a:r>
              <a:rPr lang="en-US" dirty="0"/>
              <a:t>Note we’re taking this integral with respect to z. these are just </a:t>
            </a:r>
            <a:r>
              <a:rPr lang="en-US" dirty="0" err="1"/>
              <a:t>constanct</a:t>
            </a:r>
            <a:r>
              <a:rPr lang="en-US" dirty="0"/>
              <a:t>… we’re going to end up with this expression.. Remember we’re evaluating this integral from a to b. </a:t>
            </a:r>
          </a:p>
        </p:txBody>
      </p:sp>
      <p:sp>
        <p:nvSpPr>
          <p:cNvPr id="4" name="Slide Number Placeholder 3"/>
          <p:cNvSpPr>
            <a:spLocks noGrp="1"/>
          </p:cNvSpPr>
          <p:nvPr>
            <p:ph type="sldNum" sz="quarter" idx="5"/>
          </p:nvPr>
        </p:nvSpPr>
        <p:spPr/>
        <p:txBody>
          <a:bodyPr/>
          <a:lstStyle/>
          <a:p>
            <a:fld id="{4ED5288D-6438-4257-ACC7-83F321ACCFE9}" type="slidenum">
              <a:rPr lang="en-US" smtClean="0"/>
              <a:t>25</a:t>
            </a:fld>
            <a:endParaRPr lang="en-US"/>
          </a:p>
        </p:txBody>
      </p:sp>
    </p:spTree>
    <p:extLst>
      <p:ext uri="{BB962C8B-B14F-4D97-AF65-F5344CB8AC3E}">
        <p14:creationId xmlns:p14="http://schemas.microsoft.com/office/powerpoint/2010/main" val="404062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picture</a:t>
            </a:r>
          </a:p>
        </p:txBody>
      </p:sp>
      <p:sp>
        <p:nvSpPr>
          <p:cNvPr id="4" name="Slide Number Placeholder 3"/>
          <p:cNvSpPr>
            <a:spLocks noGrp="1"/>
          </p:cNvSpPr>
          <p:nvPr>
            <p:ph type="sldNum" sz="quarter" idx="5"/>
          </p:nvPr>
        </p:nvSpPr>
        <p:spPr/>
        <p:txBody>
          <a:bodyPr/>
          <a:lstStyle/>
          <a:p>
            <a:fld id="{4ED5288D-6438-4257-ACC7-83F321ACCFE9}" type="slidenum">
              <a:rPr lang="en-US" smtClean="0"/>
              <a:t>31</a:t>
            </a:fld>
            <a:endParaRPr lang="en-US"/>
          </a:p>
        </p:txBody>
      </p:sp>
    </p:spTree>
    <p:extLst>
      <p:ext uri="{BB962C8B-B14F-4D97-AF65-F5344CB8AC3E}">
        <p14:creationId xmlns:p14="http://schemas.microsoft.com/office/powerpoint/2010/main" val="274231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the rate, expected number of successes in a time unit.. If we have a higher rathe of success, density decreases a lot faster.. Highest density at the start</a:t>
            </a:r>
          </a:p>
        </p:txBody>
      </p:sp>
      <p:sp>
        <p:nvSpPr>
          <p:cNvPr id="4" name="Slide Number Placeholder 3"/>
          <p:cNvSpPr>
            <a:spLocks noGrp="1"/>
          </p:cNvSpPr>
          <p:nvPr>
            <p:ph type="sldNum" sz="quarter" idx="5"/>
          </p:nvPr>
        </p:nvSpPr>
        <p:spPr/>
        <p:txBody>
          <a:bodyPr/>
          <a:lstStyle/>
          <a:p>
            <a:fld id="{4ED5288D-6438-4257-ACC7-83F321ACCFE9}" type="slidenum">
              <a:rPr lang="en-US" smtClean="0"/>
              <a:t>36</a:t>
            </a:fld>
            <a:endParaRPr lang="en-US"/>
          </a:p>
        </p:txBody>
      </p:sp>
    </p:spTree>
    <p:extLst>
      <p:ext uri="{BB962C8B-B14F-4D97-AF65-F5344CB8AC3E}">
        <p14:creationId xmlns:p14="http://schemas.microsoft.com/office/powerpoint/2010/main" val="95929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more complicated calculus than you need to know for this </a:t>
            </a:r>
            <a:r>
              <a:rPr lang="en-US" dirty="0" err="1"/>
              <a:t>calss</a:t>
            </a:r>
            <a:r>
              <a:rPr lang="en-US" dirty="0"/>
              <a:t>. </a:t>
            </a:r>
          </a:p>
        </p:txBody>
      </p:sp>
      <p:sp>
        <p:nvSpPr>
          <p:cNvPr id="4" name="Slide Number Placeholder 3"/>
          <p:cNvSpPr>
            <a:spLocks noGrp="1"/>
          </p:cNvSpPr>
          <p:nvPr>
            <p:ph type="sldNum" sz="quarter" idx="5"/>
          </p:nvPr>
        </p:nvSpPr>
        <p:spPr/>
        <p:txBody>
          <a:bodyPr/>
          <a:lstStyle/>
          <a:p>
            <a:fld id="{4ED5288D-6438-4257-ACC7-83F321ACCFE9}" type="slidenum">
              <a:rPr lang="en-US" smtClean="0"/>
              <a:t>39</a:t>
            </a:fld>
            <a:endParaRPr lang="en-US"/>
          </a:p>
        </p:txBody>
      </p:sp>
    </p:spTree>
    <p:extLst>
      <p:ext uri="{BB962C8B-B14F-4D97-AF65-F5344CB8AC3E}">
        <p14:creationId xmlns:p14="http://schemas.microsoft.com/office/powerpoint/2010/main" val="157686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variance, </a:t>
            </a:r>
          </a:p>
        </p:txBody>
      </p:sp>
      <p:sp>
        <p:nvSpPr>
          <p:cNvPr id="4" name="Slide Number Placeholder 3"/>
          <p:cNvSpPr>
            <a:spLocks noGrp="1"/>
          </p:cNvSpPr>
          <p:nvPr>
            <p:ph type="sldNum" sz="quarter" idx="5"/>
          </p:nvPr>
        </p:nvSpPr>
        <p:spPr/>
        <p:txBody>
          <a:bodyPr/>
          <a:lstStyle/>
          <a:p>
            <a:fld id="{4ED5288D-6438-4257-ACC7-83F321ACCFE9}" type="slidenum">
              <a:rPr lang="en-US" smtClean="0"/>
              <a:t>40</a:t>
            </a:fld>
            <a:endParaRPr lang="en-US"/>
          </a:p>
        </p:txBody>
      </p:sp>
    </p:spTree>
    <p:extLst>
      <p:ext uri="{BB962C8B-B14F-4D97-AF65-F5344CB8AC3E}">
        <p14:creationId xmlns:p14="http://schemas.microsoft.com/office/powerpoint/2010/main" val="301686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800066E-AE26-4867-809A-E1C1DDA42905}"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1174-B23A-4C9C-BA15-E4986E158A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43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800066E-AE26-4867-809A-E1C1DDA42905}" type="datetimeFigureOut">
              <a:rPr lang="en-US" smtClean="0"/>
              <a:t>7/19/2024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C6B1174-B23A-4C9C-BA15-E4986E158A1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40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0123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A3F5163-3850-436A-BCE0-06200C4419B0}" type="datetimeFigureOut">
              <a:rPr lang="en-US" smtClean="0"/>
              <a:t>7/19/2024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94A3F47-9F86-4B77-9DA6-763493A6573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014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00066E-AE26-4867-809A-E1C1DDA42905}"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1174-B23A-4C9C-BA15-E4986E158A1C}" type="slidenum">
              <a:rPr lang="en-US" smtClean="0"/>
              <a:t>‹#›</a:t>
            </a:fld>
            <a:endParaRPr lang="en-US"/>
          </a:p>
        </p:txBody>
      </p:sp>
    </p:spTree>
    <p:extLst>
      <p:ext uri="{BB962C8B-B14F-4D97-AF65-F5344CB8AC3E}">
        <p14:creationId xmlns:p14="http://schemas.microsoft.com/office/powerpoint/2010/main" val="93122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3800066E-AE26-4867-809A-E1C1DDA42905}" type="datetimeFigureOut">
              <a:rPr lang="en-US" smtClean="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B1174-B23A-4C9C-BA15-E4986E158A1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580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00066E-AE26-4867-809A-E1C1DDA42905}" type="datetimeFigureOut">
              <a:rPr lang="en-US" smtClean="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B1174-B23A-4C9C-BA15-E4986E158A1C}" type="slidenum">
              <a:rPr lang="en-US" smtClean="0"/>
              <a:t>‹#›</a:t>
            </a:fld>
            <a:endParaRPr lang="en-US"/>
          </a:p>
        </p:txBody>
      </p:sp>
    </p:spTree>
    <p:extLst>
      <p:ext uri="{BB962C8B-B14F-4D97-AF65-F5344CB8AC3E}">
        <p14:creationId xmlns:p14="http://schemas.microsoft.com/office/powerpoint/2010/main" val="27301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800066E-AE26-4867-809A-E1C1DDA42905}"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B1174-B23A-4C9C-BA15-E4986E158A1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6645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0066E-AE26-4867-809A-E1C1DDA42905}" type="datetimeFigureOut">
              <a:rPr lang="en-US" smtClean="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B1174-B23A-4C9C-BA15-E4986E158A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9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0066E-AE26-4867-809A-E1C1DDA42905}" type="datetimeFigureOut">
              <a:rPr lang="en-US" smtClean="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B1174-B23A-4C9C-BA15-E4986E158A1C}" type="slidenum">
              <a:rPr lang="en-US" smtClean="0"/>
              <a:t>‹#›</a:t>
            </a:fld>
            <a:endParaRPr lang="en-US"/>
          </a:p>
        </p:txBody>
      </p:sp>
    </p:spTree>
    <p:extLst>
      <p:ext uri="{BB962C8B-B14F-4D97-AF65-F5344CB8AC3E}">
        <p14:creationId xmlns:p14="http://schemas.microsoft.com/office/powerpoint/2010/main" val="34670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00066E-AE26-4867-809A-E1C1DDA42905}" type="datetimeFigureOut">
              <a:rPr lang="en-US" smtClean="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B1174-B23A-4C9C-BA15-E4986E158A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87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800066E-AE26-4867-809A-E1C1DDA42905}" type="datetimeFigureOut">
              <a:rPr lang="en-US" smtClean="0"/>
              <a:t>7/19/2024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C6B1174-B23A-4C9C-BA15-E4986E158A1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6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800066E-AE26-4867-809A-E1C1DDA42905}" type="datetimeFigureOut">
              <a:rPr lang="en-US" smtClean="0"/>
              <a:t>7/19/2024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C6B1174-B23A-4C9C-BA15-E4986E158A1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18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6" Type="http://schemas.openxmlformats.org/officeDocument/2006/relationships/image" Target="../media/image17.png"/><Relationship Id="rId25"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2.xml"/><Relationship Id="rId24" Type="http://schemas.openxmlformats.org/officeDocument/2006/relationships/image" Target="../media/image16.png"/><Relationship Id="rId23" Type="http://schemas.openxmlformats.org/officeDocument/2006/relationships/image" Target="NULL"/><Relationship Id="rId27"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4.png"/><Relationship Id="rId5" Type="http://schemas.openxmlformats.org/officeDocument/2006/relationships/image" Target="../media/image34.png"/><Relationship Id="rId10" Type="http://schemas.openxmlformats.org/officeDocument/2006/relationships/image" Target="../media/image43.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6.png"/><Relationship Id="rId5" Type="http://schemas.openxmlformats.org/officeDocument/2006/relationships/image" Target="../media/image34.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60.png"/></Relationships>
</file>

<file path=ppt/slides/_rels/slide46.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6.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6.png"/><Relationship Id="rId4" Type="http://schemas.openxmlformats.org/officeDocument/2006/relationships/image" Target="../media/image102.png"/></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9C96028-82BE-6286-2272-CE8E0B2FD32D}"/>
              </a:ext>
            </a:extLst>
          </p:cNvPr>
          <p:cNvSpPr>
            <a:spLocks noGrp="1"/>
          </p:cNvSpPr>
          <p:nvPr>
            <p:ph type="ctrTitle"/>
          </p:nvPr>
        </p:nvSpPr>
        <p:spPr>
          <a:xfrm>
            <a:off x="-173355" y="2257898"/>
            <a:ext cx="12538710" cy="1463040"/>
          </a:xfrm>
        </p:spPr>
        <p:txBody>
          <a:bodyPr/>
          <a:lstStyle/>
          <a:p>
            <a:pPr algn="ctr"/>
            <a:r>
              <a:rPr lang="en-US" b="1" dirty="0"/>
              <a:t>Zoo of Continuous Random Variables</a:t>
            </a:r>
          </a:p>
        </p:txBody>
      </p:sp>
      <p:sp>
        <p:nvSpPr>
          <p:cNvPr id="15" name="Subtitle 2">
            <a:extLst>
              <a:ext uri="{FF2B5EF4-FFF2-40B4-BE49-F238E27FC236}">
                <a16:creationId xmlns:a16="http://schemas.microsoft.com/office/drawing/2014/main" id="{0A306BD3-7A45-2A50-A8B5-D4E2093068A3}"/>
              </a:ext>
            </a:extLst>
          </p:cNvPr>
          <p:cNvSpPr>
            <a:spLocks noGrp="1"/>
          </p:cNvSpPr>
          <p:nvPr>
            <p:ph type="subTitle" idx="1"/>
          </p:nvPr>
        </p:nvSpPr>
        <p:spPr>
          <a:xfrm>
            <a:off x="2273508" y="3174170"/>
            <a:ext cx="7615003" cy="1463040"/>
          </a:xfrm>
        </p:spPr>
        <p:txBody>
          <a:bodyPr>
            <a:normAutofit/>
          </a:bodyPr>
          <a:lstStyle/>
          <a:p>
            <a:pPr algn="ctr"/>
            <a:r>
              <a:rPr lang="en-US" sz="4000" dirty="0"/>
              <a:t>CSE 312 24Su</a:t>
            </a:r>
          </a:p>
          <a:p>
            <a:pPr algn="ctr"/>
            <a:r>
              <a:rPr lang="en-US" sz="3500" dirty="0"/>
              <a:t>Lecture 14</a:t>
            </a:r>
          </a:p>
        </p:txBody>
      </p:sp>
      <p:sp>
        <p:nvSpPr>
          <p:cNvPr id="16" name="Rectangle 15">
            <a:extLst>
              <a:ext uri="{FF2B5EF4-FFF2-40B4-BE49-F238E27FC236}">
                <a16:creationId xmlns:a16="http://schemas.microsoft.com/office/drawing/2014/main" id="{B30570E1-AAFB-2D33-63BE-D378A46931D1}"/>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3147C76-717A-AB93-287D-930BB57C6603}"/>
              </a:ext>
            </a:extLst>
          </p:cNvPr>
          <p:cNvSpPr txBox="1"/>
          <p:nvPr/>
        </p:nvSpPr>
        <p:spPr>
          <a:xfrm>
            <a:off x="0" y="330501"/>
            <a:ext cx="12192000" cy="658040"/>
          </a:xfrm>
          <a:prstGeom prst="rect">
            <a:avLst/>
          </a:prstGeom>
          <a:solidFill>
            <a:srgbClr val="EDF8FD"/>
          </a:solidFill>
        </p:spPr>
        <p:txBody>
          <a:bodyPr wrap="square" anchor="ctr">
            <a:noAutofit/>
          </a:bodyPr>
          <a:lstStyle/>
          <a:p>
            <a:pPr algn="ctr"/>
            <a:r>
              <a:rPr lang="en-US" sz="2800" b="1" dirty="0">
                <a:latin typeface="Segoe UI" panose="020B0502040204020203" pitchFamily="34" charset="0"/>
                <a:cs typeface="Segoe UI" panose="020B0502040204020203" pitchFamily="34" charset="0"/>
              </a:rPr>
              <a:t>etherpad.wikimedia.org/p/312 </a:t>
            </a:r>
            <a:r>
              <a:rPr lang="en-US" sz="2800" dirty="0">
                <a:latin typeface="Segoe UI" panose="020B0502040204020203" pitchFamily="34" charset="0"/>
                <a:cs typeface="Segoe UI" panose="020B0502040204020203" pitchFamily="34" charset="0"/>
              </a:rPr>
              <a:t>for (anonymous) questions/comments! </a:t>
            </a:r>
            <a:endParaRPr lang="en-US" sz="2800" b="1" dirty="0">
              <a:latin typeface="Segoe UI" panose="020B0502040204020203" pitchFamily="34" charset="0"/>
              <a:cs typeface="Segoe UI" panose="020B0502040204020203" pitchFamily="34" charset="0"/>
            </a:endParaRPr>
          </a:p>
        </p:txBody>
      </p:sp>
      <p:sp>
        <p:nvSpPr>
          <p:cNvPr id="18" name="Rectangle 17">
            <a:extLst>
              <a:ext uri="{FF2B5EF4-FFF2-40B4-BE49-F238E27FC236}">
                <a16:creationId xmlns:a16="http://schemas.microsoft.com/office/drawing/2014/main" id="{912FBD1B-E540-C55A-53F6-0048291B7974}"/>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E2CEDD6-EE14-13FA-B31F-396BD25DCC72}"/>
              </a:ext>
            </a:extLst>
          </p:cNvPr>
          <p:cNvSpPr/>
          <p:nvPr/>
        </p:nvSpPr>
        <p:spPr>
          <a:xfrm>
            <a:off x="8019738" y="5006715"/>
            <a:ext cx="869429" cy="1259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069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r>
                  <a:rPr lang="en-US" sz="2000" b="1" dirty="0">
                    <a:solidFill>
                      <a:schemeClr val="accent5"/>
                    </a:solidFill>
                  </a:rPr>
                  <a:t>Probability mass function</a:t>
                </a:r>
                <a:r>
                  <a:rPr lang="en-US" sz="2000" dirty="0">
                    <a:solidFill>
                      <a:schemeClr val="accent5"/>
                    </a:solidFill>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oMath>
                </a14:m>
                <a:r>
                  <a:rPr lang="en-US" sz="2000" dirty="0"/>
                  <a:t> gives probability of each value in support</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r>
                  <a:rPr lang="en-US" sz="2000" b="1" dirty="0">
                    <a:solidFill>
                      <a:schemeClr val="accent5"/>
                    </a:solidFill>
                  </a:rPr>
                  <a:t>Expectation</a:t>
                </a:r>
                <a:r>
                  <a:rPr lang="en-US" sz="2000" b="1" dirty="0"/>
                  <a:t>: </a:t>
                </a:r>
                <a14:m>
                  <m:oMath xmlns:m="http://schemas.openxmlformats.org/officeDocument/2006/math">
                    <m:r>
                      <a:rPr lang="en-US" sz="2000" b="0" i="1">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𝑋</m:t>
                        </m:r>
                      </m:e>
                    </m:d>
                    <m:r>
                      <a:rPr lang="en-US" sz="2000" b="0" i="1" smtClean="0">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Ω</m:t>
                            </m:r>
                          </m:e>
                          <m:sub>
                            <m:r>
                              <a:rPr lang="en-US" sz="2000" b="0" i="1" smtClean="0">
                                <a:latin typeface="Cambria Math" panose="02040503050406030204" pitchFamily="18" charset="0"/>
                              </a:rPr>
                              <m:t>𝑋</m:t>
                            </m:r>
                          </m:sub>
                        </m:sSub>
                      </m:sub>
                      <m:sup/>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e>
                    </m:nary>
                  </m:oMath>
                </a14:m>
                <a:endParaRPr lang="en-US" sz="2000" dirty="0"/>
              </a:p>
              <a:p>
                <a:pPr>
                  <a:spcBef>
                    <a:spcPts val="0"/>
                  </a:spcBef>
                </a:pPr>
                <a:r>
                  <a:rPr lang="en-US" sz="2000" b="0" dirty="0"/>
                  <a:t>                    </a:t>
                </a:r>
                <a14:m>
                  <m:oMath xmlns:m="http://schemas.openxmlformats.org/officeDocument/2006/math">
                    <m:r>
                      <a:rPr lang="en-US" sz="2000" b="0" i="1" smtClean="0">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a:latin typeface="Cambria Math" panose="02040503050406030204" pitchFamily="18" charset="0"/>
                          </a:rPr>
                          <m:t>𝑋</m:t>
                        </m:r>
                        <m:r>
                          <a:rPr lang="en-US" sz="2000" b="0" i="1" smtClean="0">
                            <a:latin typeface="Cambria Math" panose="02040503050406030204" pitchFamily="18" charset="0"/>
                          </a:rPr>
                          <m:t>)</m:t>
                        </m:r>
                      </m:e>
                    </m:d>
                    <m:r>
                      <a:rPr lang="en-US" sz="2000" b="0" i="1" smtClean="0">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Ω</m:t>
                            </m:r>
                          </m:e>
                          <m:sub>
                            <m:r>
                              <a:rPr lang="en-US" sz="2000" b="0" i="1" smtClean="0">
                                <a:latin typeface="Cambria Math" panose="02040503050406030204" pitchFamily="18" charset="0"/>
                              </a:rPr>
                              <m:t>𝑋</m:t>
                            </m:r>
                          </m:sub>
                        </m:sSub>
                      </m:sub>
                      <m:sup/>
                      <m:e>
                        <m:r>
                          <a:rPr lang="en-US" sz="2000" b="0" i="1" smtClean="0">
                            <a:latin typeface="Cambria Math" panose="02040503050406030204" pitchFamily="18" charset="0"/>
                          </a:rPr>
                          <m:t>(</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e>
                    </m:nary>
                  </m:oMath>
                </a14:m>
                <a:endParaRPr lang="en-US" sz="2000" dirty="0"/>
              </a:p>
            </p:txBody>
          </p:sp>
        </mc:Choice>
        <mc:Fallback xmlns="">
          <p:sp>
            <p:nvSpPr>
              <p:cNvPr id="3" name="Content Placeholder 2">
                <a:extLst>
                  <a:ext uri="{FF2B5EF4-FFF2-40B4-BE49-F238E27FC236}">
                    <a16:creationId xmlns:a16="http://schemas.microsoft.com/office/drawing/2014/main" id="{BA27EACA-9C17-3F8D-FFBF-E86D995118E4}"/>
                  </a:ext>
                </a:extLst>
              </p:cNvPr>
              <p:cNvSpPr>
                <a:spLocks noGrp="1" noRot="1" noChangeAspect="1" noMove="1" noResize="1" noEditPoints="1" noAdjustHandles="1" noChangeArrowheads="1" noChangeShapeType="1" noTextEdit="1"/>
              </p:cNvSpPr>
              <p:nvPr>
                <p:ph idx="1"/>
              </p:nvPr>
            </p:nvSpPr>
            <p:spPr>
              <a:xfrm>
                <a:off x="575240" y="1166676"/>
                <a:ext cx="5445733" cy="5302703"/>
              </a:xfrm>
              <a:blipFill>
                <a:blip r:embed="rId2"/>
                <a:stretch>
                  <a:fillRect l="-336" t="-1034" r="-895" b="-114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r>
                  <a:rPr lang="en-US" sz="2000" b="1" dirty="0">
                    <a:solidFill>
                      <a:schemeClr val="accent5"/>
                    </a:solidFill>
                  </a:rPr>
                  <a:t>Probability </a:t>
                </a:r>
                <a:r>
                  <a:rPr lang="en-US" sz="2000" b="1" u="sng" dirty="0">
                    <a:solidFill>
                      <a:schemeClr val="accent5"/>
                    </a:solidFill>
                  </a:rPr>
                  <a:t>density</a:t>
                </a:r>
                <a:r>
                  <a:rPr lang="en-US" sz="2000" b="1" dirty="0">
                    <a:solidFill>
                      <a:schemeClr val="accent5"/>
                    </a:solidFill>
                  </a:rPr>
                  <a:t> function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𝒇</m:t>
                        </m:r>
                      </m:e>
                      <m:sub>
                        <m:r>
                          <a:rPr lang="en-US" sz="2000" b="1" i="1" smtClean="0">
                            <a:latin typeface="Cambria Math" panose="02040503050406030204" pitchFamily="18" charset="0"/>
                          </a:rPr>
                          <m:t>𝑿</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oMath>
                </a14:m>
                <a:r>
                  <a:rPr lang="en-US" sz="2000" dirty="0"/>
                  <a:t> describes relative chances of taking values around </a:t>
                </a:r>
                <a14:m>
                  <m:oMath xmlns:m="http://schemas.openxmlformats.org/officeDocument/2006/math">
                    <m:r>
                      <a:rPr lang="en-US" sz="2000" i="1" dirty="0" smtClean="0">
                        <a:latin typeface="Cambria Math" panose="02040503050406030204" pitchFamily="18" charset="0"/>
                      </a:rPr>
                      <m:t>𝑘</m:t>
                    </m:r>
                  </m:oMath>
                </a14:m>
                <a:r>
                  <a:rPr lang="en-US" sz="2000" dirty="0"/>
                  <a:t>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r>
                  <a:rPr lang="en-US" sz="2000" b="1" dirty="0">
                    <a:solidFill>
                      <a:schemeClr val="accent5"/>
                    </a:solidFill>
                  </a:rPr>
                  <a:t>Expectation</a:t>
                </a:r>
                <a:r>
                  <a:rPr lang="en-US" sz="2000" b="1" dirty="0">
                    <a:solidFill>
                      <a:schemeClr val="tx2">
                        <a:lumMod val="75000"/>
                      </a:schemeClr>
                    </a:solidFill>
                  </a:rPr>
                  <a:t>: </a:t>
                </a:r>
                <a14:m>
                  <m:oMath xmlns:m="http://schemas.openxmlformats.org/officeDocument/2006/math">
                    <m:r>
                      <a:rPr lang="en-US" sz="2000" b="0" i="1" smtClean="0">
                        <a:solidFill>
                          <a:schemeClr val="tx1"/>
                        </a:solidFill>
                        <a:latin typeface="Cambria Math" panose="02040503050406030204" pitchFamily="18" charset="0"/>
                      </a:rPr>
                      <m:t>𝔼</m:t>
                    </m:r>
                    <m:d>
                      <m:dPr>
                        <m:begChr m:val="["/>
                        <m:endChr m:val="]"/>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𝑋</m:t>
                        </m:r>
                      </m:e>
                    </m:d>
                    <m:r>
                      <a:rPr lang="en-US" sz="2000" b="0" i="1" smtClean="0">
                        <a:solidFill>
                          <a:schemeClr val="tx1"/>
                        </a:solidFill>
                        <a:latin typeface="Cambria Math" panose="02040503050406030204" pitchFamily="18" charset="0"/>
                      </a:rPr>
                      <m:t>=</m:t>
                    </m:r>
                    <m:nary>
                      <m:naryPr>
                        <m:ctrlPr>
                          <a:rPr lang="en-US" sz="2000" i="1">
                            <a:solidFill>
                              <a:schemeClr val="tx1"/>
                            </a:solidFill>
                            <a:latin typeface="Cambria Math" panose="02040503050406030204" pitchFamily="18" charset="0"/>
                          </a:rPr>
                        </m:ctrlPr>
                      </m:naryPr>
                      <m:sub>
                        <m:r>
                          <m:rPr>
                            <m:brk m:alnAt="23"/>
                          </m:rP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ub>
                      <m:sup>
                        <m:r>
                          <a:rPr lang="en-US" sz="2000" b="0" i="1">
                            <a:solidFill>
                              <a:schemeClr val="tx1"/>
                            </a:solidFill>
                            <a:latin typeface="Cambria Math" panose="02040503050406030204" pitchFamily="18" charset="0"/>
                          </a:rPr>
                          <m:t>∞</m:t>
                        </m:r>
                      </m:sup>
                      <m:e>
                        <m:r>
                          <a:rPr lang="en-US" sz="2000" b="0" i="1">
                            <a:solidFill>
                              <a:schemeClr val="tx1"/>
                            </a:solidFill>
                            <a:latin typeface="Cambria Math" panose="02040503050406030204" pitchFamily="18" charset="0"/>
                          </a:rPr>
                          <m:t>𝑧</m:t>
                        </m:r>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𝑓</m:t>
                            </m:r>
                          </m:e>
                          <m:sub>
                            <m:r>
                              <a:rPr lang="en-US" sz="2000" b="0" i="1">
                                <a:solidFill>
                                  <a:schemeClr val="tx1"/>
                                </a:solidFill>
                                <a:latin typeface="Cambria Math" panose="02040503050406030204" pitchFamily="18" charset="0"/>
                              </a:rPr>
                              <m:t>𝑋</m:t>
                            </m:r>
                          </m:sub>
                        </m:sSub>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𝑧</m:t>
                            </m:r>
                          </m:e>
                        </m:d>
                        <m:r>
                          <a:rPr lang="en-US" sz="2000" b="0" i="1">
                            <a:solidFill>
                              <a:schemeClr val="tx1"/>
                            </a:solidFill>
                            <a:latin typeface="Cambria Math" panose="02040503050406030204" pitchFamily="18" charset="0"/>
                          </a:rPr>
                          <m:t> </m:t>
                        </m:r>
                        <m:r>
                          <m:rPr>
                            <m:sty m:val="p"/>
                          </m:rPr>
                          <a:rPr lang="en-US" sz="2000" b="0">
                            <a:solidFill>
                              <a:schemeClr val="tx1"/>
                            </a:solidFill>
                            <a:latin typeface="Cambria Math" panose="02040503050406030204" pitchFamily="18" charset="0"/>
                          </a:rPr>
                          <m:t>d</m:t>
                        </m:r>
                        <m:r>
                          <a:rPr lang="en-US" sz="2000" b="0" i="1">
                            <a:solidFill>
                              <a:schemeClr val="tx1"/>
                            </a:solidFill>
                            <a:latin typeface="Cambria Math" panose="02040503050406030204" pitchFamily="18" charset="0"/>
                          </a:rPr>
                          <m:t>𝑧</m:t>
                        </m:r>
                      </m:e>
                    </m:nary>
                  </m:oMath>
                </a14:m>
                <a:endParaRPr lang="en-US" sz="2000" dirty="0">
                  <a:solidFill>
                    <a:schemeClr val="tx2">
                      <a:lumMod val="75000"/>
                    </a:schemeClr>
                  </a:solidFill>
                </a:endParaRPr>
              </a:p>
              <a:p>
                <a:pPr>
                  <a:spcBef>
                    <a:spcPts val="0"/>
                  </a:spcBef>
                </a:pPr>
                <a:r>
                  <a:rPr lang="en-US" sz="2000" b="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𝔼</m:t>
                    </m:r>
                    <m:d>
                      <m:dPr>
                        <m:begChr m:val="["/>
                        <m:endChr m:val="]"/>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nary>
                      <m:naryPr>
                        <m:ctrlPr>
                          <a:rPr lang="en-US" sz="2000" i="1">
                            <a:solidFill>
                              <a:schemeClr val="tx1"/>
                            </a:solidFill>
                            <a:latin typeface="Cambria Math" panose="02040503050406030204" pitchFamily="18" charset="0"/>
                          </a:rPr>
                        </m:ctrlPr>
                      </m:naryPr>
                      <m:sub>
                        <m:r>
                          <m:rPr>
                            <m:brk m:alnAt="23"/>
                          </m:rP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ub>
                      <m:sup>
                        <m:r>
                          <a:rPr lang="en-US" sz="2000" b="0" i="1">
                            <a:solidFill>
                              <a:schemeClr val="tx1"/>
                            </a:solidFill>
                            <a:latin typeface="Cambria Math" panose="02040503050406030204" pitchFamily="18" charset="0"/>
                          </a:rPr>
                          <m:t>∞</m:t>
                        </m:r>
                      </m:sup>
                      <m:e>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𝑧</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𝑓</m:t>
                            </m:r>
                          </m:e>
                          <m:sub>
                            <m:r>
                              <a:rPr lang="en-US" sz="2000" b="0" i="1">
                                <a:solidFill>
                                  <a:schemeClr val="tx1"/>
                                </a:solidFill>
                                <a:latin typeface="Cambria Math" panose="02040503050406030204" pitchFamily="18" charset="0"/>
                              </a:rPr>
                              <m:t>𝑋</m:t>
                            </m:r>
                          </m:sub>
                        </m:sSub>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𝑧</m:t>
                            </m:r>
                          </m:e>
                        </m:d>
                        <m:r>
                          <a:rPr lang="en-US" sz="2000" b="0" i="1">
                            <a:solidFill>
                              <a:schemeClr val="tx1"/>
                            </a:solidFill>
                            <a:latin typeface="Cambria Math" panose="02040503050406030204" pitchFamily="18" charset="0"/>
                          </a:rPr>
                          <m:t> </m:t>
                        </m:r>
                        <m:r>
                          <m:rPr>
                            <m:sty m:val="p"/>
                          </m:rPr>
                          <a:rPr lang="en-US" sz="2000" b="0">
                            <a:solidFill>
                              <a:schemeClr val="tx1"/>
                            </a:solidFill>
                            <a:latin typeface="Cambria Math" panose="02040503050406030204" pitchFamily="18" charset="0"/>
                          </a:rPr>
                          <m:t>d</m:t>
                        </m:r>
                        <m:r>
                          <a:rPr lang="en-US" sz="2000" b="0" i="1">
                            <a:solidFill>
                              <a:schemeClr val="tx1"/>
                            </a:solidFill>
                            <a:latin typeface="Cambria Math" panose="02040503050406030204" pitchFamily="18" charset="0"/>
                          </a:rPr>
                          <m:t>𝑧</m:t>
                        </m:r>
                      </m:e>
                    </m:nary>
                  </m:oMath>
                </a14:m>
                <a:endParaRPr lang="en-US" sz="2000" dirty="0">
                  <a:solidFill>
                    <a:schemeClr val="tx2">
                      <a:lumMod val="75000"/>
                    </a:schemeClr>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3"/>
                <a:stretch>
                  <a:fillRect l="-1079" t="-959"/>
                </a:stretch>
              </a:blipFill>
            </p:spPr>
            <p:txBody>
              <a:bodyPr/>
              <a:lstStyle/>
              <a:p>
                <a:r>
                  <a:rPr lang="en-US">
                    <a:noFill/>
                  </a:rPr>
                  <a:t> </a:t>
                </a:r>
              </a:p>
            </p:txBody>
          </p:sp>
        </mc:Fallback>
      </mc:AlternateContent>
      <p:pic>
        <p:nvPicPr>
          <p:cNvPr id="6" name="Picture 5" descr="A graph and diagram of a graph&#10;&#10;Description automatically generated">
            <a:extLst>
              <a:ext uri="{FF2B5EF4-FFF2-40B4-BE49-F238E27FC236}">
                <a16:creationId xmlns:a16="http://schemas.microsoft.com/office/drawing/2014/main" id="{187D3242-4E04-3638-E14F-BED8354510C5}"/>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22254" r="34806" b="57308"/>
          <a:stretch/>
        </p:blipFill>
        <p:spPr>
          <a:xfrm>
            <a:off x="264442" y="2434590"/>
            <a:ext cx="3162618" cy="1485900"/>
          </a:xfrm>
          <a:prstGeom prst="rect">
            <a:avLst/>
          </a:prstGeom>
        </p:spPr>
      </p:pic>
      <p:pic>
        <p:nvPicPr>
          <p:cNvPr id="7" name="Picture 6" descr="A graph and diagram of a graph&#10;&#10;Description automatically generated">
            <a:extLst>
              <a:ext uri="{FF2B5EF4-FFF2-40B4-BE49-F238E27FC236}">
                <a16:creationId xmlns:a16="http://schemas.microsoft.com/office/drawing/2014/main" id="{FC2847A3-85A4-65AD-8AC6-861DFC83DAAB}"/>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42692" r="25478" b="31600"/>
          <a:stretch/>
        </p:blipFill>
        <p:spPr>
          <a:xfrm>
            <a:off x="6353908" y="2551087"/>
            <a:ext cx="2944688" cy="14859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F9E8C7-23F0-1AAE-DF95-1CEA86F16841}"/>
                  </a:ext>
                </a:extLst>
              </p:cNvPr>
              <p:cNvSpPr txBox="1"/>
              <p:nvPr/>
            </p:nvSpPr>
            <p:spPr>
              <a:xfrm>
                <a:off x="3270723" y="2477979"/>
                <a:ext cx="1858509" cy="1273754"/>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C9F9E8C7-23F0-1AAE-DF95-1CEA86F16841}"/>
                  </a:ext>
                </a:extLst>
              </p:cNvPr>
              <p:cNvSpPr txBox="1">
                <a:spLocks noRot="1" noChangeAspect="1" noMove="1" noResize="1" noEditPoints="1" noAdjustHandles="1" noChangeArrowheads="1" noChangeShapeType="1" noTextEdit="1"/>
              </p:cNvSpPr>
              <p:nvPr/>
            </p:nvSpPr>
            <p:spPr>
              <a:xfrm>
                <a:off x="3270723" y="2477979"/>
                <a:ext cx="1858509" cy="1273754"/>
              </a:xfrm>
              <a:prstGeom prst="roundRect">
                <a:avLst/>
              </a:prstGeom>
              <a:blipFill>
                <a:blip r:embed="rId5"/>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C1D068-CBF6-9C9A-1CB4-2E00D883C661}"/>
                  </a:ext>
                </a:extLst>
              </p:cNvPr>
              <p:cNvSpPr txBox="1"/>
              <p:nvPr/>
            </p:nvSpPr>
            <p:spPr>
              <a:xfrm>
                <a:off x="9130700" y="2551087"/>
                <a:ext cx="2057842" cy="1154926"/>
              </a:xfrm>
              <a:prstGeom prst="roundRect">
                <a:avLst/>
              </a:prstGeom>
              <a:noFill/>
              <a:ln w="38100">
                <a:solidFill>
                  <a:schemeClr val="accent4">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e>
                      </m:nary>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b="0" i="0" u="none" strike="noStrike" kern="1200" cap="none" spc="0" normalizeH="0" baseline="0" noProof="0" smtClean="0">
                          <a:ln>
                            <a:noFill/>
                          </a:ln>
                          <a:solidFill>
                            <a:prstClr val="black"/>
                          </a:solidFill>
                          <a:effectLst/>
                          <a:uLnTx/>
                          <a:uFillTx/>
                          <a:latin typeface="Cambria Math" panose="02040503050406030204" pitchFamily="18" charset="0"/>
                        </a:rPr>
                        <m:t>d</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AFC1D068-CBF6-9C9A-1CB4-2E00D883C661}"/>
                  </a:ext>
                </a:extLst>
              </p:cNvPr>
              <p:cNvSpPr txBox="1">
                <a:spLocks noRot="1" noChangeAspect="1" noMove="1" noResize="1" noEditPoints="1" noAdjustHandles="1" noChangeArrowheads="1" noChangeShapeType="1" noTextEdit="1"/>
              </p:cNvSpPr>
              <p:nvPr/>
            </p:nvSpPr>
            <p:spPr>
              <a:xfrm>
                <a:off x="9130700" y="2551087"/>
                <a:ext cx="2057842" cy="1154926"/>
              </a:xfrm>
              <a:prstGeom prst="roundRect">
                <a:avLst/>
              </a:prstGeom>
              <a:blipFill>
                <a:blip r:embed="rId6"/>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16A061D0-44DC-92FB-8FCE-19E4A58F110D}"/>
                  </a:ext>
                </a:extLst>
              </p:cNvPr>
              <p:cNvSpPr/>
              <p:nvPr/>
            </p:nvSpPr>
            <p:spPr>
              <a:xfrm>
                <a:off x="612753" y="4217195"/>
                <a:ext cx="4516479"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marR="0" lvl="0" algn="l" defTabSz="914400" rtl="0" eaLnBrk="1" fontAlgn="auto" latinLnBrk="0" hangingPunct="1">
                  <a:lnSpc>
                    <a:spcPct val="90000"/>
                  </a:lnSpc>
                  <a:spcBef>
                    <a:spcPts val="1200"/>
                  </a:spcBef>
                  <a:spcAft>
                    <a:spcPts val="200"/>
                  </a:spcAft>
                  <a:buClr>
                    <a:srgbClr val="1CADE4"/>
                  </a:buClr>
                  <a:buSzPct val="100000"/>
                  <a:tabLst/>
                  <a:defRPr/>
                </a:pPr>
                <a:r>
                  <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Sum</a:t>
                </a: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up the probabilities of values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oMath>
                </a14:m>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0" name="Rectangle: Rounded Corners 19">
                <a:extLst>
                  <a:ext uri="{FF2B5EF4-FFF2-40B4-BE49-F238E27FC236}">
                    <a16:creationId xmlns:a16="http://schemas.microsoft.com/office/drawing/2014/main" id="{16A061D0-44DC-92FB-8FCE-19E4A58F110D}"/>
                  </a:ext>
                </a:extLst>
              </p:cNvPr>
              <p:cNvSpPr>
                <a:spLocks noRot="1" noChangeAspect="1" noMove="1" noResize="1" noEditPoints="1" noAdjustHandles="1" noChangeArrowheads="1" noChangeShapeType="1" noTextEdit="1"/>
              </p:cNvSpPr>
              <p:nvPr/>
            </p:nvSpPr>
            <p:spPr>
              <a:xfrm>
                <a:off x="612753" y="4217195"/>
                <a:ext cx="4516479" cy="823865"/>
              </a:xfrm>
              <a:prstGeom prst="roundRect">
                <a:avLst/>
              </a:prstGeom>
              <a:blipFill>
                <a:blip r:embed="rId7"/>
                <a:stretch>
                  <a:fillRect l="-268" b="-6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ED127C20-1F08-28A5-6D0A-132802C15AFA}"/>
                  </a:ext>
                </a:extLst>
              </p:cNvPr>
              <p:cNvSpPr/>
              <p:nvPr/>
            </p:nvSpPr>
            <p:spPr>
              <a:xfrm>
                <a:off x="6389300" y="4262554"/>
                <a:ext cx="5520757"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lvl="0"/>
                <a:r>
                  <a:rPr lang="en-US" sz="2000" i="1" u="sng" dirty="0">
                    <a:solidFill>
                      <a:prstClr val="black"/>
                    </a:solidFill>
                    <a:latin typeface="Segoe UI Semilight" panose="020B0402040204020203" pitchFamily="34" charset="0"/>
                    <a:cs typeface="Segoe UI Semilight" panose="020B0402040204020203" pitchFamily="34" charset="0"/>
                  </a:rPr>
                  <a:t>Integrate</a:t>
                </a:r>
                <a:r>
                  <a:rPr lang="en-US" sz="2000" dirty="0">
                    <a:solidFill>
                      <a:prstClr val="black"/>
                    </a:solidFill>
                    <a:latin typeface="Segoe UI Semilight" panose="020B0402040204020203" pitchFamily="34" charset="0"/>
                    <a:cs typeface="Segoe UI Semilight" panose="020B0402040204020203" pitchFamily="34" charset="0"/>
                  </a:rPr>
                  <a:t> over values </a:t>
                </a:r>
                <a14:m>
                  <m:oMath xmlns:m="http://schemas.openxmlformats.org/officeDocument/2006/math">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𝑘</m:t>
                    </m:r>
                  </m:oMath>
                </a14:m>
                <a:r>
                  <a:rPr lang="en-US" sz="2000" dirty="0">
                    <a:solidFill>
                      <a:prstClr val="black"/>
                    </a:solidFill>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𝑋</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𝑘</m:t>
                        </m:r>
                      </m:e>
                    </m:d>
                    <m:r>
                      <a:rPr lang="en-US" sz="2000" i="1">
                        <a:solidFill>
                          <a:prstClr val="black"/>
                        </a:solidFill>
                        <a:latin typeface="Cambria Math" panose="02040503050406030204" pitchFamily="18" charset="0"/>
                      </a:rPr>
                      <m:t>=</m:t>
                    </m:r>
                    <m:nary>
                      <m:naryPr>
                        <m:limLoc m:val="subSup"/>
                        <m:grow m:val="on"/>
                        <m:ctrlPr>
                          <a:rPr lang="en-US" sz="2000" i="1" dirty="0">
                            <a:solidFill>
                              <a:prstClr val="black"/>
                            </a:solidFill>
                            <a:latin typeface="Cambria Math" panose="02040503050406030204" pitchFamily="18" charset="0"/>
                          </a:rPr>
                        </m:ctrlPr>
                      </m:naryPr>
                      <m:sub>
                        <m:r>
                          <a:rPr lang="en-US" sz="2000" dirty="0">
                            <a:solidFill>
                              <a:prstClr val="black"/>
                            </a:solidFill>
                            <a:latin typeface="Cambria Math" panose="02040503050406030204" pitchFamily="18" charset="0"/>
                          </a:rPr>
                          <m:t>−∞</m:t>
                        </m:r>
                      </m:sub>
                      <m:sup>
                        <m:r>
                          <a:rPr lang="en-US" sz="2000" i="1" dirty="0">
                            <a:solidFill>
                              <a:prstClr val="black"/>
                            </a:solidFill>
                            <a:latin typeface="Cambria Math" panose="02040503050406030204" pitchFamily="18" charset="0"/>
                          </a:rPr>
                          <m:t>𝑘</m:t>
                        </m:r>
                      </m:sup>
                      <m:e>
                        <m:sSub>
                          <m:sSubPr>
                            <m:ctrlPr>
                              <a:rPr lang="en-US" sz="2000" i="1" dirty="0">
                                <a:solidFill>
                                  <a:srgbClr val="836967"/>
                                </a:solidFill>
                                <a:latin typeface="Cambria Math" panose="02040503050406030204" pitchFamily="18" charset="0"/>
                              </a:rPr>
                            </m:ctrlPr>
                          </m:sSubPr>
                          <m:e>
                            <m:r>
                              <a:rPr lang="en-US" sz="2000" i="1" dirty="0">
                                <a:solidFill>
                                  <a:prstClr val="black"/>
                                </a:solidFill>
                                <a:latin typeface="Cambria Math" panose="02040503050406030204" pitchFamily="18" charset="0"/>
                              </a:rPr>
                              <m:t>𝑓</m:t>
                            </m:r>
                          </m:e>
                          <m:sub>
                            <m:r>
                              <a:rPr lang="en-US" sz="2000" i="1" dirty="0">
                                <a:solidFill>
                                  <a:prstClr val="black"/>
                                </a:solidFill>
                                <a:latin typeface="Cambria Math" panose="02040503050406030204" pitchFamily="18" charset="0"/>
                              </a:rPr>
                              <m:t>𝑋</m:t>
                            </m:r>
                          </m:sub>
                        </m:sSub>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𝑧</m:t>
                            </m:r>
                          </m:e>
                        </m:d>
                        <m:r>
                          <a:rPr lang="en-US" sz="2000" i="1" dirty="0">
                            <a:solidFill>
                              <a:prstClr val="black"/>
                            </a:solidFill>
                            <a:latin typeface="Cambria Math" panose="02040503050406030204" pitchFamily="18" charset="0"/>
                          </a:rPr>
                          <m:t>𝑑𝑧</m:t>
                        </m:r>
                      </m:e>
                    </m:nary>
                  </m:oMath>
                </a14:m>
                <a:endParaRPr lang="en-US" sz="2000" dirty="0">
                  <a:solidFill>
                    <a:prstClr val="black"/>
                  </a:solidFill>
                  <a:latin typeface="Segoe UI Semilight" panose="020B0402040204020203" pitchFamily="34" charset="0"/>
                  <a:cs typeface="Segoe UI Semilight" panose="020B0402040204020203" pitchFamily="34" charset="0"/>
                </a:endParaRPr>
              </a:p>
            </p:txBody>
          </p:sp>
        </mc:Choice>
        <mc:Fallback xmlns="">
          <p:sp>
            <p:nvSpPr>
              <p:cNvPr id="21" name="Rectangle: Rounded Corners 20">
                <a:extLst>
                  <a:ext uri="{FF2B5EF4-FFF2-40B4-BE49-F238E27FC236}">
                    <a16:creationId xmlns:a16="http://schemas.microsoft.com/office/drawing/2014/main" id="{ED127C20-1F08-28A5-6D0A-132802C15AFA}"/>
                  </a:ext>
                </a:extLst>
              </p:cNvPr>
              <p:cNvSpPr>
                <a:spLocks noRot="1" noChangeAspect="1" noMove="1" noResize="1" noEditPoints="1" noAdjustHandles="1" noChangeArrowheads="1" noChangeShapeType="1" noTextEdit="1"/>
              </p:cNvSpPr>
              <p:nvPr/>
            </p:nvSpPr>
            <p:spPr>
              <a:xfrm>
                <a:off x="6389300" y="4262554"/>
                <a:ext cx="5520757" cy="823865"/>
              </a:xfrm>
              <a:prstGeom prst="roundRect">
                <a:avLst/>
              </a:prstGeom>
              <a:blipFill>
                <a:blip r:embed="rId8"/>
                <a:stretch>
                  <a:fillRect l="-220" b="-1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F41072-9E69-89D1-E802-12257E7E866E}"/>
                  </a:ext>
                </a:extLst>
              </p:cNvPr>
              <p:cNvSpPr txBox="1"/>
              <p:nvPr/>
            </p:nvSpPr>
            <p:spPr>
              <a:xfrm>
                <a:off x="575240" y="4151287"/>
                <a:ext cx="11369108" cy="476726"/>
              </a:xfrm>
              <a:prstGeom prst="roundRect">
                <a:avLst/>
              </a:prstGeom>
              <a:solidFill>
                <a:srgbClr val="EAF1F6"/>
              </a:solidFill>
              <a:ln w="28575">
                <a:noFill/>
              </a:ln>
            </p:spPr>
            <p:txBody>
              <a:bodyPr wrap="square">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Cumulative Distribution Function (CDF) </a:t>
                </a:r>
                <a:r>
                  <a:rPr lang="en-US" sz="2200" dirty="0">
                    <a:solidFill>
                      <a:schemeClr val="tx1"/>
                    </a:solidFill>
                    <a:latin typeface="Segoe UI Semilight" panose="020B0402040204020203" pitchFamily="34" charset="0"/>
                    <a:cs typeface="Segoe UI Semilight" panose="020B0402040204020203" pitchFamily="34" charset="0"/>
                  </a:rPr>
                  <a:t>is the function </a:t>
                </a:r>
                <a14:m>
                  <m:oMath xmlns:m="http://schemas.openxmlformats.org/officeDocument/2006/math">
                    <m:sSub>
                      <m:sSubPr>
                        <m:ctrlPr>
                          <a:rPr lang="en-US" sz="2200" b="0" i="1" smtClean="0">
                            <a:solidFill>
                              <a:schemeClr val="tx1"/>
                            </a:solidFill>
                            <a:latin typeface="Cambria Math" panose="02040503050406030204" pitchFamily="18" charset="0"/>
                            <a:cs typeface="Segoe UI Semilight" panose="020B0402040204020203" pitchFamily="34" charset="0"/>
                          </a:rPr>
                        </m:ctrlPr>
                      </m:sSubPr>
                      <m:e>
                        <m:r>
                          <a:rPr lang="en-US" sz="2200" b="0" i="1" smtClean="0">
                            <a:solidFill>
                              <a:schemeClr val="tx1"/>
                            </a:solidFill>
                            <a:latin typeface="Cambria Math" panose="02040503050406030204" pitchFamily="18" charset="0"/>
                            <a:cs typeface="Segoe UI Semilight" panose="020B0402040204020203" pitchFamily="34" charset="0"/>
                          </a:rPr>
                          <m:t>𝐹</m:t>
                        </m:r>
                      </m:e>
                      <m:sub>
                        <m:r>
                          <a:rPr lang="en-US" sz="2200" b="0" i="1" smtClean="0">
                            <a:solidFill>
                              <a:schemeClr val="tx1"/>
                            </a:solidFill>
                            <a:latin typeface="Cambria Math" panose="02040503050406030204" pitchFamily="18" charset="0"/>
                            <a:cs typeface="Segoe UI Semilight" panose="020B0402040204020203" pitchFamily="34" charset="0"/>
                          </a:rPr>
                          <m:t>𝑋</m:t>
                        </m:r>
                      </m:sub>
                    </m:sSub>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𝑘</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b="1" i="1">
                        <a:solidFill>
                          <a:schemeClr val="tx1"/>
                        </a:solidFill>
                        <a:latin typeface="Cambria Math" panose="02040503050406030204" pitchFamily="18" charset="0"/>
                      </a:rPr>
                      <m:t>ℙ</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𝑿</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𝒌</m:t>
                    </m:r>
                    <m:r>
                      <a:rPr lang="en-US" sz="2200" b="1" i="1" smtClean="0">
                        <a:solidFill>
                          <a:schemeClr val="tx1"/>
                        </a:solidFill>
                        <a:latin typeface="Cambria Math" panose="02040503050406030204" pitchFamily="18" charset="0"/>
                      </a:rPr>
                      <m:t>)</m:t>
                    </m:r>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8" name="TextBox 17">
                <a:extLst>
                  <a:ext uri="{FF2B5EF4-FFF2-40B4-BE49-F238E27FC236}">
                    <a16:creationId xmlns:a16="http://schemas.microsoft.com/office/drawing/2014/main" id="{81F41072-9E69-89D1-E802-12257E7E866E}"/>
                  </a:ext>
                </a:extLst>
              </p:cNvPr>
              <p:cNvSpPr txBox="1">
                <a:spLocks noRot="1" noChangeAspect="1" noMove="1" noResize="1" noEditPoints="1" noAdjustHandles="1" noChangeArrowheads="1" noChangeShapeType="1" noTextEdit="1"/>
              </p:cNvSpPr>
              <p:nvPr/>
            </p:nvSpPr>
            <p:spPr>
              <a:xfrm>
                <a:off x="575240" y="4151287"/>
                <a:ext cx="11369108" cy="476726"/>
              </a:xfrm>
              <a:prstGeom prst="roundRect">
                <a:avLst/>
              </a:prstGeom>
              <a:blipFill>
                <a:blip r:embed="rId9"/>
                <a:stretch>
                  <a:fillRect t="-2564" b="-21795"/>
                </a:stretch>
              </a:blipFill>
              <a:ln w="28575">
                <a:noFill/>
              </a:ln>
            </p:spPr>
            <p:txBody>
              <a:bodyPr/>
              <a:lstStyle/>
              <a:p>
                <a:r>
                  <a:rPr lang="en-US">
                    <a:noFill/>
                  </a:rPr>
                  <a:t> </a:t>
                </a:r>
              </a:p>
            </p:txBody>
          </p:sp>
        </mc:Fallback>
      </mc:AlternateContent>
    </p:spTree>
    <p:extLst>
      <p:ext uri="{BB962C8B-B14F-4D97-AF65-F5344CB8AC3E}">
        <p14:creationId xmlns:p14="http://schemas.microsoft.com/office/powerpoint/2010/main" val="216229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r>
                  <a:rPr lang="en-US" sz="2000" b="1" dirty="0">
                    <a:solidFill>
                      <a:schemeClr val="accent5"/>
                    </a:solidFill>
                  </a:rPr>
                  <a:t>Probability mass function</a:t>
                </a:r>
                <a:r>
                  <a:rPr lang="en-US" sz="2000" dirty="0">
                    <a:solidFill>
                      <a:schemeClr val="accent5"/>
                    </a:solidFill>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oMath>
                </a14:m>
                <a:r>
                  <a:rPr lang="en-US" sz="2000" dirty="0"/>
                  <a:t> gives probability of each value in support</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r>
                  <a:rPr lang="en-US" sz="2000" b="1" dirty="0">
                    <a:solidFill>
                      <a:schemeClr val="accent5"/>
                    </a:solidFill>
                  </a:rPr>
                  <a:t>Expectation</a:t>
                </a:r>
                <a:r>
                  <a:rPr lang="en-US" sz="2000" b="1" dirty="0"/>
                  <a:t>: </a:t>
                </a:r>
                <a14:m>
                  <m:oMath xmlns:m="http://schemas.openxmlformats.org/officeDocument/2006/math">
                    <m:r>
                      <a:rPr lang="en-US" sz="2000" b="0" i="1">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𝑋</m:t>
                        </m:r>
                      </m:e>
                    </m:d>
                    <m:r>
                      <a:rPr lang="en-US" sz="2000" b="0" i="1" smtClean="0">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Ω</m:t>
                            </m:r>
                          </m:e>
                          <m:sub>
                            <m:r>
                              <a:rPr lang="en-US" sz="2000" b="0" i="1" smtClean="0">
                                <a:latin typeface="Cambria Math" panose="02040503050406030204" pitchFamily="18" charset="0"/>
                              </a:rPr>
                              <m:t>𝑋</m:t>
                            </m:r>
                          </m:sub>
                        </m:sSub>
                      </m:sub>
                      <m:sup/>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e>
                    </m:nary>
                  </m:oMath>
                </a14:m>
                <a:endParaRPr lang="en-US" sz="2000" dirty="0"/>
              </a:p>
              <a:p>
                <a:pPr>
                  <a:spcBef>
                    <a:spcPts val="0"/>
                  </a:spcBef>
                </a:pPr>
                <a:r>
                  <a:rPr lang="en-US" sz="2000" b="0" dirty="0"/>
                  <a:t>                    </a:t>
                </a:r>
                <a14:m>
                  <m:oMath xmlns:m="http://schemas.openxmlformats.org/officeDocument/2006/math">
                    <m:r>
                      <a:rPr lang="en-US" sz="2000" b="0" i="1" smtClean="0">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a:latin typeface="Cambria Math" panose="02040503050406030204" pitchFamily="18" charset="0"/>
                          </a:rPr>
                          <m:t>𝑋</m:t>
                        </m:r>
                        <m:r>
                          <a:rPr lang="en-US" sz="2000" b="0" i="1" smtClean="0">
                            <a:latin typeface="Cambria Math" panose="02040503050406030204" pitchFamily="18" charset="0"/>
                          </a:rPr>
                          <m:t>)</m:t>
                        </m:r>
                      </m:e>
                    </m:d>
                    <m:r>
                      <a:rPr lang="en-US" sz="2000" b="0" i="1" smtClean="0">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Ω</m:t>
                            </m:r>
                          </m:e>
                          <m:sub>
                            <m:r>
                              <a:rPr lang="en-US" sz="2000" b="0" i="1" smtClean="0">
                                <a:latin typeface="Cambria Math" panose="02040503050406030204" pitchFamily="18" charset="0"/>
                              </a:rPr>
                              <m:t>𝑋</m:t>
                            </m:r>
                          </m:sub>
                        </m:sSub>
                      </m:sub>
                      <m:sup/>
                      <m:e>
                        <m:r>
                          <a:rPr lang="en-US" sz="2000" b="0" i="1" smtClean="0">
                            <a:latin typeface="Cambria Math" panose="02040503050406030204" pitchFamily="18" charset="0"/>
                          </a:rPr>
                          <m:t>(</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e>
                    </m:nary>
                  </m:oMath>
                </a14:m>
                <a:endParaRPr lang="en-US" sz="2000" dirty="0"/>
              </a:p>
            </p:txBody>
          </p:sp>
        </mc:Choice>
        <mc:Fallback xmlns="">
          <p:sp>
            <p:nvSpPr>
              <p:cNvPr id="3" name="Content Placeholder 2">
                <a:extLst>
                  <a:ext uri="{FF2B5EF4-FFF2-40B4-BE49-F238E27FC236}">
                    <a16:creationId xmlns:a16="http://schemas.microsoft.com/office/drawing/2014/main" id="{BA27EACA-9C17-3F8D-FFBF-E86D995118E4}"/>
                  </a:ext>
                </a:extLst>
              </p:cNvPr>
              <p:cNvSpPr>
                <a:spLocks noGrp="1" noRot="1" noChangeAspect="1" noMove="1" noResize="1" noEditPoints="1" noAdjustHandles="1" noChangeArrowheads="1" noChangeShapeType="1" noTextEdit="1"/>
              </p:cNvSpPr>
              <p:nvPr>
                <p:ph idx="1"/>
              </p:nvPr>
            </p:nvSpPr>
            <p:spPr>
              <a:xfrm>
                <a:off x="575240" y="1166676"/>
                <a:ext cx="5445733" cy="5302703"/>
              </a:xfrm>
              <a:blipFill>
                <a:blip r:embed="rId2"/>
                <a:stretch>
                  <a:fillRect l="-336" t="-1034" r="-895" b="-114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r>
                  <a:rPr lang="en-US" sz="2000" b="1" dirty="0">
                    <a:solidFill>
                      <a:schemeClr val="accent5"/>
                    </a:solidFill>
                  </a:rPr>
                  <a:t>Probability </a:t>
                </a:r>
                <a:r>
                  <a:rPr lang="en-US" sz="2000" b="1" u="sng" dirty="0">
                    <a:solidFill>
                      <a:schemeClr val="accent5"/>
                    </a:solidFill>
                  </a:rPr>
                  <a:t>density</a:t>
                </a:r>
                <a:r>
                  <a:rPr lang="en-US" sz="2000" b="1" dirty="0">
                    <a:solidFill>
                      <a:schemeClr val="accent5"/>
                    </a:solidFill>
                  </a:rPr>
                  <a:t> function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𝒇</m:t>
                        </m:r>
                      </m:e>
                      <m:sub>
                        <m:r>
                          <a:rPr lang="en-US" sz="2000" b="1" i="1" smtClean="0">
                            <a:latin typeface="Cambria Math" panose="02040503050406030204" pitchFamily="18" charset="0"/>
                          </a:rPr>
                          <m:t>𝑿</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oMath>
                </a14:m>
                <a:r>
                  <a:rPr lang="en-US" sz="2000" dirty="0"/>
                  <a:t> describes relative chances of taking values around </a:t>
                </a:r>
                <a14:m>
                  <m:oMath xmlns:m="http://schemas.openxmlformats.org/officeDocument/2006/math">
                    <m:r>
                      <a:rPr lang="en-US" sz="2000" i="1" dirty="0" smtClean="0">
                        <a:latin typeface="Cambria Math" panose="02040503050406030204" pitchFamily="18" charset="0"/>
                      </a:rPr>
                      <m:t>𝑘</m:t>
                    </m:r>
                  </m:oMath>
                </a14:m>
                <a:r>
                  <a:rPr lang="en-US" sz="2000" dirty="0"/>
                  <a:t>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r>
                  <a:rPr lang="en-US" sz="2000" b="1" dirty="0">
                    <a:solidFill>
                      <a:schemeClr val="accent5"/>
                    </a:solidFill>
                  </a:rPr>
                  <a:t>Expectation</a:t>
                </a:r>
                <a:r>
                  <a:rPr lang="en-US" sz="2000" b="1" dirty="0">
                    <a:solidFill>
                      <a:schemeClr val="tx2">
                        <a:lumMod val="75000"/>
                      </a:schemeClr>
                    </a:solidFill>
                  </a:rPr>
                  <a:t>: </a:t>
                </a:r>
                <a14:m>
                  <m:oMath xmlns:m="http://schemas.openxmlformats.org/officeDocument/2006/math">
                    <m:r>
                      <a:rPr lang="en-US" sz="2000" b="0" i="1" smtClean="0">
                        <a:solidFill>
                          <a:schemeClr val="tx1"/>
                        </a:solidFill>
                        <a:latin typeface="Cambria Math" panose="02040503050406030204" pitchFamily="18" charset="0"/>
                      </a:rPr>
                      <m:t>𝔼</m:t>
                    </m:r>
                    <m:d>
                      <m:dPr>
                        <m:begChr m:val="["/>
                        <m:endChr m:val="]"/>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𝑋</m:t>
                        </m:r>
                      </m:e>
                    </m:d>
                    <m:r>
                      <a:rPr lang="en-US" sz="2000" b="0" i="1" smtClean="0">
                        <a:solidFill>
                          <a:schemeClr val="tx1"/>
                        </a:solidFill>
                        <a:latin typeface="Cambria Math" panose="02040503050406030204" pitchFamily="18" charset="0"/>
                      </a:rPr>
                      <m:t>=</m:t>
                    </m:r>
                    <m:nary>
                      <m:naryPr>
                        <m:ctrlPr>
                          <a:rPr lang="en-US" sz="2000" i="1">
                            <a:solidFill>
                              <a:schemeClr val="tx1"/>
                            </a:solidFill>
                            <a:latin typeface="Cambria Math" panose="02040503050406030204" pitchFamily="18" charset="0"/>
                          </a:rPr>
                        </m:ctrlPr>
                      </m:naryPr>
                      <m:sub>
                        <m:r>
                          <m:rPr>
                            <m:brk m:alnAt="23"/>
                          </m:rP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ub>
                      <m:sup>
                        <m:r>
                          <a:rPr lang="en-US" sz="2000" b="0" i="1">
                            <a:solidFill>
                              <a:schemeClr val="tx1"/>
                            </a:solidFill>
                            <a:latin typeface="Cambria Math" panose="02040503050406030204" pitchFamily="18" charset="0"/>
                          </a:rPr>
                          <m:t>∞</m:t>
                        </m:r>
                      </m:sup>
                      <m:e>
                        <m:r>
                          <a:rPr lang="en-US" sz="2000" b="0" i="1">
                            <a:solidFill>
                              <a:schemeClr val="tx1"/>
                            </a:solidFill>
                            <a:latin typeface="Cambria Math" panose="02040503050406030204" pitchFamily="18" charset="0"/>
                          </a:rPr>
                          <m:t>𝑧</m:t>
                        </m:r>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𝑓</m:t>
                            </m:r>
                          </m:e>
                          <m:sub>
                            <m:r>
                              <a:rPr lang="en-US" sz="2000" b="0" i="1">
                                <a:solidFill>
                                  <a:schemeClr val="tx1"/>
                                </a:solidFill>
                                <a:latin typeface="Cambria Math" panose="02040503050406030204" pitchFamily="18" charset="0"/>
                              </a:rPr>
                              <m:t>𝑋</m:t>
                            </m:r>
                          </m:sub>
                        </m:sSub>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𝑧</m:t>
                            </m:r>
                          </m:e>
                        </m:d>
                        <m:r>
                          <a:rPr lang="en-US" sz="2000" b="0" i="1">
                            <a:solidFill>
                              <a:schemeClr val="tx1"/>
                            </a:solidFill>
                            <a:latin typeface="Cambria Math" panose="02040503050406030204" pitchFamily="18" charset="0"/>
                          </a:rPr>
                          <m:t> </m:t>
                        </m:r>
                        <m:r>
                          <m:rPr>
                            <m:sty m:val="p"/>
                          </m:rPr>
                          <a:rPr lang="en-US" sz="2000" b="0">
                            <a:solidFill>
                              <a:schemeClr val="tx1"/>
                            </a:solidFill>
                            <a:latin typeface="Cambria Math" panose="02040503050406030204" pitchFamily="18" charset="0"/>
                          </a:rPr>
                          <m:t>d</m:t>
                        </m:r>
                        <m:r>
                          <a:rPr lang="en-US" sz="2000" b="0" i="1">
                            <a:solidFill>
                              <a:schemeClr val="tx1"/>
                            </a:solidFill>
                            <a:latin typeface="Cambria Math" panose="02040503050406030204" pitchFamily="18" charset="0"/>
                          </a:rPr>
                          <m:t>𝑧</m:t>
                        </m:r>
                      </m:e>
                    </m:nary>
                  </m:oMath>
                </a14:m>
                <a:endParaRPr lang="en-US" sz="2000" dirty="0">
                  <a:solidFill>
                    <a:schemeClr val="tx2">
                      <a:lumMod val="75000"/>
                    </a:schemeClr>
                  </a:solidFill>
                </a:endParaRPr>
              </a:p>
              <a:p>
                <a:pPr>
                  <a:spcBef>
                    <a:spcPts val="0"/>
                  </a:spcBef>
                </a:pPr>
                <a:r>
                  <a:rPr lang="en-US" sz="2000" b="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𝔼</m:t>
                    </m:r>
                    <m:d>
                      <m:dPr>
                        <m:begChr m:val="["/>
                        <m:endChr m:val="]"/>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nary>
                      <m:naryPr>
                        <m:ctrlPr>
                          <a:rPr lang="en-US" sz="2000" i="1">
                            <a:solidFill>
                              <a:schemeClr val="tx1"/>
                            </a:solidFill>
                            <a:latin typeface="Cambria Math" panose="02040503050406030204" pitchFamily="18" charset="0"/>
                          </a:rPr>
                        </m:ctrlPr>
                      </m:naryPr>
                      <m:sub>
                        <m:r>
                          <m:rPr>
                            <m:brk m:alnAt="23"/>
                          </m:rP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ub>
                      <m:sup>
                        <m:r>
                          <a:rPr lang="en-US" sz="2000" b="0" i="1">
                            <a:solidFill>
                              <a:schemeClr val="tx1"/>
                            </a:solidFill>
                            <a:latin typeface="Cambria Math" panose="02040503050406030204" pitchFamily="18" charset="0"/>
                          </a:rPr>
                          <m:t>∞</m:t>
                        </m:r>
                      </m:sup>
                      <m:e>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𝑧</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𝑓</m:t>
                            </m:r>
                          </m:e>
                          <m:sub>
                            <m:r>
                              <a:rPr lang="en-US" sz="2000" b="0" i="1">
                                <a:solidFill>
                                  <a:schemeClr val="tx1"/>
                                </a:solidFill>
                                <a:latin typeface="Cambria Math" panose="02040503050406030204" pitchFamily="18" charset="0"/>
                              </a:rPr>
                              <m:t>𝑋</m:t>
                            </m:r>
                          </m:sub>
                        </m:sSub>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𝑧</m:t>
                            </m:r>
                          </m:e>
                        </m:d>
                        <m:r>
                          <a:rPr lang="en-US" sz="2000" b="0" i="1">
                            <a:solidFill>
                              <a:schemeClr val="tx1"/>
                            </a:solidFill>
                            <a:latin typeface="Cambria Math" panose="02040503050406030204" pitchFamily="18" charset="0"/>
                          </a:rPr>
                          <m:t> </m:t>
                        </m:r>
                        <m:r>
                          <m:rPr>
                            <m:sty m:val="p"/>
                          </m:rPr>
                          <a:rPr lang="en-US" sz="2000" b="0">
                            <a:solidFill>
                              <a:schemeClr val="tx1"/>
                            </a:solidFill>
                            <a:latin typeface="Cambria Math" panose="02040503050406030204" pitchFamily="18" charset="0"/>
                          </a:rPr>
                          <m:t>d</m:t>
                        </m:r>
                        <m:r>
                          <a:rPr lang="en-US" sz="2000" b="0" i="1">
                            <a:solidFill>
                              <a:schemeClr val="tx1"/>
                            </a:solidFill>
                            <a:latin typeface="Cambria Math" panose="02040503050406030204" pitchFamily="18" charset="0"/>
                          </a:rPr>
                          <m:t>𝑧</m:t>
                        </m:r>
                      </m:e>
                    </m:nary>
                  </m:oMath>
                </a14:m>
                <a:endParaRPr lang="en-US" sz="2000" dirty="0">
                  <a:solidFill>
                    <a:schemeClr val="tx2">
                      <a:lumMod val="75000"/>
                    </a:schemeClr>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3"/>
                <a:stretch>
                  <a:fillRect l="-1079" t="-959"/>
                </a:stretch>
              </a:blipFill>
            </p:spPr>
            <p:txBody>
              <a:bodyPr/>
              <a:lstStyle/>
              <a:p>
                <a:r>
                  <a:rPr lang="en-US">
                    <a:noFill/>
                  </a:rPr>
                  <a:t> </a:t>
                </a:r>
              </a:p>
            </p:txBody>
          </p:sp>
        </mc:Fallback>
      </mc:AlternateContent>
      <p:pic>
        <p:nvPicPr>
          <p:cNvPr id="6" name="Picture 5" descr="A graph and diagram of a graph&#10;&#10;Description automatically generated">
            <a:extLst>
              <a:ext uri="{FF2B5EF4-FFF2-40B4-BE49-F238E27FC236}">
                <a16:creationId xmlns:a16="http://schemas.microsoft.com/office/drawing/2014/main" id="{187D3242-4E04-3638-E14F-BED8354510C5}"/>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22254" r="34806" b="57308"/>
          <a:stretch/>
        </p:blipFill>
        <p:spPr>
          <a:xfrm>
            <a:off x="264442" y="2434590"/>
            <a:ext cx="3162618" cy="1485900"/>
          </a:xfrm>
          <a:prstGeom prst="rect">
            <a:avLst/>
          </a:prstGeom>
        </p:spPr>
      </p:pic>
      <p:pic>
        <p:nvPicPr>
          <p:cNvPr id="7" name="Picture 6" descr="A graph and diagram of a graph&#10;&#10;Description automatically generated">
            <a:extLst>
              <a:ext uri="{FF2B5EF4-FFF2-40B4-BE49-F238E27FC236}">
                <a16:creationId xmlns:a16="http://schemas.microsoft.com/office/drawing/2014/main" id="{FC2847A3-85A4-65AD-8AC6-861DFC83DAAB}"/>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42692" r="25478" b="31600"/>
          <a:stretch/>
        </p:blipFill>
        <p:spPr>
          <a:xfrm>
            <a:off x="6353908" y="2551087"/>
            <a:ext cx="2944688" cy="14859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F9E8C7-23F0-1AAE-DF95-1CEA86F16841}"/>
                  </a:ext>
                </a:extLst>
              </p:cNvPr>
              <p:cNvSpPr txBox="1"/>
              <p:nvPr/>
            </p:nvSpPr>
            <p:spPr>
              <a:xfrm>
                <a:off x="3270723" y="2477979"/>
                <a:ext cx="1858509" cy="1273754"/>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C9F9E8C7-23F0-1AAE-DF95-1CEA86F16841}"/>
                  </a:ext>
                </a:extLst>
              </p:cNvPr>
              <p:cNvSpPr txBox="1">
                <a:spLocks noRot="1" noChangeAspect="1" noMove="1" noResize="1" noEditPoints="1" noAdjustHandles="1" noChangeArrowheads="1" noChangeShapeType="1" noTextEdit="1"/>
              </p:cNvSpPr>
              <p:nvPr/>
            </p:nvSpPr>
            <p:spPr>
              <a:xfrm>
                <a:off x="3270723" y="2477979"/>
                <a:ext cx="1858509" cy="1273754"/>
              </a:xfrm>
              <a:prstGeom prst="roundRect">
                <a:avLst/>
              </a:prstGeom>
              <a:blipFill>
                <a:blip r:embed="rId5"/>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C1D068-CBF6-9C9A-1CB4-2E00D883C661}"/>
                  </a:ext>
                </a:extLst>
              </p:cNvPr>
              <p:cNvSpPr txBox="1"/>
              <p:nvPr/>
            </p:nvSpPr>
            <p:spPr>
              <a:xfrm>
                <a:off x="9130700" y="2551087"/>
                <a:ext cx="2057842" cy="1154926"/>
              </a:xfrm>
              <a:prstGeom prst="roundRect">
                <a:avLst/>
              </a:prstGeom>
              <a:noFill/>
              <a:ln w="38100">
                <a:solidFill>
                  <a:schemeClr val="accent4">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e>
                      </m:nary>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b="0" i="0" u="none" strike="noStrike" kern="1200" cap="none" spc="0" normalizeH="0" baseline="0" noProof="0" smtClean="0">
                          <a:ln>
                            <a:noFill/>
                          </a:ln>
                          <a:solidFill>
                            <a:prstClr val="black"/>
                          </a:solidFill>
                          <a:effectLst/>
                          <a:uLnTx/>
                          <a:uFillTx/>
                          <a:latin typeface="Cambria Math" panose="02040503050406030204" pitchFamily="18" charset="0"/>
                        </a:rPr>
                        <m:t>d</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AFC1D068-CBF6-9C9A-1CB4-2E00D883C661}"/>
                  </a:ext>
                </a:extLst>
              </p:cNvPr>
              <p:cNvSpPr txBox="1">
                <a:spLocks noRot="1" noChangeAspect="1" noMove="1" noResize="1" noEditPoints="1" noAdjustHandles="1" noChangeArrowheads="1" noChangeShapeType="1" noTextEdit="1"/>
              </p:cNvSpPr>
              <p:nvPr/>
            </p:nvSpPr>
            <p:spPr>
              <a:xfrm>
                <a:off x="9130700" y="2551087"/>
                <a:ext cx="2057842" cy="1154926"/>
              </a:xfrm>
              <a:prstGeom prst="roundRect">
                <a:avLst/>
              </a:prstGeom>
              <a:blipFill>
                <a:blip r:embed="rId6"/>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E408A16-3A31-75AC-6B1A-36A7423C0C69}"/>
                  </a:ext>
                </a:extLst>
              </p:cNvPr>
              <p:cNvSpPr txBox="1"/>
              <p:nvPr/>
            </p:nvSpPr>
            <p:spPr>
              <a:xfrm>
                <a:off x="430529" y="6044028"/>
                <a:ext cx="11513819" cy="374571"/>
              </a:xfrm>
              <a:prstGeom prst="roundRect">
                <a:avLst/>
              </a:prstGeom>
              <a:solidFill>
                <a:srgbClr val="EAF1F6"/>
              </a:solidFill>
              <a:ln w="28575">
                <a:noFill/>
              </a:ln>
            </p:spPr>
            <p:txBody>
              <a:bodyPr wrap="square" lIns="0" tIns="0" rIns="0" bIns="0">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Variance</a:t>
                </a:r>
                <a:r>
                  <a:rPr lang="en-US" sz="2200" b="1" dirty="0">
                    <a:solidFill>
                      <a:schemeClr val="tx1"/>
                    </a:solidFill>
                    <a:latin typeface="Segoe UI Semilight" panose="020B0402040204020203" pitchFamily="34" charset="0"/>
                    <a:cs typeface="Segoe UI Semilight" panose="020B0402040204020203" pitchFamily="34" charset="0"/>
                  </a:rPr>
                  <a:t> </a:t>
                </a:r>
                <a:r>
                  <a:rPr lang="en-US" sz="2200" dirty="0">
                    <a:solidFill>
                      <a:schemeClr val="tx1"/>
                    </a:solidFill>
                    <a:latin typeface="Segoe UI Semilight" panose="020B0402040204020203" pitchFamily="34" charset="0"/>
                    <a:cs typeface="Segoe UI Semilight" panose="020B0402040204020203" pitchFamily="34" charset="0"/>
                  </a:rPr>
                  <a:t>is </a:t>
                </a:r>
                <a14:m>
                  <m:oMath xmlns:m="http://schemas.openxmlformats.org/officeDocument/2006/math">
                    <m:r>
                      <a:rPr lang="en-US" sz="2200" b="0" i="1" smtClean="0">
                        <a:solidFill>
                          <a:schemeClr val="tx1"/>
                        </a:solidFill>
                        <a:latin typeface="Cambria Math" panose="02040503050406030204" pitchFamily="18" charset="0"/>
                        <a:cs typeface="Segoe UI Semilight" panose="020B0402040204020203" pitchFamily="34" charset="0"/>
                      </a:rPr>
                      <m:t>𝑉𝑎𝑟</m:t>
                    </m:r>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𝑋</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i="1">
                        <a:solidFill>
                          <a:schemeClr val="tx1"/>
                        </a:solidFill>
                        <a:latin typeface="Cambria Math" panose="02040503050406030204" pitchFamily="18" charset="0"/>
                      </a:rPr>
                      <m:t>𝔼</m:t>
                    </m:r>
                    <m:d>
                      <m:dPr>
                        <m:begChr m:val="["/>
                        <m:endChr m:val="]"/>
                        <m:ctrlPr>
                          <a:rPr lang="en-US" sz="2200" b="0" i="1" smtClean="0">
                            <a:solidFill>
                              <a:schemeClr val="tx1"/>
                            </a:solidFill>
                            <a:latin typeface="Cambria Math" panose="02040503050406030204" pitchFamily="18" charset="0"/>
                          </a:rPr>
                        </m:ctrlPr>
                      </m:dPr>
                      <m:e>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𝑋</m:t>
                            </m:r>
                          </m:e>
                          <m:sup>
                            <m:r>
                              <a:rPr lang="en-US" sz="2200" b="0" i="1" smtClean="0">
                                <a:solidFill>
                                  <a:schemeClr val="tx1"/>
                                </a:solidFill>
                                <a:latin typeface="Cambria Math" panose="02040503050406030204" pitchFamily="18" charset="0"/>
                              </a:rPr>
                              <m:t>2</m:t>
                            </m:r>
                          </m:sup>
                        </m:sSup>
                      </m:e>
                    </m:d>
                    <m:r>
                      <a:rPr lang="en-US" sz="2200" b="0" i="1" smtClean="0">
                        <a:solidFill>
                          <a:schemeClr val="tx1"/>
                        </a:solidFill>
                        <a:latin typeface="Cambria Math" panose="02040503050406030204" pitchFamily="18" charset="0"/>
                      </a:rPr>
                      <m:t>−</m:t>
                    </m:r>
                    <m:sSup>
                      <m:sSupPr>
                        <m:ctrlPr>
                          <a:rPr lang="en-US" sz="2200" b="0" i="1" smtClean="0">
                            <a:solidFill>
                              <a:schemeClr val="tx1"/>
                            </a:solidFill>
                            <a:latin typeface="Cambria Math" panose="02040503050406030204" pitchFamily="18" charset="0"/>
                          </a:rPr>
                        </m:ctrlPr>
                      </m:sSupPr>
                      <m:e>
                        <m:d>
                          <m:dPr>
                            <m:ctrlPr>
                              <a:rPr lang="en-US" sz="2200" b="0" i="1" smtClean="0">
                                <a:solidFill>
                                  <a:schemeClr val="tx1"/>
                                </a:solidFill>
                                <a:latin typeface="Cambria Math" panose="02040503050406030204" pitchFamily="18" charset="0"/>
                              </a:rPr>
                            </m:ctrlPr>
                          </m:dPr>
                          <m:e>
                            <m:r>
                              <a:rPr lang="en-US" sz="2200" i="1">
                                <a:solidFill>
                                  <a:schemeClr val="tx1"/>
                                </a:solidFill>
                                <a:latin typeface="Cambria Math" panose="02040503050406030204" pitchFamily="18" charset="0"/>
                              </a:rPr>
                              <m:t>𝔼</m:t>
                            </m:r>
                            <m:d>
                              <m:dPr>
                                <m:begChr m:val="["/>
                                <m:endChr m:val="]"/>
                                <m:ctrlPr>
                                  <a:rPr lang="en-US" sz="2200" b="0" i="1" smtClean="0">
                                    <a:solidFill>
                                      <a:schemeClr val="tx1"/>
                                    </a:solidFill>
                                    <a:latin typeface="Cambria Math" panose="02040503050406030204" pitchFamily="18" charset="0"/>
                                  </a:rPr>
                                </m:ctrlPr>
                              </m:dPr>
                              <m:e>
                                <m:r>
                                  <a:rPr lang="en-US" sz="2200" b="0" i="1" smtClean="0">
                                    <a:solidFill>
                                      <a:schemeClr val="tx1"/>
                                    </a:solidFill>
                                    <a:latin typeface="Cambria Math" panose="02040503050406030204" pitchFamily="18" charset="0"/>
                                  </a:rPr>
                                  <m:t>𝑋</m:t>
                                </m:r>
                              </m:e>
                            </m:d>
                          </m:e>
                        </m:d>
                      </m:e>
                      <m:sup>
                        <m:r>
                          <a:rPr lang="en-US" sz="2200" b="0" i="1" smtClean="0">
                            <a:solidFill>
                              <a:schemeClr val="tx1"/>
                            </a:solidFill>
                            <a:latin typeface="Cambria Math" panose="02040503050406030204" pitchFamily="18" charset="0"/>
                          </a:rPr>
                          <m:t>2</m:t>
                        </m:r>
                      </m:sup>
                    </m:sSup>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9" name="TextBox 18">
                <a:extLst>
                  <a:ext uri="{FF2B5EF4-FFF2-40B4-BE49-F238E27FC236}">
                    <a16:creationId xmlns:a16="http://schemas.microsoft.com/office/drawing/2014/main" id="{BE408A16-3A31-75AC-6B1A-36A7423C0C69}"/>
                  </a:ext>
                </a:extLst>
              </p:cNvPr>
              <p:cNvSpPr txBox="1">
                <a:spLocks noRot="1" noChangeAspect="1" noMove="1" noResize="1" noEditPoints="1" noAdjustHandles="1" noChangeArrowheads="1" noChangeShapeType="1" noTextEdit="1"/>
              </p:cNvSpPr>
              <p:nvPr/>
            </p:nvSpPr>
            <p:spPr>
              <a:xfrm>
                <a:off x="430529" y="6044028"/>
                <a:ext cx="11513819" cy="374571"/>
              </a:xfrm>
              <a:prstGeom prst="roundRect">
                <a:avLst/>
              </a:prstGeom>
              <a:blipFill>
                <a:blip r:embed="rId7"/>
                <a:stretch>
                  <a:fillRect t="-16129" b="-40323"/>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16A061D0-44DC-92FB-8FCE-19E4A58F110D}"/>
                  </a:ext>
                </a:extLst>
              </p:cNvPr>
              <p:cNvSpPr/>
              <p:nvPr/>
            </p:nvSpPr>
            <p:spPr>
              <a:xfrm>
                <a:off x="612753" y="4217195"/>
                <a:ext cx="4516479"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marR="0" lvl="0" algn="l" defTabSz="914400" rtl="0" eaLnBrk="1" fontAlgn="auto" latinLnBrk="0" hangingPunct="1">
                  <a:lnSpc>
                    <a:spcPct val="90000"/>
                  </a:lnSpc>
                  <a:spcBef>
                    <a:spcPts val="1200"/>
                  </a:spcBef>
                  <a:spcAft>
                    <a:spcPts val="200"/>
                  </a:spcAft>
                  <a:buClr>
                    <a:srgbClr val="1CADE4"/>
                  </a:buClr>
                  <a:buSzPct val="100000"/>
                  <a:tabLst/>
                  <a:defRPr/>
                </a:pPr>
                <a:r>
                  <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Sum</a:t>
                </a: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up the probabilities of values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oMath>
                </a14:m>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0" name="Rectangle: Rounded Corners 19">
                <a:extLst>
                  <a:ext uri="{FF2B5EF4-FFF2-40B4-BE49-F238E27FC236}">
                    <a16:creationId xmlns:a16="http://schemas.microsoft.com/office/drawing/2014/main" id="{16A061D0-44DC-92FB-8FCE-19E4A58F110D}"/>
                  </a:ext>
                </a:extLst>
              </p:cNvPr>
              <p:cNvSpPr>
                <a:spLocks noRot="1" noChangeAspect="1" noMove="1" noResize="1" noEditPoints="1" noAdjustHandles="1" noChangeArrowheads="1" noChangeShapeType="1" noTextEdit="1"/>
              </p:cNvSpPr>
              <p:nvPr/>
            </p:nvSpPr>
            <p:spPr>
              <a:xfrm>
                <a:off x="612753" y="4217195"/>
                <a:ext cx="4516479" cy="823865"/>
              </a:xfrm>
              <a:prstGeom prst="roundRect">
                <a:avLst/>
              </a:prstGeom>
              <a:blipFill>
                <a:blip r:embed="rId8"/>
                <a:stretch>
                  <a:fillRect l="-268" b="-6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ED127C20-1F08-28A5-6D0A-132802C15AFA}"/>
                  </a:ext>
                </a:extLst>
              </p:cNvPr>
              <p:cNvSpPr/>
              <p:nvPr/>
            </p:nvSpPr>
            <p:spPr>
              <a:xfrm>
                <a:off x="6389300" y="4262554"/>
                <a:ext cx="5520757"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lvl="0"/>
                <a:r>
                  <a:rPr lang="en-US" sz="2000" i="1" u="sng" dirty="0">
                    <a:solidFill>
                      <a:prstClr val="black"/>
                    </a:solidFill>
                    <a:latin typeface="Segoe UI Semilight" panose="020B0402040204020203" pitchFamily="34" charset="0"/>
                    <a:cs typeface="Segoe UI Semilight" panose="020B0402040204020203" pitchFamily="34" charset="0"/>
                  </a:rPr>
                  <a:t>Integrate</a:t>
                </a:r>
                <a:r>
                  <a:rPr lang="en-US" sz="2000" dirty="0">
                    <a:solidFill>
                      <a:prstClr val="black"/>
                    </a:solidFill>
                    <a:latin typeface="Segoe UI Semilight" panose="020B0402040204020203" pitchFamily="34" charset="0"/>
                    <a:cs typeface="Segoe UI Semilight" panose="020B0402040204020203" pitchFamily="34" charset="0"/>
                  </a:rPr>
                  <a:t> over values </a:t>
                </a:r>
                <a14:m>
                  <m:oMath xmlns:m="http://schemas.openxmlformats.org/officeDocument/2006/math">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𝑘</m:t>
                    </m:r>
                  </m:oMath>
                </a14:m>
                <a:r>
                  <a:rPr lang="en-US" sz="2000" dirty="0">
                    <a:solidFill>
                      <a:prstClr val="black"/>
                    </a:solidFill>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𝑋</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𝑘</m:t>
                        </m:r>
                      </m:e>
                    </m:d>
                    <m:r>
                      <a:rPr lang="en-US" sz="2000" i="1">
                        <a:solidFill>
                          <a:prstClr val="black"/>
                        </a:solidFill>
                        <a:latin typeface="Cambria Math" panose="02040503050406030204" pitchFamily="18" charset="0"/>
                      </a:rPr>
                      <m:t>=</m:t>
                    </m:r>
                    <m:nary>
                      <m:naryPr>
                        <m:limLoc m:val="subSup"/>
                        <m:grow m:val="on"/>
                        <m:ctrlPr>
                          <a:rPr lang="en-US" sz="2000" i="1" dirty="0">
                            <a:solidFill>
                              <a:prstClr val="black"/>
                            </a:solidFill>
                            <a:latin typeface="Cambria Math" panose="02040503050406030204" pitchFamily="18" charset="0"/>
                          </a:rPr>
                        </m:ctrlPr>
                      </m:naryPr>
                      <m:sub>
                        <m:r>
                          <a:rPr lang="en-US" sz="2000" dirty="0">
                            <a:solidFill>
                              <a:prstClr val="black"/>
                            </a:solidFill>
                            <a:latin typeface="Cambria Math" panose="02040503050406030204" pitchFamily="18" charset="0"/>
                          </a:rPr>
                          <m:t>−∞</m:t>
                        </m:r>
                      </m:sub>
                      <m:sup>
                        <m:r>
                          <a:rPr lang="en-US" sz="2000" i="1" dirty="0">
                            <a:solidFill>
                              <a:prstClr val="black"/>
                            </a:solidFill>
                            <a:latin typeface="Cambria Math" panose="02040503050406030204" pitchFamily="18" charset="0"/>
                          </a:rPr>
                          <m:t>𝑘</m:t>
                        </m:r>
                      </m:sup>
                      <m:e>
                        <m:sSub>
                          <m:sSubPr>
                            <m:ctrlPr>
                              <a:rPr lang="en-US" sz="2000" i="1" dirty="0">
                                <a:solidFill>
                                  <a:srgbClr val="836967"/>
                                </a:solidFill>
                                <a:latin typeface="Cambria Math" panose="02040503050406030204" pitchFamily="18" charset="0"/>
                              </a:rPr>
                            </m:ctrlPr>
                          </m:sSubPr>
                          <m:e>
                            <m:r>
                              <a:rPr lang="en-US" sz="2000" i="1" dirty="0">
                                <a:solidFill>
                                  <a:prstClr val="black"/>
                                </a:solidFill>
                                <a:latin typeface="Cambria Math" panose="02040503050406030204" pitchFamily="18" charset="0"/>
                              </a:rPr>
                              <m:t>𝑓</m:t>
                            </m:r>
                          </m:e>
                          <m:sub>
                            <m:r>
                              <a:rPr lang="en-US" sz="2000" i="1" dirty="0">
                                <a:solidFill>
                                  <a:prstClr val="black"/>
                                </a:solidFill>
                                <a:latin typeface="Cambria Math" panose="02040503050406030204" pitchFamily="18" charset="0"/>
                              </a:rPr>
                              <m:t>𝑋</m:t>
                            </m:r>
                          </m:sub>
                        </m:sSub>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𝑧</m:t>
                            </m:r>
                          </m:e>
                        </m:d>
                        <m:r>
                          <a:rPr lang="en-US" sz="2000" i="1" dirty="0">
                            <a:solidFill>
                              <a:prstClr val="black"/>
                            </a:solidFill>
                            <a:latin typeface="Cambria Math" panose="02040503050406030204" pitchFamily="18" charset="0"/>
                          </a:rPr>
                          <m:t>𝑑𝑧</m:t>
                        </m:r>
                      </m:e>
                    </m:nary>
                  </m:oMath>
                </a14:m>
                <a:endParaRPr lang="en-US" sz="2000" dirty="0">
                  <a:solidFill>
                    <a:prstClr val="black"/>
                  </a:solidFill>
                  <a:latin typeface="Segoe UI Semilight" panose="020B0402040204020203" pitchFamily="34" charset="0"/>
                  <a:cs typeface="Segoe UI Semilight" panose="020B0402040204020203" pitchFamily="34" charset="0"/>
                </a:endParaRPr>
              </a:p>
            </p:txBody>
          </p:sp>
        </mc:Choice>
        <mc:Fallback xmlns="">
          <p:sp>
            <p:nvSpPr>
              <p:cNvPr id="21" name="Rectangle: Rounded Corners 20">
                <a:extLst>
                  <a:ext uri="{FF2B5EF4-FFF2-40B4-BE49-F238E27FC236}">
                    <a16:creationId xmlns:a16="http://schemas.microsoft.com/office/drawing/2014/main" id="{ED127C20-1F08-28A5-6D0A-132802C15AFA}"/>
                  </a:ext>
                </a:extLst>
              </p:cNvPr>
              <p:cNvSpPr>
                <a:spLocks noRot="1" noChangeAspect="1" noMove="1" noResize="1" noEditPoints="1" noAdjustHandles="1" noChangeArrowheads="1" noChangeShapeType="1" noTextEdit="1"/>
              </p:cNvSpPr>
              <p:nvPr/>
            </p:nvSpPr>
            <p:spPr>
              <a:xfrm>
                <a:off x="6389300" y="4262554"/>
                <a:ext cx="5520757" cy="823865"/>
              </a:xfrm>
              <a:prstGeom prst="roundRect">
                <a:avLst/>
              </a:prstGeom>
              <a:blipFill>
                <a:blip r:embed="rId9"/>
                <a:stretch>
                  <a:fillRect l="-220" b="-1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F41072-9E69-89D1-E802-12257E7E866E}"/>
                  </a:ext>
                </a:extLst>
              </p:cNvPr>
              <p:cNvSpPr txBox="1"/>
              <p:nvPr/>
            </p:nvSpPr>
            <p:spPr>
              <a:xfrm>
                <a:off x="575240" y="4151287"/>
                <a:ext cx="11369108" cy="476726"/>
              </a:xfrm>
              <a:prstGeom prst="roundRect">
                <a:avLst/>
              </a:prstGeom>
              <a:solidFill>
                <a:srgbClr val="EAF1F6"/>
              </a:solidFill>
              <a:ln w="28575">
                <a:noFill/>
              </a:ln>
            </p:spPr>
            <p:txBody>
              <a:bodyPr wrap="square">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Cumulative Distribution Function (CDF) </a:t>
                </a:r>
                <a:r>
                  <a:rPr lang="en-US" sz="2200" dirty="0">
                    <a:solidFill>
                      <a:schemeClr val="tx1"/>
                    </a:solidFill>
                    <a:latin typeface="Segoe UI Semilight" panose="020B0402040204020203" pitchFamily="34" charset="0"/>
                    <a:cs typeface="Segoe UI Semilight" panose="020B0402040204020203" pitchFamily="34" charset="0"/>
                  </a:rPr>
                  <a:t>is the function </a:t>
                </a:r>
                <a14:m>
                  <m:oMath xmlns:m="http://schemas.openxmlformats.org/officeDocument/2006/math">
                    <m:sSub>
                      <m:sSubPr>
                        <m:ctrlPr>
                          <a:rPr lang="en-US" sz="2200" b="0" i="1" smtClean="0">
                            <a:solidFill>
                              <a:schemeClr val="tx1"/>
                            </a:solidFill>
                            <a:latin typeface="Cambria Math" panose="02040503050406030204" pitchFamily="18" charset="0"/>
                            <a:cs typeface="Segoe UI Semilight" panose="020B0402040204020203" pitchFamily="34" charset="0"/>
                          </a:rPr>
                        </m:ctrlPr>
                      </m:sSubPr>
                      <m:e>
                        <m:r>
                          <a:rPr lang="en-US" sz="2200" b="0" i="1" smtClean="0">
                            <a:solidFill>
                              <a:schemeClr val="tx1"/>
                            </a:solidFill>
                            <a:latin typeface="Cambria Math" panose="02040503050406030204" pitchFamily="18" charset="0"/>
                            <a:cs typeface="Segoe UI Semilight" panose="020B0402040204020203" pitchFamily="34" charset="0"/>
                          </a:rPr>
                          <m:t>𝐹</m:t>
                        </m:r>
                      </m:e>
                      <m:sub>
                        <m:r>
                          <a:rPr lang="en-US" sz="2200" b="0" i="1" smtClean="0">
                            <a:solidFill>
                              <a:schemeClr val="tx1"/>
                            </a:solidFill>
                            <a:latin typeface="Cambria Math" panose="02040503050406030204" pitchFamily="18" charset="0"/>
                            <a:cs typeface="Segoe UI Semilight" panose="020B0402040204020203" pitchFamily="34" charset="0"/>
                          </a:rPr>
                          <m:t>𝑋</m:t>
                        </m:r>
                      </m:sub>
                    </m:sSub>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𝑘</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b="1" i="1">
                        <a:solidFill>
                          <a:schemeClr val="tx1"/>
                        </a:solidFill>
                        <a:latin typeface="Cambria Math" panose="02040503050406030204" pitchFamily="18" charset="0"/>
                      </a:rPr>
                      <m:t>ℙ</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𝑿</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𝒌</m:t>
                    </m:r>
                    <m:r>
                      <a:rPr lang="en-US" sz="2200" b="1" i="1" smtClean="0">
                        <a:solidFill>
                          <a:schemeClr val="tx1"/>
                        </a:solidFill>
                        <a:latin typeface="Cambria Math" panose="02040503050406030204" pitchFamily="18" charset="0"/>
                      </a:rPr>
                      <m:t>)</m:t>
                    </m:r>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8" name="TextBox 17">
                <a:extLst>
                  <a:ext uri="{FF2B5EF4-FFF2-40B4-BE49-F238E27FC236}">
                    <a16:creationId xmlns:a16="http://schemas.microsoft.com/office/drawing/2014/main" id="{81F41072-9E69-89D1-E802-12257E7E866E}"/>
                  </a:ext>
                </a:extLst>
              </p:cNvPr>
              <p:cNvSpPr txBox="1">
                <a:spLocks noRot="1" noChangeAspect="1" noMove="1" noResize="1" noEditPoints="1" noAdjustHandles="1" noChangeArrowheads="1" noChangeShapeType="1" noTextEdit="1"/>
              </p:cNvSpPr>
              <p:nvPr/>
            </p:nvSpPr>
            <p:spPr>
              <a:xfrm>
                <a:off x="575240" y="4151287"/>
                <a:ext cx="11369108" cy="476726"/>
              </a:xfrm>
              <a:prstGeom prst="roundRect">
                <a:avLst/>
              </a:prstGeom>
              <a:blipFill>
                <a:blip r:embed="rId10"/>
                <a:stretch>
                  <a:fillRect t="-2564" b="-21795"/>
                </a:stretch>
              </a:blipFill>
              <a:ln w="28575">
                <a:noFill/>
              </a:ln>
            </p:spPr>
            <p:txBody>
              <a:bodyPr/>
              <a:lstStyle/>
              <a:p>
                <a:r>
                  <a:rPr lang="en-US">
                    <a:noFill/>
                  </a:rPr>
                  <a:t> </a:t>
                </a:r>
              </a:p>
            </p:txBody>
          </p:sp>
        </mc:Fallback>
      </mc:AlternateContent>
    </p:spTree>
    <p:extLst>
      <p:ext uri="{BB962C8B-B14F-4D97-AF65-F5344CB8AC3E}">
        <p14:creationId xmlns:p14="http://schemas.microsoft.com/office/powerpoint/2010/main" val="182770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r>
                  <a:rPr lang="en-US" sz="2000" b="1" dirty="0">
                    <a:solidFill>
                      <a:schemeClr val="accent5"/>
                    </a:solidFill>
                  </a:rPr>
                  <a:t>Probability mass function</a:t>
                </a:r>
                <a:r>
                  <a:rPr lang="en-US" sz="2000" dirty="0">
                    <a:solidFill>
                      <a:schemeClr val="accent5"/>
                    </a:solidFill>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oMath>
                </a14:m>
                <a:r>
                  <a:rPr lang="en-US" sz="2000" dirty="0"/>
                  <a:t> gives probability of each value in support</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r>
                  <a:rPr lang="en-US" sz="2000" b="1" dirty="0">
                    <a:solidFill>
                      <a:schemeClr val="accent5"/>
                    </a:solidFill>
                  </a:rPr>
                  <a:t>Expectation</a:t>
                </a:r>
                <a:r>
                  <a:rPr lang="en-US" sz="2000" b="1" dirty="0"/>
                  <a:t>: </a:t>
                </a:r>
                <a14:m>
                  <m:oMath xmlns:m="http://schemas.openxmlformats.org/officeDocument/2006/math">
                    <m:r>
                      <a:rPr lang="en-US" sz="2000" b="0" i="1">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b="0" i="1">
                            <a:latin typeface="Cambria Math" panose="02040503050406030204" pitchFamily="18" charset="0"/>
                          </a:rPr>
                          <m:t>𝑋</m:t>
                        </m:r>
                      </m:e>
                    </m:d>
                    <m:r>
                      <a:rPr lang="en-US" sz="2000" b="0" i="1" smtClean="0">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Ω</m:t>
                            </m:r>
                          </m:e>
                          <m:sub>
                            <m:r>
                              <a:rPr lang="en-US" sz="2000" b="0" i="1" smtClean="0">
                                <a:latin typeface="Cambria Math" panose="02040503050406030204" pitchFamily="18" charset="0"/>
                              </a:rPr>
                              <m:t>𝑋</m:t>
                            </m:r>
                          </m:sub>
                        </m:sSub>
                      </m:sub>
                      <m:sup/>
                      <m:e>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e>
                    </m:nary>
                  </m:oMath>
                </a14:m>
                <a:endParaRPr lang="en-US" sz="2000" dirty="0"/>
              </a:p>
              <a:p>
                <a:pPr>
                  <a:spcBef>
                    <a:spcPts val="0"/>
                  </a:spcBef>
                </a:pPr>
                <a:r>
                  <a:rPr lang="en-US" sz="2000" b="0" dirty="0"/>
                  <a:t>                    </a:t>
                </a:r>
                <a14:m>
                  <m:oMath xmlns:m="http://schemas.openxmlformats.org/officeDocument/2006/math">
                    <m:r>
                      <a:rPr lang="en-US" sz="2000" b="0" i="1" smtClean="0">
                        <a:latin typeface="Cambria Math" panose="02040503050406030204" pitchFamily="18" charset="0"/>
                      </a:rPr>
                      <m:t>𝔼</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a:latin typeface="Cambria Math" panose="02040503050406030204" pitchFamily="18" charset="0"/>
                          </a:rPr>
                          <m:t>𝑋</m:t>
                        </m:r>
                        <m:r>
                          <a:rPr lang="en-US" sz="2000" b="0" i="1" smtClean="0">
                            <a:latin typeface="Cambria Math" panose="02040503050406030204" pitchFamily="18" charset="0"/>
                          </a:rPr>
                          <m:t>)</m:t>
                        </m:r>
                      </m:e>
                    </m:d>
                    <m:r>
                      <a:rPr lang="en-US" sz="2000" b="0" i="1" smtClean="0">
                        <a:latin typeface="Cambria Math" panose="02040503050406030204" pitchFamily="18" charset="0"/>
                      </a:rPr>
                      <m:t>=</m:t>
                    </m:r>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Ω</m:t>
                            </m:r>
                          </m:e>
                          <m:sub>
                            <m:r>
                              <a:rPr lang="en-US" sz="2000" b="0" i="1" smtClean="0">
                                <a:latin typeface="Cambria Math" panose="02040503050406030204" pitchFamily="18" charset="0"/>
                              </a:rPr>
                              <m:t>𝑋</m:t>
                            </m:r>
                          </m:sub>
                        </m:sSub>
                      </m:sub>
                      <m:sup/>
                      <m:e>
                        <m:r>
                          <a:rPr lang="en-US" sz="2000" b="0" i="1" smtClean="0">
                            <a:latin typeface="Cambria Math" panose="02040503050406030204" pitchFamily="18" charset="0"/>
                          </a:rPr>
                          <m:t>(</m:t>
                        </m:r>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e>
                    </m:nary>
                  </m:oMath>
                </a14:m>
                <a:endParaRPr lang="en-US" sz="2000" dirty="0"/>
              </a:p>
            </p:txBody>
          </p:sp>
        </mc:Choice>
        <mc:Fallback xmlns="">
          <p:sp>
            <p:nvSpPr>
              <p:cNvPr id="3" name="Content Placeholder 2">
                <a:extLst>
                  <a:ext uri="{FF2B5EF4-FFF2-40B4-BE49-F238E27FC236}">
                    <a16:creationId xmlns:a16="http://schemas.microsoft.com/office/drawing/2014/main" id="{BA27EACA-9C17-3F8D-FFBF-E86D995118E4}"/>
                  </a:ext>
                </a:extLst>
              </p:cNvPr>
              <p:cNvSpPr>
                <a:spLocks noGrp="1" noRot="1" noChangeAspect="1" noMove="1" noResize="1" noEditPoints="1" noAdjustHandles="1" noChangeArrowheads="1" noChangeShapeType="1" noTextEdit="1"/>
              </p:cNvSpPr>
              <p:nvPr>
                <p:ph idx="1"/>
              </p:nvPr>
            </p:nvSpPr>
            <p:spPr>
              <a:xfrm>
                <a:off x="575240" y="1166676"/>
                <a:ext cx="5445733" cy="5302703"/>
              </a:xfrm>
              <a:blipFill>
                <a:blip r:embed="rId2"/>
                <a:stretch>
                  <a:fillRect l="-336" t="-1034" r="-895" b="-114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r>
                  <a:rPr lang="en-US" sz="2000" b="1" dirty="0">
                    <a:solidFill>
                      <a:schemeClr val="accent5"/>
                    </a:solidFill>
                  </a:rPr>
                  <a:t>Probability </a:t>
                </a:r>
                <a:r>
                  <a:rPr lang="en-US" sz="2000" b="1" u="sng" dirty="0">
                    <a:solidFill>
                      <a:schemeClr val="accent5"/>
                    </a:solidFill>
                  </a:rPr>
                  <a:t>density</a:t>
                </a:r>
                <a:r>
                  <a:rPr lang="en-US" sz="2000" b="1" dirty="0">
                    <a:solidFill>
                      <a:schemeClr val="accent5"/>
                    </a:solidFill>
                  </a:rPr>
                  <a:t> function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𝒇</m:t>
                        </m:r>
                      </m:e>
                      <m:sub>
                        <m:r>
                          <a:rPr lang="en-US" sz="2000" b="1" i="1" smtClean="0">
                            <a:latin typeface="Cambria Math" panose="02040503050406030204" pitchFamily="18" charset="0"/>
                          </a:rPr>
                          <m:t>𝑿</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oMath>
                </a14:m>
                <a:r>
                  <a:rPr lang="en-US" sz="2000" dirty="0"/>
                  <a:t> describes relative chances of taking values around </a:t>
                </a:r>
                <a14:m>
                  <m:oMath xmlns:m="http://schemas.openxmlformats.org/officeDocument/2006/math">
                    <m:r>
                      <a:rPr lang="en-US" sz="2000" i="1" dirty="0" smtClean="0">
                        <a:latin typeface="Cambria Math" panose="02040503050406030204" pitchFamily="18" charset="0"/>
                      </a:rPr>
                      <m:t>𝑘</m:t>
                    </m:r>
                  </m:oMath>
                </a14:m>
                <a:r>
                  <a:rPr lang="en-US" sz="2000" dirty="0"/>
                  <a:t>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r>
                  <a:rPr lang="en-US" sz="2000" b="1" dirty="0">
                    <a:solidFill>
                      <a:schemeClr val="accent5"/>
                    </a:solidFill>
                  </a:rPr>
                  <a:t>Expectation</a:t>
                </a:r>
                <a:r>
                  <a:rPr lang="en-US" sz="2000" b="1" dirty="0">
                    <a:solidFill>
                      <a:schemeClr val="tx2">
                        <a:lumMod val="75000"/>
                      </a:schemeClr>
                    </a:solidFill>
                  </a:rPr>
                  <a:t>: </a:t>
                </a:r>
                <a14:m>
                  <m:oMath xmlns:m="http://schemas.openxmlformats.org/officeDocument/2006/math">
                    <m:r>
                      <a:rPr lang="en-US" sz="2000" b="0" i="1" smtClean="0">
                        <a:solidFill>
                          <a:schemeClr val="tx1"/>
                        </a:solidFill>
                        <a:latin typeface="Cambria Math" panose="02040503050406030204" pitchFamily="18" charset="0"/>
                      </a:rPr>
                      <m:t>𝔼</m:t>
                    </m:r>
                    <m:d>
                      <m:dPr>
                        <m:begChr m:val="["/>
                        <m:endChr m:val="]"/>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𝑋</m:t>
                        </m:r>
                      </m:e>
                    </m:d>
                    <m:r>
                      <a:rPr lang="en-US" sz="2000" b="0" i="1" smtClean="0">
                        <a:solidFill>
                          <a:schemeClr val="tx1"/>
                        </a:solidFill>
                        <a:latin typeface="Cambria Math" panose="02040503050406030204" pitchFamily="18" charset="0"/>
                      </a:rPr>
                      <m:t>=</m:t>
                    </m:r>
                    <m:nary>
                      <m:naryPr>
                        <m:ctrlPr>
                          <a:rPr lang="en-US" sz="2000" i="1">
                            <a:solidFill>
                              <a:schemeClr val="tx1"/>
                            </a:solidFill>
                            <a:latin typeface="Cambria Math" panose="02040503050406030204" pitchFamily="18" charset="0"/>
                          </a:rPr>
                        </m:ctrlPr>
                      </m:naryPr>
                      <m:sub>
                        <m:r>
                          <m:rPr>
                            <m:brk m:alnAt="23"/>
                          </m:rP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ub>
                      <m:sup>
                        <m:r>
                          <a:rPr lang="en-US" sz="2000" b="0" i="1">
                            <a:solidFill>
                              <a:schemeClr val="tx1"/>
                            </a:solidFill>
                            <a:latin typeface="Cambria Math" panose="02040503050406030204" pitchFamily="18" charset="0"/>
                          </a:rPr>
                          <m:t>∞</m:t>
                        </m:r>
                      </m:sup>
                      <m:e>
                        <m:r>
                          <a:rPr lang="en-US" sz="2000" b="0" i="1">
                            <a:solidFill>
                              <a:schemeClr val="tx1"/>
                            </a:solidFill>
                            <a:latin typeface="Cambria Math" panose="02040503050406030204" pitchFamily="18" charset="0"/>
                          </a:rPr>
                          <m:t>𝑧</m:t>
                        </m:r>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𝑓</m:t>
                            </m:r>
                          </m:e>
                          <m:sub>
                            <m:r>
                              <a:rPr lang="en-US" sz="2000" b="0" i="1">
                                <a:solidFill>
                                  <a:schemeClr val="tx1"/>
                                </a:solidFill>
                                <a:latin typeface="Cambria Math" panose="02040503050406030204" pitchFamily="18" charset="0"/>
                              </a:rPr>
                              <m:t>𝑋</m:t>
                            </m:r>
                          </m:sub>
                        </m:sSub>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𝑧</m:t>
                            </m:r>
                          </m:e>
                        </m:d>
                        <m:r>
                          <a:rPr lang="en-US" sz="2000" b="0" i="1">
                            <a:solidFill>
                              <a:schemeClr val="tx1"/>
                            </a:solidFill>
                            <a:latin typeface="Cambria Math" panose="02040503050406030204" pitchFamily="18" charset="0"/>
                          </a:rPr>
                          <m:t> </m:t>
                        </m:r>
                        <m:r>
                          <m:rPr>
                            <m:sty m:val="p"/>
                          </m:rPr>
                          <a:rPr lang="en-US" sz="2000" b="0">
                            <a:solidFill>
                              <a:schemeClr val="tx1"/>
                            </a:solidFill>
                            <a:latin typeface="Cambria Math" panose="02040503050406030204" pitchFamily="18" charset="0"/>
                          </a:rPr>
                          <m:t>d</m:t>
                        </m:r>
                        <m:r>
                          <a:rPr lang="en-US" sz="2000" b="0" i="1">
                            <a:solidFill>
                              <a:schemeClr val="tx1"/>
                            </a:solidFill>
                            <a:latin typeface="Cambria Math" panose="02040503050406030204" pitchFamily="18" charset="0"/>
                          </a:rPr>
                          <m:t>𝑧</m:t>
                        </m:r>
                      </m:e>
                    </m:nary>
                  </m:oMath>
                </a14:m>
                <a:endParaRPr lang="en-US" sz="2000" dirty="0">
                  <a:solidFill>
                    <a:schemeClr val="tx2">
                      <a:lumMod val="75000"/>
                    </a:schemeClr>
                  </a:solidFill>
                </a:endParaRPr>
              </a:p>
              <a:p>
                <a:pPr>
                  <a:spcBef>
                    <a:spcPts val="0"/>
                  </a:spcBef>
                </a:pPr>
                <a:r>
                  <a:rPr lang="en-US" sz="2000" b="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𝔼</m:t>
                    </m:r>
                    <m:d>
                      <m:dPr>
                        <m:begChr m:val="["/>
                        <m:endChr m:val="]"/>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𝑋</m:t>
                        </m:r>
                        <m:r>
                          <a:rPr lang="en-US" sz="2000" b="0" i="1" smtClean="0">
                            <a:solidFill>
                              <a:schemeClr val="tx1"/>
                            </a:solidFill>
                            <a:latin typeface="Cambria Math" panose="02040503050406030204" pitchFamily="18" charset="0"/>
                          </a:rPr>
                          <m:t>)</m:t>
                        </m:r>
                      </m:e>
                    </m:d>
                    <m:r>
                      <a:rPr lang="en-US" sz="2000" b="0" i="1" smtClean="0">
                        <a:solidFill>
                          <a:schemeClr val="tx1"/>
                        </a:solidFill>
                        <a:latin typeface="Cambria Math" panose="02040503050406030204" pitchFamily="18" charset="0"/>
                      </a:rPr>
                      <m:t>=</m:t>
                    </m:r>
                    <m:nary>
                      <m:naryPr>
                        <m:ctrlPr>
                          <a:rPr lang="en-US" sz="2000" i="1">
                            <a:solidFill>
                              <a:schemeClr val="tx1"/>
                            </a:solidFill>
                            <a:latin typeface="Cambria Math" panose="02040503050406030204" pitchFamily="18" charset="0"/>
                          </a:rPr>
                        </m:ctrlPr>
                      </m:naryPr>
                      <m:sub>
                        <m:r>
                          <m:rPr>
                            <m:brk m:alnAt="23"/>
                          </m:rPr>
                          <a:rPr lang="en-US" sz="2000" b="0" i="1">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ub>
                      <m:sup>
                        <m:r>
                          <a:rPr lang="en-US" sz="2000" b="0" i="1">
                            <a:solidFill>
                              <a:schemeClr val="tx1"/>
                            </a:solidFill>
                            <a:latin typeface="Cambria Math" panose="02040503050406030204" pitchFamily="18" charset="0"/>
                          </a:rPr>
                          <m:t>∞</m:t>
                        </m:r>
                      </m:sup>
                      <m:e>
                        <m:r>
                          <a:rPr lang="en-US" sz="2000" b="0" i="1" smtClean="0">
                            <a:solidFill>
                              <a:schemeClr val="tx1"/>
                            </a:solidFill>
                            <a:latin typeface="Cambria Math" panose="02040503050406030204" pitchFamily="18" charset="0"/>
                          </a:rPr>
                          <m:t>𝑔</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𝑧</m:t>
                        </m:r>
                        <m:r>
                          <a:rPr lang="en-US" sz="2000" b="0" i="1" smtClean="0">
                            <a:solidFill>
                              <a:schemeClr val="tx1"/>
                            </a:solidFill>
                            <a:latin typeface="Cambria Math" panose="02040503050406030204" pitchFamily="18" charset="0"/>
                          </a:rPr>
                          <m:t>)</m:t>
                        </m:r>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𝑓</m:t>
                            </m:r>
                          </m:e>
                          <m:sub>
                            <m:r>
                              <a:rPr lang="en-US" sz="2000" b="0" i="1">
                                <a:solidFill>
                                  <a:schemeClr val="tx1"/>
                                </a:solidFill>
                                <a:latin typeface="Cambria Math" panose="02040503050406030204" pitchFamily="18" charset="0"/>
                              </a:rPr>
                              <m:t>𝑋</m:t>
                            </m:r>
                          </m:sub>
                        </m:sSub>
                        <m:d>
                          <m:dPr>
                            <m:ctrlPr>
                              <a:rPr lang="en-US" sz="2000" i="1">
                                <a:solidFill>
                                  <a:schemeClr val="tx1"/>
                                </a:solidFill>
                                <a:latin typeface="Cambria Math" panose="02040503050406030204" pitchFamily="18" charset="0"/>
                              </a:rPr>
                            </m:ctrlPr>
                          </m:dPr>
                          <m:e>
                            <m:r>
                              <a:rPr lang="en-US" sz="2000" b="0" i="1">
                                <a:solidFill>
                                  <a:schemeClr val="tx1"/>
                                </a:solidFill>
                                <a:latin typeface="Cambria Math" panose="02040503050406030204" pitchFamily="18" charset="0"/>
                              </a:rPr>
                              <m:t>𝑧</m:t>
                            </m:r>
                          </m:e>
                        </m:d>
                        <m:r>
                          <a:rPr lang="en-US" sz="2000" b="0" i="1">
                            <a:solidFill>
                              <a:schemeClr val="tx1"/>
                            </a:solidFill>
                            <a:latin typeface="Cambria Math" panose="02040503050406030204" pitchFamily="18" charset="0"/>
                          </a:rPr>
                          <m:t> </m:t>
                        </m:r>
                        <m:r>
                          <m:rPr>
                            <m:sty m:val="p"/>
                          </m:rPr>
                          <a:rPr lang="en-US" sz="2000" b="0">
                            <a:solidFill>
                              <a:schemeClr val="tx1"/>
                            </a:solidFill>
                            <a:latin typeface="Cambria Math" panose="02040503050406030204" pitchFamily="18" charset="0"/>
                          </a:rPr>
                          <m:t>d</m:t>
                        </m:r>
                        <m:r>
                          <a:rPr lang="en-US" sz="2000" b="0" i="1">
                            <a:solidFill>
                              <a:schemeClr val="tx1"/>
                            </a:solidFill>
                            <a:latin typeface="Cambria Math" panose="02040503050406030204" pitchFamily="18" charset="0"/>
                          </a:rPr>
                          <m:t>𝑧</m:t>
                        </m:r>
                      </m:e>
                    </m:nary>
                  </m:oMath>
                </a14:m>
                <a:endParaRPr lang="en-US" sz="2000" dirty="0">
                  <a:solidFill>
                    <a:schemeClr val="tx2">
                      <a:lumMod val="75000"/>
                    </a:schemeClr>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3"/>
                <a:stretch>
                  <a:fillRect l="-1079" t="-959"/>
                </a:stretch>
              </a:blipFill>
            </p:spPr>
            <p:txBody>
              <a:bodyPr/>
              <a:lstStyle/>
              <a:p>
                <a:r>
                  <a:rPr lang="en-US">
                    <a:noFill/>
                  </a:rPr>
                  <a:t> </a:t>
                </a:r>
              </a:p>
            </p:txBody>
          </p:sp>
        </mc:Fallback>
      </mc:AlternateContent>
      <p:pic>
        <p:nvPicPr>
          <p:cNvPr id="6" name="Picture 5" descr="A graph and diagram of a graph&#10;&#10;Description automatically generated">
            <a:extLst>
              <a:ext uri="{FF2B5EF4-FFF2-40B4-BE49-F238E27FC236}">
                <a16:creationId xmlns:a16="http://schemas.microsoft.com/office/drawing/2014/main" id="{187D3242-4E04-3638-E14F-BED8354510C5}"/>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22254" r="34806" b="57308"/>
          <a:stretch/>
        </p:blipFill>
        <p:spPr>
          <a:xfrm>
            <a:off x="264442" y="2434590"/>
            <a:ext cx="3162618" cy="1485900"/>
          </a:xfrm>
          <a:prstGeom prst="rect">
            <a:avLst/>
          </a:prstGeom>
        </p:spPr>
      </p:pic>
      <p:pic>
        <p:nvPicPr>
          <p:cNvPr id="7" name="Picture 6" descr="A graph and diagram of a graph&#10;&#10;Description automatically generated">
            <a:extLst>
              <a:ext uri="{FF2B5EF4-FFF2-40B4-BE49-F238E27FC236}">
                <a16:creationId xmlns:a16="http://schemas.microsoft.com/office/drawing/2014/main" id="{FC2847A3-85A4-65AD-8AC6-861DFC83DAAB}"/>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42692" r="25478" b="31600"/>
          <a:stretch/>
        </p:blipFill>
        <p:spPr>
          <a:xfrm>
            <a:off x="6353908" y="2551087"/>
            <a:ext cx="2944688" cy="14859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F9E8C7-23F0-1AAE-DF95-1CEA86F16841}"/>
                  </a:ext>
                </a:extLst>
              </p:cNvPr>
              <p:cNvSpPr txBox="1"/>
              <p:nvPr/>
            </p:nvSpPr>
            <p:spPr>
              <a:xfrm>
                <a:off x="3270723" y="2477979"/>
                <a:ext cx="1858509" cy="1273754"/>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C9F9E8C7-23F0-1AAE-DF95-1CEA86F16841}"/>
                  </a:ext>
                </a:extLst>
              </p:cNvPr>
              <p:cNvSpPr txBox="1">
                <a:spLocks noRot="1" noChangeAspect="1" noMove="1" noResize="1" noEditPoints="1" noAdjustHandles="1" noChangeArrowheads="1" noChangeShapeType="1" noTextEdit="1"/>
              </p:cNvSpPr>
              <p:nvPr/>
            </p:nvSpPr>
            <p:spPr>
              <a:xfrm>
                <a:off x="3270723" y="2477979"/>
                <a:ext cx="1858509" cy="1273754"/>
              </a:xfrm>
              <a:prstGeom prst="roundRect">
                <a:avLst/>
              </a:prstGeom>
              <a:blipFill>
                <a:blip r:embed="rId5"/>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C1D068-CBF6-9C9A-1CB4-2E00D883C661}"/>
                  </a:ext>
                </a:extLst>
              </p:cNvPr>
              <p:cNvSpPr txBox="1"/>
              <p:nvPr/>
            </p:nvSpPr>
            <p:spPr>
              <a:xfrm>
                <a:off x="9130700" y="2551087"/>
                <a:ext cx="2057842" cy="1154926"/>
              </a:xfrm>
              <a:prstGeom prst="roundRect">
                <a:avLst/>
              </a:prstGeom>
              <a:noFill/>
              <a:ln w="38100">
                <a:solidFill>
                  <a:schemeClr val="accent4">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e>
                      </m:nary>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b="0" i="0" u="none" strike="noStrike" kern="1200" cap="none" spc="0" normalizeH="0" baseline="0" noProof="0" smtClean="0">
                          <a:ln>
                            <a:noFill/>
                          </a:ln>
                          <a:solidFill>
                            <a:prstClr val="black"/>
                          </a:solidFill>
                          <a:effectLst/>
                          <a:uLnTx/>
                          <a:uFillTx/>
                          <a:latin typeface="Cambria Math" panose="02040503050406030204" pitchFamily="18" charset="0"/>
                        </a:rPr>
                        <m:t>d</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AFC1D068-CBF6-9C9A-1CB4-2E00D883C661}"/>
                  </a:ext>
                </a:extLst>
              </p:cNvPr>
              <p:cNvSpPr txBox="1">
                <a:spLocks noRot="1" noChangeAspect="1" noMove="1" noResize="1" noEditPoints="1" noAdjustHandles="1" noChangeArrowheads="1" noChangeShapeType="1" noTextEdit="1"/>
              </p:cNvSpPr>
              <p:nvPr/>
            </p:nvSpPr>
            <p:spPr>
              <a:xfrm>
                <a:off x="9130700" y="2551087"/>
                <a:ext cx="2057842" cy="1154926"/>
              </a:xfrm>
              <a:prstGeom prst="roundRect">
                <a:avLst/>
              </a:prstGeom>
              <a:blipFill>
                <a:blip r:embed="rId6"/>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E408A16-3A31-75AC-6B1A-36A7423C0C69}"/>
                  </a:ext>
                </a:extLst>
              </p:cNvPr>
              <p:cNvSpPr txBox="1"/>
              <p:nvPr/>
            </p:nvSpPr>
            <p:spPr>
              <a:xfrm>
                <a:off x="430529" y="6044028"/>
                <a:ext cx="11513819" cy="374571"/>
              </a:xfrm>
              <a:prstGeom prst="roundRect">
                <a:avLst/>
              </a:prstGeom>
              <a:solidFill>
                <a:srgbClr val="EAF1F6"/>
              </a:solidFill>
              <a:ln w="28575">
                <a:noFill/>
              </a:ln>
            </p:spPr>
            <p:txBody>
              <a:bodyPr wrap="square" lIns="0" tIns="0" rIns="0" bIns="0">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Variance</a:t>
                </a:r>
                <a:r>
                  <a:rPr lang="en-US" sz="2200" b="1" dirty="0">
                    <a:solidFill>
                      <a:schemeClr val="tx1"/>
                    </a:solidFill>
                    <a:latin typeface="Segoe UI Semilight" panose="020B0402040204020203" pitchFamily="34" charset="0"/>
                    <a:cs typeface="Segoe UI Semilight" panose="020B0402040204020203" pitchFamily="34" charset="0"/>
                  </a:rPr>
                  <a:t> </a:t>
                </a:r>
                <a:r>
                  <a:rPr lang="en-US" sz="2200" dirty="0">
                    <a:solidFill>
                      <a:schemeClr val="tx1"/>
                    </a:solidFill>
                    <a:latin typeface="Segoe UI Semilight" panose="020B0402040204020203" pitchFamily="34" charset="0"/>
                    <a:cs typeface="Segoe UI Semilight" panose="020B0402040204020203" pitchFamily="34" charset="0"/>
                  </a:rPr>
                  <a:t>is </a:t>
                </a:r>
                <a14:m>
                  <m:oMath xmlns:m="http://schemas.openxmlformats.org/officeDocument/2006/math">
                    <m:r>
                      <a:rPr lang="en-US" sz="2200" b="0" i="1" smtClean="0">
                        <a:solidFill>
                          <a:schemeClr val="tx1"/>
                        </a:solidFill>
                        <a:latin typeface="Cambria Math" panose="02040503050406030204" pitchFamily="18" charset="0"/>
                        <a:cs typeface="Segoe UI Semilight" panose="020B0402040204020203" pitchFamily="34" charset="0"/>
                      </a:rPr>
                      <m:t>𝑉𝑎𝑟</m:t>
                    </m:r>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𝑋</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i="1">
                        <a:solidFill>
                          <a:schemeClr val="tx1"/>
                        </a:solidFill>
                        <a:latin typeface="Cambria Math" panose="02040503050406030204" pitchFamily="18" charset="0"/>
                      </a:rPr>
                      <m:t>𝔼</m:t>
                    </m:r>
                    <m:d>
                      <m:dPr>
                        <m:begChr m:val="["/>
                        <m:endChr m:val="]"/>
                        <m:ctrlPr>
                          <a:rPr lang="en-US" sz="2200" b="0" i="1" smtClean="0">
                            <a:solidFill>
                              <a:schemeClr val="tx1"/>
                            </a:solidFill>
                            <a:latin typeface="Cambria Math" panose="02040503050406030204" pitchFamily="18" charset="0"/>
                          </a:rPr>
                        </m:ctrlPr>
                      </m:dPr>
                      <m:e>
                        <m:sSup>
                          <m:sSupPr>
                            <m:ctrlPr>
                              <a:rPr lang="en-US" sz="2200" b="0" i="1" smtClean="0">
                                <a:solidFill>
                                  <a:schemeClr val="tx1"/>
                                </a:solidFill>
                                <a:latin typeface="Cambria Math" panose="02040503050406030204" pitchFamily="18" charset="0"/>
                              </a:rPr>
                            </m:ctrlPr>
                          </m:sSupPr>
                          <m:e>
                            <m:r>
                              <a:rPr lang="en-US" sz="2200" b="0" i="1" smtClean="0">
                                <a:solidFill>
                                  <a:schemeClr val="tx1"/>
                                </a:solidFill>
                                <a:latin typeface="Cambria Math" panose="02040503050406030204" pitchFamily="18" charset="0"/>
                              </a:rPr>
                              <m:t>𝑋</m:t>
                            </m:r>
                          </m:e>
                          <m:sup>
                            <m:r>
                              <a:rPr lang="en-US" sz="2200" b="0" i="1" smtClean="0">
                                <a:solidFill>
                                  <a:schemeClr val="tx1"/>
                                </a:solidFill>
                                <a:latin typeface="Cambria Math" panose="02040503050406030204" pitchFamily="18" charset="0"/>
                              </a:rPr>
                              <m:t>2</m:t>
                            </m:r>
                          </m:sup>
                        </m:sSup>
                      </m:e>
                    </m:d>
                    <m:r>
                      <a:rPr lang="en-US" sz="2200" b="0" i="1" smtClean="0">
                        <a:solidFill>
                          <a:schemeClr val="tx1"/>
                        </a:solidFill>
                        <a:latin typeface="Cambria Math" panose="02040503050406030204" pitchFamily="18" charset="0"/>
                      </a:rPr>
                      <m:t>−</m:t>
                    </m:r>
                    <m:sSup>
                      <m:sSupPr>
                        <m:ctrlPr>
                          <a:rPr lang="en-US" sz="2200" b="0" i="1" smtClean="0">
                            <a:solidFill>
                              <a:schemeClr val="tx1"/>
                            </a:solidFill>
                            <a:latin typeface="Cambria Math" panose="02040503050406030204" pitchFamily="18" charset="0"/>
                          </a:rPr>
                        </m:ctrlPr>
                      </m:sSupPr>
                      <m:e>
                        <m:d>
                          <m:dPr>
                            <m:ctrlPr>
                              <a:rPr lang="en-US" sz="2200" b="0" i="1" smtClean="0">
                                <a:solidFill>
                                  <a:schemeClr val="tx1"/>
                                </a:solidFill>
                                <a:latin typeface="Cambria Math" panose="02040503050406030204" pitchFamily="18" charset="0"/>
                              </a:rPr>
                            </m:ctrlPr>
                          </m:dPr>
                          <m:e>
                            <m:r>
                              <a:rPr lang="en-US" sz="2200" i="1">
                                <a:solidFill>
                                  <a:schemeClr val="tx1"/>
                                </a:solidFill>
                                <a:latin typeface="Cambria Math" panose="02040503050406030204" pitchFamily="18" charset="0"/>
                              </a:rPr>
                              <m:t>𝔼</m:t>
                            </m:r>
                            <m:d>
                              <m:dPr>
                                <m:begChr m:val="["/>
                                <m:endChr m:val="]"/>
                                <m:ctrlPr>
                                  <a:rPr lang="en-US" sz="2200" b="0" i="1" smtClean="0">
                                    <a:solidFill>
                                      <a:schemeClr val="tx1"/>
                                    </a:solidFill>
                                    <a:latin typeface="Cambria Math" panose="02040503050406030204" pitchFamily="18" charset="0"/>
                                  </a:rPr>
                                </m:ctrlPr>
                              </m:dPr>
                              <m:e>
                                <m:r>
                                  <a:rPr lang="en-US" sz="2200" b="0" i="1" smtClean="0">
                                    <a:solidFill>
                                      <a:schemeClr val="tx1"/>
                                    </a:solidFill>
                                    <a:latin typeface="Cambria Math" panose="02040503050406030204" pitchFamily="18" charset="0"/>
                                  </a:rPr>
                                  <m:t>𝑋</m:t>
                                </m:r>
                              </m:e>
                            </m:d>
                          </m:e>
                        </m:d>
                      </m:e>
                      <m:sup>
                        <m:r>
                          <a:rPr lang="en-US" sz="2200" b="0" i="1" smtClean="0">
                            <a:solidFill>
                              <a:schemeClr val="tx1"/>
                            </a:solidFill>
                            <a:latin typeface="Cambria Math" panose="02040503050406030204" pitchFamily="18" charset="0"/>
                          </a:rPr>
                          <m:t>2</m:t>
                        </m:r>
                      </m:sup>
                    </m:sSup>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9" name="TextBox 18">
                <a:extLst>
                  <a:ext uri="{FF2B5EF4-FFF2-40B4-BE49-F238E27FC236}">
                    <a16:creationId xmlns:a16="http://schemas.microsoft.com/office/drawing/2014/main" id="{BE408A16-3A31-75AC-6B1A-36A7423C0C69}"/>
                  </a:ext>
                </a:extLst>
              </p:cNvPr>
              <p:cNvSpPr txBox="1">
                <a:spLocks noRot="1" noChangeAspect="1" noMove="1" noResize="1" noEditPoints="1" noAdjustHandles="1" noChangeArrowheads="1" noChangeShapeType="1" noTextEdit="1"/>
              </p:cNvSpPr>
              <p:nvPr/>
            </p:nvSpPr>
            <p:spPr>
              <a:xfrm>
                <a:off x="430529" y="6044028"/>
                <a:ext cx="11513819" cy="374571"/>
              </a:xfrm>
              <a:prstGeom prst="roundRect">
                <a:avLst/>
              </a:prstGeom>
              <a:blipFill>
                <a:blip r:embed="rId7"/>
                <a:stretch>
                  <a:fillRect t="-16129" b="-40323"/>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16A061D0-44DC-92FB-8FCE-19E4A58F110D}"/>
                  </a:ext>
                </a:extLst>
              </p:cNvPr>
              <p:cNvSpPr/>
              <p:nvPr/>
            </p:nvSpPr>
            <p:spPr>
              <a:xfrm>
                <a:off x="612753" y="4217195"/>
                <a:ext cx="4516479"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marR="0" lvl="0" algn="l" defTabSz="914400" rtl="0" eaLnBrk="1" fontAlgn="auto" latinLnBrk="0" hangingPunct="1">
                  <a:lnSpc>
                    <a:spcPct val="90000"/>
                  </a:lnSpc>
                  <a:spcBef>
                    <a:spcPts val="1200"/>
                  </a:spcBef>
                  <a:spcAft>
                    <a:spcPts val="200"/>
                  </a:spcAft>
                  <a:buClr>
                    <a:srgbClr val="1CADE4"/>
                  </a:buClr>
                  <a:buSzPct val="100000"/>
                  <a:tabLst/>
                  <a:defRPr/>
                </a:pPr>
                <a:r>
                  <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Sum</a:t>
                </a: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up the probabilities of values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oMath>
                </a14:m>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0" name="Rectangle: Rounded Corners 19">
                <a:extLst>
                  <a:ext uri="{FF2B5EF4-FFF2-40B4-BE49-F238E27FC236}">
                    <a16:creationId xmlns:a16="http://schemas.microsoft.com/office/drawing/2014/main" id="{16A061D0-44DC-92FB-8FCE-19E4A58F110D}"/>
                  </a:ext>
                </a:extLst>
              </p:cNvPr>
              <p:cNvSpPr>
                <a:spLocks noRot="1" noChangeAspect="1" noMove="1" noResize="1" noEditPoints="1" noAdjustHandles="1" noChangeArrowheads="1" noChangeShapeType="1" noTextEdit="1"/>
              </p:cNvSpPr>
              <p:nvPr/>
            </p:nvSpPr>
            <p:spPr>
              <a:xfrm>
                <a:off x="612753" y="4217195"/>
                <a:ext cx="4516479" cy="823865"/>
              </a:xfrm>
              <a:prstGeom prst="roundRect">
                <a:avLst/>
              </a:prstGeom>
              <a:blipFill>
                <a:blip r:embed="rId8"/>
                <a:stretch>
                  <a:fillRect l="-268" b="-6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ED127C20-1F08-28A5-6D0A-132802C15AFA}"/>
                  </a:ext>
                </a:extLst>
              </p:cNvPr>
              <p:cNvSpPr/>
              <p:nvPr/>
            </p:nvSpPr>
            <p:spPr>
              <a:xfrm>
                <a:off x="6389300" y="4262554"/>
                <a:ext cx="5520757"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lvl="0"/>
                <a:r>
                  <a:rPr lang="en-US" sz="2000" i="1" u="sng" dirty="0">
                    <a:solidFill>
                      <a:prstClr val="black"/>
                    </a:solidFill>
                    <a:latin typeface="Segoe UI Semilight" panose="020B0402040204020203" pitchFamily="34" charset="0"/>
                    <a:cs typeface="Segoe UI Semilight" panose="020B0402040204020203" pitchFamily="34" charset="0"/>
                  </a:rPr>
                  <a:t>Integrate</a:t>
                </a:r>
                <a:r>
                  <a:rPr lang="en-US" sz="2000" dirty="0">
                    <a:solidFill>
                      <a:prstClr val="black"/>
                    </a:solidFill>
                    <a:latin typeface="Segoe UI Semilight" panose="020B0402040204020203" pitchFamily="34" charset="0"/>
                    <a:cs typeface="Segoe UI Semilight" panose="020B0402040204020203" pitchFamily="34" charset="0"/>
                  </a:rPr>
                  <a:t> over values </a:t>
                </a:r>
                <a14:m>
                  <m:oMath xmlns:m="http://schemas.openxmlformats.org/officeDocument/2006/math">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𝑘</m:t>
                    </m:r>
                  </m:oMath>
                </a14:m>
                <a:r>
                  <a:rPr lang="en-US" sz="2000" dirty="0">
                    <a:solidFill>
                      <a:prstClr val="black"/>
                    </a:solidFill>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𝑋</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𝑘</m:t>
                        </m:r>
                      </m:e>
                    </m:d>
                    <m:r>
                      <a:rPr lang="en-US" sz="2000" i="1">
                        <a:solidFill>
                          <a:prstClr val="black"/>
                        </a:solidFill>
                        <a:latin typeface="Cambria Math" panose="02040503050406030204" pitchFamily="18" charset="0"/>
                      </a:rPr>
                      <m:t>=</m:t>
                    </m:r>
                    <m:nary>
                      <m:naryPr>
                        <m:limLoc m:val="subSup"/>
                        <m:grow m:val="on"/>
                        <m:ctrlPr>
                          <a:rPr lang="en-US" sz="2000" i="1" dirty="0">
                            <a:solidFill>
                              <a:prstClr val="black"/>
                            </a:solidFill>
                            <a:latin typeface="Cambria Math" panose="02040503050406030204" pitchFamily="18" charset="0"/>
                          </a:rPr>
                        </m:ctrlPr>
                      </m:naryPr>
                      <m:sub>
                        <m:r>
                          <a:rPr lang="en-US" sz="2000" dirty="0">
                            <a:solidFill>
                              <a:prstClr val="black"/>
                            </a:solidFill>
                            <a:latin typeface="Cambria Math" panose="02040503050406030204" pitchFamily="18" charset="0"/>
                          </a:rPr>
                          <m:t>−∞</m:t>
                        </m:r>
                      </m:sub>
                      <m:sup>
                        <m:r>
                          <a:rPr lang="en-US" sz="2000" i="1" dirty="0">
                            <a:solidFill>
                              <a:prstClr val="black"/>
                            </a:solidFill>
                            <a:latin typeface="Cambria Math" panose="02040503050406030204" pitchFamily="18" charset="0"/>
                          </a:rPr>
                          <m:t>𝑘</m:t>
                        </m:r>
                      </m:sup>
                      <m:e>
                        <m:sSub>
                          <m:sSubPr>
                            <m:ctrlPr>
                              <a:rPr lang="en-US" sz="2000" i="1" dirty="0">
                                <a:solidFill>
                                  <a:srgbClr val="836967"/>
                                </a:solidFill>
                                <a:latin typeface="Cambria Math" panose="02040503050406030204" pitchFamily="18" charset="0"/>
                              </a:rPr>
                            </m:ctrlPr>
                          </m:sSubPr>
                          <m:e>
                            <m:r>
                              <a:rPr lang="en-US" sz="2000" i="1" dirty="0">
                                <a:solidFill>
                                  <a:prstClr val="black"/>
                                </a:solidFill>
                                <a:latin typeface="Cambria Math" panose="02040503050406030204" pitchFamily="18" charset="0"/>
                              </a:rPr>
                              <m:t>𝑓</m:t>
                            </m:r>
                          </m:e>
                          <m:sub>
                            <m:r>
                              <a:rPr lang="en-US" sz="2000" i="1" dirty="0">
                                <a:solidFill>
                                  <a:prstClr val="black"/>
                                </a:solidFill>
                                <a:latin typeface="Cambria Math" panose="02040503050406030204" pitchFamily="18" charset="0"/>
                              </a:rPr>
                              <m:t>𝑋</m:t>
                            </m:r>
                          </m:sub>
                        </m:sSub>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𝑧</m:t>
                            </m:r>
                          </m:e>
                        </m:d>
                        <m:r>
                          <a:rPr lang="en-US" sz="2000" i="1" dirty="0">
                            <a:solidFill>
                              <a:prstClr val="black"/>
                            </a:solidFill>
                            <a:latin typeface="Cambria Math" panose="02040503050406030204" pitchFamily="18" charset="0"/>
                          </a:rPr>
                          <m:t>𝑑𝑧</m:t>
                        </m:r>
                      </m:e>
                    </m:nary>
                  </m:oMath>
                </a14:m>
                <a:endParaRPr lang="en-US" sz="2000" dirty="0">
                  <a:solidFill>
                    <a:prstClr val="black"/>
                  </a:solidFill>
                  <a:latin typeface="Segoe UI Semilight" panose="020B0402040204020203" pitchFamily="34" charset="0"/>
                  <a:cs typeface="Segoe UI Semilight" panose="020B0402040204020203" pitchFamily="34" charset="0"/>
                </a:endParaRPr>
              </a:p>
            </p:txBody>
          </p:sp>
        </mc:Choice>
        <mc:Fallback xmlns="">
          <p:sp>
            <p:nvSpPr>
              <p:cNvPr id="21" name="Rectangle: Rounded Corners 20">
                <a:extLst>
                  <a:ext uri="{FF2B5EF4-FFF2-40B4-BE49-F238E27FC236}">
                    <a16:creationId xmlns:a16="http://schemas.microsoft.com/office/drawing/2014/main" id="{ED127C20-1F08-28A5-6D0A-132802C15AFA}"/>
                  </a:ext>
                </a:extLst>
              </p:cNvPr>
              <p:cNvSpPr>
                <a:spLocks noRot="1" noChangeAspect="1" noMove="1" noResize="1" noEditPoints="1" noAdjustHandles="1" noChangeArrowheads="1" noChangeShapeType="1" noTextEdit="1"/>
              </p:cNvSpPr>
              <p:nvPr/>
            </p:nvSpPr>
            <p:spPr>
              <a:xfrm>
                <a:off x="6389300" y="4262554"/>
                <a:ext cx="5520757" cy="823865"/>
              </a:xfrm>
              <a:prstGeom prst="roundRect">
                <a:avLst/>
              </a:prstGeom>
              <a:blipFill>
                <a:blip r:embed="rId9"/>
                <a:stretch>
                  <a:fillRect l="-220" b="-1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F41072-9E69-89D1-E802-12257E7E866E}"/>
                  </a:ext>
                </a:extLst>
              </p:cNvPr>
              <p:cNvSpPr txBox="1"/>
              <p:nvPr/>
            </p:nvSpPr>
            <p:spPr>
              <a:xfrm>
                <a:off x="575240" y="4151287"/>
                <a:ext cx="11369108" cy="476726"/>
              </a:xfrm>
              <a:prstGeom prst="roundRect">
                <a:avLst/>
              </a:prstGeom>
              <a:solidFill>
                <a:srgbClr val="EAF1F6"/>
              </a:solidFill>
              <a:ln w="28575">
                <a:noFill/>
              </a:ln>
            </p:spPr>
            <p:txBody>
              <a:bodyPr wrap="square">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Cumulative Distribution Function (CDF) </a:t>
                </a:r>
                <a:r>
                  <a:rPr lang="en-US" sz="2200" dirty="0">
                    <a:solidFill>
                      <a:schemeClr val="tx1"/>
                    </a:solidFill>
                    <a:latin typeface="Segoe UI Semilight" panose="020B0402040204020203" pitchFamily="34" charset="0"/>
                    <a:cs typeface="Segoe UI Semilight" panose="020B0402040204020203" pitchFamily="34" charset="0"/>
                  </a:rPr>
                  <a:t>is the function </a:t>
                </a:r>
                <a14:m>
                  <m:oMath xmlns:m="http://schemas.openxmlformats.org/officeDocument/2006/math">
                    <m:sSub>
                      <m:sSubPr>
                        <m:ctrlPr>
                          <a:rPr lang="en-US" sz="2200" b="0" i="1" smtClean="0">
                            <a:solidFill>
                              <a:schemeClr val="tx1"/>
                            </a:solidFill>
                            <a:latin typeface="Cambria Math" panose="02040503050406030204" pitchFamily="18" charset="0"/>
                            <a:cs typeface="Segoe UI Semilight" panose="020B0402040204020203" pitchFamily="34" charset="0"/>
                          </a:rPr>
                        </m:ctrlPr>
                      </m:sSubPr>
                      <m:e>
                        <m:r>
                          <a:rPr lang="en-US" sz="2200" b="0" i="1" smtClean="0">
                            <a:solidFill>
                              <a:schemeClr val="tx1"/>
                            </a:solidFill>
                            <a:latin typeface="Cambria Math" panose="02040503050406030204" pitchFamily="18" charset="0"/>
                            <a:cs typeface="Segoe UI Semilight" panose="020B0402040204020203" pitchFamily="34" charset="0"/>
                          </a:rPr>
                          <m:t>𝐹</m:t>
                        </m:r>
                      </m:e>
                      <m:sub>
                        <m:r>
                          <a:rPr lang="en-US" sz="2200" b="0" i="1" smtClean="0">
                            <a:solidFill>
                              <a:schemeClr val="tx1"/>
                            </a:solidFill>
                            <a:latin typeface="Cambria Math" panose="02040503050406030204" pitchFamily="18" charset="0"/>
                            <a:cs typeface="Segoe UI Semilight" panose="020B0402040204020203" pitchFamily="34" charset="0"/>
                          </a:rPr>
                          <m:t>𝑋</m:t>
                        </m:r>
                      </m:sub>
                    </m:sSub>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𝑘</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b="1" i="1">
                        <a:solidFill>
                          <a:schemeClr val="tx1"/>
                        </a:solidFill>
                        <a:latin typeface="Cambria Math" panose="02040503050406030204" pitchFamily="18" charset="0"/>
                      </a:rPr>
                      <m:t>ℙ</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𝑿</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𝒌</m:t>
                    </m:r>
                    <m:r>
                      <a:rPr lang="en-US" sz="2200" b="1" i="1" smtClean="0">
                        <a:solidFill>
                          <a:schemeClr val="tx1"/>
                        </a:solidFill>
                        <a:latin typeface="Cambria Math" panose="02040503050406030204" pitchFamily="18" charset="0"/>
                      </a:rPr>
                      <m:t>)</m:t>
                    </m:r>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8" name="TextBox 17">
                <a:extLst>
                  <a:ext uri="{FF2B5EF4-FFF2-40B4-BE49-F238E27FC236}">
                    <a16:creationId xmlns:a16="http://schemas.microsoft.com/office/drawing/2014/main" id="{81F41072-9E69-89D1-E802-12257E7E866E}"/>
                  </a:ext>
                </a:extLst>
              </p:cNvPr>
              <p:cNvSpPr txBox="1">
                <a:spLocks noRot="1" noChangeAspect="1" noMove="1" noResize="1" noEditPoints="1" noAdjustHandles="1" noChangeArrowheads="1" noChangeShapeType="1" noTextEdit="1"/>
              </p:cNvSpPr>
              <p:nvPr/>
            </p:nvSpPr>
            <p:spPr>
              <a:xfrm>
                <a:off x="575240" y="4151287"/>
                <a:ext cx="11369108" cy="476726"/>
              </a:xfrm>
              <a:prstGeom prst="roundRect">
                <a:avLst/>
              </a:prstGeom>
              <a:blipFill>
                <a:blip r:embed="rId10"/>
                <a:stretch>
                  <a:fillRect t="-2564" b="-21795"/>
                </a:stretch>
              </a:blipFill>
              <a:ln w="28575">
                <a:no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C99FE859-4245-1F18-4A1E-8BA58AEBF4DB}"/>
              </a:ext>
            </a:extLst>
          </p:cNvPr>
          <p:cNvSpPr txBox="1"/>
          <p:nvPr/>
        </p:nvSpPr>
        <p:spPr>
          <a:xfrm>
            <a:off x="430529" y="6535243"/>
            <a:ext cx="11513819" cy="255389"/>
          </a:xfrm>
          <a:prstGeom prst="roundRect">
            <a:avLst/>
          </a:prstGeom>
          <a:solidFill>
            <a:srgbClr val="F6F4EE"/>
          </a:solidFill>
          <a:ln w="28575">
            <a:noFill/>
          </a:ln>
        </p:spPr>
        <p:txBody>
          <a:bodyPr wrap="square" tIns="0" bIns="0">
            <a:spAutoFit/>
          </a:bodyPr>
          <a:lstStyle/>
          <a:p>
            <a:pPr algn="ctr"/>
            <a:r>
              <a:rPr lang="en-US" sz="1500" b="1" dirty="0">
                <a:latin typeface="Segoe UI Semilight" panose="020B0402040204020203" pitchFamily="34" charset="0"/>
                <a:cs typeface="Segoe UI Semilight" panose="020B0402040204020203" pitchFamily="34" charset="0"/>
              </a:rPr>
              <a:t>Linearity of expectation and properties of expectation and variance applies in both! </a:t>
            </a:r>
          </a:p>
        </p:txBody>
      </p:sp>
    </p:spTree>
    <p:extLst>
      <p:ext uri="{BB962C8B-B14F-4D97-AF65-F5344CB8AC3E}">
        <p14:creationId xmlns:p14="http://schemas.microsoft.com/office/powerpoint/2010/main" val="30285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2DF2-DF4A-7FC6-9543-B09F46D3CDEA}"/>
              </a:ext>
            </a:extLst>
          </p:cNvPr>
          <p:cNvSpPr>
            <a:spLocks noGrp="1"/>
          </p:cNvSpPr>
          <p:nvPr>
            <p:ph type="title"/>
          </p:nvPr>
        </p:nvSpPr>
        <p:spPr>
          <a:xfrm>
            <a:off x="1902774" y="3262680"/>
            <a:ext cx="7561265" cy="590415"/>
          </a:xfrm>
        </p:spPr>
        <p:txBody>
          <a:bodyPr/>
          <a:lstStyle/>
          <a:p>
            <a:r>
              <a:rPr lang="en-US" dirty="0"/>
              <a:t>Zoo of </a:t>
            </a:r>
            <a:r>
              <a:rPr lang="en-US" b="1" dirty="0">
                <a:latin typeface="Segoe UI" panose="020B0502040204020203" pitchFamily="34" charset="0"/>
                <a:cs typeface="Segoe UI" panose="020B0502040204020203" pitchFamily="34" charset="0"/>
              </a:rPr>
              <a:t>Continuous</a:t>
            </a:r>
            <a:r>
              <a:rPr lang="en-US" b="1" dirty="0"/>
              <a:t> Random variables</a:t>
            </a:r>
            <a:endParaRPr lang="en-US" dirty="0"/>
          </a:p>
        </p:txBody>
      </p:sp>
      <p:sp>
        <p:nvSpPr>
          <p:cNvPr id="3" name="Text Placeholder 2">
            <a:extLst>
              <a:ext uri="{FF2B5EF4-FFF2-40B4-BE49-F238E27FC236}">
                <a16:creationId xmlns:a16="http://schemas.microsoft.com/office/drawing/2014/main" id="{45ECA30E-1168-D733-CD4B-9B011D78C8A4}"/>
              </a:ext>
            </a:extLst>
          </p:cNvPr>
          <p:cNvSpPr>
            <a:spLocks noGrp="1"/>
          </p:cNvSpPr>
          <p:nvPr>
            <p:ph type="body" idx="1"/>
          </p:nvPr>
        </p:nvSpPr>
        <p:spPr>
          <a:xfrm>
            <a:off x="1902775" y="3716068"/>
            <a:ext cx="7412675" cy="506283"/>
          </a:xfrm>
        </p:spPr>
        <p:txBody>
          <a:bodyPr>
            <a:normAutofit fontScale="92500"/>
          </a:bodyPr>
          <a:lstStyle/>
          <a:p>
            <a:r>
              <a:rPr lang="en-US" sz="2200" dirty="0"/>
              <a:t>and get practice with working with continuous random variables!</a:t>
            </a:r>
          </a:p>
        </p:txBody>
      </p:sp>
    </p:spTree>
    <p:extLst>
      <p:ext uri="{BB962C8B-B14F-4D97-AF65-F5344CB8AC3E}">
        <p14:creationId xmlns:p14="http://schemas.microsoft.com/office/powerpoint/2010/main" val="48479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481A-C0E0-4853-A668-02144B402D21}"/>
              </a:ext>
            </a:extLst>
          </p:cNvPr>
          <p:cNvSpPr>
            <a:spLocks noGrp="1"/>
          </p:cNvSpPr>
          <p:nvPr>
            <p:ph type="title"/>
          </p:nvPr>
        </p:nvSpPr>
        <p:spPr/>
        <p:txBody>
          <a:bodyPr/>
          <a:lstStyle/>
          <a:p>
            <a:r>
              <a:rPr lang="en-US" dirty="0"/>
              <a:t>Continuous Zoo</a:t>
            </a:r>
          </a:p>
        </p:txBody>
      </p:sp>
      <p:grpSp>
        <p:nvGrpSpPr>
          <p:cNvPr id="4" name="Group 3">
            <a:extLst>
              <a:ext uri="{FF2B5EF4-FFF2-40B4-BE49-F238E27FC236}">
                <a16:creationId xmlns:a16="http://schemas.microsoft.com/office/drawing/2014/main" id="{A092E1DE-130C-4043-A1B5-3DAE23F6C36A}"/>
              </a:ext>
            </a:extLst>
          </p:cNvPr>
          <p:cNvGrpSpPr/>
          <p:nvPr/>
        </p:nvGrpSpPr>
        <p:grpSpPr>
          <a:xfrm>
            <a:off x="438624" y="3045099"/>
            <a:ext cx="3276223" cy="2841351"/>
            <a:chOff x="1185842" y="3427084"/>
            <a:chExt cx="5809075" cy="1743803"/>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B72DFF8-377A-4CC3-84A9-3FA3FC623F6B}"/>
                    </a:ext>
                  </a:extLst>
                </p:cNvPr>
                <p:cNvSpPr/>
                <p:nvPr/>
              </p:nvSpPr>
              <p:spPr>
                <a:xfrm>
                  <a:off x="1185842" y="3773914"/>
                  <a:ext cx="5809075" cy="13969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𝒇</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den>
                      </m:f>
                    </m:oMath>
                  </a14:m>
                  <a:r>
                    <a:rPr lang="en-US" sz="2000" b="1" dirty="0">
                      <a:latin typeface="Segoe UI Semibold" panose="020B0702040204020203" pitchFamily="34" charset="0"/>
                      <a:cs typeface="Segoe UI Semibold" panose="020B0702040204020203" pitchFamily="34" charset="0"/>
                    </a:rPr>
                    <a:t> for </a:t>
                  </a:r>
                  <a14:m>
                    <m:oMath xmlns:m="http://schemas.openxmlformats.org/officeDocument/2006/math">
                      <m:r>
                        <a:rPr lang="en-US" sz="2000" b="1" i="1">
                          <a:latin typeface="Cambria Math" panose="02040503050406030204" pitchFamily="18" charset="0"/>
                          <a:cs typeface="Segoe UI Semibold" panose="020B0702040204020203" pitchFamily="34" charset="0"/>
                        </a:rPr>
                        <m:t>𝒂</m:t>
                      </m:r>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𝒃</m:t>
                      </m:r>
                    </m:oMath>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𝑭</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𝒙</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num>
                        <m:den>
                          <m:r>
                            <a:rPr lang="en-US" sz="2000" b="1" i="1" smtClean="0">
                              <a:latin typeface="Cambria Math" panose="02040503050406030204" pitchFamily="18" charset="0"/>
                              <a:cs typeface="Segoe UI Semibold" panose="020B0702040204020203" pitchFamily="34" charset="0"/>
                            </a:rPr>
                            <m:t>𝒃</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𝒂</m:t>
                          </m:r>
                        </m:den>
                      </m:f>
                    </m:oMath>
                  </a14:m>
                  <a:r>
                    <a:rPr lang="en-US" sz="2000" b="1" i="1" dirty="0">
                      <a:latin typeface="Cambria Math" panose="02040503050406030204" pitchFamily="18" charset="0"/>
                      <a:cs typeface="Segoe UI Semibold" panose="020B0702040204020203" pitchFamily="34" charset="0"/>
                    </a:rPr>
                    <a:t> </a:t>
                  </a:r>
                  <a:r>
                    <a:rPr lang="en-US" sz="2000" dirty="0">
                      <a:latin typeface="Segoe UI" panose="020B0502040204020203" pitchFamily="34" charset="0"/>
                      <a:cs typeface="Segoe UI" panose="020B0502040204020203" pitchFamily="34" charset="0"/>
                    </a:rPr>
                    <a:t>if</a:t>
                  </a:r>
                  <a:r>
                    <a:rPr lang="en-US" sz="2000" b="1" dirty="0">
                      <a:latin typeface="Cambria Math" panose="02040503050406030204" pitchFamily="18" charset="0"/>
                      <a:cs typeface="Segoe UI Semibold" panose="020B0702040204020203" pitchFamily="34" charset="0"/>
                    </a:rPr>
                    <a:t> </a:t>
                  </a:r>
                  <a14:m>
                    <m:oMath xmlns:m="http://schemas.openxmlformats.org/officeDocument/2006/math">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&lt;</m:t>
                      </m:r>
                      <m:r>
                        <a:rPr lang="en-US" sz="2000" b="1" i="1" smtClean="0">
                          <a:latin typeface="Cambria Math" panose="02040503050406030204" pitchFamily="18" charset="0"/>
                          <a:cs typeface="Segoe UI Semibold" panose="020B0702040204020203" pitchFamily="34" charset="0"/>
                        </a:rPr>
                        <m:t>𝒃</m:t>
                      </m:r>
                    </m:oMath>
                  </a14:m>
                  <a:endParaRPr lang="en-US" sz="2000" b="1" i="1" dirty="0">
                    <a:latin typeface="Cambria Math" panose="02040503050406030204" pitchFamily="18"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𝒂</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𝒃</m:t>
                            </m:r>
                          </m:num>
                          <m:den>
                            <m:r>
                              <a:rPr lang="en-US" sz="2000" b="1" i="1" smtClean="0">
                                <a:latin typeface="Cambria Math" panose="02040503050406030204" pitchFamily="18" charset="0"/>
                                <a:cs typeface="Segoe UI Semibold" panose="020B0702040204020203" pitchFamily="34" charset="0"/>
                              </a:rPr>
                              <m:t>𝟐</m:t>
                            </m:r>
                          </m:den>
                        </m:f>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sSup>
                              <m:sSupPr>
                                <m:ctrlPr>
                                  <a:rPr lang="en-US" sz="1900" b="1" i="1" smtClean="0">
                                    <a:latin typeface="Cambria Math" panose="02040503050406030204" pitchFamily="18" charset="0"/>
                                    <a:cs typeface="Segoe UI Semibold" panose="020B0702040204020203" pitchFamily="34" charset="0"/>
                                  </a:rPr>
                                </m:ctrlPr>
                              </m:sSupPr>
                              <m:e>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𝒃</m:t>
                                    </m:r>
                                    <m:r>
                                      <a:rPr lang="en-US" sz="1900" b="1" i="1" smtClean="0">
                                        <a:latin typeface="Cambria Math" panose="02040503050406030204" pitchFamily="18" charset="0"/>
                                        <a:cs typeface="Segoe UI Semibold" panose="020B0702040204020203" pitchFamily="34" charset="0"/>
                                      </a:rPr>
                                      <m:t>−</m:t>
                                    </m:r>
                                    <m:r>
                                      <a:rPr lang="en-US" sz="1900" b="1" i="1" smtClean="0">
                                        <a:latin typeface="Cambria Math" panose="02040503050406030204" pitchFamily="18" charset="0"/>
                                        <a:cs typeface="Segoe UI Semibold" panose="020B0702040204020203" pitchFamily="34" charset="0"/>
                                      </a:rPr>
                                      <m:t>𝒂</m:t>
                                    </m:r>
                                  </m:e>
                                </m:d>
                              </m:e>
                              <m:sup>
                                <m:r>
                                  <a:rPr lang="en-US" sz="1900" b="1" i="1" smtClean="0">
                                    <a:latin typeface="Cambria Math" panose="02040503050406030204" pitchFamily="18" charset="0"/>
                                    <a:cs typeface="Segoe UI Semibold" panose="020B0702040204020203" pitchFamily="34" charset="0"/>
                                  </a:rPr>
                                  <m:t>𝟐</m:t>
                                </m:r>
                              </m:sup>
                            </m:sSup>
                          </m:num>
                          <m:den>
                            <m:r>
                              <a:rPr lang="en-US" sz="1900" b="1" i="1" smtClean="0">
                                <a:latin typeface="Cambria Math" panose="02040503050406030204" pitchFamily="18" charset="0"/>
                                <a:cs typeface="Segoe UI Semibold" panose="020B0702040204020203" pitchFamily="34" charset="0"/>
                              </a:rPr>
                              <m:t>𝟏𝟐</m:t>
                            </m:r>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B72DFF8-377A-4CC3-84A9-3FA3FC623F6B}"/>
                    </a:ext>
                  </a:extLst>
                </p:cNvPr>
                <p:cNvSpPr>
                  <a:spLocks noRot="1" noChangeAspect="1" noMove="1" noResize="1" noEditPoints="1" noAdjustHandles="1" noChangeArrowheads="1" noChangeShapeType="1" noTextEdit="1"/>
                </p:cNvSpPr>
                <p:nvPr/>
              </p:nvSpPr>
              <p:spPr>
                <a:xfrm>
                  <a:off x="1185842" y="3773914"/>
                  <a:ext cx="5809075" cy="1396973"/>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C817E3-68A9-4E9D-AE2A-67C5E69288B8}"/>
                    </a:ext>
                  </a:extLst>
                </p:cNvPr>
                <p:cNvSpPr/>
                <p:nvPr/>
              </p:nvSpPr>
              <p:spPr>
                <a:xfrm>
                  <a:off x="1195365" y="3427084"/>
                  <a:ext cx="5799552"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𝐔𝐧𝐢𝐟</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𝒂</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𝒃</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34" name="Rectangle 33">
                  <a:extLst>
                    <a:ext uri="{FF2B5EF4-FFF2-40B4-BE49-F238E27FC236}">
                      <a16:creationId xmlns:a16="http://schemas.microsoft.com/office/drawing/2014/main" id="{103E30CE-E9B0-44CF-AE6A-76108E0A6FFF}"/>
                    </a:ext>
                  </a:extLst>
                </p:cNvPr>
                <p:cNvSpPr>
                  <a:spLocks noRot="1" noChangeAspect="1" noMove="1" noResize="1" noEditPoints="1" noAdjustHandles="1" noChangeArrowheads="1" noChangeShapeType="1" noTextEdit="1"/>
                </p:cNvSpPr>
                <p:nvPr/>
              </p:nvSpPr>
              <p:spPr>
                <a:xfrm>
                  <a:off x="1195365" y="3427084"/>
                  <a:ext cx="5799552" cy="346830"/>
                </a:xfrm>
                <a:prstGeom prst="rect">
                  <a:avLst/>
                </a:prstGeom>
                <a:blipFill>
                  <a:blip r:embed="rId23"/>
                  <a:stretch>
                    <a:fillRect b="-6329"/>
                  </a:stretch>
                </a:blipFill>
                <a:ln>
                  <a:noFill/>
                </a:ln>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A1F1D4A5-72AF-4D10-9172-853E73969DDE}"/>
              </a:ext>
            </a:extLst>
          </p:cNvPr>
          <p:cNvGrpSpPr/>
          <p:nvPr/>
        </p:nvGrpSpPr>
        <p:grpSpPr>
          <a:xfrm>
            <a:off x="4073842" y="3045099"/>
            <a:ext cx="3276223" cy="2841351"/>
            <a:chOff x="1185842" y="3427084"/>
            <a:chExt cx="5809075" cy="1743803"/>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D0FD6EC-69F4-448C-8A5F-06724269D10D}"/>
                    </a:ext>
                  </a:extLst>
                </p:cNvPr>
                <p:cNvSpPr/>
                <p:nvPr/>
              </p:nvSpPr>
              <p:spPr>
                <a:xfrm>
                  <a:off x="1185842" y="3773914"/>
                  <a:ext cx="5809075" cy="13969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𝒇</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𝒆</m:t>
                          </m:r>
                        </m:e>
                        <m:sup>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r>
                            <a:rPr lang="en-US" sz="2000" b="1" i="1" smtClean="0">
                              <a:latin typeface="Cambria Math" panose="02040503050406030204" pitchFamily="18" charset="0"/>
                              <a:cs typeface="Segoe UI Semibold" panose="020B0702040204020203" pitchFamily="34" charset="0"/>
                            </a:rPr>
                            <m:t>𝒌</m:t>
                          </m:r>
                        </m:sup>
                      </m:sSup>
                    </m:oMath>
                  </a14:m>
                  <a:r>
                    <a:rPr lang="en-US" sz="2000" b="1" dirty="0">
                      <a:latin typeface="Segoe UI Semibold" panose="020B0702040204020203" pitchFamily="34" charset="0"/>
                      <a:cs typeface="Segoe UI Semibold" panose="020B0702040204020203" pitchFamily="34" charset="0"/>
                    </a:rPr>
                    <a:t> for </a:t>
                  </a:r>
                  <a14:m>
                    <m:oMath xmlns:m="http://schemas.openxmlformats.org/officeDocument/2006/math">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𝟎</m:t>
                      </m:r>
                    </m:oMath>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𝑭</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𝟏</m:t>
                      </m:r>
                      <m:r>
                        <a:rPr lang="en-US" sz="2000" b="1" i="1" smtClean="0">
                          <a:latin typeface="Cambria Math" panose="02040503050406030204" pitchFamily="18" charset="0"/>
                          <a:cs typeface="Segoe UI Semibold" panose="020B0702040204020203" pitchFamily="34" charset="0"/>
                        </a:rPr>
                        <m:t>−</m:t>
                      </m:r>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𝒆</m:t>
                          </m:r>
                        </m:e>
                        <m:sup>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𝝀</m:t>
                          </m:r>
                          <m:r>
                            <a:rPr lang="en-US" sz="2000" b="1" i="1" smtClean="0">
                              <a:latin typeface="Cambria Math" panose="02040503050406030204" pitchFamily="18" charset="0"/>
                              <a:cs typeface="Segoe UI Semibold" panose="020B0702040204020203" pitchFamily="34" charset="0"/>
                            </a:rPr>
                            <m:t>𝒌</m:t>
                          </m:r>
                        </m:sup>
                      </m:sSup>
                    </m:oMath>
                  </a14:m>
                  <a:r>
                    <a:rPr lang="en-US" sz="2000" b="1" dirty="0">
                      <a:latin typeface="Segoe UI Semibold" panose="020B0702040204020203" pitchFamily="34" charset="0"/>
                      <a:cs typeface="Segoe UI Semibold" panose="020B0702040204020203" pitchFamily="34" charset="0"/>
                    </a:rPr>
                    <a:t> if </a:t>
                  </a:r>
                  <a14:m>
                    <m:oMath xmlns:m="http://schemas.openxmlformats.org/officeDocument/2006/math">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𝟎</m:t>
                      </m:r>
                    </m:oMath>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𝝀</m:t>
                            </m:r>
                          </m:den>
                        </m:f>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f>
                          <m:fPr>
                            <m:ctrlPr>
                              <a:rPr lang="en-US" sz="1900" b="1" i="1" smtClean="0">
                                <a:latin typeface="Cambria Math" panose="02040503050406030204" pitchFamily="18" charset="0"/>
                                <a:cs typeface="Segoe UI Semibold" panose="020B0702040204020203" pitchFamily="34" charset="0"/>
                              </a:rPr>
                            </m:ctrlPr>
                          </m:fPr>
                          <m:num>
                            <m:r>
                              <a:rPr lang="en-US" sz="1900" b="1" i="1" smtClean="0">
                                <a:latin typeface="Cambria Math" panose="02040503050406030204" pitchFamily="18" charset="0"/>
                                <a:cs typeface="Segoe UI Semibold" panose="020B0702040204020203" pitchFamily="34" charset="0"/>
                              </a:rPr>
                              <m:t>𝟏</m:t>
                            </m:r>
                          </m:num>
                          <m:den>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𝝀</m:t>
                                </m:r>
                              </m:e>
                              <m:sup>
                                <m:r>
                                  <a:rPr lang="en-US" sz="1900" b="1" i="1" smtClean="0">
                                    <a:latin typeface="Cambria Math" panose="02040503050406030204" pitchFamily="18" charset="0"/>
                                    <a:cs typeface="Segoe UI Semibold" panose="020B0702040204020203" pitchFamily="34" charset="0"/>
                                  </a:rPr>
                                  <m:t>𝟐</m:t>
                                </m:r>
                              </m:sup>
                            </m:sSup>
                          </m:den>
                        </m:f>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7D0FD6EC-69F4-448C-8A5F-06724269D10D}"/>
                    </a:ext>
                  </a:extLst>
                </p:cNvPr>
                <p:cNvSpPr>
                  <a:spLocks noRot="1" noChangeAspect="1" noMove="1" noResize="1" noEditPoints="1" noAdjustHandles="1" noChangeArrowheads="1" noChangeShapeType="1" noTextEdit="1"/>
                </p:cNvSpPr>
                <p:nvPr/>
              </p:nvSpPr>
              <p:spPr>
                <a:xfrm>
                  <a:off x="1185842" y="3773914"/>
                  <a:ext cx="5809075" cy="1396973"/>
                </a:xfrm>
                <a:prstGeom prst="rect">
                  <a:avLst/>
                </a:prstGeom>
                <a:blipFill>
                  <a:blip r:embed="rId24"/>
                  <a:stretch>
                    <a:fillRect t="-53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0D43EFC-7237-40ED-9486-2D5616C5EA6B}"/>
                    </a:ext>
                  </a:extLst>
                </p:cNvPr>
                <p:cNvSpPr/>
                <p:nvPr/>
              </p:nvSpPr>
              <p:spPr>
                <a:xfrm>
                  <a:off x="1195365" y="3427084"/>
                  <a:ext cx="5799552"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0" dirty="0" smtClean="0">
                            <a:latin typeface="Cambria Math" panose="02040503050406030204" pitchFamily="18" charset="0"/>
                            <a:cs typeface="Segoe UI Semibold" panose="020B0702040204020203" pitchFamily="34" charset="0"/>
                          </a:rPr>
                          <m:t>𝐄𝐱𝐩</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𝝀</m:t>
                        </m:r>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10" name="Rectangle 9">
                  <a:extLst>
                    <a:ext uri="{FF2B5EF4-FFF2-40B4-BE49-F238E27FC236}">
                      <a16:creationId xmlns:a16="http://schemas.microsoft.com/office/drawing/2014/main" id="{E0D43EFC-7237-40ED-9486-2D5616C5EA6B}"/>
                    </a:ext>
                  </a:extLst>
                </p:cNvPr>
                <p:cNvSpPr>
                  <a:spLocks noRot="1" noChangeAspect="1" noMove="1" noResize="1" noEditPoints="1" noAdjustHandles="1" noChangeArrowheads="1" noChangeShapeType="1" noTextEdit="1"/>
                </p:cNvSpPr>
                <p:nvPr/>
              </p:nvSpPr>
              <p:spPr>
                <a:xfrm>
                  <a:off x="1195365" y="3427084"/>
                  <a:ext cx="5799552" cy="346830"/>
                </a:xfrm>
                <a:prstGeom prst="rect">
                  <a:avLst/>
                </a:prstGeom>
                <a:blipFill>
                  <a:blip r:embed="rId25"/>
                  <a:stretch>
                    <a:fillRect b="-6250"/>
                  </a:stretch>
                </a:blipFill>
                <a:ln>
                  <a:noFill/>
                </a:ln>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CB9B0C70-907C-4A45-9F6C-F24558FF1214}"/>
              </a:ext>
            </a:extLst>
          </p:cNvPr>
          <p:cNvGrpSpPr/>
          <p:nvPr/>
        </p:nvGrpSpPr>
        <p:grpSpPr>
          <a:xfrm>
            <a:off x="7664207" y="3045099"/>
            <a:ext cx="4355855" cy="2841351"/>
            <a:chOff x="1185842" y="3427084"/>
            <a:chExt cx="5809075" cy="1743803"/>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61A76E1-CD8E-490D-9C79-971482120A20}"/>
                    </a:ext>
                  </a:extLst>
                </p:cNvPr>
                <p:cNvSpPr/>
                <p:nvPr/>
              </p:nvSpPr>
              <p:spPr>
                <a:xfrm>
                  <a:off x="1185842" y="3773914"/>
                  <a:ext cx="5809075" cy="139697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500"/>
                    </a:spcBef>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𝒇</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𝟏</m:t>
                            </m:r>
                          </m:num>
                          <m:den>
                            <m:r>
                              <a:rPr lang="en-US" sz="2000" b="1" i="1" smtClean="0">
                                <a:latin typeface="Cambria Math" panose="02040503050406030204" pitchFamily="18" charset="0"/>
                                <a:cs typeface="Segoe UI Semibold" panose="020B0702040204020203" pitchFamily="34" charset="0"/>
                              </a:rPr>
                              <m:t>𝝈</m:t>
                            </m:r>
                            <m:rad>
                              <m:radPr>
                                <m:degHide m:val="on"/>
                                <m:ctrlPr>
                                  <a:rPr lang="en-US" sz="2000" b="1" i="1" smtClean="0">
                                    <a:latin typeface="Cambria Math" panose="02040503050406030204" pitchFamily="18" charset="0"/>
                                    <a:cs typeface="Segoe UI Semibold" panose="020B0702040204020203" pitchFamily="34" charset="0"/>
                                  </a:rPr>
                                </m:ctrlPr>
                              </m:radPr>
                              <m:deg/>
                              <m:e>
                                <m:r>
                                  <a:rPr lang="en-US" sz="2000" b="1" i="1" smtClean="0">
                                    <a:latin typeface="Cambria Math" panose="02040503050406030204" pitchFamily="18" charset="0"/>
                                    <a:cs typeface="Segoe UI Semibold" panose="020B0702040204020203" pitchFamily="34" charset="0"/>
                                  </a:rPr>
                                  <m:t>𝟐</m:t>
                                </m:r>
                                <m:r>
                                  <a:rPr lang="en-US" sz="2000" b="1" i="1" smtClean="0">
                                    <a:latin typeface="Cambria Math" panose="02040503050406030204" pitchFamily="18" charset="0"/>
                                    <a:cs typeface="Segoe UI Semibold" panose="020B0702040204020203" pitchFamily="34" charset="0"/>
                                  </a:rPr>
                                  <m:t>𝝅</m:t>
                                </m:r>
                              </m:e>
                            </m:rad>
                          </m:den>
                        </m:f>
                        <m:r>
                          <a:rPr lang="en-US" sz="2000" b="1" i="0" smtClean="0">
                            <a:latin typeface="Cambria Math" panose="02040503050406030204" pitchFamily="18" charset="0"/>
                            <a:cs typeface="Segoe UI Semibold" panose="020B0702040204020203" pitchFamily="34" charset="0"/>
                          </a:rPr>
                          <m:t>𝐞𝐱𝐩</m:t>
                        </m:r>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m:t>
                            </m:r>
                            <m:f>
                              <m:fPr>
                                <m:ctrlPr>
                                  <a:rPr lang="en-US" sz="2000" b="1" i="1" smtClean="0">
                                    <a:latin typeface="Cambria Math" panose="02040503050406030204" pitchFamily="18" charset="0"/>
                                    <a:cs typeface="Segoe UI Semibold" panose="020B0702040204020203" pitchFamily="34" charset="0"/>
                                  </a:rPr>
                                </m:ctrlPr>
                              </m:fPr>
                              <m:num>
                                <m:sSup>
                                  <m:sSupPr>
                                    <m:ctrlPr>
                                      <a:rPr lang="en-US" sz="2000" b="1" i="1">
                                        <a:latin typeface="Cambria Math" panose="02040503050406030204" pitchFamily="18" charset="0"/>
                                        <a:cs typeface="Segoe UI Semibold" panose="020B0702040204020203" pitchFamily="34" charset="0"/>
                                      </a:rPr>
                                    </m:ctrlPr>
                                  </m:sSupPr>
                                  <m:e>
                                    <m:d>
                                      <m:dPr>
                                        <m:ctrlPr>
                                          <a:rPr lang="en-US" sz="2000" b="1" i="1">
                                            <a:latin typeface="Cambria Math" panose="02040503050406030204" pitchFamily="18" charset="0"/>
                                            <a:cs typeface="Segoe UI Semibold" panose="020B0702040204020203" pitchFamily="34" charset="0"/>
                                          </a:rPr>
                                        </m:ctrlPr>
                                      </m:dPr>
                                      <m:e>
                                        <m:r>
                                          <a:rPr lang="en-US" sz="2000" b="1" i="1">
                                            <a:latin typeface="Cambria Math" panose="02040503050406030204" pitchFamily="18" charset="0"/>
                                            <a:cs typeface="Segoe UI Semibold" panose="020B0702040204020203" pitchFamily="34" charset="0"/>
                                          </a:rPr>
                                          <m:t>𝒙</m:t>
                                        </m:r>
                                        <m:r>
                                          <a:rPr lang="en-US" sz="2000" b="1" i="1">
                                            <a:latin typeface="Cambria Math" panose="02040503050406030204" pitchFamily="18" charset="0"/>
                                            <a:cs typeface="Segoe UI Semibold" panose="020B0702040204020203" pitchFamily="34" charset="0"/>
                                          </a:rPr>
                                          <m:t>−</m:t>
                                        </m:r>
                                        <m:r>
                                          <a:rPr lang="en-US" sz="2000" b="1" i="1">
                                            <a:latin typeface="Cambria Math" panose="02040503050406030204" pitchFamily="18" charset="0"/>
                                            <a:cs typeface="Segoe UI Semibold" panose="020B0702040204020203" pitchFamily="34" charset="0"/>
                                          </a:rPr>
                                          <m:t>𝝁</m:t>
                                        </m:r>
                                      </m:e>
                                    </m:d>
                                  </m:e>
                                  <m:sup>
                                    <m:r>
                                      <a:rPr lang="en-US" sz="2000" b="1" i="1">
                                        <a:latin typeface="Cambria Math" panose="02040503050406030204" pitchFamily="18" charset="0"/>
                                        <a:cs typeface="Segoe UI Semibold" panose="020B0702040204020203" pitchFamily="34" charset="0"/>
                                      </a:rPr>
                                      <m:t>𝟐</m:t>
                                    </m:r>
                                  </m:sup>
                                </m:sSup>
                              </m:num>
                              <m:den>
                                <m:r>
                                  <a:rPr lang="en-US" sz="2000" b="1" i="1" smtClean="0">
                                    <a:latin typeface="Cambria Math" panose="02040503050406030204" pitchFamily="18" charset="0"/>
                                    <a:cs typeface="Segoe UI Semibold" panose="020B0702040204020203" pitchFamily="34" charset="0"/>
                                  </a:rPr>
                                  <m:t>𝟐</m:t>
                                </m:r>
                                <m:sSup>
                                  <m:sSupPr>
                                    <m:ctrlPr>
                                      <a:rPr lang="en-US" sz="2000" b="1" i="1" smtClean="0">
                                        <a:latin typeface="Cambria Math" panose="02040503050406030204" pitchFamily="18" charset="0"/>
                                        <a:cs typeface="Segoe UI Semibold" panose="020B0702040204020203" pitchFamily="34" charset="0"/>
                                      </a:rPr>
                                    </m:ctrlPr>
                                  </m:sSupPr>
                                  <m:e>
                                    <m:r>
                                      <a:rPr lang="en-US" sz="2000" b="1" i="1" smtClean="0">
                                        <a:latin typeface="Cambria Math" panose="02040503050406030204" pitchFamily="18" charset="0"/>
                                        <a:cs typeface="Segoe UI Semibold" panose="020B0702040204020203" pitchFamily="34" charset="0"/>
                                      </a:rPr>
                                      <m:t>𝝈</m:t>
                                    </m:r>
                                  </m:e>
                                  <m:sup>
                                    <m:r>
                                      <a:rPr lang="en-US" sz="2000" b="1" i="1" smtClean="0">
                                        <a:latin typeface="Cambria Math" panose="02040503050406030204" pitchFamily="18" charset="0"/>
                                        <a:cs typeface="Segoe UI Semibold" panose="020B0702040204020203" pitchFamily="34" charset="0"/>
                                      </a:rPr>
                                      <m:t>𝟐</m:t>
                                    </m:r>
                                  </m:sup>
                                </m:sSup>
                              </m:den>
                            </m:f>
                          </m:e>
                        </m:d>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 xmlns:m="http://schemas.openxmlformats.org/officeDocument/2006/math">
                      <m:sSub>
                        <m:sSubPr>
                          <m:ctrlPr>
                            <a:rPr lang="en-US" sz="2000" b="1" i="1" smtClean="0">
                              <a:latin typeface="Cambria Math" panose="02040503050406030204" pitchFamily="18" charset="0"/>
                              <a:cs typeface="Segoe UI Semibold" panose="020B0702040204020203" pitchFamily="34" charset="0"/>
                            </a:rPr>
                          </m:ctrlPr>
                        </m:sSubPr>
                        <m:e>
                          <m:r>
                            <a:rPr lang="en-US" sz="2000" b="1" i="1" smtClean="0">
                              <a:latin typeface="Cambria Math" panose="02040503050406030204" pitchFamily="18" charset="0"/>
                              <a:cs typeface="Segoe UI Semibold" panose="020B0702040204020203" pitchFamily="34" charset="0"/>
                            </a:rPr>
                            <m:t>𝑭</m:t>
                          </m:r>
                        </m:e>
                        <m:sub>
                          <m:r>
                            <a:rPr lang="en-US" sz="2000" b="1" i="1" smtClean="0">
                              <a:latin typeface="Cambria Math" panose="02040503050406030204" pitchFamily="18" charset="0"/>
                              <a:cs typeface="Segoe UI Semibold" panose="020B0702040204020203" pitchFamily="34" charset="0"/>
                            </a:rPr>
                            <m:t>𝑿</m:t>
                          </m:r>
                        </m:sub>
                      </m:sSub>
                      <m:d>
                        <m:dPr>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𝒌</m:t>
                          </m:r>
                        </m:e>
                      </m:d>
                      <m:r>
                        <a:rPr lang="en-US" sz="2000" b="1" i="1" smtClean="0">
                          <a:latin typeface="Cambria Math" panose="02040503050406030204" pitchFamily="18" charset="0"/>
                          <a:cs typeface="Segoe UI Semibold" panose="020B0702040204020203" pitchFamily="34" charset="0"/>
                        </a:rPr>
                        <m:t>=</m:t>
                      </m:r>
                      <m:r>
                        <a:rPr lang="en-US" sz="2000" b="1" i="0" smtClean="0">
                          <a:latin typeface="Cambria Math" panose="02040503050406030204" pitchFamily="18" charset="0"/>
                          <a:cs typeface="Segoe UI Semibold" panose="020B0702040204020203" pitchFamily="34" charset="0"/>
                        </a:rPr>
                        <m:t>𝚽</m:t>
                      </m:r>
                      <m:d>
                        <m:dPr>
                          <m:ctrlPr>
                            <a:rPr lang="en-US" sz="2000" b="1" i="1" smtClean="0">
                              <a:latin typeface="Cambria Math" panose="02040503050406030204" pitchFamily="18" charset="0"/>
                              <a:cs typeface="Segoe UI Semibold" panose="020B0702040204020203" pitchFamily="34" charset="0"/>
                            </a:rPr>
                          </m:ctrlPr>
                        </m:dPr>
                        <m:e>
                          <m:f>
                            <m:fPr>
                              <m:ctrlPr>
                                <a:rPr lang="en-US" sz="2000" b="1" i="1" smtClean="0">
                                  <a:latin typeface="Cambria Math" panose="02040503050406030204" pitchFamily="18" charset="0"/>
                                  <a:cs typeface="Segoe UI Semibold" panose="020B0702040204020203" pitchFamily="34" charset="0"/>
                                </a:rPr>
                              </m:ctrlPr>
                            </m:fPr>
                            <m:num>
                              <m:r>
                                <a:rPr lang="en-US" sz="2000" b="1" i="1" smtClean="0">
                                  <a:latin typeface="Cambria Math" panose="02040503050406030204" pitchFamily="18" charset="0"/>
                                  <a:cs typeface="Segoe UI Semibold" panose="020B0702040204020203" pitchFamily="34" charset="0"/>
                                </a:rPr>
                                <m:t>𝒌</m:t>
                              </m:r>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𝝁</m:t>
                              </m:r>
                            </m:num>
                            <m:den>
                              <m:r>
                                <a:rPr lang="en-US" sz="2000" b="1" i="1" smtClean="0">
                                  <a:latin typeface="Cambria Math" panose="02040503050406030204" pitchFamily="18" charset="0"/>
                                  <a:cs typeface="Segoe UI Semibold" panose="020B0702040204020203" pitchFamily="34" charset="0"/>
                                </a:rPr>
                                <m:t>𝝈</m:t>
                              </m:r>
                            </m:den>
                          </m:f>
                        </m:e>
                      </m:d>
                    </m:oMath>
                  </a14:m>
                  <a:r>
                    <a:rPr lang="en-US" sz="2000" b="1" i="1" dirty="0">
                      <a:latin typeface="Cambria Math" panose="02040503050406030204" pitchFamily="18" charset="0"/>
                      <a:cs typeface="Segoe UI Semibold" panose="020B0702040204020203" pitchFamily="34" charset="0"/>
                    </a:rPr>
                    <a:t> </a:t>
                  </a:r>
                </a:p>
                <a:p>
                  <a:pPr algn="ctr">
                    <a:spcBef>
                      <a:spcPts val="500"/>
                    </a:spcBef>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cs typeface="Segoe UI Semibold" panose="020B0702040204020203" pitchFamily="34" charset="0"/>
                          </a:rPr>
                          <m:t>𝔼</m:t>
                        </m:r>
                        <m:d>
                          <m:dPr>
                            <m:begChr m:val="["/>
                            <m:endChr m:val="]"/>
                            <m:ctrlPr>
                              <a:rPr lang="en-US" sz="2000" b="1" i="1" smtClean="0">
                                <a:latin typeface="Cambria Math" panose="02040503050406030204" pitchFamily="18" charset="0"/>
                                <a:cs typeface="Segoe UI Semibold" panose="020B0702040204020203" pitchFamily="34" charset="0"/>
                              </a:rPr>
                            </m:ctrlPr>
                          </m:dPr>
                          <m:e>
                            <m:r>
                              <a:rPr lang="en-US" sz="2000" b="1" i="1" smtClean="0">
                                <a:latin typeface="Cambria Math" panose="02040503050406030204" pitchFamily="18" charset="0"/>
                                <a:cs typeface="Segoe UI Semibold" panose="020B0702040204020203" pitchFamily="34" charset="0"/>
                              </a:rPr>
                              <m:t>𝑿</m:t>
                            </m:r>
                          </m:e>
                        </m:d>
                        <m:r>
                          <a:rPr lang="en-US" sz="2000" b="1" i="1" smtClean="0">
                            <a:latin typeface="Cambria Math" panose="02040503050406030204" pitchFamily="18" charset="0"/>
                            <a:cs typeface="Segoe UI Semibold" panose="020B0702040204020203" pitchFamily="34" charset="0"/>
                          </a:rPr>
                          <m:t>=</m:t>
                        </m:r>
                        <m:r>
                          <a:rPr lang="en-US" sz="2000" b="1" i="1" smtClean="0">
                            <a:latin typeface="Cambria Math" panose="02040503050406030204" pitchFamily="18" charset="0"/>
                            <a:cs typeface="Segoe UI Semibold" panose="020B0702040204020203" pitchFamily="34" charset="0"/>
                          </a:rPr>
                          <m:t>𝝁</m:t>
                        </m:r>
                      </m:oMath>
                    </m:oMathPara>
                  </a14:m>
                  <a:endParaRPr lang="en-US" sz="2000" b="1" dirty="0">
                    <a:latin typeface="Segoe UI Semibold" panose="020B0702040204020203" pitchFamily="34" charset="0"/>
                    <a:cs typeface="Segoe UI Semibold" panose="020B0702040204020203" pitchFamily="34" charset="0"/>
                  </a:endParaRPr>
                </a:p>
                <a:p>
                  <a:pPr algn="ctr">
                    <a:spcBef>
                      <a:spcPts val="500"/>
                    </a:spcBef>
                  </a:pPr>
                  <a14:m>
                    <m:oMathPara xmlns:m="http://schemas.openxmlformats.org/officeDocument/2006/math">
                      <m:oMathParaPr>
                        <m:jc m:val="centerGroup"/>
                      </m:oMathParaPr>
                      <m:oMath xmlns:m="http://schemas.openxmlformats.org/officeDocument/2006/math">
                        <m:r>
                          <a:rPr lang="en-US" sz="1900" b="1" i="0" smtClean="0">
                            <a:latin typeface="Cambria Math" panose="02040503050406030204" pitchFamily="18" charset="0"/>
                            <a:cs typeface="Segoe UI Semibold" panose="020B0702040204020203" pitchFamily="34" charset="0"/>
                          </a:rPr>
                          <m:t>𝐕𝐚𝐫</m:t>
                        </m:r>
                        <m:d>
                          <m:dPr>
                            <m:ctrlPr>
                              <a:rPr lang="en-US" sz="1900" b="1" i="1" smtClean="0">
                                <a:latin typeface="Cambria Math" panose="02040503050406030204" pitchFamily="18" charset="0"/>
                                <a:cs typeface="Segoe UI Semibold" panose="020B0702040204020203" pitchFamily="34" charset="0"/>
                              </a:rPr>
                            </m:ctrlPr>
                          </m:dPr>
                          <m:e>
                            <m:r>
                              <a:rPr lang="en-US" sz="1900" b="1" i="1" smtClean="0">
                                <a:latin typeface="Cambria Math" panose="02040503050406030204" pitchFamily="18" charset="0"/>
                                <a:cs typeface="Segoe UI Semibold" panose="020B0702040204020203" pitchFamily="34" charset="0"/>
                              </a:rPr>
                              <m:t>𝑿</m:t>
                            </m:r>
                          </m:e>
                        </m:d>
                        <m:r>
                          <a:rPr lang="en-US" sz="1900" b="1" i="1" smtClean="0">
                            <a:latin typeface="Cambria Math" panose="02040503050406030204" pitchFamily="18" charset="0"/>
                            <a:cs typeface="Segoe UI Semibold" panose="020B0702040204020203" pitchFamily="34" charset="0"/>
                          </a:rPr>
                          <m:t>=</m:t>
                        </m:r>
                        <m:sSup>
                          <m:sSupPr>
                            <m:ctrlPr>
                              <a:rPr lang="en-US" sz="1900" b="1" i="1" smtClean="0">
                                <a:latin typeface="Cambria Math" panose="02040503050406030204" pitchFamily="18" charset="0"/>
                                <a:cs typeface="Segoe UI Semibold" panose="020B0702040204020203" pitchFamily="34" charset="0"/>
                              </a:rPr>
                            </m:ctrlPr>
                          </m:sSupPr>
                          <m:e>
                            <m:r>
                              <a:rPr lang="en-US" sz="1900" b="1" i="1" smtClean="0">
                                <a:latin typeface="Cambria Math" panose="02040503050406030204" pitchFamily="18" charset="0"/>
                                <a:cs typeface="Segoe UI Semibold" panose="020B0702040204020203" pitchFamily="34" charset="0"/>
                              </a:rPr>
                              <m:t>𝝈</m:t>
                            </m:r>
                          </m:e>
                          <m:sup>
                            <m:r>
                              <a:rPr lang="en-US" sz="1900" b="1" i="1" smtClean="0">
                                <a:latin typeface="Cambria Math" panose="02040503050406030204" pitchFamily="18" charset="0"/>
                                <a:cs typeface="Segoe UI Semibold" panose="020B0702040204020203" pitchFamily="34" charset="0"/>
                              </a:rPr>
                              <m:t>𝟐</m:t>
                            </m:r>
                          </m:sup>
                        </m:sSup>
                      </m:oMath>
                    </m:oMathPara>
                  </a14:m>
                  <a:endParaRPr lang="en-US" sz="1900" b="1" dirty="0">
                    <a:latin typeface="Segoe UI Semibold" panose="020B0702040204020203" pitchFamily="34" charset="0"/>
                    <a:cs typeface="Segoe UI Semibold" panose="020B0702040204020203" pitchFamily="34" charset="0"/>
                  </a:endParaRPr>
                </a:p>
              </p:txBody>
            </p:sp>
          </mc:Choice>
          <mc:Fallback xmlns="">
            <p:sp>
              <p:nvSpPr>
                <p:cNvPr id="12" name="Rectangle 11">
                  <a:extLst>
                    <a:ext uri="{FF2B5EF4-FFF2-40B4-BE49-F238E27FC236}">
                      <a16:creationId xmlns:a16="http://schemas.microsoft.com/office/drawing/2014/main" id="{461A76E1-CD8E-490D-9C79-971482120A20}"/>
                    </a:ext>
                  </a:extLst>
                </p:cNvPr>
                <p:cNvSpPr>
                  <a:spLocks noRot="1" noChangeAspect="1" noMove="1" noResize="1" noEditPoints="1" noAdjustHandles="1" noChangeArrowheads="1" noChangeShapeType="1" noTextEdit="1"/>
                </p:cNvSpPr>
                <p:nvPr/>
              </p:nvSpPr>
              <p:spPr>
                <a:xfrm>
                  <a:off x="1185842" y="3773914"/>
                  <a:ext cx="5809075" cy="1396973"/>
                </a:xfrm>
                <a:prstGeom prst="rect">
                  <a:avLst/>
                </a:prstGeom>
                <a:blipFill>
                  <a:blip r:embed="rId2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BFE8A43-3593-4BCE-9B5F-2DF493A07DB7}"/>
                    </a:ext>
                  </a:extLst>
                </p:cNvPr>
                <p:cNvSpPr/>
                <p:nvPr/>
              </p:nvSpPr>
              <p:spPr>
                <a:xfrm>
                  <a:off x="1195365" y="3427084"/>
                  <a:ext cx="5799552" cy="34683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500"/>
                    </a:spcBef>
                  </a:pPr>
                  <a14:m>
                    <m:oMathPara xmlns:m="http://schemas.openxmlformats.org/officeDocument/2006/math">
                      <m:oMathParaPr>
                        <m:jc m:val="centerGroup"/>
                      </m:oMathParaPr>
                      <m:oMath xmlns:m="http://schemas.openxmlformats.org/officeDocument/2006/math">
                        <m:r>
                          <a:rPr lang="en-US" sz="2000" b="1" i="1" dirty="0" smtClean="0">
                            <a:latin typeface="Cambria Math" panose="02040503050406030204" pitchFamily="18" charset="0"/>
                            <a:cs typeface="Segoe UI Semibold" panose="020B0702040204020203" pitchFamily="34" charset="0"/>
                          </a:rPr>
                          <m:t>𝑿</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𝒩</m:t>
                        </m:r>
                        <m:r>
                          <a:rPr lang="en-US" sz="2000" b="1" i="1" dirty="0" smtClean="0">
                            <a:latin typeface="Cambria Math" panose="02040503050406030204" pitchFamily="18" charset="0"/>
                            <a:cs typeface="Segoe UI Semibold" panose="020B0702040204020203" pitchFamily="34" charset="0"/>
                          </a:rPr>
                          <m:t>(</m:t>
                        </m:r>
                        <m:r>
                          <a:rPr lang="en-US" sz="2000" b="1" i="1" dirty="0" smtClean="0">
                            <a:latin typeface="Cambria Math" panose="02040503050406030204" pitchFamily="18" charset="0"/>
                            <a:cs typeface="Segoe UI Semibold" panose="020B0702040204020203" pitchFamily="34" charset="0"/>
                          </a:rPr>
                          <m:t>𝝁</m:t>
                        </m:r>
                        <m:r>
                          <a:rPr lang="en-US" sz="2000" b="1" i="1" dirty="0" smtClean="0">
                            <a:latin typeface="Cambria Math" panose="02040503050406030204" pitchFamily="18" charset="0"/>
                            <a:cs typeface="Segoe UI Semibold" panose="020B0702040204020203" pitchFamily="34" charset="0"/>
                          </a:rPr>
                          <m:t>,</m:t>
                        </m:r>
                        <m:sSup>
                          <m:sSupPr>
                            <m:ctrlPr>
                              <a:rPr lang="en-US" sz="2000" b="1" i="1" dirty="0" smtClean="0">
                                <a:latin typeface="Cambria Math" panose="02040503050406030204" pitchFamily="18" charset="0"/>
                                <a:cs typeface="Segoe UI Semibold" panose="020B0702040204020203" pitchFamily="34" charset="0"/>
                              </a:rPr>
                            </m:ctrlPr>
                          </m:sSupPr>
                          <m:e>
                            <m:r>
                              <a:rPr lang="en-US" sz="2000" b="1" i="1" dirty="0" smtClean="0">
                                <a:latin typeface="Cambria Math" panose="02040503050406030204" pitchFamily="18" charset="0"/>
                                <a:cs typeface="Segoe UI Semibold" panose="020B0702040204020203" pitchFamily="34" charset="0"/>
                              </a:rPr>
                              <m:t>𝝈</m:t>
                            </m:r>
                          </m:e>
                          <m:sup>
                            <m:r>
                              <a:rPr lang="en-US" sz="2000" b="1" i="1" dirty="0" smtClean="0">
                                <a:latin typeface="Cambria Math" panose="02040503050406030204" pitchFamily="18" charset="0"/>
                                <a:cs typeface="Segoe UI Semibold" panose="020B0702040204020203" pitchFamily="34" charset="0"/>
                              </a:rPr>
                              <m:t>𝟐</m:t>
                            </m:r>
                          </m:sup>
                        </m:sSup>
                        <m:r>
                          <a:rPr lang="en-US" sz="2000" b="1" i="1" dirty="0" smtClean="0">
                            <a:latin typeface="Cambria Math" panose="02040503050406030204" pitchFamily="18" charset="0"/>
                            <a:cs typeface="Segoe UI Semibold" panose="020B0702040204020203" pitchFamily="34" charset="0"/>
                          </a:rPr>
                          <m:t>)</m:t>
                        </m:r>
                      </m:oMath>
                    </m:oMathPara>
                  </a14:m>
                  <a:endParaRPr lang="en-US" sz="2000" b="1" dirty="0">
                    <a:latin typeface="Segoe UI Semibold" panose="020B0702040204020203" pitchFamily="34" charset="0"/>
                    <a:cs typeface="Segoe UI Semibold" panose="020B0702040204020203" pitchFamily="34" charset="0"/>
                  </a:endParaRPr>
                </a:p>
              </p:txBody>
            </p:sp>
          </mc:Choice>
          <mc:Fallback xmlns="">
            <p:sp>
              <p:nvSpPr>
                <p:cNvPr id="13" name="Rectangle 12">
                  <a:extLst>
                    <a:ext uri="{FF2B5EF4-FFF2-40B4-BE49-F238E27FC236}">
                      <a16:creationId xmlns:a16="http://schemas.microsoft.com/office/drawing/2014/main" id="{EBFE8A43-3593-4BCE-9B5F-2DF493A07DB7}"/>
                    </a:ext>
                  </a:extLst>
                </p:cNvPr>
                <p:cNvSpPr>
                  <a:spLocks noRot="1" noChangeAspect="1" noMove="1" noResize="1" noEditPoints="1" noAdjustHandles="1" noChangeArrowheads="1" noChangeShapeType="1" noTextEdit="1"/>
                </p:cNvSpPr>
                <p:nvPr/>
              </p:nvSpPr>
              <p:spPr>
                <a:xfrm>
                  <a:off x="1195365" y="3427084"/>
                  <a:ext cx="5799552" cy="346830"/>
                </a:xfrm>
                <a:prstGeom prst="rect">
                  <a:avLst/>
                </a:prstGeom>
                <a:blipFill>
                  <a:blip r:embed="rId27"/>
                  <a:stretch>
                    <a:fillRect b="-6250"/>
                  </a:stretch>
                </a:blipFill>
                <a:ln>
                  <a:noFill/>
                </a:ln>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49821057-0784-4BC0-A71C-4E7517FB7E20}"/>
              </a:ext>
            </a:extLst>
          </p:cNvPr>
          <p:cNvSpPr txBox="1"/>
          <p:nvPr/>
        </p:nvSpPr>
        <p:spPr>
          <a:xfrm>
            <a:off x="349104" y="6075909"/>
            <a:ext cx="7315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It’s a smaller zoo, but it’s just as much fun! :D</a:t>
            </a:r>
          </a:p>
        </p:txBody>
      </p:sp>
      <p:sp>
        <p:nvSpPr>
          <p:cNvPr id="3" name="Rectangle: Rounded Corners 2">
            <a:extLst>
              <a:ext uri="{FF2B5EF4-FFF2-40B4-BE49-F238E27FC236}">
                <a16:creationId xmlns:a16="http://schemas.microsoft.com/office/drawing/2014/main" id="{0A49EEFE-2327-663B-7833-8F67005E2675}"/>
              </a:ext>
            </a:extLst>
          </p:cNvPr>
          <p:cNvSpPr/>
          <p:nvPr/>
        </p:nvSpPr>
        <p:spPr>
          <a:xfrm>
            <a:off x="438624" y="1594655"/>
            <a:ext cx="11581438" cy="1125686"/>
          </a:xfrm>
          <a:prstGeom prst="roundRect">
            <a:avLst/>
          </a:prstGeom>
          <a:solidFill>
            <a:srgbClr val="CBEC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Segoe UI Semilight" panose="020B0402040204020203" pitchFamily="34" charset="0"/>
                <a:cs typeface="Segoe UI Semilight" panose="020B0402040204020203" pitchFamily="34" charset="0"/>
              </a:rPr>
              <a:t>This zoo defines common patterns for </a:t>
            </a:r>
            <a:r>
              <a:rPr lang="en-US" sz="2400" b="1" i="1" u="sng" dirty="0">
                <a:solidFill>
                  <a:schemeClr val="tx1"/>
                </a:solidFill>
                <a:latin typeface="Segoe UI Semilight" panose="020B0402040204020203" pitchFamily="34" charset="0"/>
                <a:cs typeface="Segoe UI Semilight" panose="020B0402040204020203" pitchFamily="34" charset="0"/>
              </a:rPr>
              <a:t>continuous</a:t>
            </a:r>
            <a:r>
              <a:rPr lang="en-US" sz="2400" b="1" i="1" dirty="0">
                <a:solidFill>
                  <a:schemeClr val="tx1"/>
                </a:solidFill>
                <a:latin typeface="Segoe UI Semilight" panose="020B0402040204020203" pitchFamily="34" charset="0"/>
                <a:cs typeface="Segoe UI Semilight" panose="020B0402040204020203" pitchFamily="34" charset="0"/>
              </a:rPr>
              <a:t> random variables and gives us the PDF, CDF, expectation, and variance, so we don’t have to compute it every time! </a:t>
            </a:r>
            <a:endParaRPr lang="en-US" sz="24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7411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p:txBody>
          <a:bodyPr/>
          <a:lstStyle/>
          <a:p>
            <a:r>
              <a:rPr lang="en-US" i="1" dirty="0"/>
              <a:t>Continuous </a:t>
            </a:r>
            <a:r>
              <a:rPr lang="en-US" u="sng" dirty="0"/>
              <a:t>Uniform</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b="1" dirty="0"/>
                  <a:t>Scenario: </a:t>
                </a:r>
                <a:r>
                  <a:rPr lang="en-US" dirty="0"/>
                  <a:t>Pick a random </a:t>
                </a:r>
                <a:r>
                  <a:rPr lang="en-US" i="1" dirty="0"/>
                  <a:t>real</a:t>
                </a:r>
                <a:r>
                  <a:rPr lang="en-US" dirty="0"/>
                  <a:t> number between </a:t>
                </a:r>
                <a14:m>
                  <m:oMath xmlns:m="http://schemas.openxmlformats.org/officeDocument/2006/math">
                    <m:r>
                      <a:rPr lang="en-US" b="0" i="1" smtClean="0">
                        <a:latin typeface="Cambria Math" panose="02040503050406030204" pitchFamily="18" charset="0"/>
                      </a:rPr>
                      <m:t>𝑎</m:t>
                    </m:r>
                  </m:oMath>
                </a14:m>
                <a:r>
                  <a:rPr lang="en-US" b="1" dirty="0"/>
                  <a:t> </a:t>
                </a:r>
                <a:r>
                  <a:rPr lang="en-US" dirty="0"/>
                  <a:t>and </a:t>
                </a:r>
                <a14:m>
                  <m:oMath xmlns:m="http://schemas.openxmlformats.org/officeDocument/2006/math">
                    <m:r>
                      <a:rPr lang="en-US" b="0" i="1" smtClean="0">
                        <a:latin typeface="Cambria Math" panose="02040503050406030204" pitchFamily="18" charset="0"/>
                      </a:rPr>
                      <m:t>𝑏</m:t>
                    </m:r>
                  </m:oMath>
                </a14:m>
                <a:r>
                  <a:rPr lang="en-US" b="1" dirty="0"/>
                  <a:t>. </a:t>
                </a:r>
                <a14:m>
                  <m:oMath xmlns:m="http://schemas.openxmlformats.org/officeDocument/2006/math">
                    <m:r>
                      <a:rPr lang="en-US" b="0" i="1" smtClean="0">
                        <a:latin typeface="Cambria Math" panose="02040503050406030204" pitchFamily="18" charset="0"/>
                      </a:rPr>
                      <m:t>𝑋</m:t>
                    </m:r>
                  </m:oMath>
                </a14:m>
                <a:r>
                  <a:rPr lang="en-US" dirty="0"/>
                  <a:t> is our choice.</a:t>
                </a:r>
                <a:br>
                  <a:rPr lang="en-US" dirty="0"/>
                </a:br>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92"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FC5B080C-BCA6-8982-912D-F1E17708CB95}"/>
                  </a:ext>
                </a:extLst>
              </p:cNvPr>
              <p:cNvSpPr/>
              <p:nvPr/>
            </p:nvSpPr>
            <p:spPr>
              <a:xfrm>
                <a:off x="220980" y="5580057"/>
                <a:ext cx="11750040" cy="1014667"/>
              </a:xfrm>
              <a:prstGeom prst="roundRect">
                <a:avLst/>
              </a:prstGeom>
              <a:solidFill>
                <a:srgbClr val="EA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Segoe UI Semilight" panose="020B0402040204020203" pitchFamily="34" charset="0"/>
                    <a:cs typeface="Segoe UI Semilight" panose="020B0402040204020203" pitchFamily="34" charset="0"/>
                  </a:rPr>
                  <a:t>We saw the </a:t>
                </a:r>
                <a:r>
                  <a:rPr lang="en-US" sz="2400" i="1" u="sng" dirty="0">
                    <a:solidFill>
                      <a:schemeClr val="tx1"/>
                    </a:solidFill>
                    <a:latin typeface="Segoe UI Semilight" panose="020B0402040204020203" pitchFamily="34" charset="0"/>
                    <a:cs typeface="Segoe UI Semilight" panose="020B0402040204020203" pitchFamily="34" charset="0"/>
                  </a:rPr>
                  <a:t>discrete</a:t>
                </a:r>
                <a:r>
                  <a:rPr lang="en-US" sz="2400" i="1" dirty="0">
                    <a:solidFill>
                      <a:schemeClr val="tx1"/>
                    </a:solidFill>
                    <a:latin typeface="Segoe UI Semilight" panose="020B0402040204020203" pitchFamily="34" charset="0"/>
                    <a:cs typeface="Segoe UI Semilight" panose="020B0402040204020203" pitchFamily="34" charset="0"/>
                  </a:rPr>
                  <a:t> uniform distribution before – it took on an </a:t>
                </a:r>
                <a:r>
                  <a:rPr lang="en-US" sz="2400" i="1" u="sng" dirty="0">
                    <a:solidFill>
                      <a:schemeClr val="tx1"/>
                    </a:solidFill>
                    <a:latin typeface="Segoe UI Semilight" panose="020B0402040204020203" pitchFamily="34" charset="0"/>
                    <a:cs typeface="Segoe UI Semilight" panose="020B0402040204020203" pitchFamily="34" charset="0"/>
                  </a:rPr>
                  <a:t>integer</a:t>
                </a:r>
                <a:r>
                  <a:rPr lang="en-US" sz="2400" i="1" dirty="0">
                    <a:solidFill>
                      <a:schemeClr val="tx1"/>
                    </a:solidFill>
                    <a:latin typeface="Segoe UI Semilight" panose="020B0402040204020203" pitchFamily="34" charset="0"/>
                    <a:cs typeface="Segoe UI Semilight" panose="020B0402040204020203" pitchFamily="34" charset="0"/>
                  </a:rPr>
                  <a:t> between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𝑎</m:t>
                    </m:r>
                  </m:oMath>
                </a14:m>
                <a:r>
                  <a:rPr lang="en-US" sz="2400" i="1" dirty="0">
                    <a:solidFill>
                      <a:schemeClr val="tx1"/>
                    </a:solidFill>
                    <a:latin typeface="Segoe UI Semilight" panose="020B0402040204020203" pitchFamily="34" charset="0"/>
                    <a:cs typeface="Segoe UI Semilight" panose="020B0402040204020203" pitchFamily="34" charset="0"/>
                  </a:rPr>
                  <a:t> and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𝑏</m:t>
                    </m:r>
                  </m:oMath>
                </a14:m>
                <a:endParaRPr lang="en-US" sz="2400" i="1" dirty="0">
                  <a:solidFill>
                    <a:schemeClr val="tx1"/>
                  </a:solidFill>
                  <a:latin typeface="Segoe UI Semilight" panose="020B0402040204020203" pitchFamily="34" charset="0"/>
                  <a:cs typeface="Segoe UI Semilight" panose="020B0402040204020203" pitchFamily="34" charset="0"/>
                </a:endParaRPr>
              </a:p>
              <a:p>
                <a:pPr algn="ctr"/>
                <a:r>
                  <a:rPr lang="en-US" sz="2400" dirty="0">
                    <a:solidFill>
                      <a:schemeClr val="tx1"/>
                    </a:solidFill>
                    <a:latin typeface="Segoe UI Semilight" panose="020B0402040204020203" pitchFamily="34" charset="0"/>
                    <a:cs typeface="Segoe UI Semilight" panose="020B0402040204020203" pitchFamily="34" charset="0"/>
                  </a:rPr>
                  <a:t>This is the </a:t>
                </a:r>
                <a:r>
                  <a:rPr lang="en-US" sz="2400" b="1" u="sng" dirty="0">
                    <a:solidFill>
                      <a:schemeClr val="tx1"/>
                    </a:solidFill>
                    <a:latin typeface="Segoe UI Semilight" panose="020B0402040204020203" pitchFamily="34" charset="0"/>
                    <a:cs typeface="Segoe UI Semilight" panose="020B0402040204020203" pitchFamily="34" charset="0"/>
                  </a:rPr>
                  <a:t>continuous</a:t>
                </a:r>
                <a:r>
                  <a:rPr lang="en-US" sz="2400" dirty="0">
                    <a:solidFill>
                      <a:schemeClr val="tx1"/>
                    </a:solidFill>
                    <a:latin typeface="Segoe UI Semilight" panose="020B0402040204020203" pitchFamily="34" charset="0"/>
                    <a:cs typeface="Segoe UI Semilight" panose="020B0402040204020203" pitchFamily="34" charset="0"/>
                  </a:rPr>
                  <a:t> uniform distribution – it takes on a </a:t>
                </a:r>
                <a:r>
                  <a:rPr lang="en-US" sz="2400" b="1" u="sng" dirty="0">
                    <a:solidFill>
                      <a:schemeClr val="tx1"/>
                    </a:solidFill>
                    <a:latin typeface="Segoe UI Semilight" panose="020B0402040204020203" pitchFamily="34" charset="0"/>
                    <a:cs typeface="Segoe UI Semilight" panose="020B0402040204020203" pitchFamily="34" charset="0"/>
                  </a:rPr>
                  <a:t>real number</a:t>
                </a:r>
                <a:r>
                  <a:rPr lang="en-US" sz="2400" dirty="0">
                    <a:solidFill>
                      <a:schemeClr val="tx1"/>
                    </a:solidFill>
                    <a:latin typeface="Segoe UI Semilight" panose="020B0402040204020203" pitchFamily="34" charset="0"/>
                    <a:cs typeface="Segoe UI Semilight" panose="020B0402040204020203" pitchFamily="34" charset="0"/>
                  </a:rPr>
                  <a:t> between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𝑎</m:t>
                    </m:r>
                  </m:oMath>
                </a14:m>
                <a:r>
                  <a:rPr lang="en-US" sz="2400" dirty="0">
                    <a:solidFill>
                      <a:schemeClr val="tx1"/>
                    </a:solidFill>
                    <a:latin typeface="Segoe UI Semilight" panose="020B0402040204020203" pitchFamily="34" charset="0"/>
                    <a:cs typeface="Segoe UI Semilight" panose="020B0402040204020203" pitchFamily="34" charset="0"/>
                  </a:rPr>
                  <a:t> and </a:t>
                </a:r>
                <a14:m>
                  <m:oMath xmlns:m="http://schemas.openxmlformats.org/officeDocument/2006/math">
                    <m:r>
                      <a:rPr lang="en-US" sz="2400" i="1" dirty="0" smtClean="0">
                        <a:solidFill>
                          <a:schemeClr val="tx1"/>
                        </a:solidFill>
                        <a:latin typeface="Cambria Math" panose="02040503050406030204" pitchFamily="18" charset="0"/>
                        <a:cs typeface="Segoe UI Semilight" panose="020B0402040204020203" pitchFamily="34" charset="0"/>
                      </a:rPr>
                      <m:t>𝑏</m:t>
                    </m:r>
                  </m:oMath>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4" name="Rectangle: Rounded Corners 3">
                <a:extLst>
                  <a:ext uri="{FF2B5EF4-FFF2-40B4-BE49-F238E27FC236}">
                    <a16:creationId xmlns:a16="http://schemas.microsoft.com/office/drawing/2014/main" id="{FC5B080C-BCA6-8982-912D-F1E17708CB95}"/>
                  </a:ext>
                </a:extLst>
              </p:cNvPr>
              <p:cNvSpPr>
                <a:spLocks noRot="1" noChangeAspect="1" noMove="1" noResize="1" noEditPoints="1" noAdjustHandles="1" noChangeArrowheads="1" noChangeShapeType="1" noTextEdit="1"/>
              </p:cNvSpPr>
              <p:nvPr/>
            </p:nvSpPr>
            <p:spPr>
              <a:xfrm>
                <a:off x="220980" y="5580057"/>
                <a:ext cx="11750040" cy="1014667"/>
              </a:xfrm>
              <a:prstGeom prst="roundRect">
                <a:avLst/>
              </a:prstGeom>
              <a:blipFill>
                <a:blip r:embed="rId3"/>
                <a:stretch>
                  <a:fillRect l="-52" b="-479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3869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p:txBody>
          <a:bodyPr/>
          <a:lstStyle/>
          <a:p>
            <a:r>
              <a:rPr lang="en-US" i="1" dirty="0"/>
              <a:t>Continuous </a:t>
            </a:r>
            <a:r>
              <a:rPr lang="en-US" u="sng" dirty="0"/>
              <a:t>Uniform</a:t>
            </a:r>
            <a:r>
              <a:rPr lang="en-US" dirty="0"/>
              <a:t> Distribution - </a:t>
            </a:r>
            <a:r>
              <a:rPr lang="en-US" b="1" dirty="0"/>
              <a:t>PDF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p>
              <a:p>
                <a:pPr lvl="1"/>
                <a:r>
                  <a:rPr lang="en-US" b="0" dirty="0"/>
                  <a:t>Draw a picture and think about the pr</a:t>
                </a:r>
                <a:r>
                  <a:rPr lang="en-US" dirty="0"/>
                  <a:t>operties the PDF must have!</a:t>
                </a:r>
                <a:endParaRPr lang="en-US" b="0" dirty="0"/>
              </a:p>
              <a:p>
                <a:pPr marL="0" indent="0">
                  <a:buNone/>
                </a:pP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p:sp>
        <p:nvSpPr>
          <p:cNvPr id="5" name="Rounded Rectangle 4">
            <a:extLst>
              <a:ext uri="{FF2B5EF4-FFF2-40B4-BE49-F238E27FC236}">
                <a16:creationId xmlns:a16="http://schemas.microsoft.com/office/drawing/2014/main" id="{0D81E19F-D8A6-AB9D-B276-38EB6FC98F43}"/>
              </a:ext>
            </a:extLst>
          </p:cNvPr>
          <p:cNvSpPr/>
          <p:nvPr/>
        </p:nvSpPr>
        <p:spPr>
          <a:xfrm>
            <a:off x="8195309" y="5474970"/>
            <a:ext cx="3714757" cy="126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pollev.com/cse312</a:t>
            </a:r>
          </a:p>
        </p:txBody>
      </p:sp>
      <p:cxnSp>
        <p:nvCxnSpPr>
          <p:cNvPr id="7" name="Straight Connector 6">
            <a:extLst>
              <a:ext uri="{FF2B5EF4-FFF2-40B4-BE49-F238E27FC236}">
                <a16:creationId xmlns:a16="http://schemas.microsoft.com/office/drawing/2014/main" id="{9DAB8712-22EF-325A-F629-3AFA630A23CE}"/>
              </a:ext>
            </a:extLst>
          </p:cNvPr>
          <p:cNvCxnSpPr>
            <a:cxnSpLocks/>
          </p:cNvCxnSpPr>
          <p:nvPr/>
        </p:nvCxnSpPr>
        <p:spPr>
          <a:xfrm>
            <a:off x="1417320" y="580644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C28C1C-B56D-0B38-0179-7533CAFE5EB0}"/>
              </a:ext>
            </a:extLst>
          </p:cNvPr>
          <p:cNvCxnSpPr>
            <a:cxnSpLocks/>
          </p:cNvCxnSpPr>
          <p:nvPr/>
        </p:nvCxnSpPr>
        <p:spPr>
          <a:xfrm flipV="1">
            <a:off x="1417320" y="365760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2DCD39-8BC0-B91A-79C4-240D30868526}"/>
                  </a:ext>
                </a:extLst>
              </p:cNvPr>
              <p:cNvSpPr txBox="1"/>
              <p:nvPr/>
            </p:nvSpPr>
            <p:spPr>
              <a:xfrm>
                <a:off x="643819" y="356763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3" name="TextBox 12">
                <a:extLst>
                  <a:ext uri="{FF2B5EF4-FFF2-40B4-BE49-F238E27FC236}">
                    <a16:creationId xmlns:a16="http://schemas.microsoft.com/office/drawing/2014/main" id="{A42DCD39-8BC0-B91A-79C4-240D30868526}"/>
                  </a:ext>
                </a:extLst>
              </p:cNvPr>
              <p:cNvSpPr txBox="1">
                <a:spLocks noRot="1" noChangeAspect="1" noMove="1" noResize="1" noEditPoints="1" noAdjustHandles="1" noChangeArrowheads="1" noChangeShapeType="1" noTextEdit="1"/>
              </p:cNvSpPr>
              <p:nvPr/>
            </p:nvSpPr>
            <p:spPr>
              <a:xfrm>
                <a:off x="643819" y="3567638"/>
                <a:ext cx="791526" cy="400110"/>
              </a:xfrm>
              <a:prstGeom prst="rect">
                <a:avLst/>
              </a:prstGeom>
              <a:blipFill>
                <a:blip r:embed="rId3"/>
                <a:stretch>
                  <a:fillRect l="-3101" r="-3101"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B6E1DB4-8971-01FF-B2CD-5D65834908E7}"/>
                  </a:ext>
                </a:extLst>
              </p:cNvPr>
              <p:cNvSpPr txBox="1"/>
              <p:nvPr/>
            </p:nvSpPr>
            <p:spPr>
              <a:xfrm>
                <a:off x="6854119" y="583491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𝑘</m:t>
                      </m:r>
                    </m:oMath>
                  </m:oMathPara>
                </a14:m>
                <a:endParaRPr lang="en-US" sz="2000" dirty="0"/>
              </a:p>
            </p:txBody>
          </p:sp>
        </mc:Choice>
        <mc:Fallback xmlns="">
          <p:sp>
            <p:nvSpPr>
              <p:cNvPr id="16" name="TextBox 15">
                <a:extLst>
                  <a:ext uri="{FF2B5EF4-FFF2-40B4-BE49-F238E27FC236}">
                    <a16:creationId xmlns:a16="http://schemas.microsoft.com/office/drawing/2014/main" id="{7B6E1DB4-8971-01FF-B2CD-5D65834908E7}"/>
                  </a:ext>
                </a:extLst>
              </p:cNvPr>
              <p:cNvSpPr txBox="1">
                <a:spLocks noRot="1" noChangeAspect="1" noMove="1" noResize="1" noEditPoints="1" noAdjustHandles="1" noChangeArrowheads="1" noChangeShapeType="1" noTextEdit="1"/>
              </p:cNvSpPr>
              <p:nvPr/>
            </p:nvSpPr>
            <p:spPr>
              <a:xfrm>
                <a:off x="6854119" y="5834918"/>
                <a:ext cx="791526" cy="400110"/>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FC4D14A1-3CB0-7F78-D91F-B80FF05215A6}"/>
              </a:ext>
            </a:extLst>
          </p:cNvPr>
          <p:cNvCxnSpPr>
            <a:cxnSpLocks/>
          </p:cNvCxnSpPr>
          <p:nvPr/>
        </p:nvCxnSpPr>
        <p:spPr>
          <a:xfrm flipV="1">
            <a:off x="2952750" y="566928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88492E-AEBB-BD92-F435-0A6F25780C12}"/>
              </a:ext>
            </a:extLst>
          </p:cNvPr>
          <p:cNvCxnSpPr>
            <a:cxnSpLocks/>
          </p:cNvCxnSpPr>
          <p:nvPr/>
        </p:nvCxnSpPr>
        <p:spPr>
          <a:xfrm flipV="1">
            <a:off x="5414010" y="567309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A243E8F-5DAC-4EFA-1FCA-7A40E30BA09A}"/>
                  </a:ext>
                </a:extLst>
              </p:cNvPr>
              <p:cNvSpPr txBox="1"/>
              <p:nvPr/>
            </p:nvSpPr>
            <p:spPr>
              <a:xfrm>
                <a:off x="2556987" y="589213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20" name="TextBox 19">
                <a:extLst>
                  <a:ext uri="{FF2B5EF4-FFF2-40B4-BE49-F238E27FC236}">
                    <a16:creationId xmlns:a16="http://schemas.microsoft.com/office/drawing/2014/main" id="{2A243E8F-5DAC-4EFA-1FCA-7A40E30BA09A}"/>
                  </a:ext>
                </a:extLst>
              </p:cNvPr>
              <p:cNvSpPr txBox="1">
                <a:spLocks noRot="1" noChangeAspect="1" noMove="1" noResize="1" noEditPoints="1" noAdjustHandles="1" noChangeArrowheads="1" noChangeShapeType="1" noTextEdit="1"/>
              </p:cNvSpPr>
              <p:nvPr/>
            </p:nvSpPr>
            <p:spPr>
              <a:xfrm>
                <a:off x="2556987" y="589213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F2AECAC-3E09-E68D-376C-A2735094F6C7}"/>
                  </a:ext>
                </a:extLst>
              </p:cNvPr>
              <p:cNvSpPr txBox="1"/>
              <p:nvPr/>
            </p:nvSpPr>
            <p:spPr>
              <a:xfrm>
                <a:off x="5018247" y="590925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21" name="TextBox 20">
                <a:extLst>
                  <a:ext uri="{FF2B5EF4-FFF2-40B4-BE49-F238E27FC236}">
                    <a16:creationId xmlns:a16="http://schemas.microsoft.com/office/drawing/2014/main" id="{8F2AECAC-3E09-E68D-376C-A2735094F6C7}"/>
                  </a:ext>
                </a:extLst>
              </p:cNvPr>
              <p:cNvSpPr txBox="1">
                <a:spLocks noRot="1" noChangeAspect="1" noMove="1" noResize="1" noEditPoints="1" noAdjustHandles="1" noChangeArrowheads="1" noChangeShapeType="1" noTextEdit="1"/>
              </p:cNvSpPr>
              <p:nvPr/>
            </p:nvSpPr>
            <p:spPr>
              <a:xfrm>
                <a:off x="5018247" y="5909251"/>
                <a:ext cx="791526" cy="4001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698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p:txBody>
          <a:bodyPr/>
          <a:lstStyle/>
          <a:p>
            <a:r>
              <a:rPr lang="en-US" i="1" dirty="0"/>
              <a:t>Continuous </a:t>
            </a:r>
            <a:r>
              <a:rPr lang="en-US" u="sng" dirty="0"/>
              <a:t>Uniform</a:t>
            </a:r>
            <a:r>
              <a:rPr lang="en-US" dirty="0"/>
              <a:t> Distribution - </a:t>
            </a:r>
            <a:r>
              <a:rPr lang="en-US" b="1" dirty="0"/>
              <a:t>PDF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p>
              <a:p>
                <a:pPr lvl="1"/>
                <a:r>
                  <a:rPr lang="en-US" b="0" dirty="0"/>
                  <a:t>Draw a picture and think about the pr</a:t>
                </a:r>
                <a:r>
                  <a:rPr lang="en-US" dirty="0"/>
                  <a:t>operties the PDF must have!</a:t>
                </a:r>
                <a:endParaRPr lang="en-US" b="0" dirty="0"/>
              </a:p>
              <a:p>
                <a:pPr marL="0" indent="0">
                  <a:buNone/>
                </a:pP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40761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407618"/>
                <a:ext cx="791526" cy="400110"/>
              </a:xfrm>
              <a:prstGeom prst="rect">
                <a:avLst/>
              </a:prstGeom>
              <a:blipFill>
                <a:blip r:embed="rId3"/>
                <a:stretch>
                  <a:fillRect l="-2308" r="-2308"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583491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𝑘</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583491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589213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589213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590925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590925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566928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566928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486247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486247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398078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580644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365760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566928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567309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7A0EDB4-E79A-DABA-B814-F2810F011C7C}"/>
                  </a:ext>
                </a:extLst>
              </p:cNvPr>
              <p:cNvSpPr txBox="1"/>
              <p:nvPr/>
            </p:nvSpPr>
            <p:spPr>
              <a:xfrm>
                <a:off x="1204164" y="6288539"/>
                <a:ext cx="6369020" cy="521425"/>
              </a:xfrm>
              <a:prstGeom prst="rect">
                <a:avLst/>
              </a:prstGeom>
              <a:noFill/>
            </p:spPr>
            <p:txBody>
              <a:bodyPr wrap="square">
                <a:spAutoFit/>
              </a:bodyPr>
              <a:lstStyle/>
              <a:p>
                <a:r>
                  <a:rPr kumimoji="0" lang="en-US" sz="2200" b="1"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The area under a PDF must be 1</a:t>
                </a:r>
                <a:r>
                  <a:rPr kumimoji="0" lang="en-US" sz="22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t>
                </a:r>
                <a:r>
                  <a:rPr kumimoji="0" lang="en-US" sz="2200" b="0" i="0" u="none" strike="noStrike" kern="1200" cap="none" spc="0" normalizeH="0" noProof="0" dirty="0">
                    <a:ln>
                      <a:noFill/>
                    </a:ln>
                    <a:solidFill>
                      <a:prstClr val="black"/>
                    </a:solidFill>
                    <a:effectLst/>
                    <a:uLnTx/>
                    <a:uFillTx/>
                    <a:latin typeface="Segoe UI Semilight" panose="020B0402040204020203" pitchFamily="34" charset="0"/>
                    <a:cs typeface="Segoe UI Semilight" panose="020B0402040204020203" pitchFamily="34" charset="0"/>
                  </a:rPr>
                  <a:t> </a:t>
                </a:r>
                <a14:m>
                  <m:oMath xmlns:m="http://schemas.openxmlformats.org/officeDocument/2006/math">
                    <m:nary>
                      <m:naryPr>
                        <m:limLoc m:val="undOvr"/>
                        <m:grow m:val="on"/>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d>
                          <m:d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𝑧</m:t>
                            </m:r>
                          </m:e>
                        </m:d>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ⅆ</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𝑧</m:t>
                        </m:r>
                      </m:e>
                    </m:nary>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a14:m>
                <a:endParaRPr lang="en-US" sz="2200" dirty="0"/>
              </a:p>
            </p:txBody>
          </p:sp>
        </mc:Choice>
        <mc:Fallback xmlns="">
          <p:sp>
            <p:nvSpPr>
              <p:cNvPr id="27" name="TextBox 26">
                <a:extLst>
                  <a:ext uri="{FF2B5EF4-FFF2-40B4-BE49-F238E27FC236}">
                    <a16:creationId xmlns:a16="http://schemas.microsoft.com/office/drawing/2014/main" id="{17A0EDB4-E79A-DABA-B814-F2810F011C7C}"/>
                  </a:ext>
                </a:extLst>
              </p:cNvPr>
              <p:cNvSpPr txBox="1">
                <a:spLocks noRot="1" noChangeAspect="1" noMove="1" noResize="1" noEditPoints="1" noAdjustHandles="1" noChangeArrowheads="1" noChangeShapeType="1" noTextEdit="1"/>
              </p:cNvSpPr>
              <p:nvPr/>
            </p:nvSpPr>
            <p:spPr>
              <a:xfrm>
                <a:off x="1204164" y="6288539"/>
                <a:ext cx="6369020" cy="521425"/>
              </a:xfrm>
              <a:prstGeom prst="rect">
                <a:avLst/>
              </a:prstGeom>
              <a:blipFill>
                <a:blip r:embed="rId7"/>
                <a:stretch>
                  <a:fillRect l="-1245" b="-14118"/>
                </a:stretch>
              </a:blipFill>
            </p:spPr>
            <p:txBody>
              <a:bodyPr/>
              <a:lstStyle/>
              <a:p>
                <a:r>
                  <a:rPr lang="en-US">
                    <a:noFill/>
                  </a:rPr>
                  <a:t> </a:t>
                </a:r>
              </a:p>
            </p:txBody>
          </p:sp>
        </mc:Fallback>
      </mc:AlternateContent>
      <p:sp>
        <p:nvSpPr>
          <p:cNvPr id="29" name="Right Brace 28">
            <a:extLst>
              <a:ext uri="{FF2B5EF4-FFF2-40B4-BE49-F238E27FC236}">
                <a16:creationId xmlns:a16="http://schemas.microsoft.com/office/drawing/2014/main" id="{41D442F0-4B16-8E99-08C8-1980FE180600}"/>
              </a:ext>
            </a:extLst>
          </p:cNvPr>
          <p:cNvSpPr/>
          <p:nvPr/>
        </p:nvSpPr>
        <p:spPr>
          <a:xfrm>
            <a:off x="5622340" y="401226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64664" y="4279705"/>
                <a:ext cx="3288507" cy="1249381"/>
              </a:xfrm>
              <a:prstGeom prst="rect">
                <a:avLst/>
              </a:prstGeom>
              <a:noFill/>
            </p:spPr>
            <p:txBody>
              <a:bodyPr wrap="square">
                <a:spAutoFit/>
              </a:bodyPr>
              <a:lstStyle/>
              <a:p>
                <a:r>
                  <a:rPr kumimoji="0" lang="en-US" sz="2200" b="0" i="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For the area of this rectangle to be 1, the height must be </a:t>
                </a:r>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endParaRPr lang="en-US" sz="2200" dirty="0"/>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64664" y="4279705"/>
                <a:ext cx="3288507" cy="1249381"/>
              </a:xfrm>
              <a:prstGeom prst="rect">
                <a:avLst/>
              </a:prstGeom>
              <a:blipFill>
                <a:blip r:embed="rId8"/>
                <a:stretch>
                  <a:fillRect l="-2407" t="-2927" b="-3415"/>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03893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382671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3826719"/>
                <a:ext cx="1406807" cy="369332"/>
              </a:xfrm>
              <a:prstGeom prst="rect">
                <a:avLst/>
              </a:prstGeom>
              <a:blipFill>
                <a:blip r:embed="rId9"/>
                <a:stretch>
                  <a:fillRect b="-13333"/>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36854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24785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247856"/>
                <a:ext cx="140680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8393836" y="5545931"/>
                <a:ext cx="3690751" cy="1189262"/>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𝑎</m:t>
                                  </m:r>
                                </m:den>
                              </m:f>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if</m:t>
                              </m:r>
                              <m:r>
                                <a:rPr lang="en-US" sz="2000" b="0" i="1" smtClean="0">
                                  <a:latin typeface="Cambria Math" panose="02040503050406030204" pitchFamily="18" charset="0"/>
                                </a:rPr>
                                <m:t> </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𝑏</m:t>
                              </m:r>
                            </m:e>
                            <m:e>
                              <m:r>
                                <a:rPr lang="en-US" sz="2000" b="0" i="1" smtClean="0">
                                  <a:latin typeface="Cambria Math" panose="02040503050406030204" pitchFamily="18" charset="0"/>
                                </a:rPr>
                                <m:t>0   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otherwise</m:t>
                              </m:r>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8393836" y="5545931"/>
                <a:ext cx="3690751" cy="1189262"/>
              </a:xfrm>
              <a:prstGeom prst="roundRect">
                <a:avLst/>
              </a:prstGeom>
              <a:blipFill>
                <a:blip r:embed="rId11"/>
                <a:stretch>
                  <a:fillRect/>
                </a:stretch>
              </a:blipFill>
              <a:ln w="28575">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544538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r>
                  <a:rPr lang="en-US" sz="2000" b="1" i="1" dirty="0">
                    <a:solidFill>
                      <a:srgbClr val="3E8853"/>
                    </a:solidFill>
                  </a:rPr>
                  <a:t> Let’s compute this “visually”….</a:t>
                </a: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7926009" y="3886609"/>
                <a:ext cx="3690751" cy="1703517"/>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                            </m:t>
                          </m:r>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m:t>
                              </m:r>
                            </m:e>
                            <m:e/>
                            <m:e>
                              <m:r>
                                <a:rPr lang="en-US" sz="2000" b="1" i="1" smtClean="0">
                                  <a:latin typeface="Cambria Math" panose="02040503050406030204" pitchFamily="18" charset="0"/>
                                </a:rPr>
                                <m:t> </m:t>
                              </m:r>
                            </m:e>
                            <m:e>
                              <m:r>
                                <a:rPr lang="en-US" sz="2000" b="0" i="1" smtClean="0">
                                  <a:latin typeface="Cambria Math" panose="02040503050406030204" pitchFamily="18" charset="0"/>
                                </a:rPr>
                                <m:t>  </m:t>
                              </m:r>
                            </m:e>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7926009" y="3886609"/>
                <a:ext cx="3690751" cy="1703517"/>
              </a:xfrm>
              <a:prstGeom prst="roundRect">
                <a:avLst/>
              </a:prstGeom>
              <a:blipFill>
                <a:blip r:embed="rId10"/>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345233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3452337" y="6330285"/>
                <a:ext cx="791526" cy="400110"/>
              </a:xfrm>
              <a:prstGeom prst="rect">
                <a:avLst/>
              </a:prstGeom>
              <a:blipFill>
                <a:blip r:embed="rId11"/>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384810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47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9A672-F758-F2CD-5BB8-6116114A34E6}"/>
              </a:ext>
            </a:extLst>
          </p:cNvPr>
          <p:cNvSpPr/>
          <p:nvPr/>
        </p:nvSpPr>
        <p:spPr>
          <a:xfrm>
            <a:off x="2913540" y="4455523"/>
            <a:ext cx="934559" cy="1773892"/>
          </a:xfrm>
          <a:prstGeom prst="rec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r>
                  <a:rPr lang="en-US" sz="2000" b="1" i="1" dirty="0">
                    <a:solidFill>
                      <a:srgbClr val="3E8853"/>
                    </a:solidFill>
                  </a:rPr>
                  <a:t> Let’s compute this “visually”….</a:t>
                </a:r>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0" dirty="0"/>
                  <a:t> is the area of the green region below: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oMath>
                </a14:m>
                <a:r>
                  <a:rPr lang="en-US" b="0"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𝑏</m:t>
                    </m:r>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7926009" y="3886609"/>
                <a:ext cx="3690751" cy="1703517"/>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 </m:t>
                              </m:r>
                            </m:e>
                            <m:e/>
                            <m:e>
                              <m:f>
                                <m:fPr>
                                  <m:ctrlPr>
                                    <a:rPr lang="en-US" sz="2000" b="1" i="1">
                                      <a:latin typeface="Cambria Math" panose="02040503050406030204" pitchFamily="18" charset="0"/>
                                    </a:rPr>
                                  </m:ctrlPr>
                                </m:fPr>
                                <m:num>
                                  <m:r>
                                    <a:rPr lang="en-US" sz="2000" b="1" i="1">
                                      <a:latin typeface="Cambria Math" panose="02040503050406030204" pitchFamily="18" charset="0"/>
                                    </a:rPr>
                                    <m:t>𝒌</m:t>
                                  </m:r>
                                  <m:r>
                                    <a:rPr lang="en-US" sz="2000" b="1" i="1">
                                      <a:latin typeface="Cambria Math" panose="02040503050406030204" pitchFamily="18" charset="0"/>
                                    </a:rPr>
                                    <m:t>−</m:t>
                                  </m:r>
                                  <m:r>
                                    <a:rPr lang="en-US" sz="2000" b="1" i="1">
                                      <a:latin typeface="Cambria Math" panose="02040503050406030204" pitchFamily="18" charset="0"/>
                                    </a:rPr>
                                    <m:t>𝒂</m:t>
                                  </m:r>
                                </m:num>
                                <m:den>
                                  <m:r>
                                    <a:rPr lang="en-US" sz="2000" b="1" i="1">
                                      <a:latin typeface="Cambria Math" panose="02040503050406030204" pitchFamily="18" charset="0"/>
                                    </a:rPr>
                                    <m:t>𝒃</m:t>
                                  </m:r>
                                  <m:r>
                                    <a:rPr lang="en-US" sz="2000" b="1" i="1">
                                      <a:latin typeface="Cambria Math" panose="02040503050406030204" pitchFamily="18" charset="0"/>
                                    </a:rPr>
                                    <m:t>−</m:t>
                                  </m:r>
                                  <m:r>
                                    <a:rPr lang="en-US" sz="2000" b="1" i="1">
                                      <a:latin typeface="Cambria Math" panose="02040503050406030204" pitchFamily="18" charset="0"/>
                                    </a:rPr>
                                    <m:t>𝒂</m:t>
                                  </m:r>
                                </m:den>
                              </m:f>
                              <m:r>
                                <a:rPr lang="en-US" sz="2000" b="1" i="1">
                                  <a:latin typeface="Cambria Math" panose="02040503050406030204" pitchFamily="18" charset="0"/>
                                </a:rPr>
                                <m:t>  </m:t>
                              </m:r>
                              <m:r>
                                <a:rPr lang="en-US" sz="2000" b="1" i="0">
                                  <a:latin typeface="Cambria Math" panose="02040503050406030204" pitchFamily="18" charset="0"/>
                                </a:rPr>
                                <m:t>𝐢𝐟</m:t>
                              </m:r>
                              <m:r>
                                <a:rPr lang="en-US" sz="2000" b="1" i="1">
                                  <a:latin typeface="Cambria Math" panose="02040503050406030204" pitchFamily="18" charset="0"/>
                                </a:rPr>
                                <m:t> </m:t>
                              </m:r>
                              <m:r>
                                <a:rPr lang="en-US" sz="2000" b="1" i="1">
                                  <a:latin typeface="Cambria Math" panose="02040503050406030204" pitchFamily="18" charset="0"/>
                                </a:rPr>
                                <m:t>𝒂</m:t>
                              </m:r>
                              <m:r>
                                <a:rPr lang="en-US" sz="2000" b="1" i="1">
                                  <a:latin typeface="Cambria Math" panose="02040503050406030204" pitchFamily="18" charset="0"/>
                                </a:rPr>
                                <m:t>≤</m:t>
                              </m:r>
                              <m:r>
                                <a:rPr lang="en-US" sz="2000" b="1" i="1">
                                  <a:latin typeface="Cambria Math" panose="02040503050406030204" pitchFamily="18" charset="0"/>
                                </a:rPr>
                                <m:t>𝒌</m:t>
                              </m:r>
                              <m:r>
                                <a:rPr lang="en-US" sz="2000" i="1">
                                  <a:latin typeface="Cambria Math" panose="02040503050406030204" pitchFamily="18" charset="0"/>
                                </a:rPr>
                                <m:t>≤</m:t>
                              </m:r>
                              <m:r>
                                <a:rPr lang="en-US" sz="2000" b="1" i="1">
                                  <a:latin typeface="Cambria Math" panose="02040503050406030204" pitchFamily="18" charset="0"/>
                                </a:rPr>
                                <m:t>𝒃</m:t>
                              </m:r>
                            </m:e>
                            <m:e>
                              <m:r>
                                <a:rPr lang="en-US" sz="2000" b="0" i="1" smtClean="0">
                                  <a:latin typeface="Cambria Math" panose="02040503050406030204" pitchFamily="18" charset="0"/>
                                </a:rPr>
                                <m:t>  </m:t>
                              </m:r>
                            </m:e>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7926009" y="3886609"/>
                <a:ext cx="3690751" cy="1703517"/>
              </a:xfrm>
              <a:prstGeom prst="roundRect">
                <a:avLst/>
              </a:prstGeom>
              <a:blipFill>
                <a:blip r:embed="rId10"/>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345233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3452337" y="6330285"/>
                <a:ext cx="791526" cy="400110"/>
              </a:xfrm>
              <a:prstGeom prst="rect">
                <a:avLst/>
              </a:prstGeom>
              <a:blipFill>
                <a:blip r:embed="rId11"/>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384810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34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5BF2-B3AF-0244-E40D-35FC7124174D}"/>
              </a:ext>
            </a:extLst>
          </p:cNvPr>
          <p:cNvSpPr>
            <a:spLocks noGrp="1"/>
          </p:cNvSpPr>
          <p:nvPr>
            <p:ph type="title"/>
          </p:nvPr>
        </p:nvSpPr>
        <p:spPr/>
        <p:txBody>
          <a:bodyPr/>
          <a:lstStyle/>
          <a:p>
            <a:r>
              <a:rPr lang="en-US" dirty="0"/>
              <a:t>Outline for Today</a:t>
            </a:r>
          </a:p>
        </p:txBody>
      </p:sp>
      <p:sp>
        <p:nvSpPr>
          <p:cNvPr id="3" name="Content Placeholder 2">
            <a:extLst>
              <a:ext uri="{FF2B5EF4-FFF2-40B4-BE49-F238E27FC236}">
                <a16:creationId xmlns:a16="http://schemas.microsoft.com/office/drawing/2014/main" id="{C86A3AB1-7B20-2415-39A2-A1A1B49170B5}"/>
              </a:ext>
            </a:extLst>
          </p:cNvPr>
          <p:cNvSpPr>
            <a:spLocks noGrp="1"/>
          </p:cNvSpPr>
          <p:nvPr>
            <p:ph idx="1"/>
          </p:nvPr>
        </p:nvSpPr>
        <p:spPr/>
        <p:txBody>
          <a:bodyPr/>
          <a:lstStyle/>
          <a:p>
            <a:pPr>
              <a:buFont typeface="Arial" panose="020B0604020202020204" pitchFamily="34" charset="0"/>
              <a:buChar char="•"/>
            </a:pPr>
            <a:r>
              <a:rPr lang="en-US" dirty="0"/>
              <a:t> Review concepts for continuous random variables</a:t>
            </a:r>
          </a:p>
          <a:p>
            <a:pPr>
              <a:buFont typeface="Arial" panose="020B0604020202020204" pitchFamily="34" charset="0"/>
              <a:buChar char="•"/>
            </a:pPr>
            <a:r>
              <a:rPr lang="en-US" dirty="0"/>
              <a:t> Zoo of continuous random variables 🐻</a:t>
            </a:r>
          </a:p>
          <a:p>
            <a:pPr lvl="2">
              <a:buFont typeface="Arial" panose="020B0604020202020204" pitchFamily="34" charset="0"/>
              <a:buChar char="•"/>
            </a:pPr>
            <a:r>
              <a:rPr lang="en-US" dirty="0"/>
              <a:t> </a:t>
            </a:r>
            <a:r>
              <a:rPr lang="en-US" i="1" dirty="0"/>
              <a:t>Continuous </a:t>
            </a:r>
            <a:r>
              <a:rPr lang="en-US" dirty="0"/>
              <a:t>uniform distribution</a:t>
            </a:r>
          </a:p>
          <a:p>
            <a:pPr lvl="2">
              <a:buFont typeface="Arial" panose="020B0604020202020204" pitchFamily="34" charset="0"/>
              <a:buChar char="•"/>
            </a:pPr>
            <a:r>
              <a:rPr lang="en-US" dirty="0"/>
              <a:t> Exponential distribution</a:t>
            </a:r>
          </a:p>
          <a:p>
            <a:pPr lvl="2">
              <a:buFont typeface="Arial" panose="020B0604020202020204" pitchFamily="34" charset="0"/>
              <a:buChar char="•"/>
            </a:pPr>
            <a:r>
              <a:rPr lang="en-US" dirty="0"/>
              <a:t> Normal distribution</a:t>
            </a:r>
          </a:p>
        </p:txBody>
      </p:sp>
    </p:spTree>
    <p:extLst>
      <p:ext uri="{BB962C8B-B14F-4D97-AF65-F5344CB8AC3E}">
        <p14:creationId xmlns:p14="http://schemas.microsoft.com/office/powerpoint/2010/main" val="133221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a:t>
                </a:r>
                <a:r>
                  <a:rPr lang="en-US" sz="2000" b="1" i="1" dirty="0">
                    <a:solidFill>
                      <a:srgbClr val="3E8853"/>
                    </a:solidFill>
                  </a:rPr>
                  <a:t> Let’s compute this “visually”….</a:t>
                </a:r>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0" dirty="0"/>
                  <a:t> is the area of the green region below: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oMath>
                </a14:m>
                <a:r>
                  <a:rPr lang="en-US" b="0"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𝑏</m:t>
                    </m:r>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6ECE19C-4C98-C194-C293-C0ED4CCBC309}"/>
                  </a:ext>
                </a:extLst>
              </p:cNvPr>
              <p:cNvSpPr txBox="1"/>
              <p:nvPr/>
            </p:nvSpPr>
            <p:spPr>
              <a:xfrm>
                <a:off x="7926009" y="3886609"/>
                <a:ext cx="3690751" cy="1765519"/>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 </m:t>
                              </m:r>
                            </m:e>
                            <m:e>
                              <m:r>
                                <a:rPr lang="en-US" sz="2000" b="1" i="1">
                                  <a:latin typeface="Cambria Math" panose="02040503050406030204" pitchFamily="18" charset="0"/>
                                </a:rPr>
                                <m:t>𝟎</m:t>
                              </m:r>
                              <m:r>
                                <a:rPr lang="en-US" sz="2000" b="1" i="1">
                                  <a:latin typeface="Cambria Math" panose="02040503050406030204" pitchFamily="18" charset="0"/>
                                </a:rPr>
                                <m:t>              </m:t>
                              </m:r>
                              <m:r>
                                <a:rPr lang="en-US" sz="2000" b="1">
                                  <a:latin typeface="Cambria Math" panose="02040503050406030204" pitchFamily="18" charset="0"/>
                                </a:rPr>
                                <m:t> </m:t>
                              </m:r>
                              <m:r>
                                <a:rPr lang="en-US" sz="2000" b="1" i="0">
                                  <a:latin typeface="Cambria Math" panose="02040503050406030204" pitchFamily="18" charset="0"/>
                                </a:rPr>
                                <m:t>𝐢𝐟</m:t>
                              </m:r>
                              <m:r>
                                <a:rPr lang="en-US" sz="2000" b="1" i="1">
                                  <a:latin typeface="Cambria Math" panose="02040503050406030204" pitchFamily="18" charset="0"/>
                                </a:rPr>
                                <m:t> </m:t>
                              </m:r>
                              <m:r>
                                <a:rPr lang="en-US" sz="2000" b="1" i="1">
                                  <a:latin typeface="Cambria Math" panose="02040503050406030204" pitchFamily="18" charset="0"/>
                                </a:rPr>
                                <m:t>𝒌</m:t>
                              </m:r>
                              <m:r>
                                <a:rPr lang="en-US" sz="2000" b="1" i="1">
                                  <a:latin typeface="Cambria Math" panose="02040503050406030204" pitchFamily="18" charset="0"/>
                                </a:rPr>
                                <m:t>&lt;</m:t>
                              </m:r>
                              <m:r>
                                <a:rPr lang="en-US" sz="2000" b="1" i="1">
                                  <a:latin typeface="Cambria Math" panose="02040503050406030204" pitchFamily="18" charset="0"/>
                                </a:rPr>
                                <m:t>𝒂</m:t>
                              </m:r>
                            </m:e>
                            <m:e>
                              <m:f>
                                <m:fPr>
                                  <m:ctrlPr>
                                    <a:rPr lang="en-US" sz="2000" i="1">
                                      <a:latin typeface="Cambria Math" panose="02040503050406030204" pitchFamily="18" charset="0"/>
                                    </a:rPr>
                                  </m:ctrlPr>
                                </m:fPr>
                                <m:num>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𝑎</m:t>
                                  </m:r>
                                </m:num>
                                <m:den>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𝑎</m:t>
                                  </m:r>
                                </m:den>
                              </m:f>
                              <m:r>
                                <a:rPr lang="en-US" sz="2000" i="1">
                                  <a:latin typeface="Cambria Math" panose="02040503050406030204" pitchFamily="18" charset="0"/>
                                </a:rPr>
                                <m:t>  </m:t>
                              </m:r>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𝑏</m:t>
                              </m:r>
                            </m:e>
                            <m:e>
                              <m:r>
                                <a:rPr lang="en-US" sz="2000" i="1">
                                  <a:latin typeface="Cambria Math" panose="02040503050406030204" pitchFamily="18" charset="0"/>
                                </a:rPr>
                                <m:t>  </m:t>
                              </m:r>
                            </m:e>
                            <m:e/>
                          </m:eqArr>
                        </m:e>
                      </m:d>
                    </m:oMath>
                  </m:oMathPara>
                </a14:m>
                <a:endParaRPr lang="en-US" sz="2000" dirty="0"/>
              </a:p>
            </p:txBody>
          </p:sp>
        </mc:Choice>
        <mc:Fallback xmlns="">
          <p:sp>
            <p:nvSpPr>
              <p:cNvPr id="38" name="TextBox 37">
                <a:extLst>
                  <a:ext uri="{FF2B5EF4-FFF2-40B4-BE49-F238E27FC236}">
                    <a16:creationId xmlns:a16="http://schemas.microsoft.com/office/drawing/2014/main" id="{26ECE19C-4C98-C194-C293-C0ED4CCBC309}"/>
                  </a:ext>
                </a:extLst>
              </p:cNvPr>
              <p:cNvSpPr txBox="1">
                <a:spLocks noRot="1" noChangeAspect="1" noMove="1" noResize="1" noEditPoints="1" noAdjustHandles="1" noChangeArrowheads="1" noChangeShapeType="1" noTextEdit="1"/>
              </p:cNvSpPr>
              <p:nvPr/>
            </p:nvSpPr>
            <p:spPr>
              <a:xfrm>
                <a:off x="7926009" y="3886609"/>
                <a:ext cx="3690751" cy="1765519"/>
              </a:xfrm>
              <a:prstGeom prst="roundRect">
                <a:avLst/>
              </a:prstGeom>
              <a:blipFill>
                <a:blip r:embed="rId10"/>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179498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1794987" y="6330285"/>
                <a:ext cx="791526" cy="400110"/>
              </a:xfrm>
              <a:prstGeom prst="rect">
                <a:avLst/>
              </a:prstGeom>
              <a:blipFill>
                <a:blip r:embed="rId11"/>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219075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33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09A672-F758-F2CD-5BB8-6116114A34E6}"/>
              </a:ext>
            </a:extLst>
          </p:cNvPr>
          <p:cNvSpPr/>
          <p:nvPr/>
        </p:nvSpPr>
        <p:spPr>
          <a:xfrm>
            <a:off x="2913540" y="4455523"/>
            <a:ext cx="2573435" cy="1773892"/>
          </a:xfrm>
          <a:prstGeom prst="rec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9" y="263276"/>
            <a:ext cx="11449120"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(Visual)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7"/>
                <a:ext cx="11449120" cy="4845504"/>
              </a:xfrm>
            </p:spPr>
            <p:txBody>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 </a:t>
                </a:r>
                <a:r>
                  <a:rPr lang="en-US" sz="2000" b="1" i="1" dirty="0">
                    <a:solidFill>
                      <a:schemeClr val="accent5"/>
                    </a:solidFill>
                  </a:rPr>
                  <a:t>Let’s compute this “visually”….</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b="0" dirty="0"/>
                  <a:t> is the area of the green region below: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oMath>
                </a14:m>
                <a:r>
                  <a:rPr lang="en-US" b="0"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𝑏</m:t>
                    </m:r>
                  </m:oMath>
                </a14:m>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7"/>
                <a:ext cx="11449120" cy="4845504"/>
              </a:xfrm>
              <a:blipFill>
                <a:blip r:embed="rId2"/>
                <a:stretch>
                  <a:fillRect l="-639"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5A7C01-8773-363E-201D-B48E9A961525}"/>
                  </a:ext>
                </a:extLst>
              </p:cNvPr>
              <p:cNvSpPr txBox="1"/>
              <p:nvPr/>
            </p:nvSpPr>
            <p:spPr>
              <a:xfrm>
                <a:off x="666679" y="38419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1B5A7C01-8773-363E-201D-B48E9A961525}"/>
                  </a:ext>
                </a:extLst>
              </p:cNvPr>
              <p:cNvSpPr txBox="1">
                <a:spLocks noRot="1" noChangeAspect="1" noMove="1" noResize="1" noEditPoints="1" noAdjustHandles="1" noChangeArrowheads="1" noChangeShapeType="1" noTextEdit="1"/>
              </p:cNvSpPr>
              <p:nvPr/>
            </p:nvSpPr>
            <p:spPr>
              <a:xfrm>
                <a:off x="666679" y="3841958"/>
                <a:ext cx="791526" cy="400110"/>
              </a:xfrm>
              <a:prstGeom prst="rect">
                <a:avLst/>
              </a:prstGeom>
              <a:blipFill>
                <a:blip r:embed="rId3"/>
                <a:stretch>
                  <a:fillRect l="-769" r="-153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CDDCFB-E5B3-26BD-F581-91F145D6E8A8}"/>
                  </a:ext>
                </a:extLst>
              </p:cNvPr>
              <p:cNvSpPr txBox="1"/>
              <p:nvPr/>
            </p:nvSpPr>
            <p:spPr>
              <a:xfrm>
                <a:off x="6854119" y="6269258"/>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𝑧</m:t>
                      </m:r>
                    </m:oMath>
                  </m:oMathPara>
                </a14:m>
                <a:endParaRPr lang="en-US" sz="2000" dirty="0"/>
              </a:p>
            </p:txBody>
          </p:sp>
        </mc:Choice>
        <mc:Fallback xmlns="">
          <p:sp>
            <p:nvSpPr>
              <p:cNvPr id="11" name="TextBox 10">
                <a:extLst>
                  <a:ext uri="{FF2B5EF4-FFF2-40B4-BE49-F238E27FC236}">
                    <a16:creationId xmlns:a16="http://schemas.microsoft.com/office/drawing/2014/main" id="{E6CDDCFB-E5B3-26BD-F581-91F145D6E8A8}"/>
                  </a:ext>
                </a:extLst>
              </p:cNvPr>
              <p:cNvSpPr txBox="1">
                <a:spLocks noRot="1" noChangeAspect="1" noMove="1" noResize="1" noEditPoints="1" noAdjustHandles="1" noChangeArrowheads="1" noChangeShapeType="1" noTextEdit="1"/>
              </p:cNvSpPr>
              <p:nvPr/>
            </p:nvSpPr>
            <p:spPr>
              <a:xfrm>
                <a:off x="6854119" y="6269258"/>
                <a:ext cx="791526"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FEC4936-60E7-0D59-860B-D68208067A4E}"/>
                  </a:ext>
                </a:extLst>
              </p:cNvPr>
              <p:cNvSpPr txBox="1"/>
              <p:nvPr/>
            </p:nvSpPr>
            <p:spPr>
              <a:xfrm>
                <a:off x="2556987" y="632647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15" name="TextBox 14">
                <a:extLst>
                  <a:ext uri="{FF2B5EF4-FFF2-40B4-BE49-F238E27FC236}">
                    <a16:creationId xmlns:a16="http://schemas.microsoft.com/office/drawing/2014/main" id="{8FEC4936-60E7-0D59-860B-D68208067A4E}"/>
                  </a:ext>
                </a:extLst>
              </p:cNvPr>
              <p:cNvSpPr txBox="1">
                <a:spLocks noRot="1" noChangeAspect="1" noMove="1" noResize="1" noEditPoints="1" noAdjustHandles="1" noChangeArrowheads="1" noChangeShapeType="1" noTextEdit="1"/>
              </p:cNvSpPr>
              <p:nvPr/>
            </p:nvSpPr>
            <p:spPr>
              <a:xfrm>
                <a:off x="2556987" y="6326475"/>
                <a:ext cx="791526"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6D0B722-A4FE-0C1E-855E-3AA5E24899D9}"/>
                  </a:ext>
                </a:extLst>
              </p:cNvPr>
              <p:cNvSpPr txBox="1"/>
              <p:nvPr/>
            </p:nvSpPr>
            <p:spPr>
              <a:xfrm>
                <a:off x="5018247" y="6343591"/>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17" name="TextBox 16">
                <a:extLst>
                  <a:ext uri="{FF2B5EF4-FFF2-40B4-BE49-F238E27FC236}">
                    <a16:creationId xmlns:a16="http://schemas.microsoft.com/office/drawing/2014/main" id="{76D0B722-A4FE-0C1E-855E-3AA5E24899D9}"/>
                  </a:ext>
                </a:extLst>
              </p:cNvPr>
              <p:cNvSpPr txBox="1">
                <a:spLocks noRot="1" noChangeAspect="1" noMove="1" noResize="1" noEditPoints="1" noAdjustHandles="1" noChangeArrowheads="1" noChangeShapeType="1" noTextEdit="1"/>
              </p:cNvSpPr>
              <p:nvPr/>
            </p:nvSpPr>
            <p:spPr>
              <a:xfrm>
                <a:off x="5018247" y="6343591"/>
                <a:ext cx="791526" cy="400110"/>
              </a:xfrm>
              <a:prstGeom prst="rect">
                <a:avLst/>
              </a:prstGeom>
              <a:blipFill>
                <a:blip r:embed="rId6"/>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D88732EA-0425-595B-F657-63893966FC40}"/>
              </a:ext>
            </a:extLst>
          </p:cNvPr>
          <p:cNvSpPr/>
          <p:nvPr/>
        </p:nvSpPr>
        <p:spPr>
          <a:xfrm>
            <a:off x="1447702" y="610362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30A424-C8B8-1260-81D3-0AD32E7B873F}"/>
              </a:ext>
            </a:extLst>
          </p:cNvPr>
          <p:cNvSpPr/>
          <p:nvPr/>
        </p:nvSpPr>
        <p:spPr>
          <a:xfrm>
            <a:off x="5442717" y="610362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DCBDA2-8F82-97CC-3D32-3ACD70BD3E18}"/>
              </a:ext>
            </a:extLst>
          </p:cNvPr>
          <p:cNvSpPr/>
          <p:nvPr/>
        </p:nvSpPr>
        <p:spPr>
          <a:xfrm rot="16200000">
            <a:off x="2031483" y="5296811"/>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FDF7BBC-AEE2-384A-AF35-028D19EB7DB0}"/>
              </a:ext>
            </a:extLst>
          </p:cNvPr>
          <p:cNvSpPr/>
          <p:nvPr/>
        </p:nvSpPr>
        <p:spPr>
          <a:xfrm rot="16200000">
            <a:off x="4651960" y="5296810"/>
            <a:ext cx="1706406" cy="12457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407AA-2A61-F9DF-293D-51D1A6916A81}"/>
              </a:ext>
            </a:extLst>
          </p:cNvPr>
          <p:cNvSpPr/>
          <p:nvPr/>
        </p:nvSpPr>
        <p:spPr>
          <a:xfrm>
            <a:off x="2822398" y="4415129"/>
            <a:ext cx="2745045"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C31DD3C-EB3A-A308-52B5-454F99F27346}"/>
              </a:ext>
            </a:extLst>
          </p:cNvPr>
          <p:cNvCxnSpPr>
            <a:cxnSpLocks/>
          </p:cNvCxnSpPr>
          <p:nvPr/>
        </p:nvCxnSpPr>
        <p:spPr>
          <a:xfrm>
            <a:off x="1417320" y="624078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7707E1-74C4-6D82-F70A-E278FD9D2817}"/>
              </a:ext>
            </a:extLst>
          </p:cNvPr>
          <p:cNvCxnSpPr>
            <a:cxnSpLocks/>
          </p:cNvCxnSpPr>
          <p:nvPr/>
        </p:nvCxnSpPr>
        <p:spPr>
          <a:xfrm flipV="1">
            <a:off x="1417320" y="409194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5CAD8F-88B4-0606-52DC-67FE8C5DEBB4}"/>
              </a:ext>
            </a:extLst>
          </p:cNvPr>
          <p:cNvCxnSpPr>
            <a:cxnSpLocks/>
          </p:cNvCxnSpPr>
          <p:nvPr/>
        </p:nvCxnSpPr>
        <p:spPr>
          <a:xfrm flipV="1">
            <a:off x="2952750" y="610362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670B9-3CB0-8489-368C-4FF52FD649DC}"/>
              </a:ext>
            </a:extLst>
          </p:cNvPr>
          <p:cNvCxnSpPr>
            <a:cxnSpLocks/>
          </p:cNvCxnSpPr>
          <p:nvPr/>
        </p:nvCxnSpPr>
        <p:spPr>
          <a:xfrm flipV="1">
            <a:off x="541401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ight Brace 28">
            <a:extLst>
              <a:ext uri="{FF2B5EF4-FFF2-40B4-BE49-F238E27FC236}">
                <a16:creationId xmlns:a16="http://schemas.microsoft.com/office/drawing/2014/main" id="{41D442F0-4B16-8E99-08C8-1980FE180600}"/>
              </a:ext>
            </a:extLst>
          </p:cNvPr>
          <p:cNvSpPr/>
          <p:nvPr/>
        </p:nvSpPr>
        <p:spPr>
          <a:xfrm>
            <a:off x="5622340" y="4446609"/>
            <a:ext cx="187434" cy="1752804"/>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610820F-6679-1232-F13C-65515DF4E329}"/>
                  </a:ext>
                </a:extLst>
              </p:cNvPr>
              <p:cNvSpPr txBox="1"/>
              <p:nvPr/>
            </p:nvSpPr>
            <p:spPr>
              <a:xfrm>
                <a:off x="5894576" y="4988978"/>
                <a:ext cx="759895" cy="572273"/>
              </a:xfrm>
              <a:prstGeom prst="rect">
                <a:avLst/>
              </a:prstGeom>
              <a:noFill/>
            </p:spPr>
            <p:txBody>
              <a:bodyPr wrap="square">
                <a:spAutoFit/>
              </a:bodyPr>
              <a:lstStyle/>
              <a:p>
                <a14:m>
                  <m:oMath xmlns:m="http://schemas.openxmlformats.org/officeDocument/2006/math">
                    <m:f>
                      <m:f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ctrlPr>
                      </m:fPr>
                      <m:num>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1</m:t>
                        </m:r>
                      </m:num>
                      <m:den>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𝑏</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cs typeface="Segoe UI Semilight" panose="020B0402040204020203" pitchFamily="34" charset="0"/>
                          </a:rPr>
                          <m:t>𝑎</m:t>
                        </m:r>
                      </m:den>
                    </m:f>
                  </m:oMath>
                </a14:m>
                <a:r>
                  <a:rPr lang="en-US" sz="2200" dirty="0"/>
                  <a:t> </a:t>
                </a:r>
              </a:p>
            </p:txBody>
          </p:sp>
        </mc:Choice>
        <mc:Fallback xmlns="">
          <p:sp>
            <p:nvSpPr>
              <p:cNvPr id="30" name="TextBox 29">
                <a:extLst>
                  <a:ext uri="{FF2B5EF4-FFF2-40B4-BE49-F238E27FC236}">
                    <a16:creationId xmlns:a16="http://schemas.microsoft.com/office/drawing/2014/main" id="{A610820F-6679-1232-F13C-65515DF4E329}"/>
                  </a:ext>
                </a:extLst>
              </p:cNvPr>
              <p:cNvSpPr txBox="1">
                <a:spLocks noRot="1" noChangeAspect="1" noMove="1" noResize="1" noEditPoints="1" noAdjustHandles="1" noChangeArrowheads="1" noChangeShapeType="1" noTextEdit="1"/>
              </p:cNvSpPr>
              <p:nvPr/>
            </p:nvSpPr>
            <p:spPr>
              <a:xfrm>
                <a:off x="5894576" y="4988978"/>
                <a:ext cx="759895" cy="572273"/>
              </a:xfrm>
              <a:prstGeom prst="rect">
                <a:avLst/>
              </a:prstGeom>
              <a:blipFill>
                <a:blip r:embed="rId7"/>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F32A54C-75CF-3BEA-9CDC-F9E0D7217A05}"/>
              </a:ext>
            </a:extLst>
          </p:cNvPr>
          <p:cNvCxnSpPr>
            <a:cxnSpLocks/>
          </p:cNvCxnSpPr>
          <p:nvPr/>
        </p:nvCxnSpPr>
        <p:spPr>
          <a:xfrm>
            <a:off x="1322070" y="4473279"/>
            <a:ext cx="18669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FFFC49-D4CD-1B2D-1B00-4E9D7D66E989}"/>
                  </a:ext>
                </a:extLst>
              </p:cNvPr>
              <p:cNvSpPr txBox="1"/>
              <p:nvPr/>
            </p:nvSpPr>
            <p:spPr>
              <a:xfrm>
                <a:off x="110490" y="4261059"/>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34" name="TextBox 33">
                <a:extLst>
                  <a:ext uri="{FF2B5EF4-FFF2-40B4-BE49-F238E27FC236}">
                    <a16:creationId xmlns:a16="http://schemas.microsoft.com/office/drawing/2014/main" id="{B9FFFC49-D4CD-1B2D-1B00-4E9D7D66E989}"/>
                  </a:ext>
                </a:extLst>
              </p:cNvPr>
              <p:cNvSpPr txBox="1">
                <a:spLocks noRot="1" noChangeAspect="1" noMove="1" noResize="1" noEditPoints="1" noAdjustHandles="1" noChangeArrowheads="1" noChangeShapeType="1" noTextEdit="1"/>
              </p:cNvSpPr>
              <p:nvPr/>
            </p:nvSpPr>
            <p:spPr>
              <a:xfrm>
                <a:off x="110490" y="4261059"/>
                <a:ext cx="1406807" cy="369332"/>
              </a:xfrm>
              <a:prstGeom prst="rect">
                <a:avLst/>
              </a:prstGeom>
              <a:blipFill>
                <a:blip r:embed="rId8"/>
                <a:stretch>
                  <a:fillRect b="-11475"/>
                </a:stretch>
              </a:blipFill>
            </p:spPr>
            <p:txBody>
              <a:bodyPr/>
              <a:lstStyle/>
              <a:p>
                <a:r>
                  <a:rPr lang="en-US">
                    <a:noFill/>
                  </a:rPr>
                  <a:t> </a:t>
                </a:r>
              </a:p>
            </p:txBody>
          </p:sp>
        </mc:Fallback>
      </mc:AlternateContent>
      <p:sp>
        <p:nvSpPr>
          <p:cNvPr id="35" name="Right Brace 34">
            <a:extLst>
              <a:ext uri="{FF2B5EF4-FFF2-40B4-BE49-F238E27FC236}">
                <a16:creationId xmlns:a16="http://schemas.microsoft.com/office/drawing/2014/main" id="{D4987ED2-E79D-3F04-09FC-0A9BF2153CF9}"/>
              </a:ext>
            </a:extLst>
          </p:cNvPr>
          <p:cNvSpPr/>
          <p:nvPr/>
        </p:nvSpPr>
        <p:spPr>
          <a:xfrm rot="16200000">
            <a:off x="4048149" y="2802882"/>
            <a:ext cx="293538" cy="2745041"/>
          </a:xfrm>
          <a:prstGeom prst="righ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66A0A61-9E2C-E006-9953-57755F18F098}"/>
                  </a:ext>
                </a:extLst>
              </p:cNvPr>
              <p:cNvSpPr txBox="1"/>
              <p:nvPr/>
            </p:nvSpPr>
            <p:spPr>
              <a:xfrm>
                <a:off x="3491514" y="3682196"/>
                <a:ext cx="14068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6" name="TextBox 35">
                <a:extLst>
                  <a:ext uri="{FF2B5EF4-FFF2-40B4-BE49-F238E27FC236}">
                    <a16:creationId xmlns:a16="http://schemas.microsoft.com/office/drawing/2014/main" id="{866A0A61-9E2C-E006-9953-57755F18F098}"/>
                  </a:ext>
                </a:extLst>
              </p:cNvPr>
              <p:cNvSpPr txBox="1">
                <a:spLocks noRot="1" noChangeAspect="1" noMove="1" noResize="1" noEditPoints="1" noAdjustHandles="1" noChangeArrowheads="1" noChangeShapeType="1" noTextEdit="1"/>
              </p:cNvSpPr>
              <p:nvPr/>
            </p:nvSpPr>
            <p:spPr>
              <a:xfrm>
                <a:off x="3491514" y="3682196"/>
                <a:ext cx="140680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B952BF-8BAD-DE6B-F92C-BA9BC1B5DE7C}"/>
                  </a:ext>
                </a:extLst>
              </p:cNvPr>
              <p:cNvSpPr txBox="1"/>
              <p:nvPr/>
            </p:nvSpPr>
            <p:spPr>
              <a:xfrm>
                <a:off x="6092667" y="6330285"/>
                <a:ext cx="79152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dirty="0" smtClean="0">
                          <a:solidFill>
                            <a:schemeClr val="accent5"/>
                          </a:solidFill>
                          <a:latin typeface="Cambria Math" panose="02040503050406030204" pitchFamily="18" charset="0"/>
                        </a:rPr>
                        <m:t>𝒌</m:t>
                      </m:r>
                    </m:oMath>
                  </m:oMathPara>
                </a14:m>
                <a:endParaRPr lang="en-US" sz="2000" b="1" dirty="0">
                  <a:solidFill>
                    <a:schemeClr val="accent5"/>
                  </a:solidFill>
                </a:endParaRPr>
              </a:p>
            </p:txBody>
          </p:sp>
        </mc:Choice>
        <mc:Fallback xmlns="">
          <p:sp>
            <p:nvSpPr>
              <p:cNvPr id="4" name="TextBox 3">
                <a:extLst>
                  <a:ext uri="{FF2B5EF4-FFF2-40B4-BE49-F238E27FC236}">
                    <a16:creationId xmlns:a16="http://schemas.microsoft.com/office/drawing/2014/main" id="{C1B952BF-8BAD-DE6B-F92C-BA9BC1B5DE7C}"/>
                  </a:ext>
                </a:extLst>
              </p:cNvPr>
              <p:cNvSpPr txBox="1">
                <a:spLocks noRot="1" noChangeAspect="1" noMove="1" noResize="1" noEditPoints="1" noAdjustHandles="1" noChangeArrowheads="1" noChangeShapeType="1" noTextEdit="1"/>
              </p:cNvSpPr>
              <p:nvPr/>
            </p:nvSpPr>
            <p:spPr>
              <a:xfrm>
                <a:off x="6092667" y="6330285"/>
                <a:ext cx="791526" cy="400110"/>
              </a:xfrm>
              <a:prstGeom prst="rect">
                <a:avLst/>
              </a:prstGeom>
              <a:blipFill>
                <a:blip r:embed="rId10"/>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AAA8478-C07E-3395-71D0-F88DA270CB5E}"/>
              </a:ext>
            </a:extLst>
          </p:cNvPr>
          <p:cNvCxnSpPr>
            <a:cxnSpLocks/>
          </p:cNvCxnSpPr>
          <p:nvPr/>
        </p:nvCxnSpPr>
        <p:spPr>
          <a:xfrm flipV="1">
            <a:off x="6488430" y="610743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93C5A9F-D973-BF24-CA46-A6BE7B88D537}"/>
                  </a:ext>
                </a:extLst>
              </p:cNvPr>
              <p:cNvSpPr txBox="1"/>
              <p:nvPr/>
            </p:nvSpPr>
            <p:spPr>
              <a:xfrm>
                <a:off x="7926009" y="3886609"/>
                <a:ext cx="3690751" cy="1762256"/>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𝑋</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 </m:t>
                              </m:r>
                            </m:e>
                            <m:e>
                              <m:r>
                                <a:rPr lang="en-US" sz="2000" i="1">
                                  <a:latin typeface="Cambria Math" panose="02040503050406030204" pitchFamily="18" charset="0"/>
                                </a:rPr>
                                <m:t>0              </m:t>
                              </m:r>
                              <m:r>
                                <a:rPr lang="en-US" sz="2000">
                                  <a:latin typeface="Cambria Math" panose="02040503050406030204" pitchFamily="18" charset="0"/>
                                </a:rPr>
                                <m:t> </m:t>
                              </m:r>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𝑘</m:t>
                              </m:r>
                              <m:r>
                                <a:rPr lang="en-US" sz="2000" i="1">
                                  <a:latin typeface="Cambria Math" panose="02040503050406030204" pitchFamily="18" charset="0"/>
                                </a:rPr>
                                <m:t>&lt;</m:t>
                              </m:r>
                              <m:r>
                                <a:rPr lang="en-US" sz="2000" i="1">
                                  <a:latin typeface="Cambria Math" panose="02040503050406030204" pitchFamily="18" charset="0"/>
                                </a:rPr>
                                <m:t>𝑎</m:t>
                              </m:r>
                            </m:e>
                            <m:e>
                              <m:f>
                                <m:fPr>
                                  <m:ctrlPr>
                                    <a:rPr lang="en-US" sz="2000" i="1">
                                      <a:latin typeface="Cambria Math" panose="02040503050406030204" pitchFamily="18" charset="0"/>
                                    </a:rPr>
                                  </m:ctrlPr>
                                </m:fPr>
                                <m:num>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𝑎</m:t>
                                  </m:r>
                                </m:num>
                                <m:den>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𝑎</m:t>
                                  </m:r>
                                </m:den>
                              </m:f>
                              <m:r>
                                <a:rPr lang="en-US" sz="2000" i="1">
                                  <a:latin typeface="Cambria Math" panose="02040503050406030204" pitchFamily="18" charset="0"/>
                                </a:rPr>
                                <m:t>  </m:t>
                              </m:r>
                              <m:r>
                                <m:rPr>
                                  <m:sty m:val="p"/>
                                </m:rPr>
                                <a:rPr lang="en-US" sz="2000">
                                  <a:latin typeface="Cambria Math" panose="02040503050406030204" pitchFamily="18" charset="0"/>
                                </a:rPr>
                                <m:t>if</m:t>
                              </m:r>
                              <m:r>
                                <a:rPr lang="en-US" sz="2000" i="1">
                                  <a:latin typeface="Cambria Math" panose="02040503050406030204" pitchFamily="18" charset="0"/>
                                </a:rPr>
                                <m:t> </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𝑘</m:t>
                              </m:r>
                              <m:r>
                                <a:rPr lang="en-US" sz="2000" b="0" i="1" smtClean="0">
                                  <a:latin typeface="Cambria Math" panose="02040503050406030204" pitchFamily="18" charset="0"/>
                                </a:rPr>
                                <m:t>≤</m:t>
                              </m:r>
                              <m:r>
                                <a:rPr lang="en-US" sz="2000" i="1">
                                  <a:latin typeface="Cambria Math" panose="02040503050406030204" pitchFamily="18" charset="0"/>
                                </a:rPr>
                                <m:t>𝑏</m:t>
                              </m:r>
                            </m:e>
                            <m:e>
                              <m:r>
                                <a:rPr lang="en-US" sz="2000" i="1">
                                  <a:latin typeface="Cambria Math" panose="02040503050406030204" pitchFamily="18" charset="0"/>
                                </a:rPr>
                                <m:t>  </m:t>
                              </m:r>
                            </m:e>
                            <m:e>
                              <m:r>
                                <a:rPr lang="en-US" sz="2000" b="1" i="1" smtClean="0">
                                  <a:latin typeface="Cambria Math" panose="02040503050406030204" pitchFamily="18" charset="0"/>
                                </a:rPr>
                                <m:t>𝟏</m:t>
                              </m:r>
                              <m:r>
                                <a:rPr lang="en-US" sz="2000" b="1" i="1">
                                  <a:latin typeface="Cambria Math" panose="02040503050406030204" pitchFamily="18" charset="0"/>
                                </a:rPr>
                                <m:t>              </m:t>
                              </m:r>
                              <m:r>
                                <a:rPr lang="en-US" sz="2000" b="1">
                                  <a:latin typeface="Cambria Math" panose="02040503050406030204" pitchFamily="18" charset="0"/>
                                </a:rPr>
                                <m:t> </m:t>
                              </m:r>
                              <m:r>
                                <a:rPr lang="en-US" sz="2000" b="1" i="0">
                                  <a:latin typeface="Cambria Math" panose="02040503050406030204" pitchFamily="18" charset="0"/>
                                </a:rPr>
                                <m:t>𝐢𝐟</m:t>
                              </m:r>
                              <m:r>
                                <a:rPr lang="en-US" sz="2000" b="1" i="1">
                                  <a:latin typeface="Cambria Math" panose="02040503050406030204" pitchFamily="18" charset="0"/>
                                </a:rPr>
                                <m:t> </m:t>
                              </m:r>
                              <m:r>
                                <a:rPr lang="en-US" sz="2000" b="1" i="1">
                                  <a:latin typeface="Cambria Math" panose="02040503050406030204" pitchFamily="18" charset="0"/>
                                </a:rPr>
                                <m:t>𝒌</m:t>
                              </m:r>
                              <m:r>
                                <a:rPr lang="en-US" sz="2000" b="1" i="1" smtClean="0">
                                  <a:latin typeface="Cambria Math" panose="02040503050406030204" pitchFamily="18" charset="0"/>
                                </a:rPr>
                                <m:t>≥</m:t>
                              </m:r>
                              <m:r>
                                <a:rPr lang="en-US" sz="2000" b="1" i="1" smtClean="0">
                                  <a:latin typeface="Cambria Math" panose="02040503050406030204" pitchFamily="18" charset="0"/>
                                </a:rPr>
                                <m:t>𝒃</m:t>
                              </m:r>
                            </m:e>
                          </m:eqArr>
                        </m:e>
                      </m:d>
                    </m:oMath>
                  </m:oMathPara>
                </a14:m>
                <a:endParaRPr lang="en-US" sz="2000" dirty="0"/>
              </a:p>
            </p:txBody>
          </p:sp>
        </mc:Choice>
        <mc:Fallback xmlns="">
          <p:sp>
            <p:nvSpPr>
              <p:cNvPr id="9" name="TextBox 8">
                <a:extLst>
                  <a:ext uri="{FF2B5EF4-FFF2-40B4-BE49-F238E27FC236}">
                    <a16:creationId xmlns:a16="http://schemas.microsoft.com/office/drawing/2014/main" id="{793C5A9F-D973-BF24-CA46-A6BE7B88D537}"/>
                  </a:ext>
                </a:extLst>
              </p:cNvPr>
              <p:cNvSpPr txBox="1">
                <a:spLocks noRot="1" noChangeAspect="1" noMove="1" noResize="1" noEditPoints="1" noAdjustHandles="1" noChangeArrowheads="1" noChangeShapeType="1" noTextEdit="1"/>
              </p:cNvSpPr>
              <p:nvPr/>
            </p:nvSpPr>
            <p:spPr>
              <a:xfrm>
                <a:off x="7926009" y="3886609"/>
                <a:ext cx="3690751" cy="1762256"/>
              </a:xfrm>
              <a:prstGeom prst="roundRect">
                <a:avLst/>
              </a:prstGeom>
              <a:blipFill>
                <a:blip r:embed="rId11"/>
                <a:stretch>
                  <a:fillRect/>
                </a:stretch>
              </a:blipFill>
              <a:ln w="28575">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490143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B617-3863-A2C0-4A16-2BFAD9712C97}"/>
              </a:ext>
            </a:extLst>
          </p:cNvPr>
          <p:cNvSpPr>
            <a:spLocks noGrp="1"/>
          </p:cNvSpPr>
          <p:nvPr>
            <p:ph type="title"/>
          </p:nvPr>
        </p:nvSpPr>
        <p:spPr>
          <a:xfrm>
            <a:off x="575238" y="263276"/>
            <a:ext cx="11872032" cy="1014667"/>
          </a:xfrm>
        </p:spPr>
        <p:txBody>
          <a:bodyPr>
            <a:normAutofit/>
          </a:bodyPr>
          <a:lstStyle/>
          <a:p>
            <a:r>
              <a:rPr lang="en-US" i="1" dirty="0"/>
              <a:t>Continuous </a:t>
            </a:r>
            <a:r>
              <a:rPr lang="en-US" u="sng" dirty="0"/>
              <a:t>Uniform</a:t>
            </a:r>
            <a:r>
              <a:rPr lang="en-US" dirty="0"/>
              <a:t> Distribution – </a:t>
            </a:r>
            <a:r>
              <a:rPr lang="en-US" b="1" dirty="0"/>
              <a:t>CDF</a:t>
            </a:r>
            <a:r>
              <a:rPr lang="en-US" sz="2400" b="1" dirty="0"/>
              <a:t>(Integral)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84993-00FF-161C-5604-E29367F94FF1}"/>
                  </a:ext>
                </a:extLst>
              </p:cNvPr>
              <p:cNvSpPr>
                <a:spLocks noGrp="1"/>
              </p:cNvSpPr>
              <p:nvPr>
                <p:ph idx="1"/>
              </p:nvPr>
            </p:nvSpPr>
            <p:spPr>
              <a:xfrm>
                <a:off x="575240" y="1463856"/>
                <a:ext cx="11449120" cy="5394144"/>
              </a:xfrm>
            </p:spPr>
            <p:txBody>
              <a:bodyPr>
                <a:normAutofit/>
              </a:bodyPr>
              <a:lstStyle/>
              <a:p>
                <a:r>
                  <a:rPr lang="en-US" dirty="0"/>
                  <a:t>&gt; </a:t>
                </a:r>
                <a14:m>
                  <m:oMath xmlns:m="http://schemas.openxmlformats.org/officeDocument/2006/math">
                    <m:r>
                      <a:rPr lang="en-US" b="0" i="1" smtClean="0">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b="0" dirty="0"/>
                  <a:t> -&gt;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a14:m>
                <a:endParaRPr lang="en-US" b="0" dirty="0"/>
              </a:p>
              <a:p>
                <a:endParaRPr lang="en-US" sz="1500" b="0" dirty="0"/>
              </a:p>
              <a:p>
                <a:r>
                  <a:rPr lang="en-US" b="0" dirty="0"/>
                  <a:t>What is the 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r>
                  <a:rPr lang="en-US" b="0" dirty="0"/>
                  <a:t>? </a:t>
                </a:r>
                <a:r>
                  <a:rPr lang="en-US" sz="2000" b="1" i="1" dirty="0">
                    <a:solidFill>
                      <a:srgbClr val="3E8853"/>
                    </a:solidFill>
                  </a:rPr>
                  <a:t>Let’s compute this “algebraically”….</a:t>
                </a:r>
                <a:endParaRPr lang="en-US" sz="2400" b="0" dirty="0"/>
              </a:p>
              <a:p>
                <a:pPr lvl="0">
                  <a:buClr>
                    <a:srgbClr val="1CADE4"/>
                  </a:buClr>
                </a:pPr>
                <a:r>
                  <a:rPr lang="en-US" sz="2400" b="0" dirty="0"/>
                  <a:t>The CDF is: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𝑋</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r>
                      <a:rPr lang="en-US" sz="2400" b="0" i="1" smtClean="0">
                        <a:latin typeface="Cambria Math" panose="02040503050406030204" pitchFamily="18" charset="0"/>
                      </a:rPr>
                      <m:t>= </m:t>
                    </m:r>
                    <m:nary>
                      <m:naryPr>
                        <m:limLoc m:val="subSup"/>
                        <m:grow m:val="on"/>
                        <m:ctrlPr>
                          <a:rPr lang="en-US" sz="2400" b="0" i="1" dirty="0" smtClean="0">
                            <a:latin typeface="Cambria Math" panose="02040503050406030204" pitchFamily="18" charset="0"/>
                          </a:rPr>
                        </m:ctrlPr>
                      </m:naryPr>
                      <m:sub>
                        <m:r>
                          <a:rPr lang="en-US" sz="2400" b="0" i="0" dirty="0" smtClean="0">
                            <a:latin typeface="Cambria Math" panose="02040503050406030204" pitchFamily="18" charset="0"/>
                          </a:rPr>
                          <m:t>−∞</m:t>
                        </m:r>
                      </m:sub>
                      <m:sup>
                        <m:r>
                          <a:rPr lang="en-US" sz="2400" b="0" i="1" dirty="0" smtClean="0">
                            <a:latin typeface="Cambria Math" panose="02040503050406030204" pitchFamily="18" charset="0"/>
                          </a:rPr>
                          <m:t>𝑘</m:t>
                        </m:r>
                      </m:sup>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𝑓</m:t>
                            </m:r>
                          </m:e>
                          <m:sub>
                            <m:r>
                              <a:rPr lang="en-US" sz="2400" b="0" i="1" dirty="0" smtClean="0">
                                <a:latin typeface="Cambria Math" panose="02040503050406030204" pitchFamily="18" charset="0"/>
                              </a:rPr>
                              <m:t>𝑋</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𝑧</m:t>
                            </m:r>
                          </m:e>
                        </m:d>
                        <m:r>
                          <a:rPr lang="en-US" sz="2400" b="0" i="1" dirty="0" smtClean="0">
                            <a:latin typeface="Cambria Math" panose="02040503050406030204" pitchFamily="18" charset="0"/>
                          </a:rPr>
                          <m:t>𝑑𝑧</m:t>
                        </m:r>
                      </m:e>
                    </m:nary>
                  </m:oMath>
                </a14:m>
                <a:endParaRPr lang="en-US" sz="2400" b="0" dirty="0"/>
              </a:p>
              <a:p>
                <a:pPr lvl="1">
                  <a:buClr>
                    <a:srgbClr val="1CADE4"/>
                  </a:buClr>
                </a:pPr>
                <a:r>
                  <a:rPr lang="en-US" sz="2000" b="1" i="1" dirty="0"/>
                  <a:t>We can compute this for the ranges based on what </a:t>
                </a:r>
                <a14:m>
                  <m:oMath xmlns:m="http://schemas.openxmlformats.org/officeDocument/2006/math">
                    <m:r>
                      <a:rPr lang="en-US" sz="2000" b="1" i="1" smtClean="0">
                        <a:latin typeface="Cambria Math" panose="02040503050406030204" pitchFamily="18" charset="0"/>
                      </a:rPr>
                      <m:t>𝒌</m:t>
                    </m:r>
                  </m:oMath>
                </a14:m>
                <a:r>
                  <a:rPr lang="en-US" sz="2000" b="1" i="1" dirty="0"/>
                  <a:t> is and what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panose="02040503050406030204" pitchFamily="18" charset="0"/>
                          </a:rPr>
                          <m:t>𝒇</m:t>
                        </m:r>
                      </m:e>
                      <m:sub>
                        <m:r>
                          <a:rPr lang="en-US" sz="2000" b="1" i="1" dirty="0">
                            <a:latin typeface="Cambria Math" panose="02040503050406030204" pitchFamily="18" charset="0"/>
                          </a:rPr>
                          <m:t>𝑿</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𝒛</m:t>
                        </m:r>
                      </m:e>
                    </m:d>
                  </m:oMath>
                </a14:m>
                <a:r>
                  <a:rPr lang="en-US" sz="2000" b="1" i="1" dirty="0"/>
                  <a:t> is for the values of </a:t>
                </a:r>
                <a14:m>
                  <m:oMath xmlns:m="http://schemas.openxmlformats.org/officeDocument/2006/math">
                    <m:r>
                      <a:rPr lang="en-US" sz="2000" b="1" i="1" smtClean="0">
                        <a:latin typeface="Cambria Math" panose="02040503050406030204" pitchFamily="18" charset="0"/>
                      </a:rPr>
                      <m:t>𝒛</m:t>
                    </m:r>
                  </m:oMath>
                </a14:m>
                <a:r>
                  <a:rPr lang="en-US" sz="2000" b="1" i="1" dirty="0"/>
                  <a:t> less than </a:t>
                </a:r>
                <a14:m>
                  <m:oMath xmlns:m="http://schemas.openxmlformats.org/officeDocument/2006/math">
                    <m:r>
                      <a:rPr lang="en-US" sz="2000" b="1" i="1" smtClean="0">
                        <a:latin typeface="Cambria Math" panose="02040503050406030204" pitchFamily="18" charset="0"/>
                      </a:rPr>
                      <m:t>𝒌</m:t>
                    </m:r>
                  </m:oMath>
                </a14:m>
                <a:endParaRPr lang="en-US" sz="2000" b="1" i="1" dirty="0"/>
              </a:p>
              <a:p>
                <a:pPr lvl="1">
                  <a:buClr>
                    <a:srgbClr val="1CADE4"/>
                  </a:buClr>
                </a:pPr>
                <a:r>
                  <a:rPr lang="en-US" sz="2200" b="1" dirty="0"/>
                  <a:t>Case when </a:t>
                </a:r>
                <a14:m>
                  <m:oMath xmlns:m="http://schemas.openxmlformats.org/officeDocument/2006/math">
                    <m:r>
                      <a:rPr lang="en-US" sz="2200" b="1" i="1" smtClean="0">
                        <a:latin typeface="Cambria Math" panose="02040503050406030204" pitchFamily="18" charset="0"/>
                      </a:rPr>
                      <m:t>𝒌</m:t>
                    </m:r>
                    <m:r>
                      <a:rPr lang="en-US" sz="2200" b="1" i="1" smtClean="0">
                        <a:latin typeface="Cambria Math" panose="02040503050406030204" pitchFamily="18" charset="0"/>
                      </a:rPr>
                      <m:t>≤</m:t>
                    </m:r>
                    <m:r>
                      <a:rPr lang="en-US" sz="2200" b="1" i="1" smtClean="0">
                        <a:latin typeface="Cambria Math" panose="02040503050406030204" pitchFamily="18" charset="0"/>
                      </a:rPr>
                      <m:t>𝒂</m:t>
                    </m:r>
                  </m:oMath>
                </a14:m>
                <a:r>
                  <a:rPr lang="en-US" sz="2200" b="1"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a:rPr lang="en-US" sz="2200" i="1">
                            <a:latin typeface="Cambria Math" panose="02040503050406030204" pitchFamily="18" charset="0"/>
                          </a:rPr>
                          <m:t>𝑋</m:t>
                        </m:r>
                      </m:sub>
                    </m:sSub>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 </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𝑓</m:t>
                            </m:r>
                          </m:e>
                          <m:sub>
                            <m:r>
                              <a:rPr lang="en-US" sz="2200" i="1" dirty="0">
                                <a:latin typeface="Cambria Math" panose="02040503050406030204" pitchFamily="18" charset="0"/>
                              </a:rPr>
                              <m:t>𝑋</m:t>
                            </m:r>
                          </m:sub>
                        </m:sSub>
                        <m:d>
                          <m:dPr>
                            <m:ctrlPr>
                              <a:rPr lang="en-US" sz="2200" i="1" dirty="0">
                                <a:latin typeface="Cambria Math" panose="02040503050406030204" pitchFamily="18" charset="0"/>
                              </a:rPr>
                            </m:ctrlPr>
                          </m:dPr>
                          <m:e>
                            <m:r>
                              <a:rPr lang="en-US" sz="2200" i="1" dirty="0">
                                <a:latin typeface="Cambria Math" panose="02040503050406030204" pitchFamily="18" charset="0"/>
                              </a:rPr>
                              <m:t>𝑧</m:t>
                            </m:r>
                          </m:e>
                        </m:d>
                        <m:r>
                          <a:rPr lang="en-US" sz="2200" i="1" dirty="0">
                            <a:latin typeface="Cambria Math" panose="02040503050406030204" pitchFamily="18" charset="0"/>
                          </a:rPr>
                          <m:t>𝑑𝑧</m:t>
                        </m:r>
                      </m:e>
                    </m:nary>
                    <m:r>
                      <a:rPr lang="en-US" sz="2200" b="0" i="1" dirty="0" smtClean="0">
                        <a:latin typeface="Cambria Math" panose="02040503050406030204" pitchFamily="18" charset="0"/>
                      </a:rPr>
                      <m:t>=</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r>
                          <a:rPr lang="en-US" sz="2200" b="0" i="1" dirty="0" smtClean="0">
                            <a:latin typeface="Cambria Math" panose="02040503050406030204" pitchFamily="18" charset="0"/>
                          </a:rPr>
                          <m:t>0 </m:t>
                        </m:r>
                        <m:r>
                          <a:rPr lang="en-US" sz="2200" i="1" dirty="0">
                            <a:latin typeface="Cambria Math" panose="02040503050406030204" pitchFamily="18" charset="0"/>
                          </a:rPr>
                          <m:t>𝑑𝑧</m:t>
                        </m:r>
                        <m:r>
                          <a:rPr lang="en-US" sz="2200" b="0" i="1" dirty="0" smtClean="0">
                            <a:latin typeface="Cambria Math" panose="02040503050406030204" pitchFamily="18" charset="0"/>
                          </a:rPr>
                          <m:t>=0</m:t>
                        </m:r>
                      </m:e>
                    </m:nary>
                  </m:oMath>
                </a14:m>
                <a:endParaRPr lang="en-US" sz="2200" b="1" dirty="0"/>
              </a:p>
              <a:p>
                <a:pPr lvl="1">
                  <a:buClr>
                    <a:srgbClr val="1CADE4"/>
                  </a:buClr>
                </a:pPr>
                <a:r>
                  <a:rPr lang="en-US" sz="2200" b="1" dirty="0"/>
                  <a:t>Case when </a:t>
                </a:r>
                <a14:m>
                  <m:oMath xmlns:m="http://schemas.openxmlformats.org/officeDocument/2006/math">
                    <m:r>
                      <a:rPr lang="en-US" sz="2200" b="1" i="1" smtClean="0">
                        <a:latin typeface="Cambria Math" panose="02040503050406030204" pitchFamily="18" charset="0"/>
                      </a:rPr>
                      <m:t>𝒂</m:t>
                    </m:r>
                    <m:r>
                      <a:rPr lang="en-US" sz="2200" b="1" i="1" smtClean="0">
                        <a:latin typeface="Cambria Math" panose="02040503050406030204" pitchFamily="18" charset="0"/>
                      </a:rPr>
                      <m:t>≤</m:t>
                    </m:r>
                    <m:r>
                      <a:rPr lang="en-US" sz="2200" b="1" i="1" smtClean="0">
                        <a:latin typeface="Cambria Math" panose="02040503050406030204" pitchFamily="18" charset="0"/>
                      </a:rPr>
                      <m:t>𝒌</m:t>
                    </m:r>
                    <m:r>
                      <a:rPr lang="en-US" sz="2200" b="1" i="1" smtClean="0">
                        <a:latin typeface="Cambria Math" panose="02040503050406030204" pitchFamily="18" charset="0"/>
                      </a:rPr>
                      <m:t>≤</m:t>
                    </m:r>
                    <m:r>
                      <a:rPr lang="en-US" sz="2200" b="1" i="1" smtClean="0">
                        <a:latin typeface="Cambria Math" panose="02040503050406030204" pitchFamily="18" charset="0"/>
                      </a:rPr>
                      <m:t>𝒃</m:t>
                    </m:r>
                  </m:oMath>
                </a14:m>
                <a:r>
                  <a:rPr lang="en-US" sz="2200" b="1" dirty="0"/>
                  <a:t>:</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a:rPr lang="en-US" sz="2200" i="1">
                            <a:latin typeface="Cambria Math" panose="02040503050406030204" pitchFamily="18" charset="0"/>
                          </a:rPr>
                          <m:t>𝑋</m:t>
                        </m:r>
                      </m:sub>
                    </m:sSub>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 </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𝑓</m:t>
                            </m:r>
                          </m:e>
                          <m:sub>
                            <m:r>
                              <a:rPr lang="en-US" sz="2200" i="1" dirty="0">
                                <a:latin typeface="Cambria Math" panose="02040503050406030204" pitchFamily="18" charset="0"/>
                              </a:rPr>
                              <m:t>𝑋</m:t>
                            </m:r>
                          </m:sub>
                        </m:sSub>
                        <m:d>
                          <m:dPr>
                            <m:ctrlPr>
                              <a:rPr lang="en-US" sz="2200" i="1" dirty="0">
                                <a:latin typeface="Cambria Math" panose="02040503050406030204" pitchFamily="18" charset="0"/>
                              </a:rPr>
                            </m:ctrlPr>
                          </m:dPr>
                          <m:e>
                            <m:r>
                              <a:rPr lang="en-US" sz="2200" i="1" dirty="0">
                                <a:latin typeface="Cambria Math" panose="02040503050406030204" pitchFamily="18" charset="0"/>
                              </a:rPr>
                              <m:t>𝑧</m:t>
                            </m:r>
                          </m:e>
                        </m:d>
                        <m:r>
                          <a:rPr lang="en-US" sz="2200" i="1" dirty="0">
                            <a:latin typeface="Cambria Math" panose="02040503050406030204" pitchFamily="18" charset="0"/>
                          </a:rPr>
                          <m:t>𝑑𝑧</m:t>
                        </m:r>
                      </m:e>
                    </m:nary>
                  </m:oMath>
                </a14:m>
                <a:r>
                  <a:rPr lang="en-US" sz="2200" b="1" dirty="0"/>
                  <a:t> =</a:t>
                </a:r>
                <a:r>
                  <a:rPr lang="en-US" sz="2200" dirty="0"/>
                  <a:t> </a:t>
                </a:r>
                <a14:m>
                  <m:oMath xmlns:m="http://schemas.openxmlformats.org/officeDocument/2006/math">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b="0" i="1" dirty="0" smtClean="0">
                            <a:latin typeface="Cambria Math" panose="02040503050406030204" pitchFamily="18" charset="0"/>
                          </a:rPr>
                          <m:t>𝑎</m:t>
                        </m:r>
                      </m:sup>
                      <m:e>
                        <m:r>
                          <a:rPr lang="en-US" sz="2200" b="0" i="1" dirty="0" smtClean="0">
                            <a:latin typeface="Cambria Math" panose="02040503050406030204" pitchFamily="18" charset="0"/>
                          </a:rPr>
                          <m:t>0 </m:t>
                        </m:r>
                        <m:r>
                          <a:rPr lang="en-US" sz="2200" i="1" dirty="0">
                            <a:latin typeface="Cambria Math" panose="02040503050406030204" pitchFamily="18" charset="0"/>
                          </a:rPr>
                          <m:t>𝑑𝑧</m:t>
                        </m:r>
                      </m:e>
                    </m:nary>
                    <m:r>
                      <a:rPr lang="en-US" sz="2200" b="1" i="0" dirty="0" smtClean="0">
                        <a:latin typeface="Cambria Math" panose="02040503050406030204" pitchFamily="18" charset="0"/>
                      </a:rPr>
                      <m:t>+</m:t>
                    </m:r>
                    <m:nary>
                      <m:naryPr>
                        <m:limLoc m:val="subSup"/>
                        <m:grow m:val="on"/>
                        <m:ctrlPr>
                          <a:rPr lang="en-US" sz="2200" i="1" dirty="0">
                            <a:latin typeface="Cambria Math" panose="02040503050406030204" pitchFamily="18" charset="0"/>
                          </a:rPr>
                        </m:ctrlPr>
                      </m:naryPr>
                      <m:sub>
                        <m:r>
                          <m:rPr>
                            <m:sty m:val="p"/>
                          </m:rPr>
                          <a:rPr lang="en-US" sz="2200" b="0" i="0" dirty="0" smtClean="0">
                            <a:latin typeface="Cambria Math" panose="02040503050406030204" pitchFamily="18" charset="0"/>
                          </a:rPr>
                          <m:t>a</m:t>
                        </m:r>
                      </m:sub>
                      <m:sup>
                        <m:r>
                          <a:rPr lang="en-US" sz="2200" i="1" dirty="0">
                            <a:latin typeface="Cambria Math" panose="02040503050406030204" pitchFamily="18" charset="0"/>
                          </a:rPr>
                          <m:t>𝑘</m:t>
                        </m:r>
                      </m:sup>
                      <m:e>
                        <m:f>
                          <m:fPr>
                            <m:ctrlPr>
                              <a:rPr lang="en-US" sz="2200" b="0" i="1" dirty="0" smtClean="0">
                                <a:latin typeface="Cambria Math" panose="02040503050406030204" pitchFamily="18" charset="0"/>
                              </a:rPr>
                            </m:ctrlPr>
                          </m:fPr>
                          <m:num>
                            <m:r>
                              <a:rPr lang="en-US" sz="2200" b="0" i="1" dirty="0" smtClean="0">
                                <a:latin typeface="Cambria Math" panose="02040503050406030204" pitchFamily="18" charset="0"/>
                              </a:rPr>
                              <m:t>1</m:t>
                            </m:r>
                          </m:num>
                          <m:den>
                            <m:r>
                              <a:rPr lang="en-US" sz="2200" b="0" i="1" dirty="0" smtClean="0">
                                <a:latin typeface="Cambria Math" panose="02040503050406030204" pitchFamily="18" charset="0"/>
                              </a:rPr>
                              <m:t>𝑏</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den>
                        </m:f>
                        <m:r>
                          <a:rPr lang="en-US" sz="2200" i="1" dirty="0">
                            <a:latin typeface="Cambria Math" panose="02040503050406030204" pitchFamily="18" charset="0"/>
                          </a:rPr>
                          <m:t>𝑑𝑧</m:t>
                        </m:r>
                      </m:e>
                    </m:nary>
                    <m:r>
                      <a:rPr lang="en-US" sz="2200" b="0" i="1" dirty="0" smtClean="0">
                        <a:latin typeface="Cambria Math" panose="02040503050406030204" pitchFamily="18" charset="0"/>
                      </a:rPr>
                      <m:t>=</m:t>
                    </m:r>
                    <m:f>
                      <m:fPr>
                        <m:ctrlPr>
                          <a:rPr lang="en-US" sz="2200" b="0" i="1" dirty="0" smtClean="0">
                            <a:latin typeface="Cambria Math" panose="02040503050406030204" pitchFamily="18" charset="0"/>
                          </a:rPr>
                        </m:ctrlPr>
                      </m:fPr>
                      <m:num>
                        <m:r>
                          <a:rPr lang="en-US" sz="2200" b="0" i="1" dirty="0" smtClean="0">
                            <a:latin typeface="Cambria Math" panose="02040503050406030204" pitchFamily="18" charset="0"/>
                          </a:rPr>
                          <m:t>𝑘</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num>
                      <m:den>
                        <m:r>
                          <a:rPr lang="en-US" sz="2200" b="0" i="1" dirty="0" smtClean="0">
                            <a:latin typeface="Cambria Math" panose="02040503050406030204" pitchFamily="18" charset="0"/>
                          </a:rPr>
                          <m:t>𝑏</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den>
                    </m:f>
                  </m:oMath>
                </a14:m>
                <a:endParaRPr lang="en-US" sz="2200" b="1" dirty="0"/>
              </a:p>
              <a:p>
                <a:pPr lvl="1">
                  <a:buClr>
                    <a:srgbClr val="1CADE4"/>
                  </a:buClr>
                </a:pPr>
                <a:r>
                  <a:rPr lang="en-US" sz="2200" b="1" dirty="0"/>
                  <a:t>Case when </a:t>
                </a:r>
                <a14:m>
                  <m:oMath xmlns:m="http://schemas.openxmlformats.org/officeDocument/2006/math">
                    <m:r>
                      <a:rPr lang="en-US" sz="2200" b="1" i="0" smtClean="0">
                        <a:latin typeface="Cambria Math" panose="02040503050406030204" pitchFamily="18" charset="0"/>
                      </a:rPr>
                      <m:t>𝐤</m:t>
                    </m:r>
                    <m:r>
                      <a:rPr lang="en-US" sz="2200" b="1" i="1" smtClean="0">
                        <a:latin typeface="Cambria Math" panose="02040503050406030204" pitchFamily="18" charset="0"/>
                      </a:rPr>
                      <m:t>&gt;</m:t>
                    </m:r>
                    <m:r>
                      <a:rPr lang="en-US" sz="2200" b="1" i="1" smtClean="0">
                        <a:latin typeface="Cambria Math" panose="02040503050406030204" pitchFamily="18" charset="0"/>
                      </a:rPr>
                      <m:t>𝒃</m:t>
                    </m:r>
                  </m:oMath>
                </a14:m>
                <a:r>
                  <a:rPr lang="en-US" sz="2200" b="1" dirty="0"/>
                  <a:t>:</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𝐹</m:t>
                        </m:r>
                      </m:e>
                      <m:sub>
                        <m:r>
                          <a:rPr lang="en-US" sz="2200" i="1">
                            <a:latin typeface="Cambria Math" panose="02040503050406030204" pitchFamily="18" charset="0"/>
                          </a:rPr>
                          <m:t>𝑋</m:t>
                        </m:r>
                      </m:sub>
                    </m:sSub>
                    <m:d>
                      <m:dPr>
                        <m:ctrlPr>
                          <a:rPr lang="en-US" sz="2200" i="1">
                            <a:latin typeface="Cambria Math" panose="02040503050406030204" pitchFamily="18" charset="0"/>
                          </a:rPr>
                        </m:ctrlPr>
                      </m:dPr>
                      <m:e>
                        <m:r>
                          <a:rPr lang="en-US" sz="2200" i="1">
                            <a:latin typeface="Cambria Math" panose="02040503050406030204" pitchFamily="18" charset="0"/>
                          </a:rPr>
                          <m:t>𝑘</m:t>
                        </m:r>
                      </m:e>
                    </m:d>
                    <m:r>
                      <a:rPr lang="en-US" sz="2200" i="1">
                        <a:latin typeface="Cambria Math" panose="02040503050406030204" pitchFamily="18" charset="0"/>
                      </a:rPr>
                      <m:t>= </m:t>
                    </m:r>
                    <m:nary>
                      <m:naryPr>
                        <m:limLoc m:val="subSup"/>
                        <m:grow m:val="on"/>
                        <m:ctrlPr>
                          <a:rPr lang="en-US" sz="2200" i="1" dirty="0">
                            <a:latin typeface="Cambria Math" panose="02040503050406030204" pitchFamily="18" charset="0"/>
                          </a:rPr>
                        </m:ctrlPr>
                      </m:naryPr>
                      <m:sub>
                        <m:r>
                          <a:rPr lang="en-US" sz="2200" dirty="0">
                            <a:latin typeface="Cambria Math" panose="02040503050406030204" pitchFamily="18" charset="0"/>
                          </a:rPr>
                          <m:t>−∞</m:t>
                        </m:r>
                      </m:sub>
                      <m:sup>
                        <m:r>
                          <a:rPr lang="en-US" sz="2200" i="1" dirty="0">
                            <a:latin typeface="Cambria Math" panose="02040503050406030204" pitchFamily="18" charset="0"/>
                          </a:rPr>
                          <m:t>𝑘</m:t>
                        </m:r>
                      </m:sup>
                      <m:e>
                        <m:sSub>
                          <m:sSubPr>
                            <m:ctrlPr>
                              <a:rPr lang="en-US" sz="2200" i="1" dirty="0">
                                <a:latin typeface="Cambria Math" panose="02040503050406030204" pitchFamily="18" charset="0"/>
                              </a:rPr>
                            </m:ctrlPr>
                          </m:sSubPr>
                          <m:e>
                            <m:r>
                              <a:rPr lang="en-US" sz="2200" i="1" dirty="0">
                                <a:latin typeface="Cambria Math" panose="02040503050406030204" pitchFamily="18" charset="0"/>
                              </a:rPr>
                              <m:t>𝑓</m:t>
                            </m:r>
                          </m:e>
                          <m:sub>
                            <m:r>
                              <a:rPr lang="en-US" sz="2200" i="1" dirty="0">
                                <a:latin typeface="Cambria Math" panose="02040503050406030204" pitchFamily="18" charset="0"/>
                              </a:rPr>
                              <m:t>𝑋</m:t>
                            </m:r>
                          </m:sub>
                        </m:sSub>
                        <m:d>
                          <m:dPr>
                            <m:ctrlPr>
                              <a:rPr lang="en-US" sz="2200" i="1" dirty="0">
                                <a:latin typeface="Cambria Math" panose="02040503050406030204" pitchFamily="18" charset="0"/>
                              </a:rPr>
                            </m:ctrlPr>
                          </m:dPr>
                          <m:e>
                            <m:r>
                              <a:rPr lang="en-US" sz="2200" i="1" dirty="0">
                                <a:latin typeface="Cambria Math" panose="02040503050406030204" pitchFamily="18" charset="0"/>
                              </a:rPr>
                              <m:t>𝑧</m:t>
                            </m:r>
                          </m:e>
                        </m:d>
                        <m:r>
                          <a:rPr lang="en-US" sz="2200" i="1" dirty="0">
                            <a:latin typeface="Cambria Math" panose="02040503050406030204" pitchFamily="18" charset="0"/>
                          </a:rPr>
                          <m:t>𝑑𝑧</m:t>
                        </m:r>
                      </m:e>
                    </m:nary>
                  </m:oMath>
                </a14:m>
                <a:r>
                  <a:rPr lang="en-US" sz="2200" b="1" dirty="0"/>
                  <a:t> = </a:t>
                </a:r>
                <a14:m>
                  <m:oMath xmlns:m="http://schemas.openxmlformats.org/officeDocument/2006/math">
                    <m:nary>
                      <m:naryPr>
                        <m:limLoc m:val="subSup"/>
                        <m:grow m:val="on"/>
                        <m:ctrlPr>
                          <a:rPr lang="en-US" sz="2200" i="1" dirty="0">
                            <a:latin typeface="Cambria Math" panose="02040503050406030204" pitchFamily="18" charset="0"/>
                          </a:rPr>
                        </m:ctrlPr>
                      </m:naryPr>
                      <m:sub>
                        <m:r>
                          <m:rPr>
                            <m:sty m:val="p"/>
                          </m:rPr>
                          <a:rPr lang="en-US" sz="2200" b="0" i="0" dirty="0" smtClean="0">
                            <a:latin typeface="Cambria Math" panose="02040503050406030204" pitchFamily="18" charset="0"/>
                          </a:rPr>
                          <m:t>a</m:t>
                        </m:r>
                      </m:sub>
                      <m:sup>
                        <m:r>
                          <a:rPr lang="en-US" sz="2200" b="0" i="1" dirty="0" smtClean="0">
                            <a:latin typeface="Cambria Math" panose="02040503050406030204" pitchFamily="18" charset="0"/>
                          </a:rPr>
                          <m:t>𝑏</m:t>
                        </m:r>
                      </m:sup>
                      <m:e>
                        <m:f>
                          <m:fPr>
                            <m:ctrlPr>
                              <a:rPr lang="en-US" sz="2200" b="0" i="1" dirty="0" smtClean="0">
                                <a:latin typeface="Cambria Math" panose="02040503050406030204" pitchFamily="18" charset="0"/>
                              </a:rPr>
                            </m:ctrlPr>
                          </m:fPr>
                          <m:num>
                            <m:r>
                              <a:rPr lang="en-US" sz="2200" b="0" i="1" dirty="0" smtClean="0">
                                <a:latin typeface="Cambria Math" panose="02040503050406030204" pitchFamily="18" charset="0"/>
                              </a:rPr>
                              <m:t>1</m:t>
                            </m:r>
                          </m:num>
                          <m:den>
                            <m:r>
                              <a:rPr lang="en-US" sz="2200" b="0" i="1" dirty="0" smtClean="0">
                                <a:latin typeface="Cambria Math" panose="02040503050406030204" pitchFamily="18" charset="0"/>
                              </a:rPr>
                              <m:t>𝑏</m:t>
                            </m:r>
                            <m:r>
                              <a:rPr lang="en-US" sz="2200" b="0" i="1" dirty="0" smtClean="0">
                                <a:latin typeface="Cambria Math" panose="02040503050406030204" pitchFamily="18" charset="0"/>
                              </a:rPr>
                              <m:t>−</m:t>
                            </m:r>
                            <m:r>
                              <a:rPr lang="en-US" sz="2200" b="0" i="1" dirty="0" smtClean="0">
                                <a:latin typeface="Cambria Math" panose="02040503050406030204" pitchFamily="18" charset="0"/>
                              </a:rPr>
                              <m:t>𝑎</m:t>
                            </m:r>
                          </m:den>
                        </m:f>
                        <m:r>
                          <a:rPr lang="en-US" sz="2200" i="1" dirty="0">
                            <a:latin typeface="Cambria Math" panose="02040503050406030204" pitchFamily="18" charset="0"/>
                          </a:rPr>
                          <m:t>𝑑𝑧</m:t>
                        </m:r>
                      </m:e>
                    </m:nary>
                    <m:r>
                      <a:rPr lang="en-US" sz="2200" b="0" i="1" dirty="0" smtClean="0">
                        <a:latin typeface="Cambria Math" panose="02040503050406030204" pitchFamily="18" charset="0"/>
                      </a:rPr>
                      <m:t>+</m:t>
                    </m:r>
                    <m:nary>
                      <m:naryPr>
                        <m:limLoc m:val="subSup"/>
                        <m:grow m:val="on"/>
                        <m:ctrlPr>
                          <a:rPr lang="en-US" sz="2200" i="1" dirty="0">
                            <a:latin typeface="Cambria Math" panose="02040503050406030204" pitchFamily="18" charset="0"/>
                          </a:rPr>
                        </m:ctrlPr>
                      </m:naryPr>
                      <m:sub>
                        <m:r>
                          <m:rPr>
                            <m:sty m:val="p"/>
                          </m:rPr>
                          <a:rPr lang="en-US" sz="2200" b="0" i="0" dirty="0" smtClean="0">
                            <a:latin typeface="Cambria Math" panose="02040503050406030204" pitchFamily="18" charset="0"/>
                          </a:rPr>
                          <m:t>b</m:t>
                        </m:r>
                      </m:sub>
                      <m:sup>
                        <m:r>
                          <a:rPr lang="en-US" sz="2200" b="0" i="1" dirty="0" smtClean="0">
                            <a:latin typeface="Cambria Math" panose="02040503050406030204" pitchFamily="18" charset="0"/>
                          </a:rPr>
                          <m:t>𝑘</m:t>
                        </m:r>
                      </m:sup>
                      <m:e>
                        <m:r>
                          <a:rPr lang="en-US" sz="2200" b="0" i="1" dirty="0" smtClean="0">
                            <a:latin typeface="Cambria Math" panose="02040503050406030204" pitchFamily="18" charset="0"/>
                          </a:rPr>
                          <m:t> 0</m:t>
                        </m:r>
                        <m:r>
                          <a:rPr lang="en-US" sz="2200" i="1" dirty="0">
                            <a:latin typeface="Cambria Math" panose="02040503050406030204" pitchFamily="18" charset="0"/>
                          </a:rPr>
                          <m:t>𝑑𝑧</m:t>
                        </m:r>
                      </m:e>
                    </m:nary>
                    <m:r>
                      <a:rPr lang="en-US" sz="2200" b="0" i="1" dirty="0" smtClean="0">
                        <a:latin typeface="Cambria Math" panose="02040503050406030204" pitchFamily="18" charset="0"/>
                      </a:rPr>
                      <m:t>=1</m:t>
                    </m:r>
                  </m:oMath>
                </a14:m>
                <a:endParaRPr lang="en-US" sz="2200" b="1" dirty="0"/>
              </a:p>
              <a:p>
                <a:pPr lvl="1">
                  <a:buClr>
                    <a:srgbClr val="1CADE4"/>
                  </a:buClr>
                </a:pPr>
                <a:endParaRPr lang="en-US" sz="2200" b="1" dirty="0"/>
              </a:p>
            </p:txBody>
          </p:sp>
        </mc:Choice>
        <mc:Fallback xmlns="">
          <p:sp>
            <p:nvSpPr>
              <p:cNvPr id="3" name="Content Placeholder 2">
                <a:extLst>
                  <a:ext uri="{FF2B5EF4-FFF2-40B4-BE49-F238E27FC236}">
                    <a16:creationId xmlns:a16="http://schemas.microsoft.com/office/drawing/2014/main" id="{2E884993-00FF-161C-5604-E29367F94FF1}"/>
                  </a:ext>
                </a:extLst>
              </p:cNvPr>
              <p:cNvSpPr>
                <a:spLocks noGrp="1" noRot="1" noChangeAspect="1" noMove="1" noResize="1" noEditPoints="1" noAdjustHandles="1" noChangeArrowheads="1" noChangeShapeType="1" noTextEdit="1"/>
              </p:cNvSpPr>
              <p:nvPr>
                <p:ph idx="1"/>
              </p:nvPr>
            </p:nvSpPr>
            <p:spPr>
              <a:xfrm>
                <a:off x="575240" y="1463856"/>
                <a:ext cx="11449120" cy="5394144"/>
              </a:xfrm>
              <a:blipFill>
                <a:blip r:embed="rId2"/>
                <a:stretch>
                  <a:fillRect l="-639" t="-1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4EB71A-F547-90DA-5014-D690A38BC36B}"/>
                  </a:ext>
                </a:extLst>
              </p:cNvPr>
              <p:cNvSpPr txBox="1"/>
              <p:nvPr/>
            </p:nvSpPr>
            <p:spPr>
              <a:xfrm>
                <a:off x="8759189" y="5175368"/>
                <a:ext cx="3265170" cy="1561918"/>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 </m:t>
                              </m:r>
                            </m:e>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&lt;</m:t>
                              </m:r>
                              <m:r>
                                <a:rPr lang="en-US" i="1">
                                  <a:latin typeface="Cambria Math" panose="02040503050406030204" pitchFamily="18" charset="0"/>
                                </a:rPr>
                                <m:t>𝑎</m:t>
                              </m:r>
                            </m:e>
                            <m:e>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𝑎</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m:t>
                              </m:r>
                              <m:r>
                                <a:rPr lang="en-US" i="1">
                                  <a:latin typeface="Cambria Math" panose="02040503050406030204" pitchFamily="18" charset="0"/>
                                </a:rPr>
                                <m:t>𝑏</m:t>
                              </m:r>
                            </m:e>
                            <m:e>
                              <m:r>
                                <a:rPr lang="en-US" i="1">
                                  <a:latin typeface="Cambria Math" panose="02040503050406030204" pitchFamily="18" charset="0"/>
                                </a:rPr>
                                <m:t>  </m:t>
                              </m:r>
                            </m:e>
                            <m:e>
                              <m:r>
                                <a:rPr lang="en-US" b="1" i="1" smtClean="0">
                                  <a:latin typeface="Cambria Math" panose="02040503050406030204" pitchFamily="18" charset="0"/>
                                </a:rPr>
                                <m:t>𝟏</m:t>
                              </m:r>
                              <m:r>
                                <a:rPr lang="en-US" b="1" i="1">
                                  <a:latin typeface="Cambria Math" panose="02040503050406030204" pitchFamily="18" charset="0"/>
                                </a:rPr>
                                <m:t>              </m:t>
                              </m:r>
                              <m:r>
                                <a:rPr lang="en-US" b="1">
                                  <a:latin typeface="Cambria Math" panose="02040503050406030204" pitchFamily="18" charset="0"/>
                                </a:rPr>
                                <m:t> </m:t>
                              </m:r>
                              <m:r>
                                <a:rPr lang="en-US" b="1" i="0">
                                  <a:latin typeface="Cambria Math" panose="02040503050406030204" pitchFamily="18" charset="0"/>
                                </a:rPr>
                                <m:t>𝐢𝐟</m:t>
                              </m:r>
                              <m:r>
                                <a:rPr lang="en-US" b="1" i="1">
                                  <a:latin typeface="Cambria Math" panose="02040503050406030204" pitchFamily="18" charset="0"/>
                                </a:rPr>
                                <m:t> </m:t>
                              </m:r>
                              <m:r>
                                <a:rPr lang="en-US" b="1" i="1">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𝒃</m:t>
                              </m:r>
                            </m:e>
                          </m:eqArr>
                        </m:e>
                      </m:d>
                    </m:oMath>
                  </m:oMathPara>
                </a14:m>
                <a:endParaRPr lang="en-US" dirty="0"/>
              </a:p>
            </p:txBody>
          </p:sp>
        </mc:Choice>
        <mc:Fallback xmlns="">
          <p:sp>
            <p:nvSpPr>
              <p:cNvPr id="13" name="TextBox 12">
                <a:extLst>
                  <a:ext uri="{FF2B5EF4-FFF2-40B4-BE49-F238E27FC236}">
                    <a16:creationId xmlns:a16="http://schemas.microsoft.com/office/drawing/2014/main" id="{964EB71A-F547-90DA-5014-D690A38BC36B}"/>
                  </a:ext>
                </a:extLst>
              </p:cNvPr>
              <p:cNvSpPr txBox="1">
                <a:spLocks noRot="1" noChangeAspect="1" noMove="1" noResize="1" noEditPoints="1" noAdjustHandles="1" noChangeArrowheads="1" noChangeShapeType="1" noTextEdit="1"/>
              </p:cNvSpPr>
              <p:nvPr/>
            </p:nvSpPr>
            <p:spPr>
              <a:xfrm>
                <a:off x="8759189" y="5175368"/>
                <a:ext cx="3265170" cy="1561918"/>
              </a:xfrm>
              <a:prstGeom prst="roundRect">
                <a:avLst/>
              </a:prstGeom>
              <a:blipFill>
                <a:blip r:embed="rId3"/>
                <a:stretch>
                  <a:fillRect/>
                </a:stretch>
              </a:blipFill>
              <a:ln w="28575">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7606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249C1A-BE0B-4257-AB56-D1CD3FD3E9BA}"/>
                  </a:ext>
                </a:extLst>
              </p:cNvPr>
              <p:cNvSpPr>
                <a:spLocks noGrp="1"/>
              </p:cNvSpPr>
              <p:nvPr>
                <p:ph idx="1"/>
              </p:nvPr>
            </p:nvSpPr>
            <p:spPr>
              <a:xfrm>
                <a:off x="575240" y="1463856"/>
                <a:ext cx="11369110" cy="5130867"/>
              </a:xfrm>
            </p:spPr>
            <p:txBody>
              <a:bodyPr>
                <a:normAutofit/>
              </a:bodyPr>
              <a:lstStyle/>
              <a:p>
                <a:r>
                  <a:rPr lang="en-US" dirty="0"/>
                  <a:t>&gt; </a:t>
                </a:r>
                <a14:m>
                  <m:oMath xmlns:m="http://schemas.openxmlformats.org/officeDocument/2006/math">
                    <m:r>
                      <a:rPr lang="en-US" i="1">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i="1">
                        <a:latin typeface="Cambria Math" panose="02040503050406030204" pitchFamily="18" charset="0"/>
                      </a:rPr>
                      <m:t>𝑎</m:t>
                    </m:r>
                  </m:oMath>
                </a14:m>
                <a:r>
                  <a:rPr lang="en-US" dirty="0"/>
                  <a:t> and </a:t>
                </a:r>
                <a14:m>
                  <m:oMath xmlns:m="http://schemas.openxmlformats.org/officeDocument/2006/math">
                    <m:r>
                      <a:rPr lang="en-US" i="1">
                        <a:latin typeface="Cambria Math" panose="02040503050406030204" pitchFamily="18" charset="0"/>
                      </a:rPr>
                      <m:t>𝑏</m:t>
                    </m:r>
                  </m:oMath>
                </a14:m>
                <a:r>
                  <a:rPr lang="en-US" dirty="0"/>
                  <a:t> -&gt;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Unif</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oMath>
                </a14:m>
                <a:endParaRPr lang="en-US" dirty="0"/>
              </a:p>
              <a:p>
                <a:r>
                  <a:rPr lang="en-US" i="1" dirty="0"/>
                  <a:t>Using the formula for expectation….</a:t>
                </a:r>
                <a:endParaRPr lang="en-US" b="0" i="1"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dirty="0"/>
              </a:p>
              <a:p>
                <a:r>
                  <a:rPr lang="en-US" b="0" dirty="0"/>
                  <a:t>        </a:t>
                </a:r>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𝑎</m:t>
                        </m:r>
                      </m:sup>
                      <m:e>
                        <m:r>
                          <a:rPr lang="en-US" b="0" i="1" smtClean="0">
                            <a:latin typeface="Cambria Math" panose="02040503050406030204" pitchFamily="18" charset="0"/>
                          </a:rPr>
                          <m:t>𝑧</m:t>
                        </m:r>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𝑏</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⋅0</m:t>
                        </m:r>
                      </m:e>
                    </m:nary>
                    <m:r>
                      <m:rPr>
                        <m:sty m:val="p"/>
                      </m:rPr>
                      <a:rPr lang="en-US" b="0" i="0" smtClean="0">
                        <a:latin typeface="Cambria Math" panose="02040503050406030204" pitchFamily="18" charset="0"/>
                      </a:rPr>
                      <m:t>d</m:t>
                    </m:r>
                    <m:r>
                      <a:rPr lang="en-US" b="0" i="1" smtClean="0">
                        <a:latin typeface="Cambria Math" panose="02040503050406030204" pitchFamily="18" charset="0"/>
                      </a:rPr>
                      <m:t>𝑧</m:t>
                    </m:r>
                  </m:oMath>
                </a14:m>
                <a:endParaRPr lang="en-US" dirty="0"/>
              </a:p>
              <a:p>
                <a:r>
                  <a:rPr lang="en-US" b="0" dirty="0"/>
                  <a:t>        </a:t>
                </a:r>
                <a14:m>
                  <m:oMath xmlns:m="http://schemas.openxmlformats.org/officeDocument/2006/math">
                    <m:r>
                      <a:rPr lang="en-US" b="0" i="1" smtClean="0">
                        <a:latin typeface="Cambria Math" panose="02040503050406030204" pitchFamily="18" charset="0"/>
                      </a:rPr>
                      <m:t>=0+</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f>
                          <m:fPr>
                            <m:ctrlPr>
                              <a:rPr lang="en-US" b="0" i="1" smtClean="0">
                                <a:latin typeface="Cambria Math" panose="02040503050406030204" pitchFamily="18" charset="0"/>
                              </a:rPr>
                            </m:ctrlPr>
                          </m:fPr>
                          <m:num>
                            <m:r>
                              <a:rPr lang="en-US" b="0" i="1" smtClean="0">
                                <a:latin typeface="Cambria Math" panose="02040503050406030204" pitchFamily="18" charset="0"/>
                              </a:rPr>
                              <m:t>𝑧</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r>
                          <a:rPr lang="en-US" b="0" i="1" smtClean="0">
                            <a:latin typeface="Cambria Math" panose="02040503050406030204" pitchFamily="18" charset="0"/>
                          </a:rPr>
                          <m:t>+0</m:t>
                        </m:r>
                      </m:e>
                    </m:nary>
                  </m:oMath>
                </a14:m>
                <a:endParaRPr lang="en-US" dirty="0"/>
              </a:p>
              <a:p>
                <a:r>
                  <a:rPr lang="en-US" b="0" dirty="0"/>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num>
                                  <m:den>
                                    <m:r>
                                      <a:rPr lang="en-US" i="1">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e>
                            </m:d>
                          </m:e>
                          <m:sup>
                            <m:r>
                              <a:rPr lang="en-US" b="0" i="1" smtClean="0">
                                <a:latin typeface="Cambria Math" panose="02040503050406030204" pitchFamily="18" charset="0"/>
                              </a:rPr>
                              <m:t>𝑏</m:t>
                            </m:r>
                          </m:sup>
                        </m:sSup>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oMath>
                </a14:m>
                <a:endParaRPr lang="en-US" b="0" i="1" dirty="0">
                  <a:latin typeface="Cambria Math" panose="02040503050406030204" pitchFamily="18" charset="0"/>
                </a:endParaRPr>
              </a:p>
              <a:p>
                <a:r>
                  <a:rPr lang="en-US" b="0"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F5249C1A-BE0B-4257-AB56-D1CD3FD3E9BA}"/>
                  </a:ext>
                </a:extLst>
              </p:cNvPr>
              <p:cNvSpPr>
                <a:spLocks noGrp="1" noRot="1" noChangeAspect="1" noMove="1" noResize="1" noEditPoints="1" noAdjustHandles="1" noChangeArrowheads="1" noChangeShapeType="1" noTextEdit="1"/>
              </p:cNvSpPr>
              <p:nvPr>
                <p:ph idx="1"/>
              </p:nvPr>
            </p:nvSpPr>
            <p:spPr>
              <a:xfrm>
                <a:off x="575240" y="1463856"/>
                <a:ext cx="11369110" cy="5130867"/>
              </a:xfrm>
              <a:blipFill>
                <a:blip r:embed="rId3"/>
                <a:stretch>
                  <a:fillRect l="-643" t="-201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B172F79-9501-4DFE-AB14-AEE6940DC89F}"/>
              </a:ext>
            </a:extLst>
          </p:cNvPr>
          <p:cNvSpPr>
            <a:spLocks noGrp="1"/>
          </p:cNvSpPr>
          <p:nvPr>
            <p:ph type="title"/>
          </p:nvPr>
        </p:nvSpPr>
        <p:spPr>
          <a:xfrm>
            <a:off x="575239" y="263276"/>
            <a:ext cx="11616761" cy="1014667"/>
          </a:xfrm>
        </p:spPr>
        <p:txBody>
          <a:bodyPr>
            <a:normAutofit fontScale="90000"/>
          </a:bodyPr>
          <a:lstStyle/>
          <a:p>
            <a:r>
              <a:rPr lang="en-US" i="1" dirty="0"/>
              <a:t>Continuous </a:t>
            </a:r>
            <a:r>
              <a:rPr lang="en-US" u="sng" dirty="0"/>
              <a:t>Uniform</a:t>
            </a:r>
            <a:r>
              <a:rPr lang="en-US" dirty="0"/>
              <a:t> Distribution – </a:t>
            </a:r>
            <a:r>
              <a:rPr lang="en-US" b="1" dirty="0"/>
              <a:t>Expectation</a:t>
            </a:r>
            <a:endParaRPr lang="en-US" dirty="0"/>
          </a:p>
        </p:txBody>
      </p:sp>
      <p:grpSp>
        <p:nvGrpSpPr>
          <p:cNvPr id="32" name="Group 31">
            <a:extLst>
              <a:ext uri="{FF2B5EF4-FFF2-40B4-BE49-F238E27FC236}">
                <a16:creationId xmlns:a16="http://schemas.microsoft.com/office/drawing/2014/main" id="{E76A5D16-EFA3-C3AE-5099-BA881EEF282F}"/>
              </a:ext>
            </a:extLst>
          </p:cNvPr>
          <p:cNvGrpSpPr/>
          <p:nvPr/>
        </p:nvGrpSpPr>
        <p:grpSpPr>
          <a:xfrm>
            <a:off x="7160391" y="1963193"/>
            <a:ext cx="4601079" cy="1983301"/>
            <a:chOff x="7160391" y="1963193"/>
            <a:chExt cx="4601079" cy="1983301"/>
          </a:xfrm>
        </p:grpSpPr>
        <p:grpSp>
          <p:nvGrpSpPr>
            <p:cNvPr id="28" name="Group 27">
              <a:extLst>
                <a:ext uri="{FF2B5EF4-FFF2-40B4-BE49-F238E27FC236}">
                  <a16:creationId xmlns:a16="http://schemas.microsoft.com/office/drawing/2014/main" id="{DCD3DF04-E49A-E77D-5F84-6034C4262AC5}"/>
                </a:ext>
              </a:extLst>
            </p:cNvPr>
            <p:cNvGrpSpPr/>
            <p:nvPr/>
          </p:nvGrpSpPr>
          <p:grpSpPr>
            <a:xfrm>
              <a:off x="7160391" y="1963193"/>
              <a:ext cx="4601079" cy="1667737"/>
              <a:chOff x="2031995" y="1264757"/>
              <a:chExt cx="8255005" cy="2629063"/>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9F88CE-96AC-32B5-B157-F88A8D897144}"/>
                      </a:ext>
                    </a:extLst>
                  </p:cNvPr>
                  <p:cNvSpPr txBox="1"/>
                  <p:nvPr/>
                </p:nvSpPr>
                <p:spPr>
                  <a:xfrm>
                    <a:off x="2980626" y="1264757"/>
                    <a:ext cx="791527" cy="4001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149F88CE-96AC-32B5-B157-F88A8D897144}"/>
                      </a:ext>
                    </a:extLst>
                  </p:cNvPr>
                  <p:cNvSpPr txBox="1">
                    <a:spLocks noRot="1" noChangeAspect="1" noMove="1" noResize="1" noEditPoints="1" noAdjustHandles="1" noChangeArrowheads="1" noChangeShapeType="1" noTextEdit="1"/>
                  </p:cNvSpPr>
                  <p:nvPr/>
                </p:nvSpPr>
                <p:spPr>
                  <a:xfrm>
                    <a:off x="2980626" y="1264757"/>
                    <a:ext cx="791527" cy="400109"/>
                  </a:xfrm>
                  <a:prstGeom prst="rect">
                    <a:avLst/>
                  </a:prstGeom>
                  <a:blipFill>
                    <a:blip r:embed="rId4"/>
                    <a:stretch>
                      <a:fillRect l="-5479" r="-76712" b="-8095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5C71C2CD-755B-91E3-F291-5BF15B42C08A}"/>
                  </a:ext>
                </a:extLst>
              </p:cNvPr>
              <p:cNvSpPr/>
              <p:nvPr/>
            </p:nvSpPr>
            <p:spPr>
              <a:xfrm>
                <a:off x="4385212" y="360045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38370B-357E-109C-CA2A-014E9A24A521}"/>
                  </a:ext>
                </a:extLst>
              </p:cNvPr>
              <p:cNvSpPr/>
              <p:nvPr/>
            </p:nvSpPr>
            <p:spPr>
              <a:xfrm>
                <a:off x="8380227" y="360045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C07630-8DD5-AA11-F33F-D3219107D44B}"/>
                  </a:ext>
                </a:extLst>
              </p:cNvPr>
              <p:cNvSpPr/>
              <p:nvPr/>
            </p:nvSpPr>
            <p:spPr>
              <a:xfrm rot="16200000">
                <a:off x="5092555" y="2959744"/>
                <a:ext cx="1374224" cy="12454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7FE7AFF-5853-59C8-95D1-DB9FFF517B59}"/>
                  </a:ext>
                </a:extLst>
              </p:cNvPr>
              <p:cNvSpPr/>
              <p:nvPr/>
            </p:nvSpPr>
            <p:spPr>
              <a:xfrm rot="16200000">
                <a:off x="7755548" y="2959741"/>
                <a:ext cx="1374225" cy="12454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524ECCB-3DC4-D57D-274F-A77D52C9F4ED}"/>
                  </a:ext>
                </a:extLst>
              </p:cNvPr>
              <p:cNvSpPr/>
              <p:nvPr/>
            </p:nvSpPr>
            <p:spPr>
              <a:xfrm>
                <a:off x="5759908" y="2334907"/>
                <a:ext cx="2745044"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1EBAE5-6038-EB1F-2274-ED29178A6EE7}"/>
                  </a:ext>
                </a:extLst>
              </p:cNvPr>
              <p:cNvCxnSpPr>
                <a:cxnSpLocks/>
              </p:cNvCxnSpPr>
              <p:nvPr/>
            </p:nvCxnSpPr>
            <p:spPr>
              <a:xfrm>
                <a:off x="4354830" y="373761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F79DE5-A6D3-3478-0687-49B167D269F9}"/>
                  </a:ext>
                </a:extLst>
              </p:cNvPr>
              <p:cNvCxnSpPr>
                <a:cxnSpLocks/>
              </p:cNvCxnSpPr>
              <p:nvPr/>
            </p:nvCxnSpPr>
            <p:spPr>
              <a:xfrm flipV="1">
                <a:off x="4354830" y="158877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447155-AAA7-D0D3-1CB6-EB2DB800DF56}"/>
                  </a:ext>
                </a:extLst>
              </p:cNvPr>
              <p:cNvCxnSpPr>
                <a:cxnSpLocks/>
              </p:cNvCxnSpPr>
              <p:nvPr/>
            </p:nvCxnSpPr>
            <p:spPr>
              <a:xfrm flipV="1">
                <a:off x="5890260" y="360045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DDA5BB-78C4-8609-81C9-1A9665FE92FF}"/>
                  </a:ext>
                </a:extLst>
              </p:cNvPr>
              <p:cNvCxnSpPr>
                <a:cxnSpLocks/>
              </p:cNvCxnSpPr>
              <p:nvPr/>
            </p:nvCxnSpPr>
            <p:spPr>
              <a:xfrm flipV="1">
                <a:off x="8351520" y="360426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1C2B4E-7421-2F46-03E1-0415423FB00A}"/>
                  </a:ext>
                </a:extLst>
              </p:cNvPr>
              <p:cNvCxnSpPr>
                <a:cxnSpLocks/>
              </p:cNvCxnSpPr>
              <p:nvPr/>
            </p:nvCxnSpPr>
            <p:spPr>
              <a:xfrm>
                <a:off x="4190819" y="2418943"/>
                <a:ext cx="31980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FE367CE-0BC3-EE1F-83E7-9082B709DCE4}"/>
                      </a:ext>
                    </a:extLst>
                  </p:cNvPr>
                  <p:cNvSpPr txBox="1"/>
                  <p:nvPr/>
                </p:nvSpPr>
                <p:spPr>
                  <a:xfrm>
                    <a:off x="2031995" y="2148682"/>
                    <a:ext cx="2432161" cy="5822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EFE367CE-0BC3-EE1F-83E7-9082B709DCE4}"/>
                      </a:ext>
                    </a:extLst>
                  </p:cNvPr>
                  <p:cNvSpPr txBox="1">
                    <a:spLocks noRot="1" noChangeAspect="1" noMove="1" noResize="1" noEditPoints="1" noAdjustHandles="1" noChangeArrowheads="1" noChangeShapeType="1" noTextEdit="1"/>
                  </p:cNvSpPr>
                  <p:nvPr/>
                </p:nvSpPr>
                <p:spPr>
                  <a:xfrm>
                    <a:off x="2031995" y="2148682"/>
                    <a:ext cx="2432161" cy="582224"/>
                  </a:xfrm>
                  <a:prstGeom prst="rect">
                    <a:avLst/>
                  </a:prstGeom>
                  <a:blipFill>
                    <a:blip r:embed="rId5"/>
                    <a:stretch>
                      <a:fillRect b="-13115"/>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9B870EB7-E5A1-238E-09A7-69BE2BF332D5}"/>
                  </a:ext>
                </a:extLst>
              </p:cNvPr>
              <p:cNvCxnSpPr>
                <a:cxnSpLocks/>
              </p:cNvCxnSpPr>
              <p:nvPr/>
            </p:nvCxnSpPr>
            <p:spPr>
              <a:xfrm flipV="1">
                <a:off x="9425940" y="360426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B4FA40D-0A20-A7D2-6D6B-0EF4B199F396}"/>
                    </a:ext>
                  </a:extLst>
                </p:cNvPr>
                <p:cNvSpPr txBox="1"/>
                <p:nvPr/>
              </p:nvSpPr>
              <p:spPr>
                <a:xfrm>
                  <a:off x="9081167" y="3546384"/>
                  <a:ext cx="441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30" name="TextBox 29">
                  <a:extLst>
                    <a:ext uri="{FF2B5EF4-FFF2-40B4-BE49-F238E27FC236}">
                      <a16:creationId xmlns:a16="http://schemas.microsoft.com/office/drawing/2014/main" id="{6B4FA40D-0A20-A7D2-6D6B-0EF4B199F396}"/>
                    </a:ext>
                  </a:extLst>
                </p:cNvPr>
                <p:cNvSpPr txBox="1">
                  <a:spLocks noRot="1" noChangeAspect="1" noMove="1" noResize="1" noEditPoints="1" noAdjustHandles="1" noChangeArrowheads="1" noChangeShapeType="1" noTextEdit="1"/>
                </p:cNvSpPr>
                <p:nvPr/>
              </p:nvSpPr>
              <p:spPr>
                <a:xfrm>
                  <a:off x="9081167" y="3546384"/>
                  <a:ext cx="44117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99A21EB-3649-2480-1C30-7BC3B70EFC38}"/>
                    </a:ext>
                  </a:extLst>
                </p:cNvPr>
                <p:cNvSpPr txBox="1"/>
                <p:nvPr/>
              </p:nvSpPr>
              <p:spPr>
                <a:xfrm>
                  <a:off x="10462109" y="3546384"/>
                  <a:ext cx="441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31" name="TextBox 30">
                  <a:extLst>
                    <a:ext uri="{FF2B5EF4-FFF2-40B4-BE49-F238E27FC236}">
                      <a16:creationId xmlns:a16="http://schemas.microsoft.com/office/drawing/2014/main" id="{999A21EB-3649-2480-1C30-7BC3B70EFC38}"/>
                    </a:ext>
                  </a:extLst>
                </p:cNvPr>
                <p:cNvSpPr txBox="1">
                  <a:spLocks noRot="1" noChangeAspect="1" noMove="1" noResize="1" noEditPoints="1" noAdjustHandles="1" noChangeArrowheads="1" noChangeShapeType="1" noTextEdit="1"/>
                </p:cNvSpPr>
                <p:nvPr/>
              </p:nvSpPr>
              <p:spPr>
                <a:xfrm>
                  <a:off x="10462109" y="3546384"/>
                  <a:ext cx="441172" cy="400110"/>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8756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2F79-9501-4DFE-AB14-AEE6940DC89F}"/>
              </a:ext>
            </a:extLst>
          </p:cNvPr>
          <p:cNvSpPr>
            <a:spLocks noGrp="1"/>
          </p:cNvSpPr>
          <p:nvPr>
            <p:ph type="title"/>
          </p:nvPr>
        </p:nvSpPr>
        <p:spPr>
          <a:xfrm>
            <a:off x="575239" y="263276"/>
            <a:ext cx="11616761" cy="1014667"/>
          </a:xfrm>
        </p:spPr>
        <p:txBody>
          <a:bodyPr>
            <a:normAutofit/>
          </a:bodyPr>
          <a:lstStyle/>
          <a:p>
            <a:r>
              <a:rPr lang="en-US" i="1" dirty="0"/>
              <a:t>Continuous </a:t>
            </a:r>
            <a:r>
              <a:rPr lang="en-US" u="sng" dirty="0"/>
              <a:t>Uniform</a:t>
            </a:r>
            <a:r>
              <a:rPr lang="en-US" dirty="0"/>
              <a:t> Distribution – </a:t>
            </a:r>
            <a:r>
              <a:rPr lang="en-US" b="1" dirty="0"/>
              <a:t>Variance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249C1A-BE0B-4257-AB56-D1CD3FD3E9BA}"/>
                  </a:ext>
                </a:extLst>
              </p:cNvPr>
              <p:cNvSpPr>
                <a:spLocks noGrp="1"/>
              </p:cNvSpPr>
              <p:nvPr>
                <p:ph idx="1"/>
              </p:nvPr>
            </p:nvSpPr>
            <p:spPr>
              <a:xfrm>
                <a:off x="575240" y="1463856"/>
                <a:ext cx="11369110" cy="5394144"/>
              </a:xfrm>
            </p:spPr>
            <p:txBody>
              <a:bodyPr>
                <a:normAutofit lnSpcReduction="10000"/>
              </a:bodyPr>
              <a:lstStyle/>
              <a:p>
                <a:r>
                  <a:rPr lang="en-US" dirty="0"/>
                  <a:t>&gt; </a:t>
                </a:r>
                <a14:m>
                  <m:oMath xmlns:m="http://schemas.openxmlformats.org/officeDocument/2006/math">
                    <m:r>
                      <a:rPr lang="en-US" i="1">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i="1">
                        <a:latin typeface="Cambria Math" panose="02040503050406030204" pitchFamily="18" charset="0"/>
                      </a:rPr>
                      <m:t>𝑎</m:t>
                    </m:r>
                  </m:oMath>
                </a14:m>
                <a:r>
                  <a:rPr lang="en-US" dirty="0"/>
                  <a:t> and </a:t>
                </a:r>
                <a14:m>
                  <m:oMath xmlns:m="http://schemas.openxmlformats.org/officeDocument/2006/math">
                    <m:r>
                      <a:rPr lang="en-US" i="1">
                        <a:latin typeface="Cambria Math" panose="02040503050406030204" pitchFamily="18" charset="0"/>
                      </a:rPr>
                      <m:t>𝑏</m:t>
                    </m:r>
                  </m:oMath>
                </a14:m>
                <a:r>
                  <a:rPr lang="en-US" dirty="0"/>
                  <a:t> -&gt;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Unif</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oMath>
                </a14:m>
                <a:endParaRPr lang="en-US" dirty="0"/>
              </a:p>
              <a:p>
                <a14:m>
                  <m:oMath xmlns:m="http://schemas.openxmlformats.org/officeDocument/2006/math">
                    <m:r>
                      <m:rPr>
                        <m:sty m:val="p"/>
                      </m:rPr>
                      <a:rPr lang="en-US" i="0" dirty="0" smtClean="0">
                        <a:latin typeface="Cambria Math" panose="02040503050406030204" pitchFamily="18" charset="0"/>
                      </a:rPr>
                      <m:t>V</m:t>
                    </m:r>
                    <m:r>
                      <m:rPr>
                        <m:sty m:val="p"/>
                      </m:rPr>
                      <a:rPr lang="en-US" b="0" i="0" dirty="0" smtClean="0">
                        <a:latin typeface="Cambria Math" panose="02040503050406030204" pitchFamily="18" charset="0"/>
                      </a:rPr>
                      <m:t>ar</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𝑋</m:t>
                        </m:r>
                      </m:e>
                    </m:d>
                    <m:r>
                      <a:rPr lang="en-US" b="0" i="1" dirty="0"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pPr marL="0" indent="0">
                  <a:buNone/>
                </a:pPr>
                <a:endParaRPr lang="en-US" dirty="0"/>
              </a:p>
              <a:p>
                <a:r>
                  <a:rPr lang="en-US" b="1" i="1" dirty="0"/>
                  <a:t>Computing </a:t>
                </a:r>
                <a14:m>
                  <m:oMath xmlns:m="http://schemas.openxmlformats.org/officeDocument/2006/math">
                    <m:r>
                      <a:rPr lang="en-US" i="1">
                        <a:latin typeface="Cambria Math" panose="02040503050406030204" pitchFamily="18" charset="0"/>
                      </a:rPr>
                      <m:t>𝔼</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d>
                  </m:oMath>
                </a14:m>
                <a:endParaRPr lang="en-US" b="1" i="1"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𝑎</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𝑎</m:t>
                            </m:r>
                          </m:sub>
                          <m:sup>
                            <m:r>
                              <a:rPr lang="en-US" b="0" i="1" smtClean="0">
                                <a:latin typeface="Cambria Math" panose="02040503050406030204" pitchFamily="18" charset="0"/>
                              </a:rPr>
                              <m:t>𝑏</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𝑏</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⋅0 </m:t>
                            </m:r>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e>
                    </m:nary>
                  </m:oMath>
                </a14:m>
                <a:endParaRPr lang="en-US" dirty="0"/>
              </a:p>
              <a:p>
                <a14:m>
                  <m:oMath xmlns:m="http://schemas.openxmlformats.org/officeDocument/2006/math">
                    <m:r>
                      <a:rPr lang="en-US" b="0" i="1" smtClean="0">
                        <a:latin typeface="Cambria Math" panose="02040503050406030204" pitchFamily="18" charset="0"/>
                      </a:rPr>
                      <m:t>=0+</m:t>
                    </m:r>
                    <m:nary>
                      <m:naryPr>
                        <m:ctrlPr>
                          <a:rPr lang="en-US" i="1">
                            <a:latin typeface="Cambria Math" panose="02040503050406030204" pitchFamily="18" charset="0"/>
                          </a:rPr>
                        </m:ctrlPr>
                      </m:naryPr>
                      <m:sub>
                        <m:r>
                          <m:rPr>
                            <m:brk m:alnAt="23"/>
                          </m:rPr>
                          <a:rPr lang="en-US" i="1">
                            <a:latin typeface="Cambria Math" panose="02040503050406030204" pitchFamily="18" charset="0"/>
                          </a:rPr>
                          <m:t>𝑎</m:t>
                        </m:r>
                      </m:sub>
                      <m:sup>
                        <m:r>
                          <a:rPr lang="en-US" i="1">
                            <a:latin typeface="Cambria Math" panose="02040503050406030204" pitchFamily="18" charset="0"/>
                          </a:rPr>
                          <m:t>𝑏</m:t>
                        </m:r>
                      </m:sup>
                      <m:e>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m:rPr>
                            <m:sty m:val="p"/>
                          </m:rPr>
                          <a:rPr lang="en-US">
                            <a:latin typeface="Cambria Math" panose="02040503050406030204" pitchFamily="18" charset="0"/>
                          </a:rPr>
                          <m:t>d</m:t>
                        </m:r>
                        <m:r>
                          <a:rPr lang="en-US" i="1">
                            <a:latin typeface="Cambria Math" panose="02040503050406030204" pitchFamily="18" charset="0"/>
                          </a:rPr>
                          <m:t>𝑧</m:t>
                        </m:r>
                      </m:e>
                    </m:nary>
                    <m:r>
                      <a:rPr lang="en-US" b="0" i="0"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e>
                          <m:sup>
                            <m:r>
                              <a:rPr lang="en-US" b="0" i="1" smtClean="0">
                                <a:latin typeface="Cambria Math" panose="02040503050406030204" pitchFamily="18" charset="0"/>
                              </a:rPr>
                              <m:t>𝑏</m:t>
                            </m:r>
                          </m:sup>
                        </m:sSup>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3</m:t>
                        </m:r>
                      </m:den>
                    </m:f>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5249C1A-BE0B-4257-AB56-D1CD3FD3E9BA}"/>
                  </a:ext>
                </a:extLst>
              </p:cNvPr>
              <p:cNvSpPr>
                <a:spLocks noGrp="1" noRot="1" noChangeAspect="1" noMove="1" noResize="1" noEditPoints="1" noAdjustHandles="1" noChangeArrowheads="1" noChangeShapeType="1" noTextEdit="1"/>
              </p:cNvSpPr>
              <p:nvPr>
                <p:ph idx="1"/>
              </p:nvPr>
            </p:nvSpPr>
            <p:spPr>
              <a:xfrm>
                <a:off x="575240" y="1463856"/>
                <a:ext cx="11369110" cy="5394144"/>
              </a:xfrm>
              <a:blipFill>
                <a:blip r:embed="rId3"/>
                <a:stretch>
                  <a:fillRect l="-643" t="-2712"/>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68297FF2-805B-6FCD-16BA-72A842610769}"/>
              </a:ext>
            </a:extLst>
          </p:cNvPr>
          <p:cNvGrpSpPr/>
          <p:nvPr/>
        </p:nvGrpSpPr>
        <p:grpSpPr>
          <a:xfrm>
            <a:off x="7160391" y="1804169"/>
            <a:ext cx="4456369" cy="1720910"/>
            <a:chOff x="7160391" y="1963193"/>
            <a:chExt cx="4601079" cy="1983301"/>
          </a:xfrm>
        </p:grpSpPr>
        <p:grpSp>
          <p:nvGrpSpPr>
            <p:cNvPr id="35" name="Group 34">
              <a:extLst>
                <a:ext uri="{FF2B5EF4-FFF2-40B4-BE49-F238E27FC236}">
                  <a16:creationId xmlns:a16="http://schemas.microsoft.com/office/drawing/2014/main" id="{3735B67C-496D-74CA-CB97-362C44BFC8B6}"/>
                </a:ext>
              </a:extLst>
            </p:cNvPr>
            <p:cNvGrpSpPr/>
            <p:nvPr/>
          </p:nvGrpSpPr>
          <p:grpSpPr>
            <a:xfrm>
              <a:off x="7160391" y="1963193"/>
              <a:ext cx="4601079" cy="1667737"/>
              <a:chOff x="2031995" y="1264757"/>
              <a:chExt cx="8255005" cy="2629063"/>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0B4F13A-9B91-DF8D-DB01-52E38C05A3A6}"/>
                      </a:ext>
                    </a:extLst>
                  </p:cNvPr>
                  <p:cNvSpPr txBox="1"/>
                  <p:nvPr/>
                </p:nvSpPr>
                <p:spPr>
                  <a:xfrm>
                    <a:off x="2980626" y="1264757"/>
                    <a:ext cx="791527" cy="4001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38" name="TextBox 37">
                    <a:extLst>
                      <a:ext uri="{FF2B5EF4-FFF2-40B4-BE49-F238E27FC236}">
                        <a16:creationId xmlns:a16="http://schemas.microsoft.com/office/drawing/2014/main" id="{E0B4F13A-9B91-DF8D-DB01-52E38C05A3A6}"/>
                      </a:ext>
                    </a:extLst>
                  </p:cNvPr>
                  <p:cNvSpPr txBox="1">
                    <a:spLocks noRot="1" noChangeAspect="1" noMove="1" noResize="1" noEditPoints="1" noAdjustHandles="1" noChangeArrowheads="1" noChangeShapeType="1" noTextEdit="1"/>
                  </p:cNvSpPr>
                  <p:nvPr/>
                </p:nvSpPr>
                <p:spPr>
                  <a:xfrm>
                    <a:off x="2980626" y="1264757"/>
                    <a:ext cx="791527" cy="400109"/>
                  </a:xfrm>
                  <a:prstGeom prst="rect">
                    <a:avLst/>
                  </a:prstGeom>
                  <a:blipFill>
                    <a:blip r:embed="rId4"/>
                    <a:stretch>
                      <a:fillRect l="-7143" r="-84286" b="-108333"/>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8BC9A76B-EEEA-DD4C-9875-BD352EAB775A}"/>
                  </a:ext>
                </a:extLst>
              </p:cNvPr>
              <p:cNvSpPr/>
              <p:nvPr/>
            </p:nvSpPr>
            <p:spPr>
              <a:xfrm>
                <a:off x="4385212" y="360045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3DB5FCF-4E89-BA28-90B1-730DEEADA679}"/>
                  </a:ext>
                </a:extLst>
              </p:cNvPr>
              <p:cNvSpPr/>
              <p:nvPr/>
            </p:nvSpPr>
            <p:spPr>
              <a:xfrm>
                <a:off x="8380227" y="360045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CA5EC7B-3DCA-EA79-9819-12AA0519CED1}"/>
                  </a:ext>
                </a:extLst>
              </p:cNvPr>
              <p:cNvSpPr/>
              <p:nvPr/>
            </p:nvSpPr>
            <p:spPr>
              <a:xfrm rot="16200000">
                <a:off x="5092555" y="2959744"/>
                <a:ext cx="1374224" cy="12454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AAB1461-0F78-A0D3-842F-E1686DC72517}"/>
                  </a:ext>
                </a:extLst>
              </p:cNvPr>
              <p:cNvSpPr/>
              <p:nvPr/>
            </p:nvSpPr>
            <p:spPr>
              <a:xfrm rot="16200000">
                <a:off x="7755548" y="2959741"/>
                <a:ext cx="1374225" cy="12454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167536E-947B-0BD3-7173-C4BBC317D7DE}"/>
                  </a:ext>
                </a:extLst>
              </p:cNvPr>
              <p:cNvSpPr/>
              <p:nvPr/>
            </p:nvSpPr>
            <p:spPr>
              <a:xfrm>
                <a:off x="5759908" y="2334907"/>
                <a:ext cx="2745044"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72C91DB0-7093-B0D7-129E-02C9DB50546A}"/>
                  </a:ext>
                </a:extLst>
              </p:cNvPr>
              <p:cNvCxnSpPr>
                <a:cxnSpLocks/>
              </p:cNvCxnSpPr>
              <p:nvPr/>
            </p:nvCxnSpPr>
            <p:spPr>
              <a:xfrm>
                <a:off x="4354830" y="373761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060D9B-E4CB-6DA3-137F-8C119A0DAF03}"/>
                  </a:ext>
                </a:extLst>
              </p:cNvPr>
              <p:cNvCxnSpPr>
                <a:cxnSpLocks/>
              </p:cNvCxnSpPr>
              <p:nvPr/>
            </p:nvCxnSpPr>
            <p:spPr>
              <a:xfrm flipV="1">
                <a:off x="4354830" y="158877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2BAC381-DE5B-BB9D-F185-A16B1A26F299}"/>
                  </a:ext>
                </a:extLst>
              </p:cNvPr>
              <p:cNvCxnSpPr>
                <a:cxnSpLocks/>
              </p:cNvCxnSpPr>
              <p:nvPr/>
            </p:nvCxnSpPr>
            <p:spPr>
              <a:xfrm flipV="1">
                <a:off x="5890260" y="360045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C98007-7D79-F402-0BDE-CBE3753B2E14}"/>
                  </a:ext>
                </a:extLst>
              </p:cNvPr>
              <p:cNvCxnSpPr>
                <a:cxnSpLocks/>
              </p:cNvCxnSpPr>
              <p:nvPr/>
            </p:nvCxnSpPr>
            <p:spPr>
              <a:xfrm flipV="1">
                <a:off x="8351520" y="360426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8CC61C-E068-EED3-A1E9-5098348C5476}"/>
                  </a:ext>
                </a:extLst>
              </p:cNvPr>
              <p:cNvCxnSpPr>
                <a:cxnSpLocks/>
              </p:cNvCxnSpPr>
              <p:nvPr/>
            </p:nvCxnSpPr>
            <p:spPr>
              <a:xfrm>
                <a:off x="4190819" y="2418943"/>
                <a:ext cx="31980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4C8CA71-EF19-A40A-D702-C83C31A24A5D}"/>
                      </a:ext>
                    </a:extLst>
                  </p:cNvPr>
                  <p:cNvSpPr txBox="1"/>
                  <p:nvPr/>
                </p:nvSpPr>
                <p:spPr>
                  <a:xfrm>
                    <a:off x="2031995" y="2148682"/>
                    <a:ext cx="2432161" cy="5822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49" name="TextBox 48">
                    <a:extLst>
                      <a:ext uri="{FF2B5EF4-FFF2-40B4-BE49-F238E27FC236}">
                        <a16:creationId xmlns:a16="http://schemas.microsoft.com/office/drawing/2014/main" id="{A4C8CA71-EF19-A40A-D702-C83C31A24A5D}"/>
                      </a:ext>
                    </a:extLst>
                  </p:cNvPr>
                  <p:cNvSpPr txBox="1">
                    <a:spLocks noRot="1" noChangeAspect="1" noMove="1" noResize="1" noEditPoints="1" noAdjustHandles="1" noChangeArrowheads="1" noChangeShapeType="1" noTextEdit="1"/>
                  </p:cNvSpPr>
                  <p:nvPr/>
                </p:nvSpPr>
                <p:spPr>
                  <a:xfrm>
                    <a:off x="2031995" y="2148682"/>
                    <a:ext cx="2432161" cy="582224"/>
                  </a:xfrm>
                  <a:prstGeom prst="rect">
                    <a:avLst/>
                  </a:prstGeom>
                  <a:blipFill>
                    <a:blip r:embed="rId5"/>
                    <a:stretch>
                      <a:fillRect b="-30769"/>
                    </a:stretch>
                  </a:blipFill>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226B8360-9407-769B-49D5-7B96446246F8}"/>
                  </a:ext>
                </a:extLst>
              </p:cNvPr>
              <p:cNvCxnSpPr>
                <a:cxnSpLocks/>
              </p:cNvCxnSpPr>
              <p:nvPr/>
            </p:nvCxnSpPr>
            <p:spPr>
              <a:xfrm flipV="1">
                <a:off x="9425940" y="360426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D624AB1-F436-3166-7824-4D91689CBA29}"/>
                    </a:ext>
                  </a:extLst>
                </p:cNvPr>
                <p:cNvSpPr txBox="1"/>
                <p:nvPr/>
              </p:nvSpPr>
              <p:spPr>
                <a:xfrm>
                  <a:off x="9081167" y="3546384"/>
                  <a:ext cx="441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36" name="TextBox 35">
                  <a:extLst>
                    <a:ext uri="{FF2B5EF4-FFF2-40B4-BE49-F238E27FC236}">
                      <a16:creationId xmlns:a16="http://schemas.microsoft.com/office/drawing/2014/main" id="{9D624AB1-F436-3166-7824-4D91689CBA29}"/>
                    </a:ext>
                  </a:extLst>
                </p:cNvPr>
                <p:cNvSpPr txBox="1">
                  <a:spLocks noRot="1" noChangeAspect="1" noMove="1" noResize="1" noEditPoints="1" noAdjustHandles="1" noChangeArrowheads="1" noChangeShapeType="1" noTextEdit="1"/>
                </p:cNvSpPr>
                <p:nvPr/>
              </p:nvSpPr>
              <p:spPr>
                <a:xfrm>
                  <a:off x="9081167" y="3546384"/>
                  <a:ext cx="44117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03BD6B0-2F20-0FDF-E4C7-5BC7E5327A82}"/>
                    </a:ext>
                  </a:extLst>
                </p:cNvPr>
                <p:cNvSpPr txBox="1"/>
                <p:nvPr/>
              </p:nvSpPr>
              <p:spPr>
                <a:xfrm>
                  <a:off x="10462109" y="3546384"/>
                  <a:ext cx="441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37" name="TextBox 36">
                  <a:extLst>
                    <a:ext uri="{FF2B5EF4-FFF2-40B4-BE49-F238E27FC236}">
                      <a16:creationId xmlns:a16="http://schemas.microsoft.com/office/drawing/2014/main" id="{B03BD6B0-2F20-0FDF-E4C7-5BC7E5327A82}"/>
                    </a:ext>
                  </a:extLst>
                </p:cNvPr>
                <p:cNvSpPr txBox="1">
                  <a:spLocks noRot="1" noChangeAspect="1" noMove="1" noResize="1" noEditPoints="1" noAdjustHandles="1" noChangeArrowheads="1" noChangeShapeType="1" noTextEdit="1"/>
                </p:cNvSpPr>
                <p:nvPr/>
              </p:nvSpPr>
              <p:spPr>
                <a:xfrm>
                  <a:off x="10462109" y="3546384"/>
                  <a:ext cx="441172" cy="400110"/>
                </a:xfrm>
                <a:prstGeom prst="rect">
                  <a:avLst/>
                </a:prstGeom>
                <a:blipFill>
                  <a:blip r:embed="rId7"/>
                  <a:stretch>
                    <a:fillRect b="-8772"/>
                  </a:stretch>
                </a:blipFill>
              </p:spPr>
              <p:txBody>
                <a:bodyPr/>
                <a:lstStyle/>
                <a:p>
                  <a:r>
                    <a:rPr lang="en-US">
                      <a:noFill/>
                    </a:rPr>
                    <a:t> </a:t>
                  </a:r>
                </a:p>
              </p:txBody>
            </p:sp>
          </mc:Fallback>
        </mc:AlternateContent>
      </p:grpSp>
    </p:spTree>
    <p:extLst>
      <p:ext uri="{BB962C8B-B14F-4D97-AF65-F5344CB8AC3E}">
        <p14:creationId xmlns:p14="http://schemas.microsoft.com/office/powerpoint/2010/main" val="361729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2F79-9501-4DFE-AB14-AEE6940DC89F}"/>
              </a:ext>
            </a:extLst>
          </p:cNvPr>
          <p:cNvSpPr>
            <a:spLocks noGrp="1"/>
          </p:cNvSpPr>
          <p:nvPr>
            <p:ph type="title"/>
          </p:nvPr>
        </p:nvSpPr>
        <p:spPr>
          <a:xfrm>
            <a:off x="575239" y="263276"/>
            <a:ext cx="11616761" cy="1014667"/>
          </a:xfrm>
        </p:spPr>
        <p:txBody>
          <a:bodyPr>
            <a:normAutofit/>
          </a:bodyPr>
          <a:lstStyle/>
          <a:p>
            <a:r>
              <a:rPr lang="en-US" i="1" dirty="0"/>
              <a:t>Continuous </a:t>
            </a:r>
            <a:r>
              <a:rPr lang="en-US" u="sng" dirty="0"/>
              <a:t>Uniform</a:t>
            </a:r>
            <a:r>
              <a:rPr lang="en-US" dirty="0"/>
              <a:t> Distribution – </a:t>
            </a:r>
            <a:r>
              <a:rPr lang="en-US" b="1" dirty="0"/>
              <a:t>Variance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249C1A-BE0B-4257-AB56-D1CD3FD3E9BA}"/>
                  </a:ext>
                </a:extLst>
              </p:cNvPr>
              <p:cNvSpPr>
                <a:spLocks noGrp="1"/>
              </p:cNvSpPr>
              <p:nvPr>
                <p:ph idx="1"/>
              </p:nvPr>
            </p:nvSpPr>
            <p:spPr>
              <a:xfrm>
                <a:off x="575240" y="1463856"/>
                <a:ext cx="11369110" cy="5394144"/>
              </a:xfrm>
            </p:spPr>
            <p:txBody>
              <a:bodyPr>
                <a:normAutofit/>
              </a:bodyPr>
              <a:lstStyle/>
              <a:p>
                <a:r>
                  <a:rPr lang="en-US" dirty="0"/>
                  <a:t>&gt; </a:t>
                </a:r>
                <a14:m>
                  <m:oMath xmlns:m="http://schemas.openxmlformats.org/officeDocument/2006/math">
                    <m:r>
                      <a:rPr lang="en-US" i="1">
                        <a:latin typeface="Cambria Math" panose="02040503050406030204" pitchFamily="18" charset="0"/>
                      </a:rPr>
                      <m:t>𝑋</m:t>
                    </m:r>
                  </m:oMath>
                </a14:m>
                <a:r>
                  <a:rPr lang="en-US" dirty="0"/>
                  <a:t> is a </a:t>
                </a:r>
                <a:r>
                  <a:rPr lang="en-US" b="1" dirty="0"/>
                  <a:t>uniform random real number</a:t>
                </a:r>
                <a:r>
                  <a:rPr lang="en-US" dirty="0"/>
                  <a:t> between </a:t>
                </a:r>
                <a14:m>
                  <m:oMath xmlns:m="http://schemas.openxmlformats.org/officeDocument/2006/math">
                    <m:r>
                      <a:rPr lang="en-US" i="1">
                        <a:latin typeface="Cambria Math" panose="02040503050406030204" pitchFamily="18" charset="0"/>
                      </a:rPr>
                      <m:t>𝑎</m:t>
                    </m:r>
                  </m:oMath>
                </a14:m>
                <a:r>
                  <a:rPr lang="en-US" dirty="0"/>
                  <a:t> and </a:t>
                </a:r>
                <a14:m>
                  <m:oMath xmlns:m="http://schemas.openxmlformats.org/officeDocument/2006/math">
                    <m:r>
                      <a:rPr lang="en-US" i="1">
                        <a:latin typeface="Cambria Math" panose="02040503050406030204" pitchFamily="18" charset="0"/>
                      </a:rPr>
                      <m:t>𝑏</m:t>
                    </m:r>
                  </m:oMath>
                </a14:m>
                <a:r>
                  <a:rPr lang="en-US" dirty="0"/>
                  <a:t> -&gt;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Unif</m:t>
                    </m:r>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e>
                    </m:d>
                  </m:oMath>
                </a14:m>
                <a:endParaRPr lang="en-US" dirty="0"/>
              </a:p>
              <a:p>
                <a14:m>
                  <m:oMath xmlns:m="http://schemas.openxmlformats.org/officeDocument/2006/math">
                    <m:r>
                      <m:rPr>
                        <m:sty m:val="p"/>
                      </m:rPr>
                      <a:rPr lang="en-US" i="0" dirty="0" smtClean="0">
                        <a:latin typeface="Cambria Math" panose="02040503050406030204" pitchFamily="18" charset="0"/>
                      </a:rPr>
                      <m:t>V</m:t>
                    </m:r>
                    <m:r>
                      <m:rPr>
                        <m:sty m:val="p"/>
                      </m:rPr>
                      <a:rPr lang="en-US" b="0" i="0" dirty="0" smtClean="0">
                        <a:latin typeface="Cambria Math" panose="02040503050406030204" pitchFamily="18" charset="0"/>
                      </a:rPr>
                      <m:t>ar</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𝑋</m:t>
                        </m:r>
                      </m:e>
                    </m:d>
                    <m:r>
                      <a:rPr lang="en-US" b="0" i="1" dirty="0"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𝔼</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num>
                      <m:den>
                        <m:r>
                          <a:rPr lang="en-US" b="0" i="1" smtClean="0">
                            <a:latin typeface="Cambria Math" panose="02040503050406030204" pitchFamily="18" charset="0"/>
                          </a:rPr>
                          <m:t>3</m:t>
                        </m:r>
                      </m:den>
                    </m:f>
                  </m:oMath>
                </a14:m>
                <a:endParaRPr lang="en-US" dirty="0"/>
              </a:p>
              <a:p>
                <a:pPr marL="0" indent="0">
                  <a:buNone/>
                </a:pPr>
                <a:r>
                  <a:rPr lang="en-US" b="1" i="1" dirty="0"/>
                  <a:t>Plug into the formula:</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dirty="0"/>
              </a:p>
              <a:p>
                <a14:m>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𝑎𝑏</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num>
                      <m:den>
                        <m:r>
                          <a:rPr lang="en-US" i="1">
                            <a:latin typeface="Cambria Math" panose="02040503050406030204" pitchFamily="18" charset="0"/>
                          </a:rPr>
                          <m:t>3</m:t>
                        </m:r>
                      </m:den>
                    </m:f>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e>
                        </m:d>
                      </m:e>
                      <m:sup>
                        <m:r>
                          <a:rPr lang="en-US" b="0" i="0" smtClean="0">
                            <a:latin typeface="Cambria Math" panose="02040503050406030204" pitchFamily="18" charset="0"/>
                          </a:rPr>
                          <m:t>2</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5249C1A-BE0B-4257-AB56-D1CD3FD3E9BA}"/>
                  </a:ext>
                </a:extLst>
              </p:cNvPr>
              <p:cNvSpPr>
                <a:spLocks noGrp="1" noRot="1" noChangeAspect="1" noMove="1" noResize="1" noEditPoints="1" noAdjustHandles="1" noChangeArrowheads="1" noChangeShapeType="1" noTextEdit="1"/>
              </p:cNvSpPr>
              <p:nvPr>
                <p:ph idx="1"/>
              </p:nvPr>
            </p:nvSpPr>
            <p:spPr>
              <a:xfrm>
                <a:off x="575240" y="1463856"/>
                <a:ext cx="11369110" cy="5394144"/>
              </a:xfrm>
              <a:blipFill>
                <a:blip r:embed="rId3"/>
                <a:stretch>
                  <a:fillRect l="-1501" t="-1921"/>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68297FF2-805B-6FCD-16BA-72A842610769}"/>
              </a:ext>
            </a:extLst>
          </p:cNvPr>
          <p:cNvGrpSpPr/>
          <p:nvPr/>
        </p:nvGrpSpPr>
        <p:grpSpPr>
          <a:xfrm>
            <a:off x="7160391" y="1804169"/>
            <a:ext cx="4456369" cy="1720910"/>
            <a:chOff x="7160391" y="1963193"/>
            <a:chExt cx="4601079" cy="1983301"/>
          </a:xfrm>
        </p:grpSpPr>
        <p:grpSp>
          <p:nvGrpSpPr>
            <p:cNvPr id="35" name="Group 34">
              <a:extLst>
                <a:ext uri="{FF2B5EF4-FFF2-40B4-BE49-F238E27FC236}">
                  <a16:creationId xmlns:a16="http://schemas.microsoft.com/office/drawing/2014/main" id="{3735B67C-496D-74CA-CB97-362C44BFC8B6}"/>
                </a:ext>
              </a:extLst>
            </p:cNvPr>
            <p:cNvGrpSpPr/>
            <p:nvPr/>
          </p:nvGrpSpPr>
          <p:grpSpPr>
            <a:xfrm>
              <a:off x="7160391" y="1963193"/>
              <a:ext cx="4601079" cy="1667737"/>
              <a:chOff x="2031995" y="1264757"/>
              <a:chExt cx="8255005" cy="2629063"/>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0B4F13A-9B91-DF8D-DB01-52E38C05A3A6}"/>
                      </a:ext>
                    </a:extLst>
                  </p:cNvPr>
                  <p:cNvSpPr txBox="1"/>
                  <p:nvPr/>
                </p:nvSpPr>
                <p:spPr>
                  <a:xfrm>
                    <a:off x="2980626" y="1264757"/>
                    <a:ext cx="791527" cy="4001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𝑋</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𝑧</m:t>
                          </m:r>
                          <m:r>
                            <a:rPr lang="en-US" sz="2000" b="0" i="1" dirty="0" smtClean="0">
                              <a:latin typeface="Cambria Math" panose="02040503050406030204" pitchFamily="18" charset="0"/>
                            </a:rPr>
                            <m:t>)</m:t>
                          </m:r>
                        </m:oMath>
                      </m:oMathPara>
                    </a14:m>
                    <a:endParaRPr lang="en-US" sz="2000" dirty="0"/>
                  </a:p>
                </p:txBody>
              </p:sp>
            </mc:Choice>
            <mc:Fallback xmlns="">
              <p:sp>
                <p:nvSpPr>
                  <p:cNvPr id="38" name="TextBox 37">
                    <a:extLst>
                      <a:ext uri="{FF2B5EF4-FFF2-40B4-BE49-F238E27FC236}">
                        <a16:creationId xmlns:a16="http://schemas.microsoft.com/office/drawing/2014/main" id="{E0B4F13A-9B91-DF8D-DB01-52E38C05A3A6}"/>
                      </a:ext>
                    </a:extLst>
                  </p:cNvPr>
                  <p:cNvSpPr txBox="1">
                    <a:spLocks noRot="1" noChangeAspect="1" noMove="1" noResize="1" noEditPoints="1" noAdjustHandles="1" noChangeArrowheads="1" noChangeShapeType="1" noTextEdit="1"/>
                  </p:cNvSpPr>
                  <p:nvPr/>
                </p:nvSpPr>
                <p:spPr>
                  <a:xfrm>
                    <a:off x="2980626" y="1264757"/>
                    <a:ext cx="791527" cy="400109"/>
                  </a:xfrm>
                  <a:prstGeom prst="rect">
                    <a:avLst/>
                  </a:prstGeom>
                  <a:blipFill>
                    <a:blip r:embed="rId4"/>
                    <a:stretch>
                      <a:fillRect l="-7143" r="-84286" b="-108333"/>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8BC9A76B-EEEA-DD4C-9875-BD352EAB775A}"/>
                  </a:ext>
                </a:extLst>
              </p:cNvPr>
              <p:cNvSpPr/>
              <p:nvPr/>
            </p:nvSpPr>
            <p:spPr>
              <a:xfrm>
                <a:off x="4385212" y="3600451"/>
                <a:ext cx="1488698"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3DB5FCF-4E89-BA28-90B1-730DEEADA679}"/>
                  </a:ext>
                </a:extLst>
              </p:cNvPr>
              <p:cNvSpPr/>
              <p:nvPr/>
            </p:nvSpPr>
            <p:spPr>
              <a:xfrm>
                <a:off x="8380227" y="3600450"/>
                <a:ext cx="1815329" cy="1142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CA5EC7B-3DCA-EA79-9819-12AA0519CED1}"/>
                  </a:ext>
                </a:extLst>
              </p:cNvPr>
              <p:cNvSpPr/>
              <p:nvPr/>
            </p:nvSpPr>
            <p:spPr>
              <a:xfrm rot="16200000">
                <a:off x="5092555" y="2959744"/>
                <a:ext cx="1374224" cy="12454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AAB1461-0F78-A0D3-842F-E1686DC72517}"/>
                  </a:ext>
                </a:extLst>
              </p:cNvPr>
              <p:cNvSpPr/>
              <p:nvPr/>
            </p:nvSpPr>
            <p:spPr>
              <a:xfrm rot="16200000">
                <a:off x="7755548" y="2959741"/>
                <a:ext cx="1374225" cy="12454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167536E-947B-0BD3-7173-C4BBC317D7DE}"/>
                  </a:ext>
                </a:extLst>
              </p:cNvPr>
              <p:cNvSpPr/>
              <p:nvPr/>
            </p:nvSpPr>
            <p:spPr>
              <a:xfrm>
                <a:off x="5759908" y="2334907"/>
                <a:ext cx="2745044" cy="10868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72C91DB0-7093-B0D7-129E-02C9DB50546A}"/>
                  </a:ext>
                </a:extLst>
              </p:cNvPr>
              <p:cNvCxnSpPr>
                <a:cxnSpLocks/>
              </p:cNvCxnSpPr>
              <p:nvPr/>
            </p:nvCxnSpPr>
            <p:spPr>
              <a:xfrm>
                <a:off x="4354830" y="3737610"/>
                <a:ext cx="593217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060D9B-E4CB-6DA3-137F-8C119A0DAF03}"/>
                  </a:ext>
                </a:extLst>
              </p:cNvPr>
              <p:cNvCxnSpPr>
                <a:cxnSpLocks/>
              </p:cNvCxnSpPr>
              <p:nvPr/>
            </p:nvCxnSpPr>
            <p:spPr>
              <a:xfrm flipV="1">
                <a:off x="4354830" y="1588770"/>
                <a:ext cx="0" cy="214884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2BAC381-DE5B-BB9D-F185-A16B1A26F299}"/>
                  </a:ext>
                </a:extLst>
              </p:cNvPr>
              <p:cNvCxnSpPr>
                <a:cxnSpLocks/>
              </p:cNvCxnSpPr>
              <p:nvPr/>
            </p:nvCxnSpPr>
            <p:spPr>
              <a:xfrm flipV="1">
                <a:off x="5890260" y="360045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C98007-7D79-F402-0BDE-CBE3753B2E14}"/>
                  </a:ext>
                </a:extLst>
              </p:cNvPr>
              <p:cNvCxnSpPr>
                <a:cxnSpLocks/>
              </p:cNvCxnSpPr>
              <p:nvPr/>
            </p:nvCxnSpPr>
            <p:spPr>
              <a:xfrm flipV="1">
                <a:off x="8351520" y="360426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8CC61C-E068-EED3-A1E9-5098348C5476}"/>
                  </a:ext>
                </a:extLst>
              </p:cNvPr>
              <p:cNvCxnSpPr>
                <a:cxnSpLocks/>
              </p:cNvCxnSpPr>
              <p:nvPr/>
            </p:nvCxnSpPr>
            <p:spPr>
              <a:xfrm>
                <a:off x="4190819" y="2418943"/>
                <a:ext cx="319801"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4C8CA71-EF19-A40A-D702-C83C31A24A5D}"/>
                      </a:ext>
                    </a:extLst>
                  </p:cNvPr>
                  <p:cNvSpPr txBox="1"/>
                  <p:nvPr/>
                </p:nvSpPr>
                <p:spPr>
                  <a:xfrm>
                    <a:off x="2031995" y="2148682"/>
                    <a:ext cx="2432161" cy="5822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𝑏</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US" dirty="0"/>
                  </a:p>
                </p:txBody>
              </p:sp>
            </mc:Choice>
            <mc:Fallback xmlns="">
              <p:sp>
                <p:nvSpPr>
                  <p:cNvPr id="49" name="TextBox 48">
                    <a:extLst>
                      <a:ext uri="{FF2B5EF4-FFF2-40B4-BE49-F238E27FC236}">
                        <a16:creationId xmlns:a16="http://schemas.microsoft.com/office/drawing/2014/main" id="{A4C8CA71-EF19-A40A-D702-C83C31A24A5D}"/>
                      </a:ext>
                    </a:extLst>
                  </p:cNvPr>
                  <p:cNvSpPr txBox="1">
                    <a:spLocks noRot="1" noChangeAspect="1" noMove="1" noResize="1" noEditPoints="1" noAdjustHandles="1" noChangeArrowheads="1" noChangeShapeType="1" noTextEdit="1"/>
                  </p:cNvSpPr>
                  <p:nvPr/>
                </p:nvSpPr>
                <p:spPr>
                  <a:xfrm>
                    <a:off x="2031995" y="2148682"/>
                    <a:ext cx="2432161" cy="582224"/>
                  </a:xfrm>
                  <a:prstGeom prst="rect">
                    <a:avLst/>
                  </a:prstGeom>
                  <a:blipFill>
                    <a:blip r:embed="rId5"/>
                    <a:stretch>
                      <a:fillRect b="-30769"/>
                    </a:stretch>
                  </a:blipFill>
                </p:spPr>
                <p:txBody>
                  <a:bodyPr/>
                  <a:lstStyle/>
                  <a:p>
                    <a:r>
                      <a:rPr lang="en-US">
                        <a:noFill/>
                      </a:rPr>
                      <a:t> </a:t>
                    </a:r>
                  </a:p>
                </p:txBody>
              </p:sp>
            </mc:Fallback>
          </mc:AlternateContent>
          <p:cxnSp>
            <p:nvCxnSpPr>
              <p:cNvPr id="50" name="Straight Connector 49">
                <a:extLst>
                  <a:ext uri="{FF2B5EF4-FFF2-40B4-BE49-F238E27FC236}">
                    <a16:creationId xmlns:a16="http://schemas.microsoft.com/office/drawing/2014/main" id="{226B8360-9407-769B-49D5-7B96446246F8}"/>
                  </a:ext>
                </a:extLst>
              </p:cNvPr>
              <p:cNvCxnSpPr>
                <a:cxnSpLocks/>
              </p:cNvCxnSpPr>
              <p:nvPr/>
            </p:nvCxnSpPr>
            <p:spPr>
              <a:xfrm flipV="1">
                <a:off x="9425940" y="3604260"/>
                <a:ext cx="0" cy="28956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D624AB1-F436-3166-7824-4D91689CBA29}"/>
                    </a:ext>
                  </a:extLst>
                </p:cNvPr>
                <p:cNvSpPr txBox="1"/>
                <p:nvPr/>
              </p:nvSpPr>
              <p:spPr>
                <a:xfrm>
                  <a:off x="9081167" y="3546384"/>
                  <a:ext cx="441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𝑎</m:t>
                        </m:r>
                      </m:oMath>
                    </m:oMathPara>
                  </a14:m>
                  <a:endParaRPr lang="en-US" sz="2000" dirty="0"/>
                </a:p>
              </p:txBody>
            </p:sp>
          </mc:Choice>
          <mc:Fallback xmlns="">
            <p:sp>
              <p:nvSpPr>
                <p:cNvPr id="36" name="TextBox 35">
                  <a:extLst>
                    <a:ext uri="{FF2B5EF4-FFF2-40B4-BE49-F238E27FC236}">
                      <a16:creationId xmlns:a16="http://schemas.microsoft.com/office/drawing/2014/main" id="{9D624AB1-F436-3166-7824-4D91689CBA29}"/>
                    </a:ext>
                  </a:extLst>
                </p:cNvPr>
                <p:cNvSpPr txBox="1">
                  <a:spLocks noRot="1" noChangeAspect="1" noMove="1" noResize="1" noEditPoints="1" noAdjustHandles="1" noChangeArrowheads="1" noChangeShapeType="1" noTextEdit="1"/>
                </p:cNvSpPr>
                <p:nvPr/>
              </p:nvSpPr>
              <p:spPr>
                <a:xfrm>
                  <a:off x="9081167" y="3546384"/>
                  <a:ext cx="44117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03BD6B0-2F20-0FDF-E4C7-5BC7E5327A82}"/>
                    </a:ext>
                  </a:extLst>
                </p:cNvPr>
                <p:cNvSpPr txBox="1"/>
                <p:nvPr/>
              </p:nvSpPr>
              <p:spPr>
                <a:xfrm>
                  <a:off x="10462109" y="3546384"/>
                  <a:ext cx="4411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𝑏</m:t>
                        </m:r>
                      </m:oMath>
                    </m:oMathPara>
                  </a14:m>
                  <a:endParaRPr lang="en-US" sz="2000" dirty="0"/>
                </a:p>
              </p:txBody>
            </p:sp>
          </mc:Choice>
          <mc:Fallback xmlns="">
            <p:sp>
              <p:nvSpPr>
                <p:cNvPr id="37" name="TextBox 36">
                  <a:extLst>
                    <a:ext uri="{FF2B5EF4-FFF2-40B4-BE49-F238E27FC236}">
                      <a16:creationId xmlns:a16="http://schemas.microsoft.com/office/drawing/2014/main" id="{B03BD6B0-2F20-0FDF-E4C7-5BC7E5327A82}"/>
                    </a:ext>
                  </a:extLst>
                </p:cNvPr>
                <p:cNvSpPr txBox="1">
                  <a:spLocks noRot="1" noChangeAspect="1" noMove="1" noResize="1" noEditPoints="1" noAdjustHandles="1" noChangeArrowheads="1" noChangeShapeType="1" noTextEdit="1"/>
                </p:cNvSpPr>
                <p:nvPr/>
              </p:nvSpPr>
              <p:spPr>
                <a:xfrm>
                  <a:off x="10462109" y="3546384"/>
                  <a:ext cx="441172" cy="400110"/>
                </a:xfrm>
                <a:prstGeom prst="rect">
                  <a:avLst/>
                </a:prstGeom>
                <a:blipFill>
                  <a:blip r:embed="rId7"/>
                  <a:stretch>
                    <a:fillRect b="-8772"/>
                  </a:stretch>
                </a:blipFill>
              </p:spPr>
              <p:txBody>
                <a:bodyPr/>
                <a:lstStyle/>
                <a:p>
                  <a:r>
                    <a:rPr lang="en-US">
                      <a:noFill/>
                    </a:rPr>
                    <a:t> </a:t>
                  </a:r>
                </a:p>
              </p:txBody>
            </p:sp>
          </mc:Fallback>
        </mc:AlternateContent>
      </p:grpSp>
    </p:spTree>
    <p:extLst>
      <p:ext uri="{BB962C8B-B14F-4D97-AF65-F5344CB8AC3E}">
        <p14:creationId xmlns:p14="http://schemas.microsoft.com/office/powerpoint/2010/main" val="312199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B9F4-DF22-4D03-B514-564E30F65B85}"/>
              </a:ext>
            </a:extLst>
          </p:cNvPr>
          <p:cNvSpPr>
            <a:spLocks noGrp="1"/>
          </p:cNvSpPr>
          <p:nvPr>
            <p:ph type="title"/>
          </p:nvPr>
        </p:nvSpPr>
        <p:spPr/>
        <p:txBody>
          <a:bodyPr/>
          <a:lstStyle/>
          <a:p>
            <a:r>
              <a:rPr lang="en-US" i="1" dirty="0"/>
              <a:t>Continuous</a:t>
            </a:r>
            <a:r>
              <a:rPr lang="en-US" dirty="0"/>
              <a:t> </a:t>
            </a:r>
            <a:r>
              <a:rPr lang="en-US" u="sng" dirty="0"/>
              <a:t>Uniform</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47C619-FA10-4FA6-920D-83D972C16CF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Unif</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(uniform </a:t>
                </a:r>
                <a:r>
                  <a:rPr lang="en-US" b="1" dirty="0"/>
                  <a:t>real</a:t>
                </a:r>
                <a:r>
                  <a:rPr lang="en-US" dirty="0"/>
                  <a:t> number between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a:t>
                </a:r>
              </a:p>
              <a:p>
                <a:r>
                  <a:rPr lang="en-US" b="1" dirty="0"/>
                  <a:t>PDF</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b="1" dirty="0"/>
                  <a:t>CDF</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m:t>
                            </m:r>
                            <m:r>
                              <a:rPr lang="en-US" b="0" i="1" smtClean="0">
                                <a:latin typeface="Cambria Math" panose="02040503050406030204" pitchFamily="18" charset="0"/>
                              </a:rPr>
                              <m:t>𝑎</m:t>
                            </m:r>
                          </m:e>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num>
                              <m:den>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en>
                            </m:f>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𝑏</m:t>
                            </m:r>
                          </m:e>
                        </m:eqArr>
                      </m:e>
                    </m:d>
                  </m:oMath>
                </a14:m>
                <a:endParaRPr lang="en-US" b="0" dirty="0"/>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num>
                      <m:den>
                        <m:r>
                          <a:rPr lang="en-US" b="0" i="1" smtClean="0">
                            <a:latin typeface="Cambria Math" panose="02040503050406030204" pitchFamily="18" charset="0"/>
                          </a:rPr>
                          <m:t>2</m:t>
                        </m:r>
                      </m:den>
                    </m:f>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12</m:t>
                        </m:r>
                      </m:den>
                    </m:f>
                  </m:oMath>
                </a14:m>
                <a:endParaRPr lang="en-US" dirty="0"/>
              </a:p>
            </p:txBody>
          </p:sp>
        </mc:Choice>
        <mc:Fallback xmlns="">
          <p:sp>
            <p:nvSpPr>
              <p:cNvPr id="3" name="Content Placeholder 2">
                <a:extLst>
                  <a:ext uri="{FF2B5EF4-FFF2-40B4-BE49-F238E27FC236}">
                    <a16:creationId xmlns:a16="http://schemas.microsoft.com/office/drawing/2014/main" id="{7F47C619-FA10-4FA6-920D-83D972C16CF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82867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EDFB-DF73-4AB3-A671-8F346611455F}"/>
              </a:ext>
            </a:extLst>
          </p:cNvPr>
          <p:cNvSpPr>
            <a:spLocks noGrp="1"/>
          </p:cNvSpPr>
          <p:nvPr>
            <p:ph type="title"/>
          </p:nvPr>
        </p:nvSpPr>
        <p:spPr/>
        <p:txBody>
          <a:bodyPr/>
          <a:lstStyle/>
          <a:p>
            <a:r>
              <a:rPr lang="en-US" i="1" u="sng" dirty="0"/>
              <a:t>Exponential</a:t>
            </a:r>
            <a:r>
              <a:rPr lang="en-US" dirty="0"/>
              <a:t> Distribution</a:t>
            </a:r>
          </a:p>
        </p:txBody>
      </p:sp>
      <p:sp>
        <p:nvSpPr>
          <p:cNvPr id="3" name="Content Placeholder 2">
            <a:extLst>
              <a:ext uri="{FF2B5EF4-FFF2-40B4-BE49-F238E27FC236}">
                <a16:creationId xmlns:a16="http://schemas.microsoft.com/office/drawing/2014/main" id="{1E09BEC9-31C3-4CDC-8A49-C416123BCF3B}"/>
              </a:ext>
            </a:extLst>
          </p:cNvPr>
          <p:cNvSpPr>
            <a:spLocks noGrp="1"/>
          </p:cNvSpPr>
          <p:nvPr>
            <p:ph idx="1"/>
          </p:nvPr>
        </p:nvSpPr>
        <p:spPr>
          <a:xfrm>
            <a:off x="575239" y="1463857"/>
            <a:ext cx="11616761" cy="4592559"/>
          </a:xfrm>
        </p:spPr>
        <p:txBody>
          <a:bodyPr>
            <a:normAutofit/>
          </a:bodyPr>
          <a:lstStyle/>
          <a:p>
            <a:r>
              <a:rPr lang="en-US" dirty="0"/>
              <a:t>How much </a:t>
            </a:r>
            <a:r>
              <a:rPr lang="en-US" b="1" dirty="0"/>
              <a:t>time</a:t>
            </a:r>
            <a:r>
              <a:rPr lang="en-US" dirty="0"/>
              <a:t> till an event occurs?</a:t>
            </a:r>
          </a:p>
          <a:p>
            <a:pPr lvl="1"/>
            <a:r>
              <a:rPr lang="en-US" dirty="0"/>
              <a:t>e.g., seconds till thunder, time till the first customer</a:t>
            </a:r>
          </a:p>
          <a:p>
            <a:pPr lvl="1"/>
            <a:endParaRPr lang="en-US" dirty="0"/>
          </a:p>
          <a:p>
            <a:pPr lvl="1"/>
            <a:endParaRPr lang="en-US" dirty="0"/>
          </a:p>
          <a:p>
            <a:pPr lvl="1"/>
            <a:endParaRPr lang="en-US" dirty="0"/>
          </a:p>
          <a:p>
            <a:pPr lvl="1"/>
            <a:endPar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lang="en-US" sz="2800" i="1" dirty="0">
                <a:solidFill>
                  <a:schemeClr val="tx1">
                    <a:lumMod val="65000"/>
                    <a:lumOff val="35000"/>
                  </a:schemeClr>
                </a:solidFill>
              </a:rPr>
              <a:t>With the geometric distribution, we said trials must be independent -&gt;</a:t>
            </a:r>
          </a:p>
          <a:p>
            <a:pPr lvl="1" indent="-91440">
              <a:spcBef>
                <a:spcPts val="0"/>
              </a:spcBef>
              <a:spcAft>
                <a:spcPts val="200"/>
              </a:spcAft>
              <a:buClr>
                <a:srgbClr val="1CADE4"/>
              </a:buClr>
              <a:buSzPct val="100000"/>
              <a:buFont typeface="Tw Cen MT" panose="020B0602020104020603" pitchFamily="34" charset="0"/>
              <a:buChar char=" "/>
              <a:defRPr/>
            </a:pPr>
            <a:r>
              <a:rPr lang="en-US" i="1" dirty="0">
                <a:solidFill>
                  <a:schemeClr val="tx1">
                    <a:lumMod val="65000"/>
                    <a:lumOff val="35000"/>
                  </a:schemeClr>
                </a:solidFill>
              </a:rPr>
              <a:t>“</a:t>
            </a:r>
            <a:r>
              <a:rPr kumimoji="0" lang="en-US" b="0" i="0" u="none" strike="noStrike" kern="1200" cap="none" spc="0" normalizeH="0" baseline="0" noProof="0" dirty="0">
                <a:ln>
                  <a:noFill/>
                </a:ln>
                <a:solidFill>
                  <a:schemeClr val="tx1">
                    <a:lumMod val="65000"/>
                    <a:lumOff val="35000"/>
                  </a:schemeClr>
                </a:solidFill>
                <a:effectLst/>
                <a:uLnTx/>
                <a:uFillTx/>
                <a:latin typeface="Segoe UI Semilight" panose="020B0402040204020203" pitchFamily="34" charset="0"/>
                <a:ea typeface="+mn-ea"/>
                <a:cs typeface="Segoe UI Semilight" panose="020B0402040204020203" pitchFamily="34" charset="0"/>
              </a:rPr>
              <a:t>If the flip 1 is tails, the coin doesn’t remember it was tails, you’ve made no progress”</a:t>
            </a:r>
            <a:endParaRPr lang="en-US" i="1" dirty="0">
              <a:solidFill>
                <a:schemeClr val="tx1">
                  <a:lumMod val="65000"/>
                  <a:lumOff val="35000"/>
                </a:schemeClr>
              </a:solidFill>
            </a:endParaRPr>
          </a:p>
          <a:p>
            <a:pPr lvl="1"/>
            <a:endParaRPr lang="en-US" sz="1000" dirty="0">
              <a:solidFill>
                <a:prstClr val="black"/>
              </a:solidFill>
            </a:endParaRPr>
          </a:p>
          <a:p>
            <a:pPr lvl="1"/>
            <a:r>
              <a:rPr lang="en-US" sz="2800" dirty="0">
                <a:solidFill>
                  <a:prstClr val="black"/>
                </a:solidFill>
              </a:rPr>
              <a:t>Here, </a:t>
            </a:r>
            <a:r>
              <a:rPr lang="en-US" sz="2800" i="1" dirty="0"/>
              <a:t>waiting must not make the event happen any sooner -&gt;</a:t>
            </a:r>
          </a:p>
          <a:p>
            <a:pPr marL="128016" marR="0" lvl="1"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If we don’t get success in the first 3.87sec, chances of seeing success doesn’t change”</a:t>
            </a:r>
            <a:endPar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
        <p:nvSpPr>
          <p:cNvPr id="4" name="Rectangle: Rounded Corners 3">
            <a:extLst>
              <a:ext uri="{FF2B5EF4-FFF2-40B4-BE49-F238E27FC236}">
                <a16:creationId xmlns:a16="http://schemas.microsoft.com/office/drawing/2014/main" id="{B1233687-D4B1-64DA-8E0D-5FC1D1D30446}"/>
              </a:ext>
            </a:extLst>
          </p:cNvPr>
          <p:cNvSpPr/>
          <p:nvPr/>
        </p:nvSpPr>
        <p:spPr>
          <a:xfrm>
            <a:off x="650484" y="2440837"/>
            <a:ext cx="10865656" cy="1402293"/>
          </a:xfrm>
          <a:prstGeom prst="roundRect">
            <a:avLst/>
          </a:prstGeom>
          <a:solidFill>
            <a:srgbClr val="EA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Segoe UI Semilight" panose="020B0402040204020203" pitchFamily="34" charset="0"/>
                <a:cs typeface="Segoe UI Semilight" panose="020B0402040204020203" pitchFamily="34" charset="0"/>
              </a:rPr>
              <a:t>This sounds very similar to a </a:t>
            </a:r>
            <a:r>
              <a:rPr lang="en-US" sz="2400" b="1" u="sng" dirty="0">
                <a:solidFill>
                  <a:schemeClr val="tx1"/>
                </a:solidFill>
                <a:latin typeface="Segoe UI Semilight" panose="020B0402040204020203" pitchFamily="34" charset="0"/>
                <a:cs typeface="Segoe UI Semilight" panose="020B0402040204020203" pitchFamily="34" charset="0"/>
              </a:rPr>
              <a:t>geometric</a:t>
            </a:r>
            <a:r>
              <a:rPr lang="en-US" sz="2400" b="1" dirty="0">
                <a:solidFill>
                  <a:schemeClr val="tx1"/>
                </a:solidFill>
                <a:latin typeface="Segoe UI Semilight" panose="020B0402040204020203" pitchFamily="34" charset="0"/>
                <a:cs typeface="Segoe UI Semilight" panose="020B0402040204020203" pitchFamily="34" charset="0"/>
              </a:rPr>
              <a:t> distribution! </a:t>
            </a:r>
          </a:p>
          <a:p>
            <a:r>
              <a:rPr lang="en-US" sz="2400" dirty="0">
                <a:solidFill>
                  <a:schemeClr val="tx1"/>
                </a:solidFill>
                <a:latin typeface="Segoe UI Semilight" panose="020B0402040204020203" pitchFamily="34" charset="0"/>
                <a:cs typeface="Segoe UI Semilight" panose="020B0402040204020203" pitchFamily="34" charset="0"/>
              </a:rPr>
              <a:t>&gt; Geometric random variable is the  </a:t>
            </a:r>
            <a:r>
              <a:rPr lang="en-US" sz="2400" b="1" dirty="0">
                <a:solidFill>
                  <a:schemeClr val="tx1"/>
                </a:solidFill>
                <a:latin typeface="Segoe UI Semilight" panose="020B0402040204020203" pitchFamily="34" charset="0"/>
                <a:cs typeface="Segoe UI Semilight" panose="020B0402040204020203" pitchFamily="34" charset="0"/>
              </a:rPr>
              <a:t>number of trials</a:t>
            </a:r>
            <a:r>
              <a:rPr lang="en-US" sz="2400" dirty="0">
                <a:solidFill>
                  <a:schemeClr val="tx1"/>
                </a:solidFill>
                <a:latin typeface="Segoe UI Semilight" panose="020B0402040204020203" pitchFamily="34" charset="0"/>
                <a:cs typeface="Segoe UI Semilight" panose="020B0402040204020203" pitchFamily="34" charset="0"/>
              </a:rPr>
              <a:t> till success (discrete). </a:t>
            </a:r>
          </a:p>
          <a:p>
            <a:r>
              <a:rPr lang="en-US" sz="2400" dirty="0">
                <a:solidFill>
                  <a:schemeClr val="tx1"/>
                </a:solidFill>
                <a:latin typeface="Segoe UI Semilight" panose="020B0402040204020203" pitchFamily="34" charset="0"/>
                <a:cs typeface="Segoe UI Semilight" panose="020B0402040204020203" pitchFamily="34" charset="0"/>
              </a:rPr>
              <a:t>&gt; Exponential random variable is </a:t>
            </a:r>
            <a:r>
              <a:rPr lang="en-US" sz="2400" b="1" i="1" dirty="0">
                <a:solidFill>
                  <a:schemeClr val="tx1"/>
                </a:solidFill>
                <a:latin typeface="Segoe UI Semilight" panose="020B0402040204020203" pitchFamily="34" charset="0"/>
                <a:cs typeface="Segoe UI Semilight" panose="020B0402040204020203" pitchFamily="34" charset="0"/>
              </a:rPr>
              <a:t>time</a:t>
            </a:r>
            <a:r>
              <a:rPr lang="en-US" sz="2400" dirty="0">
                <a:solidFill>
                  <a:schemeClr val="tx1"/>
                </a:solidFill>
                <a:latin typeface="Segoe UI Semilight" panose="020B0402040204020203" pitchFamily="34" charset="0"/>
                <a:cs typeface="Segoe UI Semilight" panose="020B0402040204020203" pitchFamily="34" charset="0"/>
              </a:rPr>
              <a:t> (a real number, continuous) till success</a:t>
            </a: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7D0235E-F8A0-610E-4F17-902416761414}"/>
                  </a:ext>
                </a:extLst>
              </p:cNvPr>
              <p:cNvSpPr/>
              <p:nvPr/>
            </p:nvSpPr>
            <p:spPr>
              <a:xfrm>
                <a:off x="650484" y="6159204"/>
                <a:ext cx="10865656" cy="494347"/>
              </a:xfrm>
              <a:prstGeom prst="roundRect">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egoe UI Semilight" panose="020B0402040204020203" pitchFamily="34" charset="0"/>
                    <a:cs typeface="Segoe UI Semilight" panose="020B0402040204020203" pitchFamily="34" charset="0"/>
                  </a:rPr>
                  <a:t>This means </a:t>
                </a:r>
                <a:r>
                  <a:rPr lang="en-US" sz="2800" b="1" dirty="0" err="1">
                    <a:solidFill>
                      <a:schemeClr val="tx1"/>
                    </a:solidFill>
                    <a:latin typeface="Segoe UI Semilight" panose="020B0402040204020203" pitchFamily="34" charset="0"/>
                    <a:cs typeface="Segoe UI Semilight" panose="020B0402040204020203" pitchFamily="34" charset="0"/>
                  </a:rPr>
                  <a:t>memorylessness</a:t>
                </a:r>
                <a:r>
                  <a:rPr lang="en-US" sz="2800" dirty="0">
                    <a:solidFill>
                      <a:schemeClr val="tx1"/>
                    </a:solidFill>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solidFill>
                          <a:schemeClr val="tx1"/>
                        </a:solidFill>
                        <a:latin typeface="Cambria Math" panose="02040503050406030204" pitchFamily="18" charset="0"/>
                      </a:rPr>
                      <m:t>ℙ</m:t>
                    </m:r>
                    <m:d>
                      <m:dPr>
                        <m:endChr m:val="|"/>
                        <m:ctrlPr>
                          <a:rPr lang="en-US" sz="280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+1 </m:t>
                        </m:r>
                      </m:e>
                    </m:d>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≥1)=</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𝑌</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m:t>
                    </m:r>
                  </m:oMath>
                </a14:m>
                <a:endParaRPr lang="en-US" sz="2800" dirty="0">
                  <a:solidFill>
                    <a:schemeClr val="tx1"/>
                  </a:solidFill>
                </a:endParaRPr>
              </a:p>
            </p:txBody>
          </p:sp>
        </mc:Choice>
        <mc:Fallback xmlns="">
          <p:sp>
            <p:nvSpPr>
              <p:cNvPr id="5" name="Rectangle: Rounded Corners 4">
                <a:extLst>
                  <a:ext uri="{FF2B5EF4-FFF2-40B4-BE49-F238E27FC236}">
                    <a16:creationId xmlns:a16="http://schemas.microsoft.com/office/drawing/2014/main" id="{97D0235E-F8A0-610E-4F17-902416761414}"/>
                  </a:ext>
                </a:extLst>
              </p:cNvPr>
              <p:cNvSpPr>
                <a:spLocks noRot="1" noChangeAspect="1" noMove="1" noResize="1" noEditPoints="1" noAdjustHandles="1" noChangeArrowheads="1" noChangeShapeType="1" noTextEdit="1"/>
              </p:cNvSpPr>
              <p:nvPr/>
            </p:nvSpPr>
            <p:spPr>
              <a:xfrm>
                <a:off x="650484" y="6159204"/>
                <a:ext cx="10865656" cy="494347"/>
              </a:xfrm>
              <a:prstGeom prst="roundRect">
                <a:avLst/>
              </a:prstGeom>
              <a:blipFill>
                <a:blip r:embed="rId2"/>
                <a:stretch>
                  <a:fillRect l="-954" t="-17284" b="-3456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19867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7ECA-B276-4E1D-A6DF-43616AC52B05}"/>
              </a:ext>
            </a:extLst>
          </p:cNvPr>
          <p:cNvSpPr>
            <a:spLocks noGrp="1"/>
          </p:cNvSpPr>
          <p:nvPr>
            <p:ph type="title"/>
          </p:nvPr>
        </p:nvSpPr>
        <p:spPr/>
        <p:txBody>
          <a:bodyPr/>
          <a:lstStyle/>
          <a:p>
            <a:r>
              <a:rPr lang="en-US" i="1" u="sng" dirty="0"/>
              <a:t>Exponential</a:t>
            </a:r>
            <a:r>
              <a:rPr lang="en-US" dirty="0"/>
              <a:t> Distribution- </a:t>
            </a:r>
            <a:r>
              <a:rPr lang="en-US" b="1" dirty="0"/>
              <a:t>CDF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9917A-A85D-49B5-9F56-A8C748FCCCB5}"/>
                  </a:ext>
                </a:extLst>
              </p:cNvPr>
              <p:cNvSpPr>
                <a:spLocks noGrp="1"/>
              </p:cNvSpPr>
              <p:nvPr>
                <p:ph idx="1"/>
              </p:nvPr>
            </p:nvSpPr>
            <p:spPr>
              <a:xfrm>
                <a:off x="575239" y="1463857"/>
                <a:ext cx="11616761" cy="4845504"/>
              </a:xfrm>
            </p:spPr>
            <p:txBody>
              <a:bodyPr>
                <a:normAutofit/>
              </a:bodyPr>
              <a:lstStyle/>
              <a:p>
                <a14:m>
                  <m:oMath xmlns:m="http://schemas.openxmlformats.org/officeDocument/2006/math">
                    <m:r>
                      <a:rPr lang="en-US" b="0"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endParaRPr lang="en-US" sz="1000" dirty="0"/>
              </a:p>
              <a:p>
                <a:r>
                  <a:rPr lang="en-US" dirty="0">
                    <a:solidFill>
                      <a:srgbClr val="C00000"/>
                    </a:solidFill>
                  </a:rPr>
                  <a:t>It would be hard to come up with the PDF directly here, so start with CDF.</a:t>
                </a:r>
              </a:p>
              <a:p>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=1−</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r>
                      <a:rPr lang="en-US" i="1">
                        <a:latin typeface="Cambria Math" panose="02040503050406030204" pitchFamily="18" charset="0"/>
                      </a:rPr>
                      <m:t>)</m:t>
                    </m:r>
                  </m:oMath>
                </a14:m>
                <a:endParaRPr lang="en-US" dirty="0"/>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i="1" dirty="0">
                  <a:solidFill>
                    <a:prstClr val="black"/>
                  </a:solidFill>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sz="1500" i="1" dirty="0">
                  <a:solidFill>
                    <a:prstClr val="black"/>
                  </a:solidFil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1" u="none" strike="noStrike" kern="1200" cap="none" spc="0" normalizeH="0" baseline="0" noProof="0" dirty="0">
                  <a:ln>
                    <a:noFill/>
                  </a:ln>
                  <a:solidFill>
                    <a:prstClr val="black"/>
                  </a:solidFill>
                  <a:effectLst/>
                  <a:uLnTx/>
                  <a:uFillTx/>
                  <a:ea typeface="+mn-ea"/>
                </a:endParaRPr>
              </a:p>
              <a:p>
                <a:pPr lvl="1"/>
                <a:endParaRPr lang="en-US" dirty="0"/>
              </a:p>
            </p:txBody>
          </p:sp>
        </mc:Choice>
        <mc:Fallback xmlns="">
          <p:sp>
            <p:nvSpPr>
              <p:cNvPr id="3" name="Content Placeholder 2">
                <a:extLst>
                  <a:ext uri="{FF2B5EF4-FFF2-40B4-BE49-F238E27FC236}">
                    <a16:creationId xmlns:a16="http://schemas.microsoft.com/office/drawing/2014/main" id="{A309917A-A85D-49B5-9F56-A8C748FCCCB5}"/>
                  </a:ext>
                </a:extLst>
              </p:cNvPr>
              <p:cNvSpPr>
                <a:spLocks noGrp="1" noRot="1" noChangeAspect="1" noMove="1" noResize="1" noEditPoints="1" noAdjustHandles="1" noChangeArrowheads="1" noChangeShapeType="1" noTextEdit="1"/>
              </p:cNvSpPr>
              <p:nvPr>
                <p:ph idx="1"/>
              </p:nvPr>
            </p:nvSpPr>
            <p:spPr>
              <a:xfrm>
                <a:off x="575239" y="1463857"/>
                <a:ext cx="11616761" cy="4845504"/>
              </a:xfrm>
              <a:blipFill>
                <a:blip r:embed="rId2"/>
                <a:stretch>
                  <a:fillRect l="-630" t="-2138"/>
                </a:stretch>
              </a:blipFill>
            </p:spPr>
            <p:txBody>
              <a:bodyPr/>
              <a:lstStyle/>
              <a:p>
                <a:r>
                  <a:rPr lang="en-US">
                    <a:noFill/>
                  </a:rPr>
                  <a:t> </a:t>
                </a:r>
              </a:p>
            </p:txBody>
          </p:sp>
        </mc:Fallback>
      </mc:AlternateContent>
    </p:spTree>
    <p:extLst>
      <p:ext uri="{BB962C8B-B14F-4D97-AF65-F5344CB8AC3E}">
        <p14:creationId xmlns:p14="http://schemas.microsoft.com/office/powerpoint/2010/main" val="353491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7ECA-B276-4E1D-A6DF-43616AC52B05}"/>
              </a:ext>
            </a:extLst>
          </p:cNvPr>
          <p:cNvSpPr>
            <a:spLocks noGrp="1"/>
          </p:cNvSpPr>
          <p:nvPr>
            <p:ph type="title"/>
          </p:nvPr>
        </p:nvSpPr>
        <p:spPr/>
        <p:txBody>
          <a:bodyPr/>
          <a:lstStyle/>
          <a:p>
            <a:r>
              <a:rPr lang="en-US" i="1" u="sng" dirty="0"/>
              <a:t>Exponential</a:t>
            </a:r>
            <a:r>
              <a:rPr lang="en-US" dirty="0"/>
              <a:t> Distribution- </a:t>
            </a:r>
            <a:r>
              <a:rPr lang="en-US" b="1" dirty="0"/>
              <a:t>CDF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9917A-A85D-49B5-9F56-A8C748FCCCB5}"/>
                  </a:ext>
                </a:extLst>
              </p:cNvPr>
              <p:cNvSpPr>
                <a:spLocks noGrp="1"/>
              </p:cNvSpPr>
              <p:nvPr>
                <p:ph idx="1"/>
              </p:nvPr>
            </p:nvSpPr>
            <p:spPr>
              <a:xfrm>
                <a:off x="575239" y="1463857"/>
                <a:ext cx="11616761" cy="4845504"/>
              </a:xfrm>
            </p:spPr>
            <p:txBody>
              <a:bodyPr>
                <a:normAutofit/>
              </a:bodyPr>
              <a:lstStyle/>
              <a:p>
                <a14:m>
                  <m:oMath xmlns:m="http://schemas.openxmlformats.org/officeDocument/2006/math">
                    <m:r>
                      <a:rPr lang="en-US" b="0"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endParaRPr lang="en-US" sz="1000" dirty="0"/>
              </a:p>
              <a:p>
                <a:r>
                  <a:rPr lang="en-US" dirty="0">
                    <a:solidFill>
                      <a:srgbClr val="C00000"/>
                    </a:solidFill>
                  </a:rPr>
                  <a:t>It would be hard to come up with the PDF directly here, so start with CDF.</a:t>
                </a:r>
              </a:p>
              <a:p>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=1−</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r>
                      <a:rPr lang="en-US" i="1">
                        <a:latin typeface="Cambria Math" panose="02040503050406030204" pitchFamily="18" charset="0"/>
                      </a:rPr>
                      <m:t>)</m:t>
                    </m:r>
                  </m:oMath>
                </a14:m>
                <a:endParaRPr lang="en-US" dirty="0"/>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i="1" dirty="0">
                  <a:solidFill>
                    <a:prstClr val="black"/>
                  </a:solidFill>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sz="1500" i="1" dirty="0">
                  <a:solidFill>
                    <a:prstClr val="black"/>
                  </a:solidFil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1" u="none" strike="noStrike" kern="1200" cap="none" spc="0" normalizeH="0" baseline="0" noProof="0" dirty="0">
                  <a:ln>
                    <a:noFill/>
                  </a:ln>
                  <a:solidFill>
                    <a:prstClr val="black"/>
                  </a:solidFill>
                  <a:effectLst/>
                  <a:uLnTx/>
                  <a:uFillTx/>
                  <a:ea typeface="+mn-ea"/>
                </a:endParaRPr>
              </a:p>
              <a:p>
                <a:pPr lvl="1"/>
                <a:endParaRPr lang="en-US" dirty="0"/>
              </a:p>
            </p:txBody>
          </p:sp>
        </mc:Choice>
        <mc:Fallback xmlns="">
          <p:sp>
            <p:nvSpPr>
              <p:cNvPr id="3" name="Content Placeholder 2">
                <a:extLst>
                  <a:ext uri="{FF2B5EF4-FFF2-40B4-BE49-F238E27FC236}">
                    <a16:creationId xmlns:a16="http://schemas.microsoft.com/office/drawing/2014/main" id="{A309917A-A85D-49B5-9F56-A8C748FCCCB5}"/>
                  </a:ext>
                </a:extLst>
              </p:cNvPr>
              <p:cNvSpPr>
                <a:spLocks noGrp="1" noRot="1" noChangeAspect="1" noMove="1" noResize="1" noEditPoints="1" noAdjustHandles="1" noChangeArrowheads="1" noChangeShapeType="1" noTextEdit="1"/>
              </p:cNvSpPr>
              <p:nvPr>
                <p:ph idx="1"/>
              </p:nvPr>
            </p:nvSpPr>
            <p:spPr>
              <a:xfrm>
                <a:off x="575239" y="1463857"/>
                <a:ext cx="11616761" cy="4845504"/>
              </a:xfrm>
              <a:blipFill>
                <a:blip r:embed="rId2"/>
                <a:stretch>
                  <a:fillRect l="-630"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931045-D789-434C-E1C0-3491664D869A}"/>
              </a:ext>
            </a:extLst>
          </p:cNvPr>
          <p:cNvSpPr/>
          <p:nvPr/>
        </p:nvSpPr>
        <p:spPr>
          <a:xfrm>
            <a:off x="575239" y="3499176"/>
            <a:ext cx="9613789" cy="774865"/>
          </a:xfrm>
          <a:prstGeom prst="roundRect">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What distribution do we know about the also deals with time?</a:t>
            </a:r>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85656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795D-252E-49EB-B3E5-491FEDA78DC7}"/>
              </a:ext>
            </a:extLst>
          </p:cNvPr>
          <p:cNvSpPr>
            <a:spLocks noGrp="1"/>
          </p:cNvSpPr>
          <p:nvPr>
            <p:ph type="title"/>
          </p:nvPr>
        </p:nvSpPr>
        <p:spPr/>
        <p:txBody>
          <a:bodyPr/>
          <a:lstStyle/>
          <a:p>
            <a:r>
              <a:rPr lang="en-US" b="1" i="1" dirty="0"/>
              <a:t>Discrete</a:t>
            </a:r>
            <a:r>
              <a:rPr lang="en-US" dirty="0"/>
              <a:t> Random Variables</a:t>
            </a:r>
          </a:p>
        </p:txBody>
      </p:sp>
      <p:sp>
        <p:nvSpPr>
          <p:cNvPr id="3" name="Content Placeholder 2">
            <a:extLst>
              <a:ext uri="{FF2B5EF4-FFF2-40B4-BE49-F238E27FC236}">
                <a16:creationId xmlns:a16="http://schemas.microsoft.com/office/drawing/2014/main" id="{93E9A866-13FF-481F-B66A-9871A20024C0}"/>
              </a:ext>
            </a:extLst>
          </p:cNvPr>
          <p:cNvSpPr>
            <a:spLocks noGrp="1"/>
          </p:cNvSpPr>
          <p:nvPr>
            <p:ph idx="1"/>
          </p:nvPr>
        </p:nvSpPr>
        <p:spPr>
          <a:xfrm>
            <a:off x="575237" y="1120593"/>
            <a:ext cx="11483410" cy="5532029"/>
          </a:xfrm>
        </p:spPr>
        <p:txBody>
          <a:bodyPr>
            <a:normAutofit/>
          </a:bodyPr>
          <a:lstStyle/>
          <a:p>
            <a:r>
              <a:rPr lang="en-US" dirty="0"/>
              <a:t>The support has </a:t>
            </a:r>
            <a:r>
              <a:rPr lang="en-US" i="1" dirty="0"/>
              <a:t>finite </a:t>
            </a:r>
            <a:r>
              <a:rPr lang="en-US" dirty="0"/>
              <a:t>or </a:t>
            </a:r>
            <a:r>
              <a:rPr lang="en-US" i="1" dirty="0"/>
              <a:t>countably infinite values</a:t>
            </a:r>
          </a:p>
          <a:p>
            <a:pPr lvl="1"/>
            <a:r>
              <a:rPr lang="en-US" i="1" dirty="0"/>
              <a:t>e.g., number of successes, number of trials till success, attendance at a class are all discrete because they take on a set of finite or countably infinite values</a:t>
            </a:r>
          </a:p>
          <a:p>
            <a:pPr lvl="1"/>
            <a:endParaRPr lang="en-US" i="1" dirty="0"/>
          </a:p>
          <a:p>
            <a:pPr lvl="1"/>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i="1" dirty="0">
              <a:solidFill>
                <a:prstClr val="black"/>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Continuous</a:t>
            </a:r>
            <a:r>
              <a:rPr kumimoji="0" lang="en-US" sz="44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Random Variables</a:t>
            </a:r>
          </a:p>
          <a:p>
            <a:pPr marL="114300" lvl="1" indent="12700">
              <a:spcAft>
                <a:spcPts val="0"/>
              </a:spcAft>
              <a:buFont typeface="Segoe UI Semilight" panose="020B0402040204020203" pitchFamily="34" charset="0"/>
              <a:buChar char=" "/>
            </a:pPr>
            <a:r>
              <a:rPr lang="en-US" sz="2800" dirty="0"/>
              <a:t>Random variables with a support of</a:t>
            </a:r>
            <a:r>
              <a:rPr lang="en-US" sz="2800" i="1" dirty="0"/>
              <a:t> </a:t>
            </a:r>
            <a:r>
              <a:rPr kumimoji="0" lang="en-US" sz="28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uncountably-infinite</a:t>
            </a:r>
            <a:r>
              <a:rPr lang="en-US" sz="2800" i="1" dirty="0"/>
              <a:t> values</a:t>
            </a:r>
          </a:p>
          <a:p>
            <a:pPr marL="114300" marR="0" lvl="1" indent="1270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
              <a:tabLst/>
              <a:defRPr/>
            </a:pPr>
            <a:r>
              <a:rPr lang="en-US" sz="2200" i="1" dirty="0">
                <a:solidFill>
                  <a:prstClr val="black"/>
                </a:solidFill>
              </a:rPr>
              <a:t>&gt; </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e.g., RVs that take on any </a:t>
            </a:r>
            <a:r>
              <a:rPr kumimoji="0" lang="en-US" sz="22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real</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number in some interval(s) like distance, height, time, etc.</a:t>
            </a:r>
            <a:r>
              <a:rPr lang="en-US" sz="2800" i="1" dirty="0"/>
              <a:t> </a:t>
            </a:r>
            <a:endParaRPr lang="en-US" i="1" dirty="0"/>
          </a:p>
          <a:p>
            <a:pPr marL="0" indent="0">
              <a:buNone/>
            </a:pPr>
            <a:endParaRPr lang="en-US" i="1" dirty="0"/>
          </a:p>
          <a:p>
            <a:pPr marL="0" indent="0">
              <a:buNone/>
            </a:pPr>
            <a:endParaRPr lang="en-US" i="1" dirty="0"/>
          </a:p>
          <a:p>
            <a:pPr marL="0" indent="0">
              <a:buNone/>
            </a:pPr>
            <a:endParaRPr lang="en-US" i="1" dirty="0"/>
          </a:p>
        </p:txBody>
      </p:sp>
      <p:sp>
        <p:nvSpPr>
          <p:cNvPr id="4" name="Title 1">
            <a:extLst>
              <a:ext uri="{FF2B5EF4-FFF2-40B4-BE49-F238E27FC236}">
                <a16:creationId xmlns:a16="http://schemas.microsoft.com/office/drawing/2014/main" id="{4E2A8607-52C0-B209-0EDE-FB5FD2864E93}"/>
              </a:ext>
            </a:extLst>
          </p:cNvPr>
          <p:cNvSpPr txBox="1">
            <a:spLocks/>
          </p:cNvSpPr>
          <p:nvPr/>
        </p:nvSpPr>
        <p:spPr>
          <a:xfrm>
            <a:off x="575239" y="3379275"/>
            <a:ext cx="11187259"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endParaRPr lang="en-US" dirty="0"/>
          </a:p>
        </p:txBody>
      </p:sp>
      <p:sp>
        <p:nvSpPr>
          <p:cNvPr id="5" name="Rectangle: Rounded Corners 4">
            <a:extLst>
              <a:ext uri="{FF2B5EF4-FFF2-40B4-BE49-F238E27FC236}">
                <a16:creationId xmlns:a16="http://schemas.microsoft.com/office/drawing/2014/main" id="{E58837EA-BB98-359D-9E32-8C3FEF3D935C}"/>
              </a:ext>
            </a:extLst>
          </p:cNvPr>
          <p:cNvSpPr/>
          <p:nvPr/>
        </p:nvSpPr>
        <p:spPr>
          <a:xfrm>
            <a:off x="575237" y="2527587"/>
            <a:ext cx="10629791" cy="1262743"/>
          </a:xfrm>
          <a:prstGeom prst="roundRect">
            <a:avLst/>
          </a:prstGeom>
          <a:solidFill>
            <a:srgbClr val="F3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marR="0" lvl="1" indent="1270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Some random experiments have </a:t>
            </a:r>
            <a:r>
              <a:rPr kumimoji="0" lang="en-US" sz="2400" b="0" i="0"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uncountably-infinite sample spaces</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&gt; How long until the next bus shows up?</a:t>
            </a:r>
          </a:p>
          <a:p>
            <a:pPr marL="91440" marR="0" lvl="0" indent="-9144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Char char=" "/>
              <a:tabLst/>
              <a:defRPr/>
            </a:pPr>
            <a:r>
              <a:rPr lang="en-US" sz="2200" i="1" dirty="0">
                <a:solidFill>
                  <a:prstClr val="black"/>
                </a:solidFill>
              </a:rPr>
              <a:t>&gt; </a:t>
            </a:r>
            <a:r>
              <a:rPr lang="en-US" sz="2200" i="1" dirty="0">
                <a:solidFill>
                  <a:prstClr val="black"/>
                </a:solidFill>
                <a:latin typeface="Segoe UI Semilight" panose="020B0402040204020203" pitchFamily="34" charset="0"/>
                <a:cs typeface="Segoe UI Semilight" panose="020B0402040204020203" pitchFamily="34" charset="0"/>
              </a:rPr>
              <a:t>T</a:t>
            </a:r>
            <a:r>
              <a:rPr kumimoji="0" lang="en-US" sz="2200" b="0" i="1" u="none" strike="noStrike" kern="1200" cap="none" spc="0" normalizeH="0" baseline="0" noProof="0" dirty="0" err="1">
                <a:ln>
                  <a:noFill/>
                </a:ln>
                <a:solidFill>
                  <a:prstClr val="black"/>
                </a:solidFill>
                <a:effectLst/>
                <a:uLnTx/>
                <a:uFillTx/>
                <a:latin typeface="Segoe UI Semilight" panose="020B0402040204020203" pitchFamily="34" charset="0"/>
                <a:ea typeface="+mn-ea"/>
                <a:cs typeface="Segoe UI Semilight" panose="020B0402040204020203" pitchFamily="34" charset="0"/>
              </a:rPr>
              <a:t>hrowing</a:t>
            </a:r>
            <a:r>
              <a:rPr kumimoji="0" lang="en-US" sz="22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 dart on a board (what location does the dart land?</a:t>
            </a:r>
            <a:r>
              <a:rPr lang="en-US" sz="2400" i="1" dirty="0">
                <a:solidFill>
                  <a:prstClr val="black"/>
                </a:solidFill>
                <a:latin typeface="Segoe UI Semilight" panose="020B0402040204020203" pitchFamily="34" charset="0"/>
                <a:cs typeface="Segoe UI Semilight" panose="020B0402040204020203" pitchFamily="34" charset="0"/>
              </a:rPr>
              <a:t>)</a:t>
            </a: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endParaRPr lang="en-US" dirty="0"/>
          </a:p>
        </p:txBody>
      </p:sp>
    </p:spTree>
    <p:extLst>
      <p:ext uri="{BB962C8B-B14F-4D97-AF65-F5344CB8AC3E}">
        <p14:creationId xmlns:p14="http://schemas.microsoft.com/office/powerpoint/2010/main" val="1152593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7ECA-B276-4E1D-A6DF-43616AC52B05}"/>
              </a:ext>
            </a:extLst>
          </p:cNvPr>
          <p:cNvSpPr>
            <a:spLocks noGrp="1"/>
          </p:cNvSpPr>
          <p:nvPr>
            <p:ph type="title"/>
          </p:nvPr>
        </p:nvSpPr>
        <p:spPr/>
        <p:txBody>
          <a:bodyPr/>
          <a:lstStyle/>
          <a:p>
            <a:r>
              <a:rPr lang="en-US" i="1" u="sng" dirty="0"/>
              <a:t>Exponential</a:t>
            </a:r>
            <a:r>
              <a:rPr lang="en-US" dirty="0"/>
              <a:t> Distribution- </a:t>
            </a:r>
            <a:r>
              <a:rPr lang="en-US" b="1" dirty="0"/>
              <a:t>CDF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9917A-A85D-49B5-9F56-A8C748FCCCB5}"/>
                  </a:ext>
                </a:extLst>
              </p:cNvPr>
              <p:cNvSpPr>
                <a:spLocks noGrp="1"/>
              </p:cNvSpPr>
              <p:nvPr>
                <p:ph idx="1"/>
              </p:nvPr>
            </p:nvSpPr>
            <p:spPr>
              <a:xfrm>
                <a:off x="575239" y="1463857"/>
                <a:ext cx="11616761" cy="4845504"/>
              </a:xfrm>
            </p:spPr>
            <p:txBody>
              <a:bodyPr>
                <a:normAutofit/>
              </a:bodyPr>
              <a:lstStyle/>
              <a:p>
                <a14:m>
                  <m:oMath xmlns:m="http://schemas.openxmlformats.org/officeDocument/2006/math">
                    <m:r>
                      <a:rPr lang="en-US" b="0"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endParaRPr lang="en-US" sz="1000" dirty="0"/>
              </a:p>
              <a:p>
                <a:r>
                  <a:rPr lang="en-US" dirty="0">
                    <a:solidFill>
                      <a:srgbClr val="C00000"/>
                    </a:solidFill>
                  </a:rPr>
                  <a:t>It would be hard to come up with the PDF directly here, so start with CDF.</a:t>
                </a:r>
              </a:p>
              <a:p>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=1−</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r>
                      <a:rPr lang="en-US" i="1">
                        <a:latin typeface="Cambria Math" panose="02040503050406030204" pitchFamily="18" charset="0"/>
                      </a:rPr>
                      <m:t>)</m:t>
                    </m:r>
                  </m:oMath>
                </a14:m>
                <a:endParaRPr lang="en-US" dirty="0"/>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i="1" dirty="0">
                  <a:solidFill>
                    <a:prstClr val="black"/>
                  </a:solidFill>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sz="1500" i="1" dirty="0">
                  <a:solidFill>
                    <a:prstClr val="black"/>
                  </a:solidFil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800" b="0" i="1" u="none" strike="noStrike" kern="1200" cap="none" spc="0" normalizeH="0" baseline="0" noProof="0" dirty="0">
                  <a:ln>
                    <a:noFill/>
                  </a:ln>
                  <a:solidFill>
                    <a:prstClr val="black"/>
                  </a:solidFill>
                  <a:effectLst/>
                  <a:uLnTx/>
                  <a:uFillTx/>
                  <a:ea typeface="+mn-ea"/>
                </a:endParaRPr>
              </a:p>
              <a:p>
                <a:pPr lvl="1"/>
                <a:endParaRPr lang="en-US" dirty="0"/>
              </a:p>
            </p:txBody>
          </p:sp>
        </mc:Choice>
        <mc:Fallback xmlns="">
          <p:sp>
            <p:nvSpPr>
              <p:cNvPr id="3" name="Content Placeholder 2">
                <a:extLst>
                  <a:ext uri="{FF2B5EF4-FFF2-40B4-BE49-F238E27FC236}">
                    <a16:creationId xmlns:a16="http://schemas.microsoft.com/office/drawing/2014/main" id="{A309917A-A85D-49B5-9F56-A8C748FCCCB5}"/>
                  </a:ext>
                </a:extLst>
              </p:cNvPr>
              <p:cNvSpPr>
                <a:spLocks noGrp="1" noRot="1" noChangeAspect="1" noMove="1" noResize="1" noEditPoints="1" noAdjustHandles="1" noChangeArrowheads="1" noChangeShapeType="1" noTextEdit="1"/>
              </p:cNvSpPr>
              <p:nvPr>
                <p:ph idx="1"/>
              </p:nvPr>
            </p:nvSpPr>
            <p:spPr>
              <a:xfrm>
                <a:off x="575239" y="1463857"/>
                <a:ext cx="11616761" cy="4845504"/>
              </a:xfrm>
              <a:blipFill>
                <a:blip r:embed="rId2"/>
                <a:stretch>
                  <a:fillRect l="-630"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931045-D789-434C-E1C0-3491664D869A}"/>
              </a:ext>
            </a:extLst>
          </p:cNvPr>
          <p:cNvSpPr/>
          <p:nvPr/>
        </p:nvSpPr>
        <p:spPr>
          <a:xfrm>
            <a:off x="575239" y="3499176"/>
            <a:ext cx="9613789" cy="774865"/>
          </a:xfrm>
          <a:prstGeom prst="roundRect">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What distribution do we know about the also deals with time…</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Poisson!</a:t>
            </a:r>
          </a:p>
          <a:p>
            <a:pPr marL="128016" marR="0" lvl="1" indent="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Poisson random variable gives us the number of events in a unit of time</a:t>
            </a:r>
          </a:p>
        </p:txBody>
      </p:sp>
    </p:spTree>
    <p:extLst>
      <p:ext uri="{BB962C8B-B14F-4D97-AF65-F5344CB8AC3E}">
        <p14:creationId xmlns:p14="http://schemas.microsoft.com/office/powerpoint/2010/main" val="697832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7ECA-B276-4E1D-A6DF-43616AC52B05}"/>
              </a:ext>
            </a:extLst>
          </p:cNvPr>
          <p:cNvSpPr>
            <a:spLocks noGrp="1"/>
          </p:cNvSpPr>
          <p:nvPr>
            <p:ph type="title"/>
          </p:nvPr>
        </p:nvSpPr>
        <p:spPr/>
        <p:txBody>
          <a:bodyPr/>
          <a:lstStyle/>
          <a:p>
            <a:r>
              <a:rPr lang="en-US" i="1" u="sng" dirty="0"/>
              <a:t>Exponential</a:t>
            </a:r>
            <a:r>
              <a:rPr lang="en-US" dirty="0"/>
              <a:t> Distribution- </a:t>
            </a:r>
            <a:r>
              <a:rPr lang="en-US" b="1" dirty="0"/>
              <a:t>CDF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9917A-A85D-49B5-9F56-A8C748FCCCB5}"/>
                  </a:ext>
                </a:extLst>
              </p:cNvPr>
              <p:cNvSpPr>
                <a:spLocks noGrp="1"/>
              </p:cNvSpPr>
              <p:nvPr>
                <p:ph idx="1"/>
              </p:nvPr>
            </p:nvSpPr>
            <p:spPr>
              <a:xfrm>
                <a:off x="575239" y="1463857"/>
                <a:ext cx="11616761" cy="4845504"/>
              </a:xfrm>
            </p:spPr>
            <p:txBody>
              <a:bodyPr>
                <a:normAutofit/>
              </a:bodyPr>
              <a:lstStyle/>
              <a:p>
                <a14:m>
                  <m:oMath xmlns:m="http://schemas.openxmlformats.org/officeDocument/2006/math">
                    <m:r>
                      <a:rPr lang="en-US" b="0"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endParaRPr lang="en-US" sz="1000" dirty="0"/>
              </a:p>
              <a:p>
                <a:r>
                  <a:rPr lang="en-US" dirty="0">
                    <a:solidFill>
                      <a:srgbClr val="C00000"/>
                    </a:solidFill>
                  </a:rPr>
                  <a:t>It would be hard to come up with the PDF directly here, so start with CDF.</a:t>
                </a:r>
              </a:p>
              <a:p>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=1−</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r>
                      <a:rPr lang="en-US" i="1">
                        <a:latin typeface="Cambria Math" panose="02040503050406030204" pitchFamily="18" charset="0"/>
                      </a:rPr>
                      <m:t>)</m:t>
                    </m:r>
                  </m:oMath>
                </a14:m>
                <a:endParaRPr lang="en-US" dirty="0"/>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i="1" dirty="0">
                  <a:solidFill>
                    <a:prstClr val="black"/>
                  </a:solidFill>
                </a:endParaRP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lang="en-US" sz="1500" i="1" dirty="0">
                  <a:solidFill>
                    <a:prstClr val="black"/>
                  </a:solidFill>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1" u="none" strike="noStrike" kern="1200" cap="none" spc="0" normalizeH="0" baseline="0" noProof="0" dirty="0">
                    <a:ln>
                      <a:noFill/>
                    </a:ln>
                    <a:solidFill>
                      <a:prstClr val="black"/>
                    </a:solidFill>
                    <a:effectLst/>
                    <a:uLnTx/>
                    <a:uFillTx/>
                    <a:ea typeface="+mn-ea"/>
                  </a:rPr>
                  <a:t>What Poisson are we waiting on, and what event for it tells you that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&gt;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𝑡</m:t>
                    </m:r>
                  </m:oMath>
                </a14:m>
                <a:r>
                  <a:rPr kumimoji="0" lang="en-US" sz="2800" b="0" i="1" u="none" strike="noStrike" kern="1200" cap="none" spc="0" normalizeH="0" baseline="0" noProof="0" dirty="0">
                    <a:ln>
                      <a:noFill/>
                    </a:ln>
                    <a:solidFill>
                      <a:prstClr val="black"/>
                    </a:solidFill>
                    <a:effectLst/>
                    <a:uLnTx/>
                    <a:uFillTx/>
                    <a:ea typeface="+mn-ea"/>
                  </a:rPr>
                  <a:t>?</a:t>
                </a:r>
              </a:p>
              <a:p>
                <a:pPr lvl="1" indent="-91440">
                  <a:spcBef>
                    <a:spcPts val="0"/>
                  </a:spcBef>
                  <a:spcAft>
                    <a:spcPts val="200"/>
                  </a:spcAft>
                  <a:buClr>
                    <a:srgbClr val="1CADE4"/>
                  </a:buClr>
                  <a:buSzPct val="100000"/>
                  <a:buFont typeface="Tw Cen MT" panose="020B0602020104020603" pitchFamily="34" charset="0"/>
                  <a:buChar char=" "/>
                  <a:defRPr/>
                </a:pPr>
                <a:r>
                  <a:rPr kumimoji="0" lang="en-US" b="0" u="none" strike="noStrike" kern="1200" cap="none" spc="0" normalizeH="0" noProof="0" dirty="0">
                    <a:ln>
                      <a:noFill/>
                    </a:ln>
                    <a:solidFill>
                      <a:prstClr val="black"/>
                    </a:solidFill>
                    <a:effectLst/>
                    <a:uLnTx/>
                    <a:uFillTx/>
                  </a:rPr>
                  <a:t>what must be true </a:t>
                </a:r>
                <a:r>
                  <a:rPr lang="en-US" dirty="0">
                    <a:solidFill>
                      <a:prstClr val="black"/>
                    </a:solidFill>
                  </a:rPr>
                  <a:t>about the number of successes in a certain time interval?</a:t>
                </a:r>
                <a:endParaRPr kumimoji="0" lang="en-US" b="0" u="none" strike="noStrike" kern="1200" cap="none" spc="0" normalizeH="0" baseline="0" noProof="0" dirty="0">
                  <a:ln>
                    <a:noFill/>
                  </a:ln>
                  <a:solidFill>
                    <a:prstClr val="black"/>
                  </a:solidFill>
                  <a:effectLst/>
                  <a:uLnTx/>
                  <a:uFillTx/>
                </a:endParaRPr>
              </a:p>
              <a:p>
                <a:pPr lvl="1"/>
                <a:endParaRPr lang="en-US" dirty="0"/>
              </a:p>
            </p:txBody>
          </p:sp>
        </mc:Choice>
        <mc:Fallback xmlns="">
          <p:sp>
            <p:nvSpPr>
              <p:cNvPr id="3" name="Content Placeholder 2">
                <a:extLst>
                  <a:ext uri="{FF2B5EF4-FFF2-40B4-BE49-F238E27FC236}">
                    <a16:creationId xmlns:a16="http://schemas.microsoft.com/office/drawing/2014/main" id="{A309917A-A85D-49B5-9F56-A8C748FCCCB5}"/>
                  </a:ext>
                </a:extLst>
              </p:cNvPr>
              <p:cNvSpPr>
                <a:spLocks noGrp="1" noRot="1" noChangeAspect="1" noMove="1" noResize="1" noEditPoints="1" noAdjustHandles="1" noChangeArrowheads="1" noChangeShapeType="1" noTextEdit="1"/>
              </p:cNvSpPr>
              <p:nvPr>
                <p:ph idx="1"/>
              </p:nvPr>
            </p:nvSpPr>
            <p:spPr>
              <a:xfrm>
                <a:off x="575239" y="1463857"/>
                <a:ext cx="11616761" cy="4845504"/>
              </a:xfrm>
              <a:blipFill>
                <a:blip r:embed="rId3"/>
                <a:stretch>
                  <a:fillRect l="-630"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931045-D789-434C-E1C0-3491664D869A}"/>
              </a:ext>
            </a:extLst>
          </p:cNvPr>
          <p:cNvSpPr/>
          <p:nvPr/>
        </p:nvSpPr>
        <p:spPr>
          <a:xfrm>
            <a:off x="575239" y="3499176"/>
            <a:ext cx="9613789" cy="774865"/>
          </a:xfrm>
          <a:prstGeom prst="roundRect">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What distribution do we know about the also deals with time…</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Poisson!</a:t>
            </a:r>
          </a:p>
          <a:p>
            <a:pPr marL="128016" marR="0" lvl="1" indent="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Poisson random variable gives us the number of events in a unit of time</a:t>
            </a:r>
          </a:p>
        </p:txBody>
      </p:sp>
    </p:spTree>
    <p:extLst>
      <p:ext uri="{BB962C8B-B14F-4D97-AF65-F5344CB8AC3E}">
        <p14:creationId xmlns:p14="http://schemas.microsoft.com/office/powerpoint/2010/main" val="3649475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7ECA-B276-4E1D-A6DF-43616AC52B05}"/>
              </a:ext>
            </a:extLst>
          </p:cNvPr>
          <p:cNvSpPr>
            <a:spLocks noGrp="1"/>
          </p:cNvSpPr>
          <p:nvPr>
            <p:ph type="title"/>
          </p:nvPr>
        </p:nvSpPr>
        <p:spPr/>
        <p:txBody>
          <a:bodyPr/>
          <a:lstStyle/>
          <a:p>
            <a:r>
              <a:rPr lang="en-US" i="1" u="sng" dirty="0"/>
              <a:t>Exponential</a:t>
            </a:r>
            <a:r>
              <a:rPr lang="en-US" dirty="0"/>
              <a:t> Distribution- </a:t>
            </a:r>
            <a:r>
              <a:rPr lang="en-US" b="1" dirty="0"/>
              <a:t>CDF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9917A-A85D-49B5-9F56-A8C748FCCCB5}"/>
                  </a:ext>
                </a:extLst>
              </p:cNvPr>
              <p:cNvSpPr>
                <a:spLocks noGrp="1"/>
              </p:cNvSpPr>
              <p:nvPr>
                <p:ph idx="1"/>
              </p:nvPr>
            </p:nvSpPr>
            <p:spPr>
              <a:xfrm>
                <a:off x="575239" y="1463857"/>
                <a:ext cx="11616761" cy="4984444"/>
              </a:xfrm>
            </p:spPr>
            <p:txBody>
              <a:bodyPr>
                <a:normAutofit/>
              </a:bodyPr>
              <a:lstStyle/>
              <a:p>
                <a14:m>
                  <m:oMath xmlns:m="http://schemas.openxmlformats.org/officeDocument/2006/math">
                    <m:r>
                      <a:rPr lang="en-US" b="0"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endParaRPr lang="en-US" sz="1000" dirty="0"/>
              </a:p>
              <a:p>
                <a:r>
                  <a:rPr lang="en-US" dirty="0">
                    <a:solidFill>
                      <a:srgbClr val="C00000"/>
                    </a:solidFill>
                  </a:rPr>
                  <a:t>It would be hard to come up with the PDF directly here, so start with CDF.</a:t>
                </a:r>
              </a:p>
              <a:p>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=1−</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r>
                      <a:rPr lang="en-US" i="1">
                        <a:latin typeface="Cambria Math" panose="02040503050406030204" pitchFamily="18" charset="0"/>
                      </a:rPr>
                      <m:t>)</m:t>
                    </m:r>
                  </m:oMath>
                </a14:m>
                <a:endParaRPr lang="en-US" dirty="0"/>
              </a:p>
              <a:p>
                <a:endParaRPr lang="en-US" i="1" dirty="0"/>
              </a:p>
              <a:p>
                <a:pPr lvl="1"/>
                <a:endParaRPr lang="en-US" dirty="0"/>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1" u="none" strike="noStrike" kern="1200" cap="none" spc="0" normalizeH="0" baseline="0" noProof="0" dirty="0">
                    <a:ln>
                      <a:noFill/>
                    </a:ln>
                    <a:solidFill>
                      <a:prstClr val="black"/>
                    </a:solidFill>
                    <a:effectLst/>
                    <a:uLnTx/>
                    <a:uFillTx/>
                    <a:ea typeface="+mn-ea"/>
                  </a:rPr>
                  <a:t>What Poisson are we waiting on, and what event for it tells you that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&gt;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𝑡</m:t>
                    </m:r>
                  </m:oMath>
                </a14:m>
                <a:r>
                  <a:rPr kumimoji="0" lang="en-US" sz="2800" b="0" i="1" u="none" strike="noStrike" kern="1200" cap="none" spc="0" normalizeH="0" baseline="0" noProof="0" dirty="0">
                    <a:ln>
                      <a:noFill/>
                    </a:ln>
                    <a:solidFill>
                      <a:prstClr val="black"/>
                    </a:solidFill>
                    <a:effectLst/>
                    <a:uLnTx/>
                    <a:uFillTx/>
                    <a:ea typeface="+mn-ea"/>
                  </a:rPr>
                  <a:t>?</a:t>
                </a:r>
              </a:p>
              <a:p>
                <a:pPr lvl="1" indent="-91440">
                  <a:spcBef>
                    <a:spcPts val="0"/>
                  </a:spcBef>
                  <a:spcAft>
                    <a:spcPts val="200"/>
                  </a:spcAft>
                  <a:buClr>
                    <a:srgbClr val="1CADE4"/>
                  </a:buClr>
                  <a:buSzPct val="100000"/>
                  <a:buFont typeface="Tw Cen MT" panose="020B0602020104020603" pitchFamily="34" charset="0"/>
                  <a:buChar char=" "/>
                  <a:defRPr/>
                </a:pPr>
                <a:r>
                  <a:rPr kumimoji="0" lang="en-US" b="1" u="none" strike="noStrike" kern="1200" cap="none" spc="0" normalizeH="0" noProof="0" dirty="0">
                    <a:ln>
                      <a:noFill/>
                    </a:ln>
                    <a:solidFill>
                      <a:schemeClr val="accent4">
                        <a:lumMod val="50000"/>
                      </a:schemeClr>
                    </a:solidFill>
                    <a:effectLst/>
                    <a:uLnTx/>
                    <a:uFillTx/>
                  </a:rPr>
                  <a:t>there must be 0 events in the first </a:t>
                </a:r>
                <a14:m>
                  <m:oMath xmlns:m="http://schemas.openxmlformats.org/officeDocument/2006/math">
                    <m:r>
                      <a:rPr kumimoji="0" lang="en-US" b="1" i="1" u="none" strike="noStrike" kern="1200" cap="none" spc="0" normalizeH="0" noProof="0" smtClean="0">
                        <a:ln>
                          <a:noFill/>
                        </a:ln>
                        <a:solidFill>
                          <a:schemeClr val="accent4">
                            <a:lumMod val="50000"/>
                          </a:schemeClr>
                        </a:solidFill>
                        <a:effectLst/>
                        <a:uLnTx/>
                        <a:uFillTx/>
                        <a:latin typeface="Cambria Math" panose="02040503050406030204" pitchFamily="18" charset="0"/>
                      </a:rPr>
                      <m:t>𝒕</m:t>
                    </m:r>
                  </m:oMath>
                </a14:m>
                <a:r>
                  <a:rPr kumimoji="0" lang="en-US" b="1" u="none" strike="noStrike" kern="1200" cap="none" spc="0" normalizeH="0" baseline="0" noProof="0" dirty="0">
                    <a:ln>
                      <a:noFill/>
                    </a:ln>
                    <a:solidFill>
                      <a:schemeClr val="accent4">
                        <a:lumMod val="50000"/>
                      </a:schemeClr>
                    </a:solidFill>
                    <a:effectLst/>
                    <a:uLnTx/>
                    <a:uFillTx/>
                  </a:rPr>
                  <a:t> time</a:t>
                </a:r>
                <a:r>
                  <a:rPr kumimoji="0" lang="en-US" b="1" u="none" strike="noStrike" kern="1200" cap="none" spc="0" normalizeH="0" noProof="0" dirty="0">
                    <a:ln>
                      <a:noFill/>
                    </a:ln>
                    <a:solidFill>
                      <a:schemeClr val="accent4">
                        <a:lumMod val="50000"/>
                      </a:schemeClr>
                    </a:solidFill>
                    <a:effectLst/>
                    <a:uLnTx/>
                    <a:uFillTx/>
                  </a:rPr>
                  <a:t> units</a:t>
                </a:r>
              </a:p>
              <a:p>
                <a:pPr lvl="1" indent="-91440">
                  <a:spcBef>
                    <a:spcPts val="0"/>
                  </a:spcBef>
                  <a:spcAft>
                    <a:spcPts val="200"/>
                  </a:spcAft>
                  <a:buClr>
                    <a:srgbClr val="1CADE4"/>
                  </a:buClr>
                  <a:buSzPct val="100000"/>
                  <a:buFont typeface="Tw Cen MT" panose="020B0602020104020603" pitchFamily="34" charset="0"/>
                  <a:buChar char=" "/>
                  <a:defRPr/>
                </a:pPr>
                <a:endParaRPr lang="en-US" b="1" baseline="0" dirty="0">
                  <a:solidFill>
                    <a:schemeClr val="accent4">
                      <a:lumMod val="50000"/>
                    </a:schemeClr>
                  </a:solidFill>
                </a:endParaRPr>
              </a:p>
              <a:p>
                <a:pPr lvl="1" indent="-91440">
                  <a:spcBef>
                    <a:spcPts val="0"/>
                  </a:spcBef>
                  <a:spcAft>
                    <a:spcPts val="200"/>
                  </a:spcAft>
                  <a:buClr>
                    <a:srgbClr val="1CADE4"/>
                  </a:buClr>
                  <a:buSzPct val="100000"/>
                  <a:buFont typeface="Tw Cen MT" panose="020B0602020104020603" pitchFamily="34" charset="0"/>
                  <a:buChar char=" "/>
                  <a:defRPr/>
                </a:pPr>
                <a14:m>
                  <m:oMath xmlns:m="http://schemas.openxmlformats.org/officeDocument/2006/math">
                    <m:r>
                      <a:rPr kumimoji="0" lang="en-US" sz="2800" b="0" i="1" u="none" strike="noStrike" kern="1200" cap="none" spc="0" normalizeH="0" noProof="0" smtClean="0">
                        <a:ln>
                          <a:noFill/>
                        </a:ln>
                        <a:solidFill>
                          <a:schemeClr val="accent4">
                            <a:lumMod val="50000"/>
                          </a:schemeClr>
                        </a:solidFill>
                        <a:effectLst/>
                        <a:uLnTx/>
                        <a:uFillTx/>
                        <a:latin typeface="Cambria Math" panose="02040503050406030204" pitchFamily="18" charset="0"/>
                      </a:rPr>
                      <m:t>𝑌</m:t>
                    </m:r>
                    <m:r>
                      <a:rPr kumimoji="0" lang="en-US" sz="2800" b="0" i="1" u="none" strike="noStrike" kern="1200" cap="none" spc="0" normalizeH="0" noProof="0" smtClean="0">
                        <a:ln>
                          <a:noFill/>
                        </a:ln>
                        <a:solidFill>
                          <a:schemeClr val="accent4">
                            <a:lumMod val="50000"/>
                          </a:schemeClr>
                        </a:solidFill>
                        <a:effectLst/>
                        <a:uLnTx/>
                        <a:uFillTx/>
                        <a:latin typeface="Cambria Math" panose="02040503050406030204" pitchFamily="18" charset="0"/>
                      </a:rPr>
                      <m:t>~</m:t>
                    </m:r>
                    <m:r>
                      <m:rPr>
                        <m:sty m:val="p"/>
                      </m:rPr>
                      <a:rPr kumimoji="0" lang="en-US" sz="2800" b="0" i="0" u="none" strike="noStrike" kern="1200" cap="none" spc="0" normalizeH="0" noProof="0" smtClean="0">
                        <a:ln>
                          <a:noFill/>
                        </a:ln>
                        <a:solidFill>
                          <a:schemeClr val="accent4">
                            <a:lumMod val="50000"/>
                          </a:schemeClr>
                        </a:solidFill>
                        <a:effectLst/>
                        <a:uLnTx/>
                        <a:uFillTx/>
                        <a:latin typeface="Cambria Math" panose="02040503050406030204" pitchFamily="18" charset="0"/>
                      </a:rPr>
                      <m:t>Poi</m:t>
                    </m:r>
                    <m:r>
                      <a:rPr kumimoji="0" lang="en-US" sz="2800" b="0" i="1" u="none" strike="noStrike" kern="1200" cap="none" spc="0" normalizeH="0" noProof="0" smtClean="0">
                        <a:ln>
                          <a:noFill/>
                        </a:ln>
                        <a:solidFill>
                          <a:schemeClr val="accent4">
                            <a:lumMod val="50000"/>
                          </a:schemeClr>
                        </a:solidFill>
                        <a:effectLst/>
                        <a:uLnTx/>
                        <a:uFillTx/>
                        <a:latin typeface="Cambria Math" panose="02040503050406030204" pitchFamily="18" charset="0"/>
                      </a:rPr>
                      <m:t>(</m:t>
                    </m:r>
                    <m:r>
                      <a:rPr kumimoji="0" lang="en-US" sz="2800" b="0" i="1" u="none" strike="noStrike" kern="1200" cap="none" spc="0" normalizeH="0" noProof="0" smtClean="0">
                        <a:ln>
                          <a:noFill/>
                        </a:ln>
                        <a:solidFill>
                          <a:schemeClr val="accent4">
                            <a:lumMod val="50000"/>
                          </a:schemeClr>
                        </a:solidFill>
                        <a:effectLst/>
                        <a:uLnTx/>
                        <a:uFillTx/>
                        <a:latin typeface="Cambria Math" panose="02040503050406030204" pitchFamily="18" charset="0"/>
                      </a:rPr>
                      <m:t>𝜆</m:t>
                    </m:r>
                    <m:r>
                      <a:rPr kumimoji="0" lang="en-US" sz="2800" b="0" i="1" u="none" strike="noStrike" kern="1200" cap="none" spc="0" normalizeH="0" noProof="0" smtClean="0">
                        <a:ln>
                          <a:noFill/>
                        </a:ln>
                        <a:solidFill>
                          <a:schemeClr val="accent4">
                            <a:lumMod val="50000"/>
                          </a:schemeClr>
                        </a:solidFill>
                        <a:effectLst/>
                        <a:uLnTx/>
                        <a:uFillTx/>
                        <a:latin typeface="Cambria Math" panose="02040503050406030204" pitchFamily="18" charset="0"/>
                      </a:rPr>
                      <m:t>𝑡</m:t>
                    </m:r>
                    <m:r>
                      <a:rPr kumimoji="0" lang="en-US" sz="2800" b="0" i="1" u="none" strike="noStrike" kern="1200" cap="none" spc="0" normalizeH="0" noProof="0" smtClean="0">
                        <a:ln>
                          <a:noFill/>
                        </a:ln>
                        <a:solidFill>
                          <a:schemeClr val="accent4">
                            <a:lumMod val="50000"/>
                          </a:schemeClr>
                        </a:solidFill>
                        <a:effectLst/>
                        <a:uLnTx/>
                        <a:uFillTx/>
                        <a:latin typeface="Cambria Math" panose="02040503050406030204" pitchFamily="18" charset="0"/>
                      </a:rPr>
                      <m:t>)</m:t>
                    </m:r>
                  </m:oMath>
                </a14:m>
                <a:r>
                  <a:rPr kumimoji="0" lang="en-US" sz="2800" u="none" strike="noStrike" kern="1200" cap="none" spc="0" normalizeH="0" baseline="0" noProof="0" dirty="0">
                    <a:ln>
                      <a:noFill/>
                    </a:ln>
                    <a:solidFill>
                      <a:prstClr val="black"/>
                    </a:solidFill>
                    <a:effectLst/>
                    <a:uLnTx/>
                    <a:uFillTx/>
                  </a:rPr>
                  <a:t> (average </a:t>
                </a:r>
                <a14:m>
                  <m:oMath xmlns:m="http://schemas.openxmlformats.org/officeDocument/2006/math">
                    <m:r>
                      <a:rPr lang="en-US" sz="2800" i="1">
                        <a:solidFill>
                          <a:prstClr val="black"/>
                        </a:solidFill>
                        <a:latin typeface="Cambria Math" panose="02040503050406030204" pitchFamily="18" charset="0"/>
                      </a:rPr>
                      <m:t>𝜆</m:t>
                    </m:r>
                    <m:r>
                      <a:rPr lang="en-US" sz="2800" i="1">
                        <a:solidFill>
                          <a:prstClr val="black"/>
                        </a:solidFill>
                        <a:latin typeface="Cambria Math" panose="02040503050406030204" pitchFamily="18" charset="0"/>
                      </a:rPr>
                      <m:t>𝑡</m:t>
                    </m:r>
                    <m:r>
                      <a:rPr lang="en-US" sz="2800" i="1">
                        <a:solidFill>
                          <a:prstClr val="black"/>
                        </a:solidFill>
                        <a:latin typeface="Cambria Math" panose="02040503050406030204" pitchFamily="18" charset="0"/>
                      </a:rPr>
                      <m:t> </m:t>
                    </m:r>
                  </m:oMath>
                </a14:m>
                <a:r>
                  <a:rPr kumimoji="0" lang="en-US" sz="2800" u="none" strike="noStrike" kern="1200" cap="none" spc="0" normalizeH="0" noProof="0" dirty="0">
                    <a:ln>
                      <a:noFill/>
                    </a:ln>
                    <a:solidFill>
                      <a:prstClr val="black"/>
                    </a:solidFill>
                    <a:effectLst/>
                    <a:uLnTx/>
                    <a:uFillTx/>
                  </a:rPr>
                  <a:t>events in </a:t>
                </a:r>
                <a14:m>
                  <m:oMath xmlns:m="http://schemas.openxmlformats.org/officeDocument/2006/math">
                    <m:r>
                      <a:rPr kumimoji="0" lang="en-US" sz="2800" i="1" u="none" strike="noStrike" kern="1200" cap="none" spc="0" normalizeH="0" noProof="0" dirty="0" smtClean="0">
                        <a:ln>
                          <a:noFill/>
                        </a:ln>
                        <a:solidFill>
                          <a:prstClr val="black"/>
                        </a:solidFill>
                        <a:effectLst/>
                        <a:uLnTx/>
                        <a:uFillTx/>
                        <a:latin typeface="Cambria Math" panose="02040503050406030204" pitchFamily="18" charset="0"/>
                      </a:rPr>
                      <m:t>𝑡</m:t>
                    </m:r>
                  </m:oMath>
                </a14:m>
                <a:r>
                  <a:rPr kumimoji="0" lang="en-US" sz="2800" u="none" strike="noStrike" kern="1200" cap="none" spc="0" normalizeH="0" noProof="0" dirty="0">
                    <a:ln>
                      <a:noFill/>
                    </a:ln>
                    <a:solidFill>
                      <a:prstClr val="black"/>
                    </a:solidFill>
                    <a:effectLst/>
                    <a:uLnTx/>
                    <a:uFillTx/>
                  </a:rPr>
                  <a:t> time units</a:t>
                </a:r>
                <a:r>
                  <a:rPr kumimoji="0" lang="en-US" sz="2800" u="none" strike="noStrike" kern="1200" cap="none" spc="0" normalizeH="0" baseline="0" noProof="0" dirty="0">
                    <a:ln>
                      <a:noFill/>
                    </a:ln>
                    <a:solidFill>
                      <a:prstClr val="black"/>
                    </a:solidFill>
                    <a:effectLst/>
                    <a:uLnTx/>
                    <a:uFillTx/>
                  </a:rPr>
                  <a:t>). </a:t>
                </a:r>
                <a:br>
                  <a:rPr kumimoji="0" lang="en-US" sz="2800" u="none" strike="noStrike" kern="1200" cap="none" spc="0" normalizeH="0" baseline="0" noProof="0" dirty="0">
                    <a:ln>
                      <a:noFill/>
                    </a:ln>
                    <a:solidFill>
                      <a:prstClr val="black"/>
                    </a:solidFill>
                    <a:effectLst/>
                    <a:uLnTx/>
                    <a:uFillTx/>
                  </a:rPr>
                </a:br>
                <a:r>
                  <a:rPr kumimoji="0" lang="en-US" sz="2800" u="none" strike="noStrike" kern="1200" cap="none" spc="0" normalizeH="0" baseline="0" noProof="0" dirty="0">
                    <a:ln>
                      <a:noFill/>
                    </a:ln>
                    <a:solidFill>
                      <a:prstClr val="black"/>
                    </a:solidFill>
                    <a:effectLst/>
                    <a:uLnTx/>
                    <a:uFillTx/>
                  </a:rPr>
                  <a:t>Then, </a:t>
                </a:r>
                <a14:m>
                  <m:oMath xmlns:m="http://schemas.openxmlformats.org/officeDocument/2006/math">
                    <m:r>
                      <a:rPr lang="en-US" sz="2800" b="1" i="1">
                        <a:latin typeface="Cambria Math" panose="02040503050406030204" pitchFamily="18" charset="0"/>
                      </a:rPr>
                      <m:t>ℙ</m:t>
                    </m:r>
                    <m:d>
                      <m:dPr>
                        <m:ctrlPr>
                          <a:rPr lang="en-US" sz="2800" b="1" i="1">
                            <a:latin typeface="Cambria Math" panose="02040503050406030204" pitchFamily="18" charset="0"/>
                          </a:rPr>
                        </m:ctrlPr>
                      </m:dPr>
                      <m:e>
                        <m:r>
                          <a:rPr lang="en-US" sz="2800" b="1" i="1">
                            <a:latin typeface="Cambria Math" panose="02040503050406030204" pitchFamily="18" charset="0"/>
                          </a:rPr>
                          <m:t>𝑿</m:t>
                        </m:r>
                        <m:r>
                          <a:rPr lang="en-US" sz="2800" b="1" i="1">
                            <a:latin typeface="Cambria Math" panose="02040503050406030204" pitchFamily="18" charset="0"/>
                          </a:rPr>
                          <m:t>&gt;</m:t>
                        </m:r>
                        <m:r>
                          <a:rPr lang="en-US" sz="2800" b="1" i="1">
                            <a:latin typeface="Cambria Math" panose="02040503050406030204" pitchFamily="18" charset="0"/>
                          </a:rPr>
                          <m:t>𝒕</m:t>
                        </m:r>
                      </m:e>
                    </m:d>
                    <m:r>
                      <a:rPr lang="en-US" sz="2800" b="1" i="1" smtClean="0">
                        <a:latin typeface="Cambria Math" panose="02040503050406030204" pitchFamily="18" charset="0"/>
                      </a:rPr>
                      <m:t>=</m:t>
                    </m:r>
                    <m:r>
                      <a:rPr lang="en-US" sz="2800" b="1" i="1">
                        <a:latin typeface="Cambria Math" panose="02040503050406030204" pitchFamily="18" charset="0"/>
                      </a:rPr>
                      <m:t>ℙ</m:t>
                    </m:r>
                    <m:d>
                      <m:dPr>
                        <m:ctrlPr>
                          <a:rPr lang="en-US" sz="2800" b="1" i="1" smtClean="0">
                            <a:latin typeface="Cambria Math" panose="02040503050406030204" pitchFamily="18" charset="0"/>
                          </a:rPr>
                        </m:ctrlPr>
                      </m:dPr>
                      <m:e>
                        <m:r>
                          <a:rPr lang="en-US" sz="2800" b="1" i="1" smtClean="0">
                            <a:latin typeface="Cambria Math" panose="02040503050406030204" pitchFamily="18" charset="0"/>
                          </a:rPr>
                          <m:t>𝒀</m:t>
                        </m:r>
                        <m:r>
                          <a:rPr lang="en-US" sz="2800" b="1" i="1" smtClean="0">
                            <a:latin typeface="Cambria Math" panose="02040503050406030204" pitchFamily="18" charset="0"/>
                          </a:rPr>
                          <m:t>=</m:t>
                        </m:r>
                        <m:r>
                          <a:rPr lang="en-US" sz="2800" b="1" i="1" smtClean="0">
                            <a:latin typeface="Cambria Math" panose="02040503050406030204" pitchFamily="18" charset="0"/>
                          </a:rPr>
                          <m:t>𝟎</m:t>
                        </m:r>
                      </m:e>
                    </m:d>
                  </m:oMath>
                </a14:m>
                <a:endParaRPr kumimoji="0" lang="en-US" b="1" u="none" strike="noStrike" kern="1200" cap="none" spc="0" normalizeH="0" baseline="0" noProof="0" dirty="0">
                  <a:ln>
                    <a:noFill/>
                  </a:ln>
                  <a:solidFill>
                    <a:prstClr val="black"/>
                  </a:solidFill>
                  <a:effectLst/>
                  <a:uLnTx/>
                  <a:uFillTx/>
                </a:endParaRPr>
              </a:p>
              <a:p>
                <a:pPr lvl="1"/>
                <a:endParaRPr lang="en-US" dirty="0"/>
              </a:p>
            </p:txBody>
          </p:sp>
        </mc:Choice>
        <mc:Fallback xmlns="">
          <p:sp>
            <p:nvSpPr>
              <p:cNvPr id="3" name="Content Placeholder 2">
                <a:extLst>
                  <a:ext uri="{FF2B5EF4-FFF2-40B4-BE49-F238E27FC236}">
                    <a16:creationId xmlns:a16="http://schemas.microsoft.com/office/drawing/2014/main" id="{A309917A-A85D-49B5-9F56-A8C748FCCCB5}"/>
                  </a:ext>
                </a:extLst>
              </p:cNvPr>
              <p:cNvSpPr>
                <a:spLocks noGrp="1" noRot="1" noChangeAspect="1" noMove="1" noResize="1" noEditPoints="1" noAdjustHandles="1" noChangeArrowheads="1" noChangeShapeType="1" noTextEdit="1"/>
              </p:cNvSpPr>
              <p:nvPr>
                <p:ph idx="1"/>
              </p:nvPr>
            </p:nvSpPr>
            <p:spPr>
              <a:xfrm>
                <a:off x="575239" y="1463857"/>
                <a:ext cx="11616761" cy="4984444"/>
              </a:xfrm>
              <a:blipFill>
                <a:blip r:embed="rId2"/>
                <a:stretch>
                  <a:fillRect l="-630" t="-2078" b="-2567"/>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21F6BA50-E48B-E757-09B3-6C5628DD120F}"/>
              </a:ext>
            </a:extLst>
          </p:cNvPr>
          <p:cNvSpPr/>
          <p:nvPr/>
        </p:nvSpPr>
        <p:spPr>
          <a:xfrm>
            <a:off x="575239" y="3499176"/>
            <a:ext cx="9613789" cy="774865"/>
          </a:xfrm>
          <a:prstGeom prst="roundRect">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What distribution do we know about the also deals with time…</a:t>
            </a:r>
            <a:r>
              <a:rPr kumimoji="0" lang="en-US" sz="24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Poisson!</a:t>
            </a:r>
          </a:p>
          <a:p>
            <a:pPr marL="128016" marR="0" lvl="1" indent="0" algn="l" defTabSz="914400" rtl="0" eaLnBrk="1" fontAlgn="auto" latinLnBrk="0" hangingPunct="1">
              <a:lnSpc>
                <a:spcPct val="90000"/>
              </a:lnSpc>
              <a:spcBef>
                <a:spcPts val="200"/>
              </a:spcBef>
              <a:spcAft>
                <a:spcPts val="400"/>
              </a:spcAft>
              <a:buClr>
                <a:srgbClr val="B6A479"/>
              </a:buClr>
              <a:buSzTx/>
              <a:buFont typeface="Segoe UI Semilight" panose="020B0402040204020203" pitchFamily="34" charset="0"/>
              <a:buNone/>
              <a:tabLst/>
              <a:defRPr/>
            </a:pP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Poisson random variable gives us the number of events in a unit of time</a:t>
            </a:r>
          </a:p>
        </p:txBody>
      </p:sp>
    </p:spTree>
    <p:extLst>
      <p:ext uri="{BB962C8B-B14F-4D97-AF65-F5344CB8AC3E}">
        <p14:creationId xmlns:p14="http://schemas.microsoft.com/office/powerpoint/2010/main" val="399445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7ECA-B276-4E1D-A6DF-43616AC52B05}"/>
              </a:ext>
            </a:extLst>
          </p:cNvPr>
          <p:cNvSpPr>
            <a:spLocks noGrp="1"/>
          </p:cNvSpPr>
          <p:nvPr>
            <p:ph type="title"/>
          </p:nvPr>
        </p:nvSpPr>
        <p:spPr/>
        <p:txBody>
          <a:bodyPr/>
          <a:lstStyle/>
          <a:p>
            <a:r>
              <a:rPr lang="en-US" i="1" u="sng" dirty="0"/>
              <a:t>Exponential</a:t>
            </a:r>
            <a:r>
              <a:rPr lang="en-US" dirty="0"/>
              <a:t> Distribution- </a:t>
            </a:r>
            <a:r>
              <a:rPr lang="en-US" b="1" dirty="0"/>
              <a:t>CDF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9917A-A85D-49B5-9F56-A8C748FCCCB5}"/>
                  </a:ext>
                </a:extLst>
              </p:cNvPr>
              <p:cNvSpPr>
                <a:spLocks noGrp="1"/>
              </p:cNvSpPr>
              <p:nvPr>
                <p:ph idx="1"/>
              </p:nvPr>
            </p:nvSpPr>
            <p:spPr>
              <a:xfrm>
                <a:off x="575239" y="1463856"/>
                <a:ext cx="11616761" cy="5394143"/>
              </a:xfrm>
            </p:spPr>
            <p:txBody>
              <a:bodyPr>
                <a:normAutofit/>
              </a:bodyPr>
              <a:lstStyle/>
              <a:p>
                <a14:m>
                  <m:oMath xmlns:m="http://schemas.openxmlformats.org/officeDocument/2006/math">
                    <m:r>
                      <a:rPr lang="en-US" b="0" i="1" smtClean="0">
                        <a:latin typeface="Cambria Math" panose="02040503050406030204" pitchFamily="18" charset="0"/>
                      </a:rPr>
                      <m:t>𝑋</m:t>
                    </m:r>
                    <m:r>
                      <a:rPr lang="en-US" i="1" smtClean="0">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endParaRPr lang="en-US" sz="1000" dirty="0"/>
              </a:p>
              <a:p>
                <a:r>
                  <a:rPr lang="en-US" dirty="0"/>
                  <a:t>We want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=1−</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r>
                      <a:rPr lang="en-US" i="1">
                        <a:latin typeface="Cambria Math" panose="02040503050406030204" pitchFamily="18" charset="0"/>
                      </a:rPr>
                      <m:t>)</m:t>
                    </m:r>
                  </m:oMath>
                </a14:m>
                <a:endParaRPr lang="en-US" dirty="0"/>
              </a:p>
              <a:p>
                <a:pPr lvl="1" indent="-91440">
                  <a:spcBef>
                    <a:spcPts val="0"/>
                  </a:spcBef>
                  <a:spcAft>
                    <a:spcPts val="200"/>
                  </a:spcAft>
                  <a:buClr>
                    <a:srgbClr val="1CADE4"/>
                  </a:buClr>
                  <a:buSzPct val="100000"/>
                  <a:buFont typeface="Tw Cen MT" panose="020B0602020104020603" pitchFamily="34" charset="0"/>
                  <a:buChar char=" "/>
                  <a:defRPr/>
                </a:pPr>
                <a:endParaRPr lang="en-US" b="1" baseline="0" dirty="0">
                  <a:solidFill>
                    <a:schemeClr val="accent4">
                      <a:lumMod val="50000"/>
                    </a:schemeClr>
                  </a:solidFill>
                </a:endParaRPr>
              </a:p>
              <a:p>
                <a:pPr lvl="1" indent="-91440">
                  <a:spcBef>
                    <a:spcPts val="0"/>
                  </a:spcBef>
                  <a:spcAft>
                    <a:spcPts val="200"/>
                  </a:spcAft>
                  <a:buClr>
                    <a:srgbClr val="1CADE4"/>
                  </a:buClr>
                  <a:buSzPct val="100000"/>
                  <a:buFont typeface="Tw Cen MT" panose="020B0602020104020603" pitchFamily="34" charset="0"/>
                  <a:buChar char=" "/>
                  <a:defRPr/>
                </a:pPr>
                <a:r>
                  <a:rPr kumimoji="0" lang="en-US" sz="2800" b="0" u="none" strike="noStrike" kern="1200" cap="none" spc="0" normalizeH="0" noProof="0" dirty="0">
                    <a:ln>
                      <a:noFill/>
                    </a:ln>
                    <a:solidFill>
                      <a:schemeClr val="tx1"/>
                    </a:solidFill>
                    <a:effectLst/>
                    <a:uLnTx/>
                    <a:uFillTx/>
                  </a:rPr>
                  <a:t>Let </a:t>
                </a:r>
                <a14:m>
                  <m:oMath xmlns:m="http://schemas.openxmlformats.org/officeDocument/2006/math">
                    <m:r>
                      <a:rPr kumimoji="0" lang="en-US" sz="2800" b="0" i="1" u="none" strike="noStrike" kern="1200" cap="none" spc="0" normalizeH="0" noProof="0" smtClean="0">
                        <a:ln>
                          <a:noFill/>
                        </a:ln>
                        <a:solidFill>
                          <a:schemeClr val="tx1"/>
                        </a:solidFill>
                        <a:effectLst/>
                        <a:uLnTx/>
                        <a:uFillTx/>
                        <a:latin typeface="Cambria Math" panose="02040503050406030204" pitchFamily="18" charset="0"/>
                      </a:rPr>
                      <m:t>𝑌</m:t>
                    </m:r>
                    <m:r>
                      <a:rPr kumimoji="0" lang="en-US" sz="2800" b="0" i="1" u="none" strike="noStrike" kern="1200" cap="none" spc="0" normalizeH="0" noProof="0" smtClean="0">
                        <a:ln>
                          <a:noFill/>
                        </a:ln>
                        <a:solidFill>
                          <a:schemeClr val="tx1"/>
                        </a:solidFill>
                        <a:effectLst/>
                        <a:uLnTx/>
                        <a:uFillTx/>
                        <a:latin typeface="Cambria Math" panose="02040503050406030204" pitchFamily="18" charset="0"/>
                      </a:rPr>
                      <m:t>~</m:t>
                    </m:r>
                    <m:r>
                      <m:rPr>
                        <m:sty m:val="p"/>
                      </m:rPr>
                      <a:rPr kumimoji="0" lang="en-US" sz="2800" b="0" i="0" u="none" strike="noStrike" kern="1200" cap="none" spc="0" normalizeH="0" noProof="0" smtClean="0">
                        <a:ln>
                          <a:noFill/>
                        </a:ln>
                        <a:solidFill>
                          <a:schemeClr val="tx1"/>
                        </a:solidFill>
                        <a:effectLst/>
                        <a:uLnTx/>
                        <a:uFillTx/>
                        <a:latin typeface="Cambria Math" panose="02040503050406030204" pitchFamily="18" charset="0"/>
                      </a:rPr>
                      <m:t>Poi</m:t>
                    </m:r>
                    <m:r>
                      <a:rPr kumimoji="0" lang="en-US" sz="2800" b="0" i="1" u="none" strike="noStrike" kern="1200" cap="none" spc="0" normalizeH="0" noProof="0" smtClean="0">
                        <a:ln>
                          <a:noFill/>
                        </a:ln>
                        <a:solidFill>
                          <a:schemeClr val="tx1"/>
                        </a:solidFill>
                        <a:effectLst/>
                        <a:uLnTx/>
                        <a:uFillTx/>
                        <a:latin typeface="Cambria Math" panose="02040503050406030204" pitchFamily="18" charset="0"/>
                      </a:rPr>
                      <m:t>(</m:t>
                    </m:r>
                    <m:r>
                      <a:rPr kumimoji="0" lang="en-US" sz="2800" b="0" i="1" u="none" strike="noStrike" kern="1200" cap="none" spc="0" normalizeH="0" noProof="0" smtClean="0">
                        <a:ln>
                          <a:noFill/>
                        </a:ln>
                        <a:solidFill>
                          <a:schemeClr val="tx1"/>
                        </a:solidFill>
                        <a:effectLst/>
                        <a:uLnTx/>
                        <a:uFillTx/>
                        <a:latin typeface="Cambria Math" panose="02040503050406030204" pitchFamily="18" charset="0"/>
                      </a:rPr>
                      <m:t>𝜆</m:t>
                    </m:r>
                    <m:r>
                      <a:rPr kumimoji="0" lang="en-US" sz="2800" b="0" i="1" u="none" strike="noStrike" kern="1200" cap="none" spc="0" normalizeH="0" noProof="0" smtClean="0">
                        <a:ln>
                          <a:noFill/>
                        </a:ln>
                        <a:solidFill>
                          <a:schemeClr val="tx1"/>
                        </a:solidFill>
                        <a:effectLst/>
                        <a:uLnTx/>
                        <a:uFillTx/>
                        <a:latin typeface="Cambria Math" panose="02040503050406030204" pitchFamily="18" charset="0"/>
                      </a:rPr>
                      <m:t>𝑡</m:t>
                    </m:r>
                    <m:r>
                      <a:rPr kumimoji="0" lang="en-US" sz="2800" b="0" i="1" u="none" strike="noStrike" kern="1200" cap="none" spc="0" normalizeH="0" noProof="0" smtClean="0">
                        <a:ln>
                          <a:noFill/>
                        </a:ln>
                        <a:solidFill>
                          <a:schemeClr val="tx1"/>
                        </a:solidFill>
                        <a:effectLst/>
                        <a:uLnTx/>
                        <a:uFillTx/>
                        <a:latin typeface="Cambria Math" panose="02040503050406030204" pitchFamily="18" charset="0"/>
                      </a:rPr>
                      <m:t>)</m:t>
                    </m:r>
                  </m:oMath>
                </a14:m>
                <a:r>
                  <a:rPr kumimoji="0" lang="en-US" sz="2800" u="none" strike="noStrike" kern="1200" cap="none" spc="0" normalizeH="0" baseline="0" noProof="0" dirty="0">
                    <a:ln>
                      <a:noFill/>
                    </a:ln>
                    <a:solidFill>
                      <a:schemeClr val="tx1"/>
                    </a:solidFill>
                    <a:effectLst/>
                    <a:uLnTx/>
                    <a:uFillTx/>
                  </a:rPr>
                  <a:t> (average </a:t>
                </a:r>
                <a14:m>
                  <m:oMath xmlns:m="http://schemas.openxmlformats.org/officeDocument/2006/math">
                    <m:r>
                      <a:rPr lang="en-US" sz="2800" i="1">
                        <a:solidFill>
                          <a:schemeClr val="tx1"/>
                        </a:solidFill>
                        <a:latin typeface="Cambria Math" panose="02040503050406030204" pitchFamily="18" charset="0"/>
                      </a:rPr>
                      <m:t>𝜆</m:t>
                    </m:r>
                    <m:r>
                      <a:rPr lang="en-US" sz="2800" i="1">
                        <a:solidFill>
                          <a:schemeClr val="tx1"/>
                        </a:solidFill>
                        <a:latin typeface="Cambria Math" panose="02040503050406030204" pitchFamily="18" charset="0"/>
                      </a:rPr>
                      <m:t>𝑡</m:t>
                    </m:r>
                    <m:r>
                      <a:rPr lang="en-US" sz="2800" i="1">
                        <a:solidFill>
                          <a:schemeClr val="tx1"/>
                        </a:solidFill>
                        <a:latin typeface="Cambria Math" panose="02040503050406030204" pitchFamily="18" charset="0"/>
                      </a:rPr>
                      <m:t> </m:t>
                    </m:r>
                  </m:oMath>
                </a14:m>
                <a:r>
                  <a:rPr kumimoji="0" lang="en-US" sz="2800" u="none" strike="noStrike" kern="1200" cap="none" spc="0" normalizeH="0" noProof="0" dirty="0">
                    <a:ln>
                      <a:noFill/>
                    </a:ln>
                    <a:solidFill>
                      <a:schemeClr val="tx1"/>
                    </a:solidFill>
                    <a:effectLst/>
                    <a:uLnTx/>
                    <a:uFillTx/>
                  </a:rPr>
                  <a:t>events in </a:t>
                </a:r>
                <a14:m>
                  <m:oMath xmlns:m="http://schemas.openxmlformats.org/officeDocument/2006/math">
                    <m:r>
                      <a:rPr kumimoji="0" lang="en-US" sz="2800" i="1" u="none" strike="noStrike" kern="1200" cap="none" spc="0" normalizeH="0" noProof="0" dirty="0" smtClean="0">
                        <a:ln>
                          <a:noFill/>
                        </a:ln>
                        <a:solidFill>
                          <a:schemeClr val="tx1"/>
                        </a:solidFill>
                        <a:effectLst/>
                        <a:uLnTx/>
                        <a:uFillTx/>
                        <a:latin typeface="Cambria Math" panose="02040503050406030204" pitchFamily="18" charset="0"/>
                      </a:rPr>
                      <m:t>𝑡</m:t>
                    </m:r>
                  </m:oMath>
                </a14:m>
                <a:r>
                  <a:rPr kumimoji="0" lang="en-US" sz="2800" u="none" strike="noStrike" kern="1200" cap="none" spc="0" normalizeH="0" noProof="0" dirty="0">
                    <a:ln>
                      <a:noFill/>
                    </a:ln>
                    <a:solidFill>
                      <a:schemeClr val="tx1"/>
                    </a:solidFill>
                    <a:effectLst/>
                    <a:uLnTx/>
                    <a:uFillTx/>
                  </a:rPr>
                  <a:t> time units</a:t>
                </a:r>
                <a:r>
                  <a:rPr kumimoji="0" lang="en-US" sz="2800" u="none" strike="noStrike" kern="1200" cap="none" spc="0" normalizeH="0" baseline="0" noProof="0" dirty="0">
                    <a:ln>
                      <a:noFill/>
                    </a:ln>
                    <a:solidFill>
                      <a:schemeClr val="tx1"/>
                    </a:solidFill>
                    <a:effectLst/>
                    <a:uLnTx/>
                    <a:uFillTx/>
                  </a:rPr>
                  <a:t>). </a:t>
                </a:r>
                <a:br>
                  <a:rPr kumimoji="0" lang="en-US" sz="2800" u="none" strike="noStrike" kern="1200" cap="none" spc="0" normalizeH="0" baseline="0" noProof="0" dirty="0">
                    <a:ln>
                      <a:noFill/>
                    </a:ln>
                    <a:solidFill>
                      <a:schemeClr val="tx1"/>
                    </a:solidFill>
                    <a:effectLst/>
                    <a:uLnTx/>
                    <a:uFillTx/>
                  </a:rPr>
                </a:br>
                <a:r>
                  <a:rPr kumimoji="0" lang="en-US" sz="2800" u="none" strike="noStrike" kern="1200" cap="none" spc="0" normalizeH="0" baseline="0" noProof="0" dirty="0">
                    <a:ln>
                      <a:noFill/>
                    </a:ln>
                    <a:solidFill>
                      <a:schemeClr val="tx1"/>
                    </a:solidFill>
                    <a:effectLst/>
                    <a:uLnTx/>
                    <a:uFillTx/>
                  </a:rPr>
                  <a:t>Then, </a:t>
                </a:r>
                <a14:m>
                  <m:oMath xmlns:m="http://schemas.openxmlformats.org/officeDocument/2006/math">
                    <m:r>
                      <a:rPr lang="en-US" sz="2800" b="1" i="1">
                        <a:solidFill>
                          <a:schemeClr val="tx1"/>
                        </a:solidFill>
                        <a:latin typeface="Cambria Math" panose="02040503050406030204" pitchFamily="18" charset="0"/>
                      </a:rPr>
                      <m:t>ℙ</m:t>
                    </m:r>
                    <m:d>
                      <m:dPr>
                        <m:ctrlPr>
                          <a:rPr lang="en-US" sz="2800" b="1" i="1">
                            <a:solidFill>
                              <a:schemeClr val="tx1"/>
                            </a:solidFill>
                            <a:latin typeface="Cambria Math" panose="02040503050406030204" pitchFamily="18" charset="0"/>
                          </a:rPr>
                        </m:ctrlPr>
                      </m:dPr>
                      <m:e>
                        <m:r>
                          <a:rPr lang="en-US" sz="2800" b="1" i="1">
                            <a:solidFill>
                              <a:schemeClr val="tx1"/>
                            </a:solidFill>
                            <a:latin typeface="Cambria Math" panose="02040503050406030204" pitchFamily="18" charset="0"/>
                          </a:rPr>
                          <m:t>𝑿</m:t>
                        </m:r>
                        <m:r>
                          <a:rPr lang="en-US" sz="2800" b="1" i="1">
                            <a:solidFill>
                              <a:schemeClr val="tx1"/>
                            </a:solidFill>
                            <a:latin typeface="Cambria Math" panose="02040503050406030204" pitchFamily="18" charset="0"/>
                          </a:rPr>
                          <m:t>&gt;</m:t>
                        </m:r>
                        <m:r>
                          <a:rPr lang="en-US" sz="2800" b="1" i="1">
                            <a:solidFill>
                              <a:schemeClr val="tx1"/>
                            </a:solidFill>
                            <a:latin typeface="Cambria Math" panose="02040503050406030204" pitchFamily="18" charset="0"/>
                          </a:rPr>
                          <m:t>𝒕</m:t>
                        </m:r>
                      </m:e>
                    </m:d>
                    <m:r>
                      <a:rPr lang="en-US" sz="2800" b="1" i="1" smtClean="0">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ℙ</m:t>
                    </m:r>
                    <m:d>
                      <m:dPr>
                        <m:ctrlPr>
                          <a:rPr lang="en-US" sz="2800" b="1" i="1" smtClean="0">
                            <a:solidFill>
                              <a:schemeClr val="tx1"/>
                            </a:solidFill>
                            <a:latin typeface="Cambria Math" panose="02040503050406030204" pitchFamily="18" charset="0"/>
                          </a:rPr>
                        </m:ctrlPr>
                      </m:dPr>
                      <m:e>
                        <m:r>
                          <a:rPr lang="en-US" sz="2800" b="1" i="1" smtClean="0">
                            <a:solidFill>
                              <a:schemeClr val="tx1"/>
                            </a:solidFill>
                            <a:latin typeface="Cambria Math" panose="02040503050406030204" pitchFamily="18" charset="0"/>
                          </a:rPr>
                          <m:t>𝒀</m:t>
                        </m:r>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m:t>
                        </m:r>
                      </m:e>
                    </m:d>
                  </m:oMath>
                </a14:m>
                <a:endParaRPr lang="en-US" sz="2800" b="1" noProof="0" dirty="0"/>
              </a:p>
              <a:p>
                <a:pPr lvl="1" indent="-91440">
                  <a:spcBef>
                    <a:spcPts val="0"/>
                  </a:spcBef>
                  <a:spcAft>
                    <a:spcPts val="200"/>
                  </a:spcAft>
                  <a:buClr>
                    <a:srgbClr val="1CADE4"/>
                  </a:buClr>
                  <a:buSzPct val="100000"/>
                  <a:buFont typeface="Tw Cen MT" panose="020B0602020104020603" pitchFamily="34" charset="0"/>
                  <a:buChar char=" "/>
                  <a:defRPr/>
                </a:pPr>
                <a:r>
                  <a:rPr kumimoji="0" lang="en-US" i="1" u="none" strike="noStrike" kern="1200" cap="none" spc="0" normalizeH="0" baseline="0" dirty="0">
                    <a:ln>
                      <a:noFill/>
                    </a:ln>
                    <a:solidFill>
                      <a:schemeClr val="tx1"/>
                    </a:solidFill>
                    <a:effectLst/>
                    <a:uLnTx/>
                    <a:uFillTx/>
                  </a:rPr>
                  <a:t>“its take more than </a:t>
                </a:r>
                <a14:m>
                  <m:oMath xmlns:m="http://schemas.openxmlformats.org/officeDocument/2006/math">
                    <m:r>
                      <a:rPr kumimoji="0" lang="en-US" b="0" i="1" u="none" strike="noStrike" kern="1200" cap="none" spc="0" normalizeH="0" baseline="0" smtClean="0">
                        <a:ln>
                          <a:noFill/>
                        </a:ln>
                        <a:solidFill>
                          <a:schemeClr val="tx1"/>
                        </a:solidFill>
                        <a:effectLst/>
                        <a:uLnTx/>
                        <a:uFillTx/>
                        <a:latin typeface="Cambria Math" panose="02040503050406030204" pitchFamily="18" charset="0"/>
                      </a:rPr>
                      <m:t>𝑡</m:t>
                    </m:r>
                  </m:oMath>
                </a14:m>
                <a:r>
                  <a:rPr kumimoji="0" lang="en-US" i="1" u="none" strike="noStrike" kern="1200" cap="none" spc="0" normalizeH="0" baseline="0" noProof="0" dirty="0">
                    <a:ln>
                      <a:noFill/>
                    </a:ln>
                    <a:solidFill>
                      <a:schemeClr val="tx1"/>
                    </a:solidFill>
                    <a:effectLst/>
                    <a:uLnTx/>
                    <a:uFillTx/>
                  </a:rPr>
                  <a:t> time units for first event” = “0</a:t>
                </a:r>
                <a:r>
                  <a:rPr kumimoji="0" lang="en-US" i="1" u="none" strike="noStrike" kern="1200" cap="none" spc="0" normalizeH="0" noProof="0" dirty="0">
                    <a:ln>
                      <a:noFill/>
                    </a:ln>
                    <a:solidFill>
                      <a:schemeClr val="tx1"/>
                    </a:solidFill>
                    <a:effectLst/>
                    <a:uLnTx/>
                    <a:uFillTx/>
                  </a:rPr>
                  <a:t> successes in the first </a:t>
                </a:r>
                <a14:m>
                  <m:oMath xmlns:m="http://schemas.openxmlformats.org/officeDocument/2006/math">
                    <m:r>
                      <a:rPr kumimoji="0" lang="en-US" b="0" i="1" u="none" strike="noStrike" kern="1200" cap="none" spc="0" normalizeH="0" noProof="0" dirty="0" smtClean="0">
                        <a:ln>
                          <a:noFill/>
                        </a:ln>
                        <a:solidFill>
                          <a:schemeClr val="tx1"/>
                        </a:solidFill>
                        <a:effectLst/>
                        <a:uLnTx/>
                        <a:uFillTx/>
                        <a:latin typeface="Cambria Math" panose="02040503050406030204" pitchFamily="18" charset="0"/>
                      </a:rPr>
                      <m:t>𝑡</m:t>
                    </m:r>
                  </m:oMath>
                </a14:m>
                <a:r>
                  <a:rPr kumimoji="0" lang="en-US" i="1" u="none" strike="noStrike" kern="1200" cap="none" spc="0" normalizeH="0" noProof="0" dirty="0">
                    <a:ln>
                      <a:noFill/>
                    </a:ln>
                    <a:solidFill>
                      <a:schemeClr val="tx1"/>
                    </a:solidFill>
                    <a:effectLst/>
                    <a:uLnTx/>
                    <a:uFillTx/>
                  </a:rPr>
                  <a:t> time units”</a:t>
                </a:r>
              </a:p>
              <a:p>
                <a:pPr lvl="1" indent="-91440">
                  <a:spcBef>
                    <a:spcPts val="0"/>
                  </a:spcBef>
                  <a:spcAft>
                    <a:spcPts val="200"/>
                  </a:spcAft>
                  <a:buClr>
                    <a:srgbClr val="1CADE4"/>
                  </a:buClr>
                  <a:buSzPct val="100000"/>
                  <a:buFont typeface="Tw Cen MT" panose="020B0602020104020603" pitchFamily="34" charset="0"/>
                  <a:buChar char=" "/>
                  <a:defRPr/>
                </a:pPr>
                <a:endParaRPr lang="en-US" i="1" baseline="0" dirty="0"/>
              </a:p>
              <a:p>
                <a:pPr lvl="1" indent="-91440">
                  <a:spcBef>
                    <a:spcPts val="0"/>
                  </a:spcBef>
                  <a:spcAft>
                    <a:spcPts val="200"/>
                  </a:spcAft>
                  <a:buClr>
                    <a:srgbClr val="1CADE4"/>
                  </a:buClr>
                  <a:buSzPct val="100000"/>
                  <a:buFont typeface="Tw Cen MT" panose="020B0602020104020603" pitchFamily="34" charset="0"/>
                  <a:buChar char=" "/>
                  <a:defRPr/>
                </a:pPr>
                <a:r>
                  <a:rPr lang="en-US" dirty="0"/>
                  <a:t>Putting it all together…</a:t>
                </a:r>
                <a:endParaRPr kumimoji="0" lang="en-US" u="none" strike="noStrike" kern="1200" cap="none" spc="0" normalizeH="0" noProof="0" dirty="0">
                  <a:ln>
                    <a:noFill/>
                  </a:ln>
                  <a:solidFill>
                    <a:schemeClr val="tx1"/>
                  </a:solidFill>
                  <a:effectLst/>
                  <a:uLnTx/>
                  <a:uFillTx/>
                </a:endParaRPr>
              </a:p>
              <a:p>
                <a:pPr lvl="1" indent="-91440">
                  <a:spcBef>
                    <a:spcPts val="0"/>
                  </a:spcBef>
                  <a:spcAft>
                    <a:spcPts val="200"/>
                  </a:spcAft>
                  <a:buClr>
                    <a:srgbClr val="1CADE4"/>
                  </a:buClr>
                  <a:buSzPct val="100000"/>
                  <a:buFont typeface="Tw Cen MT" panose="020B0602020104020603" pitchFamily="34" charset="0"/>
                  <a:buChar char=" "/>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1−</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b="0" i="1" smtClean="0">
                            <a:latin typeface="Cambria Math" panose="02040503050406030204" pitchFamily="18" charset="0"/>
                          </a:rPr>
                          <m:t>&gt;</m:t>
                        </m:r>
                        <m:r>
                          <a:rPr lang="en-US" b="0" i="1" smtClean="0">
                            <a:latin typeface="Cambria Math" panose="02040503050406030204" pitchFamily="18" charset="0"/>
                          </a:rPr>
                          <m:t>𝑡</m:t>
                        </m:r>
                      </m:e>
                    </m:d>
                  </m:oMath>
                </a14:m>
                <a:endParaRPr lang="en-US" b="0" i="1" dirty="0">
                  <a:latin typeface="Cambria Math" panose="02040503050406030204" pitchFamily="18" charset="0"/>
                </a:endParaRPr>
              </a:p>
              <a:p>
                <a:pPr lvl="1" indent="-91440">
                  <a:spcBef>
                    <a:spcPts val="0"/>
                  </a:spcBef>
                  <a:spcAft>
                    <a:spcPts val="200"/>
                  </a:spcAft>
                  <a:buClr>
                    <a:srgbClr val="1CADE4"/>
                  </a:buClr>
                  <a:buSzPct val="100000"/>
                  <a:buFont typeface="Tw Cen MT" panose="020B0602020104020603" pitchFamily="34" charset="0"/>
                  <a:buChar char=" "/>
                  <a:defRPr/>
                </a:pPr>
                <a:r>
                  <a:rPr lang="en-US" dirty="0"/>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=0</m:t>
                        </m:r>
                      </m:e>
                    </m:d>
                  </m:oMath>
                </a14:m>
                <a:endParaRPr lang="en-US" i="1" dirty="0">
                  <a:latin typeface="Cambria Math" panose="02040503050406030204" pitchFamily="18" charset="0"/>
                </a:endParaRPr>
              </a:p>
              <a:p>
                <a:pPr lvl="1" indent="-91440">
                  <a:spcBef>
                    <a:spcPts val="0"/>
                  </a:spcBef>
                  <a:spcAft>
                    <a:spcPts val="200"/>
                  </a:spcAft>
                  <a:buClr>
                    <a:srgbClr val="1CADE4"/>
                  </a:buClr>
                  <a:buSzPct val="100000"/>
                  <a:buFont typeface="Tw Cen MT" panose="020B0602020104020603" pitchFamily="34" charset="0"/>
                  <a:buChar char=" "/>
                  <a:defRPr/>
                </a:pPr>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𝜆</m:t>
                                </m:r>
                                <m:r>
                                  <a:rPr lang="en-US" b="0" i="1" smtClean="0">
                                    <a:latin typeface="Cambria Math" panose="02040503050406030204" pitchFamily="18" charset="0"/>
                                  </a:rPr>
                                  <m:t>𝑡</m:t>
                                </m:r>
                              </m:e>
                            </m:d>
                          </m:e>
                          <m:sup>
                            <m:r>
                              <a:rPr lang="en-US" b="0" i="1" smtClean="0">
                                <a:latin typeface="Cambria Math" panose="02040503050406030204" pitchFamily="18" charset="0"/>
                              </a:rPr>
                              <m:t>0</m:t>
                            </m:r>
                          </m:sup>
                        </m:sSup>
                      </m:num>
                      <m:den>
                        <m:r>
                          <a:rPr lang="en-US" b="0" i="1" smtClean="0">
                            <a:latin typeface="Cambria Math" panose="02040503050406030204" pitchFamily="18" charset="0"/>
                          </a:rPr>
                          <m:t>0!</m:t>
                        </m:r>
                      </m:den>
                    </m:f>
                  </m:oMath>
                </a14:m>
                <a:endParaRPr lang="en-US" b="0" i="1" dirty="0">
                  <a:latin typeface="Cambria Math" panose="02040503050406030204" pitchFamily="18" charset="0"/>
                </a:endParaRPr>
              </a:p>
              <a:p>
                <a:pPr lvl="1" indent="-91440">
                  <a:spcBef>
                    <a:spcPts val="0"/>
                  </a:spcBef>
                  <a:spcAft>
                    <a:spcPts val="200"/>
                  </a:spcAft>
                  <a:buClr>
                    <a:srgbClr val="1CADE4"/>
                  </a:buClr>
                  <a:buSzPct val="100000"/>
                  <a:buFont typeface="Tw Cen MT" panose="020B0602020104020603" pitchFamily="34" charset="0"/>
                  <a:buChar char=" "/>
                  <a:defRPr/>
                </a:pPr>
                <a:r>
                  <a:rPr lang="en-US" b="0"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𝑡</m:t>
                        </m:r>
                      </m:sup>
                    </m:sSup>
                  </m:oMath>
                </a14:m>
                <a:endParaRPr lang="en-US" dirty="0"/>
              </a:p>
              <a:p>
                <a:pPr lvl="1" indent="-91440">
                  <a:spcBef>
                    <a:spcPts val="0"/>
                  </a:spcBef>
                  <a:spcAft>
                    <a:spcPts val="200"/>
                  </a:spcAft>
                  <a:buClr>
                    <a:srgbClr val="1CADE4"/>
                  </a:buClr>
                  <a:buSzPct val="100000"/>
                  <a:buFont typeface="Tw Cen MT" panose="020B0602020104020603" pitchFamily="34" charset="0"/>
                  <a:buChar char=" "/>
                  <a:defRPr/>
                </a:pPr>
                <a:endParaRPr lang="en-US" dirty="0"/>
              </a:p>
              <a:p>
                <a:pPr lvl="1" indent="-91440">
                  <a:spcBef>
                    <a:spcPts val="0"/>
                  </a:spcBef>
                  <a:spcAft>
                    <a:spcPts val="200"/>
                  </a:spcAft>
                  <a:buClr>
                    <a:srgbClr val="1CADE4"/>
                  </a:buClr>
                  <a:buSzPct val="100000"/>
                  <a:buFont typeface="Tw Cen MT" panose="020B0602020104020603" pitchFamily="34" charset="0"/>
                  <a:buChar char=" "/>
                  <a:defRPr/>
                </a:pPr>
                <a:endParaRPr kumimoji="0" lang="en-US" i="1" u="none" strike="noStrike" kern="1200" cap="none" spc="0" normalizeH="0" baseline="0" noProof="0" dirty="0">
                  <a:ln>
                    <a:noFill/>
                  </a:ln>
                  <a:solidFill>
                    <a:schemeClr val="tx1"/>
                  </a:solidFill>
                  <a:effectLst/>
                  <a:uLnTx/>
                  <a:uFillTx/>
                </a:endParaRPr>
              </a:p>
            </p:txBody>
          </p:sp>
        </mc:Choice>
        <mc:Fallback xmlns="">
          <p:sp>
            <p:nvSpPr>
              <p:cNvPr id="3" name="Content Placeholder 2">
                <a:extLst>
                  <a:ext uri="{FF2B5EF4-FFF2-40B4-BE49-F238E27FC236}">
                    <a16:creationId xmlns:a16="http://schemas.microsoft.com/office/drawing/2014/main" id="{A309917A-A85D-49B5-9F56-A8C748FCCCB5}"/>
                  </a:ext>
                </a:extLst>
              </p:cNvPr>
              <p:cNvSpPr>
                <a:spLocks noGrp="1" noRot="1" noChangeAspect="1" noMove="1" noResize="1" noEditPoints="1" noAdjustHandles="1" noChangeArrowheads="1" noChangeShapeType="1" noTextEdit="1"/>
              </p:cNvSpPr>
              <p:nvPr>
                <p:ph idx="1"/>
              </p:nvPr>
            </p:nvSpPr>
            <p:spPr>
              <a:xfrm>
                <a:off x="575239" y="1463856"/>
                <a:ext cx="11616761" cy="5394143"/>
              </a:xfrm>
              <a:blipFill>
                <a:blip r:embed="rId2"/>
                <a:stretch>
                  <a:fillRect l="-630" t="-1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D7AE8D4-6C4D-EDFB-EE67-4780E9DE4C04}"/>
                  </a:ext>
                </a:extLst>
              </p:cNvPr>
              <p:cNvSpPr txBox="1"/>
              <p:nvPr/>
            </p:nvSpPr>
            <p:spPr>
              <a:xfrm>
                <a:off x="6923313" y="5226306"/>
                <a:ext cx="4551217" cy="1165567"/>
              </a:xfrm>
              <a:prstGeom prst="roundRect">
                <a:avLst/>
              </a:prstGeom>
              <a:noFill/>
              <a:ln w="38100">
                <a:solidFill>
                  <a:schemeClr val="accent4"/>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𝑋</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i="1">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𝜆</m:t>
                                  </m:r>
                                  <m:r>
                                    <a:rPr lang="en-US" sz="2800" i="1">
                                      <a:latin typeface="Cambria Math" panose="02040503050406030204" pitchFamily="18" charset="0"/>
                                    </a:rPr>
                                    <m:t>𝑘</m:t>
                                  </m:r>
                                </m:sup>
                              </m:sSup>
                              <m:r>
                                <a:rPr lang="en-US" sz="2800" b="0" i="1" smtClean="0">
                                  <a:latin typeface="Cambria Math" panose="02040503050406030204" pitchFamily="18" charset="0"/>
                                </a:rPr>
                                <m:t>  </m:t>
                              </m:r>
                              <m:r>
                                <m:rPr>
                                  <m:sty m:val="p"/>
                                </m:rPr>
                                <a:rPr lang="en-US" sz="2800" b="0" i="0" smtClean="0">
                                  <a:latin typeface="Cambria Math" panose="02040503050406030204" pitchFamily="18" charset="0"/>
                                </a:rPr>
                                <m:t>if</m:t>
                              </m:r>
                              <m:r>
                                <a:rPr lang="en-US" sz="2800" b="0" i="1" smtClean="0">
                                  <a:latin typeface="Cambria Math" panose="02040503050406030204" pitchFamily="18" charset="0"/>
                                </a:rPr>
                                <m:t> </m:t>
                              </m:r>
                              <m:r>
                                <a:rPr lang="en-US" sz="2800" b="0" i="1" smtClean="0">
                                  <a:latin typeface="Cambria Math" panose="02040503050406030204" pitchFamily="18" charset="0"/>
                                </a:rPr>
                                <m:t>𝑘</m:t>
                              </m:r>
                              <m:r>
                                <a:rPr lang="en-US" sz="2800" b="0" i="1" smtClean="0">
                                  <a:latin typeface="Cambria Math" panose="02040503050406030204" pitchFamily="18" charset="0"/>
                                </a:rPr>
                                <m:t>≥0</m:t>
                              </m:r>
                            </m:e>
                            <m:e>
                              <m:r>
                                <a:rPr lang="en-US" sz="2800" b="0" i="1" smtClean="0">
                                  <a:latin typeface="Cambria Math" panose="02040503050406030204" pitchFamily="18" charset="0"/>
                                </a:rPr>
                                <m:t>0 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otherwise</m:t>
                              </m:r>
                            </m:e>
                          </m:eqArr>
                        </m:e>
                      </m:d>
                    </m:oMath>
                  </m:oMathPara>
                </a14:m>
                <a:endParaRPr lang="en-US" sz="2800" dirty="0"/>
              </a:p>
            </p:txBody>
          </p:sp>
        </mc:Choice>
        <mc:Fallback xmlns="">
          <p:sp>
            <p:nvSpPr>
              <p:cNvPr id="5" name="TextBox 4">
                <a:extLst>
                  <a:ext uri="{FF2B5EF4-FFF2-40B4-BE49-F238E27FC236}">
                    <a16:creationId xmlns:a16="http://schemas.microsoft.com/office/drawing/2014/main" id="{5D7AE8D4-6C4D-EDFB-EE67-4780E9DE4C04}"/>
                  </a:ext>
                </a:extLst>
              </p:cNvPr>
              <p:cNvSpPr txBox="1">
                <a:spLocks noRot="1" noChangeAspect="1" noMove="1" noResize="1" noEditPoints="1" noAdjustHandles="1" noChangeArrowheads="1" noChangeShapeType="1" noTextEdit="1"/>
              </p:cNvSpPr>
              <p:nvPr/>
            </p:nvSpPr>
            <p:spPr>
              <a:xfrm>
                <a:off x="6923313" y="5226306"/>
                <a:ext cx="4551217" cy="1165567"/>
              </a:xfrm>
              <a:prstGeom prst="roundRect">
                <a:avLst/>
              </a:prstGeom>
              <a:blipFill>
                <a:blip r:embed="rId3"/>
                <a:stretch>
                  <a:fillRect/>
                </a:stretch>
              </a:blipFill>
              <a:ln w="38100">
                <a:solidFill>
                  <a:schemeClr val="accent4"/>
                </a:solidFill>
              </a:ln>
            </p:spPr>
            <p:txBody>
              <a:bodyPr/>
              <a:lstStyle/>
              <a:p>
                <a:r>
                  <a:rPr lang="en-US">
                    <a:noFill/>
                  </a:rPr>
                  <a:t> </a:t>
                </a:r>
              </a:p>
            </p:txBody>
          </p:sp>
        </mc:Fallback>
      </mc:AlternateContent>
    </p:spTree>
    <p:extLst>
      <p:ext uri="{BB962C8B-B14F-4D97-AF65-F5344CB8AC3E}">
        <p14:creationId xmlns:p14="http://schemas.microsoft.com/office/powerpoint/2010/main" val="1109927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229C-51B1-4AAB-A7CE-CFB02E682EC5}"/>
              </a:ext>
            </a:extLst>
          </p:cNvPr>
          <p:cNvSpPr>
            <a:spLocks noGrp="1"/>
          </p:cNvSpPr>
          <p:nvPr>
            <p:ph type="title"/>
          </p:nvPr>
        </p:nvSpPr>
        <p:spPr/>
        <p:txBody>
          <a:bodyPr/>
          <a:lstStyle/>
          <a:p>
            <a:r>
              <a:rPr lang="en-US" i="1" u="sng" dirty="0"/>
              <a:t>Exponential</a:t>
            </a:r>
            <a:r>
              <a:rPr lang="en-US" dirty="0"/>
              <a:t> Distribution- </a:t>
            </a:r>
            <a:r>
              <a:rPr lang="en-US" b="1" dirty="0"/>
              <a:t>PDF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0509E-04A1-482B-BD4B-FCA0046939D5}"/>
                  </a:ext>
                </a:extLst>
              </p:cNvPr>
              <p:cNvSpPr>
                <a:spLocks noGrp="1"/>
              </p:cNvSpPr>
              <p:nvPr>
                <p:ph idx="1"/>
              </p:nvPr>
            </p:nvSpPr>
            <p:spPr/>
            <p:txBody>
              <a:bodyPr/>
              <a:lstStyle/>
              <a:p>
                <a:r>
                  <a:rPr lang="en-US" dirty="0"/>
                  <a:t>Now we know the CDF: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𝑋</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𝑘</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i="1">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r>
                                  <a:rPr lang="en-US" sz="2800" i="1">
                                    <a:latin typeface="Cambria Math" panose="02040503050406030204" pitchFamily="18" charset="0"/>
                                  </a:rPr>
                                  <m:t>𝜆</m:t>
                                </m:r>
                                <m:r>
                                  <a:rPr lang="en-US" sz="2800" i="1">
                                    <a:latin typeface="Cambria Math" panose="02040503050406030204" pitchFamily="18" charset="0"/>
                                  </a:rPr>
                                  <m:t>𝑘</m:t>
                                </m:r>
                              </m:sup>
                            </m:sSup>
                            <m:r>
                              <a:rPr lang="en-US" sz="2800" b="0" i="1" smtClean="0">
                                <a:latin typeface="Cambria Math" panose="02040503050406030204" pitchFamily="18" charset="0"/>
                              </a:rPr>
                              <m:t>  </m:t>
                            </m:r>
                            <m:r>
                              <m:rPr>
                                <m:sty m:val="p"/>
                              </m:rPr>
                              <a:rPr lang="en-US" sz="2800" b="0" i="0" smtClean="0">
                                <a:latin typeface="Cambria Math" panose="02040503050406030204" pitchFamily="18" charset="0"/>
                              </a:rPr>
                              <m:t>if</m:t>
                            </m:r>
                            <m:r>
                              <a:rPr lang="en-US" sz="2800" b="0" i="1" smtClean="0">
                                <a:latin typeface="Cambria Math" panose="02040503050406030204" pitchFamily="18" charset="0"/>
                              </a:rPr>
                              <m:t> </m:t>
                            </m:r>
                            <m:r>
                              <a:rPr lang="en-US" sz="2800" b="0" i="1" smtClean="0">
                                <a:latin typeface="Cambria Math" panose="02040503050406030204" pitchFamily="18" charset="0"/>
                              </a:rPr>
                              <m:t>𝑘</m:t>
                            </m:r>
                            <m:r>
                              <a:rPr lang="en-US" sz="2800" b="0" i="1" smtClean="0">
                                <a:latin typeface="Cambria Math" panose="02040503050406030204" pitchFamily="18" charset="0"/>
                              </a:rPr>
                              <m:t>≥0</m:t>
                            </m:r>
                          </m:e>
                          <m:e>
                            <m:r>
                              <a:rPr lang="en-US" sz="2800" b="0" i="1" smtClean="0">
                                <a:latin typeface="Cambria Math" panose="02040503050406030204" pitchFamily="18" charset="0"/>
                              </a:rPr>
                              <m:t>0 </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otherwise</m:t>
                            </m:r>
                          </m:e>
                        </m:eqArr>
                      </m:e>
                    </m:d>
                  </m:oMath>
                </a14:m>
                <a:endParaRPr lang="en-US" dirty="0"/>
              </a:p>
              <a:p>
                <a:r>
                  <a:rPr lang="en-US" b="1" dirty="0"/>
                  <a:t>What’s the PDF (probability density function)?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A90509E-04A1-482B-BD4B-FCA0046939D5}"/>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042197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229C-51B1-4AAB-A7CE-CFB02E682EC5}"/>
              </a:ext>
            </a:extLst>
          </p:cNvPr>
          <p:cNvSpPr>
            <a:spLocks noGrp="1"/>
          </p:cNvSpPr>
          <p:nvPr>
            <p:ph type="title"/>
          </p:nvPr>
        </p:nvSpPr>
        <p:spPr/>
        <p:txBody>
          <a:bodyPr/>
          <a:lstStyle/>
          <a:p>
            <a:r>
              <a:rPr lang="en-US" i="1" u="sng" dirty="0"/>
              <a:t>Exponential</a:t>
            </a:r>
            <a:r>
              <a:rPr lang="en-US" dirty="0"/>
              <a:t> Distribution- </a:t>
            </a:r>
            <a:r>
              <a:rPr lang="en-US" b="1" dirty="0"/>
              <a:t>PDF</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0509E-04A1-482B-BD4B-FCA0046939D5}"/>
                  </a:ext>
                </a:extLst>
              </p:cNvPr>
              <p:cNvSpPr>
                <a:spLocks noGrp="1"/>
              </p:cNvSpPr>
              <p:nvPr>
                <p:ph idx="1"/>
              </p:nvPr>
            </p:nvSpPr>
            <p:spPr/>
            <p:txBody>
              <a:bodyPr/>
              <a:lstStyle/>
              <a:p>
                <a:r>
                  <a:rPr lang="en-US" dirty="0"/>
                  <a:t>Now we know the CDF: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𝑘</m:t>
                                </m:r>
                              </m:sup>
                            </m:sSup>
                            <m:r>
                              <a:rPr lang="en-US" i="1">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≥0</m:t>
                            </m:r>
                          </m:e>
                          <m:e>
                            <m:r>
                              <a:rPr lang="en-US" i="1">
                                <a:latin typeface="Cambria Math" panose="02040503050406030204" pitchFamily="18" charset="0"/>
                              </a:rPr>
                              <m:t>0 </m:t>
                            </m:r>
                            <m:r>
                              <a:rPr lang="en-US">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r>
                  <a:rPr lang="en-US" b="1" dirty="0"/>
                  <a:t>What’s the PDF (probability density function)?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𝑌</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𝑡</m:t>
                            </m:r>
                          </m:sup>
                        </m:sSup>
                      </m:e>
                    </m:d>
                    <m:r>
                      <a:rPr lang="en-US" b="0" i="1" smtClean="0">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e>
                    </m:d>
                    <m:r>
                      <a:rPr lang="en-US" b="0" i="1" smtClean="0">
                        <a:latin typeface="Cambria Math" panose="02040503050406030204" pitchFamily="18" charset="0"/>
                      </a:rPr>
                      <m:t>=</m:t>
                    </m:r>
                    <m:r>
                      <a:rPr lang="en-US" b="0" i="1" smtClean="0">
                        <a:latin typeface="Cambria Math" panose="02040503050406030204" pitchFamily="18" charset="0"/>
                      </a:rPr>
                      <m:t>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𝑡</m:t>
                        </m:r>
                      </m:sup>
                    </m:sSup>
                  </m:oMath>
                </a14:m>
                <a:r>
                  <a:rPr lang="en-US" dirty="0"/>
                  <a:t>.</a:t>
                </a:r>
              </a:p>
              <a:p>
                <a:endParaRPr lang="en-US" dirty="0"/>
              </a:p>
              <a:p>
                <a:r>
                  <a:rPr lang="en-US" dirty="0"/>
                  <a:t>For </a:t>
                </a:r>
                <a14:m>
                  <m:oMath xmlns:m="http://schemas.openxmlformats.org/officeDocument/2006/math">
                    <m:r>
                      <m:rPr>
                        <m:sty m:val="p"/>
                      </m:rPr>
                      <a:rPr lang="en-US" i="1">
                        <a:latin typeface="Cambria Math" panose="02040503050406030204" pitchFamily="18" charset="0"/>
                      </a:rPr>
                      <m:t>t</m:t>
                    </m:r>
                    <m:r>
                      <a:rPr lang="en-US" b="0" i="1" smtClean="0">
                        <a:latin typeface="Cambria Math" panose="02040503050406030204" pitchFamily="18" charset="0"/>
                      </a:rPr>
                      <m:t>≥0</m:t>
                    </m:r>
                  </m:oMath>
                </a14:m>
                <a:r>
                  <a:rPr lang="en-US" dirty="0"/>
                  <a:t> it’s that expression</a:t>
                </a:r>
              </a:p>
              <a:p>
                <a:r>
                  <a:rPr lang="en-US" dirty="0"/>
                  <a:t>For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&lt;0</m:t>
                    </m:r>
                  </m:oMath>
                </a14:m>
                <a:r>
                  <a:rPr lang="en-US" dirty="0"/>
                  <a:t> it’s just </a:t>
                </a:r>
                <a14:m>
                  <m:oMath xmlns:m="http://schemas.openxmlformats.org/officeDocument/2006/math">
                    <m:r>
                      <a:rPr lang="en-US" b="0" i="1" smtClean="0">
                        <a:latin typeface="Cambria Math" panose="02040503050406030204" pitchFamily="18" charset="0"/>
                      </a:rPr>
                      <m:t>0</m:t>
                    </m:r>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A90509E-04A1-482B-BD4B-FCA0046939D5}"/>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435769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42E7-8B2E-43C3-96B2-6A138BEFC06C}"/>
              </a:ext>
            </a:extLst>
          </p:cNvPr>
          <p:cNvSpPr>
            <a:spLocks noGrp="1"/>
          </p:cNvSpPr>
          <p:nvPr>
            <p:ph type="title"/>
          </p:nvPr>
        </p:nvSpPr>
        <p:spPr/>
        <p:txBody>
          <a:bodyPr/>
          <a:lstStyle/>
          <a:p>
            <a:r>
              <a:rPr lang="en-US" i="1" u="sng" dirty="0"/>
              <a:t>Exponential</a:t>
            </a:r>
            <a:r>
              <a:rPr lang="en-US" dirty="0"/>
              <a:t> Distribution- </a:t>
            </a:r>
            <a:r>
              <a:rPr lang="en-US" b="1" dirty="0"/>
              <a:t>PDF</a:t>
            </a:r>
            <a:endParaRPr lang="en-US" dirty="0"/>
          </a:p>
        </p:txBody>
      </p:sp>
      <p:pic>
        <p:nvPicPr>
          <p:cNvPr id="4" name="Content Placeholder 3">
            <a:extLst>
              <a:ext uri="{FF2B5EF4-FFF2-40B4-BE49-F238E27FC236}">
                <a16:creationId xmlns:a16="http://schemas.microsoft.com/office/drawing/2014/main" id="{AC95D989-6090-445D-9042-6DA8A710F7A1}"/>
              </a:ext>
            </a:extLst>
          </p:cNvPr>
          <p:cNvPicPr>
            <a:picLocks noGrp="1" noChangeAspect="1"/>
          </p:cNvPicPr>
          <p:nvPr>
            <p:ph idx="1"/>
          </p:nvPr>
        </p:nvPicPr>
        <p:blipFill>
          <a:blip r:embed="rId3"/>
          <a:stretch>
            <a:fillRect/>
          </a:stretch>
        </p:blipFill>
        <p:spPr>
          <a:xfrm>
            <a:off x="688193" y="1463675"/>
            <a:ext cx="10960077" cy="4845050"/>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1B75478-EA05-4E43-B836-BD919D0AA63C}"/>
                  </a:ext>
                </a:extLst>
              </p:cNvPr>
              <p:cNvSpPr/>
              <p:nvPr/>
            </p:nvSpPr>
            <p:spPr>
              <a:xfrm>
                <a:off x="8745415" y="1586524"/>
                <a:ext cx="2618154" cy="9847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Red: </a:t>
                </a:r>
                <a14:m>
                  <m:oMath xmlns:m="http://schemas.openxmlformats.org/officeDocument/2006/math">
                    <m:r>
                      <a:rPr lang="en-US" sz="2000" b="0" i="1" smtClean="0">
                        <a:solidFill>
                          <a:schemeClr val="tx1"/>
                        </a:solidFill>
                        <a:latin typeface="Cambria Math" panose="02040503050406030204" pitchFamily="18" charset="0"/>
                      </a:rPr>
                      <m:t>𝜆</m:t>
                    </m:r>
                    <m:r>
                      <a:rPr lang="en-US" sz="2000" b="0" i="1" smtClean="0">
                        <a:solidFill>
                          <a:schemeClr val="tx1"/>
                        </a:solidFill>
                        <a:latin typeface="Cambria Math" panose="02040503050406030204" pitchFamily="18" charset="0"/>
                      </a:rPr>
                      <m:t>=5</m:t>
                    </m:r>
                  </m:oMath>
                </a14:m>
                <a:endParaRPr lang="en-US" sz="2000" b="0" dirty="0">
                  <a:solidFill>
                    <a:schemeClr val="tx1"/>
                  </a:solidFill>
                </a:endParaRPr>
              </a:p>
              <a:p>
                <a:r>
                  <a:rPr lang="en-US" sz="2000" dirty="0">
                    <a:solidFill>
                      <a:schemeClr val="tx1"/>
                    </a:solidFill>
                  </a:rPr>
                  <a:t>Blue: </a:t>
                </a:r>
                <a14:m>
                  <m:oMath xmlns:m="http://schemas.openxmlformats.org/officeDocument/2006/math">
                    <m:r>
                      <a:rPr lang="en-US" sz="2000" b="0" i="1" smtClean="0">
                        <a:solidFill>
                          <a:schemeClr val="tx1"/>
                        </a:solidFill>
                        <a:latin typeface="Cambria Math" panose="02040503050406030204" pitchFamily="18" charset="0"/>
                      </a:rPr>
                      <m:t>𝜆</m:t>
                    </m:r>
                    <m:r>
                      <a:rPr lang="en-US" sz="2000" b="0" i="1" smtClean="0">
                        <a:solidFill>
                          <a:schemeClr val="tx1"/>
                        </a:solidFill>
                        <a:latin typeface="Cambria Math" panose="02040503050406030204" pitchFamily="18" charset="0"/>
                      </a:rPr>
                      <m:t>=2</m:t>
                    </m:r>
                  </m:oMath>
                </a14:m>
                <a:endParaRPr lang="en-US" sz="2000" b="0" dirty="0">
                  <a:solidFill>
                    <a:schemeClr val="tx1"/>
                  </a:solidFill>
                </a:endParaRPr>
              </a:p>
              <a:p>
                <a:r>
                  <a:rPr lang="en-US" sz="2000" dirty="0">
                    <a:solidFill>
                      <a:schemeClr val="tx1"/>
                    </a:solidFill>
                  </a:rPr>
                  <a:t>Purple: </a:t>
                </a:r>
                <a14:m>
                  <m:oMath xmlns:m="http://schemas.openxmlformats.org/officeDocument/2006/math">
                    <m:r>
                      <a:rPr lang="en-US" sz="2000" b="0" i="1" smtClean="0">
                        <a:solidFill>
                          <a:schemeClr val="tx1"/>
                        </a:solidFill>
                        <a:latin typeface="Cambria Math" panose="02040503050406030204" pitchFamily="18" charset="0"/>
                      </a:rPr>
                      <m:t>𝜆</m:t>
                    </m:r>
                    <m:r>
                      <a:rPr lang="en-US" sz="2000" b="0" i="1" smtClean="0">
                        <a:solidFill>
                          <a:schemeClr val="tx1"/>
                        </a:solidFill>
                        <a:latin typeface="Cambria Math" panose="02040503050406030204" pitchFamily="18" charset="0"/>
                      </a:rPr>
                      <m:t>=0.5</m:t>
                    </m:r>
                  </m:oMath>
                </a14:m>
                <a:endParaRPr lang="en-US" sz="2000" dirty="0">
                  <a:solidFill>
                    <a:schemeClr val="tx1"/>
                  </a:solidFill>
                </a:endParaRPr>
              </a:p>
            </p:txBody>
          </p:sp>
        </mc:Choice>
        <mc:Fallback xmlns="">
          <p:sp>
            <p:nvSpPr>
              <p:cNvPr id="6" name="Rectangle 5">
                <a:extLst>
                  <a:ext uri="{FF2B5EF4-FFF2-40B4-BE49-F238E27FC236}">
                    <a16:creationId xmlns:a16="http://schemas.microsoft.com/office/drawing/2014/main" id="{81B75478-EA05-4E43-B836-BD919D0AA63C}"/>
                  </a:ext>
                </a:extLst>
              </p:cNvPr>
              <p:cNvSpPr>
                <a:spLocks noRot="1" noChangeAspect="1" noMove="1" noResize="1" noEditPoints="1" noAdjustHandles="1" noChangeArrowheads="1" noChangeShapeType="1" noTextEdit="1"/>
              </p:cNvSpPr>
              <p:nvPr/>
            </p:nvSpPr>
            <p:spPr>
              <a:xfrm>
                <a:off x="8745415" y="1586524"/>
                <a:ext cx="2618154" cy="984738"/>
              </a:xfrm>
              <a:prstGeom prst="rect">
                <a:avLst/>
              </a:prstGeom>
              <a:blipFill>
                <a:blip r:embed="rId4"/>
                <a:stretch>
                  <a:fillRect l="-2074" t="-2994" b="-10180"/>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3218591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D1CF-D4CD-4EDE-A410-6FDE74C6C53A}"/>
              </a:ext>
            </a:extLst>
          </p:cNvPr>
          <p:cNvSpPr>
            <a:spLocks noGrp="1"/>
          </p:cNvSpPr>
          <p:nvPr>
            <p:ph type="title"/>
          </p:nvPr>
        </p:nvSpPr>
        <p:spPr/>
        <p:txBody>
          <a:bodyPr/>
          <a:lstStyle/>
          <a:p>
            <a:r>
              <a:rPr lang="en-US" dirty="0" err="1"/>
              <a:t>Memorylessness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FEB84-CED7-4317-ADA4-12B42A3C508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𝑋</m:t>
                        </m:r>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r>
                          <a:rPr lang="en-US" b="0" i="1" smtClean="0">
                            <a:latin typeface="Cambria Math" panose="02040503050406030204" pitchFamily="18" charset="0"/>
                          </a:rPr>
                          <m:t>𝑋</m:t>
                        </m:r>
                        <m:r>
                          <a:rPr lang="en-US" b="0" i="1" smtClean="0">
                            <a:latin typeface="Cambria Math" panose="02040503050406030204" pitchFamily="18" charset="0"/>
                          </a:rPr>
                          <m:t>≥1)</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1−(1−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⋅1</m:t>
                            </m:r>
                          </m:sup>
                        </m:sSup>
                        <m:r>
                          <a:rPr lang="en-US" b="0" i="1" smtClean="0">
                            <a:latin typeface="Cambria Math" panose="02040503050406030204" pitchFamily="18" charset="0"/>
                          </a:rPr>
                          <m:t>)</m:t>
                        </m:r>
                      </m:den>
                    </m:f>
                  </m:oMath>
                </a14:m>
                <a:endParaRPr lang="en-US" b="0"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𝑘</m:t>
                        </m:r>
                      </m:sup>
                    </m:sSup>
                  </m:oMath>
                </a14:m>
                <a:endParaRPr lang="en-US" dirty="0"/>
              </a:p>
              <a:p>
                <a:endParaRPr lang="en-US" dirty="0"/>
              </a:p>
              <a:p>
                <a:r>
                  <a:rPr lang="en-US" dirty="0"/>
                  <a:t>What about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(without conditioning on the first step)?</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1−(1−</m:t>
                        </m:r>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𝑘</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𝑘</m:t>
                        </m:r>
                      </m:sup>
                    </m:sSup>
                  </m:oMath>
                </a14:m>
                <a:endParaRPr lang="en-US" dirty="0"/>
              </a:p>
              <a:p>
                <a:r>
                  <a:rPr lang="en-US" dirty="0"/>
                  <a:t>It’s the same!!!</a:t>
                </a:r>
              </a:p>
              <a:p>
                <a:r>
                  <a:rPr lang="en-US" dirty="0"/>
                  <a:t>More generally, for an exponential </a:t>
                </a:r>
                <a:r>
                  <a:rPr lang="en-US" dirty="0" err="1"/>
                  <a:t>rv</a:t>
                </a:r>
                <a:r>
                  <a:rPr lang="en-US" dirty="0"/>
                  <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ℙ</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𝑡</m:t>
                        </m:r>
                      </m:e>
                      <m:e>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𝑠</m:t>
                        </m:r>
                      </m:e>
                    </m:d>
                    <m:r>
                      <a:rPr lang="en-US" b="0" i="1" dirty="0" smtClean="0">
                        <a:latin typeface="Cambria Math" panose="02040503050406030204" pitchFamily="18" charset="0"/>
                      </a:rPr>
                      <m:t>=</m:t>
                    </m:r>
                    <m:r>
                      <a:rPr lang="en-US" b="0" i="1" dirty="0" smtClean="0">
                        <a:latin typeface="Cambria Math" panose="02040503050406030204" pitchFamily="18" charset="0"/>
                      </a:rPr>
                      <m:t>ℙ</m:t>
                    </m:r>
                    <m:r>
                      <a:rPr lang="en-US" b="0" i="1" dirty="0" smtClean="0">
                        <a:latin typeface="Cambria Math" panose="02040503050406030204" pitchFamily="18" charset="0"/>
                      </a:rPr>
                      <m:t>(</m:t>
                    </m:r>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b="0" i="1" dirty="0" smtClean="0">
                        <a:latin typeface="Cambria Math" panose="02040503050406030204" pitchFamily="18" charset="0"/>
                      </a:rPr>
                      <m:t>𝑡</m:t>
                    </m:r>
                    <m:r>
                      <a:rPr lang="en-US" b="0"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F0FEB84-CED7-4317-ADA4-12B42A3C5088}"/>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249323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199E-846C-46CB-8E6F-B139604FB5FC}"/>
              </a:ext>
            </a:extLst>
          </p:cNvPr>
          <p:cNvSpPr>
            <a:spLocks noGrp="1"/>
          </p:cNvSpPr>
          <p:nvPr>
            <p:ph type="title"/>
          </p:nvPr>
        </p:nvSpPr>
        <p:spPr/>
        <p:txBody>
          <a:bodyPr/>
          <a:lstStyle/>
          <a:p>
            <a:r>
              <a:rPr lang="en-US" dirty="0"/>
              <a:t>Side 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AF435-DBCA-43B9-BF6C-223E33C4AAE6}"/>
                  </a:ext>
                </a:extLst>
              </p:cNvPr>
              <p:cNvSpPr>
                <a:spLocks noGrp="1"/>
              </p:cNvSpPr>
              <p:nvPr>
                <p:ph idx="1"/>
              </p:nvPr>
            </p:nvSpPr>
            <p:spPr/>
            <p:txBody>
              <a:bodyPr/>
              <a:lstStyle/>
              <a:p>
                <a:r>
                  <a:rPr lang="en-US" dirty="0"/>
                  <a:t>I hid a trick in that algebra,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m:t>
                        </m:r>
                      </m:e>
                    </m:d>
                    <m:r>
                      <a:rPr lang="en-US" b="0" i="1" smtClean="0">
                        <a:latin typeface="Cambria Math" panose="02040503050406030204" pitchFamily="18" charset="0"/>
                      </a:rPr>
                      <m:t>=1−</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≤1)</m:t>
                    </m:r>
                  </m:oMath>
                </a14:m>
                <a:endParaRPr lang="en-US" dirty="0"/>
              </a:p>
              <a:p>
                <a:r>
                  <a:rPr lang="en-US" dirty="0"/>
                  <a:t>The first step is the complementary law.</a:t>
                </a:r>
              </a:p>
              <a:p>
                <a:r>
                  <a:rPr lang="en-US" dirty="0"/>
                  <a:t>The second step is using that </a:t>
                </a:r>
                <a14:m>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1</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r>
                      <a:rPr lang="en-US" b="0" i="1" smtClean="0">
                        <a:latin typeface="Cambria Math" panose="02040503050406030204" pitchFamily="18" charset="0"/>
                      </a:rPr>
                      <m:t>=0</m:t>
                    </m:r>
                  </m:oMath>
                </a14:m>
                <a:endParaRPr lang="en-US" dirty="0"/>
              </a:p>
              <a:p>
                <a:endParaRPr lang="en-US" dirty="0"/>
              </a:p>
              <a:p>
                <a:r>
                  <a:rPr lang="en-US" dirty="0"/>
                  <a:t>In general, for continuous random variables we can switch out </a:t>
                </a:r>
                <a14:m>
                  <m:oMath xmlns:m="http://schemas.openxmlformats.org/officeDocument/2006/math">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&lt; </m:t>
                    </m:r>
                  </m:oMath>
                </a14:m>
                <a:r>
                  <a:rPr lang="en-US" dirty="0"/>
                  <a:t>without anything changing. </a:t>
                </a:r>
              </a:p>
              <a:p>
                <a:pPr lvl="1"/>
                <a:r>
                  <a:rPr lang="en-US" dirty="0"/>
                  <a:t>We can’t make those switches for discrete random variables.</a:t>
                </a:r>
              </a:p>
            </p:txBody>
          </p:sp>
        </mc:Choice>
        <mc:Fallback xmlns="">
          <p:sp>
            <p:nvSpPr>
              <p:cNvPr id="3" name="Content Placeholder 2">
                <a:extLst>
                  <a:ext uri="{FF2B5EF4-FFF2-40B4-BE49-F238E27FC236}">
                    <a16:creationId xmlns:a16="http://schemas.microsoft.com/office/drawing/2014/main" id="{97AAF435-DBCA-43B9-BF6C-223E33C4AAE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7937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5DEF-6753-4891-9CCB-6998CCFB973D}"/>
              </a:ext>
            </a:extLst>
          </p:cNvPr>
          <p:cNvSpPr>
            <a:spLocks noGrp="1"/>
          </p:cNvSpPr>
          <p:nvPr>
            <p:ph type="title"/>
          </p:nvPr>
        </p:nvSpPr>
        <p:spPr/>
        <p:txBody>
          <a:bodyPr/>
          <a:lstStyle/>
          <a:p>
            <a:r>
              <a:rPr lang="en-US" i="1" u="sng" dirty="0"/>
              <a:t>Exponential</a:t>
            </a:r>
            <a:r>
              <a:rPr lang="en-US" dirty="0"/>
              <a:t> Distribution- </a:t>
            </a:r>
            <a:r>
              <a:rPr lang="en-US" b="1" dirty="0"/>
              <a:t>Expectation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B886B4-F534-43AC-8649-423D66F5ABDB}"/>
                  </a:ext>
                </a:extLst>
              </p:cNvPr>
              <p:cNvSpPr>
                <a:spLocks noGrp="1"/>
              </p:cNvSpPr>
              <p:nvPr>
                <p:ph idx="1"/>
              </p:nvPr>
            </p:nvSpPr>
            <p:spPr/>
            <p:txBody>
              <a:bodyPr>
                <a:normAutofit/>
              </a:bodyPr>
              <a:lstStyle/>
              <a:p>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m:rPr>
                            <m:sty m:val="p"/>
                          </m:rPr>
                          <a:rPr lang="en-US" b="0" i="0" smtClean="0">
                            <a:latin typeface="Cambria Math" panose="02040503050406030204" pitchFamily="18" charset="0"/>
                          </a:rPr>
                          <m:t>d</m:t>
                        </m:r>
                        <m:r>
                          <a:rPr lang="en-US" b="0" i="1" smtClean="0">
                            <a:latin typeface="Cambria Math" panose="02040503050406030204" pitchFamily="18" charset="0"/>
                          </a:rPr>
                          <m:t>𝑧</m:t>
                        </m:r>
                      </m:e>
                    </m:nary>
                  </m:oMath>
                </a14:m>
                <a:endParaRPr lang="en-US" dirty="0"/>
              </a:p>
              <a:p>
                <a14:m>
                  <m:oMath xmlns:m="http://schemas.openxmlformats.org/officeDocument/2006/math">
                    <m:r>
                      <a:rPr lang="en-US" b="0" i="1" smtClean="0">
                        <a:latin typeface="Cambria Math" panose="02040503050406030204" pitchFamily="18" charset="0"/>
                      </a:rPr>
                      <m:t>=</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m:t>
                        </m:r>
                      </m:sup>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𝑧</m:t>
                            </m:r>
                          </m:sup>
                        </m:sSup>
                      </m:e>
                    </m:nary>
                    <m:r>
                      <a:rPr lang="en-US" b="0" i="1" smtClean="0">
                        <a:latin typeface="Cambria Math" panose="02040503050406030204" pitchFamily="18" charset="0"/>
                      </a:rPr>
                      <m:t>𝑑𝑧</m:t>
                    </m:r>
                  </m:oMath>
                </a14:m>
                <a:endParaRPr lang="en-US" dirty="0"/>
              </a:p>
              <a:p>
                <a:r>
                  <a:rPr lang="en-US" dirty="0"/>
                  <a:t>Let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𝑧</m:t>
                    </m:r>
                    <m:r>
                      <a:rPr lang="en-US" b="0" i="0" smtClean="0">
                        <a:latin typeface="Cambria Math" panose="02040503050406030204" pitchFamily="18" charset="0"/>
                      </a:rPr>
                      <m:t>; </m:t>
                    </m:r>
                    <m:r>
                      <a:rPr lang="en-US" b="0" i="1" smtClean="0">
                        <a:latin typeface="Cambria Math" panose="02040503050406030204" pitchFamily="18" charset="0"/>
                      </a:rPr>
                      <m:t>𝑑𝑣</m:t>
                    </m:r>
                    <m:r>
                      <a:rPr lang="en-US" b="0" i="1" smtClean="0">
                        <a:latin typeface="Cambria Math" panose="02040503050406030204" pitchFamily="18" charset="0"/>
                      </a:rPr>
                      <m:t>=</m:t>
                    </m:r>
                    <m:r>
                      <a:rPr lang="en-US" b="0" i="1" smtClean="0">
                        <a:latin typeface="Cambria Math" panose="02040503050406030204" pitchFamily="18" charset="0"/>
                      </a:rPr>
                      <m:t>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𝑧</m:t>
                        </m:r>
                      </m:sup>
                    </m:sSup>
                    <m:r>
                      <a:rPr lang="en-US" b="0" i="1" smtClean="0">
                        <a:latin typeface="Cambria Math" panose="02040503050406030204" pitchFamily="18" charset="0"/>
                      </a:rPr>
                      <m:t>𝑑𝑧</m:t>
                    </m:r>
                  </m:oMath>
                </a14:m>
                <a:r>
                  <a:rPr lang="en-US" dirty="0"/>
                  <a:t> (</a:t>
                </a:r>
                <a14:m>
                  <m:oMath xmlns:m="http://schemas.openxmlformats.org/officeDocument/2006/math">
                    <m:r>
                      <a:rPr lang="en-US" b="0" i="1" dirty="0" smtClean="0">
                        <a:latin typeface="Cambria Math" panose="02040503050406030204" pitchFamily="18" charset="0"/>
                      </a:rPr>
                      <m:t>𝑣</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𝑒</m:t>
                        </m:r>
                      </m:e>
                      <m:sup>
                        <m:r>
                          <a:rPr lang="en-US" b="0" i="1" dirty="0" smtClean="0">
                            <a:latin typeface="Cambria Math" panose="02040503050406030204" pitchFamily="18" charset="0"/>
                          </a:rPr>
                          <m:t>−</m:t>
                        </m:r>
                        <m:r>
                          <a:rPr lang="en-US" b="0" i="1" dirty="0" smtClean="0">
                            <a:latin typeface="Cambria Math" panose="02040503050406030204" pitchFamily="18" charset="0"/>
                          </a:rPr>
                          <m:t>𝜆</m:t>
                        </m:r>
                        <m:r>
                          <a:rPr lang="en-US" b="0" i="1" dirty="0" smtClean="0">
                            <a:latin typeface="Cambria Math" panose="02040503050406030204" pitchFamily="18" charset="0"/>
                          </a:rPr>
                          <m:t>𝑧</m:t>
                        </m:r>
                      </m:sup>
                    </m:sSup>
                  </m:oMath>
                </a14:m>
                <a:r>
                  <a:rPr lang="en-US" dirty="0"/>
                  <a:t>)</a:t>
                </a:r>
              </a:p>
              <a:p>
                <a:r>
                  <a:rPr lang="en-US" b="0" dirty="0"/>
                  <a:t>Integrate by parts:</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𝑧</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𝑧</m:t>
                        </m:r>
                      </m:sup>
                    </m:sSup>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𝑧</m:t>
                            </m:r>
                          </m:sup>
                        </m:sSup>
                      </m:e>
                    </m:nary>
                    <m:r>
                      <a:rPr lang="en-US" b="0" i="1" smtClean="0">
                        <a:latin typeface="Cambria Math" panose="02040503050406030204" pitchFamily="18" charset="0"/>
                      </a:rPr>
                      <m:t>𝑑𝑧</m:t>
                    </m:r>
                    <m:r>
                      <a:rPr lang="en-US" b="0" i="1" smtClean="0">
                        <a:latin typeface="Cambria Math" panose="02040503050406030204" pitchFamily="18" charset="0"/>
                      </a:rPr>
                      <m:t>=−</m:t>
                    </m:r>
                    <m:r>
                      <a:rPr lang="en-US" b="0" i="1" smtClean="0">
                        <a:latin typeface="Cambria Math" panose="02040503050406030204" pitchFamily="18" charset="0"/>
                      </a:rPr>
                      <m:t>𝑧</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𝑧</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𝜆</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𝑧</m:t>
                        </m:r>
                      </m:sup>
                    </m:sSup>
                  </m:oMath>
                </a14:m>
                <a:endParaRPr lang="en-US" dirty="0"/>
              </a:p>
              <a:p>
                <a:r>
                  <a:rPr lang="en-US" sz="2400" dirty="0"/>
                  <a:t>Definite Integral:</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𝑧</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𝑧</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𝜆</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𝜆</m:t>
                        </m:r>
                        <m:r>
                          <a:rPr lang="en-US" sz="2400" i="1">
                            <a:latin typeface="Cambria Math" panose="02040503050406030204" pitchFamily="18" charset="0"/>
                          </a:rPr>
                          <m:t>𝑧</m:t>
                        </m:r>
                      </m:sup>
                    </m:sSup>
                    <m:sSubSup>
                      <m:sSubSupPr>
                        <m:ctrlPr>
                          <a:rPr lang="en-US" sz="2400" b="0" i="1" smtClean="0">
                            <a:latin typeface="Cambria Math" panose="02040503050406030204" pitchFamily="18" charset="0"/>
                          </a:rPr>
                        </m:ctrlPr>
                      </m:sSubSupPr>
                      <m:e>
                        <m:d>
                          <m:dPr>
                            <m:begChr m:val=""/>
                            <m:endChr m:val="|"/>
                            <m:ctrlPr>
                              <a:rPr lang="en-US" sz="2400" b="0" i="1" smtClean="0">
                                <a:latin typeface="Cambria Math" panose="02040503050406030204" pitchFamily="18" charset="0"/>
                              </a:rPr>
                            </m:ctrlPr>
                          </m:dPr>
                          <m:e>
                            <m:r>
                              <a:rPr lang="en-US" sz="2400" i="1">
                                <a:latin typeface="Cambria Math" panose="02040503050406030204" pitchFamily="18" charset="0"/>
                              </a:rPr>
                              <m:t>​</m:t>
                            </m:r>
                          </m:e>
                        </m:d>
                      </m:e>
                      <m:sub>
                        <m:r>
                          <m:rPr>
                            <m:sty m:val="p"/>
                          </m:rPr>
                          <a:rPr lang="en-US" sz="2400" b="0" i="0" smtClean="0">
                            <a:latin typeface="Cambria Math" panose="02040503050406030204" pitchFamily="18" charset="0"/>
                          </a:rPr>
                          <m:t>z</m:t>
                        </m:r>
                        <m:r>
                          <a:rPr lang="en-US" sz="2400" b="0" i="0" smtClean="0">
                            <a:latin typeface="Cambria Math" panose="02040503050406030204" pitchFamily="18" charset="0"/>
                          </a:rPr>
                          <m:t>=0</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lim</m:t>
                            </m:r>
                          </m:e>
                          <m:lim>
                            <m:r>
                              <a:rPr lang="en-US" sz="2400" b="0" i="1" smtClean="0">
                                <a:latin typeface="Cambria Math" panose="02040503050406030204" pitchFamily="18" charset="0"/>
                              </a:rPr>
                              <m:t>𝑧</m:t>
                            </m:r>
                            <m:r>
                              <a:rPr lang="en-US" sz="2400" b="0" i="1" smtClean="0">
                                <a:latin typeface="Cambria Math" panose="02040503050406030204" pitchFamily="18" charset="0"/>
                              </a:rPr>
                              <m:t>→∞</m:t>
                            </m:r>
                          </m:lim>
                        </m:limLow>
                      </m:fName>
                      <m:e>
                        <m:r>
                          <a:rPr lang="en-US" sz="2400" b="0" i="1" smtClean="0">
                            <a:latin typeface="Cambria Math" panose="02040503050406030204" pitchFamily="18" charset="0"/>
                          </a:rPr>
                          <m:t>−</m:t>
                        </m:r>
                        <m:r>
                          <a:rPr lang="en-US" sz="2400" b="0" i="1" smtClean="0">
                            <a:latin typeface="Cambria Math" panose="02040503050406030204" pitchFamily="18" charset="0"/>
                          </a:rPr>
                          <m:t>𝑧</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𝑧</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𝜆</m:t>
                            </m:r>
                          </m:den>
                        </m:f>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𝑧</m:t>
                            </m:r>
                          </m:sup>
                        </m:sSup>
                        <m:r>
                          <a:rPr lang="en-US" sz="2400" b="0" i="1" smtClean="0">
                            <a:latin typeface="Cambria Math" panose="02040503050406030204" pitchFamily="18" charset="0"/>
                          </a:rPr>
                          <m:t>) −(0−</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𝜆</m:t>
                            </m:r>
                          </m:den>
                        </m:f>
                        <m:r>
                          <a:rPr lang="en-US" sz="2400" b="0" i="1" smtClean="0">
                            <a:latin typeface="Cambria Math" panose="02040503050406030204" pitchFamily="18" charset="0"/>
                          </a:rPr>
                          <m:t>)</m:t>
                        </m:r>
                      </m:e>
                    </m:func>
                    <m:r>
                      <a:rPr lang="en-US" sz="2400" b="0" i="1" smtClean="0">
                        <a:latin typeface="Cambria Math" panose="02040503050406030204" pitchFamily="18" charset="0"/>
                      </a:rPr>
                      <m:t> </m:t>
                    </m:r>
                  </m:oMath>
                </a14:m>
                <a:endParaRPr lang="en-US" sz="2400" b="0" dirty="0"/>
              </a:p>
              <a:p>
                <a:r>
                  <a:rPr lang="en-US" sz="2400" dirty="0"/>
                  <a:t>By </a:t>
                </a:r>
                <a:r>
                  <a:rPr lang="en-US" sz="2400" dirty="0" err="1"/>
                  <a:t>L’Hopital’s</a:t>
                </a:r>
                <a:r>
                  <a:rPr lang="en-US" sz="2400" dirty="0"/>
                  <a:t> Rule </a:t>
                </a:r>
                <a14:m>
                  <m:oMath xmlns:m="http://schemas.openxmlformats.org/officeDocument/2006/math">
                    <m:func>
                      <m:funcPr>
                        <m:ctrlPr>
                          <a:rPr lang="en-US" sz="2400" i="1">
                            <a:latin typeface="Cambria Math" panose="02040503050406030204" pitchFamily="18" charset="0"/>
                          </a:rPr>
                        </m:ctrlPr>
                      </m:funcPr>
                      <m:fName>
                        <m:r>
                          <a:rPr lang="en-US" sz="2400" i="1">
                            <a:latin typeface="Cambria Math" panose="02040503050406030204" pitchFamily="18" charset="0"/>
                          </a:rPr>
                          <m:t>(</m:t>
                        </m:r>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lim</m:t>
                            </m:r>
                          </m:e>
                          <m:lim>
                            <m:r>
                              <a:rPr lang="en-US" sz="2400" i="1">
                                <a:latin typeface="Cambria Math" panose="02040503050406030204" pitchFamily="18" charset="0"/>
                              </a:rPr>
                              <m:t>𝑧</m:t>
                            </m:r>
                            <m:r>
                              <a:rPr lang="en-US" sz="2400" i="1">
                                <a:latin typeface="Cambria Math" panose="02040503050406030204" pitchFamily="18" charset="0"/>
                              </a:rPr>
                              <m:t>→∞</m:t>
                            </m:r>
                          </m:lim>
                        </m:limLow>
                      </m:fName>
                      <m:e>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i="1">
                                <a:latin typeface="Cambria Math" panose="02040503050406030204" pitchFamily="18" charset="0"/>
                              </a:rPr>
                              <m:t>𝑧</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𝜆</m:t>
                                </m:r>
                                <m:r>
                                  <a:rPr lang="en-US" sz="2400" b="0" i="1" smtClean="0">
                                    <a:latin typeface="Cambria Math" panose="02040503050406030204" pitchFamily="18" charset="0"/>
                                  </a:rPr>
                                  <m:t>𝑧</m:t>
                                </m:r>
                              </m:sup>
                            </m:sSup>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𝜆</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𝜆</m:t>
                                </m:r>
                                <m:r>
                                  <a:rPr lang="en-US" sz="2400" b="0" i="1" smtClean="0">
                                    <a:latin typeface="Cambria Math" panose="02040503050406030204" pitchFamily="18" charset="0"/>
                                  </a:rPr>
                                  <m:t>𝑧</m:t>
                                </m:r>
                              </m:sup>
                            </m:sSup>
                          </m:den>
                        </m:f>
                        <m:r>
                          <a:rPr lang="en-US" sz="2400" i="1">
                            <a:latin typeface="Cambria Math" panose="02040503050406030204" pitchFamily="18" charset="0"/>
                          </a:rPr>
                          <m:t>) −(0−</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𝜆</m:t>
                            </m:r>
                          </m:den>
                        </m:f>
                        <m:r>
                          <a:rPr lang="en-US" sz="2400" i="1">
                            <a:latin typeface="Cambria Math" panose="02040503050406030204" pitchFamily="18" charset="0"/>
                          </a:rPr>
                          <m:t>)</m:t>
                        </m:r>
                      </m:e>
                    </m:func>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lim</m:t>
                            </m:r>
                          </m:e>
                          <m:lim>
                            <m:r>
                              <a:rPr lang="en-US" sz="2400" i="1">
                                <a:latin typeface="Cambria Math" panose="02040503050406030204" pitchFamily="18" charset="0"/>
                              </a:rPr>
                              <m:t>𝑧</m:t>
                            </m:r>
                            <m:r>
                              <a:rPr lang="en-US" sz="2400" i="1">
                                <a:latin typeface="Cambria Math" panose="02040503050406030204" pitchFamily="18" charset="0"/>
                              </a:rPr>
                              <m:t>→∞</m:t>
                            </m:r>
                          </m:lim>
                        </m:limLow>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𝜆</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𝜆</m:t>
                                </m:r>
                                <m:r>
                                  <a:rPr lang="en-US" sz="2400" b="0" i="1" smtClean="0">
                                    <a:latin typeface="Cambria Math" panose="02040503050406030204" pitchFamily="18" charset="0"/>
                                  </a:rPr>
                                  <m:t>𝑧</m:t>
                                </m:r>
                              </m:sup>
                            </m:sSup>
                          </m:den>
                        </m:f>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𝜆</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𝜆</m:t>
                        </m:r>
                      </m:den>
                    </m:f>
                  </m:oMath>
                </a14:m>
                <a:endParaRPr lang="en-US" sz="2400" dirty="0"/>
              </a:p>
            </p:txBody>
          </p:sp>
        </mc:Choice>
        <mc:Fallback xmlns="">
          <p:sp>
            <p:nvSpPr>
              <p:cNvPr id="3" name="Content Placeholder 2">
                <a:extLst>
                  <a:ext uri="{FF2B5EF4-FFF2-40B4-BE49-F238E27FC236}">
                    <a16:creationId xmlns:a16="http://schemas.microsoft.com/office/drawing/2014/main" id="{0CB886B4-F534-43AC-8649-423D66F5ABDB}"/>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FF6307CC-13EB-4197-B5EF-3F831B783ADC}"/>
              </a:ext>
            </a:extLst>
          </p:cNvPr>
          <p:cNvSpPr/>
          <p:nvPr/>
        </p:nvSpPr>
        <p:spPr>
          <a:xfrm>
            <a:off x="7036945" y="2049994"/>
            <a:ext cx="4579815" cy="1836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Don’t worry about the derivation (it’s here if you’re interested; you’re not responsible for the derivation. Just the value.</a:t>
            </a:r>
          </a:p>
        </p:txBody>
      </p:sp>
    </p:spTree>
    <p:extLst>
      <p:ext uri="{BB962C8B-B14F-4D97-AF65-F5344CB8AC3E}">
        <p14:creationId xmlns:p14="http://schemas.microsoft.com/office/powerpoint/2010/main" val="20415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endParaRPr lang="en-US" sz="2000" b="1" dirty="0">
              <a:solidFill>
                <a:schemeClr val="accent5"/>
              </a:solidFill>
            </a:endParaRPr>
          </a:p>
          <a:p>
            <a:endParaRPr lang="en-US" sz="500" dirty="0"/>
          </a:p>
          <a:p>
            <a:endParaRPr lang="en-US" sz="2000" b="1" dirty="0">
              <a:solidFill>
                <a:schemeClr val="accent5"/>
              </a:solidFill>
            </a:endParaRP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endParaRPr lang="en-US" sz="2000" b="1" dirty="0">
              <a:solidFill>
                <a:schemeClr val="accent5"/>
              </a:solidFill>
            </a:endParaRPr>
          </a:p>
        </p:txBody>
      </p:sp>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000" b="1" dirty="0">
              <a:solidFill>
                <a:schemeClr val="accent5"/>
              </a:solidFill>
            </a:endParaRPr>
          </a:p>
          <a:p>
            <a:pPr>
              <a:spcBef>
                <a:spcPts val="700"/>
              </a:spcBef>
              <a:spcAft>
                <a:spcPts val="0"/>
              </a:spcAft>
            </a:pPr>
            <a:endParaRPr lang="en-US" sz="1500" b="1" dirty="0">
              <a:solidFill>
                <a:schemeClr val="tx2">
                  <a:lumMod val="75000"/>
                </a:schemeClr>
              </a:solidFill>
            </a:endParaRPr>
          </a:p>
          <a:p>
            <a:pPr>
              <a:spcBef>
                <a:spcPts val="0"/>
              </a:spcBef>
            </a:pPr>
            <a:endParaRPr lang="en-US" sz="2000" b="1" dirty="0">
              <a:solidFill>
                <a:schemeClr val="accent5"/>
              </a:solidFill>
            </a:endParaRP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endParaRPr lang="en-US" sz="2000" b="1" dirty="0">
              <a:solidFill>
                <a:schemeClr val="accent5"/>
              </a:solidFill>
            </a:endParaRPr>
          </a:p>
        </p:txBody>
      </p:sp>
    </p:spTree>
    <p:extLst>
      <p:ext uri="{BB962C8B-B14F-4D97-AF65-F5344CB8AC3E}">
        <p14:creationId xmlns:p14="http://schemas.microsoft.com/office/powerpoint/2010/main" val="1727364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6175-766C-4324-AB41-47E1B7185A5B}"/>
              </a:ext>
            </a:extLst>
          </p:cNvPr>
          <p:cNvSpPr>
            <a:spLocks noGrp="1"/>
          </p:cNvSpPr>
          <p:nvPr>
            <p:ph type="title"/>
          </p:nvPr>
        </p:nvSpPr>
        <p:spPr/>
        <p:txBody>
          <a:bodyPr/>
          <a:lstStyle/>
          <a:p>
            <a:pPr>
              <a:tabLst>
                <a:tab pos="8686800" algn="l"/>
              </a:tabLst>
            </a:pPr>
            <a:r>
              <a:rPr lang="en-US" i="1" u="sng" dirty="0"/>
              <a:t>Exponential</a:t>
            </a:r>
            <a:r>
              <a:rPr lang="en-US" dirty="0"/>
              <a:t> Distribution- </a:t>
            </a:r>
            <a:r>
              <a:rPr lang="en-US" b="1" dirty="0"/>
              <a:t>Variance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7E879A-1F14-4FF9-A627-D351F141C99C}"/>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oMath>
                </a14:m>
                <a:r>
                  <a:rPr lang="en-US" dirty="0"/>
                  <a:t> is time till the first event. Average of </a:t>
                </a:r>
                <a14:m>
                  <m:oMath xmlns:m="http://schemas.openxmlformats.org/officeDocument/2006/math">
                    <m:r>
                      <a:rPr lang="en-US" i="1">
                        <a:latin typeface="Cambria Math" panose="02040503050406030204" pitchFamily="18" charset="0"/>
                      </a:rPr>
                      <m:t>𝜆</m:t>
                    </m:r>
                  </m:oMath>
                </a14:m>
                <a:r>
                  <a:rPr lang="en-US" dirty="0"/>
                  <a:t> events per time unit. </a:t>
                </a:r>
              </a:p>
              <a:p>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e>
                        </m:d>
                      </m:e>
                      <m:sup>
                        <m:r>
                          <a:rPr lang="en-US" b="0" i="1" smtClean="0">
                            <a:latin typeface="Cambria Math" panose="02040503050406030204" pitchFamily="18" charset="0"/>
                          </a:rPr>
                          <m:t>2</m:t>
                        </m:r>
                      </m:sup>
                    </m:sSup>
                  </m:oMath>
                </a14:m>
                <a:endParaRPr lang="en-US" b="0" dirty="0"/>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rPr>
                          <m:t>∞</m:t>
                        </m:r>
                      </m:sub>
                      <m:sup>
                        <m:r>
                          <a:rPr lang="en-US" i="1">
                            <a:latin typeface="Cambria Math" panose="02040503050406030204" pitchFamily="18" charset="0"/>
                          </a:rPr>
                          <m:t>∞</m:t>
                        </m:r>
                      </m:sup>
                      <m:e>
                        <m:sSub>
                          <m:sSubPr>
                            <m:ctrlPr>
                              <a:rPr lang="en-US" i="1">
                                <a:latin typeface="Cambria Math" panose="02040503050406030204" pitchFamily="18" charset="0"/>
                              </a:rPr>
                            </m:ctrlPr>
                          </m:sSubPr>
                          <m:e>
                            <m:sSup>
                              <m:sSupPr>
                                <m:ctrlPr>
                                  <a:rPr lang="en-US" b="0" i="1" smtClean="0">
                                    <a:latin typeface="Cambria Math" panose="02040503050406030204" pitchFamily="18" charset="0"/>
                                  </a:rPr>
                                </m:ctrlPr>
                              </m:sSupPr>
                              <m:e>
                                <m:r>
                                  <a:rPr lang="en-US" i="1">
                                    <a:latin typeface="Cambria Math" panose="02040503050406030204" pitchFamily="18" charset="0"/>
                                  </a:rPr>
                                  <m:t>𝑧</m:t>
                                </m:r>
                              </m:e>
                              <m:sup>
                                <m:r>
                                  <a:rPr lang="en-US" b="0" i="1" smtClean="0">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𝑓</m:t>
                            </m:r>
                          </m:e>
                          <m:sub>
                            <m:r>
                              <a:rPr lang="en-US" i="1">
                                <a:latin typeface="Cambria Math" panose="02040503050406030204" pitchFamily="18" charset="0"/>
                              </a:rPr>
                              <m:t>𝑋</m:t>
                            </m:r>
                          </m:sub>
                        </m:sSub>
                        <m:d>
                          <m:dPr>
                            <m:ctrlPr>
                              <a:rPr lang="en-US" i="1">
                                <a:latin typeface="Cambria Math" panose="02040503050406030204" pitchFamily="18" charset="0"/>
                              </a:rPr>
                            </m:ctrlPr>
                          </m:dPr>
                          <m:e>
                            <m:r>
                              <a:rPr lang="en-US" i="1">
                                <a:latin typeface="Cambria Math" panose="02040503050406030204" pitchFamily="18" charset="0"/>
                              </a:rPr>
                              <m:t>𝑧</m:t>
                            </m:r>
                          </m:e>
                        </m:d>
                        <m:r>
                          <m:rPr>
                            <m:sty m:val="p"/>
                          </m:rPr>
                          <a:rPr lang="en-US">
                            <a:latin typeface="Cambria Math" panose="02040503050406030204" pitchFamily="18" charset="0"/>
                          </a:rPr>
                          <m:t>d</m:t>
                        </m:r>
                        <m:r>
                          <a:rPr lang="en-US" i="1">
                            <a:latin typeface="Cambria Math" panose="02040503050406030204" pitchFamily="18" charset="0"/>
                          </a:rPr>
                          <m:t>𝑧</m:t>
                        </m:r>
                      </m:e>
                    </m:nary>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𝜆</m:t>
                                </m:r>
                              </m:den>
                            </m:f>
                          </m:e>
                        </m:d>
                      </m:e>
                      <m:sup>
                        <m:r>
                          <a:rPr lang="en-US" b="0" i="1" smtClean="0">
                            <a:latin typeface="Cambria Math" panose="02040503050406030204" pitchFamily="18" charset="0"/>
                          </a:rPr>
                          <m:t>2</m:t>
                        </m:r>
                      </m:sup>
                    </m:sSup>
                  </m:oMath>
                </a14:m>
                <a:endParaRPr lang="en-US" b="0" dirty="0"/>
              </a:p>
              <a:p>
                <a:r>
                  <a:rPr lang="en-US" dirty="0"/>
                  <a:t>            </a:t>
                </a:r>
                <a14:m>
                  <m:oMath xmlns:m="http://schemas.openxmlformats.org/officeDocument/2006/math">
                    <m:r>
                      <a:rPr lang="en-US" b="0" i="1" smtClean="0">
                        <a:latin typeface="Cambria Math" panose="02040503050406030204" pitchFamily="18" charset="0"/>
                      </a:rPr>
                      <m:t>= …</m:t>
                    </m:r>
                  </m:oMath>
                </a14:m>
                <a:r>
                  <a:rPr lang="en-US" dirty="0"/>
                  <a:t>after a bunch of calculus</a:t>
                </a:r>
              </a:p>
              <a:p>
                <a:r>
                  <a:rPr lang="en-US"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3A7E879A-1F14-4FF9-A627-D351F141C99C}"/>
                  </a:ext>
                </a:extLst>
              </p:cNvPr>
              <p:cNvSpPr>
                <a:spLocks noGrp="1" noRot="1" noChangeAspect="1" noMove="1" noResize="1" noEditPoints="1" noAdjustHandles="1" noChangeArrowheads="1" noChangeShapeType="1" noTextEdit="1"/>
              </p:cNvSpPr>
              <p:nvPr>
                <p:ph idx="1"/>
              </p:nvPr>
            </p:nvSpPr>
            <p:spPr>
              <a:blipFill>
                <a:blip r:embed="rId3"/>
                <a:stretch>
                  <a:fillRect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D02F636-332C-79CF-F515-9FB05E818590}"/>
              </a:ext>
            </a:extLst>
          </p:cNvPr>
          <p:cNvSpPr/>
          <p:nvPr/>
        </p:nvSpPr>
        <p:spPr>
          <a:xfrm>
            <a:off x="7036945" y="2049995"/>
            <a:ext cx="4579815" cy="1198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Don’t worry about the actual calculus here as well </a:t>
            </a:r>
            <a:r>
              <a:rPr lang="en-US" sz="2400" dirty="0">
                <a:latin typeface="Segoe UI Semilight" panose="020B0402040204020203" pitchFamily="34" charset="0"/>
                <a:cs typeface="Segoe UI Semilight" panose="020B0402040204020203" pitchFamily="34" charset="0"/>
                <a:sym typeface="Wingdings" panose="05000000000000000000" pitchFamily="2" charset="2"/>
              </a:rPr>
              <a:t> </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194766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EE78-1402-4088-8D5D-ABCC26FBA654}"/>
              </a:ext>
            </a:extLst>
          </p:cNvPr>
          <p:cNvSpPr>
            <a:spLocks noGrp="1"/>
          </p:cNvSpPr>
          <p:nvPr>
            <p:ph type="title"/>
          </p:nvPr>
        </p:nvSpPr>
        <p:spPr/>
        <p:txBody>
          <a:bodyPr/>
          <a:lstStyle/>
          <a:p>
            <a:r>
              <a:rPr lang="en-US" i="1" u="sng" dirty="0"/>
              <a:t>Exponential</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58D44-5544-47FA-A9B5-FCE42B7E18A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oMath>
                </a14:m>
                <a:r>
                  <a:rPr lang="en-US" dirty="0"/>
                  <a:t> </a:t>
                </a:r>
              </a:p>
              <a:p>
                <a:r>
                  <a:rPr lang="en-US" dirty="0"/>
                  <a:t>Parameter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m:t>
                    </m:r>
                  </m:oMath>
                </a14:m>
                <a:r>
                  <a:rPr lang="en-US" dirty="0"/>
                  <a:t> is the average number of events in a unit of time. </a:t>
                </a:r>
              </a:p>
              <a:p>
                <a:r>
                  <a:rPr lang="en-US" b="1" dirty="0"/>
                  <a:t>PDF: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𝜆</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𝑘</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r>
                  <a:rPr lang="en-US" b="1" dirty="0"/>
                  <a:t>CDF: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𝑘</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b="0" dirty="0"/>
              </a:p>
              <a:p>
                <a:r>
                  <a:rPr lang="en-US" b="1" dirty="0"/>
                  <a:t>Expectation: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𝜆</m:t>
                        </m:r>
                      </m:den>
                    </m:f>
                  </m:oMath>
                </a14:m>
                <a:endParaRPr lang="en-US" dirty="0"/>
              </a:p>
              <a:p>
                <a:r>
                  <a:rPr lang="en-US" b="1" dirty="0"/>
                  <a:t>Variance: </a:t>
                </a:r>
                <a14:m>
                  <m:oMath xmlns:m="http://schemas.openxmlformats.org/officeDocument/2006/math">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den>
                    </m:f>
                  </m:oMath>
                </a14:m>
                <a:endParaRPr lang="en-US" dirty="0"/>
              </a:p>
            </p:txBody>
          </p:sp>
        </mc:Choice>
        <mc:Fallback xmlns="">
          <p:sp>
            <p:nvSpPr>
              <p:cNvPr id="3" name="Content Placeholder 2">
                <a:extLst>
                  <a:ext uri="{FF2B5EF4-FFF2-40B4-BE49-F238E27FC236}">
                    <a16:creationId xmlns:a16="http://schemas.microsoft.com/office/drawing/2014/main" id="{0C758D44-5544-47FA-A9B5-FCE42B7E18A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35694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4626-FA22-1086-2605-207E641B8122}"/>
              </a:ext>
            </a:extLst>
          </p:cNvPr>
          <p:cNvSpPr>
            <a:spLocks noGrp="1"/>
          </p:cNvSpPr>
          <p:nvPr>
            <p:ph type="title"/>
          </p:nvPr>
        </p:nvSpPr>
        <p:spPr>
          <a:xfrm>
            <a:off x="1902775" y="3262680"/>
            <a:ext cx="4442607" cy="590415"/>
          </a:xfrm>
        </p:spPr>
        <p:txBody>
          <a:bodyPr/>
          <a:lstStyle/>
          <a:p>
            <a:r>
              <a:rPr lang="en-US" dirty="0"/>
              <a:t>Normal Distribution</a:t>
            </a:r>
          </a:p>
        </p:txBody>
      </p:sp>
      <p:pic>
        <p:nvPicPr>
          <p:cNvPr id="1026" name="Picture 2" descr="Normal Paranormal Distribution&quot; iPad Case &amp; Skin for Sale by Dreambase |  Redbubble">
            <a:extLst>
              <a:ext uri="{FF2B5EF4-FFF2-40B4-BE49-F238E27FC236}">
                <a16:creationId xmlns:a16="http://schemas.microsoft.com/office/drawing/2014/main" id="{FCAF2C68-C3EA-DD5C-7BD7-716DFBE47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64" r="12773"/>
          <a:stretch/>
        </p:blipFill>
        <p:spPr bwMode="auto">
          <a:xfrm>
            <a:off x="6096000" y="857346"/>
            <a:ext cx="3172691" cy="514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0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70E5-222A-4D72-B285-AB838481E937}"/>
              </a:ext>
            </a:extLst>
          </p:cNvPr>
          <p:cNvSpPr>
            <a:spLocks noGrp="1"/>
          </p:cNvSpPr>
          <p:nvPr>
            <p:ph type="title"/>
          </p:nvPr>
        </p:nvSpPr>
        <p:spPr/>
        <p:txBody>
          <a:bodyPr/>
          <a:lstStyle/>
          <a:p>
            <a:r>
              <a:rPr lang="en-US" dirty="0"/>
              <a:t>Normal Random Variable </a:t>
            </a:r>
            <a:r>
              <a:rPr lang="en-US" i="1" dirty="0"/>
              <a:t>(AKA Gaussian)</a:t>
            </a:r>
          </a:p>
        </p:txBody>
      </p:sp>
      <p:sp>
        <p:nvSpPr>
          <p:cNvPr id="3" name="Content Placeholder 2">
            <a:extLst>
              <a:ext uri="{FF2B5EF4-FFF2-40B4-BE49-F238E27FC236}">
                <a16:creationId xmlns:a16="http://schemas.microsoft.com/office/drawing/2014/main" id="{3DD93CF1-6277-4F8A-987D-0643D8A86EA9}"/>
              </a:ext>
            </a:extLst>
          </p:cNvPr>
          <p:cNvSpPr>
            <a:spLocks noGrp="1"/>
          </p:cNvSpPr>
          <p:nvPr>
            <p:ph idx="1"/>
          </p:nvPr>
        </p:nvSpPr>
        <p:spPr>
          <a:xfrm>
            <a:off x="575240" y="1497117"/>
            <a:ext cx="11187258" cy="4757652"/>
          </a:xfrm>
        </p:spPr>
        <p:txBody>
          <a:bodyPr/>
          <a:lstStyle/>
          <a:p>
            <a:r>
              <a:rPr lang="en-US" dirty="0"/>
              <a:t>There’s not a single scenario that follows a normal distribution…</a:t>
            </a:r>
            <a:br>
              <a:rPr lang="en-US" dirty="0"/>
            </a:br>
            <a:r>
              <a:rPr lang="en-US" dirty="0"/>
              <a:t>But we’re going to see that it shows up in a lot of real world situations!</a:t>
            </a:r>
          </a:p>
          <a:p>
            <a:endParaRPr lang="en-US"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75290ED0-BEC3-D05F-1A18-811B32DDEF25}"/>
                  </a:ext>
                </a:extLst>
              </p:cNvPr>
              <p:cNvSpPr/>
              <p:nvPr/>
            </p:nvSpPr>
            <p:spPr>
              <a:xfrm>
                <a:off x="675163" y="2724192"/>
                <a:ext cx="10941597" cy="3530577"/>
              </a:xfrm>
              <a:prstGeom prst="roundRect">
                <a:avLst>
                  <a:gd name="adj" fmla="val 8936"/>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normal random variable</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𝑋</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𝒩</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𝜇</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sSup>
                      <m:sSup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p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𝜎</m:t>
                        </m:r>
                      </m:e>
                      <m: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2</m:t>
                        </m:r>
                      </m:sup>
                    </m:s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has two parameters: </a:t>
                </a:r>
              </a:p>
              <a:p>
                <a:pPr marL="231775" marR="0" lvl="0" indent="109538" algn="l" defTabSz="914400" rtl="0" eaLnBrk="1" fontAlgn="auto" latinLnBrk="0" hangingPunct="1">
                  <a:lnSpc>
                    <a:spcPct val="90000"/>
                  </a:lnSpc>
                  <a:spcBef>
                    <a:spcPts val="1200"/>
                  </a:spcBef>
                  <a:spcAft>
                    <a:spcPts val="200"/>
                  </a:spcAft>
                  <a:buClr>
                    <a:srgbClr val="1CADE4"/>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rPr>
                      <m:t>𝜇</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rPr>
                      <m:t>𝔼</m:t>
                    </m:r>
                    <m:d>
                      <m:dPr>
                        <m:begChr m:val="["/>
                        <m:end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e>
                    </m:d>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mean</a:t>
                </a:r>
              </a:p>
              <a:p>
                <a:pPr marL="231775" lvl="0" indent="109538">
                  <a:lnSpc>
                    <a:spcPct val="90000"/>
                  </a:lnSpc>
                  <a:spcBef>
                    <a:spcPts val="1200"/>
                  </a:spcBef>
                  <a:spcAft>
                    <a:spcPts val="200"/>
                  </a:spcAft>
                  <a:buClr>
                    <a:srgbClr val="1CADE4"/>
                  </a:buClr>
                  <a:buSzPct val="1000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𝜎</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Var</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variance (</a:t>
                </a:r>
                <a14:m>
                  <m:oMath xmlns:m="http://schemas.openxmlformats.org/officeDocument/2006/math">
                    <m:r>
                      <a:rPr lang="en-US" sz="2800" i="1">
                        <a:solidFill>
                          <a:prstClr val="black"/>
                        </a:solidFill>
                        <a:latin typeface="Cambria Math" panose="02040503050406030204" pitchFamily="18" charset="0"/>
                      </a:rPr>
                      <m:t>𝜎</m:t>
                    </m:r>
                    <m:r>
                      <a:rPr lang="en-US" sz="2800" b="0" i="1" smtClean="0">
                        <a:solidFill>
                          <a:prstClr val="black"/>
                        </a:solidFill>
                        <a:latin typeface="Cambria Math" panose="02040503050406030204" pitchFamily="18" charset="0"/>
                      </a:rPr>
                      <m:t>=</m:t>
                    </m:r>
                    <m:rad>
                      <m:radPr>
                        <m:degHide m:val="on"/>
                        <m:ctrlPr>
                          <a:rPr lang="en-US" sz="2800" b="0" i="1" smtClean="0">
                            <a:solidFill>
                              <a:prstClr val="black"/>
                            </a:solidFill>
                            <a:latin typeface="Cambria Math" panose="02040503050406030204" pitchFamily="18" charset="0"/>
                          </a:rPr>
                        </m:ctrlPr>
                      </m:radPr>
                      <m:deg/>
                      <m:e>
                        <m:r>
                          <a:rPr lang="en-US" sz="2800" b="0" i="1" smtClean="0">
                            <a:solidFill>
                              <a:prstClr val="black"/>
                            </a:solidFill>
                            <a:latin typeface="Cambria Math" panose="02040503050406030204" pitchFamily="18" charset="0"/>
                          </a:rPr>
                          <m:t>𝑉𝑎𝑟</m:t>
                        </m:r>
                        <m:d>
                          <m:dPr>
                            <m:ctrlPr>
                              <a:rPr lang="en-US" sz="2800" b="0" i="1" smtClean="0">
                                <a:solidFill>
                                  <a:prstClr val="black"/>
                                </a:solidFill>
                                <a:latin typeface="Cambria Math" panose="02040503050406030204" pitchFamily="18" charset="0"/>
                              </a:rPr>
                            </m:ctrlPr>
                          </m:dPr>
                          <m:e>
                            <m:r>
                              <a:rPr lang="en-US" sz="2800" b="0" i="1" smtClean="0">
                                <a:solidFill>
                                  <a:prstClr val="black"/>
                                </a:solidFill>
                                <a:latin typeface="Cambria Math" panose="02040503050406030204" pitchFamily="18" charset="0"/>
                              </a:rPr>
                              <m:t>𝑋</m:t>
                            </m:r>
                          </m:e>
                        </m:d>
                      </m:e>
                    </m:rad>
                  </m:oMath>
                </a14:m>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is </a:t>
                </a:r>
                <a:r>
                  <a:rPr kumimoji="0" lang="en-US" sz="2800" b="1" i="1" strike="noStrike" kern="1200" cap="none" spc="0" normalizeH="0" baseline="0" noProof="0" dirty="0">
                    <a:ln>
                      <a:noFill/>
                    </a:ln>
                    <a:solidFill>
                      <a:schemeClr val="accent2">
                        <a:lumMod val="75000"/>
                      </a:schemeClr>
                    </a:solidFill>
                    <a:effectLst/>
                    <a:uLnTx/>
                    <a:uFillTx/>
                    <a:latin typeface="Segoe UI Semilight" panose="020B0402040204020203" pitchFamily="34" charset="0"/>
                    <a:ea typeface="+mn-ea"/>
                    <a:cs typeface="Segoe UI Semilight" panose="020B0402040204020203" pitchFamily="34" charset="0"/>
                  </a:rPr>
                  <a:t>standard deviation</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and follows this </a:t>
                </a:r>
                <a:r>
                  <a:rPr kumimoji="0" lang="en-US" sz="2800" b="1" i="1"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probability density function </a:t>
                </a:r>
                <a:r>
                  <a:rPr kumimoji="0" lang="en-US" sz="280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 bell curve!)</a:t>
                </a:r>
                <a:r>
                  <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𝑓</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𝑋</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𝜎</m:t>
                        </m:r>
                        <m:rad>
                          <m:radPr>
                            <m:degHide m:val="on"/>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radPr>
                          <m:deg/>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𝜋</m:t>
                            </m:r>
                          </m:e>
                        </m:rad>
                      </m:den>
                    </m:f>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𝑒</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fPr>
                          <m:num>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𝜇</m:t>
                                    </m:r>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sup>
                            </m:sSup>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𝜎</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sup>
                            </m:sSup>
                          </m:den>
                        </m:f>
                      </m:sup>
                    </m:sSup>
                  </m:oMath>
                </a14:m>
                <a:endParaRPr kumimoji="0" lang="en-US" sz="28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6" name="Rectangle: Rounded Corners 5">
                <a:extLst>
                  <a:ext uri="{FF2B5EF4-FFF2-40B4-BE49-F238E27FC236}">
                    <a16:creationId xmlns:a16="http://schemas.microsoft.com/office/drawing/2014/main" id="{75290ED0-BEC3-D05F-1A18-811B32DDEF25}"/>
                  </a:ext>
                </a:extLst>
              </p:cNvPr>
              <p:cNvSpPr>
                <a:spLocks noRot="1" noChangeAspect="1" noMove="1" noResize="1" noEditPoints="1" noAdjustHandles="1" noChangeArrowheads="1" noChangeShapeType="1" noTextEdit="1"/>
              </p:cNvSpPr>
              <p:nvPr/>
            </p:nvSpPr>
            <p:spPr>
              <a:xfrm>
                <a:off x="675163" y="2724192"/>
                <a:ext cx="10941597" cy="3530577"/>
              </a:xfrm>
              <a:prstGeom prst="roundRect">
                <a:avLst>
                  <a:gd name="adj" fmla="val 8936"/>
                </a:avLst>
              </a:prstGeom>
              <a:blipFill>
                <a:blip r:embed="rId3"/>
                <a:stretch>
                  <a:fillRect/>
                </a:stretch>
              </a:blipFill>
              <a:ln w="5715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152330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ack line with a curve&#10;&#10;Description automatically generated">
            <a:extLst>
              <a:ext uri="{FF2B5EF4-FFF2-40B4-BE49-F238E27FC236}">
                <a16:creationId xmlns:a16="http://schemas.microsoft.com/office/drawing/2014/main" id="{6436E3D0-AE29-2582-DDCB-2AF2CC0CEBD0}"/>
              </a:ext>
            </a:extLst>
          </p:cNvPr>
          <p:cNvPicPr>
            <a:picLocks noChangeAspect="1"/>
          </p:cNvPicPr>
          <p:nvPr/>
        </p:nvPicPr>
        <p:blipFill rotWithShape="1">
          <a:blip r:embed="rId3">
            <a:extLst>
              <a:ext uri="{28A0092B-C50C-407E-A947-70E740481C1C}">
                <a14:useLocalDpi xmlns:a14="http://schemas.microsoft.com/office/drawing/2010/main" val="0"/>
              </a:ext>
            </a:extLst>
          </a:blip>
          <a:srcRect l="7280" t="27136" r="16406" b="56208"/>
          <a:stretch/>
        </p:blipFill>
        <p:spPr>
          <a:xfrm>
            <a:off x="7942997" y="4109448"/>
            <a:ext cx="4055135" cy="2694091"/>
          </a:xfrm>
          <a:prstGeom prst="rect">
            <a:avLst/>
          </a:prstGeom>
        </p:spPr>
      </p:pic>
      <p:sp>
        <p:nvSpPr>
          <p:cNvPr id="2" name="Title 1">
            <a:extLst>
              <a:ext uri="{FF2B5EF4-FFF2-40B4-BE49-F238E27FC236}">
                <a16:creationId xmlns:a16="http://schemas.microsoft.com/office/drawing/2014/main" id="{959870E5-222A-4D72-B285-AB838481E937}"/>
              </a:ext>
            </a:extLst>
          </p:cNvPr>
          <p:cNvSpPr>
            <a:spLocks noGrp="1"/>
          </p:cNvSpPr>
          <p:nvPr>
            <p:ph type="title"/>
          </p:nvPr>
        </p:nvSpPr>
        <p:spPr/>
        <p:txBody>
          <a:bodyPr/>
          <a:lstStyle/>
          <a:p>
            <a:r>
              <a:rPr lang="en-US" dirty="0"/>
              <a:t>Let’s take a closer look at that PDF…</a:t>
            </a:r>
            <a:endParaRPr lang="en-US" i="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D93CF1-6277-4F8A-987D-0643D8A86EA9}"/>
                  </a:ext>
                </a:extLst>
              </p:cNvPr>
              <p:cNvSpPr>
                <a:spLocks noGrp="1"/>
              </p:cNvSpPr>
              <p:nvPr>
                <p:ph idx="1"/>
              </p:nvPr>
            </p:nvSpPr>
            <p:spPr>
              <a:xfrm>
                <a:off x="767486" y="3712916"/>
                <a:ext cx="5798426" cy="1491700"/>
              </a:xfrm>
            </p:spPr>
            <p:txBody>
              <a:bodyPr>
                <a:normAutofit/>
              </a:bodyPr>
              <a:lstStyle/>
              <a:p>
                <a14:m>
                  <m:oMath xmlns:m="http://schemas.openxmlformats.org/officeDocument/2006/math">
                    <m:sSub>
                      <m:sSub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d>
                      <m:d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𝑘</m:t>
                        </m:r>
                      </m:e>
                    </m:d>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1</m:t>
                        </m:r>
                      </m:num>
                      <m:den>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𝜎</m:t>
                        </m:r>
                        <m:rad>
                          <m:radPr>
                            <m:degHide m:val="on"/>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radPr>
                          <m:deg/>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2</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𝜋</m:t>
                            </m:r>
                          </m:e>
                        </m:rad>
                      </m:den>
                    </m:f>
                    <m:sSup>
                      <m:sSup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𝑒</m:t>
                        </m:r>
                      </m:e>
                      <m:sup>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fPr>
                          <m:num>
                            <m:sSup>
                              <m:sSup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sSupPr>
                              <m:e>
                                <m:d>
                                  <m:d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𝜇</m:t>
                                    </m:r>
                                  </m:e>
                                </m:d>
                              </m:e>
                              <m:sup>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num>
                          <m:den>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2</m:t>
                            </m:r>
                            <m:sSup>
                              <m:sSupPr>
                                <m:ctrlP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𝜎</m:t>
                                </m:r>
                              </m:e>
                              <m:sup>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den>
                        </m:f>
                      </m:sup>
                    </m:sSup>
                  </m:oMath>
                </a14:m>
                <a:endParaRPr lang="en-US" sz="4800" dirty="0"/>
              </a:p>
            </p:txBody>
          </p:sp>
        </mc:Choice>
        <mc:Fallback xmlns="">
          <p:sp>
            <p:nvSpPr>
              <p:cNvPr id="3" name="Content Placeholder 2">
                <a:extLst>
                  <a:ext uri="{FF2B5EF4-FFF2-40B4-BE49-F238E27FC236}">
                    <a16:creationId xmlns:a16="http://schemas.microsoft.com/office/drawing/2014/main" id="{3DD93CF1-6277-4F8A-987D-0643D8A86EA9}"/>
                  </a:ext>
                </a:extLst>
              </p:cNvPr>
              <p:cNvSpPr>
                <a:spLocks noGrp="1" noRot="1" noChangeAspect="1" noMove="1" noResize="1" noEditPoints="1" noAdjustHandles="1" noChangeArrowheads="1" noChangeShapeType="1" noTextEdit="1"/>
              </p:cNvSpPr>
              <p:nvPr>
                <p:ph idx="1"/>
              </p:nvPr>
            </p:nvSpPr>
            <p:spPr>
              <a:xfrm>
                <a:off x="767486" y="3712916"/>
                <a:ext cx="5798426" cy="1491700"/>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C06FF6B-B84D-6CDE-1A6E-91258CA82E4B}"/>
                  </a:ext>
                </a:extLst>
              </p:cNvPr>
              <p:cNvSpPr txBox="1">
                <a:spLocks/>
              </p:cNvSpPr>
              <p:nvPr/>
            </p:nvSpPr>
            <p:spPr>
              <a:xfrm>
                <a:off x="575240" y="1497117"/>
                <a:ext cx="11187258" cy="468161"/>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b="0" i="1" dirty="0" smtClean="0">
                        <a:latin typeface="Cambria Math" panose="02040503050406030204" pitchFamily="18" charset="0"/>
                      </a:rPr>
                      <m:t>𝑋</m:t>
                    </m:r>
                    <m:r>
                      <a:rPr lang="en-US" b="0" i="1" dirty="0" smtClean="0">
                        <a:latin typeface="Cambria Math" panose="02040503050406030204" pitchFamily="18" charset="0"/>
                      </a:rPr>
                      <m:t>~</m:t>
                    </m:r>
                    <m:r>
                      <a:rPr lang="en-US" i="1" dirty="0">
                        <a:solidFill>
                          <a:prstClr val="black"/>
                        </a:solidFill>
                        <a:latin typeface="Cambria Math" panose="02040503050406030204" pitchFamily="18" charset="0"/>
                      </a:rPr>
                      <m:t>𝒩</m:t>
                    </m:r>
                    <m:r>
                      <a:rPr lang="en-US" i="1" dirty="0">
                        <a:solidFill>
                          <a:prstClr val="black"/>
                        </a:solidFill>
                        <a:latin typeface="Cambria Math" panose="02040503050406030204" pitchFamily="18" charset="0"/>
                      </a:rPr>
                      <m:t>(</m:t>
                    </m:r>
                    <m:r>
                      <a:rPr lang="en-US" i="1" dirty="0">
                        <a:solidFill>
                          <a:prstClr val="black"/>
                        </a:solidFill>
                        <a:latin typeface="Cambria Math" panose="02040503050406030204" pitchFamily="18" charset="0"/>
                      </a:rPr>
                      <m:t>𝜇</m:t>
                    </m:r>
                    <m:r>
                      <a:rPr lang="en-US" i="1" dirty="0">
                        <a:solidFill>
                          <a:prstClr val="black"/>
                        </a:solidFill>
                        <a:latin typeface="Cambria Math" panose="02040503050406030204" pitchFamily="18" charset="0"/>
                      </a:rPr>
                      <m:t>,</m:t>
                    </m:r>
                    <m:sSup>
                      <m:sSupPr>
                        <m:ctrlPr>
                          <a:rPr lang="en-US" i="1" dirty="0">
                            <a:solidFill>
                              <a:prstClr val="black"/>
                            </a:solidFill>
                            <a:latin typeface="Cambria Math" panose="02040503050406030204" pitchFamily="18" charset="0"/>
                          </a:rPr>
                        </m:ctrlPr>
                      </m:sSupPr>
                      <m:e>
                        <m:r>
                          <a:rPr lang="en-US" i="1" dirty="0">
                            <a:solidFill>
                              <a:prstClr val="black"/>
                            </a:solidFill>
                            <a:latin typeface="Cambria Math" panose="02040503050406030204" pitchFamily="18" charset="0"/>
                          </a:rPr>
                          <m:t>𝜎</m:t>
                        </m:r>
                      </m:e>
                      <m:sup>
                        <m:r>
                          <a:rPr lang="en-US" i="1" dirty="0">
                            <a:solidFill>
                              <a:prstClr val="black"/>
                            </a:solidFill>
                            <a:latin typeface="Cambria Math" panose="02040503050406030204" pitchFamily="18" charset="0"/>
                          </a:rPr>
                          <m:t>2</m:t>
                        </m:r>
                      </m:sup>
                    </m:sSup>
                    <m:r>
                      <a:rPr lang="en-US" i="1" dirty="0">
                        <a:solidFill>
                          <a:prstClr val="black"/>
                        </a:solidFill>
                        <a:latin typeface="Cambria Math" panose="02040503050406030204" pitchFamily="18" charset="0"/>
                      </a:rPr>
                      <m:t>)</m:t>
                    </m:r>
                  </m:oMath>
                </a14:m>
                <a:r>
                  <a:rPr lang="en-US" dirty="0"/>
                  <a:t> </a:t>
                </a:r>
                <a:r>
                  <a:rPr lang="en-US" dirty="0" err="1"/>
                  <a:t>iff</a:t>
                </a:r>
                <a:r>
                  <a:rPr lang="en-US" dirty="0"/>
                  <a:t> </a:t>
                </a:r>
                <a14:m>
                  <m:oMath xmlns:m="http://schemas.openxmlformats.org/officeDocument/2006/math">
                    <m:r>
                      <a:rPr lang="en-US" b="0" i="1" smtClean="0">
                        <a:latin typeface="Cambria Math" panose="02040503050406030204" pitchFamily="18" charset="0"/>
                      </a:rPr>
                      <m:t>𝑋</m:t>
                    </m:r>
                  </m:oMath>
                </a14:m>
                <a:r>
                  <a:rPr lang="en-US" dirty="0"/>
                  <a:t> follows the following PDF:</a:t>
                </a:r>
              </a:p>
            </p:txBody>
          </p:sp>
        </mc:Choice>
        <mc:Fallback xmlns="">
          <p:sp>
            <p:nvSpPr>
              <p:cNvPr id="4" name="Content Placeholder 2">
                <a:extLst>
                  <a:ext uri="{FF2B5EF4-FFF2-40B4-BE49-F238E27FC236}">
                    <a16:creationId xmlns:a16="http://schemas.microsoft.com/office/drawing/2014/main" id="{6C06FF6B-B84D-6CDE-1A6E-91258CA82E4B}"/>
                  </a:ext>
                </a:extLst>
              </p:cNvPr>
              <p:cNvSpPr txBox="1">
                <a:spLocks noRot="1" noChangeAspect="1" noMove="1" noResize="1" noEditPoints="1" noAdjustHandles="1" noChangeArrowheads="1" noChangeShapeType="1" noTextEdit="1"/>
              </p:cNvSpPr>
              <p:nvPr/>
            </p:nvSpPr>
            <p:spPr>
              <a:xfrm>
                <a:off x="575240" y="1497117"/>
                <a:ext cx="11187258" cy="468161"/>
              </a:xfrm>
              <a:prstGeom prst="rect">
                <a:avLst/>
              </a:prstGeom>
              <a:blipFill>
                <a:blip r:embed="rId5"/>
                <a:stretch>
                  <a:fillRect t="-32895" b="-30263"/>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1A282DC5-7159-1C9F-A83C-1392E54FAC82}"/>
              </a:ext>
            </a:extLst>
          </p:cNvPr>
          <p:cNvSpPr/>
          <p:nvPr/>
        </p:nvSpPr>
        <p:spPr>
          <a:xfrm rot="10800000">
            <a:off x="3971499" y="5204616"/>
            <a:ext cx="2320120" cy="1188720"/>
          </a:xfrm>
          <a:prstGeom prst="wedgeRoundRectCallout">
            <a:avLst>
              <a:gd name="adj1" fmla="val 22696"/>
              <a:gd name="adj2" fmla="val 78054"/>
              <a:gd name="adj3" fmla="val 16667"/>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Semilight" panose="020B0402040204020203" pitchFamily="34" charset="0"/>
              <a:cs typeface="Segoe UI Semilight" panose="020B0402040204020203" pitchFamily="34" charset="0"/>
            </a:endParaRPr>
          </a:p>
        </p:txBody>
      </p:sp>
      <p:sp>
        <p:nvSpPr>
          <p:cNvPr id="10" name="TextBox 9">
            <a:extLst>
              <a:ext uri="{FF2B5EF4-FFF2-40B4-BE49-F238E27FC236}">
                <a16:creationId xmlns:a16="http://schemas.microsoft.com/office/drawing/2014/main" id="{0524EB9A-395C-8706-C607-7062D43065B7}"/>
              </a:ext>
            </a:extLst>
          </p:cNvPr>
          <p:cNvSpPr txBox="1"/>
          <p:nvPr/>
        </p:nvSpPr>
        <p:spPr>
          <a:xfrm>
            <a:off x="4087505" y="5383478"/>
            <a:ext cx="2088107" cy="830997"/>
          </a:xfrm>
          <a:prstGeom prst="rect">
            <a:avLst/>
          </a:prstGeom>
          <a:noFill/>
        </p:spPr>
        <p:txBody>
          <a:bodyPr wrap="square">
            <a:spAutoFit/>
          </a:bodyPr>
          <a:lstStyle/>
          <a:p>
            <a:pPr algn="ctr"/>
            <a:r>
              <a:rPr lang="en-US" sz="2400" dirty="0">
                <a:latin typeface="Segoe UI Semilight" panose="020B0402040204020203" pitchFamily="34" charset="0"/>
                <a:cs typeface="Segoe UI Semilight" panose="020B0402040204020203" pitchFamily="34" charset="0"/>
              </a:rPr>
              <a:t>exponential term for tails</a:t>
            </a:r>
          </a:p>
        </p:txBody>
      </p:sp>
      <p:sp>
        <p:nvSpPr>
          <p:cNvPr id="11" name="Speech Bubble: Rectangle with Corners Rounded 10">
            <a:extLst>
              <a:ext uri="{FF2B5EF4-FFF2-40B4-BE49-F238E27FC236}">
                <a16:creationId xmlns:a16="http://schemas.microsoft.com/office/drawing/2014/main" id="{E20F8A94-ED00-F77D-2B92-C242964116E9}"/>
              </a:ext>
            </a:extLst>
          </p:cNvPr>
          <p:cNvSpPr/>
          <p:nvPr/>
        </p:nvSpPr>
        <p:spPr>
          <a:xfrm>
            <a:off x="5036023" y="2240280"/>
            <a:ext cx="2702257" cy="1188720"/>
          </a:xfrm>
          <a:prstGeom prst="wedgeRoundRectCallout">
            <a:avLst>
              <a:gd name="adj1" fmla="val -24299"/>
              <a:gd name="adj2" fmla="val 83795"/>
              <a:gd name="adj3" fmla="val 16667"/>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Semilight" panose="020B0402040204020203" pitchFamily="34" charset="0"/>
              <a:cs typeface="Segoe UI Semilight" panose="020B0402040204020203" pitchFamily="34" charset="0"/>
            </a:endParaRPr>
          </a:p>
        </p:txBody>
      </p:sp>
      <p:sp>
        <p:nvSpPr>
          <p:cNvPr id="12" name="TextBox 11">
            <a:extLst>
              <a:ext uri="{FF2B5EF4-FFF2-40B4-BE49-F238E27FC236}">
                <a16:creationId xmlns:a16="http://schemas.microsoft.com/office/drawing/2014/main" id="{5CDFE782-7865-AB57-A6DB-E2E31D6F11E2}"/>
              </a:ext>
            </a:extLst>
          </p:cNvPr>
          <p:cNvSpPr txBox="1"/>
          <p:nvPr/>
        </p:nvSpPr>
        <p:spPr>
          <a:xfrm>
            <a:off x="5138380" y="2388337"/>
            <a:ext cx="2497541" cy="830997"/>
          </a:xfrm>
          <a:prstGeom prst="rect">
            <a:avLst/>
          </a:prstGeom>
          <a:noFill/>
        </p:spPr>
        <p:txBody>
          <a:bodyPr wrap="square">
            <a:spAutoFit/>
          </a:bodyPr>
          <a:lstStyle/>
          <a:p>
            <a:pPr algn="ctr"/>
            <a:r>
              <a:rPr lang="en-US" sz="2400" dirty="0">
                <a:latin typeface="Segoe UI Semilight" panose="020B0402040204020203" pitchFamily="34" charset="0"/>
                <a:cs typeface="Segoe UI Semilight" panose="020B0402040204020203" pitchFamily="34" charset="0"/>
              </a:rPr>
              <a:t>symmetric around the mean</a:t>
            </a:r>
          </a:p>
        </p:txBody>
      </p:sp>
      <p:sp>
        <p:nvSpPr>
          <p:cNvPr id="13" name="Speech Bubble: Rectangle with Corners Rounded 12">
            <a:extLst>
              <a:ext uri="{FF2B5EF4-FFF2-40B4-BE49-F238E27FC236}">
                <a16:creationId xmlns:a16="http://schemas.microsoft.com/office/drawing/2014/main" id="{1F54229B-9AAA-BAB8-6073-5066DC65FE97}"/>
              </a:ext>
            </a:extLst>
          </p:cNvPr>
          <p:cNvSpPr/>
          <p:nvPr/>
        </p:nvSpPr>
        <p:spPr>
          <a:xfrm rot="5400000">
            <a:off x="7134345" y="3268703"/>
            <a:ext cx="1061840" cy="2231411"/>
          </a:xfrm>
          <a:prstGeom prst="wedgeRoundRectCallout">
            <a:avLst>
              <a:gd name="adj1" fmla="val 1407"/>
              <a:gd name="adj2" fmla="val 66058"/>
              <a:gd name="adj3" fmla="val 16667"/>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Semilight" panose="020B0402040204020203" pitchFamily="34" charset="0"/>
              <a:cs typeface="Segoe UI Semilight" panose="020B0402040204020203" pitchFamily="34" charset="0"/>
            </a:endParaRPr>
          </a:p>
        </p:txBody>
      </p:sp>
      <p:sp>
        <p:nvSpPr>
          <p:cNvPr id="14" name="TextBox 13">
            <a:extLst>
              <a:ext uri="{FF2B5EF4-FFF2-40B4-BE49-F238E27FC236}">
                <a16:creationId xmlns:a16="http://schemas.microsoft.com/office/drawing/2014/main" id="{16C23430-D764-7433-F561-1998E4989B53}"/>
              </a:ext>
            </a:extLst>
          </p:cNvPr>
          <p:cNvSpPr txBox="1"/>
          <p:nvPr/>
        </p:nvSpPr>
        <p:spPr>
          <a:xfrm>
            <a:off x="6520215" y="3948882"/>
            <a:ext cx="2231411" cy="830997"/>
          </a:xfrm>
          <a:prstGeom prst="rect">
            <a:avLst/>
          </a:prstGeom>
          <a:noFill/>
        </p:spPr>
        <p:txBody>
          <a:bodyPr wrap="square">
            <a:spAutoFit/>
          </a:bodyPr>
          <a:lstStyle/>
          <a:p>
            <a:pPr algn="ctr"/>
            <a:r>
              <a:rPr lang="en-US" sz="2400" dirty="0">
                <a:latin typeface="Segoe UI Semilight" panose="020B0402040204020203" pitchFamily="34" charset="0"/>
                <a:cs typeface="Segoe UI Semilight" panose="020B0402040204020203" pitchFamily="34" charset="0"/>
              </a:rPr>
              <a:t>variance to control spread</a:t>
            </a:r>
          </a:p>
        </p:txBody>
      </p:sp>
      <p:sp>
        <p:nvSpPr>
          <p:cNvPr id="15" name="Speech Bubble: Rectangle with Corners Rounded 14">
            <a:extLst>
              <a:ext uri="{FF2B5EF4-FFF2-40B4-BE49-F238E27FC236}">
                <a16:creationId xmlns:a16="http://schemas.microsoft.com/office/drawing/2014/main" id="{B07A013D-6F2F-30DC-013B-8348F05475EC}"/>
              </a:ext>
            </a:extLst>
          </p:cNvPr>
          <p:cNvSpPr/>
          <p:nvPr/>
        </p:nvSpPr>
        <p:spPr>
          <a:xfrm>
            <a:off x="2197290" y="2855456"/>
            <a:ext cx="2524837" cy="857460"/>
          </a:xfrm>
          <a:prstGeom prst="wedgeRoundRectCallout">
            <a:avLst>
              <a:gd name="adj1" fmla="val 14597"/>
              <a:gd name="adj2" fmla="val 79020"/>
              <a:gd name="adj3" fmla="val 16667"/>
            </a:avLst>
          </a:prstGeom>
          <a:solidFill>
            <a:srgbClr val="EDF7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Semilight" panose="020B0402040204020203" pitchFamily="34" charset="0"/>
              <a:cs typeface="Segoe UI Semilight" panose="020B0402040204020203" pitchFamily="34" charset="0"/>
            </a:endParaRPr>
          </a:p>
        </p:txBody>
      </p:sp>
      <p:sp>
        <p:nvSpPr>
          <p:cNvPr id="16" name="TextBox 15">
            <a:extLst>
              <a:ext uri="{FF2B5EF4-FFF2-40B4-BE49-F238E27FC236}">
                <a16:creationId xmlns:a16="http://schemas.microsoft.com/office/drawing/2014/main" id="{ED2D6A99-35C4-7597-D0BC-5CB7B9F20FAF}"/>
              </a:ext>
            </a:extLst>
          </p:cNvPr>
          <p:cNvSpPr txBox="1"/>
          <p:nvPr/>
        </p:nvSpPr>
        <p:spPr>
          <a:xfrm>
            <a:off x="2421543" y="2845939"/>
            <a:ext cx="2076329" cy="830997"/>
          </a:xfrm>
          <a:prstGeom prst="rect">
            <a:avLst/>
          </a:prstGeom>
          <a:noFill/>
        </p:spPr>
        <p:txBody>
          <a:bodyPr wrap="square">
            <a:spAutoFit/>
          </a:bodyPr>
          <a:lstStyle/>
          <a:p>
            <a:pPr algn="ctr"/>
            <a:r>
              <a:rPr lang="en-US" sz="2400" dirty="0">
                <a:latin typeface="Segoe UI Semilight" panose="020B0402040204020203" pitchFamily="34" charset="0"/>
                <a:cs typeface="Segoe UI Semilight" panose="020B0402040204020203" pitchFamily="34" charset="0"/>
              </a:rPr>
              <a:t>constant for normalization </a:t>
            </a:r>
          </a:p>
        </p:txBody>
      </p:sp>
    </p:spTree>
    <p:extLst>
      <p:ext uri="{BB962C8B-B14F-4D97-AF65-F5344CB8AC3E}">
        <p14:creationId xmlns:p14="http://schemas.microsoft.com/office/powerpoint/2010/main" val="3511994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5C0F-76C4-4B49-9391-387EA12D5AA0}"/>
              </a:ext>
            </a:extLst>
          </p:cNvPr>
          <p:cNvSpPr>
            <a:spLocks noGrp="1"/>
          </p:cNvSpPr>
          <p:nvPr>
            <p:ph type="title"/>
          </p:nvPr>
        </p:nvSpPr>
        <p:spPr/>
        <p:txBody>
          <a:bodyPr/>
          <a:lstStyle/>
          <a:p>
            <a:r>
              <a:rPr lang="en-US" dirty="0"/>
              <a:t>Changing the variance</a:t>
            </a:r>
          </a:p>
        </p:txBody>
      </p:sp>
      <p:pic>
        <p:nvPicPr>
          <p:cNvPr id="4" name="Content Placeholder 3">
            <a:extLst>
              <a:ext uri="{FF2B5EF4-FFF2-40B4-BE49-F238E27FC236}">
                <a16:creationId xmlns:a16="http://schemas.microsoft.com/office/drawing/2014/main" id="{AFFB4A55-9C2B-4701-BF90-9173221559B9}"/>
              </a:ext>
            </a:extLst>
          </p:cNvPr>
          <p:cNvPicPr>
            <a:picLocks noGrp="1" noChangeAspect="1"/>
          </p:cNvPicPr>
          <p:nvPr>
            <p:ph idx="1"/>
          </p:nvPr>
        </p:nvPicPr>
        <p:blipFill>
          <a:blip r:embed="rId3"/>
          <a:stretch>
            <a:fillRect/>
          </a:stretch>
        </p:blipFill>
        <p:spPr>
          <a:xfrm>
            <a:off x="574675" y="1494372"/>
            <a:ext cx="11187113" cy="4783656"/>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68971F9-B091-4CEE-B3C4-524B7EAB2B98}"/>
                  </a:ext>
                </a:extLst>
              </p:cNvPr>
              <p:cNvSpPr/>
              <p:nvPr/>
            </p:nvSpPr>
            <p:spPr>
              <a:xfrm>
                <a:off x="8745415" y="1586524"/>
                <a:ext cx="2016370" cy="132861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Green: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=.7</m:t>
                    </m:r>
                  </m:oMath>
                </a14:m>
                <a:endParaRPr lang="en-US" sz="2000" dirty="0">
                  <a:solidFill>
                    <a:schemeClr val="tx1"/>
                  </a:solidFill>
                </a:endParaRPr>
              </a:p>
              <a:p>
                <a:r>
                  <a:rPr lang="en-US" sz="2000" dirty="0">
                    <a:solidFill>
                      <a:schemeClr val="tx1"/>
                    </a:solidFill>
                  </a:rPr>
                  <a:t>Red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=1</m:t>
                    </m:r>
                  </m:oMath>
                </a14:m>
                <a:endParaRPr lang="en-US" sz="2000" dirty="0">
                  <a:solidFill>
                    <a:schemeClr val="tx1"/>
                  </a:solidFill>
                </a:endParaRPr>
              </a:p>
              <a:p>
                <a:r>
                  <a:rPr lang="en-US" sz="2000" dirty="0">
                    <a:solidFill>
                      <a:schemeClr val="tx1"/>
                    </a:solidFill>
                  </a:rPr>
                  <a:t>Blue: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=2</m:t>
                    </m:r>
                  </m:oMath>
                </a14:m>
                <a:endParaRPr lang="en-US" sz="2000" dirty="0">
                  <a:solidFill>
                    <a:schemeClr val="tx1"/>
                  </a:solidFill>
                </a:endParaRPr>
              </a:p>
            </p:txBody>
          </p:sp>
        </mc:Choice>
        <mc:Fallback xmlns="">
          <p:sp>
            <p:nvSpPr>
              <p:cNvPr id="5" name="Rectangle 4">
                <a:extLst>
                  <a:ext uri="{FF2B5EF4-FFF2-40B4-BE49-F238E27FC236}">
                    <a16:creationId xmlns:a16="http://schemas.microsoft.com/office/drawing/2014/main" id="{668971F9-B091-4CEE-B3C4-524B7EAB2B98}"/>
                  </a:ext>
                </a:extLst>
              </p:cNvPr>
              <p:cNvSpPr>
                <a:spLocks noRot="1" noChangeAspect="1" noMove="1" noResize="1" noEditPoints="1" noAdjustHandles="1" noChangeArrowheads="1" noChangeShapeType="1" noTextEdit="1"/>
              </p:cNvSpPr>
              <p:nvPr/>
            </p:nvSpPr>
            <p:spPr>
              <a:xfrm>
                <a:off x="8745415" y="1586524"/>
                <a:ext cx="2016370" cy="1328614"/>
              </a:xfrm>
              <a:prstGeom prst="rect">
                <a:avLst/>
              </a:prstGeom>
              <a:blipFill>
                <a:blip r:embed="rId4"/>
                <a:stretch>
                  <a:fillRect l="-2687"/>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3079260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407B955-CE68-4725-834F-8C42A427A9F1}"/>
              </a:ext>
            </a:extLst>
          </p:cNvPr>
          <p:cNvPicPr>
            <a:picLocks noGrp="1" noChangeAspect="1"/>
          </p:cNvPicPr>
          <p:nvPr>
            <p:ph idx="1"/>
          </p:nvPr>
        </p:nvPicPr>
        <p:blipFill>
          <a:blip r:embed="rId2"/>
          <a:stretch>
            <a:fillRect/>
          </a:stretch>
        </p:blipFill>
        <p:spPr>
          <a:xfrm>
            <a:off x="574675" y="1464804"/>
            <a:ext cx="11187113" cy="4842792"/>
          </a:xfrm>
          <a:prstGeom prst="rect">
            <a:avLst/>
          </a:prstGeom>
        </p:spPr>
      </p:pic>
      <p:sp>
        <p:nvSpPr>
          <p:cNvPr id="2" name="Title 1">
            <a:extLst>
              <a:ext uri="{FF2B5EF4-FFF2-40B4-BE49-F238E27FC236}">
                <a16:creationId xmlns:a16="http://schemas.microsoft.com/office/drawing/2014/main" id="{62555C0F-76C4-4B49-9391-387EA12D5AA0}"/>
              </a:ext>
            </a:extLst>
          </p:cNvPr>
          <p:cNvSpPr>
            <a:spLocks noGrp="1"/>
          </p:cNvSpPr>
          <p:nvPr>
            <p:ph type="title"/>
          </p:nvPr>
        </p:nvSpPr>
        <p:spPr/>
        <p:txBody>
          <a:bodyPr/>
          <a:lstStyle/>
          <a:p>
            <a:r>
              <a:rPr lang="en-US" dirty="0"/>
              <a:t>Changing the mean</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68971F9-B091-4CEE-B3C4-524B7EAB2B98}"/>
                  </a:ext>
                </a:extLst>
              </p:cNvPr>
              <p:cNvSpPr/>
              <p:nvPr/>
            </p:nvSpPr>
            <p:spPr>
              <a:xfrm>
                <a:off x="8745415" y="1586524"/>
                <a:ext cx="2618154" cy="9847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Green: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=.7, </m:t>
                    </m:r>
                    <m:r>
                      <a:rPr lang="en-US" sz="2000" b="0" i="1" smtClean="0">
                        <a:solidFill>
                          <a:schemeClr val="tx1"/>
                        </a:solidFill>
                        <a:latin typeface="Cambria Math" panose="02040503050406030204" pitchFamily="18" charset="0"/>
                      </a:rPr>
                      <m:t>𝜇</m:t>
                    </m:r>
                    <m:r>
                      <a:rPr lang="en-US" sz="2000" b="0" i="1" smtClean="0">
                        <a:solidFill>
                          <a:schemeClr val="tx1"/>
                        </a:solidFill>
                        <a:latin typeface="Cambria Math" panose="02040503050406030204" pitchFamily="18" charset="0"/>
                      </a:rPr>
                      <m:t>=0</m:t>
                    </m:r>
                  </m:oMath>
                </a14:m>
                <a:endParaRPr lang="en-US" sz="2000" dirty="0">
                  <a:solidFill>
                    <a:schemeClr val="tx1"/>
                  </a:solidFill>
                </a:endParaRPr>
              </a:p>
              <a:p>
                <a:r>
                  <a:rPr lang="en-US" sz="2000" dirty="0">
                    <a:solidFill>
                      <a:schemeClr val="tx1"/>
                    </a:solidFill>
                  </a:rPr>
                  <a:t>Purple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𝜎</m:t>
                        </m:r>
                      </m:e>
                      <m:sup>
                        <m:r>
                          <a:rPr lang="en-US" sz="2000" b="0" i="1" smtClean="0">
                            <a:solidFill>
                              <a:schemeClr val="tx1"/>
                            </a:solidFill>
                            <a:latin typeface="Cambria Math" panose="02040503050406030204" pitchFamily="18" charset="0"/>
                          </a:rPr>
                          <m:t>2</m:t>
                        </m:r>
                      </m:sup>
                    </m:sSup>
                    <m:r>
                      <a:rPr lang="en-US" sz="2000" b="0" i="1" smtClean="0">
                        <a:solidFill>
                          <a:schemeClr val="tx1"/>
                        </a:solidFill>
                        <a:latin typeface="Cambria Math" panose="02040503050406030204" pitchFamily="18" charset="0"/>
                      </a:rPr>
                      <m:t>=.7, </m:t>
                    </m:r>
                    <m:r>
                      <a:rPr lang="en-US" sz="2000" b="0" i="1" smtClean="0">
                        <a:solidFill>
                          <a:schemeClr val="tx1"/>
                        </a:solidFill>
                        <a:latin typeface="Cambria Math" panose="02040503050406030204" pitchFamily="18" charset="0"/>
                      </a:rPr>
                      <m:t>𝜇</m:t>
                    </m:r>
                    <m:r>
                      <a:rPr lang="en-US" sz="2000" b="0" i="1" smtClean="0">
                        <a:solidFill>
                          <a:schemeClr val="tx1"/>
                        </a:solidFill>
                        <a:latin typeface="Cambria Math" panose="02040503050406030204" pitchFamily="18" charset="0"/>
                      </a:rPr>
                      <m:t>=−1</m:t>
                    </m:r>
                  </m:oMath>
                </a14:m>
                <a:endParaRPr lang="en-US" sz="2000" dirty="0">
                  <a:solidFill>
                    <a:schemeClr val="tx1"/>
                  </a:solidFill>
                </a:endParaRPr>
              </a:p>
            </p:txBody>
          </p:sp>
        </mc:Choice>
        <mc:Fallback xmlns="">
          <p:sp>
            <p:nvSpPr>
              <p:cNvPr id="5" name="Rectangle 4">
                <a:extLst>
                  <a:ext uri="{FF2B5EF4-FFF2-40B4-BE49-F238E27FC236}">
                    <a16:creationId xmlns:a16="http://schemas.microsoft.com/office/drawing/2014/main" id="{668971F9-B091-4CEE-B3C4-524B7EAB2B98}"/>
                  </a:ext>
                </a:extLst>
              </p:cNvPr>
              <p:cNvSpPr>
                <a:spLocks noRot="1" noChangeAspect="1" noMove="1" noResize="1" noEditPoints="1" noAdjustHandles="1" noChangeArrowheads="1" noChangeShapeType="1" noTextEdit="1"/>
              </p:cNvSpPr>
              <p:nvPr/>
            </p:nvSpPr>
            <p:spPr>
              <a:xfrm>
                <a:off x="8745415" y="1586524"/>
                <a:ext cx="2618154" cy="984738"/>
              </a:xfrm>
              <a:prstGeom prst="rect">
                <a:avLst/>
              </a:prstGeom>
              <a:blipFill>
                <a:blip r:embed="rId3"/>
                <a:stretch>
                  <a:fillRect l="-2074"/>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4161616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2D3B-AF03-4BAE-883C-F9C0AFE92A95}"/>
              </a:ext>
            </a:extLst>
          </p:cNvPr>
          <p:cNvSpPr>
            <a:spLocks noGrp="1"/>
          </p:cNvSpPr>
          <p:nvPr>
            <p:ph type="title"/>
          </p:nvPr>
        </p:nvSpPr>
        <p:spPr/>
        <p:txBody>
          <a:bodyPr/>
          <a:lstStyle/>
          <a:p>
            <a:r>
              <a:rPr lang="en-US" dirty="0"/>
              <a:t>Closure of </a:t>
            </a:r>
            <a:r>
              <a:rPr lang="en-US" dirty="0" err="1"/>
              <a:t>Normals</a:t>
            </a:r>
            <a:r>
              <a:rPr lang="en-US" dirty="0"/>
              <a:t> </a:t>
            </a:r>
            <a:r>
              <a:rPr lang="en-US" i="1" dirty="0"/>
              <a:t>Under Scale and Shift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AC14D5-9564-4AB3-8C70-4A0842C432F3}"/>
                  </a:ext>
                </a:extLst>
              </p:cNvPr>
              <p:cNvSpPr>
                <a:spLocks noGrp="1"/>
              </p:cNvSpPr>
              <p:nvPr>
                <p:ph idx="1"/>
              </p:nvPr>
            </p:nvSpPr>
            <p:spPr/>
            <p:txBody>
              <a:bodyPr/>
              <a:lstStyle/>
              <a:p>
                <a:r>
                  <a:rPr lang="en-US" b="1" dirty="0"/>
                  <a:t>When we scale a normal (multiplying by a constant) or shift it (adding a constant) </a:t>
                </a:r>
                <a:r>
                  <a:rPr lang="en-US" b="1" i="1" dirty="0"/>
                  <a:t>we get a normal random variable back</a:t>
                </a:r>
                <a:r>
                  <a:rPr lang="en-US" b="1" dirty="0"/>
                  <a:t>!</a:t>
                </a:r>
              </a:p>
              <a:p>
                <a:r>
                  <a:rPr lang="en-US" b="0" dirty="0"/>
                  <a:t>If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oMath>
                </a14:m>
                <a:endParaRPr lang="en-US" dirty="0"/>
              </a:p>
              <a:p>
                <a:r>
                  <a:rPr lang="en-US" dirty="0"/>
                  <a:t>Then for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oMath>
                </a14:m>
                <a:endParaRPr lang="en-US" dirty="0"/>
              </a:p>
              <a:p>
                <a:pPr lvl="1"/>
                <a:r>
                  <a:rPr lang="en-US" dirty="0"/>
                  <a:t>intuitively: we are just stretching and squishing the distribution – it’s symmetric without major disruptions it still follows the same general shape</a:t>
                </a:r>
              </a:p>
              <a:p>
                <a:r>
                  <a:rPr lang="en-US" dirty="0" err="1"/>
                  <a:t>Normals</a:t>
                </a:r>
                <a:r>
                  <a:rPr lang="en-US" dirty="0"/>
                  <a:t> are unique in that you get a NORMAL back.</a:t>
                </a:r>
              </a:p>
            </p:txBody>
          </p:sp>
        </mc:Choice>
        <mc:Fallback xmlns="">
          <p:sp>
            <p:nvSpPr>
              <p:cNvPr id="3" name="Content Placeholder 2">
                <a:extLst>
                  <a:ext uri="{FF2B5EF4-FFF2-40B4-BE49-F238E27FC236}">
                    <a16:creationId xmlns:a16="http://schemas.microsoft.com/office/drawing/2014/main" id="{60AC14D5-9564-4AB3-8C70-4A0842C432F3}"/>
                  </a:ext>
                </a:extLst>
              </p:cNvPr>
              <p:cNvSpPr>
                <a:spLocks noGrp="1" noRot="1" noChangeAspect="1" noMove="1" noResize="1" noEditPoints="1" noAdjustHandles="1" noChangeArrowheads="1" noChangeShapeType="1" noTextEdit="1"/>
              </p:cNvSpPr>
              <p:nvPr>
                <p:ph idx="1"/>
              </p:nvPr>
            </p:nvSpPr>
            <p:spPr>
              <a:blipFill>
                <a:blip r:embed="rId3"/>
                <a:stretch>
                  <a:fillRect l="-708" t="-2138" r="-10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7A3DF9BA-83A6-A769-08D0-C11779AA8D3F}"/>
                  </a:ext>
                </a:extLst>
              </p:cNvPr>
              <p:cNvSpPr/>
              <p:nvPr/>
            </p:nvSpPr>
            <p:spPr>
              <a:xfrm>
                <a:off x="575239" y="4810347"/>
                <a:ext cx="9401274" cy="1167372"/>
              </a:xfrm>
              <a:prstGeom prst="roundRect">
                <a:avLst/>
              </a:prstGeom>
              <a:solidFill>
                <a:srgbClr val="FFE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indent="-91440" algn="l" rtl="0" eaLnBrk="1" latinLnBrk="0" hangingPunct="1">
                  <a:lnSpc>
                    <a:spcPct val="90000"/>
                  </a:lnSpc>
                  <a:spcBef>
                    <a:spcPts val="1200"/>
                  </a:spcBef>
                  <a:spcAft>
                    <a:spcPts val="200"/>
                  </a:spcAft>
                </a:pPr>
                <a:r>
                  <a:rPr lang="en-US" sz="2600" dirty="0">
                    <a:solidFill>
                      <a:schemeClr val="accent1"/>
                    </a:solidFill>
                    <a:effectLst/>
                    <a:latin typeface="Tw Cen MT" panose="020B0602020104020603" pitchFamily="34" charset="0"/>
                  </a:rPr>
                  <a:t> </a:t>
                </a:r>
                <a:r>
                  <a:rPr lang="en-US" sz="2600" i="1" kern="1200" dirty="0">
                    <a:solidFill>
                      <a:srgbClr val="000000"/>
                    </a:solidFill>
                    <a:effectLst/>
                    <a:latin typeface="Segoe UI Semilight" panose="020B0402040204020203" pitchFamily="34" charset="0"/>
                    <a:cs typeface="Segoe UI Semilight" panose="020B0402040204020203" pitchFamily="34" charset="0"/>
                  </a:rPr>
                  <a:t>If you multiply a binomial by </a:t>
                </a:r>
                <a14:m>
                  <m:oMath xmlns:m="http://schemas.openxmlformats.org/officeDocument/2006/math">
                    <m:r>
                      <a:rPr lang="en-US" sz="2600" b="0" i="1" kern="1200">
                        <a:solidFill>
                          <a:srgbClr val="000000"/>
                        </a:solidFill>
                        <a:effectLst/>
                        <a:latin typeface="Cambria Math" panose="02040503050406030204" pitchFamily="18" charset="0"/>
                        <a:cs typeface="Segoe UI Semilight" panose="020B0402040204020203" pitchFamily="34" charset="0"/>
                      </a:rPr>
                      <m:t>3/2</m:t>
                    </m:r>
                  </m:oMath>
                </a14:m>
                <a:r>
                  <a:rPr lang="en-US" sz="2600" i="1" kern="1200" dirty="0">
                    <a:solidFill>
                      <a:srgbClr val="000000"/>
                    </a:solidFill>
                    <a:effectLst/>
                    <a:latin typeface="Segoe UI Semilight" panose="020B0402040204020203" pitchFamily="34" charset="0"/>
                    <a:cs typeface="Segoe UI Semilight" panose="020B0402040204020203" pitchFamily="34" charset="0"/>
                  </a:rPr>
                  <a:t> you don’t get a binomial </a:t>
                </a:r>
                <a:br>
                  <a:rPr lang="en-US" sz="2600" i="1" kern="1200" dirty="0">
                    <a:solidFill>
                      <a:srgbClr val="000000"/>
                    </a:solidFill>
                    <a:effectLst/>
                    <a:latin typeface="Segoe UI Semilight" panose="020B0402040204020203" pitchFamily="34" charset="0"/>
                    <a:cs typeface="Segoe UI Semilight" panose="020B0402040204020203" pitchFamily="34" charset="0"/>
                  </a:rPr>
                </a:br>
                <a:r>
                  <a:rPr lang="en-US" sz="2600" i="1" kern="1200" dirty="0">
                    <a:solidFill>
                      <a:srgbClr val="000000"/>
                    </a:solidFill>
                    <a:effectLst/>
                    <a:latin typeface="Segoe UI Semilight" panose="020B0402040204020203" pitchFamily="34" charset="0"/>
                    <a:cs typeface="Segoe UI Semilight" panose="020B0402040204020203" pitchFamily="34" charset="0"/>
                  </a:rPr>
                  <a:t>(it’s support isn’t even integers!)</a:t>
                </a:r>
                <a:endParaRPr lang="en-US" sz="2600" dirty="0">
                  <a:effectLst/>
                </a:endParaRPr>
              </a:p>
            </p:txBody>
          </p:sp>
        </mc:Choice>
        <mc:Fallback xmlns="">
          <p:sp>
            <p:nvSpPr>
              <p:cNvPr id="4" name="Rectangle: Rounded Corners 3">
                <a:extLst>
                  <a:ext uri="{FF2B5EF4-FFF2-40B4-BE49-F238E27FC236}">
                    <a16:creationId xmlns:a16="http://schemas.microsoft.com/office/drawing/2014/main" id="{7A3DF9BA-83A6-A769-08D0-C11779AA8D3F}"/>
                  </a:ext>
                </a:extLst>
              </p:cNvPr>
              <p:cNvSpPr>
                <a:spLocks noRot="1" noChangeAspect="1" noMove="1" noResize="1" noEditPoints="1" noAdjustHandles="1" noChangeArrowheads="1" noChangeShapeType="1" noTextEdit="1"/>
              </p:cNvSpPr>
              <p:nvPr/>
            </p:nvSpPr>
            <p:spPr>
              <a:xfrm>
                <a:off x="575239" y="4810347"/>
                <a:ext cx="9401274" cy="1167372"/>
              </a:xfrm>
              <a:prstGeom prst="round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853329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2D3B-AF03-4BAE-883C-F9C0AFE92A95}"/>
              </a:ext>
            </a:extLst>
          </p:cNvPr>
          <p:cNvSpPr>
            <a:spLocks noGrp="1"/>
          </p:cNvSpPr>
          <p:nvPr>
            <p:ph type="title"/>
          </p:nvPr>
        </p:nvSpPr>
        <p:spPr/>
        <p:txBody>
          <a:bodyPr/>
          <a:lstStyle/>
          <a:p>
            <a:r>
              <a:rPr lang="en-US" dirty="0"/>
              <a:t>Closure of </a:t>
            </a:r>
            <a:r>
              <a:rPr lang="en-US" dirty="0" err="1"/>
              <a:t>Normals</a:t>
            </a:r>
            <a:r>
              <a:rPr lang="en-US" dirty="0"/>
              <a:t> </a:t>
            </a:r>
            <a:r>
              <a:rPr lang="en-US" i="1" dirty="0"/>
              <a:t>Under Addition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AC14D5-9564-4AB3-8C70-4A0842C432F3}"/>
                  </a:ext>
                </a:extLst>
              </p:cNvPr>
              <p:cNvSpPr>
                <a:spLocks noGrp="1"/>
              </p:cNvSpPr>
              <p:nvPr>
                <p:ph idx="1"/>
              </p:nvPr>
            </p:nvSpPr>
            <p:spPr/>
            <p:txBody>
              <a:bodyPr/>
              <a:lstStyle/>
              <a:p>
                <a:r>
                  <a:rPr lang="en-US" b="1" dirty="0"/>
                  <a:t>When we add two </a:t>
                </a:r>
                <a:r>
                  <a:rPr lang="en-US" b="1" u="sng" dirty="0"/>
                  <a:t>independent</a:t>
                </a:r>
                <a:r>
                  <a:rPr lang="en-US" b="1" dirty="0"/>
                  <a:t> normal random variables, you get another normal random variable.</a:t>
                </a:r>
              </a:p>
              <a:p>
                <a:r>
                  <a:rPr lang="en-US" b="0" dirty="0"/>
                  <a:t>If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𝑋</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e>
                    </m:d>
                  </m:oMath>
                </a14:m>
                <a:r>
                  <a:rPr lang="en-US" dirty="0"/>
                  <a:t> and </a:t>
                </a:r>
                <a14:m>
                  <m:oMath xmlns:m="http://schemas.openxmlformats.org/officeDocument/2006/math">
                    <m:r>
                      <a:rPr lang="en-US" b="0" i="1" smtClean="0">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𝒩</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𝑌</m:t>
                            </m:r>
                          </m:sub>
                        </m:sSub>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𝜎</m:t>
                            </m:r>
                          </m:e>
                          <m:sub>
                            <m:r>
                              <a:rPr lang="en-US" b="0" i="1" smtClean="0">
                                <a:latin typeface="Cambria Math" panose="02040503050406030204" pitchFamily="18" charset="0"/>
                              </a:rPr>
                              <m:t>𝑌</m:t>
                            </m:r>
                          </m:sub>
                          <m:sup>
                            <m:r>
                              <a:rPr lang="en-US" i="1">
                                <a:latin typeface="Cambria Math" panose="02040503050406030204" pitchFamily="18" charset="0"/>
                              </a:rPr>
                              <m:t>2</m:t>
                            </m:r>
                          </m:sup>
                        </m:sSubSup>
                      </m:e>
                    </m:d>
                  </m:oMath>
                </a14:m>
                <a:r>
                  <a:rPr lang="en-US" dirty="0"/>
                  <a:t> and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independent,</a:t>
                </a:r>
              </a:p>
              <a:p>
                <a:r>
                  <a:rPr lang="en-US" dirty="0"/>
                  <a:t>Then, for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𝑎𝑋</m:t>
                    </m:r>
                    <m:r>
                      <a:rPr lang="en-US" b="0" i="1" smtClean="0">
                        <a:latin typeface="Cambria Math" panose="02040503050406030204" pitchFamily="18" charset="0"/>
                      </a:rPr>
                      <m:t>+</m:t>
                    </m:r>
                    <m:r>
                      <a:rPr lang="en-US" b="0" i="1" smtClean="0">
                        <a:latin typeface="Cambria Math" panose="02040503050406030204" pitchFamily="18" charset="0"/>
                      </a:rPr>
                      <m:t>𝑏𝑌</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a:t>
                </a:r>
                <a14:m>
                  <m:oMath xmlns:m="http://schemas.openxmlformats.org/officeDocument/2006/math">
                    <m:r>
                      <m:rPr>
                        <m:sty m:val="p"/>
                      </m:rPr>
                      <a:rPr lang="en-US" b="0" i="0" smtClean="0">
                        <a:latin typeface="Cambria Math" panose="02040503050406030204" pitchFamily="18" charset="0"/>
                      </a:rPr>
                      <m:t>Z</m:t>
                    </m:r>
                    <m:r>
                      <a:rPr lang="en-US" i="1">
                        <a:latin typeface="Cambria Math" panose="02040503050406030204" pitchFamily="18" charset="0"/>
                      </a:rPr>
                      <m:t>~</m:t>
                    </m:r>
                    <m:r>
                      <a:rPr lang="en-US" i="1">
                        <a:latin typeface="Cambria Math" panose="02040503050406030204" pitchFamily="18" charset="0"/>
                      </a:rPr>
                      <m:t>𝒩</m:t>
                    </m:r>
                    <m:d>
                      <m:dPr>
                        <m:ctrlPr>
                          <a:rPr lang="en-US" i="1">
                            <a:latin typeface="Cambria Math" panose="02040503050406030204" pitchFamily="18" charset="0"/>
                          </a:rPr>
                        </m:ctrlPr>
                      </m:dPr>
                      <m:e>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𝑋</m:t>
                            </m:r>
                          </m:sub>
                        </m:sSub>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sSubSup>
                          <m:sSubSupPr>
                            <m:ctrlPr>
                              <a:rPr lang="en-US" b="0" i="1" smtClean="0">
                                <a:latin typeface="Cambria Math" panose="02040503050406030204" pitchFamily="18" charset="0"/>
                              </a:rPr>
                            </m:ctrlPr>
                          </m:sSub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i="1">
                                <a:latin typeface="Cambria Math" panose="02040503050406030204" pitchFamily="18" charset="0"/>
                              </a:rPr>
                              <m:t>𝜎</m:t>
                            </m:r>
                          </m:e>
                          <m:sub>
                            <m:r>
                              <a:rPr lang="en-US" b="0" i="1" smtClean="0">
                                <a:latin typeface="Cambria Math" panose="02040503050406030204" pitchFamily="18" charset="0"/>
                              </a:rPr>
                              <m:t>𝑋</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r>
                              <a:rPr lang="en-US" b="0" i="1" smtClean="0">
                                <a:latin typeface="Cambria Math" panose="02040503050406030204" pitchFamily="18" charset="0"/>
                              </a:rPr>
                              <m:t>𝜎</m:t>
                            </m:r>
                          </m:e>
                          <m:sub>
                            <m:r>
                              <a:rPr lang="en-US" b="0" i="1" smtClean="0">
                                <a:latin typeface="Cambria Math" panose="02040503050406030204" pitchFamily="18" charset="0"/>
                              </a:rPr>
                              <m:t>𝑌</m:t>
                            </m:r>
                          </m:sub>
                          <m:sup>
                            <m:r>
                              <a:rPr lang="en-US" b="0" i="1" smtClean="0">
                                <a:latin typeface="Cambria Math" panose="02040503050406030204" pitchFamily="18" charset="0"/>
                              </a:rPr>
                              <m:t>2</m:t>
                            </m:r>
                          </m:sup>
                        </m:sSubSup>
                      </m:e>
                    </m:d>
                  </m:oMath>
                </a14:m>
                <a:endParaRPr lang="en-US" dirty="0"/>
              </a:p>
              <a:p>
                <a:endParaRPr lang="en-US" dirty="0"/>
              </a:p>
              <a:p>
                <a:r>
                  <a:rPr lang="en-US" dirty="0" err="1"/>
                  <a:t>Normals</a:t>
                </a:r>
                <a:r>
                  <a:rPr lang="en-US" dirty="0"/>
                  <a:t> are unique in that you get a NORMAL back.</a:t>
                </a:r>
              </a:p>
            </p:txBody>
          </p:sp>
        </mc:Choice>
        <mc:Fallback xmlns="">
          <p:sp>
            <p:nvSpPr>
              <p:cNvPr id="3" name="Content Placeholder 2">
                <a:extLst>
                  <a:ext uri="{FF2B5EF4-FFF2-40B4-BE49-F238E27FC236}">
                    <a16:creationId xmlns:a16="http://schemas.microsoft.com/office/drawing/2014/main" id="{60AC14D5-9564-4AB3-8C70-4A0842C432F3}"/>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468019DD-BD37-CBB6-3D4A-5E35CDA5F981}"/>
              </a:ext>
            </a:extLst>
          </p:cNvPr>
          <p:cNvSpPr/>
          <p:nvPr/>
        </p:nvSpPr>
        <p:spPr>
          <a:xfrm>
            <a:off x="575239" y="4810347"/>
            <a:ext cx="9401274" cy="1167372"/>
          </a:xfrm>
          <a:prstGeom prst="roundRect">
            <a:avLst/>
          </a:prstGeom>
          <a:solidFill>
            <a:srgbClr val="FFE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 indent="-91440">
              <a:lnSpc>
                <a:spcPct val="90000"/>
              </a:lnSpc>
              <a:spcBef>
                <a:spcPts val="1200"/>
              </a:spcBef>
              <a:spcAft>
                <a:spcPts val="200"/>
              </a:spcAft>
            </a:pPr>
            <a:r>
              <a:rPr lang="en-US" sz="2600" dirty="0">
                <a:solidFill>
                  <a:schemeClr val="accent1"/>
                </a:solidFill>
                <a:latin typeface="Tw Cen MT" panose="020B0602020104020603" pitchFamily="34" charset="0"/>
              </a:rPr>
              <a:t> </a:t>
            </a:r>
            <a:r>
              <a:rPr lang="en-US" sz="2600" i="1" dirty="0">
                <a:solidFill>
                  <a:srgbClr val="000000"/>
                </a:solidFill>
                <a:latin typeface="Segoe UI Semilight" panose="020B0402040204020203" pitchFamily="34" charset="0"/>
                <a:cs typeface="Segoe UI Semilight" panose="020B0402040204020203" pitchFamily="34" charset="0"/>
              </a:rPr>
              <a:t>The sum of two dice rolls (sum of two uniform distributions) does </a:t>
            </a:r>
            <a:r>
              <a:rPr lang="en-US" sz="2600" i="1" u="sng" dirty="0">
                <a:solidFill>
                  <a:srgbClr val="000000"/>
                </a:solidFill>
                <a:latin typeface="Segoe UI Semilight" panose="020B0402040204020203" pitchFamily="34" charset="0"/>
                <a:cs typeface="Segoe UI Semilight" panose="020B0402040204020203" pitchFamily="34" charset="0"/>
              </a:rPr>
              <a:t>not</a:t>
            </a:r>
            <a:r>
              <a:rPr lang="en-US" sz="2600" i="1" dirty="0">
                <a:solidFill>
                  <a:srgbClr val="000000"/>
                </a:solidFill>
                <a:latin typeface="Segoe UI Semilight" panose="020B0402040204020203" pitchFamily="34" charset="0"/>
                <a:cs typeface="Segoe UI Semilight" panose="020B0402040204020203" pitchFamily="34" charset="0"/>
              </a:rPr>
              <a:t> follow a uniform distribution</a:t>
            </a:r>
            <a:endParaRPr lang="en-US" sz="2600" dirty="0"/>
          </a:p>
        </p:txBody>
      </p:sp>
    </p:spTree>
    <p:extLst>
      <p:ext uri="{BB962C8B-B14F-4D97-AF65-F5344CB8AC3E}">
        <p14:creationId xmlns:p14="http://schemas.microsoft.com/office/powerpoint/2010/main" val="737912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2D3B-AF03-4BAE-883C-F9C0AFE92A95}"/>
              </a:ext>
            </a:extLst>
          </p:cNvPr>
          <p:cNvSpPr>
            <a:spLocks noGrp="1"/>
          </p:cNvSpPr>
          <p:nvPr>
            <p:ph type="title"/>
          </p:nvPr>
        </p:nvSpPr>
        <p:spPr/>
        <p:txBody>
          <a:bodyPr/>
          <a:lstStyle/>
          <a:p>
            <a:r>
              <a:rPr lang="en-US" dirty="0"/>
              <a:t>Ok…what about the </a:t>
            </a:r>
            <a:r>
              <a:rPr lang="en-US" b="1" dirty="0"/>
              <a:t>CDF</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AC14D5-9564-4AB3-8C70-4A0842C432F3}"/>
                  </a:ext>
                </a:extLst>
              </p:cNvPr>
              <p:cNvSpPr>
                <a:spLocks noGrp="1"/>
              </p:cNvSpPr>
              <p:nvPr>
                <p:ph idx="1"/>
              </p:nvPr>
            </p:nvSpPr>
            <p:spPr/>
            <p:txBody>
              <a:bodyPr/>
              <a:lstStyle/>
              <a:p>
                <a:r>
                  <a:rPr lang="en-US" dirty="0"/>
                  <a:t>There is no closed form for the CDF </a:t>
                </a:r>
                <a:r>
                  <a:rPr lang="en-US" dirty="0">
                    <a:sym typeface="Wingdings" panose="05000000000000000000" pitchFamily="2" charset="2"/>
                  </a:rPr>
                  <a:t> </a:t>
                </a:r>
                <a:r>
                  <a:rPr lang="en-US" dirty="0"/>
                  <a:t> </a:t>
                </a:r>
              </a:p>
              <a:p>
                <a:r>
                  <a:rPr lang="en-US" dirty="0"/>
                  <a:t>So how </a:t>
                </a:r>
                <a:r>
                  <a:rPr lang="en-US" i="1" dirty="0"/>
                  <a:t>can </a:t>
                </a:r>
                <a:r>
                  <a:rPr lang="en-US" dirty="0"/>
                  <a:t>we find the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dirty="0" smtClean="0">
                        <a:latin typeface="Cambria Math" panose="02040503050406030204" pitchFamily="18" charset="0"/>
                      </a:rPr>
                      <m:t>ℙ</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X</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k</m:t>
                    </m:r>
                    <m:r>
                      <a:rPr lang="en-US" b="0" i="0" dirty="0" smtClean="0">
                        <a:latin typeface="Cambria Math" panose="02040503050406030204" pitchFamily="18" charset="0"/>
                      </a:rPr>
                      <m:t>)</m:t>
                    </m:r>
                  </m:oMath>
                </a14:m>
                <a:r>
                  <a:rPr lang="en-US" dirty="0"/>
                  <a:t>?</a:t>
                </a:r>
              </a:p>
              <a:p>
                <a:r>
                  <a:rPr lang="en-US" dirty="0"/>
                  <a:t>And for finding the probability of </a:t>
                </a:r>
                <a14:m>
                  <m:oMath xmlns:m="http://schemas.openxmlformats.org/officeDocument/2006/math">
                    <m:r>
                      <a:rPr lang="en-US" b="0" i="1" smtClean="0">
                        <a:latin typeface="Cambria Math" panose="02040503050406030204" pitchFamily="18" charset="0"/>
                      </a:rPr>
                      <m:t>𝑋</m:t>
                    </m:r>
                  </m:oMath>
                </a14:m>
                <a:r>
                  <a:rPr lang="en-US" dirty="0"/>
                  <a:t> being in other ranges, we certainly don’t want to bother integrating over that PDF…</a:t>
                </a:r>
              </a:p>
              <a:p>
                <a:endParaRPr lang="en-US" i="1" dirty="0">
                  <a:solidFill>
                    <a:schemeClr val="tx1"/>
                  </a:solidFill>
                </a:endParaRPr>
              </a:p>
            </p:txBody>
          </p:sp>
        </mc:Choice>
        <mc:Fallback xmlns="">
          <p:sp>
            <p:nvSpPr>
              <p:cNvPr id="3" name="Content Placeholder 2">
                <a:extLst>
                  <a:ext uri="{FF2B5EF4-FFF2-40B4-BE49-F238E27FC236}">
                    <a16:creationId xmlns:a16="http://schemas.microsoft.com/office/drawing/2014/main" id="{60AC14D5-9564-4AB3-8C70-4A0842C432F3}"/>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3644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endParaRPr lang="en-US" sz="2000" b="1" dirty="0">
              <a:solidFill>
                <a:schemeClr val="accent5"/>
              </a:solidFill>
            </a:endParaRP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endParaRPr lang="en-US" sz="2000" b="1" dirty="0">
              <a:solidFill>
                <a:schemeClr val="accent5"/>
              </a:solidFill>
            </a:endParaRPr>
          </a:p>
        </p:txBody>
      </p:sp>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endParaRPr lang="en-US" sz="1500" b="1" dirty="0">
              <a:solidFill>
                <a:schemeClr val="tx2">
                  <a:lumMod val="75000"/>
                </a:schemeClr>
              </a:solidFill>
            </a:endParaRPr>
          </a:p>
          <a:p>
            <a:pPr>
              <a:spcBef>
                <a:spcPts val="0"/>
              </a:spcBef>
            </a:pPr>
            <a:endParaRPr lang="en-US" sz="2000" b="1" dirty="0">
              <a:solidFill>
                <a:schemeClr val="accent5"/>
              </a:solidFill>
            </a:endParaRP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endParaRPr lang="en-US" sz="2000" b="1" dirty="0">
              <a:solidFill>
                <a:schemeClr val="accent5"/>
              </a:solidFill>
            </a:endParaRPr>
          </a:p>
        </p:txBody>
      </p:sp>
    </p:spTree>
    <p:extLst>
      <p:ext uri="{BB962C8B-B14F-4D97-AF65-F5344CB8AC3E}">
        <p14:creationId xmlns:p14="http://schemas.microsoft.com/office/powerpoint/2010/main" val="727109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2D3B-AF03-4BAE-883C-F9C0AFE92A95}"/>
              </a:ext>
            </a:extLst>
          </p:cNvPr>
          <p:cNvSpPr>
            <a:spLocks noGrp="1"/>
          </p:cNvSpPr>
          <p:nvPr>
            <p:ph type="title"/>
          </p:nvPr>
        </p:nvSpPr>
        <p:spPr/>
        <p:txBody>
          <a:bodyPr/>
          <a:lstStyle/>
          <a:p>
            <a:r>
              <a:rPr lang="en-US" dirty="0"/>
              <a:t>We have a table with precomputed values!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27FEEF-3A34-864B-724A-D5B92CB78306}"/>
                  </a:ext>
                </a:extLst>
              </p:cNvPr>
              <p:cNvSpPr txBox="1"/>
              <p:nvPr/>
            </p:nvSpPr>
            <p:spPr>
              <a:xfrm>
                <a:off x="6752523" y="1476334"/>
                <a:ext cx="5212736"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have a table containing values for the CDF of the </a:t>
                </a:r>
                <a:r>
                  <a:rPr lang="en-US" sz="2400" b="1" dirty="0">
                    <a:latin typeface="Segoe UI Semilight" panose="020B0402040204020203" pitchFamily="34" charset="0"/>
                    <a:cs typeface="Segoe UI Semilight" panose="020B0402040204020203" pitchFamily="34" charset="0"/>
                  </a:rPr>
                  <a:t>standard normal random variable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𝒁</m:t>
                    </m:r>
                    <m:r>
                      <a:rPr lang="en-US" sz="2400" b="1" i="1" smtClean="0">
                        <a:latin typeface="Cambria Math" panose="02040503050406030204" pitchFamily="18" charset="0"/>
                        <a:cs typeface="Segoe UI Semilight" panose="020B0402040204020203" pitchFamily="34" charset="0"/>
                      </a:rPr>
                      <m:t>~</m:t>
                    </m:r>
                    <m:r>
                      <a:rPr lang="en-US" sz="2400" i="1">
                        <a:latin typeface="Cambria Math" panose="02040503050406030204" pitchFamily="18" charset="0"/>
                      </a:rPr>
                      <m:t>𝒩</m:t>
                    </m:r>
                    <m:r>
                      <a:rPr lang="en-US" sz="2400" b="0" i="1" smtClean="0">
                        <a:latin typeface="Cambria Math" panose="02040503050406030204" pitchFamily="18" charset="0"/>
                      </a:rPr>
                      <m:t>(0,1)</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5A27FEEF-3A34-864B-724A-D5B92CB78306}"/>
                  </a:ext>
                </a:extLst>
              </p:cNvPr>
              <p:cNvSpPr txBox="1">
                <a:spLocks noRot="1" noChangeAspect="1" noMove="1" noResize="1" noEditPoints="1" noAdjustHandles="1" noChangeArrowheads="1" noChangeShapeType="1" noTextEdit="1"/>
              </p:cNvSpPr>
              <p:nvPr/>
            </p:nvSpPr>
            <p:spPr>
              <a:xfrm>
                <a:off x="6752523" y="1476334"/>
                <a:ext cx="5212736" cy="2308324"/>
              </a:xfrm>
              <a:prstGeom prst="rect">
                <a:avLst/>
              </a:prstGeom>
              <a:blipFill>
                <a:blip r:embed="rId3"/>
                <a:stretch>
                  <a:fillRect l="-1871" t="-1847" r="-936"/>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277F0013-7FD6-8517-EE7F-E5EB63C22D7B}"/>
              </a:ext>
            </a:extLst>
          </p:cNvPr>
          <p:cNvSpPr/>
          <p:nvPr/>
        </p:nvSpPr>
        <p:spPr>
          <a:xfrm>
            <a:off x="6752524" y="4806553"/>
            <a:ext cx="5212736" cy="1788171"/>
          </a:xfrm>
          <a:prstGeom prst="roundRect">
            <a:avLst>
              <a:gd name="adj" fmla="val 6413"/>
            </a:avLst>
          </a:prstGeom>
          <a:solidFill>
            <a:srgbClr val="FFEF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Segoe UI Semilight" panose="020B0402040204020203" pitchFamily="34" charset="0"/>
                <a:cs typeface="Segoe UI Semilight" panose="020B0402040204020203" pitchFamily="34" charset="0"/>
              </a:rPr>
              <a:t>Yes, we’re going to use a table in 2024 🤩 Mainly for consistency in this class.</a:t>
            </a:r>
          </a:p>
          <a:p>
            <a:endParaRPr lang="en-US" sz="2000" dirty="0"/>
          </a:p>
          <a:p>
            <a:r>
              <a:rPr lang="en-US" sz="2000" dirty="0">
                <a:solidFill>
                  <a:srgbClr val="000000"/>
                </a:solidFill>
                <a:latin typeface="Segoe UI Semilight" panose="020B0402040204020203" pitchFamily="34" charset="0"/>
                <a:cs typeface="Segoe UI Semilight" panose="020B0402040204020203" pitchFamily="34" charset="0"/>
              </a:rPr>
              <a:t>(In the real world, we have programming libraries like Python’s </a:t>
            </a:r>
            <a:r>
              <a:rPr lang="en-US" sz="2000" dirty="0" err="1">
                <a:solidFill>
                  <a:srgbClr val="000000"/>
                </a:solidFill>
                <a:latin typeface="Segoe UI Semilight" panose="020B0402040204020203" pitchFamily="34" charset="0"/>
                <a:cs typeface="Segoe UI Semilight" panose="020B0402040204020203" pitchFamily="34" charset="0"/>
              </a:rPr>
              <a:t>scipy</a:t>
            </a:r>
            <a:r>
              <a:rPr lang="en-US" sz="2000" dirty="0">
                <a:solidFill>
                  <a:srgbClr val="000000"/>
                </a:solidFill>
                <a:latin typeface="Segoe UI Semilight" panose="020B0402040204020203" pitchFamily="34" charset="0"/>
                <a:cs typeface="Segoe UI Semilight" panose="020B0402040204020203" pitchFamily="34" charset="0"/>
              </a:rPr>
              <a:t>: </a:t>
            </a:r>
            <a:r>
              <a:rPr lang="en-US" sz="2000" dirty="0" err="1">
                <a:solidFill>
                  <a:srgbClr val="000000"/>
                </a:solidFill>
                <a:latin typeface="Segoe UI Semilight" panose="020B0402040204020203" pitchFamily="34" charset="0"/>
                <a:cs typeface="Segoe UI Semilight" panose="020B0402040204020203" pitchFamily="34" charset="0"/>
              </a:rPr>
              <a:t>stats.norm.cdf</a:t>
            </a:r>
            <a:r>
              <a:rPr lang="en-US" sz="2000" dirty="0">
                <a:solidFill>
                  <a:srgbClr val="000000"/>
                </a:solidFill>
                <a:latin typeface="Segoe UI Semilight" panose="020B0402040204020203" pitchFamily="34" charset="0"/>
                <a:cs typeface="Segoe UI Semilight" panose="020B0402040204020203" pitchFamily="34" charset="0"/>
              </a:rPr>
              <a:t>)</a:t>
            </a:r>
            <a:endParaRPr lang="en-US" sz="2000" dirty="0"/>
          </a:p>
        </p:txBody>
      </p:sp>
      <p:pic>
        <p:nvPicPr>
          <p:cNvPr id="13" name="Content Placeholder 3">
            <a:extLst>
              <a:ext uri="{FF2B5EF4-FFF2-40B4-BE49-F238E27FC236}">
                <a16:creationId xmlns:a16="http://schemas.microsoft.com/office/drawing/2014/main" id="{2D609DF7-7459-FD4E-F3DE-20AF02C19A9C}"/>
              </a:ext>
            </a:extLst>
          </p:cNvPr>
          <p:cNvPicPr>
            <a:picLocks noGrp="1" noChangeAspect="1"/>
          </p:cNvPicPr>
          <p:nvPr>
            <p:ph idx="1"/>
          </p:nvPr>
        </p:nvPicPr>
        <p:blipFill>
          <a:blip r:embed="rId4"/>
          <a:stretch>
            <a:fillRect/>
          </a:stretch>
        </p:blipFill>
        <p:spPr>
          <a:xfrm>
            <a:off x="554331" y="1628712"/>
            <a:ext cx="5871486" cy="4972789"/>
          </a:xfrm>
          <a:prstGeom prst="rect">
            <a:avLst/>
          </a:prstGeom>
        </p:spPr>
      </p:pic>
      <p:sp>
        <p:nvSpPr>
          <p:cNvPr id="14" name="TextBox 13">
            <a:extLst>
              <a:ext uri="{FF2B5EF4-FFF2-40B4-BE49-F238E27FC236}">
                <a16:creationId xmlns:a16="http://schemas.microsoft.com/office/drawing/2014/main" id="{8F6A37F8-9ED7-D757-E73F-4740069C34F0}"/>
              </a:ext>
            </a:extLst>
          </p:cNvPr>
          <p:cNvSpPr txBox="1"/>
          <p:nvPr/>
        </p:nvSpPr>
        <p:spPr>
          <a:xfrm>
            <a:off x="883706" y="1277943"/>
            <a:ext cx="5212736" cy="461665"/>
          </a:xfrm>
          <a:prstGeom prst="rect">
            <a:avLst/>
          </a:prstGeom>
          <a:noFill/>
        </p:spPr>
        <p:txBody>
          <a:bodyPr wrap="square" rtlCol="0">
            <a:spAutoFit/>
          </a:bodyPr>
          <a:lstStyle/>
          <a:p>
            <a:pPr algn="ctr"/>
            <a:r>
              <a:rPr lang="en-US" sz="2400" b="1" dirty="0">
                <a:latin typeface="Segoe UI Semilight" panose="020B0402040204020203" pitchFamily="34" charset="0"/>
                <a:cs typeface="Segoe UI Semilight" panose="020B0402040204020203" pitchFamily="34" charset="0"/>
              </a:rPr>
              <a:t>AKA the “z-table”, “phi-table”</a:t>
            </a:r>
          </a:p>
        </p:txBody>
      </p:sp>
    </p:spTree>
    <p:extLst>
      <p:ext uri="{BB962C8B-B14F-4D97-AF65-F5344CB8AC3E}">
        <p14:creationId xmlns:p14="http://schemas.microsoft.com/office/powerpoint/2010/main" val="2784898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2D3B-AF03-4BAE-883C-F9C0AFE92A95}"/>
              </a:ext>
            </a:extLst>
          </p:cNvPr>
          <p:cNvSpPr>
            <a:spLocks noGrp="1"/>
          </p:cNvSpPr>
          <p:nvPr>
            <p:ph type="title"/>
          </p:nvPr>
        </p:nvSpPr>
        <p:spPr/>
        <p:txBody>
          <a:bodyPr/>
          <a:lstStyle/>
          <a:p>
            <a:r>
              <a:rPr lang="en-US" dirty="0"/>
              <a:t>We have a table with precomputed values!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27FEEF-3A34-864B-724A-D5B92CB78306}"/>
                  </a:ext>
                </a:extLst>
              </p:cNvPr>
              <p:cNvSpPr txBox="1"/>
              <p:nvPr/>
            </p:nvSpPr>
            <p:spPr>
              <a:xfrm>
                <a:off x="6752523" y="1476334"/>
                <a:ext cx="5212736" cy="2677656"/>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have a table containing values for the CDF of the </a:t>
                </a:r>
                <a:r>
                  <a:rPr lang="en-US" sz="2400" b="1" dirty="0">
                    <a:latin typeface="Segoe UI Semilight" panose="020B0402040204020203" pitchFamily="34" charset="0"/>
                    <a:cs typeface="Segoe UI Semilight" panose="020B0402040204020203" pitchFamily="34" charset="0"/>
                  </a:rPr>
                  <a:t>standard normal random variable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𝒁</m:t>
                    </m:r>
                    <m:r>
                      <a:rPr lang="en-US" sz="2400" b="1" i="1" smtClean="0">
                        <a:latin typeface="Cambria Math" panose="02040503050406030204" pitchFamily="18" charset="0"/>
                        <a:cs typeface="Segoe UI Semilight" panose="020B0402040204020203" pitchFamily="34" charset="0"/>
                      </a:rPr>
                      <m:t>~</m:t>
                    </m:r>
                    <m:r>
                      <a:rPr lang="en-US" sz="2400" i="1">
                        <a:latin typeface="Cambria Math" panose="02040503050406030204" pitchFamily="18" charset="0"/>
                      </a:rPr>
                      <m:t>𝒩</m:t>
                    </m:r>
                    <m:r>
                      <a:rPr lang="en-US" sz="2400" b="0" i="1" smtClean="0">
                        <a:latin typeface="Cambria Math" panose="02040503050406030204" pitchFamily="18" charset="0"/>
                      </a:rPr>
                      <m:t>(0,1)</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&gt; </a:t>
                </a:r>
                <a14:m>
                  <m:oMath xmlns:m="http://schemas.openxmlformats.org/officeDocument/2006/math">
                    <m:r>
                      <m:rPr>
                        <m:sty m:val="p"/>
                      </m:rPr>
                      <a:rPr lang="en-US" sz="2400" b="0" i="0" smtClean="0">
                        <a:latin typeface="Cambria Math" panose="02040503050406030204" pitchFamily="18" charset="0"/>
                        <a:cs typeface="Segoe UI Semilight" panose="020B0402040204020203" pitchFamily="34" charset="0"/>
                      </a:rPr>
                      <m:t>Φ</m:t>
                    </m:r>
                  </m:oMath>
                </a14:m>
                <a:r>
                  <a:rPr lang="en-US" sz="2400" dirty="0">
                    <a:latin typeface="Segoe UI Semilight" panose="020B0402040204020203" pitchFamily="34" charset="0"/>
                    <a:cs typeface="Segoe UI Semilight" panose="020B0402040204020203" pitchFamily="34" charset="0"/>
                  </a:rPr>
                  <a:t> is a function for CDF of </a:t>
                </a:r>
                <a14:m>
                  <m:oMath xmlns:m="http://schemas.openxmlformats.org/officeDocument/2006/math">
                    <m:r>
                      <a:rPr lang="en-US" sz="2400" i="1">
                        <a:latin typeface="Cambria Math" panose="02040503050406030204" pitchFamily="18" charset="0"/>
                      </a:rPr>
                      <m:t>𝒩</m:t>
                    </m:r>
                    <m:r>
                      <a:rPr lang="en-US" sz="2400" i="1">
                        <a:latin typeface="Cambria Math" panose="02040503050406030204" pitchFamily="18" charset="0"/>
                      </a:rPr>
                      <m:t>(0,1)</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&gt; </a:t>
                </a:r>
                <a14:m>
                  <m:oMath xmlns:m="http://schemas.openxmlformats.org/officeDocument/2006/math">
                    <m:r>
                      <m:rPr>
                        <m:sty m:val="p"/>
                      </m:rPr>
                      <a:rPr lang="en-US" sz="2400">
                        <a:latin typeface="Cambria Math" panose="02040503050406030204" pitchFamily="18" charset="0"/>
                        <a:cs typeface="Segoe UI Semilight" panose="020B0402040204020203" pitchFamily="34" charset="0"/>
                      </a:rPr>
                      <m:t>Φ</m:t>
                    </m:r>
                    <m:d>
                      <m:dPr>
                        <m:ctrlPr>
                          <a:rPr lang="en-US" sz="2400" b="0" i="1" smtClean="0">
                            <a:latin typeface="Cambria Math" panose="02040503050406030204" pitchFamily="18" charset="0"/>
                            <a:cs typeface="Segoe UI Semilight" panose="020B0402040204020203" pitchFamily="34" charset="0"/>
                          </a:rPr>
                        </m:ctrlPr>
                      </m:dPr>
                      <m:e>
                        <m:r>
                          <m:rPr>
                            <m:sty m:val="p"/>
                          </m:rPr>
                          <a:rPr lang="en-US" sz="2400" b="0" i="0" smtClean="0">
                            <a:latin typeface="Cambria Math" panose="02040503050406030204" pitchFamily="18" charset="0"/>
                            <a:cs typeface="Segoe UI Semilight" panose="020B0402040204020203" pitchFamily="34" charset="0"/>
                          </a:rPr>
                          <m:t>z</m:t>
                        </m:r>
                      </m:e>
                    </m:d>
                    <m:r>
                      <a:rPr lang="en-US" sz="2400" b="0" i="0"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m:rPr>
                            <m:sty m:val="p"/>
                          </m:rPr>
                          <a:rPr lang="en-US" sz="2400" b="0" i="0" smtClean="0">
                            <a:latin typeface="Cambria Math" panose="02040503050406030204" pitchFamily="18" charset="0"/>
                            <a:cs typeface="Segoe UI Semilight" panose="020B0402040204020203" pitchFamily="34" charset="0"/>
                          </a:rPr>
                          <m:t>F</m:t>
                        </m:r>
                      </m:e>
                      <m:sub>
                        <m:r>
                          <m:rPr>
                            <m:sty m:val="p"/>
                          </m:rPr>
                          <a:rPr lang="en-US" sz="2400" b="0" i="0" smtClean="0">
                            <a:latin typeface="Cambria Math" panose="02040503050406030204" pitchFamily="18" charset="0"/>
                            <a:cs typeface="Segoe UI Semilight" panose="020B0402040204020203" pitchFamily="34" charset="0"/>
                          </a:rPr>
                          <m:t>Z</m:t>
                        </m:r>
                      </m:sub>
                    </m:sSub>
                    <m:d>
                      <m:dPr>
                        <m:ctrlPr>
                          <a:rPr lang="en-US" sz="2400" b="0" i="1" smtClean="0">
                            <a:latin typeface="Cambria Math" panose="02040503050406030204" pitchFamily="18" charset="0"/>
                            <a:cs typeface="Segoe UI Semilight" panose="020B0402040204020203" pitchFamily="34" charset="0"/>
                          </a:rPr>
                        </m:ctrlPr>
                      </m:dPr>
                      <m:e>
                        <m:r>
                          <m:rPr>
                            <m:sty m:val="p"/>
                          </m:rPr>
                          <a:rPr lang="en-US" sz="2400" b="0" i="0" smtClean="0">
                            <a:latin typeface="Cambria Math" panose="02040503050406030204" pitchFamily="18" charset="0"/>
                            <a:cs typeface="Segoe UI Semilight" panose="020B0402040204020203" pitchFamily="34" charset="0"/>
                          </a:rPr>
                          <m:t>z</m:t>
                        </m:r>
                      </m:e>
                    </m:d>
                    <m:r>
                      <a:rPr lang="en-US" sz="2400" b="0" i="0" smtClean="0">
                        <a:latin typeface="Cambria Math" panose="02040503050406030204" pitchFamily="18" charset="0"/>
                        <a:cs typeface="Segoe UI Semilight" panose="020B0402040204020203" pitchFamily="34" charset="0"/>
                      </a:rPr>
                      <m:t>=</m:t>
                    </m:r>
                    <m:r>
                      <a:rPr lang="en-US" sz="2400" dirty="0" smtClean="0">
                        <a:latin typeface="Cambria Math" panose="02040503050406030204" pitchFamily="18" charset="0"/>
                      </a:rPr>
                      <m:t>ℙ</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Z</m:t>
                    </m:r>
                    <m:r>
                      <a:rPr lang="en-US" sz="2400" b="0" i="1" dirty="0" smtClean="0">
                        <a:latin typeface="Cambria Math" panose="02040503050406030204" pitchFamily="18" charset="0"/>
                      </a:rPr>
                      <m:t>≤</m:t>
                    </m:r>
                    <m:r>
                      <a:rPr lang="en-US" sz="2400" b="0" i="1" dirty="0" smtClean="0">
                        <a:latin typeface="Cambria Math" panose="02040503050406030204" pitchFamily="18" charset="0"/>
                      </a:rPr>
                      <m:t>𝑧</m:t>
                    </m:r>
                    <m:r>
                      <a:rPr lang="en-US" sz="2400" b="0" i="1" dirty="0" smtClean="0">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5A27FEEF-3A34-864B-724A-D5B92CB78306}"/>
                  </a:ext>
                </a:extLst>
              </p:cNvPr>
              <p:cNvSpPr txBox="1">
                <a:spLocks noRot="1" noChangeAspect="1" noMove="1" noResize="1" noEditPoints="1" noAdjustHandles="1" noChangeArrowheads="1" noChangeShapeType="1" noTextEdit="1"/>
              </p:cNvSpPr>
              <p:nvPr/>
            </p:nvSpPr>
            <p:spPr>
              <a:xfrm>
                <a:off x="6752523" y="1476334"/>
                <a:ext cx="5212736" cy="2677656"/>
              </a:xfrm>
              <a:prstGeom prst="rect">
                <a:avLst/>
              </a:prstGeom>
              <a:blipFill>
                <a:blip r:embed="rId3"/>
                <a:stretch>
                  <a:fillRect l="-1871" t="-1595" r="-936"/>
                </a:stretch>
              </a:blipFill>
            </p:spPr>
            <p:txBody>
              <a:bodyPr/>
              <a:lstStyle/>
              <a:p>
                <a:r>
                  <a:rPr lang="en-US">
                    <a:noFill/>
                  </a:rPr>
                  <a:t> </a:t>
                </a:r>
              </a:p>
            </p:txBody>
          </p:sp>
        </mc:Fallback>
      </mc:AlternateContent>
      <p:pic>
        <p:nvPicPr>
          <p:cNvPr id="4" name="Picture 3" descr="A diagram of a function&#10;&#10;Description automatically generated">
            <a:extLst>
              <a:ext uri="{FF2B5EF4-FFF2-40B4-BE49-F238E27FC236}">
                <a16:creationId xmlns:a16="http://schemas.microsoft.com/office/drawing/2014/main" id="{613EC20F-EA72-FE46-662B-D2CEBD96EE47}"/>
              </a:ext>
            </a:extLst>
          </p:cNvPr>
          <p:cNvPicPr>
            <a:picLocks noChangeAspect="1"/>
          </p:cNvPicPr>
          <p:nvPr/>
        </p:nvPicPr>
        <p:blipFill rotWithShape="1">
          <a:blip r:embed="rId4">
            <a:extLst>
              <a:ext uri="{28A0092B-C50C-407E-A947-70E740481C1C}">
                <a14:useLocalDpi xmlns:a14="http://schemas.microsoft.com/office/drawing/2010/main" val="0"/>
              </a:ext>
            </a:extLst>
          </a:blip>
          <a:srcRect l="7656" t="26948" r="16464" b="53381"/>
          <a:stretch/>
        </p:blipFill>
        <p:spPr>
          <a:xfrm>
            <a:off x="6997851" y="3764301"/>
            <a:ext cx="4365242" cy="2011820"/>
          </a:xfrm>
          <a:prstGeom prst="rect">
            <a:avLst/>
          </a:prstGeom>
        </p:spPr>
      </p:pic>
      <p:pic>
        <p:nvPicPr>
          <p:cNvPr id="10" name="Content Placeholder 3">
            <a:extLst>
              <a:ext uri="{FF2B5EF4-FFF2-40B4-BE49-F238E27FC236}">
                <a16:creationId xmlns:a16="http://schemas.microsoft.com/office/drawing/2014/main" id="{3CF382EB-EE2E-A29D-2A42-5E234B3F517D}"/>
              </a:ext>
            </a:extLst>
          </p:cNvPr>
          <p:cNvPicPr>
            <a:picLocks noChangeAspect="1"/>
          </p:cNvPicPr>
          <p:nvPr/>
        </p:nvPicPr>
        <p:blipFill>
          <a:blip r:embed="rId5"/>
          <a:stretch>
            <a:fillRect/>
          </a:stretch>
        </p:blipFill>
        <p:spPr>
          <a:xfrm>
            <a:off x="554331" y="1628712"/>
            <a:ext cx="5871486" cy="4972789"/>
          </a:xfrm>
          <a:prstGeom prst="rect">
            <a:avLst/>
          </a:prstGeom>
        </p:spPr>
      </p:pic>
      <p:sp>
        <p:nvSpPr>
          <p:cNvPr id="11" name="TextBox 10">
            <a:extLst>
              <a:ext uri="{FF2B5EF4-FFF2-40B4-BE49-F238E27FC236}">
                <a16:creationId xmlns:a16="http://schemas.microsoft.com/office/drawing/2014/main" id="{D290865A-78F2-F679-FC36-6C9B076AF948}"/>
              </a:ext>
            </a:extLst>
          </p:cNvPr>
          <p:cNvSpPr txBox="1"/>
          <p:nvPr/>
        </p:nvSpPr>
        <p:spPr>
          <a:xfrm>
            <a:off x="883706" y="1277943"/>
            <a:ext cx="5212736" cy="461665"/>
          </a:xfrm>
          <a:prstGeom prst="rect">
            <a:avLst/>
          </a:prstGeom>
          <a:noFill/>
        </p:spPr>
        <p:txBody>
          <a:bodyPr wrap="square" rtlCol="0">
            <a:spAutoFit/>
          </a:bodyPr>
          <a:lstStyle/>
          <a:p>
            <a:pPr algn="ctr"/>
            <a:r>
              <a:rPr lang="en-US" sz="2400" b="1" dirty="0">
                <a:latin typeface="Segoe UI Semilight" panose="020B0402040204020203" pitchFamily="34" charset="0"/>
                <a:cs typeface="Segoe UI Semilight" panose="020B0402040204020203" pitchFamily="34" charset="0"/>
              </a:rPr>
              <a:t>AKA the “z-table”, “phi-table”</a:t>
            </a:r>
          </a:p>
        </p:txBody>
      </p:sp>
    </p:spTree>
    <p:extLst>
      <p:ext uri="{BB962C8B-B14F-4D97-AF65-F5344CB8AC3E}">
        <p14:creationId xmlns:p14="http://schemas.microsoft.com/office/powerpoint/2010/main" val="89309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2D3B-AF03-4BAE-883C-F9C0AFE92A95}"/>
              </a:ext>
            </a:extLst>
          </p:cNvPr>
          <p:cNvSpPr>
            <a:spLocks noGrp="1"/>
          </p:cNvSpPr>
          <p:nvPr>
            <p:ph type="title"/>
          </p:nvPr>
        </p:nvSpPr>
        <p:spPr/>
        <p:txBody>
          <a:bodyPr/>
          <a:lstStyle/>
          <a:p>
            <a:r>
              <a:rPr lang="en-US" dirty="0"/>
              <a:t>We have a table with precomputed values!</a:t>
            </a:r>
          </a:p>
        </p:txBody>
      </p:sp>
      <p:pic>
        <p:nvPicPr>
          <p:cNvPr id="6" name="Content Placeholder 3">
            <a:extLst>
              <a:ext uri="{FF2B5EF4-FFF2-40B4-BE49-F238E27FC236}">
                <a16:creationId xmlns:a16="http://schemas.microsoft.com/office/drawing/2014/main" id="{CB0B6D86-E2B9-DF68-775E-8A9D22B2369C}"/>
              </a:ext>
            </a:extLst>
          </p:cNvPr>
          <p:cNvPicPr>
            <a:picLocks noGrp="1" noChangeAspect="1"/>
          </p:cNvPicPr>
          <p:nvPr>
            <p:ph idx="1"/>
          </p:nvPr>
        </p:nvPicPr>
        <p:blipFill>
          <a:blip r:embed="rId3"/>
          <a:stretch>
            <a:fillRect/>
          </a:stretch>
        </p:blipFill>
        <p:spPr>
          <a:xfrm>
            <a:off x="554331" y="1628712"/>
            <a:ext cx="5871486" cy="497278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A27FEEF-3A34-864B-724A-D5B92CB78306}"/>
                  </a:ext>
                </a:extLst>
              </p:cNvPr>
              <p:cNvSpPr txBox="1"/>
              <p:nvPr/>
            </p:nvSpPr>
            <p:spPr>
              <a:xfrm>
                <a:off x="6752523" y="1476334"/>
                <a:ext cx="5212736" cy="2677656"/>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 have a table containing values for the CDF of the </a:t>
                </a:r>
                <a:r>
                  <a:rPr lang="en-US" sz="2400" b="1" dirty="0">
                    <a:latin typeface="Segoe UI Semilight" panose="020B0402040204020203" pitchFamily="34" charset="0"/>
                    <a:cs typeface="Segoe UI Semilight" panose="020B0402040204020203" pitchFamily="34" charset="0"/>
                  </a:rPr>
                  <a:t>standard normal random variable </a:t>
                </a:r>
                <a14:m>
                  <m:oMath xmlns:m="http://schemas.openxmlformats.org/officeDocument/2006/math">
                    <m:r>
                      <a:rPr lang="en-US" sz="2400" b="1" i="1" smtClean="0">
                        <a:latin typeface="Cambria Math" panose="02040503050406030204" pitchFamily="18" charset="0"/>
                        <a:cs typeface="Segoe UI Semilight" panose="020B0402040204020203" pitchFamily="34" charset="0"/>
                      </a:rPr>
                      <m:t>𝒁</m:t>
                    </m:r>
                    <m:r>
                      <a:rPr lang="en-US" sz="2400" b="1" i="1" smtClean="0">
                        <a:latin typeface="Cambria Math" panose="02040503050406030204" pitchFamily="18" charset="0"/>
                        <a:cs typeface="Segoe UI Semilight" panose="020B0402040204020203" pitchFamily="34" charset="0"/>
                      </a:rPr>
                      <m:t>~</m:t>
                    </m:r>
                    <m:r>
                      <a:rPr lang="en-US" sz="2400" i="1">
                        <a:latin typeface="Cambria Math" panose="02040503050406030204" pitchFamily="18" charset="0"/>
                      </a:rPr>
                      <m:t>𝒩</m:t>
                    </m:r>
                    <m:r>
                      <a:rPr lang="en-US" sz="2400" b="0" i="1" smtClean="0">
                        <a:latin typeface="Cambria Math" panose="02040503050406030204" pitchFamily="18" charset="0"/>
                      </a:rPr>
                      <m:t>(0,1)</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&gt; </a:t>
                </a:r>
                <a14:m>
                  <m:oMath xmlns:m="http://schemas.openxmlformats.org/officeDocument/2006/math">
                    <m:r>
                      <m:rPr>
                        <m:sty m:val="p"/>
                      </m:rPr>
                      <a:rPr lang="en-US" sz="2400" b="0" i="0" smtClean="0">
                        <a:latin typeface="Cambria Math" panose="02040503050406030204" pitchFamily="18" charset="0"/>
                        <a:cs typeface="Segoe UI Semilight" panose="020B0402040204020203" pitchFamily="34" charset="0"/>
                      </a:rPr>
                      <m:t>Φ</m:t>
                    </m:r>
                  </m:oMath>
                </a14:m>
                <a:r>
                  <a:rPr lang="en-US" sz="2400" dirty="0">
                    <a:latin typeface="Segoe UI Semilight" panose="020B0402040204020203" pitchFamily="34" charset="0"/>
                    <a:cs typeface="Segoe UI Semilight" panose="020B0402040204020203" pitchFamily="34" charset="0"/>
                  </a:rPr>
                  <a:t> is a function for CDF of </a:t>
                </a:r>
                <a14:m>
                  <m:oMath xmlns:m="http://schemas.openxmlformats.org/officeDocument/2006/math">
                    <m:r>
                      <a:rPr lang="en-US" sz="2400" i="1">
                        <a:latin typeface="Cambria Math" panose="02040503050406030204" pitchFamily="18" charset="0"/>
                      </a:rPr>
                      <m:t>𝒩</m:t>
                    </m:r>
                    <m:r>
                      <a:rPr lang="en-US" sz="2400" i="1">
                        <a:latin typeface="Cambria Math" panose="02040503050406030204" pitchFamily="18" charset="0"/>
                      </a:rPr>
                      <m:t>(0,1)</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&gt; </a:t>
                </a:r>
                <a14:m>
                  <m:oMath xmlns:m="http://schemas.openxmlformats.org/officeDocument/2006/math">
                    <m:r>
                      <m:rPr>
                        <m:sty m:val="p"/>
                      </m:rPr>
                      <a:rPr lang="en-US" sz="2400">
                        <a:latin typeface="Cambria Math" panose="02040503050406030204" pitchFamily="18" charset="0"/>
                        <a:cs typeface="Segoe UI Semilight" panose="020B0402040204020203" pitchFamily="34" charset="0"/>
                      </a:rPr>
                      <m:t>Φ</m:t>
                    </m:r>
                    <m:d>
                      <m:dPr>
                        <m:ctrlPr>
                          <a:rPr lang="en-US" sz="2400" b="0" i="1" smtClean="0">
                            <a:latin typeface="Cambria Math" panose="02040503050406030204" pitchFamily="18" charset="0"/>
                            <a:cs typeface="Segoe UI Semilight" panose="020B0402040204020203" pitchFamily="34" charset="0"/>
                          </a:rPr>
                        </m:ctrlPr>
                      </m:dPr>
                      <m:e>
                        <m:r>
                          <m:rPr>
                            <m:sty m:val="p"/>
                          </m:rPr>
                          <a:rPr lang="en-US" sz="2400" b="0" i="0" smtClean="0">
                            <a:latin typeface="Cambria Math" panose="02040503050406030204" pitchFamily="18" charset="0"/>
                            <a:cs typeface="Segoe UI Semilight" panose="020B0402040204020203" pitchFamily="34" charset="0"/>
                          </a:rPr>
                          <m:t>z</m:t>
                        </m:r>
                      </m:e>
                    </m:d>
                    <m:r>
                      <a:rPr lang="en-US" sz="2400" b="0" i="0"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m:rPr>
                            <m:sty m:val="p"/>
                          </m:rPr>
                          <a:rPr lang="en-US" sz="2400" b="0" i="0" smtClean="0">
                            <a:latin typeface="Cambria Math" panose="02040503050406030204" pitchFamily="18" charset="0"/>
                            <a:cs typeface="Segoe UI Semilight" panose="020B0402040204020203" pitchFamily="34" charset="0"/>
                          </a:rPr>
                          <m:t>F</m:t>
                        </m:r>
                      </m:e>
                      <m:sub>
                        <m:r>
                          <m:rPr>
                            <m:sty m:val="p"/>
                          </m:rPr>
                          <a:rPr lang="en-US" sz="2400" b="0" i="0" smtClean="0">
                            <a:latin typeface="Cambria Math" panose="02040503050406030204" pitchFamily="18" charset="0"/>
                            <a:cs typeface="Segoe UI Semilight" panose="020B0402040204020203" pitchFamily="34" charset="0"/>
                          </a:rPr>
                          <m:t>Z</m:t>
                        </m:r>
                      </m:sub>
                    </m:sSub>
                    <m:d>
                      <m:dPr>
                        <m:ctrlPr>
                          <a:rPr lang="en-US" sz="2400" b="0" i="1" smtClean="0">
                            <a:latin typeface="Cambria Math" panose="02040503050406030204" pitchFamily="18" charset="0"/>
                            <a:cs typeface="Segoe UI Semilight" panose="020B0402040204020203" pitchFamily="34" charset="0"/>
                          </a:rPr>
                        </m:ctrlPr>
                      </m:dPr>
                      <m:e>
                        <m:r>
                          <m:rPr>
                            <m:sty m:val="p"/>
                          </m:rPr>
                          <a:rPr lang="en-US" sz="2400" b="0" i="0" smtClean="0">
                            <a:latin typeface="Cambria Math" panose="02040503050406030204" pitchFamily="18" charset="0"/>
                            <a:cs typeface="Segoe UI Semilight" panose="020B0402040204020203" pitchFamily="34" charset="0"/>
                          </a:rPr>
                          <m:t>z</m:t>
                        </m:r>
                      </m:e>
                    </m:d>
                    <m:r>
                      <a:rPr lang="en-US" sz="2400" b="0" i="0" smtClean="0">
                        <a:latin typeface="Cambria Math" panose="02040503050406030204" pitchFamily="18" charset="0"/>
                        <a:cs typeface="Segoe UI Semilight" panose="020B0402040204020203" pitchFamily="34" charset="0"/>
                      </a:rPr>
                      <m:t>=</m:t>
                    </m:r>
                    <m:r>
                      <a:rPr lang="en-US" sz="2400" dirty="0" smtClean="0">
                        <a:latin typeface="Cambria Math" panose="02040503050406030204" pitchFamily="18" charset="0"/>
                      </a:rPr>
                      <m:t>ℙ</m:t>
                    </m:r>
                    <m:r>
                      <a:rPr lang="en-US" sz="2400" b="0" i="0" dirty="0" smtClean="0">
                        <a:latin typeface="Cambria Math" panose="02040503050406030204" pitchFamily="18" charset="0"/>
                      </a:rPr>
                      <m:t>(</m:t>
                    </m:r>
                    <m:r>
                      <m:rPr>
                        <m:sty m:val="p"/>
                      </m:rPr>
                      <a:rPr lang="en-US" sz="2400" b="0" i="0" dirty="0" smtClean="0">
                        <a:latin typeface="Cambria Math" panose="02040503050406030204" pitchFamily="18" charset="0"/>
                      </a:rPr>
                      <m:t>Z</m:t>
                    </m:r>
                    <m:r>
                      <a:rPr lang="en-US" sz="2400" b="0" i="1" dirty="0" smtClean="0">
                        <a:latin typeface="Cambria Math" panose="02040503050406030204" pitchFamily="18" charset="0"/>
                      </a:rPr>
                      <m:t>≤</m:t>
                    </m:r>
                    <m:r>
                      <a:rPr lang="en-US" sz="2400" b="0" i="1" dirty="0" smtClean="0">
                        <a:latin typeface="Cambria Math" panose="02040503050406030204" pitchFamily="18" charset="0"/>
                      </a:rPr>
                      <m:t>𝑧</m:t>
                    </m:r>
                    <m:r>
                      <a:rPr lang="en-US" sz="2400" b="0" i="1" dirty="0" smtClean="0">
                        <a:latin typeface="Cambria Math" panose="02040503050406030204" pitchFamily="18" charset="0"/>
                      </a:rPr>
                      <m:t>)</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5A27FEEF-3A34-864B-724A-D5B92CB78306}"/>
                  </a:ext>
                </a:extLst>
              </p:cNvPr>
              <p:cNvSpPr txBox="1">
                <a:spLocks noRot="1" noChangeAspect="1" noMove="1" noResize="1" noEditPoints="1" noAdjustHandles="1" noChangeArrowheads="1" noChangeShapeType="1" noTextEdit="1"/>
              </p:cNvSpPr>
              <p:nvPr/>
            </p:nvSpPr>
            <p:spPr>
              <a:xfrm>
                <a:off x="6752523" y="1476334"/>
                <a:ext cx="5212736" cy="2677656"/>
              </a:xfrm>
              <a:prstGeom prst="rect">
                <a:avLst/>
              </a:prstGeom>
              <a:blipFill>
                <a:blip r:embed="rId4"/>
                <a:stretch>
                  <a:fillRect l="-1871" t="-1595" r="-936"/>
                </a:stretch>
              </a:blipFill>
            </p:spPr>
            <p:txBody>
              <a:bodyPr/>
              <a:lstStyle/>
              <a:p>
                <a:r>
                  <a:rPr lang="en-US">
                    <a:noFill/>
                  </a:rPr>
                  <a:t> </a:t>
                </a:r>
              </a:p>
            </p:txBody>
          </p:sp>
        </mc:Fallback>
      </mc:AlternateContent>
      <p:pic>
        <p:nvPicPr>
          <p:cNvPr id="4" name="Picture 3" descr="A diagram of a function&#10;&#10;Description automatically generated">
            <a:extLst>
              <a:ext uri="{FF2B5EF4-FFF2-40B4-BE49-F238E27FC236}">
                <a16:creationId xmlns:a16="http://schemas.microsoft.com/office/drawing/2014/main" id="{613EC20F-EA72-FE46-662B-D2CEBD96EE47}"/>
              </a:ext>
            </a:extLst>
          </p:cNvPr>
          <p:cNvPicPr>
            <a:picLocks noChangeAspect="1"/>
          </p:cNvPicPr>
          <p:nvPr/>
        </p:nvPicPr>
        <p:blipFill rotWithShape="1">
          <a:blip r:embed="rId5">
            <a:extLst>
              <a:ext uri="{28A0092B-C50C-407E-A947-70E740481C1C}">
                <a14:useLocalDpi xmlns:a14="http://schemas.microsoft.com/office/drawing/2010/main" val="0"/>
              </a:ext>
            </a:extLst>
          </a:blip>
          <a:srcRect l="7656" t="26948" r="16464" b="53381"/>
          <a:stretch/>
        </p:blipFill>
        <p:spPr>
          <a:xfrm>
            <a:off x="7053607" y="4433374"/>
            <a:ext cx="4115202" cy="1896583"/>
          </a:xfrm>
          <a:prstGeom prst="rect">
            <a:avLst/>
          </a:prstGeom>
        </p:spPr>
      </p:pic>
      <p:pic>
        <p:nvPicPr>
          <p:cNvPr id="5" name="Picture 4" descr="A diagram of a function&#10;&#10;Description automatically generated">
            <a:extLst>
              <a:ext uri="{FF2B5EF4-FFF2-40B4-BE49-F238E27FC236}">
                <a16:creationId xmlns:a16="http://schemas.microsoft.com/office/drawing/2014/main" id="{6DE101DE-151E-735B-F0ED-58BC36B8E575}"/>
              </a:ext>
            </a:extLst>
          </p:cNvPr>
          <p:cNvPicPr>
            <a:picLocks noChangeAspect="1"/>
          </p:cNvPicPr>
          <p:nvPr/>
        </p:nvPicPr>
        <p:blipFill rotWithShape="1">
          <a:blip r:embed="rId6">
            <a:extLst>
              <a:ext uri="{28A0092B-C50C-407E-A947-70E740481C1C}">
                <a14:useLocalDpi xmlns:a14="http://schemas.microsoft.com/office/drawing/2010/main" val="0"/>
              </a:ext>
            </a:extLst>
          </a:blip>
          <a:srcRect l="7768" t="25895" r="16351" b="46666"/>
          <a:stretch/>
        </p:blipFill>
        <p:spPr>
          <a:xfrm>
            <a:off x="6794321" y="3622646"/>
            <a:ext cx="4633773" cy="2978855"/>
          </a:xfrm>
          <a:prstGeom prst="rect">
            <a:avLst/>
          </a:prstGeom>
        </p:spPr>
      </p:pic>
      <p:sp>
        <p:nvSpPr>
          <p:cNvPr id="8" name="TextBox 7">
            <a:extLst>
              <a:ext uri="{FF2B5EF4-FFF2-40B4-BE49-F238E27FC236}">
                <a16:creationId xmlns:a16="http://schemas.microsoft.com/office/drawing/2014/main" id="{DD9D101A-B6EB-5F9E-BA12-752974023843}"/>
              </a:ext>
            </a:extLst>
          </p:cNvPr>
          <p:cNvSpPr txBox="1"/>
          <p:nvPr/>
        </p:nvSpPr>
        <p:spPr>
          <a:xfrm>
            <a:off x="883706" y="1277943"/>
            <a:ext cx="5212736" cy="461665"/>
          </a:xfrm>
          <a:prstGeom prst="rect">
            <a:avLst/>
          </a:prstGeom>
          <a:noFill/>
        </p:spPr>
        <p:txBody>
          <a:bodyPr wrap="square" rtlCol="0">
            <a:spAutoFit/>
          </a:bodyPr>
          <a:lstStyle/>
          <a:p>
            <a:pPr algn="ctr"/>
            <a:r>
              <a:rPr lang="en-US" sz="2400" b="1" dirty="0">
                <a:latin typeface="Segoe UI Semilight" panose="020B0402040204020203" pitchFamily="34" charset="0"/>
                <a:cs typeface="Segoe UI Semilight" panose="020B0402040204020203" pitchFamily="34" charset="0"/>
              </a:rPr>
              <a:t>AKA the “z-table”, “phi-table”</a:t>
            </a:r>
          </a:p>
        </p:txBody>
      </p:sp>
    </p:spTree>
    <p:extLst>
      <p:ext uri="{BB962C8B-B14F-4D97-AF65-F5344CB8AC3E}">
        <p14:creationId xmlns:p14="http://schemas.microsoft.com/office/powerpoint/2010/main" val="2128384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23148B9-1F84-4A89-85C4-54E0EC8284AA}"/>
                  </a:ext>
                </a:extLst>
              </p:cNvPr>
              <p:cNvSpPr>
                <a:spLocks noGrp="1"/>
              </p:cNvSpPr>
              <p:nvPr>
                <p:ph type="title"/>
              </p:nvPr>
            </p:nvSpPr>
            <p:spPr/>
            <p:txBody>
              <a:bodyPr/>
              <a:lstStyle/>
              <a:p>
                <a:r>
                  <a:rPr lang="en-US" dirty="0"/>
                  <a:t>But how to go from</a:t>
                </a:r>
                <a:r>
                  <a:rPr lang="en-US" sz="4400" dirty="0"/>
                  <a:t> </a:t>
                </a:r>
                <a14:m>
                  <m:oMath xmlns:m="http://schemas.openxmlformats.org/officeDocument/2006/math">
                    <m:r>
                      <a:rPr lang="en-US" sz="4400" i="1">
                        <a:latin typeface="Cambria Math" panose="02040503050406030204" pitchFamily="18" charset="0"/>
                      </a:rPr>
                      <m:t>𝒩</m:t>
                    </m:r>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𝜇</m:t>
                        </m:r>
                        <m:r>
                          <a:rPr lang="en-US" sz="4400" b="0" i="1" smtClean="0">
                            <a:latin typeface="Cambria Math" panose="02040503050406030204" pitchFamily="18" charset="0"/>
                          </a:rPr>
                          <m:t>,</m:t>
                        </m:r>
                        <m:sSup>
                          <m:sSupPr>
                            <m:ctrlPr>
                              <a:rPr lang="en-US" sz="4400" b="0" i="1" smtClean="0">
                                <a:latin typeface="Cambria Math" panose="02040503050406030204" pitchFamily="18" charset="0"/>
                              </a:rPr>
                            </m:ctrlPr>
                          </m:sSupPr>
                          <m:e>
                            <m:r>
                              <a:rPr lang="en-US" sz="4400" b="0" i="1" smtClean="0">
                                <a:latin typeface="Cambria Math" panose="02040503050406030204" pitchFamily="18" charset="0"/>
                              </a:rPr>
                              <m:t>𝜎</m:t>
                            </m:r>
                          </m:e>
                          <m:sup>
                            <m:r>
                              <a:rPr lang="en-US" sz="4400" b="0" i="1" smtClean="0">
                                <a:latin typeface="Cambria Math" panose="02040503050406030204" pitchFamily="18" charset="0"/>
                              </a:rPr>
                              <m:t>2</m:t>
                            </m:r>
                          </m:sup>
                        </m:sSup>
                      </m:e>
                    </m:d>
                  </m:oMath>
                </a14:m>
                <a:r>
                  <a:rPr lang="en-US" dirty="0"/>
                  <a:t> to </a:t>
                </a:r>
                <a14:m>
                  <m:oMath xmlns:m="http://schemas.openxmlformats.org/officeDocument/2006/math">
                    <m:r>
                      <a:rPr lang="en-US" i="1">
                        <a:latin typeface="Cambria Math" panose="02040503050406030204" pitchFamily="18" charset="0"/>
                      </a:rPr>
                      <m:t>𝒩</m:t>
                    </m:r>
                    <m:r>
                      <a:rPr lang="en-US" b="0" i="1" smtClean="0">
                        <a:latin typeface="Cambria Math" panose="02040503050406030204" pitchFamily="18" charset="0"/>
                      </a:rPr>
                      <m:t>(0,1)</m:t>
                    </m:r>
                  </m:oMath>
                </a14:m>
                <a:r>
                  <a:rPr lang="en-US" dirty="0"/>
                  <a:t>?</a:t>
                </a:r>
              </a:p>
            </p:txBody>
          </p:sp>
        </mc:Choice>
        <mc:Fallback xmlns="">
          <p:sp>
            <p:nvSpPr>
              <p:cNvPr id="2" name="Title 1">
                <a:extLst>
                  <a:ext uri="{FF2B5EF4-FFF2-40B4-BE49-F238E27FC236}">
                    <a16:creationId xmlns:a16="http://schemas.microsoft.com/office/drawing/2014/main" id="{F23148B9-1F84-4A89-85C4-54E0EC8284AA}"/>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EE5D97-A348-4FFE-92A6-EC6F9D6EB719}"/>
                  </a:ext>
                </a:extLst>
              </p:cNvPr>
              <p:cNvSpPr>
                <a:spLocks noGrp="1"/>
              </p:cNvSpPr>
              <p:nvPr>
                <p:ph idx="1"/>
              </p:nvPr>
            </p:nvSpPr>
            <p:spPr/>
            <p:txBody>
              <a:bodyPr>
                <a:normAutofit/>
              </a:bodyPr>
              <a:lstStyle/>
              <a:p>
                <a:r>
                  <a:rPr lang="en-US" dirty="0"/>
                  <a:t>We have a table for the values of </a:t>
                </a:r>
                <a14:m>
                  <m:oMath xmlns:m="http://schemas.openxmlformats.org/officeDocument/2006/math">
                    <m:r>
                      <a:rPr lang="en-US" i="1" smtClean="0">
                        <a:latin typeface="Cambria Math" panose="02040503050406030204" pitchFamily="18" charset="0"/>
                      </a:rPr>
                      <m:t>𝒩</m:t>
                    </m:r>
                    <m:r>
                      <a:rPr lang="en-US" b="0" i="1" smtClean="0">
                        <a:latin typeface="Cambria Math" panose="02040503050406030204" pitchFamily="18" charset="0"/>
                      </a:rPr>
                      <m:t>(0,1)</m:t>
                    </m:r>
                  </m:oMath>
                </a14:m>
                <a:r>
                  <a:rPr lang="en-US" dirty="0"/>
                  <a:t>. How to use this for </a:t>
                </a:r>
                <a14:m>
                  <m:oMath xmlns:m="http://schemas.openxmlformats.org/officeDocument/2006/math">
                    <m:r>
                      <a:rPr lang="en-US" i="1">
                        <a:latin typeface="Cambria Math" panose="02040503050406030204" pitchFamily="18" charset="0"/>
                      </a:rPr>
                      <m:t>𝒩</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oMath>
                </a14:m>
                <a:r>
                  <a:rPr lang="en-US" dirty="0"/>
                  <a:t>?</a:t>
                </a:r>
              </a:p>
              <a:p>
                <a:endParaRPr lang="en-US" dirty="0"/>
              </a:p>
              <a:p>
                <a:r>
                  <a:rPr lang="en-US" dirty="0"/>
                  <a:t>We will </a:t>
                </a:r>
                <a:r>
                  <a:rPr lang="en-US" b="1" dirty="0"/>
                  <a:t>standardize </a:t>
                </a:r>
                <a14:m>
                  <m:oMath xmlns:m="http://schemas.openxmlformats.org/officeDocument/2006/math">
                    <m:r>
                      <a:rPr lang="en-US" b="0" i="1" smtClean="0">
                        <a:latin typeface="Cambria Math" panose="02040503050406030204" pitchFamily="18" charset="0"/>
                      </a:rPr>
                      <m:t>𝑋</m:t>
                    </m:r>
                  </m:oMath>
                </a14:m>
                <a:r>
                  <a:rPr lang="en-US" dirty="0"/>
                  <a:t>! If we have </a:t>
                </a:r>
                <a14:m>
                  <m:oMath xmlns:m="http://schemas.openxmlformats.org/officeDocument/2006/math">
                    <m:r>
                      <m:rPr>
                        <m:sty m:val="p"/>
                      </m:rPr>
                      <a:rPr lang="en-US">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r>
                  <a:rPr lang="en-US" b="1" dirty="0"/>
                  <a:t>1. Subtract </a:t>
                </a:r>
                <a14:m>
                  <m:oMath xmlns:m="http://schemas.openxmlformats.org/officeDocument/2006/math">
                    <m:r>
                      <a:rPr lang="en-US" b="1" i="1" smtClean="0">
                        <a:latin typeface="Cambria Math" panose="02040503050406030204" pitchFamily="18" charset="0"/>
                      </a:rPr>
                      <m:t>𝝁</m:t>
                    </m:r>
                  </m:oMath>
                </a14:m>
                <a:r>
                  <a:rPr lang="en-US" b="1" dirty="0"/>
                  <a:t> to shift the distribution to have mean of 0</a:t>
                </a:r>
              </a:p>
              <a:p>
                <a:pPr lvl="1"/>
                <a:r>
                  <a:rPr lang="en-US" dirty="0"/>
                  <a:t>    </a:t>
                </a:r>
                <a14:m>
                  <m:oMath xmlns:m="http://schemas.openxmlformats.org/officeDocument/2006/math">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𝜇</m:t>
                        </m:r>
                      </m:e>
                    </m:d>
                    <m:r>
                      <a:rPr lang="en-US" b="0" i="1" smtClean="0">
                        <a:latin typeface="Cambria Math" panose="02040503050406030204" pitchFamily="18" charset="0"/>
                      </a:rPr>
                      <m:t>=</m:t>
                    </m:r>
                    <m:r>
                      <a:rPr lang="en-US" i="1">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=0</m:t>
                    </m:r>
                  </m:oMath>
                </a14:m>
                <a:r>
                  <a:rPr lang="en-US" b="1" dirty="0"/>
                  <a:t>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lang="en-US" b="1" dirty="0">
                    <a:solidFill>
                      <a:prstClr val="black"/>
                    </a:solidFill>
                  </a:rPr>
                  <a:t>2</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Divide</a:t>
                </a:r>
                <a:r>
                  <a:rPr kumimoji="0" lang="en-US" sz="2800" b="1" i="0" u="none" strike="noStrike" kern="1200" cap="none" spc="0" normalizeH="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by</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𝝈</m:t>
                    </m:r>
                  </m:oMath>
                </a14:m>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to squish/stretch the distribution to have </a:t>
                </a:r>
                <a:r>
                  <a:rPr lang="en-US" b="1" dirty="0">
                    <a:solidFill>
                      <a:prstClr val="black"/>
                    </a:solidFill>
                  </a:rPr>
                  <a:t>variance</a:t>
                </a:r>
                <a:r>
                  <a:rPr kumimoji="0" lang="en-US" sz="2800" b="1"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of 1</a:t>
                </a:r>
              </a:p>
              <a:p>
                <a:pPr lvl="2" indent="-91440">
                  <a:spcBef>
                    <a:spcPts val="0"/>
                  </a:spcBef>
                  <a:spcAft>
                    <a:spcPts val="200"/>
                  </a:spcAft>
                  <a:buClr>
                    <a:srgbClr val="1CADE4"/>
                  </a:buClr>
                  <a:buSzPct val="100000"/>
                  <a:buFont typeface="Tw Cen MT" panose="020B0602020104020603" pitchFamily="34" charset="0"/>
                  <a:buChar char=" "/>
                  <a:defRPr/>
                </a:pP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𝑉𝑎𝑟</m:t>
                    </m:r>
                    <m:d>
                      <m:d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dPr>
                      <m:e>
                        <m:f>
                          <m:f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fPr>
                          <m:num>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𝑋</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𝜇</m:t>
                            </m:r>
                          </m:num>
                          <m:den>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𝜎</m:t>
                            </m:r>
                          </m:den>
                        </m:f>
                      </m:e>
                    </m:d>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f>
                      <m:f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fPr>
                      <m:num>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num>
                      <m:den>
                        <m:sSup>
                          <m:sSup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p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𝜎</m:t>
                            </m:r>
                          </m:e>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2</m:t>
                            </m:r>
                          </m:sup>
                        </m:sSup>
                      </m:den>
                    </m:f>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𝑉𝑎𝑟</m:t>
                    </m:r>
                    <m:d>
                      <m:d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d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𝑋</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𝜇</m:t>
                        </m:r>
                      </m:e>
                    </m:d>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f>
                      <m:f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fPr>
                      <m:num>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num>
                      <m:den>
                        <m:sSup>
                          <m:sSup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p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𝜎</m:t>
                            </m:r>
                          </m:e>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2</m:t>
                            </m:r>
                          </m:sup>
                        </m:sSup>
                      </m:den>
                    </m:f>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𝑉𝑎𝑟</m:t>
                    </m:r>
                    <m:d>
                      <m:d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d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𝑋</m:t>
                        </m:r>
                      </m:e>
                    </m:d>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f>
                      <m:f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fPr>
                      <m:num>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num>
                      <m:den>
                        <m:sSup>
                          <m:sSup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p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𝜎</m:t>
                            </m:r>
                          </m:e>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2</m:t>
                            </m:r>
                          </m:sup>
                        </m:sSup>
                      </m:den>
                    </m:f>
                    <m:sSup>
                      <m:sSupPr>
                        <m:ctrlPr>
                          <a:rPr kumimoji="0" lang="en-US"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p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𝜎</m:t>
                        </m:r>
                      </m:e>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2</m:t>
                        </m:r>
                      </m:sup>
                    </m:s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oMath>
                </a14:m>
                <a:endParaRPr kumimoji="0" lang="en-US" i="0" u="none" strike="noStrike" kern="1200" cap="none" spc="0" normalizeH="0" baseline="0" noProof="0" dirty="0">
                  <a:ln>
                    <a:noFill/>
                  </a:ln>
                  <a:solidFill>
                    <a:prstClr val="black"/>
                  </a:solidFill>
                  <a:effectLst/>
                  <a:uLnTx/>
                  <a:uFillTx/>
                  <a:ea typeface="+mn-ea"/>
                  <a:cs typeface="Segoe UI Semilight" panose="020B0402040204020203" pitchFamily="34" charset="0"/>
                </a:endParaRPr>
              </a:p>
              <a:p>
                <a:pPr lvl="1"/>
                <a:endParaRPr lang="en-US" b="1" dirty="0"/>
              </a:p>
              <a:p>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𝜇</m:t>
                        </m:r>
                      </m:num>
                      <m:den>
                        <m:r>
                          <a:rPr lang="en-US" b="0" i="1" smtClean="0">
                            <a:latin typeface="Cambria Math" panose="02040503050406030204" pitchFamily="18" charset="0"/>
                          </a:rPr>
                          <m:t>𝜎</m:t>
                        </m:r>
                      </m:den>
                    </m:f>
                  </m:oMath>
                </a14:m>
                <a:r>
                  <a:rPr lang="en-US" dirty="0"/>
                  <a:t> is a </a:t>
                </a:r>
                <a:r>
                  <a:rPr lang="en-US" b="1" u="sng" dirty="0"/>
                  <a:t>standard normal random variable</a:t>
                </a:r>
                <a:r>
                  <a:rPr lang="en-US" dirty="0"/>
                  <a:t>: </a:t>
                </a:r>
                <a14:m>
                  <m:oMath xmlns:m="http://schemas.openxmlformats.org/officeDocument/2006/math">
                    <m:r>
                      <a:rPr lang="en-US" i="1">
                        <a:latin typeface="Cambria Math" panose="02040503050406030204" pitchFamily="18" charset="0"/>
                      </a:rPr>
                      <m:t>𝑍</m:t>
                    </m:r>
                    <m:r>
                      <a:rPr lang="en-US" i="1">
                        <a:latin typeface="Cambria Math" panose="02040503050406030204" pitchFamily="18" charset="0"/>
                      </a:rPr>
                      <m:t>~</m:t>
                    </m:r>
                    <m:r>
                      <a:rPr lang="en-US" i="1">
                        <a:latin typeface="Cambria Math" panose="02040503050406030204" pitchFamily="18" charset="0"/>
                      </a:rPr>
                      <m:t>𝒩</m:t>
                    </m:r>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91EE5D97-A348-4FFE-92A6-EC6F9D6EB719}"/>
                  </a:ext>
                </a:extLst>
              </p:cNvPr>
              <p:cNvSpPr>
                <a:spLocks noGrp="1" noRot="1" noChangeAspect="1" noMove="1" noResize="1" noEditPoints="1" noAdjustHandles="1" noChangeArrowheads="1" noChangeShapeType="1" noTextEdit="1"/>
              </p:cNvSpPr>
              <p:nvPr>
                <p:ph idx="1"/>
              </p:nvPr>
            </p:nvSpPr>
            <p:spPr>
              <a:blipFill>
                <a:blip r:embed="rId4"/>
                <a:stretch>
                  <a:fillRect l="-654" t="-2138" r="-599" b="-252"/>
                </a:stretch>
              </a:blipFill>
            </p:spPr>
            <p:txBody>
              <a:bodyPr/>
              <a:lstStyle/>
              <a:p>
                <a:r>
                  <a:rPr lang="en-US">
                    <a:noFill/>
                  </a:rPr>
                  <a:t> </a:t>
                </a:r>
              </a:p>
            </p:txBody>
          </p:sp>
        </mc:Fallback>
      </mc:AlternateContent>
    </p:spTree>
    <p:extLst>
      <p:ext uri="{BB962C8B-B14F-4D97-AF65-F5344CB8AC3E}">
        <p14:creationId xmlns:p14="http://schemas.microsoft.com/office/powerpoint/2010/main" val="1264492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04AF-36F3-4002-8F27-85C9FC4A2107}"/>
              </a:ext>
            </a:extLst>
          </p:cNvPr>
          <p:cNvSpPr>
            <a:spLocks noGrp="1"/>
          </p:cNvSpPr>
          <p:nvPr>
            <p:ph type="title"/>
          </p:nvPr>
        </p:nvSpPr>
        <p:spPr/>
        <p:txBody>
          <a:bodyPr/>
          <a:lstStyle/>
          <a:p>
            <a:r>
              <a:rPr lang="en-US" dirty="0"/>
              <a:t>Computing Probabilities of Normal RVs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C362FBF-4786-47FC-8F78-B9FBD6E98BDB}"/>
                  </a:ext>
                </a:extLst>
              </p:cNvPr>
              <p:cNvSpPr txBox="1"/>
              <p:nvPr/>
            </p:nvSpPr>
            <p:spPr>
              <a:xfrm>
                <a:off x="653298" y="1829378"/>
                <a:ext cx="9906907" cy="1996829"/>
              </a:xfrm>
              <a:prstGeom prst="rect">
                <a:avLst/>
              </a:prstGeom>
              <a:noFill/>
            </p:spPr>
            <p:txBody>
              <a:bodyPr wrap="square" rtlCol="0">
                <a:spAutoFit/>
              </a:bodyPr>
              <a:lstStyle/>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1. </a:t>
                </a:r>
                <a:r>
                  <a:rPr lang="en-US" sz="2800" b="1" dirty="0">
                    <a:latin typeface="Segoe UI Semilight" panose="020B0402040204020203" pitchFamily="34" charset="0"/>
                    <a:cs typeface="Segoe UI Semilight" panose="020B0402040204020203" pitchFamily="34" charset="0"/>
                  </a:rPr>
                  <a:t>Write the probability we’re interested in in terms of the CDF</a:t>
                </a:r>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2. </a:t>
                </a:r>
                <a:r>
                  <a:rPr lang="en-US" sz="2800" b="1" dirty="0">
                    <a:latin typeface="Segoe UI Semilight" panose="020B0402040204020203" pitchFamily="34" charset="0"/>
                    <a:cs typeface="Segoe UI Semilight" panose="020B0402040204020203" pitchFamily="34" charset="0"/>
                  </a:rPr>
                  <a:t>Standardize</a:t>
                </a:r>
                <a:r>
                  <a:rPr lang="en-US" sz="2800" dirty="0">
                    <a:latin typeface="Segoe UI Semilight" panose="020B0402040204020203" pitchFamily="34" charset="0"/>
                    <a:cs typeface="Segoe UI Semilight" panose="020B0402040204020203" pitchFamily="34" charset="0"/>
                  </a:rPr>
                  <a:t> the normal random variable: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𝑍</m:t>
                    </m:r>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𝑋</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𝜇</m:t>
                        </m:r>
                      </m:num>
                      <m:den>
                        <m:r>
                          <a:rPr lang="en-US" sz="2800" b="0" i="1" smtClean="0">
                            <a:latin typeface="Cambria Math" panose="02040503050406030204" pitchFamily="18" charset="0"/>
                            <a:cs typeface="Segoe UI Semilight" panose="020B0402040204020203" pitchFamily="34" charset="0"/>
                          </a:rPr>
                          <m:t>𝜎</m:t>
                        </m:r>
                      </m:den>
                    </m:f>
                  </m:oMath>
                </a14:m>
                <a:endParaRPr lang="en-US" sz="2800" dirty="0">
                  <a:latin typeface="Segoe UI Semilight" panose="020B0402040204020203" pitchFamily="34" charset="0"/>
                  <a:cs typeface="Segoe UI Semilight" panose="020B0402040204020203" pitchFamily="34" charset="0"/>
                </a:endParaRPr>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2. </a:t>
                </a:r>
                <a:r>
                  <a:rPr lang="en-US" sz="2800" b="1" dirty="0">
                    <a:latin typeface="Segoe UI Semilight" panose="020B0402040204020203" pitchFamily="34" charset="0"/>
                    <a:cs typeface="Segoe UI Semilight" panose="020B0402040204020203" pitchFamily="34" charset="0"/>
                  </a:rPr>
                  <a:t>Round</a:t>
                </a:r>
                <a:r>
                  <a:rPr lang="en-US" sz="2800" dirty="0">
                    <a:latin typeface="Segoe UI Semilight" panose="020B0402040204020203" pitchFamily="34" charset="0"/>
                    <a:cs typeface="Segoe UI Semilight" panose="020B0402040204020203" pitchFamily="34" charset="0"/>
                  </a:rPr>
                  <a:t> the “z-score”(s) to the hundredths place.</a:t>
                </a:r>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3. </a:t>
                </a:r>
                <a:r>
                  <a:rPr lang="en-US" sz="2800" b="1" dirty="0">
                    <a:latin typeface="Segoe UI Semilight" panose="020B0402040204020203" pitchFamily="34" charset="0"/>
                    <a:cs typeface="Segoe UI Semilight" panose="020B0402040204020203" pitchFamily="34" charset="0"/>
                  </a:rPr>
                  <a:t>Look up the value(s) </a:t>
                </a:r>
                <a:r>
                  <a:rPr lang="en-US" sz="2800" dirty="0">
                    <a:latin typeface="Segoe UI Semilight" panose="020B0402040204020203" pitchFamily="34" charset="0"/>
                    <a:cs typeface="Segoe UI Semilight" panose="020B0402040204020203" pitchFamily="34" charset="0"/>
                  </a:rPr>
                  <a:t>in the table</a:t>
                </a:r>
              </a:p>
            </p:txBody>
          </p:sp>
        </mc:Choice>
        <mc:Fallback xmlns="">
          <p:sp>
            <p:nvSpPr>
              <p:cNvPr id="5" name="TextBox 4">
                <a:extLst>
                  <a:ext uri="{FF2B5EF4-FFF2-40B4-BE49-F238E27FC236}">
                    <a16:creationId xmlns:a16="http://schemas.microsoft.com/office/drawing/2014/main" id="{BC362FBF-4786-47FC-8F78-B9FBD6E98BDB}"/>
                  </a:ext>
                </a:extLst>
              </p:cNvPr>
              <p:cNvSpPr txBox="1">
                <a:spLocks noRot="1" noChangeAspect="1" noMove="1" noResize="1" noEditPoints="1" noAdjustHandles="1" noChangeArrowheads="1" noChangeShapeType="1" noTextEdit="1"/>
              </p:cNvSpPr>
              <p:nvPr/>
            </p:nvSpPr>
            <p:spPr>
              <a:xfrm>
                <a:off x="653298" y="1829378"/>
                <a:ext cx="9906907" cy="1996829"/>
              </a:xfrm>
              <a:prstGeom prst="rect">
                <a:avLst/>
              </a:prstGeom>
              <a:blipFill>
                <a:blip r:embed="rId2"/>
                <a:stretch>
                  <a:fillRect l="-1231" t="-3049" b="-7317"/>
                </a:stretch>
              </a:blipFill>
            </p:spPr>
            <p:txBody>
              <a:bodyPr/>
              <a:lstStyle/>
              <a:p>
                <a:r>
                  <a:rPr lang="en-US">
                    <a:noFill/>
                  </a:rPr>
                  <a:t> </a:t>
                </a:r>
              </a:p>
            </p:txBody>
          </p:sp>
        </mc:Fallback>
      </mc:AlternateContent>
    </p:spTree>
    <p:extLst>
      <p:ext uri="{BB962C8B-B14F-4D97-AF65-F5344CB8AC3E}">
        <p14:creationId xmlns:p14="http://schemas.microsoft.com/office/powerpoint/2010/main" val="735963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535A-7F46-4F75-BCE8-BFD653D88CD7}"/>
              </a:ext>
            </a:extLst>
          </p:cNvPr>
          <p:cNvSpPr>
            <a:spLocks noGrp="1"/>
          </p:cNvSpPr>
          <p:nvPr>
            <p:ph type="title"/>
          </p:nvPr>
        </p:nvSpPr>
        <p:spPr/>
        <p:txBody>
          <a:bodyPr/>
          <a:lstStyle/>
          <a:p>
            <a:r>
              <a:rPr lang="en-US" dirty="0"/>
              <a:t>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FAF0B4-4126-48A4-ADEE-B93F3C701FFF}"/>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(5,4)</m:t>
                    </m:r>
                  </m:oMath>
                </a14:m>
                <a:r>
                  <a:rPr lang="en-US" dirty="0"/>
                  <a:t>. What is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≤9</m:t>
                        </m:r>
                      </m:e>
                    </m:d>
                    <m:r>
                      <a:rPr lang="en-US" b="0" i="0" smtClean="0">
                        <a:latin typeface="Cambria Math" panose="02040503050406030204" pitchFamily="18" charset="0"/>
                      </a:rPr>
                      <m:t>?</m:t>
                    </m:r>
                  </m:oMath>
                </a14:m>
                <a:endParaRPr lang="en-US" dirty="0"/>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≤9</m:t>
                        </m:r>
                      </m:e>
                    </m:d>
                  </m:oMath>
                </a14:m>
                <a:r>
                  <a:rPr lang="en-US" b="0" dirty="0"/>
                  <a:t>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2</m:t>
                            </m:r>
                          </m:den>
                        </m:f>
                      </m:e>
                    </m:d>
                  </m:oMath>
                </a14:m>
                <a:r>
                  <a:rPr lang="en-US" dirty="0"/>
                  <a:t>  </a:t>
                </a:r>
                <a:r>
                  <a:rPr lang="en-US" b="1" dirty="0"/>
                  <a:t>standardize </a:t>
                </a:r>
                <a:r>
                  <a:rPr lang="en-US" dirty="0"/>
                  <a:t>(algebra on both sides)</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𝑍</m:t>
                    </m:r>
                    <m:r>
                      <a:rPr lang="en-US" b="0" i="0"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(0,1)</m:t>
                    </m:r>
                  </m:oMath>
                </a14:m>
                <a:r>
                  <a:rPr lang="en-US" dirty="0"/>
                  <a: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2.00</m:t>
                        </m:r>
                      </m:e>
                    </m:d>
                    <m:r>
                      <a:rPr lang="en-US" b="0" i="1" smtClean="0">
                        <a:latin typeface="Cambria Math" panose="02040503050406030204" pitchFamily="18" charset="0"/>
                      </a:rPr>
                      <m:t>=0.97725</m:t>
                    </m:r>
                  </m:oMath>
                </a14:m>
                <a:endParaRPr lang="en-US" dirty="0"/>
              </a:p>
            </p:txBody>
          </p:sp>
        </mc:Choice>
        <mc:Fallback xmlns="">
          <p:sp>
            <p:nvSpPr>
              <p:cNvPr id="3" name="Content Placeholder 2">
                <a:extLst>
                  <a:ext uri="{FF2B5EF4-FFF2-40B4-BE49-F238E27FC236}">
                    <a16:creationId xmlns:a16="http://schemas.microsoft.com/office/drawing/2014/main" id="{5BFAF0B4-4126-48A4-ADEE-B93F3C701FFF}"/>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3515D4-D663-86E2-A5D2-D6C58D98590B}"/>
                  </a:ext>
                </a:extLst>
              </p:cNvPr>
              <p:cNvSpPr txBox="1"/>
              <p:nvPr/>
            </p:nvSpPr>
            <p:spPr>
              <a:xfrm>
                <a:off x="8095786" y="169304"/>
                <a:ext cx="3936379" cy="801064"/>
              </a:xfrm>
              <a:prstGeom prst="roundRect">
                <a:avLst>
                  <a:gd name="adj" fmla="val 10191"/>
                </a:avLst>
              </a:prstGeom>
              <a:solidFill>
                <a:srgbClr val="F6F4EE"/>
              </a:solid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We</a:t>
                </a:r>
                <a:r>
                  <a:rPr kumimoji="0" lang="en-US" sz="2400" b="0" i="0" u="none" strike="noStrike" kern="1200" cap="none" spc="0" normalizeH="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use </a:t>
                </a:r>
                <a14:m>
                  <m:oMath xmlns:m="http://schemas.openxmlformats.org/officeDocument/2006/math">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rPr>
                      <m:t>Φ</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𝑧</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to mean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𝐹</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𝑧</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where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𝒩</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(0,1)</m:t>
                    </m:r>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7" name="TextBox 6">
                <a:extLst>
                  <a:ext uri="{FF2B5EF4-FFF2-40B4-BE49-F238E27FC236}">
                    <a16:creationId xmlns:a16="http://schemas.microsoft.com/office/drawing/2014/main" id="{5D3515D4-D663-86E2-A5D2-D6C58D98590B}"/>
                  </a:ext>
                </a:extLst>
              </p:cNvPr>
              <p:cNvSpPr txBox="1">
                <a:spLocks noRot="1" noChangeAspect="1" noMove="1" noResize="1" noEditPoints="1" noAdjustHandles="1" noChangeArrowheads="1" noChangeShapeType="1" noTextEdit="1"/>
              </p:cNvSpPr>
              <p:nvPr/>
            </p:nvSpPr>
            <p:spPr>
              <a:xfrm>
                <a:off x="8095786" y="169304"/>
                <a:ext cx="3936379" cy="801064"/>
              </a:xfrm>
              <a:prstGeom prst="roundRect">
                <a:avLst>
                  <a:gd name="adj" fmla="val 10191"/>
                </a:avLst>
              </a:prstGeom>
              <a:blipFill>
                <a:blip r:embed="rId4"/>
                <a:stretch>
                  <a:fillRect t="-6870" b="-1526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A834216F-C7D2-5663-403F-08836F0B2171}"/>
              </a:ext>
            </a:extLst>
          </p:cNvPr>
          <p:cNvPicPr>
            <a:picLocks noChangeAspect="1"/>
          </p:cNvPicPr>
          <p:nvPr/>
        </p:nvPicPr>
        <p:blipFill>
          <a:blip r:embed="rId5"/>
          <a:stretch>
            <a:fillRect/>
          </a:stretch>
        </p:blipFill>
        <p:spPr>
          <a:xfrm>
            <a:off x="7974515" y="3927820"/>
            <a:ext cx="4057650" cy="2695575"/>
          </a:xfrm>
          <a:prstGeom prst="rect">
            <a:avLst/>
          </a:prstGeom>
        </p:spPr>
      </p:pic>
      <p:sp>
        <p:nvSpPr>
          <p:cNvPr id="10" name="Rectangle 9">
            <a:extLst>
              <a:ext uri="{FF2B5EF4-FFF2-40B4-BE49-F238E27FC236}">
                <a16:creationId xmlns:a16="http://schemas.microsoft.com/office/drawing/2014/main" id="{3CC700BA-CD77-382A-7E7C-A572C7FE92C1}"/>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48E4405-774C-1C3C-AA1A-D084564D43C4}"/>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5</m:t>
                      </m:r>
                    </m:oMath>
                  </m:oMathPara>
                </a14:m>
                <a:endParaRPr lang="en-US" sz="2200" dirty="0"/>
              </a:p>
            </p:txBody>
          </p:sp>
        </mc:Choice>
        <mc:Fallback xmlns="">
          <p:sp>
            <p:nvSpPr>
              <p:cNvPr id="14" name="TextBox 13">
                <a:extLst>
                  <a:ext uri="{FF2B5EF4-FFF2-40B4-BE49-F238E27FC236}">
                    <a16:creationId xmlns:a16="http://schemas.microsoft.com/office/drawing/2014/main" id="{248E4405-774C-1C3C-AA1A-D084564D43C4}"/>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6"/>
                <a:stretch>
                  <a:fillRect l="-1852" r="-5556"/>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E86B68DF-25A5-47AB-0260-49C75CCD58E9}"/>
              </a:ext>
            </a:extLst>
          </p:cNvPr>
          <p:cNvSpPr/>
          <p:nvPr/>
        </p:nvSpPr>
        <p:spPr>
          <a:xfrm flipH="1">
            <a:off x="10881005" y="6095997"/>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C3D3D8A-6A09-181D-B3CD-8CBD88FE932F}"/>
                  </a:ext>
                </a:extLst>
              </p:cNvPr>
              <p:cNvSpPr txBox="1"/>
              <p:nvPr/>
            </p:nvSpPr>
            <p:spPr>
              <a:xfrm>
                <a:off x="10762853" y="6370874"/>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9</m:t>
                      </m:r>
                    </m:oMath>
                  </m:oMathPara>
                </a14:m>
                <a:endParaRPr lang="en-US" sz="2200" dirty="0"/>
              </a:p>
            </p:txBody>
          </p:sp>
        </mc:Choice>
        <mc:Fallback xmlns="">
          <p:sp>
            <p:nvSpPr>
              <p:cNvPr id="16" name="TextBox 15">
                <a:extLst>
                  <a:ext uri="{FF2B5EF4-FFF2-40B4-BE49-F238E27FC236}">
                    <a16:creationId xmlns:a16="http://schemas.microsoft.com/office/drawing/2014/main" id="{FC3D3D8A-6A09-181D-B3CD-8CBD88FE932F}"/>
                  </a:ext>
                </a:extLst>
              </p:cNvPr>
              <p:cNvSpPr txBox="1">
                <a:spLocks noRot="1" noChangeAspect="1" noMove="1" noResize="1" noEditPoints="1" noAdjustHandles="1" noChangeArrowheads="1" noChangeShapeType="1" noTextEdit="1"/>
              </p:cNvSpPr>
              <p:nvPr/>
            </p:nvSpPr>
            <p:spPr>
              <a:xfrm>
                <a:off x="10762853" y="6370874"/>
                <a:ext cx="327741" cy="430887"/>
              </a:xfrm>
              <a:prstGeom prst="rect">
                <a:avLst/>
              </a:prstGeom>
              <a:blipFill>
                <a:blip r:embed="rId7"/>
                <a:stretch>
                  <a:fillRect l="-1887" r="-566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6B7C81F-97E4-7471-2E3D-C1351DC34D9C}"/>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B6AB93-CFB9-D7D1-4057-99F9E2EBBB00}"/>
              </a:ext>
            </a:extLst>
          </p:cNvPr>
          <p:cNvCxnSpPr>
            <a:cxnSpLocks/>
          </p:cNvCxnSpPr>
          <p:nvPr/>
        </p:nvCxnSpPr>
        <p:spPr>
          <a:xfrm>
            <a:off x="10895135" y="5394143"/>
            <a:ext cx="15842" cy="86634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019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A36786-5DF9-E358-0009-5EC882DD5009}"/>
              </a:ext>
            </a:extLst>
          </p:cNvPr>
          <p:cNvPicPr>
            <a:picLocks noChangeAspect="1"/>
          </p:cNvPicPr>
          <p:nvPr/>
        </p:nvPicPr>
        <p:blipFill>
          <a:blip r:embed="rId3"/>
          <a:stretch>
            <a:fillRect/>
          </a:stretch>
        </p:blipFill>
        <p:spPr>
          <a:xfrm>
            <a:off x="7974515" y="3927820"/>
            <a:ext cx="4057650" cy="2695575"/>
          </a:xfrm>
          <a:prstGeom prst="rect">
            <a:avLst/>
          </a:prstGeom>
        </p:spPr>
      </p:pic>
      <p:sp>
        <p:nvSpPr>
          <p:cNvPr id="5" name="Rectangle 4">
            <a:extLst>
              <a:ext uri="{FF2B5EF4-FFF2-40B4-BE49-F238E27FC236}">
                <a16:creationId xmlns:a16="http://schemas.microsoft.com/office/drawing/2014/main" id="{BA84C94F-1DD5-74E2-6121-821890ED3E06}"/>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C29D96D-C598-A56F-94A2-D322722A78F9}"/>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5</m:t>
                      </m:r>
                    </m:oMath>
                  </m:oMathPara>
                </a14:m>
                <a:endParaRPr lang="en-US" sz="2200" dirty="0"/>
              </a:p>
            </p:txBody>
          </p:sp>
        </mc:Choice>
        <mc:Fallback xmlns="">
          <p:sp>
            <p:nvSpPr>
              <p:cNvPr id="6" name="TextBox 5">
                <a:extLst>
                  <a:ext uri="{FF2B5EF4-FFF2-40B4-BE49-F238E27FC236}">
                    <a16:creationId xmlns:a16="http://schemas.microsoft.com/office/drawing/2014/main" id="{1C29D96D-C598-A56F-94A2-D322722A78F9}"/>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4"/>
                <a:stretch>
                  <a:fillRect l="-1852" r="-5556"/>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E2A4AA59-AF47-A07C-D80D-6ADF274F046E}"/>
              </a:ext>
            </a:extLst>
          </p:cNvPr>
          <p:cNvSpPr/>
          <p:nvPr/>
        </p:nvSpPr>
        <p:spPr>
          <a:xfrm flipH="1">
            <a:off x="10881005" y="6095997"/>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DECCEC-96B7-CD2D-3A0C-ACFEB725CDBF}"/>
                  </a:ext>
                </a:extLst>
              </p:cNvPr>
              <p:cNvSpPr txBox="1"/>
              <p:nvPr/>
            </p:nvSpPr>
            <p:spPr>
              <a:xfrm>
                <a:off x="10762853" y="6370874"/>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9</m:t>
                      </m:r>
                    </m:oMath>
                  </m:oMathPara>
                </a14:m>
                <a:endParaRPr lang="en-US" sz="2200" dirty="0"/>
              </a:p>
            </p:txBody>
          </p:sp>
        </mc:Choice>
        <mc:Fallback xmlns="">
          <p:sp>
            <p:nvSpPr>
              <p:cNvPr id="9" name="TextBox 8">
                <a:extLst>
                  <a:ext uri="{FF2B5EF4-FFF2-40B4-BE49-F238E27FC236}">
                    <a16:creationId xmlns:a16="http://schemas.microsoft.com/office/drawing/2014/main" id="{12DECCEC-96B7-CD2D-3A0C-ACFEB725CDBF}"/>
                  </a:ext>
                </a:extLst>
              </p:cNvPr>
              <p:cNvSpPr txBox="1">
                <a:spLocks noRot="1" noChangeAspect="1" noMove="1" noResize="1" noEditPoints="1" noAdjustHandles="1" noChangeArrowheads="1" noChangeShapeType="1" noTextEdit="1"/>
              </p:cNvSpPr>
              <p:nvPr/>
            </p:nvSpPr>
            <p:spPr>
              <a:xfrm>
                <a:off x="10762853" y="6370874"/>
                <a:ext cx="327741" cy="430887"/>
              </a:xfrm>
              <a:prstGeom prst="rect">
                <a:avLst/>
              </a:prstGeom>
              <a:blipFill>
                <a:blip r:embed="rId5"/>
                <a:stretch>
                  <a:fillRect l="-1887" r="-5660"/>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38EB4C5C-7E1F-96AB-E39A-37314F45CF86}"/>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52BF25-8A9B-14F0-ED2C-D60F8059A344}"/>
              </a:ext>
            </a:extLst>
          </p:cNvPr>
          <p:cNvCxnSpPr>
            <a:cxnSpLocks/>
          </p:cNvCxnSpPr>
          <p:nvPr/>
        </p:nvCxnSpPr>
        <p:spPr>
          <a:xfrm>
            <a:off x="10895135" y="5394143"/>
            <a:ext cx="15842" cy="86634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FC0535A-7F46-4F75-BCE8-BFD653D88CD7}"/>
              </a:ext>
            </a:extLst>
          </p:cNvPr>
          <p:cNvSpPr>
            <a:spLocks noGrp="1"/>
          </p:cNvSpPr>
          <p:nvPr>
            <p:ph type="title"/>
          </p:nvPr>
        </p:nvSpPr>
        <p:spPr/>
        <p:txBody>
          <a:bodyPr/>
          <a:lstStyle/>
          <a:p>
            <a:r>
              <a:rPr lang="en-US" dirty="0"/>
              <a:t>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FAF0B4-4126-48A4-ADEE-B93F3C701FFF}"/>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(5,4)</m:t>
                    </m:r>
                  </m:oMath>
                </a14:m>
                <a:r>
                  <a:rPr lang="en-US" dirty="0"/>
                  <a:t>. What is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&gt;9</m:t>
                        </m:r>
                      </m:e>
                    </m:d>
                    <m:r>
                      <a:rPr lang="en-US" b="0" i="0"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&gt;9</m:t>
                        </m:r>
                      </m:e>
                    </m:d>
                    <m:r>
                      <a:rPr lang="en-US" i="1">
                        <a:latin typeface="Cambria Math" panose="02040503050406030204" pitchFamily="18" charset="0"/>
                      </a:rPr>
                      <m:t>=1−</m:t>
                    </m:r>
                    <m:r>
                      <a:rPr lang="en-US" i="1">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≤9)</m:t>
                    </m:r>
                  </m:oMath>
                </a14:m>
                <a:endParaRPr lang="en-US" b="0" dirty="0"/>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2</m:t>
                            </m:r>
                          </m:den>
                        </m:f>
                      </m:e>
                    </m:d>
                  </m:oMath>
                </a14:m>
                <a:r>
                  <a:rPr lang="en-US" dirty="0"/>
                  <a:t>  </a:t>
                </a:r>
                <a:r>
                  <a:rPr lang="en-US" b="1" dirty="0"/>
                  <a:t>standardize </a:t>
                </a:r>
                <a:r>
                  <a:rPr lang="en-US" dirty="0"/>
                  <a:t>(algebra on both sides)</a:t>
                </a: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𝑍</m:t>
                    </m:r>
                    <m:r>
                      <a:rPr lang="en-US" b="0" i="0"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(0,1)</m:t>
                    </m:r>
                  </m:oMath>
                </a14:m>
                <a:r>
                  <a:rPr lang="en-US" dirty="0"/>
                  <a:t>.</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9−5</m:t>
                            </m:r>
                          </m:num>
                          <m:den>
                            <m:r>
                              <a:rPr lang="en-US" b="0" i="1" smtClean="0">
                                <a:latin typeface="Cambria Math" panose="02040503050406030204" pitchFamily="18" charset="0"/>
                              </a:rPr>
                              <m:t>2</m:t>
                            </m:r>
                          </m:den>
                        </m:f>
                      </m:e>
                    </m:d>
                    <m:r>
                      <a:rPr lang="en-US" b="0" i="1" smtClean="0">
                        <a:latin typeface="Cambria Math" panose="02040503050406030204" pitchFamily="18" charset="0"/>
                      </a:rPr>
                      <m:t>=1−</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2.00</m:t>
                        </m:r>
                      </m:e>
                    </m:d>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=1−0.97725=0.02275</m:t>
                    </m:r>
                  </m:oMath>
                </a14:m>
                <a:endParaRPr lang="en-US" dirty="0"/>
              </a:p>
            </p:txBody>
          </p:sp>
        </mc:Choice>
        <mc:Fallback xmlns="">
          <p:sp>
            <p:nvSpPr>
              <p:cNvPr id="3" name="Content Placeholder 2">
                <a:extLst>
                  <a:ext uri="{FF2B5EF4-FFF2-40B4-BE49-F238E27FC236}">
                    <a16:creationId xmlns:a16="http://schemas.microsoft.com/office/drawing/2014/main" id="{5BFAF0B4-4126-48A4-ADEE-B93F3C701FFF}"/>
                  </a:ext>
                </a:extLst>
              </p:cNvPr>
              <p:cNvSpPr>
                <a:spLocks noGrp="1" noRot="1" noChangeAspect="1" noMove="1" noResize="1" noEditPoints="1" noAdjustHandles="1" noChangeArrowheads="1" noChangeShapeType="1" noTextEdit="1"/>
              </p:cNvSpPr>
              <p:nvPr>
                <p:ph idx="1"/>
              </p:nvPr>
            </p:nvSpPr>
            <p:spPr>
              <a:blipFill>
                <a:blip r:embed="rId6"/>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3515D4-D663-86E2-A5D2-D6C58D98590B}"/>
                  </a:ext>
                </a:extLst>
              </p:cNvPr>
              <p:cNvSpPr txBox="1"/>
              <p:nvPr/>
            </p:nvSpPr>
            <p:spPr>
              <a:xfrm>
                <a:off x="8095786" y="169304"/>
                <a:ext cx="3936379" cy="801064"/>
              </a:xfrm>
              <a:prstGeom prst="roundRect">
                <a:avLst>
                  <a:gd name="adj" fmla="val 10191"/>
                </a:avLst>
              </a:prstGeom>
              <a:solidFill>
                <a:srgbClr val="F6F4EE"/>
              </a:solid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We</a:t>
                </a:r>
                <a:r>
                  <a:rPr kumimoji="0" lang="en-US" sz="2400" b="0" i="0" u="none" strike="noStrike" kern="1200" cap="none" spc="0" normalizeH="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use </a:t>
                </a:r>
                <a14:m>
                  <m:oMath xmlns:m="http://schemas.openxmlformats.org/officeDocument/2006/math">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rPr>
                      <m:t>Φ</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𝑧</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to mean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𝐹</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𝑧</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where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𝑍</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𝒩</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rPr>
                      <m:t>(0,1)</m:t>
                    </m:r>
                  </m:oMath>
                </a14:m>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a:t>
                </a:r>
              </a:p>
            </p:txBody>
          </p:sp>
        </mc:Choice>
        <mc:Fallback xmlns="">
          <p:sp>
            <p:nvSpPr>
              <p:cNvPr id="7" name="TextBox 6">
                <a:extLst>
                  <a:ext uri="{FF2B5EF4-FFF2-40B4-BE49-F238E27FC236}">
                    <a16:creationId xmlns:a16="http://schemas.microsoft.com/office/drawing/2014/main" id="{5D3515D4-D663-86E2-A5D2-D6C58D98590B}"/>
                  </a:ext>
                </a:extLst>
              </p:cNvPr>
              <p:cNvSpPr txBox="1">
                <a:spLocks noRot="1" noChangeAspect="1" noMove="1" noResize="1" noEditPoints="1" noAdjustHandles="1" noChangeArrowheads="1" noChangeShapeType="1" noTextEdit="1"/>
              </p:cNvSpPr>
              <p:nvPr/>
            </p:nvSpPr>
            <p:spPr>
              <a:xfrm>
                <a:off x="8095786" y="169304"/>
                <a:ext cx="3936379" cy="801064"/>
              </a:xfrm>
              <a:prstGeom prst="roundRect">
                <a:avLst>
                  <a:gd name="adj" fmla="val 10191"/>
                </a:avLst>
              </a:prstGeom>
              <a:blipFill>
                <a:blip r:embed="rId7"/>
                <a:stretch>
                  <a:fillRect t="-6870" b="-15267"/>
                </a:stretch>
              </a:blipFill>
            </p:spPr>
            <p:txBody>
              <a:bodyPr/>
              <a:lstStyle/>
              <a:p>
                <a:r>
                  <a:rPr lang="en-US">
                    <a:noFill/>
                  </a:rPr>
                  <a:t> </a:t>
                </a:r>
              </a:p>
            </p:txBody>
          </p:sp>
        </mc:Fallback>
      </mc:AlternateContent>
    </p:spTree>
    <p:extLst>
      <p:ext uri="{BB962C8B-B14F-4D97-AF65-F5344CB8AC3E}">
        <p14:creationId xmlns:p14="http://schemas.microsoft.com/office/powerpoint/2010/main" val="3018167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028C59-0564-1F33-1D9C-A420A2F5B0FF}"/>
              </a:ext>
            </a:extLst>
          </p:cNvPr>
          <p:cNvPicPr>
            <a:picLocks noChangeAspect="1"/>
          </p:cNvPicPr>
          <p:nvPr/>
        </p:nvPicPr>
        <p:blipFill>
          <a:blip r:embed="rId2"/>
          <a:stretch>
            <a:fillRect/>
          </a:stretch>
        </p:blipFill>
        <p:spPr>
          <a:xfrm>
            <a:off x="2345635" y="68263"/>
            <a:ext cx="7930943" cy="6721475"/>
          </a:xfrm>
          <a:prstGeom prst="rect">
            <a:avLst/>
          </a:prstGeom>
          <a:noFill/>
        </p:spPr>
      </p:pic>
    </p:spTree>
    <p:extLst>
      <p:ext uri="{BB962C8B-B14F-4D97-AF65-F5344CB8AC3E}">
        <p14:creationId xmlns:p14="http://schemas.microsoft.com/office/powerpoint/2010/main" val="1626463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4F0-D353-4BC7-BFFA-D9C0B97D9050}"/>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DA27B3-7F8D-446D-828F-3067575A4300}"/>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0"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(3, 2)</m:t>
                    </m:r>
                  </m:oMath>
                </a14:m>
                <a:r>
                  <a:rPr lang="en-US" dirty="0"/>
                  <a:t>.</a:t>
                </a:r>
              </a:p>
              <a:p>
                <a:r>
                  <a:rPr lang="en-US" dirty="0"/>
                  <a:t>What is the probability that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≤4</m:t>
                    </m:r>
                  </m:oMath>
                </a14:m>
                <a:r>
                  <a:rPr lang="en-US" dirty="0"/>
                  <a:t>?</a:t>
                </a:r>
              </a:p>
              <a:p>
                <a:endParaRPr lang="en-US" dirty="0"/>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𝑋</m:t>
                        </m:r>
                        <m:r>
                          <a:rPr lang="en-US" b="0" i="1" smtClean="0">
                            <a:latin typeface="Cambria Math" panose="02040503050406030204" pitchFamily="18" charset="0"/>
                          </a:rPr>
                          <m:t>≤4</m:t>
                        </m:r>
                      </m:e>
                    </m:d>
                  </m:oMath>
                </a14:m>
                <a:endParaRPr lang="en-US" b="0" i="1" dirty="0">
                  <a:latin typeface="Cambria Math" panose="02040503050406030204" pitchFamily="18" charset="0"/>
                </a:endParaRPr>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71DA27B3-7F8D-446D-828F-3067575A430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A8D8B3-DE10-2921-DDBA-EB2838EC8A11}"/>
              </a:ext>
            </a:extLst>
          </p:cNvPr>
          <p:cNvPicPr>
            <a:picLocks noChangeAspect="1"/>
          </p:cNvPicPr>
          <p:nvPr/>
        </p:nvPicPr>
        <p:blipFill>
          <a:blip r:embed="rId3"/>
          <a:stretch>
            <a:fillRect/>
          </a:stretch>
        </p:blipFill>
        <p:spPr>
          <a:xfrm>
            <a:off x="7974515" y="3927820"/>
            <a:ext cx="4057650" cy="2695575"/>
          </a:xfrm>
          <a:prstGeom prst="rect">
            <a:avLst/>
          </a:prstGeom>
        </p:spPr>
      </p:pic>
      <p:sp>
        <p:nvSpPr>
          <p:cNvPr id="5" name="Rectangle 4">
            <a:extLst>
              <a:ext uri="{FF2B5EF4-FFF2-40B4-BE49-F238E27FC236}">
                <a16:creationId xmlns:a16="http://schemas.microsoft.com/office/drawing/2014/main" id="{A5154AAD-748F-9FD8-7C47-92B35C1DDA73}"/>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5CBE19-684B-9845-D00E-3EEAA7427930}"/>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3</m:t>
                      </m:r>
                    </m:oMath>
                  </m:oMathPara>
                </a14:m>
                <a:endParaRPr lang="en-US" sz="2200" dirty="0"/>
              </a:p>
            </p:txBody>
          </p:sp>
        </mc:Choice>
        <mc:Fallback xmlns="">
          <p:sp>
            <p:nvSpPr>
              <p:cNvPr id="6" name="TextBox 5">
                <a:extLst>
                  <a:ext uri="{FF2B5EF4-FFF2-40B4-BE49-F238E27FC236}">
                    <a16:creationId xmlns:a16="http://schemas.microsoft.com/office/drawing/2014/main" id="{E55CBE19-684B-9845-D00E-3EEAA7427930}"/>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4"/>
                <a:stretch>
                  <a:fillRect l="-1852" r="-37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08F0A40-B35A-B1C3-FDC6-EEE9586DD97F}"/>
              </a:ext>
            </a:extLst>
          </p:cNvPr>
          <p:cNvSpPr/>
          <p:nvPr/>
        </p:nvSpPr>
        <p:spPr>
          <a:xfrm flipH="1">
            <a:off x="10460875" y="6058926"/>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08449D-FBD1-C359-9A75-24001E0CAD5D}"/>
                  </a:ext>
                </a:extLst>
              </p:cNvPr>
              <p:cNvSpPr txBox="1"/>
              <p:nvPr/>
            </p:nvSpPr>
            <p:spPr>
              <a:xfrm>
                <a:off x="10342723" y="6382958"/>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4</m:t>
                      </m:r>
                    </m:oMath>
                  </m:oMathPara>
                </a14:m>
                <a:endParaRPr lang="en-US" sz="2200" dirty="0"/>
              </a:p>
            </p:txBody>
          </p:sp>
        </mc:Choice>
        <mc:Fallback xmlns="">
          <p:sp>
            <p:nvSpPr>
              <p:cNvPr id="8" name="TextBox 7">
                <a:extLst>
                  <a:ext uri="{FF2B5EF4-FFF2-40B4-BE49-F238E27FC236}">
                    <a16:creationId xmlns:a16="http://schemas.microsoft.com/office/drawing/2014/main" id="{1308449D-FBD1-C359-9A75-24001E0CAD5D}"/>
                  </a:ext>
                </a:extLst>
              </p:cNvPr>
              <p:cNvSpPr txBox="1">
                <a:spLocks noRot="1" noChangeAspect="1" noMove="1" noResize="1" noEditPoints="1" noAdjustHandles="1" noChangeArrowheads="1" noChangeShapeType="1" noTextEdit="1"/>
              </p:cNvSpPr>
              <p:nvPr/>
            </p:nvSpPr>
            <p:spPr>
              <a:xfrm>
                <a:off x="10342723" y="6382958"/>
                <a:ext cx="327741" cy="430887"/>
              </a:xfrm>
              <a:prstGeom prst="rect">
                <a:avLst/>
              </a:prstGeom>
              <a:blipFill>
                <a:blip r:embed="rId5"/>
                <a:stretch>
                  <a:fillRect l="-1887" r="-5660"/>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804A7F61-9D76-BD44-C37D-EC1BF7131146}"/>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243916-3980-ACBF-2F20-5399E7E611A1}"/>
              </a:ext>
            </a:extLst>
          </p:cNvPr>
          <p:cNvCxnSpPr>
            <a:cxnSpLocks/>
          </p:cNvCxnSpPr>
          <p:nvPr/>
        </p:nvCxnSpPr>
        <p:spPr>
          <a:xfrm>
            <a:off x="10456476" y="4343797"/>
            <a:ext cx="34371" cy="1879624"/>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0F6C70B-CDEA-A374-AE63-CE07827D145D}"/>
              </a:ext>
            </a:extLst>
          </p:cNvPr>
          <p:cNvSpPr/>
          <p:nvPr/>
        </p:nvSpPr>
        <p:spPr>
          <a:xfrm flipH="1">
            <a:off x="9139106" y="6083919"/>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51E1F6-708E-53DF-0434-6C8ADCA9FBA7}"/>
                  </a:ext>
                </a:extLst>
              </p:cNvPr>
              <p:cNvSpPr txBox="1"/>
              <p:nvPr/>
            </p:nvSpPr>
            <p:spPr>
              <a:xfrm>
                <a:off x="9020954" y="6407951"/>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sz="2200" dirty="0"/>
              </a:p>
            </p:txBody>
          </p:sp>
        </mc:Choice>
        <mc:Fallback xmlns="">
          <p:sp>
            <p:nvSpPr>
              <p:cNvPr id="14" name="TextBox 13">
                <a:extLst>
                  <a:ext uri="{FF2B5EF4-FFF2-40B4-BE49-F238E27FC236}">
                    <a16:creationId xmlns:a16="http://schemas.microsoft.com/office/drawing/2014/main" id="{B951E1F6-708E-53DF-0434-6C8ADCA9FBA7}"/>
                  </a:ext>
                </a:extLst>
              </p:cNvPr>
              <p:cNvSpPr txBox="1">
                <a:spLocks noRot="1" noChangeAspect="1" noMove="1" noResize="1" noEditPoints="1" noAdjustHandles="1" noChangeArrowheads="1" noChangeShapeType="1" noTextEdit="1"/>
              </p:cNvSpPr>
              <p:nvPr/>
            </p:nvSpPr>
            <p:spPr>
              <a:xfrm>
                <a:off x="9020954" y="6407951"/>
                <a:ext cx="327741" cy="430887"/>
              </a:xfrm>
              <a:prstGeom prst="rect">
                <a:avLst/>
              </a:prstGeom>
              <a:blipFill>
                <a:blip r:embed="rId6"/>
                <a:stretch>
                  <a:fillRect l="-1852" r="-3704"/>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24FC6ABA-2E88-4D92-E512-E4DE0C5744EE}"/>
              </a:ext>
            </a:extLst>
          </p:cNvPr>
          <p:cNvCxnSpPr>
            <a:cxnSpLocks/>
          </p:cNvCxnSpPr>
          <p:nvPr/>
        </p:nvCxnSpPr>
        <p:spPr>
          <a:xfrm>
            <a:off x="9151302" y="5276335"/>
            <a:ext cx="17776" cy="97207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599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4F0-D353-4BC7-BFFA-D9C0B97D9050}"/>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DA27B3-7F8D-446D-828F-3067575A4300}"/>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r>
                      <a:rPr lang="en-US" b="0" i="0"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(3, 2)</m:t>
                    </m:r>
                  </m:oMath>
                </a14:m>
                <a:r>
                  <a:rPr lang="en-US" dirty="0"/>
                  <a:t>.</a:t>
                </a:r>
              </a:p>
              <a:p>
                <a:r>
                  <a:rPr lang="en-US" dirty="0"/>
                  <a:t>What is the probability that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≤4</m:t>
                    </m:r>
                  </m:oMath>
                </a14:m>
                <a:r>
                  <a:rPr lang="en-US" dirty="0"/>
                  <a:t>?</a:t>
                </a:r>
              </a:p>
              <a:p>
                <a:endParaRPr lang="en-US" dirty="0"/>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𝑋</m:t>
                        </m:r>
                        <m:r>
                          <a:rPr lang="en-US" b="0" i="1" smtClean="0">
                            <a:latin typeface="Cambria Math" panose="02040503050406030204" pitchFamily="18" charset="0"/>
                          </a:rPr>
                          <m:t>≤4</m:t>
                        </m:r>
                      </m:e>
                    </m:d>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≤4</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oMath>
                </a14:m>
                <a:endParaRPr lang="en-US" b="0" dirty="0"/>
              </a:p>
              <a:p>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ℙ</m:t>
                    </m:r>
                    <m:d>
                      <m:dPr>
                        <m:ctrlPr>
                          <a:rPr lang="en-US" i="1">
                            <a:latin typeface="Cambria Math" panose="02040503050406030204" pitchFamily="18" charset="0"/>
                          </a:rPr>
                        </m:ctrlPr>
                      </m:dPr>
                      <m:e>
                        <m:f>
                          <m:fPr>
                            <m:ctrlPr>
                              <a:rPr lang="en-US" b="0" i="1" smtClean="0">
                                <a:latin typeface="Cambria Math" panose="02040503050406030204" pitchFamily="18" charset="0"/>
                              </a:rPr>
                            </m:ctrlPr>
                          </m:fPr>
                          <m:num>
                            <m:r>
                              <a:rPr lang="en-US" i="1">
                                <a:latin typeface="Cambria Math" panose="02040503050406030204" pitchFamily="18" charset="0"/>
                              </a:rPr>
                              <m:t>𝑋</m:t>
                            </m:r>
                            <m:r>
                              <a:rPr lang="en-US" b="0" i="1" smtClean="0">
                                <a:latin typeface="Cambria Math" panose="02040503050406030204" pitchFamily="18" charset="0"/>
                              </a:rPr>
                              <m:t>−3</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4</m:t>
                            </m:r>
                            <m:r>
                              <a:rPr lang="en-US" b="0" i="1" smtClean="0">
                                <a:latin typeface="Cambria Math" panose="02040503050406030204" pitchFamily="18" charset="0"/>
                              </a:rPr>
                              <m:t>−3</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𝑋</m:t>
                            </m:r>
                            <m:r>
                              <a:rPr lang="en-US" i="1">
                                <a:latin typeface="Cambria Math" panose="02040503050406030204" pitchFamily="18" charset="0"/>
                              </a:rPr>
                              <m:t>−3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i="1">
                                <a:latin typeface="Cambria Math" panose="02040503050406030204" pitchFamily="18" charset="0"/>
                              </a:rPr>
                              <m:t>−3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r>
                      <a:rPr lang="en-US" b="0" i="1" smtClean="0">
                        <a:latin typeface="Cambria Math" panose="02040503050406030204" pitchFamily="18" charset="0"/>
                      </a:rPr>
                      <m:t>=</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i="1">
                                <a:latin typeface="Cambria Math" panose="02040503050406030204" pitchFamily="18" charset="0"/>
                              </a:rPr>
                              <m:t>−3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oMath>
                </a14:m>
                <a:r>
                  <a:rPr lang="en-US" dirty="0"/>
                  <a:t> where </a:t>
                </a:r>
                <a14:m>
                  <m:oMath xmlns:m="http://schemas.openxmlformats.org/officeDocument/2006/math">
                    <m:r>
                      <a:rPr lang="en-US" b="0" i="1" smtClean="0">
                        <a:latin typeface="Cambria Math" panose="02040503050406030204" pitchFamily="18" charset="0"/>
                      </a:rPr>
                      <m:t>𝑍</m:t>
                    </m:r>
                    <m:r>
                      <a:rPr lang="en-US">
                        <a:latin typeface="Cambria Math" panose="02040503050406030204" pitchFamily="18" charset="0"/>
                      </a:rPr>
                      <m:t>~</m:t>
                    </m:r>
                    <m:r>
                      <a:rPr lang="en-US" i="1">
                        <a:latin typeface="Cambria Math" panose="02040503050406030204" pitchFamily="18" charset="0"/>
                      </a:rPr>
                      <m:t>𝒩</m:t>
                    </m:r>
                    <m:r>
                      <a:rPr lang="en-US" i="1">
                        <a:latin typeface="Cambria Math" panose="02040503050406030204" pitchFamily="18" charset="0"/>
                      </a:rPr>
                      <m:t>(0,1)</m:t>
                    </m:r>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.71</m:t>
                        </m:r>
                      </m:e>
                    </m:d>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−1.41</m:t>
                        </m:r>
                      </m:e>
                    </m:d>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71DA27B3-7F8D-446D-828F-3067575A430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A8D8B3-DE10-2921-DDBA-EB2838EC8A11}"/>
              </a:ext>
            </a:extLst>
          </p:cNvPr>
          <p:cNvPicPr>
            <a:picLocks noChangeAspect="1"/>
          </p:cNvPicPr>
          <p:nvPr/>
        </p:nvPicPr>
        <p:blipFill>
          <a:blip r:embed="rId3"/>
          <a:stretch>
            <a:fillRect/>
          </a:stretch>
        </p:blipFill>
        <p:spPr>
          <a:xfrm>
            <a:off x="7974515" y="3927820"/>
            <a:ext cx="4057650" cy="2695575"/>
          </a:xfrm>
          <a:prstGeom prst="rect">
            <a:avLst/>
          </a:prstGeom>
        </p:spPr>
      </p:pic>
      <p:sp>
        <p:nvSpPr>
          <p:cNvPr id="5" name="Rectangle 4">
            <a:extLst>
              <a:ext uri="{FF2B5EF4-FFF2-40B4-BE49-F238E27FC236}">
                <a16:creationId xmlns:a16="http://schemas.microsoft.com/office/drawing/2014/main" id="{A5154AAD-748F-9FD8-7C47-92B35C1DDA73}"/>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5CBE19-684B-9845-D00E-3EEAA7427930}"/>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3</m:t>
                      </m:r>
                    </m:oMath>
                  </m:oMathPara>
                </a14:m>
                <a:endParaRPr lang="en-US" sz="2200" dirty="0"/>
              </a:p>
            </p:txBody>
          </p:sp>
        </mc:Choice>
        <mc:Fallback xmlns="">
          <p:sp>
            <p:nvSpPr>
              <p:cNvPr id="6" name="TextBox 5">
                <a:extLst>
                  <a:ext uri="{FF2B5EF4-FFF2-40B4-BE49-F238E27FC236}">
                    <a16:creationId xmlns:a16="http://schemas.microsoft.com/office/drawing/2014/main" id="{E55CBE19-684B-9845-D00E-3EEAA7427930}"/>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4"/>
                <a:stretch>
                  <a:fillRect l="-1852" r="-37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08F0A40-B35A-B1C3-FDC6-EEE9586DD97F}"/>
              </a:ext>
            </a:extLst>
          </p:cNvPr>
          <p:cNvSpPr/>
          <p:nvPr/>
        </p:nvSpPr>
        <p:spPr>
          <a:xfrm flipH="1">
            <a:off x="10460875" y="6058926"/>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08449D-FBD1-C359-9A75-24001E0CAD5D}"/>
                  </a:ext>
                </a:extLst>
              </p:cNvPr>
              <p:cNvSpPr txBox="1"/>
              <p:nvPr/>
            </p:nvSpPr>
            <p:spPr>
              <a:xfrm>
                <a:off x="10342723" y="6382958"/>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4</m:t>
                      </m:r>
                    </m:oMath>
                  </m:oMathPara>
                </a14:m>
                <a:endParaRPr lang="en-US" sz="2200" dirty="0"/>
              </a:p>
            </p:txBody>
          </p:sp>
        </mc:Choice>
        <mc:Fallback xmlns="">
          <p:sp>
            <p:nvSpPr>
              <p:cNvPr id="8" name="TextBox 7">
                <a:extLst>
                  <a:ext uri="{FF2B5EF4-FFF2-40B4-BE49-F238E27FC236}">
                    <a16:creationId xmlns:a16="http://schemas.microsoft.com/office/drawing/2014/main" id="{1308449D-FBD1-C359-9A75-24001E0CAD5D}"/>
                  </a:ext>
                </a:extLst>
              </p:cNvPr>
              <p:cNvSpPr txBox="1">
                <a:spLocks noRot="1" noChangeAspect="1" noMove="1" noResize="1" noEditPoints="1" noAdjustHandles="1" noChangeArrowheads="1" noChangeShapeType="1" noTextEdit="1"/>
              </p:cNvSpPr>
              <p:nvPr/>
            </p:nvSpPr>
            <p:spPr>
              <a:xfrm>
                <a:off x="10342723" y="6382958"/>
                <a:ext cx="327741" cy="430887"/>
              </a:xfrm>
              <a:prstGeom prst="rect">
                <a:avLst/>
              </a:prstGeom>
              <a:blipFill>
                <a:blip r:embed="rId5"/>
                <a:stretch>
                  <a:fillRect l="-1887" r="-5660"/>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804A7F61-9D76-BD44-C37D-EC1BF7131146}"/>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243916-3980-ACBF-2F20-5399E7E611A1}"/>
              </a:ext>
            </a:extLst>
          </p:cNvPr>
          <p:cNvCxnSpPr>
            <a:cxnSpLocks/>
          </p:cNvCxnSpPr>
          <p:nvPr/>
        </p:nvCxnSpPr>
        <p:spPr>
          <a:xfrm>
            <a:off x="10456476" y="4343797"/>
            <a:ext cx="34371" cy="1879624"/>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0F6C70B-CDEA-A374-AE63-CE07827D145D}"/>
              </a:ext>
            </a:extLst>
          </p:cNvPr>
          <p:cNvSpPr/>
          <p:nvPr/>
        </p:nvSpPr>
        <p:spPr>
          <a:xfrm flipH="1">
            <a:off x="9139106" y="6083919"/>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51E1F6-708E-53DF-0434-6C8ADCA9FBA7}"/>
                  </a:ext>
                </a:extLst>
              </p:cNvPr>
              <p:cNvSpPr txBox="1"/>
              <p:nvPr/>
            </p:nvSpPr>
            <p:spPr>
              <a:xfrm>
                <a:off x="9020954" y="6407951"/>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sz="2200" dirty="0"/>
              </a:p>
            </p:txBody>
          </p:sp>
        </mc:Choice>
        <mc:Fallback xmlns="">
          <p:sp>
            <p:nvSpPr>
              <p:cNvPr id="14" name="TextBox 13">
                <a:extLst>
                  <a:ext uri="{FF2B5EF4-FFF2-40B4-BE49-F238E27FC236}">
                    <a16:creationId xmlns:a16="http://schemas.microsoft.com/office/drawing/2014/main" id="{B951E1F6-708E-53DF-0434-6C8ADCA9FBA7}"/>
                  </a:ext>
                </a:extLst>
              </p:cNvPr>
              <p:cNvSpPr txBox="1">
                <a:spLocks noRot="1" noChangeAspect="1" noMove="1" noResize="1" noEditPoints="1" noAdjustHandles="1" noChangeArrowheads="1" noChangeShapeType="1" noTextEdit="1"/>
              </p:cNvSpPr>
              <p:nvPr/>
            </p:nvSpPr>
            <p:spPr>
              <a:xfrm>
                <a:off x="9020954" y="6407951"/>
                <a:ext cx="327741" cy="430887"/>
              </a:xfrm>
              <a:prstGeom prst="rect">
                <a:avLst/>
              </a:prstGeom>
              <a:blipFill>
                <a:blip r:embed="rId6"/>
                <a:stretch>
                  <a:fillRect l="-1852" r="-3704"/>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24FC6ABA-2E88-4D92-E512-E4DE0C5744EE}"/>
              </a:ext>
            </a:extLst>
          </p:cNvPr>
          <p:cNvCxnSpPr>
            <a:cxnSpLocks/>
          </p:cNvCxnSpPr>
          <p:nvPr/>
        </p:nvCxnSpPr>
        <p:spPr>
          <a:xfrm>
            <a:off x="9151302" y="5276335"/>
            <a:ext cx="17776" cy="97207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7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endParaRPr lang="en-US" sz="2000" b="1" dirty="0">
              <a:solidFill>
                <a:schemeClr val="accent5"/>
              </a:solidFill>
            </a:endParaRP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endParaRPr lang="en-US" sz="2000" b="1" dirty="0">
              <a:solidFill>
                <a:schemeClr val="accent5"/>
              </a:solidFill>
            </a:endParaRPr>
          </a:p>
        </p:txBody>
      </p:sp>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endParaRPr lang="en-US" sz="2000" b="1" dirty="0">
                  <a:solidFill>
                    <a:schemeClr val="accent5"/>
                  </a:solidFill>
                </a:endParaRP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endParaRPr lang="en-US" sz="2000" b="1" dirty="0">
                  <a:solidFill>
                    <a:schemeClr val="accent5"/>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2"/>
                <a:stretch>
                  <a:fillRect l="-1079" t="-959"/>
                </a:stretch>
              </a:blipFill>
            </p:spPr>
            <p:txBody>
              <a:bodyPr/>
              <a:lstStyle/>
              <a:p>
                <a:r>
                  <a:rPr lang="en-US">
                    <a:noFill/>
                  </a:rPr>
                  <a:t> </a:t>
                </a:r>
              </a:p>
            </p:txBody>
          </p:sp>
        </mc:Fallback>
      </mc:AlternateContent>
    </p:spTree>
    <p:extLst>
      <p:ext uri="{BB962C8B-B14F-4D97-AF65-F5344CB8AC3E}">
        <p14:creationId xmlns:p14="http://schemas.microsoft.com/office/powerpoint/2010/main" val="1401638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4F0-D353-4BC7-BFFA-D9C0B97D9050}"/>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DA27B3-7F8D-446D-828F-3067575A4300}"/>
                  </a:ext>
                </a:extLst>
              </p:cNvPr>
              <p:cNvSpPr>
                <a:spLocks noGrp="1"/>
              </p:cNvSpPr>
              <p:nvPr>
                <p:ph idx="1"/>
              </p:nvPr>
            </p:nvSpPr>
            <p:spPr/>
            <p:txBody>
              <a:bodyPr/>
              <a:lstStyle/>
              <a:p>
                <a:r>
                  <a:rPr lang="en-US" dirty="0"/>
                  <a:t>How do we find </a:t>
                </a:r>
                <a14:m>
                  <m:oMath xmlns:m="http://schemas.openxmlformats.org/officeDocument/2006/math">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−1.41</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≤−1.41</m:t>
                        </m:r>
                      </m:e>
                    </m:d>
                  </m:oMath>
                </a14:m>
                <a:r>
                  <a:rPr lang="en-US" dirty="0"/>
                  <a:t>? Our table only has CDF values for positive numbers! 😱</a:t>
                </a:r>
              </a:p>
              <a:p>
                <a:endParaRPr lang="en-US" dirty="0"/>
              </a:p>
              <a:p>
                <a:r>
                  <a:rPr lang="en-US" b="1" dirty="0"/>
                  <a:t>Recall: the normal distribution is </a:t>
                </a:r>
                <a:r>
                  <a:rPr lang="en-US" b="1" u="sng" dirty="0"/>
                  <a:t>symmetric</a:t>
                </a:r>
              </a:p>
              <a:p>
                <a14:m>
                  <m:oMath xmlns:m="http://schemas.openxmlformats.org/officeDocument/2006/math">
                    <m:r>
                      <a:rPr lang="en-US" i="1" smtClean="0">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≤−1.41</m:t>
                        </m:r>
                      </m:e>
                    </m:d>
                    <m:r>
                      <a:rPr lang="en-US" b="0" i="1" smtClean="0">
                        <a:latin typeface="Cambria Math" panose="02040503050406030204" pitchFamily="18" charset="0"/>
                      </a:rPr>
                      <m:t>=</m:t>
                    </m:r>
                  </m:oMath>
                </a14:m>
                <a:endParaRPr lang="en-US" b="0" i="1"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71DA27B3-7F8D-446D-828F-3067575A43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A8D8B3-DE10-2921-DDBA-EB2838EC8A11}"/>
              </a:ext>
            </a:extLst>
          </p:cNvPr>
          <p:cNvPicPr>
            <a:picLocks noChangeAspect="1"/>
          </p:cNvPicPr>
          <p:nvPr/>
        </p:nvPicPr>
        <p:blipFill>
          <a:blip r:embed="rId3"/>
          <a:stretch>
            <a:fillRect/>
          </a:stretch>
        </p:blipFill>
        <p:spPr>
          <a:xfrm>
            <a:off x="7974515" y="3927820"/>
            <a:ext cx="4057650" cy="2695575"/>
          </a:xfrm>
          <a:prstGeom prst="rect">
            <a:avLst/>
          </a:prstGeom>
        </p:spPr>
      </p:pic>
      <p:sp>
        <p:nvSpPr>
          <p:cNvPr id="5" name="Rectangle 4">
            <a:extLst>
              <a:ext uri="{FF2B5EF4-FFF2-40B4-BE49-F238E27FC236}">
                <a16:creationId xmlns:a16="http://schemas.microsoft.com/office/drawing/2014/main" id="{A5154AAD-748F-9FD8-7C47-92B35C1DDA73}"/>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5CBE19-684B-9845-D00E-3EEAA7427930}"/>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sz="2200" dirty="0"/>
              </a:p>
            </p:txBody>
          </p:sp>
        </mc:Choice>
        <mc:Fallback xmlns="">
          <p:sp>
            <p:nvSpPr>
              <p:cNvPr id="6" name="TextBox 5">
                <a:extLst>
                  <a:ext uri="{FF2B5EF4-FFF2-40B4-BE49-F238E27FC236}">
                    <a16:creationId xmlns:a16="http://schemas.microsoft.com/office/drawing/2014/main" id="{E55CBE19-684B-9845-D00E-3EEAA7427930}"/>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4"/>
                <a:stretch>
                  <a:fillRect l="-1852" r="-37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08F0A40-B35A-B1C3-FDC6-EEE9586DD97F}"/>
              </a:ext>
            </a:extLst>
          </p:cNvPr>
          <p:cNvSpPr/>
          <p:nvPr/>
        </p:nvSpPr>
        <p:spPr>
          <a:xfrm flipH="1">
            <a:off x="10816475" y="6058926"/>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08449D-FBD1-C359-9A75-24001E0CAD5D}"/>
                  </a:ext>
                </a:extLst>
              </p:cNvPr>
              <p:cNvSpPr txBox="1"/>
              <p:nvPr/>
            </p:nvSpPr>
            <p:spPr>
              <a:xfrm>
                <a:off x="10586563" y="6382958"/>
                <a:ext cx="59417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1.41</m:t>
                      </m:r>
                    </m:oMath>
                  </m:oMathPara>
                </a14:m>
                <a:endParaRPr lang="en-US" sz="2200" dirty="0"/>
              </a:p>
            </p:txBody>
          </p:sp>
        </mc:Choice>
        <mc:Fallback xmlns="">
          <p:sp>
            <p:nvSpPr>
              <p:cNvPr id="8" name="TextBox 7">
                <a:extLst>
                  <a:ext uri="{FF2B5EF4-FFF2-40B4-BE49-F238E27FC236}">
                    <a16:creationId xmlns:a16="http://schemas.microsoft.com/office/drawing/2014/main" id="{1308449D-FBD1-C359-9A75-24001E0CAD5D}"/>
                  </a:ext>
                </a:extLst>
              </p:cNvPr>
              <p:cNvSpPr txBox="1">
                <a:spLocks noRot="1" noChangeAspect="1" noMove="1" noResize="1" noEditPoints="1" noAdjustHandles="1" noChangeArrowheads="1" noChangeShapeType="1" noTextEdit="1"/>
              </p:cNvSpPr>
              <p:nvPr/>
            </p:nvSpPr>
            <p:spPr>
              <a:xfrm>
                <a:off x="10586563" y="6382958"/>
                <a:ext cx="594171" cy="430887"/>
              </a:xfrm>
              <a:prstGeom prst="rect">
                <a:avLst/>
              </a:prstGeom>
              <a:blipFill>
                <a:blip r:embed="rId5"/>
                <a:stretch>
                  <a:fillRect l="-1031" r="-19588"/>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804A7F61-9D76-BD44-C37D-EC1BF7131146}"/>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243916-3980-ACBF-2F20-5399E7E611A1}"/>
              </a:ext>
            </a:extLst>
          </p:cNvPr>
          <p:cNvCxnSpPr>
            <a:cxnSpLocks/>
          </p:cNvCxnSpPr>
          <p:nvPr/>
        </p:nvCxnSpPr>
        <p:spPr>
          <a:xfrm>
            <a:off x="10846447" y="5276335"/>
            <a:ext cx="0" cy="947086"/>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0F6C70B-CDEA-A374-AE63-CE07827D145D}"/>
              </a:ext>
            </a:extLst>
          </p:cNvPr>
          <p:cNvSpPr/>
          <p:nvPr/>
        </p:nvSpPr>
        <p:spPr>
          <a:xfrm flipH="1">
            <a:off x="9139106" y="6083919"/>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51E1F6-708E-53DF-0434-6C8ADCA9FBA7}"/>
                  </a:ext>
                </a:extLst>
              </p:cNvPr>
              <p:cNvSpPr txBox="1"/>
              <p:nvPr/>
            </p:nvSpPr>
            <p:spPr>
              <a:xfrm>
                <a:off x="8558148" y="6407951"/>
                <a:ext cx="79054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−1.41</m:t>
                      </m:r>
                    </m:oMath>
                  </m:oMathPara>
                </a14:m>
                <a:endParaRPr lang="en-US" sz="2200" dirty="0"/>
              </a:p>
            </p:txBody>
          </p:sp>
        </mc:Choice>
        <mc:Fallback xmlns="">
          <p:sp>
            <p:nvSpPr>
              <p:cNvPr id="14" name="TextBox 13">
                <a:extLst>
                  <a:ext uri="{FF2B5EF4-FFF2-40B4-BE49-F238E27FC236}">
                    <a16:creationId xmlns:a16="http://schemas.microsoft.com/office/drawing/2014/main" id="{B951E1F6-708E-53DF-0434-6C8ADCA9FBA7}"/>
                  </a:ext>
                </a:extLst>
              </p:cNvPr>
              <p:cNvSpPr txBox="1">
                <a:spLocks noRot="1" noChangeAspect="1" noMove="1" noResize="1" noEditPoints="1" noAdjustHandles="1" noChangeArrowheads="1" noChangeShapeType="1" noTextEdit="1"/>
              </p:cNvSpPr>
              <p:nvPr/>
            </p:nvSpPr>
            <p:spPr>
              <a:xfrm>
                <a:off x="8558148" y="6407951"/>
                <a:ext cx="790548" cy="430887"/>
              </a:xfrm>
              <a:prstGeom prst="rect">
                <a:avLst/>
              </a:prstGeom>
              <a:blipFill>
                <a:blip r:embed="rId6"/>
                <a:stretch>
                  <a:fillRect r="-1538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24FC6ABA-2E88-4D92-E512-E4DE0C5744EE}"/>
              </a:ext>
            </a:extLst>
          </p:cNvPr>
          <p:cNvCxnSpPr>
            <a:cxnSpLocks/>
          </p:cNvCxnSpPr>
          <p:nvPr/>
        </p:nvCxnSpPr>
        <p:spPr>
          <a:xfrm>
            <a:off x="9151302" y="5276335"/>
            <a:ext cx="17776" cy="97207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80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4F0-D353-4BC7-BFFA-D9C0B97D9050}"/>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DA27B3-7F8D-446D-828F-3067575A4300}"/>
                  </a:ext>
                </a:extLst>
              </p:cNvPr>
              <p:cNvSpPr>
                <a:spLocks noGrp="1"/>
              </p:cNvSpPr>
              <p:nvPr>
                <p:ph idx="1"/>
              </p:nvPr>
            </p:nvSpPr>
            <p:spPr/>
            <p:txBody>
              <a:bodyPr/>
              <a:lstStyle/>
              <a:p>
                <a:r>
                  <a:rPr lang="en-US" dirty="0"/>
                  <a:t>How do we find </a:t>
                </a:r>
                <a14:m>
                  <m:oMath xmlns:m="http://schemas.openxmlformats.org/officeDocument/2006/math">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−1.41</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≤−1.41</m:t>
                        </m:r>
                      </m:e>
                    </m:d>
                  </m:oMath>
                </a14:m>
                <a:r>
                  <a:rPr lang="en-US" dirty="0"/>
                  <a:t>? Our table only has CDF values for positive numbers! 😱</a:t>
                </a:r>
              </a:p>
              <a:p>
                <a:endParaRPr lang="en-US" dirty="0"/>
              </a:p>
              <a:p>
                <a:r>
                  <a:rPr lang="en-US" b="1" dirty="0"/>
                  <a:t>Recall: the normal distribution is </a:t>
                </a:r>
                <a:r>
                  <a:rPr lang="en-US" b="1" u="sng" dirty="0"/>
                  <a:t>symmetric</a:t>
                </a:r>
              </a:p>
              <a:p>
                <a14:m>
                  <m:oMath xmlns:m="http://schemas.openxmlformats.org/officeDocument/2006/math">
                    <m:r>
                      <a:rPr lang="en-US" i="1" smtClean="0">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≤−1.41</m:t>
                        </m:r>
                      </m:e>
                    </m:d>
                    <m:r>
                      <a:rPr lang="en-US" b="0" i="1" smtClean="0">
                        <a:latin typeface="Cambria Math" panose="02040503050406030204" pitchFamily="18" charset="0"/>
                      </a:rPr>
                      <m:t>=</m:t>
                    </m:r>
                    <m:r>
                      <a:rPr lang="en-US" b="0" i="1">
                        <a:latin typeface="Cambria Math" panose="02040503050406030204" pitchFamily="18" charset="0"/>
                      </a:rPr>
                      <m:t>ℙ</m:t>
                    </m:r>
                    <m:d>
                      <m:dPr>
                        <m:ctrlPr>
                          <a:rPr lang="en-US" i="1">
                            <a:latin typeface="Cambria Math" panose="02040503050406030204" pitchFamily="18" charset="0"/>
                          </a:rPr>
                        </m:ctrlPr>
                      </m:dPr>
                      <m:e>
                        <m:r>
                          <a:rPr lang="en-US" b="0" i="1">
                            <a:latin typeface="Cambria Math" panose="02040503050406030204" pitchFamily="18" charset="0"/>
                          </a:rPr>
                          <m:t>𝑍</m:t>
                        </m:r>
                        <m:r>
                          <a:rPr lang="en-US" b="0" i="1" smtClean="0">
                            <a:latin typeface="Cambria Math" panose="02040503050406030204" pitchFamily="18" charset="0"/>
                          </a:rPr>
                          <m:t>≥</m:t>
                        </m:r>
                        <m:r>
                          <a:rPr lang="en-US" b="0" i="1">
                            <a:latin typeface="Cambria Math" panose="02040503050406030204" pitchFamily="18" charset="0"/>
                          </a:rPr>
                          <m:t>1.41</m:t>
                        </m:r>
                      </m:e>
                    </m:d>
                  </m:oMath>
                </a14:m>
                <a:endParaRPr lang="en-US" dirty="0"/>
              </a:p>
              <a:p>
                <a14:m>
                  <m:oMath xmlns:m="http://schemas.openxmlformats.org/officeDocument/2006/math">
                    <m:r>
                      <a:rPr lang="en-US" b="0" i="1" smtClean="0">
                        <a:latin typeface="Cambria Math" panose="02040503050406030204" pitchFamily="18" charset="0"/>
                      </a:rPr>
                      <m:t>=1−</m:t>
                    </m:r>
                    <m:r>
                      <a:rPr lang="en-US" b="0" i="1">
                        <a:latin typeface="Cambria Math" panose="02040503050406030204" pitchFamily="18" charset="0"/>
                      </a:rPr>
                      <m:t>ℙ</m:t>
                    </m:r>
                    <m:d>
                      <m:dPr>
                        <m:ctrlPr>
                          <a:rPr lang="en-US" i="1">
                            <a:latin typeface="Cambria Math" panose="02040503050406030204" pitchFamily="18" charset="0"/>
                          </a:rPr>
                        </m:ctrlPr>
                      </m:dPr>
                      <m:e>
                        <m:r>
                          <a:rPr lang="en-US" b="0" i="1">
                            <a:latin typeface="Cambria Math" panose="02040503050406030204" pitchFamily="18" charset="0"/>
                          </a:rPr>
                          <m:t>𝑍</m:t>
                        </m:r>
                        <m:r>
                          <a:rPr lang="en-US" b="0" i="1" smtClean="0">
                            <a:latin typeface="Cambria Math" panose="02040503050406030204" pitchFamily="18" charset="0"/>
                          </a:rPr>
                          <m:t>≤</m:t>
                        </m:r>
                        <m:r>
                          <a:rPr lang="en-US" b="0" i="1">
                            <a:latin typeface="Cambria Math" panose="02040503050406030204" pitchFamily="18" charset="0"/>
                          </a:rPr>
                          <m:t>1.41</m:t>
                        </m:r>
                      </m:e>
                    </m:d>
                  </m:oMath>
                </a14:m>
                <a:endParaRPr lang="en-US" dirty="0"/>
              </a:p>
              <a:p>
                <a14:m>
                  <m:oMath xmlns:m="http://schemas.openxmlformats.org/officeDocument/2006/math">
                    <m:r>
                      <a:rPr lang="en-US" b="0" i="1" smtClean="0">
                        <a:latin typeface="Cambria Math" panose="02040503050406030204" pitchFamily="18" charset="0"/>
                      </a:rPr>
                      <m:t>=1−</m:t>
                    </m:r>
                    <m:r>
                      <m:rPr>
                        <m:sty m:val="p"/>
                      </m:rPr>
                      <a:rPr lang="en-US" b="0" i="0" smtClean="0">
                        <a:latin typeface="Cambria Math" panose="02040503050406030204" pitchFamily="18" charset="0"/>
                      </a:rPr>
                      <m:t>Φ</m:t>
                    </m:r>
                    <m:r>
                      <a:rPr lang="en-US" b="0" i="0" smtClean="0">
                        <a:latin typeface="Cambria Math" panose="02040503050406030204" pitchFamily="18" charset="0"/>
                      </a:rPr>
                      <m:t>(1.41)</m:t>
                    </m:r>
                  </m:oMath>
                </a14:m>
                <a:r>
                  <a:rPr lang="en-US" dirty="0"/>
                  <a:t> </a:t>
                </a:r>
                <a:r>
                  <a:rPr lang="en-US" i="1" dirty="0"/>
                  <a:t>this is something we can do…</a:t>
                </a:r>
                <a:endParaRPr lang="en-US" dirty="0"/>
              </a:p>
              <a:p>
                <a:endParaRPr lang="en-US" dirty="0"/>
              </a:p>
            </p:txBody>
          </p:sp>
        </mc:Choice>
        <mc:Fallback xmlns="">
          <p:sp>
            <p:nvSpPr>
              <p:cNvPr id="3" name="Content Placeholder 2">
                <a:extLst>
                  <a:ext uri="{FF2B5EF4-FFF2-40B4-BE49-F238E27FC236}">
                    <a16:creationId xmlns:a16="http://schemas.microsoft.com/office/drawing/2014/main" id="{71DA27B3-7F8D-446D-828F-3067575A43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A8D8B3-DE10-2921-DDBA-EB2838EC8A11}"/>
              </a:ext>
            </a:extLst>
          </p:cNvPr>
          <p:cNvPicPr>
            <a:picLocks noChangeAspect="1"/>
          </p:cNvPicPr>
          <p:nvPr/>
        </p:nvPicPr>
        <p:blipFill>
          <a:blip r:embed="rId3"/>
          <a:stretch>
            <a:fillRect/>
          </a:stretch>
        </p:blipFill>
        <p:spPr>
          <a:xfrm>
            <a:off x="7974515" y="3927820"/>
            <a:ext cx="4057650" cy="2695575"/>
          </a:xfrm>
          <a:prstGeom prst="rect">
            <a:avLst/>
          </a:prstGeom>
        </p:spPr>
      </p:pic>
      <p:sp>
        <p:nvSpPr>
          <p:cNvPr id="5" name="Rectangle 4">
            <a:extLst>
              <a:ext uri="{FF2B5EF4-FFF2-40B4-BE49-F238E27FC236}">
                <a16:creationId xmlns:a16="http://schemas.microsoft.com/office/drawing/2014/main" id="{A5154AAD-748F-9FD8-7C47-92B35C1DDA73}"/>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5CBE19-684B-9845-D00E-3EEAA7427930}"/>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sz="2200" dirty="0"/>
              </a:p>
            </p:txBody>
          </p:sp>
        </mc:Choice>
        <mc:Fallback xmlns="">
          <p:sp>
            <p:nvSpPr>
              <p:cNvPr id="6" name="TextBox 5">
                <a:extLst>
                  <a:ext uri="{FF2B5EF4-FFF2-40B4-BE49-F238E27FC236}">
                    <a16:creationId xmlns:a16="http://schemas.microsoft.com/office/drawing/2014/main" id="{E55CBE19-684B-9845-D00E-3EEAA7427930}"/>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4"/>
                <a:stretch>
                  <a:fillRect l="-1852" r="-37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08F0A40-B35A-B1C3-FDC6-EEE9586DD97F}"/>
              </a:ext>
            </a:extLst>
          </p:cNvPr>
          <p:cNvSpPr/>
          <p:nvPr/>
        </p:nvSpPr>
        <p:spPr>
          <a:xfrm flipH="1">
            <a:off x="10460875" y="6058926"/>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08449D-FBD1-C359-9A75-24001E0CAD5D}"/>
                  </a:ext>
                </a:extLst>
              </p:cNvPr>
              <p:cNvSpPr txBox="1"/>
              <p:nvPr/>
            </p:nvSpPr>
            <p:spPr>
              <a:xfrm>
                <a:off x="10230963" y="6382958"/>
                <a:ext cx="59417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0.71</m:t>
                      </m:r>
                    </m:oMath>
                  </m:oMathPara>
                </a14:m>
                <a:endParaRPr lang="en-US" sz="2200" dirty="0"/>
              </a:p>
            </p:txBody>
          </p:sp>
        </mc:Choice>
        <mc:Fallback xmlns="">
          <p:sp>
            <p:nvSpPr>
              <p:cNvPr id="8" name="TextBox 7">
                <a:extLst>
                  <a:ext uri="{FF2B5EF4-FFF2-40B4-BE49-F238E27FC236}">
                    <a16:creationId xmlns:a16="http://schemas.microsoft.com/office/drawing/2014/main" id="{1308449D-FBD1-C359-9A75-24001E0CAD5D}"/>
                  </a:ext>
                </a:extLst>
              </p:cNvPr>
              <p:cNvSpPr txBox="1">
                <a:spLocks noRot="1" noChangeAspect="1" noMove="1" noResize="1" noEditPoints="1" noAdjustHandles="1" noChangeArrowheads="1" noChangeShapeType="1" noTextEdit="1"/>
              </p:cNvSpPr>
              <p:nvPr/>
            </p:nvSpPr>
            <p:spPr>
              <a:xfrm>
                <a:off x="10230963" y="6382958"/>
                <a:ext cx="594171" cy="430887"/>
              </a:xfrm>
              <a:prstGeom prst="rect">
                <a:avLst/>
              </a:prstGeom>
              <a:blipFill>
                <a:blip r:embed="rId5"/>
                <a:stretch>
                  <a:fillRect l="-1020" r="-18367"/>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804A7F61-9D76-BD44-C37D-EC1BF7131146}"/>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243916-3980-ACBF-2F20-5399E7E611A1}"/>
              </a:ext>
            </a:extLst>
          </p:cNvPr>
          <p:cNvCxnSpPr>
            <a:cxnSpLocks/>
          </p:cNvCxnSpPr>
          <p:nvPr/>
        </p:nvCxnSpPr>
        <p:spPr>
          <a:xfrm>
            <a:off x="10456476" y="4343797"/>
            <a:ext cx="34371" cy="1879624"/>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0F6C70B-CDEA-A374-AE63-CE07827D145D}"/>
              </a:ext>
            </a:extLst>
          </p:cNvPr>
          <p:cNvSpPr/>
          <p:nvPr/>
        </p:nvSpPr>
        <p:spPr>
          <a:xfrm flipH="1">
            <a:off x="9139106" y="6083919"/>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51E1F6-708E-53DF-0434-6C8ADCA9FBA7}"/>
                  </a:ext>
                </a:extLst>
              </p:cNvPr>
              <p:cNvSpPr txBox="1"/>
              <p:nvPr/>
            </p:nvSpPr>
            <p:spPr>
              <a:xfrm>
                <a:off x="8558148" y="6407951"/>
                <a:ext cx="790548"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−1.41</m:t>
                      </m:r>
                    </m:oMath>
                  </m:oMathPara>
                </a14:m>
                <a:endParaRPr lang="en-US" sz="2200" dirty="0"/>
              </a:p>
            </p:txBody>
          </p:sp>
        </mc:Choice>
        <mc:Fallback xmlns="">
          <p:sp>
            <p:nvSpPr>
              <p:cNvPr id="14" name="TextBox 13">
                <a:extLst>
                  <a:ext uri="{FF2B5EF4-FFF2-40B4-BE49-F238E27FC236}">
                    <a16:creationId xmlns:a16="http://schemas.microsoft.com/office/drawing/2014/main" id="{B951E1F6-708E-53DF-0434-6C8ADCA9FBA7}"/>
                  </a:ext>
                </a:extLst>
              </p:cNvPr>
              <p:cNvSpPr txBox="1">
                <a:spLocks noRot="1" noChangeAspect="1" noMove="1" noResize="1" noEditPoints="1" noAdjustHandles="1" noChangeArrowheads="1" noChangeShapeType="1" noTextEdit="1"/>
              </p:cNvSpPr>
              <p:nvPr/>
            </p:nvSpPr>
            <p:spPr>
              <a:xfrm>
                <a:off x="8558148" y="6407951"/>
                <a:ext cx="790548" cy="430887"/>
              </a:xfrm>
              <a:prstGeom prst="rect">
                <a:avLst/>
              </a:prstGeom>
              <a:blipFill>
                <a:blip r:embed="rId6"/>
                <a:stretch>
                  <a:fillRect r="-15385"/>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24FC6ABA-2E88-4D92-E512-E4DE0C5744EE}"/>
              </a:ext>
            </a:extLst>
          </p:cNvPr>
          <p:cNvCxnSpPr>
            <a:cxnSpLocks/>
          </p:cNvCxnSpPr>
          <p:nvPr/>
        </p:nvCxnSpPr>
        <p:spPr>
          <a:xfrm>
            <a:off x="9151302" y="5276335"/>
            <a:ext cx="17776" cy="97207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058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4F0-D353-4BC7-BFFA-D9C0B97D9050}"/>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DA27B3-7F8D-446D-828F-3067575A4300}"/>
                  </a:ext>
                </a:extLst>
              </p:cNvPr>
              <p:cNvSpPr>
                <a:spLocks noGrp="1"/>
              </p:cNvSpPr>
              <p:nvPr>
                <p:ph idx="1"/>
              </p:nvPr>
            </p:nvSpPr>
            <p:spPr>
              <a:xfrm>
                <a:off x="575240" y="1484176"/>
                <a:ext cx="11187258" cy="5566863"/>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𝑋</m:t>
                    </m:r>
                    <m:r>
                      <a:rPr lang="en-US" b="0" i="0"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(3, 2)</m:t>
                    </m:r>
                  </m:oMath>
                </a14:m>
                <a:r>
                  <a:rPr lang="en-US" dirty="0"/>
                  <a:t>.</a:t>
                </a:r>
              </a:p>
              <a:p>
                <a:r>
                  <a:rPr lang="en-US" dirty="0"/>
                  <a:t>What is the probability that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≤4</m:t>
                    </m:r>
                  </m:oMath>
                </a14:m>
                <a:r>
                  <a:rPr lang="en-US" dirty="0"/>
                  <a:t>?</a:t>
                </a:r>
              </a:p>
              <a:p>
                <a:endParaRPr lang="en-US" sz="1000" dirty="0"/>
              </a:p>
              <a:p>
                <a14:m>
                  <m:oMath xmlns:m="http://schemas.openxmlformats.org/officeDocument/2006/math">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𝑋</m:t>
                        </m:r>
                        <m:r>
                          <a:rPr lang="en-US" b="0" i="1" smtClean="0">
                            <a:latin typeface="Cambria Math" panose="02040503050406030204" pitchFamily="18" charset="0"/>
                          </a:rPr>
                          <m:t>≤4</m:t>
                        </m:r>
                      </m:e>
                    </m:d>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≤4</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oMath>
                </a14:m>
                <a:endParaRPr lang="en-US" b="0" dirty="0"/>
              </a:p>
              <a:p>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ℙ</m:t>
                    </m:r>
                    <m:d>
                      <m:dPr>
                        <m:ctrlPr>
                          <a:rPr lang="en-US" i="1">
                            <a:latin typeface="Cambria Math" panose="02040503050406030204" pitchFamily="18" charset="0"/>
                          </a:rPr>
                        </m:ctrlPr>
                      </m:dPr>
                      <m:e>
                        <m:f>
                          <m:fPr>
                            <m:ctrlPr>
                              <a:rPr lang="en-US" b="0" i="1" smtClean="0">
                                <a:latin typeface="Cambria Math" panose="02040503050406030204" pitchFamily="18" charset="0"/>
                              </a:rPr>
                            </m:ctrlPr>
                          </m:fPr>
                          <m:num>
                            <m:r>
                              <a:rPr lang="en-US" i="1">
                                <a:latin typeface="Cambria Math" panose="02040503050406030204" pitchFamily="18" charset="0"/>
                              </a:rPr>
                              <m:t>𝑋</m:t>
                            </m:r>
                            <m:r>
                              <a:rPr lang="en-US" b="0" i="1" smtClean="0">
                                <a:latin typeface="Cambria Math" panose="02040503050406030204" pitchFamily="18" charset="0"/>
                              </a:rPr>
                              <m:t>−3</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4</m:t>
                            </m:r>
                            <m:r>
                              <a:rPr lang="en-US" b="0" i="1" smtClean="0">
                                <a:latin typeface="Cambria Math" panose="02040503050406030204" pitchFamily="18" charset="0"/>
                              </a:rPr>
                              <m:t>−3</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𝑋</m:t>
                            </m:r>
                            <m:r>
                              <a:rPr lang="en-US" i="1">
                                <a:latin typeface="Cambria Math" panose="02040503050406030204" pitchFamily="18" charset="0"/>
                              </a:rPr>
                              <m:t>−3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i="1">
                                <a:latin typeface="Cambria Math" panose="02040503050406030204" pitchFamily="18" charset="0"/>
                              </a:rPr>
                              <m:t>−3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r>
                      <a:rPr lang="en-US" b="0" i="1" smtClean="0">
                        <a:latin typeface="Cambria Math" panose="02040503050406030204" pitchFamily="18" charset="0"/>
                      </a:rPr>
                      <m:t>=</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i="1">
                                <a:latin typeface="Cambria Math" panose="02040503050406030204" pitchFamily="18" charset="0"/>
                              </a:rPr>
                              <m:t>−3</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d>
                  </m:oMath>
                </a14:m>
                <a:r>
                  <a:rPr lang="en-US" dirty="0"/>
                  <a:t> where </a:t>
                </a:r>
                <a14:m>
                  <m:oMath xmlns:m="http://schemas.openxmlformats.org/officeDocument/2006/math">
                    <m:r>
                      <a:rPr lang="en-US" b="0" i="1" smtClean="0">
                        <a:latin typeface="Cambria Math" panose="02040503050406030204" pitchFamily="18" charset="0"/>
                      </a:rPr>
                      <m:t>𝑍</m:t>
                    </m:r>
                    <m:r>
                      <a:rPr lang="en-US">
                        <a:latin typeface="Cambria Math" panose="02040503050406030204" pitchFamily="18" charset="0"/>
                      </a:rPr>
                      <m:t>~</m:t>
                    </m:r>
                    <m:r>
                      <a:rPr lang="en-US" i="1">
                        <a:latin typeface="Cambria Math" panose="02040503050406030204" pitchFamily="18" charset="0"/>
                      </a:rPr>
                      <m:t>𝒩</m:t>
                    </m:r>
                    <m:r>
                      <a:rPr lang="en-US" i="1">
                        <a:latin typeface="Cambria Math" panose="02040503050406030204" pitchFamily="18" charset="0"/>
                      </a:rPr>
                      <m:t>(0,1)</m:t>
                    </m:r>
                  </m:oMath>
                </a14:m>
                <a:endParaRPr lang="en-US"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.71</m:t>
                        </m:r>
                      </m:e>
                    </m:d>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−1.41</m:t>
                        </m:r>
                      </m:e>
                    </m:d>
                    <m:r>
                      <a:rPr lang="en-US" b="0" i="1" smtClean="0">
                        <a:latin typeface="Cambria Math" panose="02040503050406030204" pitchFamily="18" charset="0"/>
                      </a:rPr>
                      <m:t>=</m:t>
                    </m:r>
                    <m:r>
                      <m:rPr>
                        <m:sty m:val="p"/>
                      </m:rPr>
                      <a:rPr lang="en-US">
                        <a:latin typeface="Cambria Math" panose="02040503050406030204" pitchFamily="18" charset="0"/>
                      </a:rPr>
                      <m:t>Φ</m:t>
                    </m:r>
                    <m:d>
                      <m:dPr>
                        <m:ctrlPr>
                          <a:rPr lang="en-US" i="1">
                            <a:latin typeface="Cambria Math" panose="02040503050406030204" pitchFamily="18" charset="0"/>
                          </a:rPr>
                        </m:ctrlPr>
                      </m:dPr>
                      <m:e>
                        <m:r>
                          <a:rPr lang="en-US" i="1">
                            <a:latin typeface="Cambria Math" panose="02040503050406030204" pitchFamily="18" charset="0"/>
                          </a:rPr>
                          <m:t>.71</m:t>
                        </m:r>
                      </m:e>
                    </m:d>
                    <m:r>
                      <a:rPr lang="en-US" i="1">
                        <a:latin typeface="Cambria Math" panose="02040503050406030204" pitchFamily="18" charset="0"/>
                      </a:rPr>
                      <m:t>−</m:t>
                    </m:r>
                    <m:r>
                      <a:rPr lang="en-US" b="0" i="0" smtClean="0">
                        <a:latin typeface="Cambria Math" panose="02040503050406030204" pitchFamily="18" charset="0"/>
                      </a:rPr>
                      <m:t>(1−</m:t>
                    </m:r>
                    <m:r>
                      <m:rPr>
                        <m:sty m:val="p"/>
                      </m:rPr>
                      <a:rPr lang="en-US">
                        <a:latin typeface="Cambria Math" panose="02040503050406030204" pitchFamily="18" charset="0"/>
                      </a:rPr>
                      <m:t>Φ</m:t>
                    </m:r>
                    <m:d>
                      <m:dPr>
                        <m:ctrlPr>
                          <a:rPr lang="en-US" i="1">
                            <a:latin typeface="Cambria Math" panose="02040503050406030204" pitchFamily="18" charset="0"/>
                          </a:rPr>
                        </m:ctrlPr>
                      </m:dPr>
                      <m:e>
                        <m:r>
                          <a:rPr lang="en-US" i="1">
                            <a:latin typeface="Cambria Math" panose="02040503050406030204" pitchFamily="18" charset="0"/>
                          </a:rPr>
                          <m:t>1.41</m:t>
                        </m:r>
                        <m:r>
                          <a:rPr lang="en-US" b="0" i="1" smtClean="0">
                            <a:latin typeface="Cambria Math" panose="02040503050406030204" pitchFamily="18" charset="0"/>
                          </a:rPr>
                          <m:t>))</m:t>
                        </m:r>
                      </m:e>
                    </m:d>
                  </m:oMath>
                </a14:m>
                <a:endParaRPr lang="en-US" dirty="0"/>
              </a:p>
              <a:p>
                <a14:m>
                  <m:oMath xmlns:m="http://schemas.openxmlformats.org/officeDocument/2006/math">
                    <m:r>
                      <a:rPr lang="en-US" i="1" dirty="0" smtClean="0">
                        <a:latin typeface="Cambria Math" panose="02040503050406030204" pitchFamily="18" charset="0"/>
                      </a:rPr>
                      <m:t>=</m:t>
                    </m:r>
                    <m:r>
                      <a:rPr lang="en-US" b="0" i="0" dirty="0" smtClean="0">
                        <a:latin typeface="Cambria Math" panose="02040503050406030204" pitchFamily="18" charset="0"/>
                      </a:rPr>
                      <m:t>0.76115 −</m:t>
                    </m:r>
                    <m:d>
                      <m:dPr>
                        <m:ctrlPr>
                          <a:rPr lang="en-US" b="0" i="1" dirty="0" smtClean="0">
                            <a:latin typeface="Cambria Math" panose="02040503050406030204" pitchFamily="18" charset="0"/>
                          </a:rPr>
                        </m:ctrlPr>
                      </m:dPr>
                      <m:e>
                        <m:r>
                          <a:rPr lang="en-US" b="0" i="0" dirty="0" smtClean="0">
                            <a:latin typeface="Cambria Math" panose="02040503050406030204" pitchFamily="18" charset="0"/>
                          </a:rPr>
                          <m:t>1−0.92073</m:t>
                        </m:r>
                      </m:e>
                    </m:d>
                    <m:r>
                      <a:rPr lang="en-US" b="0" i="0" dirty="0" smtClean="0">
                        <a:latin typeface="Cambria Math" panose="02040503050406030204" pitchFamily="18" charset="0"/>
                      </a:rPr>
                      <m:t>=</m:t>
                    </m:r>
                    <m:r>
                      <a:rPr lang="en-US" b="1" i="0" dirty="0" smtClean="0">
                        <a:latin typeface="Cambria Math" panose="02040503050406030204" pitchFamily="18" charset="0"/>
                      </a:rPr>
                      <m:t>𝟎</m:t>
                    </m:r>
                    <m:r>
                      <a:rPr lang="en-US" b="1" i="0" dirty="0" smtClean="0">
                        <a:latin typeface="Cambria Math" panose="02040503050406030204" pitchFamily="18" charset="0"/>
                      </a:rPr>
                      <m:t>.</m:t>
                    </m:r>
                    <m:r>
                      <a:rPr lang="en-US" b="1" i="0" dirty="0" smtClean="0">
                        <a:latin typeface="Cambria Math" panose="02040503050406030204" pitchFamily="18" charset="0"/>
                      </a:rPr>
                      <m:t>𝟔𝟖𝟏𝟖𝟖</m:t>
                    </m:r>
                  </m:oMath>
                </a14:m>
                <a:endParaRPr lang="en-US" b="1" dirty="0"/>
              </a:p>
              <a:p>
                <a:endParaRPr lang="en-US" dirty="0"/>
              </a:p>
            </p:txBody>
          </p:sp>
        </mc:Choice>
        <mc:Fallback xmlns="">
          <p:sp>
            <p:nvSpPr>
              <p:cNvPr id="3" name="Content Placeholder 2">
                <a:extLst>
                  <a:ext uri="{FF2B5EF4-FFF2-40B4-BE49-F238E27FC236}">
                    <a16:creationId xmlns:a16="http://schemas.microsoft.com/office/drawing/2014/main" id="{71DA27B3-7F8D-446D-828F-3067575A4300}"/>
                  </a:ext>
                </a:extLst>
              </p:cNvPr>
              <p:cNvSpPr>
                <a:spLocks noGrp="1" noRot="1" noChangeAspect="1" noMove="1" noResize="1" noEditPoints="1" noAdjustHandles="1" noChangeArrowheads="1" noChangeShapeType="1" noTextEdit="1"/>
              </p:cNvSpPr>
              <p:nvPr>
                <p:ph idx="1"/>
              </p:nvPr>
            </p:nvSpPr>
            <p:spPr>
              <a:xfrm>
                <a:off x="575240" y="1484176"/>
                <a:ext cx="11187258" cy="5566863"/>
              </a:xfrm>
              <a:blipFill>
                <a:blip r:embed="rId2"/>
                <a:stretch>
                  <a:fillRect l="-654" t="-18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FA8D8B3-DE10-2921-DDBA-EB2838EC8A11}"/>
              </a:ext>
            </a:extLst>
          </p:cNvPr>
          <p:cNvPicPr>
            <a:picLocks noChangeAspect="1"/>
          </p:cNvPicPr>
          <p:nvPr/>
        </p:nvPicPr>
        <p:blipFill>
          <a:blip r:embed="rId3"/>
          <a:stretch>
            <a:fillRect/>
          </a:stretch>
        </p:blipFill>
        <p:spPr>
          <a:xfrm>
            <a:off x="7974515" y="3927820"/>
            <a:ext cx="4057650" cy="2695575"/>
          </a:xfrm>
          <a:prstGeom prst="rect">
            <a:avLst/>
          </a:prstGeom>
        </p:spPr>
      </p:pic>
      <p:sp>
        <p:nvSpPr>
          <p:cNvPr id="5" name="Rectangle 4">
            <a:extLst>
              <a:ext uri="{FF2B5EF4-FFF2-40B4-BE49-F238E27FC236}">
                <a16:creationId xmlns:a16="http://schemas.microsoft.com/office/drawing/2014/main" id="{A5154AAD-748F-9FD8-7C47-92B35C1DDA73}"/>
              </a:ext>
            </a:extLst>
          </p:cNvPr>
          <p:cNvSpPr/>
          <p:nvPr/>
        </p:nvSpPr>
        <p:spPr>
          <a:xfrm flipH="1">
            <a:off x="10038000" y="6087533"/>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5CBE19-684B-9845-D00E-3EEAA7427930}"/>
                  </a:ext>
                </a:extLst>
              </p:cNvPr>
              <p:cNvSpPr txBox="1"/>
              <p:nvPr/>
            </p:nvSpPr>
            <p:spPr>
              <a:xfrm>
                <a:off x="9919848" y="6379280"/>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3</m:t>
                      </m:r>
                    </m:oMath>
                  </m:oMathPara>
                </a14:m>
                <a:endParaRPr lang="en-US" sz="2200" dirty="0"/>
              </a:p>
            </p:txBody>
          </p:sp>
        </mc:Choice>
        <mc:Fallback xmlns="">
          <p:sp>
            <p:nvSpPr>
              <p:cNvPr id="6" name="TextBox 5">
                <a:extLst>
                  <a:ext uri="{FF2B5EF4-FFF2-40B4-BE49-F238E27FC236}">
                    <a16:creationId xmlns:a16="http://schemas.microsoft.com/office/drawing/2014/main" id="{E55CBE19-684B-9845-D00E-3EEAA7427930}"/>
                  </a:ext>
                </a:extLst>
              </p:cNvPr>
              <p:cNvSpPr txBox="1">
                <a:spLocks noRot="1" noChangeAspect="1" noMove="1" noResize="1" noEditPoints="1" noAdjustHandles="1" noChangeArrowheads="1" noChangeShapeType="1" noTextEdit="1"/>
              </p:cNvSpPr>
              <p:nvPr/>
            </p:nvSpPr>
            <p:spPr>
              <a:xfrm>
                <a:off x="9919848" y="6379280"/>
                <a:ext cx="327741" cy="430887"/>
              </a:xfrm>
              <a:prstGeom prst="rect">
                <a:avLst/>
              </a:prstGeom>
              <a:blipFill>
                <a:blip r:embed="rId4"/>
                <a:stretch>
                  <a:fillRect l="-1852" r="-37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08F0A40-B35A-B1C3-FDC6-EEE9586DD97F}"/>
              </a:ext>
            </a:extLst>
          </p:cNvPr>
          <p:cNvSpPr/>
          <p:nvPr/>
        </p:nvSpPr>
        <p:spPr>
          <a:xfrm flipH="1">
            <a:off x="10460875" y="6058926"/>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08449D-FBD1-C359-9A75-24001E0CAD5D}"/>
                  </a:ext>
                </a:extLst>
              </p:cNvPr>
              <p:cNvSpPr txBox="1"/>
              <p:nvPr/>
            </p:nvSpPr>
            <p:spPr>
              <a:xfrm>
                <a:off x="10342723" y="6382958"/>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4</m:t>
                      </m:r>
                    </m:oMath>
                  </m:oMathPara>
                </a14:m>
                <a:endParaRPr lang="en-US" sz="2200" dirty="0"/>
              </a:p>
            </p:txBody>
          </p:sp>
        </mc:Choice>
        <mc:Fallback xmlns="">
          <p:sp>
            <p:nvSpPr>
              <p:cNvPr id="8" name="TextBox 7">
                <a:extLst>
                  <a:ext uri="{FF2B5EF4-FFF2-40B4-BE49-F238E27FC236}">
                    <a16:creationId xmlns:a16="http://schemas.microsoft.com/office/drawing/2014/main" id="{1308449D-FBD1-C359-9A75-24001E0CAD5D}"/>
                  </a:ext>
                </a:extLst>
              </p:cNvPr>
              <p:cNvSpPr txBox="1">
                <a:spLocks noRot="1" noChangeAspect="1" noMove="1" noResize="1" noEditPoints="1" noAdjustHandles="1" noChangeArrowheads="1" noChangeShapeType="1" noTextEdit="1"/>
              </p:cNvSpPr>
              <p:nvPr/>
            </p:nvSpPr>
            <p:spPr>
              <a:xfrm>
                <a:off x="10342723" y="6382958"/>
                <a:ext cx="327741" cy="430887"/>
              </a:xfrm>
              <a:prstGeom prst="rect">
                <a:avLst/>
              </a:prstGeom>
              <a:blipFill>
                <a:blip r:embed="rId5"/>
                <a:stretch>
                  <a:fillRect l="-1887" r="-5660"/>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804A7F61-9D76-BD44-C37D-EC1BF7131146}"/>
              </a:ext>
            </a:extLst>
          </p:cNvPr>
          <p:cNvCxnSpPr>
            <a:cxnSpLocks/>
          </p:cNvCxnSpPr>
          <p:nvPr/>
        </p:nvCxnSpPr>
        <p:spPr>
          <a:xfrm>
            <a:off x="10043924" y="4140201"/>
            <a:ext cx="22860" cy="206918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243916-3980-ACBF-2F20-5399E7E611A1}"/>
              </a:ext>
            </a:extLst>
          </p:cNvPr>
          <p:cNvCxnSpPr>
            <a:cxnSpLocks/>
          </p:cNvCxnSpPr>
          <p:nvPr/>
        </p:nvCxnSpPr>
        <p:spPr>
          <a:xfrm>
            <a:off x="10456476" y="4343797"/>
            <a:ext cx="34371" cy="1879624"/>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0F6C70B-CDEA-A374-AE63-CE07827D145D}"/>
              </a:ext>
            </a:extLst>
          </p:cNvPr>
          <p:cNvSpPr/>
          <p:nvPr/>
        </p:nvSpPr>
        <p:spPr>
          <a:xfrm flipH="1">
            <a:off x="9139106" y="6083919"/>
            <a:ext cx="45719" cy="328991"/>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51E1F6-708E-53DF-0434-6C8ADCA9FBA7}"/>
                  </a:ext>
                </a:extLst>
              </p:cNvPr>
              <p:cNvSpPr txBox="1"/>
              <p:nvPr/>
            </p:nvSpPr>
            <p:spPr>
              <a:xfrm>
                <a:off x="9020954" y="6407951"/>
                <a:ext cx="327741"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sz="2200" dirty="0"/>
              </a:p>
            </p:txBody>
          </p:sp>
        </mc:Choice>
        <mc:Fallback xmlns="">
          <p:sp>
            <p:nvSpPr>
              <p:cNvPr id="14" name="TextBox 13">
                <a:extLst>
                  <a:ext uri="{FF2B5EF4-FFF2-40B4-BE49-F238E27FC236}">
                    <a16:creationId xmlns:a16="http://schemas.microsoft.com/office/drawing/2014/main" id="{B951E1F6-708E-53DF-0434-6C8ADCA9FBA7}"/>
                  </a:ext>
                </a:extLst>
              </p:cNvPr>
              <p:cNvSpPr txBox="1">
                <a:spLocks noRot="1" noChangeAspect="1" noMove="1" noResize="1" noEditPoints="1" noAdjustHandles="1" noChangeArrowheads="1" noChangeShapeType="1" noTextEdit="1"/>
              </p:cNvSpPr>
              <p:nvPr/>
            </p:nvSpPr>
            <p:spPr>
              <a:xfrm>
                <a:off x="9020954" y="6407951"/>
                <a:ext cx="327741" cy="430887"/>
              </a:xfrm>
              <a:prstGeom prst="rect">
                <a:avLst/>
              </a:prstGeom>
              <a:blipFill>
                <a:blip r:embed="rId6"/>
                <a:stretch>
                  <a:fillRect l="-1852" r="-3704"/>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24FC6ABA-2E88-4D92-E512-E4DE0C5744EE}"/>
              </a:ext>
            </a:extLst>
          </p:cNvPr>
          <p:cNvCxnSpPr>
            <a:cxnSpLocks/>
          </p:cNvCxnSpPr>
          <p:nvPr/>
        </p:nvCxnSpPr>
        <p:spPr>
          <a:xfrm>
            <a:off x="9151302" y="5276335"/>
            <a:ext cx="17776" cy="972079"/>
          </a:xfrm>
          <a:prstGeom prst="line">
            <a:avLst/>
          </a:prstGeom>
          <a:ln w="381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634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20A8-E972-4805-86DA-1E218D6C4433}"/>
              </a:ext>
            </a:extLst>
          </p:cNvPr>
          <p:cNvSpPr>
            <a:spLocks noGrp="1"/>
          </p:cNvSpPr>
          <p:nvPr>
            <p:ph type="title"/>
          </p:nvPr>
        </p:nvSpPr>
        <p:spPr/>
        <p:txBody>
          <a:bodyPr>
            <a:normAutofit fontScale="90000"/>
          </a:bodyPr>
          <a:lstStyle/>
          <a:p>
            <a:r>
              <a:rPr lang="en-US" i="1" dirty="0"/>
              <a:t>“within __ standard deviations from the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441C2F-403D-499E-A7AA-C71E57017FD9}"/>
                  </a:ext>
                </a:extLst>
              </p:cNvPr>
              <p:cNvSpPr>
                <a:spLocks noGrp="1"/>
              </p:cNvSpPr>
              <p:nvPr>
                <p:ph idx="1"/>
              </p:nvPr>
            </p:nvSpPr>
            <p:spPr/>
            <p:txBody>
              <a:bodyPr>
                <a:normAutofit fontScale="85000" lnSpcReduction="10000"/>
              </a:bodyPr>
              <a:lstStyle/>
              <a:p>
                <a:r>
                  <a:rPr lang="en-US" dirty="0"/>
                  <a:t>What’s the probability of being within two standard deviations from the mean?</a:t>
                </a:r>
                <a:br>
                  <a:rPr lang="en-US" dirty="0"/>
                </a:br>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𝜇</m:t>
                        </m:r>
                        <m:r>
                          <a:rPr lang="en-US" b="0" i="1" smtClean="0">
                            <a:latin typeface="Cambria Math" panose="02040503050406030204" pitchFamily="18" charset="0"/>
                          </a:rPr>
                          <m:t>−2</m:t>
                        </m:r>
                        <m:r>
                          <a:rPr lang="en-US" b="0" i="1" smtClean="0">
                            <a:latin typeface="Cambria Math" panose="02040503050406030204" pitchFamily="18" charset="0"/>
                          </a:rPr>
                          <m:t>𝜎</m:t>
                        </m:r>
                        <m:r>
                          <a:rPr lang="en-US" i="1">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𝜇</m:t>
                        </m:r>
                        <m:r>
                          <a:rPr lang="en-US" b="0" i="1" smtClean="0">
                            <a:latin typeface="Cambria Math" panose="02040503050406030204" pitchFamily="18" charset="0"/>
                          </a:rPr>
                          <m:t>+2</m:t>
                        </m:r>
                        <m:r>
                          <a:rPr lang="en-US" b="0" i="1" smtClean="0">
                            <a:latin typeface="Cambria Math" panose="02040503050406030204" pitchFamily="18" charset="0"/>
                          </a:rPr>
                          <m:t>𝜎</m:t>
                        </m:r>
                      </m:e>
                    </m:d>
                  </m:oMath>
                </a14:m>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a:rPr lang="en-US" i="1" smtClean="0">
                        <a:latin typeface="Cambria Math" panose="02040503050406030204" pitchFamily="18" charset="0"/>
                      </a:rPr>
                      <m:t>ℙ</m:t>
                    </m:r>
                    <m:d>
                      <m:dPr>
                        <m:ctrlPr>
                          <a:rPr lang="en-US" i="1" smtClean="0">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b="0" i="1" smtClean="0">
                            <a:latin typeface="Cambria Math" panose="02040503050406030204" pitchFamily="18" charset="0"/>
                          </a:rPr>
                          <m:t>𝜇</m:t>
                        </m:r>
                        <m:r>
                          <a:rPr lang="en-US" i="1">
                            <a:latin typeface="Cambria Math" panose="02040503050406030204" pitchFamily="18" charset="0"/>
                          </a:rPr>
                          <m:t>+2</m:t>
                        </m:r>
                        <m:r>
                          <a:rPr lang="en-US" i="1">
                            <a:latin typeface="Cambria Math" panose="02040503050406030204" pitchFamily="18" charset="0"/>
                          </a:rPr>
                          <m:t>𝜎</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𝜇</m:t>
                        </m:r>
                        <m:r>
                          <a:rPr lang="en-US" i="1">
                            <a:latin typeface="Cambria Math" panose="02040503050406030204" pitchFamily="18" charset="0"/>
                          </a:rPr>
                          <m:t>−2</m:t>
                        </m:r>
                        <m:r>
                          <a:rPr lang="en-US" i="1">
                            <a:latin typeface="Cambria Math" panose="02040503050406030204" pitchFamily="18" charset="0"/>
                          </a:rPr>
                          <m:t>𝜎</m:t>
                        </m:r>
                      </m:e>
                    </m:d>
                    <m:r>
                      <a:rPr lang="en-US" b="0" i="1" smtClean="0">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𝑍</m:t>
                        </m:r>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𝜇</m:t>
                            </m:r>
                            <m:r>
                              <a:rPr lang="en-US" i="1">
                                <a:latin typeface="Cambria Math" panose="02040503050406030204" pitchFamily="18" charset="0"/>
                              </a:rPr>
                              <m:t>+2</m:t>
                            </m:r>
                            <m:r>
                              <a:rPr lang="en-US" i="1">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𝜇</m:t>
                            </m:r>
                          </m:num>
                          <m:den>
                            <m:r>
                              <a:rPr lang="en-US" b="0" i="1" smtClean="0">
                                <a:latin typeface="Cambria Math" panose="02040503050406030204" pitchFamily="18" charset="0"/>
                              </a:rPr>
                              <m:t>𝜎</m:t>
                            </m:r>
                          </m:den>
                        </m:f>
                      </m:e>
                    </m:d>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b="0" i="1" smtClean="0">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𝜇</m:t>
                            </m:r>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𝜎</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oMath>
                </a14:m>
                <a:endParaRPr lang="en-US" b="0" dirty="0"/>
              </a:p>
              <a:p>
                <a14:m>
                  <m:oMath xmlns:m="http://schemas.openxmlformats.org/officeDocument/2006/math">
                    <m:r>
                      <a:rPr lang="en-US" b="0" i="1" smtClean="0">
                        <a:latin typeface="Cambria Math" panose="02040503050406030204" pitchFamily="18" charset="0"/>
                      </a:rPr>
                      <m:t>=</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m:rPr>
                            <m:sty m:val="p"/>
                          </m:rPr>
                          <a:rPr lang="en-US" b="0" i="0" smtClean="0">
                            <a:latin typeface="Cambria Math" panose="02040503050406030204" pitchFamily="18" charset="0"/>
                          </a:rPr>
                          <m:t>Φ</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d>
                  </m:oMath>
                </a14:m>
                <a:endParaRPr lang="en-US" b="0" dirty="0"/>
              </a:p>
              <a:p>
                <a14:m>
                  <m:oMath xmlns:m="http://schemas.openxmlformats.org/officeDocument/2006/math">
                    <m:r>
                      <a:rPr lang="en-US" b="0" i="1" smtClean="0">
                        <a:latin typeface="Cambria Math" panose="02040503050406030204" pitchFamily="18" charset="0"/>
                      </a:rPr>
                      <m:t>=.97725−</m:t>
                    </m:r>
                    <m:d>
                      <m:dPr>
                        <m:ctrlPr>
                          <a:rPr lang="en-US" b="0" i="1" smtClean="0">
                            <a:latin typeface="Cambria Math" panose="02040503050406030204" pitchFamily="18" charset="0"/>
                          </a:rPr>
                        </m:ctrlPr>
                      </m:dPr>
                      <m:e>
                        <m:r>
                          <a:rPr lang="en-US" b="0" i="1" smtClean="0">
                            <a:latin typeface="Cambria Math" panose="02040503050406030204" pitchFamily="18" charset="0"/>
                          </a:rPr>
                          <m:t>1−.97725</m:t>
                        </m:r>
                      </m:e>
                    </m:d>
                    <m:r>
                      <a:rPr lang="en-US" b="0" i="1" smtClean="0">
                        <a:latin typeface="Cambria Math" panose="02040503050406030204" pitchFamily="18" charset="0"/>
                      </a:rPr>
                      <m:t>=.9545</m:t>
                    </m:r>
                  </m:oMath>
                </a14:m>
                <a:endParaRPr lang="en-US" dirty="0"/>
              </a:p>
              <a:p>
                <a:endParaRPr lang="en-US" dirty="0"/>
              </a:p>
              <a:p>
                <a:r>
                  <a:rPr lang="en-US" dirty="0"/>
                  <a:t>You’ll sometimes hear statisticians refer to the “68-95-99.7 rule” which is the probability of being within 1,2, or 3 standard deviations of the mean.</a:t>
                </a:r>
              </a:p>
            </p:txBody>
          </p:sp>
        </mc:Choice>
        <mc:Fallback xmlns="">
          <p:sp>
            <p:nvSpPr>
              <p:cNvPr id="3" name="Content Placeholder 2">
                <a:extLst>
                  <a:ext uri="{FF2B5EF4-FFF2-40B4-BE49-F238E27FC236}">
                    <a16:creationId xmlns:a16="http://schemas.microsoft.com/office/drawing/2014/main" id="{3A441C2F-403D-499E-A7AA-C71E57017FD9}"/>
                  </a:ext>
                </a:extLst>
              </p:cNvPr>
              <p:cNvSpPr>
                <a:spLocks noGrp="1" noRot="1" noChangeAspect="1" noMove="1" noResize="1" noEditPoints="1" noAdjustHandles="1" noChangeArrowheads="1" noChangeShapeType="1" noTextEdit="1"/>
              </p:cNvSpPr>
              <p:nvPr>
                <p:ph idx="1"/>
              </p:nvPr>
            </p:nvSpPr>
            <p:spPr>
              <a:blipFill>
                <a:blip r:embed="rId2"/>
                <a:stretch>
                  <a:fillRect l="-1253" t="-2390"/>
                </a:stretch>
              </a:blipFill>
            </p:spPr>
            <p:txBody>
              <a:bodyPr/>
              <a:lstStyle/>
              <a:p>
                <a:r>
                  <a:rPr lang="en-US">
                    <a:noFill/>
                  </a:rPr>
                  <a:t> </a:t>
                </a:r>
              </a:p>
            </p:txBody>
          </p:sp>
        </mc:Fallback>
      </mc:AlternateContent>
    </p:spTree>
    <p:extLst>
      <p:ext uri="{BB962C8B-B14F-4D97-AF65-F5344CB8AC3E}">
        <p14:creationId xmlns:p14="http://schemas.microsoft.com/office/powerpoint/2010/main" val="3994419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EE78-1402-4088-8D5D-ABCC26FBA654}"/>
              </a:ext>
            </a:extLst>
          </p:cNvPr>
          <p:cNvSpPr>
            <a:spLocks noGrp="1"/>
          </p:cNvSpPr>
          <p:nvPr>
            <p:ph type="title"/>
          </p:nvPr>
        </p:nvSpPr>
        <p:spPr/>
        <p:txBody>
          <a:bodyPr/>
          <a:lstStyle/>
          <a:p>
            <a:r>
              <a:rPr lang="en-US" dirty="0"/>
              <a:t>Normal (aka </a:t>
            </a:r>
            <a:r>
              <a:rPr lang="en-US" dirty="0" err="1"/>
              <a:t>Guassian</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58D44-5544-47FA-A9B5-FCE42B7E18AB}"/>
                  </a:ext>
                </a:extLst>
              </p:cNvPr>
              <p:cNvSpPr>
                <a:spLocks noGrp="1"/>
              </p:cNvSpPr>
              <p:nvPr>
                <p:ph idx="1"/>
              </p:nvPr>
            </p:nvSpPr>
            <p:spPr/>
            <p:txBody>
              <a:bodyPr/>
              <a:lstStyle/>
              <a:p>
                <a:r>
                  <a:rPr lang="en-US" dirty="0"/>
                  <a:t>When finding the probability of a normal random variable, draw a picture!! It can help reasoning about how we can use the CDF and the z-table to compute the desired region. </a:t>
                </a:r>
              </a:p>
              <a:p>
                <a:endParaRPr lang="en-US" dirty="0"/>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1. </a:t>
                </a:r>
                <a:r>
                  <a:rPr lang="en-US" sz="2800" b="1" dirty="0">
                    <a:latin typeface="Segoe UI Semilight" panose="020B0402040204020203" pitchFamily="34" charset="0"/>
                    <a:cs typeface="Segoe UI Semilight" panose="020B0402040204020203" pitchFamily="34" charset="0"/>
                  </a:rPr>
                  <a:t>Write the probability we’re interested in in terms of the CDF</a:t>
                </a:r>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2. </a:t>
                </a:r>
                <a:r>
                  <a:rPr lang="en-US" sz="2800" b="1" dirty="0">
                    <a:latin typeface="Segoe UI Semilight" panose="020B0402040204020203" pitchFamily="34" charset="0"/>
                    <a:cs typeface="Segoe UI Semilight" panose="020B0402040204020203" pitchFamily="34" charset="0"/>
                  </a:rPr>
                  <a:t>Standardize</a:t>
                </a:r>
                <a:r>
                  <a:rPr lang="en-US" sz="2800" dirty="0">
                    <a:latin typeface="Segoe UI Semilight" panose="020B0402040204020203" pitchFamily="34" charset="0"/>
                    <a:cs typeface="Segoe UI Semilight" panose="020B0402040204020203" pitchFamily="34" charset="0"/>
                  </a:rPr>
                  <a:t> the normal random variable: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𝑍</m:t>
                    </m:r>
                    <m:r>
                      <a:rPr lang="en-US" sz="2800" b="0" i="1" smtClean="0">
                        <a:latin typeface="Cambria Math" panose="02040503050406030204" pitchFamily="18" charset="0"/>
                        <a:cs typeface="Segoe UI Semilight" panose="020B0402040204020203" pitchFamily="34" charset="0"/>
                      </a:rPr>
                      <m:t>=</m:t>
                    </m:r>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𝑋</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𝜇</m:t>
                        </m:r>
                      </m:num>
                      <m:den>
                        <m:r>
                          <a:rPr lang="en-US" sz="2800" b="0" i="1" smtClean="0">
                            <a:latin typeface="Cambria Math" panose="02040503050406030204" pitchFamily="18" charset="0"/>
                            <a:cs typeface="Segoe UI Semilight" panose="020B0402040204020203" pitchFamily="34" charset="0"/>
                          </a:rPr>
                          <m:t>𝜎</m:t>
                        </m:r>
                      </m:den>
                    </m:f>
                  </m:oMath>
                </a14:m>
                <a:endParaRPr lang="en-US" sz="2800" dirty="0">
                  <a:latin typeface="Segoe UI Semilight" panose="020B0402040204020203" pitchFamily="34" charset="0"/>
                  <a:cs typeface="Segoe UI Semilight" panose="020B0402040204020203" pitchFamily="34" charset="0"/>
                </a:endParaRPr>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2. </a:t>
                </a:r>
                <a:r>
                  <a:rPr lang="en-US" sz="2800" b="1" dirty="0">
                    <a:latin typeface="Segoe UI Semilight" panose="020B0402040204020203" pitchFamily="34" charset="0"/>
                    <a:cs typeface="Segoe UI Semilight" panose="020B0402040204020203" pitchFamily="34" charset="0"/>
                  </a:rPr>
                  <a:t>Round</a:t>
                </a:r>
                <a:r>
                  <a:rPr lang="en-US" sz="2800" dirty="0">
                    <a:latin typeface="Segoe UI Semilight" panose="020B0402040204020203" pitchFamily="34" charset="0"/>
                    <a:cs typeface="Segoe UI Semilight" panose="020B0402040204020203" pitchFamily="34" charset="0"/>
                  </a:rPr>
                  <a:t> the “z-score”(s) to the hundredths place.</a:t>
                </a:r>
              </a:p>
              <a:p>
                <a:r>
                  <a:rPr lang="en-US" sz="2800" b="1" dirty="0">
                    <a:solidFill>
                      <a:schemeClr val="accent2">
                        <a:lumMod val="75000"/>
                      </a:schemeClr>
                    </a:solidFill>
                    <a:latin typeface="Segoe UI Semilight" panose="020B0402040204020203" pitchFamily="34" charset="0"/>
                    <a:cs typeface="Segoe UI Semilight" panose="020B0402040204020203" pitchFamily="34" charset="0"/>
                  </a:rPr>
                  <a:t>3. </a:t>
                </a:r>
                <a:r>
                  <a:rPr lang="en-US" sz="2800" b="1" dirty="0">
                    <a:latin typeface="Segoe UI Semilight" panose="020B0402040204020203" pitchFamily="34" charset="0"/>
                    <a:cs typeface="Segoe UI Semilight" panose="020B0402040204020203" pitchFamily="34" charset="0"/>
                  </a:rPr>
                  <a:t>Look up the value(s) </a:t>
                </a:r>
                <a:r>
                  <a:rPr lang="en-US" sz="2800" dirty="0">
                    <a:latin typeface="Segoe UI Semilight" panose="020B0402040204020203" pitchFamily="34" charset="0"/>
                    <a:cs typeface="Segoe UI Semilight" panose="020B0402040204020203" pitchFamily="34" charset="0"/>
                  </a:rPr>
                  <a:t>in the table</a:t>
                </a:r>
              </a:p>
              <a:p>
                <a:endParaRPr lang="en-US" dirty="0"/>
              </a:p>
            </p:txBody>
          </p:sp>
        </mc:Choice>
        <mc:Fallback xmlns="">
          <p:sp>
            <p:nvSpPr>
              <p:cNvPr id="3" name="Content Placeholder 2">
                <a:extLst>
                  <a:ext uri="{FF2B5EF4-FFF2-40B4-BE49-F238E27FC236}">
                    <a16:creationId xmlns:a16="http://schemas.microsoft.com/office/drawing/2014/main" id="{0C758D44-5544-47FA-A9B5-FCE42B7E18A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998391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98DA-09BB-C85D-CF95-DA48A4256B58}"/>
              </a:ext>
            </a:extLst>
          </p:cNvPr>
          <p:cNvSpPr>
            <a:spLocks noGrp="1"/>
          </p:cNvSpPr>
          <p:nvPr>
            <p:ph type="title"/>
          </p:nvPr>
        </p:nvSpPr>
        <p:spPr/>
        <p:txBody>
          <a:bodyPr/>
          <a:lstStyle/>
          <a:p>
            <a:r>
              <a:rPr lang="en-US" dirty="0"/>
              <a:t>Can you spot the normal distribution?</a:t>
            </a:r>
          </a:p>
        </p:txBody>
      </p:sp>
      <p:pic>
        <p:nvPicPr>
          <p:cNvPr id="5" name="Picture 4" descr="A stack of weights with numbers&#10;&#10;Description automatically generated">
            <a:extLst>
              <a:ext uri="{FF2B5EF4-FFF2-40B4-BE49-F238E27FC236}">
                <a16:creationId xmlns:a16="http://schemas.microsoft.com/office/drawing/2014/main" id="{56AC4B15-146A-1D22-AD63-15F8426088D1}"/>
              </a:ext>
            </a:extLst>
          </p:cNvPr>
          <p:cNvPicPr>
            <a:picLocks noChangeAspect="1"/>
          </p:cNvPicPr>
          <p:nvPr/>
        </p:nvPicPr>
        <p:blipFill rotWithShape="1">
          <a:blip r:embed="rId3">
            <a:extLst>
              <a:ext uri="{28A0092B-C50C-407E-A947-70E740481C1C}">
                <a14:useLocalDpi xmlns:a14="http://schemas.microsoft.com/office/drawing/2010/main" val="0"/>
              </a:ext>
            </a:extLst>
          </a:blip>
          <a:srcRect t="19191" b="18634"/>
          <a:stretch/>
        </p:blipFill>
        <p:spPr>
          <a:xfrm>
            <a:off x="738466" y="1465270"/>
            <a:ext cx="3565104" cy="4798638"/>
          </a:xfrm>
          <a:prstGeom prst="rect">
            <a:avLst/>
          </a:prstGeom>
        </p:spPr>
      </p:pic>
      <p:sp>
        <p:nvSpPr>
          <p:cNvPr id="10" name="Content Placeholder 2">
            <a:extLst>
              <a:ext uri="{FF2B5EF4-FFF2-40B4-BE49-F238E27FC236}">
                <a16:creationId xmlns:a16="http://schemas.microsoft.com/office/drawing/2014/main" id="{32930578-C060-B4F6-0BDD-E63833DDDD23}"/>
              </a:ext>
            </a:extLst>
          </p:cNvPr>
          <p:cNvSpPr>
            <a:spLocks noGrp="1"/>
          </p:cNvSpPr>
          <p:nvPr>
            <p:ph idx="1"/>
          </p:nvPr>
        </p:nvSpPr>
        <p:spPr>
          <a:xfrm>
            <a:off x="4622800" y="1463857"/>
            <a:ext cx="7139698" cy="4845504"/>
          </a:xfrm>
        </p:spPr>
        <p:txBody>
          <a:bodyPr/>
          <a:lstStyle/>
          <a:p>
            <a:r>
              <a:rPr lang="en-US" dirty="0"/>
              <a:t>It turns out the normal distribution appear a LOT in the real world. Like…in the gym! </a:t>
            </a:r>
          </a:p>
          <a:p>
            <a:endParaRPr lang="en-US" dirty="0"/>
          </a:p>
          <a:p>
            <a:r>
              <a:rPr lang="en-US" b="1" dirty="0"/>
              <a:t>On Monday, we will talk about how and why! </a:t>
            </a:r>
          </a:p>
        </p:txBody>
      </p:sp>
      <p:sp>
        <p:nvSpPr>
          <p:cNvPr id="11" name="Content Placeholder 2">
            <a:extLst>
              <a:ext uri="{FF2B5EF4-FFF2-40B4-BE49-F238E27FC236}">
                <a16:creationId xmlns:a16="http://schemas.microsoft.com/office/drawing/2014/main" id="{B5D85140-6674-B53C-04CC-E185233DFF55}"/>
              </a:ext>
            </a:extLst>
          </p:cNvPr>
          <p:cNvSpPr txBox="1">
            <a:spLocks/>
          </p:cNvSpPr>
          <p:nvPr/>
        </p:nvSpPr>
        <p:spPr>
          <a:xfrm>
            <a:off x="733721" y="6263907"/>
            <a:ext cx="3281067" cy="18732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dirty="0"/>
              <a:t>Picture from reddit</a:t>
            </a:r>
            <a:endParaRPr lang="en-US" sz="1800" b="1" dirty="0"/>
          </a:p>
        </p:txBody>
      </p:sp>
    </p:spTree>
    <p:extLst>
      <p:ext uri="{BB962C8B-B14F-4D97-AF65-F5344CB8AC3E}">
        <p14:creationId xmlns:p14="http://schemas.microsoft.com/office/powerpoint/2010/main" val="330653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r>
                  <a:rPr lang="en-US" sz="2000" b="1" dirty="0">
                    <a:solidFill>
                      <a:schemeClr val="accent5"/>
                    </a:solidFill>
                  </a:rPr>
                  <a:t>Probability mass function</a:t>
                </a:r>
                <a:r>
                  <a:rPr lang="en-US" sz="2000" dirty="0">
                    <a:solidFill>
                      <a:schemeClr val="accent5"/>
                    </a:solidFill>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oMath>
                </a14:m>
                <a:r>
                  <a:rPr lang="en-US" sz="2000" dirty="0"/>
                  <a:t> gives probability of each value in support</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endParaRPr lang="en-US" sz="2000" b="1" dirty="0">
                  <a:solidFill>
                    <a:schemeClr val="accent5"/>
                  </a:solidFill>
                </a:endParaRPr>
              </a:p>
            </p:txBody>
          </p:sp>
        </mc:Choice>
        <mc:Fallback xmlns="">
          <p:sp>
            <p:nvSpPr>
              <p:cNvPr id="3" name="Content Placeholder 2">
                <a:extLst>
                  <a:ext uri="{FF2B5EF4-FFF2-40B4-BE49-F238E27FC236}">
                    <a16:creationId xmlns:a16="http://schemas.microsoft.com/office/drawing/2014/main" id="{BA27EACA-9C17-3F8D-FFBF-E86D995118E4}"/>
                  </a:ext>
                </a:extLst>
              </p:cNvPr>
              <p:cNvSpPr>
                <a:spLocks noGrp="1" noRot="1" noChangeAspect="1" noMove="1" noResize="1" noEditPoints="1" noAdjustHandles="1" noChangeArrowheads="1" noChangeShapeType="1" noTextEdit="1"/>
              </p:cNvSpPr>
              <p:nvPr>
                <p:ph idx="1"/>
              </p:nvPr>
            </p:nvSpPr>
            <p:spPr>
              <a:xfrm>
                <a:off x="575240" y="1166676"/>
                <a:ext cx="5445733" cy="5302703"/>
              </a:xfrm>
              <a:blipFill>
                <a:blip r:embed="rId2"/>
                <a:stretch>
                  <a:fillRect l="-336" t="-1034" r="-89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r>
                  <a:rPr lang="en-US" sz="2000" b="1" dirty="0">
                    <a:solidFill>
                      <a:schemeClr val="accent5"/>
                    </a:solidFill>
                  </a:rPr>
                  <a:t>Probability </a:t>
                </a:r>
                <a:r>
                  <a:rPr lang="en-US" sz="2000" b="1" u="sng" dirty="0">
                    <a:solidFill>
                      <a:schemeClr val="accent5"/>
                    </a:solidFill>
                  </a:rPr>
                  <a:t>density</a:t>
                </a:r>
                <a:r>
                  <a:rPr lang="en-US" sz="2000" b="1" dirty="0">
                    <a:solidFill>
                      <a:schemeClr val="accent5"/>
                    </a:solidFill>
                  </a:rPr>
                  <a:t> function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𝒇</m:t>
                        </m:r>
                      </m:e>
                      <m:sub>
                        <m:r>
                          <a:rPr lang="en-US" sz="2000" b="1" i="1" smtClean="0">
                            <a:latin typeface="Cambria Math" panose="02040503050406030204" pitchFamily="18" charset="0"/>
                          </a:rPr>
                          <m:t>𝑿</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oMath>
                </a14:m>
                <a:r>
                  <a:rPr lang="en-US" sz="2000" dirty="0"/>
                  <a:t> describes relative chances of taking values around </a:t>
                </a:r>
                <a14:m>
                  <m:oMath xmlns:m="http://schemas.openxmlformats.org/officeDocument/2006/math">
                    <m:r>
                      <a:rPr lang="en-US" sz="2000" i="1" dirty="0" smtClean="0">
                        <a:latin typeface="Cambria Math" panose="02040503050406030204" pitchFamily="18" charset="0"/>
                      </a:rPr>
                      <m:t>𝑘</m:t>
                    </m:r>
                  </m:oMath>
                </a14:m>
                <a:r>
                  <a:rPr lang="en-US" sz="2000" dirty="0"/>
                  <a:t>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endParaRPr lang="en-US" sz="2000" b="1" dirty="0">
                  <a:solidFill>
                    <a:schemeClr val="accent5"/>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3"/>
                <a:stretch>
                  <a:fillRect l="-1079" t="-959"/>
                </a:stretch>
              </a:blipFill>
            </p:spPr>
            <p:txBody>
              <a:bodyPr/>
              <a:lstStyle/>
              <a:p>
                <a:r>
                  <a:rPr lang="en-US">
                    <a:noFill/>
                  </a:rPr>
                  <a:t> </a:t>
                </a:r>
              </a:p>
            </p:txBody>
          </p:sp>
        </mc:Fallback>
      </mc:AlternateContent>
      <p:pic>
        <p:nvPicPr>
          <p:cNvPr id="6" name="Picture 5" descr="A graph and diagram of a graph&#10;&#10;Description automatically generated">
            <a:extLst>
              <a:ext uri="{FF2B5EF4-FFF2-40B4-BE49-F238E27FC236}">
                <a16:creationId xmlns:a16="http://schemas.microsoft.com/office/drawing/2014/main" id="{187D3242-4E04-3638-E14F-BED8354510C5}"/>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22254" r="34806" b="57308"/>
          <a:stretch/>
        </p:blipFill>
        <p:spPr>
          <a:xfrm>
            <a:off x="264442" y="2434590"/>
            <a:ext cx="3162618" cy="1485900"/>
          </a:xfrm>
          <a:prstGeom prst="rect">
            <a:avLst/>
          </a:prstGeom>
        </p:spPr>
      </p:pic>
      <p:pic>
        <p:nvPicPr>
          <p:cNvPr id="7" name="Picture 6" descr="A graph and diagram of a graph&#10;&#10;Description automatically generated">
            <a:extLst>
              <a:ext uri="{FF2B5EF4-FFF2-40B4-BE49-F238E27FC236}">
                <a16:creationId xmlns:a16="http://schemas.microsoft.com/office/drawing/2014/main" id="{FC2847A3-85A4-65AD-8AC6-861DFC83DAAB}"/>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42692" r="25478" b="31600"/>
          <a:stretch/>
        </p:blipFill>
        <p:spPr>
          <a:xfrm>
            <a:off x="6353908" y="2551087"/>
            <a:ext cx="2944688" cy="14859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F9E8C7-23F0-1AAE-DF95-1CEA86F16841}"/>
                  </a:ext>
                </a:extLst>
              </p:cNvPr>
              <p:cNvSpPr txBox="1"/>
              <p:nvPr/>
            </p:nvSpPr>
            <p:spPr>
              <a:xfrm>
                <a:off x="3270723" y="2477979"/>
                <a:ext cx="1858509" cy="1273754"/>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C9F9E8C7-23F0-1AAE-DF95-1CEA86F16841}"/>
                  </a:ext>
                </a:extLst>
              </p:cNvPr>
              <p:cNvSpPr txBox="1">
                <a:spLocks noRot="1" noChangeAspect="1" noMove="1" noResize="1" noEditPoints="1" noAdjustHandles="1" noChangeArrowheads="1" noChangeShapeType="1" noTextEdit="1"/>
              </p:cNvSpPr>
              <p:nvPr/>
            </p:nvSpPr>
            <p:spPr>
              <a:xfrm>
                <a:off x="3270723" y="2477979"/>
                <a:ext cx="1858509" cy="1273754"/>
              </a:xfrm>
              <a:prstGeom prst="roundRect">
                <a:avLst/>
              </a:prstGeom>
              <a:blipFill>
                <a:blip r:embed="rId5"/>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C1D068-CBF6-9C9A-1CB4-2E00D883C661}"/>
                  </a:ext>
                </a:extLst>
              </p:cNvPr>
              <p:cNvSpPr txBox="1"/>
              <p:nvPr/>
            </p:nvSpPr>
            <p:spPr>
              <a:xfrm>
                <a:off x="9130700" y="2551087"/>
                <a:ext cx="2057842" cy="1154926"/>
              </a:xfrm>
              <a:prstGeom prst="roundRect">
                <a:avLst/>
              </a:prstGeom>
              <a:noFill/>
              <a:ln w="38100">
                <a:solidFill>
                  <a:schemeClr val="accent4">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e>
                      </m:nary>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b="0" i="0" u="none" strike="noStrike" kern="1200" cap="none" spc="0" normalizeH="0" baseline="0" noProof="0" smtClean="0">
                          <a:ln>
                            <a:noFill/>
                          </a:ln>
                          <a:solidFill>
                            <a:prstClr val="black"/>
                          </a:solidFill>
                          <a:effectLst/>
                          <a:uLnTx/>
                          <a:uFillTx/>
                          <a:latin typeface="Cambria Math" panose="02040503050406030204" pitchFamily="18" charset="0"/>
                        </a:rPr>
                        <m:t>d</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AFC1D068-CBF6-9C9A-1CB4-2E00D883C661}"/>
                  </a:ext>
                </a:extLst>
              </p:cNvPr>
              <p:cNvSpPr txBox="1">
                <a:spLocks noRot="1" noChangeAspect="1" noMove="1" noResize="1" noEditPoints="1" noAdjustHandles="1" noChangeArrowheads="1" noChangeShapeType="1" noTextEdit="1"/>
              </p:cNvSpPr>
              <p:nvPr/>
            </p:nvSpPr>
            <p:spPr>
              <a:xfrm>
                <a:off x="9130700" y="2551087"/>
                <a:ext cx="2057842" cy="1154926"/>
              </a:xfrm>
              <a:prstGeom prst="roundRect">
                <a:avLst/>
              </a:prstGeom>
              <a:blipFill>
                <a:blip r:embed="rId6"/>
                <a:stretch>
                  <a:fillRect/>
                </a:stretch>
              </a:blipFill>
              <a:ln w="38100">
                <a:solidFill>
                  <a:schemeClr val="accent4">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59145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r>
                  <a:rPr lang="en-US" sz="2000" b="1" dirty="0">
                    <a:solidFill>
                      <a:schemeClr val="accent5"/>
                    </a:solidFill>
                  </a:rPr>
                  <a:t>Probability mass function</a:t>
                </a:r>
                <a:r>
                  <a:rPr lang="en-US" sz="2000" dirty="0">
                    <a:solidFill>
                      <a:schemeClr val="accent5"/>
                    </a:solidFill>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oMath>
                </a14:m>
                <a:r>
                  <a:rPr lang="en-US" sz="2000" dirty="0"/>
                  <a:t> gives probability of each value in support</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endParaRPr lang="en-US" sz="2000" b="1" dirty="0">
                  <a:solidFill>
                    <a:schemeClr val="accent5"/>
                  </a:solidFill>
                </a:endParaRPr>
              </a:p>
            </p:txBody>
          </p:sp>
        </mc:Choice>
        <mc:Fallback xmlns="">
          <p:sp>
            <p:nvSpPr>
              <p:cNvPr id="3" name="Content Placeholder 2">
                <a:extLst>
                  <a:ext uri="{FF2B5EF4-FFF2-40B4-BE49-F238E27FC236}">
                    <a16:creationId xmlns:a16="http://schemas.microsoft.com/office/drawing/2014/main" id="{BA27EACA-9C17-3F8D-FFBF-E86D995118E4}"/>
                  </a:ext>
                </a:extLst>
              </p:cNvPr>
              <p:cNvSpPr>
                <a:spLocks noGrp="1" noRot="1" noChangeAspect="1" noMove="1" noResize="1" noEditPoints="1" noAdjustHandles="1" noChangeArrowheads="1" noChangeShapeType="1" noTextEdit="1"/>
              </p:cNvSpPr>
              <p:nvPr>
                <p:ph idx="1"/>
              </p:nvPr>
            </p:nvSpPr>
            <p:spPr>
              <a:xfrm>
                <a:off x="575240" y="1166676"/>
                <a:ext cx="5445733" cy="5302703"/>
              </a:xfrm>
              <a:blipFill>
                <a:blip r:embed="rId2"/>
                <a:stretch>
                  <a:fillRect l="-336" t="-1034" r="-89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r>
                  <a:rPr lang="en-US" sz="2000" b="1" dirty="0">
                    <a:solidFill>
                      <a:schemeClr val="accent5"/>
                    </a:solidFill>
                  </a:rPr>
                  <a:t>Probability </a:t>
                </a:r>
                <a:r>
                  <a:rPr lang="en-US" sz="2000" b="1" u="sng" dirty="0">
                    <a:solidFill>
                      <a:schemeClr val="accent5"/>
                    </a:solidFill>
                  </a:rPr>
                  <a:t>density</a:t>
                </a:r>
                <a:r>
                  <a:rPr lang="en-US" sz="2000" b="1" dirty="0">
                    <a:solidFill>
                      <a:schemeClr val="accent5"/>
                    </a:solidFill>
                  </a:rPr>
                  <a:t> function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𝒇</m:t>
                        </m:r>
                      </m:e>
                      <m:sub>
                        <m:r>
                          <a:rPr lang="en-US" sz="2000" b="1" i="1" smtClean="0">
                            <a:latin typeface="Cambria Math" panose="02040503050406030204" pitchFamily="18" charset="0"/>
                          </a:rPr>
                          <m:t>𝑿</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oMath>
                </a14:m>
                <a:r>
                  <a:rPr lang="en-US" sz="2000" dirty="0"/>
                  <a:t> describes relative chances of taking values around </a:t>
                </a:r>
                <a14:m>
                  <m:oMath xmlns:m="http://schemas.openxmlformats.org/officeDocument/2006/math">
                    <m:r>
                      <a:rPr lang="en-US" sz="2000" i="1" dirty="0" smtClean="0">
                        <a:latin typeface="Cambria Math" panose="02040503050406030204" pitchFamily="18" charset="0"/>
                      </a:rPr>
                      <m:t>𝑘</m:t>
                    </m:r>
                  </m:oMath>
                </a14:m>
                <a:r>
                  <a:rPr lang="en-US" sz="2000" dirty="0"/>
                  <a:t>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endParaRPr lang="en-US" sz="2000" b="1" dirty="0">
                  <a:solidFill>
                    <a:schemeClr val="accent5"/>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3"/>
                <a:stretch>
                  <a:fillRect l="-1079" t="-959"/>
                </a:stretch>
              </a:blipFill>
            </p:spPr>
            <p:txBody>
              <a:bodyPr/>
              <a:lstStyle/>
              <a:p>
                <a:r>
                  <a:rPr lang="en-US">
                    <a:noFill/>
                  </a:rPr>
                  <a:t> </a:t>
                </a:r>
              </a:p>
            </p:txBody>
          </p:sp>
        </mc:Fallback>
      </mc:AlternateContent>
      <p:pic>
        <p:nvPicPr>
          <p:cNvPr id="6" name="Picture 5" descr="A graph and diagram of a graph&#10;&#10;Description automatically generated">
            <a:extLst>
              <a:ext uri="{FF2B5EF4-FFF2-40B4-BE49-F238E27FC236}">
                <a16:creationId xmlns:a16="http://schemas.microsoft.com/office/drawing/2014/main" id="{187D3242-4E04-3638-E14F-BED8354510C5}"/>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22254" r="34806" b="57308"/>
          <a:stretch/>
        </p:blipFill>
        <p:spPr>
          <a:xfrm>
            <a:off x="264442" y="2434590"/>
            <a:ext cx="3162618" cy="1485900"/>
          </a:xfrm>
          <a:prstGeom prst="rect">
            <a:avLst/>
          </a:prstGeom>
        </p:spPr>
      </p:pic>
      <p:pic>
        <p:nvPicPr>
          <p:cNvPr id="7" name="Picture 6" descr="A graph and diagram of a graph&#10;&#10;Description automatically generated">
            <a:extLst>
              <a:ext uri="{FF2B5EF4-FFF2-40B4-BE49-F238E27FC236}">
                <a16:creationId xmlns:a16="http://schemas.microsoft.com/office/drawing/2014/main" id="{FC2847A3-85A4-65AD-8AC6-861DFC83DAAB}"/>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42692" r="25478" b="31600"/>
          <a:stretch/>
        </p:blipFill>
        <p:spPr>
          <a:xfrm>
            <a:off x="6353908" y="2551087"/>
            <a:ext cx="2944688" cy="14859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F9E8C7-23F0-1AAE-DF95-1CEA86F16841}"/>
                  </a:ext>
                </a:extLst>
              </p:cNvPr>
              <p:cNvSpPr txBox="1"/>
              <p:nvPr/>
            </p:nvSpPr>
            <p:spPr>
              <a:xfrm>
                <a:off x="3270723" y="2477979"/>
                <a:ext cx="1858509" cy="1273754"/>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C9F9E8C7-23F0-1AAE-DF95-1CEA86F16841}"/>
                  </a:ext>
                </a:extLst>
              </p:cNvPr>
              <p:cNvSpPr txBox="1">
                <a:spLocks noRot="1" noChangeAspect="1" noMove="1" noResize="1" noEditPoints="1" noAdjustHandles="1" noChangeArrowheads="1" noChangeShapeType="1" noTextEdit="1"/>
              </p:cNvSpPr>
              <p:nvPr/>
            </p:nvSpPr>
            <p:spPr>
              <a:xfrm>
                <a:off x="3270723" y="2477979"/>
                <a:ext cx="1858509" cy="1273754"/>
              </a:xfrm>
              <a:prstGeom prst="roundRect">
                <a:avLst/>
              </a:prstGeom>
              <a:blipFill>
                <a:blip r:embed="rId5"/>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C1D068-CBF6-9C9A-1CB4-2E00D883C661}"/>
                  </a:ext>
                </a:extLst>
              </p:cNvPr>
              <p:cNvSpPr txBox="1"/>
              <p:nvPr/>
            </p:nvSpPr>
            <p:spPr>
              <a:xfrm>
                <a:off x="9130700" y="2551087"/>
                <a:ext cx="2057842" cy="1154926"/>
              </a:xfrm>
              <a:prstGeom prst="roundRect">
                <a:avLst/>
              </a:prstGeom>
              <a:noFill/>
              <a:ln w="38100">
                <a:solidFill>
                  <a:schemeClr val="accent4">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e>
                      </m:nary>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b="0" i="0" u="none" strike="noStrike" kern="1200" cap="none" spc="0" normalizeH="0" baseline="0" noProof="0" smtClean="0">
                          <a:ln>
                            <a:noFill/>
                          </a:ln>
                          <a:solidFill>
                            <a:prstClr val="black"/>
                          </a:solidFill>
                          <a:effectLst/>
                          <a:uLnTx/>
                          <a:uFillTx/>
                          <a:latin typeface="Cambria Math" panose="02040503050406030204" pitchFamily="18" charset="0"/>
                        </a:rPr>
                        <m:t>d</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AFC1D068-CBF6-9C9A-1CB4-2E00D883C661}"/>
                  </a:ext>
                </a:extLst>
              </p:cNvPr>
              <p:cNvSpPr txBox="1">
                <a:spLocks noRot="1" noChangeAspect="1" noMove="1" noResize="1" noEditPoints="1" noAdjustHandles="1" noChangeArrowheads="1" noChangeShapeType="1" noTextEdit="1"/>
              </p:cNvSpPr>
              <p:nvPr/>
            </p:nvSpPr>
            <p:spPr>
              <a:xfrm>
                <a:off x="9130700" y="2551087"/>
                <a:ext cx="2057842" cy="1154926"/>
              </a:xfrm>
              <a:prstGeom prst="roundRect">
                <a:avLst/>
              </a:prstGeom>
              <a:blipFill>
                <a:blip r:embed="rId6"/>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F41072-9E69-89D1-E802-12257E7E866E}"/>
                  </a:ext>
                </a:extLst>
              </p:cNvPr>
              <p:cNvSpPr txBox="1"/>
              <p:nvPr/>
            </p:nvSpPr>
            <p:spPr>
              <a:xfrm>
                <a:off x="575240" y="4151287"/>
                <a:ext cx="11369108" cy="476726"/>
              </a:xfrm>
              <a:prstGeom prst="roundRect">
                <a:avLst/>
              </a:prstGeom>
              <a:solidFill>
                <a:srgbClr val="EAF1F6"/>
              </a:solidFill>
              <a:ln w="28575">
                <a:noFill/>
              </a:ln>
            </p:spPr>
            <p:txBody>
              <a:bodyPr wrap="square">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Cumulative Distribution Function (CDF) </a:t>
                </a:r>
                <a:r>
                  <a:rPr lang="en-US" sz="2200" dirty="0">
                    <a:solidFill>
                      <a:schemeClr val="tx1"/>
                    </a:solidFill>
                    <a:latin typeface="Segoe UI Semilight" panose="020B0402040204020203" pitchFamily="34" charset="0"/>
                    <a:cs typeface="Segoe UI Semilight" panose="020B0402040204020203" pitchFamily="34" charset="0"/>
                  </a:rPr>
                  <a:t>is the function </a:t>
                </a:r>
                <a14:m>
                  <m:oMath xmlns:m="http://schemas.openxmlformats.org/officeDocument/2006/math">
                    <m:sSub>
                      <m:sSubPr>
                        <m:ctrlPr>
                          <a:rPr lang="en-US" sz="2200" b="0" i="1" smtClean="0">
                            <a:solidFill>
                              <a:schemeClr val="tx1"/>
                            </a:solidFill>
                            <a:latin typeface="Cambria Math" panose="02040503050406030204" pitchFamily="18" charset="0"/>
                            <a:cs typeface="Segoe UI Semilight" panose="020B0402040204020203" pitchFamily="34" charset="0"/>
                          </a:rPr>
                        </m:ctrlPr>
                      </m:sSubPr>
                      <m:e>
                        <m:r>
                          <a:rPr lang="en-US" sz="2200" b="0" i="1" smtClean="0">
                            <a:solidFill>
                              <a:schemeClr val="tx1"/>
                            </a:solidFill>
                            <a:latin typeface="Cambria Math" panose="02040503050406030204" pitchFamily="18" charset="0"/>
                            <a:cs typeface="Segoe UI Semilight" panose="020B0402040204020203" pitchFamily="34" charset="0"/>
                          </a:rPr>
                          <m:t>𝐹</m:t>
                        </m:r>
                      </m:e>
                      <m:sub>
                        <m:r>
                          <a:rPr lang="en-US" sz="2200" b="0" i="1" smtClean="0">
                            <a:solidFill>
                              <a:schemeClr val="tx1"/>
                            </a:solidFill>
                            <a:latin typeface="Cambria Math" panose="02040503050406030204" pitchFamily="18" charset="0"/>
                            <a:cs typeface="Segoe UI Semilight" panose="020B0402040204020203" pitchFamily="34" charset="0"/>
                          </a:rPr>
                          <m:t>𝑋</m:t>
                        </m:r>
                      </m:sub>
                    </m:sSub>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𝑘</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b="1" i="1">
                        <a:solidFill>
                          <a:schemeClr val="tx1"/>
                        </a:solidFill>
                        <a:latin typeface="Cambria Math" panose="02040503050406030204" pitchFamily="18" charset="0"/>
                      </a:rPr>
                      <m:t>ℙ</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𝑿</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𝒌</m:t>
                    </m:r>
                    <m:r>
                      <a:rPr lang="en-US" sz="2200" b="1" i="1" smtClean="0">
                        <a:solidFill>
                          <a:schemeClr val="tx1"/>
                        </a:solidFill>
                        <a:latin typeface="Cambria Math" panose="02040503050406030204" pitchFamily="18" charset="0"/>
                      </a:rPr>
                      <m:t>)</m:t>
                    </m:r>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8" name="TextBox 17">
                <a:extLst>
                  <a:ext uri="{FF2B5EF4-FFF2-40B4-BE49-F238E27FC236}">
                    <a16:creationId xmlns:a16="http://schemas.microsoft.com/office/drawing/2014/main" id="{81F41072-9E69-89D1-E802-12257E7E866E}"/>
                  </a:ext>
                </a:extLst>
              </p:cNvPr>
              <p:cNvSpPr txBox="1">
                <a:spLocks noRot="1" noChangeAspect="1" noMove="1" noResize="1" noEditPoints="1" noAdjustHandles="1" noChangeArrowheads="1" noChangeShapeType="1" noTextEdit="1"/>
              </p:cNvSpPr>
              <p:nvPr/>
            </p:nvSpPr>
            <p:spPr>
              <a:xfrm>
                <a:off x="575240" y="4151287"/>
                <a:ext cx="11369108" cy="476726"/>
              </a:xfrm>
              <a:prstGeom prst="roundRect">
                <a:avLst/>
              </a:prstGeom>
              <a:blipFill>
                <a:blip r:embed="rId7"/>
                <a:stretch>
                  <a:fillRect t="-2564" b="-21795"/>
                </a:stretch>
              </a:blipFill>
              <a:ln w="28575">
                <a:noFill/>
              </a:ln>
            </p:spPr>
            <p:txBody>
              <a:bodyPr/>
              <a:lstStyle/>
              <a:p>
                <a:r>
                  <a:rPr lang="en-US">
                    <a:noFill/>
                  </a:rPr>
                  <a:t> </a:t>
                </a:r>
              </a:p>
            </p:txBody>
          </p:sp>
        </mc:Fallback>
      </mc:AlternateContent>
    </p:spTree>
    <p:extLst>
      <p:ext uri="{BB962C8B-B14F-4D97-AF65-F5344CB8AC3E}">
        <p14:creationId xmlns:p14="http://schemas.microsoft.com/office/powerpoint/2010/main" val="50959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B202F3A6-E07F-8BC0-0A51-033005337BB9}"/>
              </a:ext>
            </a:extLst>
          </p:cNvPr>
          <p:cNvCxnSpPr>
            <a:cxnSpLocks/>
          </p:cNvCxnSpPr>
          <p:nvPr/>
        </p:nvCxnSpPr>
        <p:spPr>
          <a:xfrm>
            <a:off x="6096000" y="445770"/>
            <a:ext cx="0" cy="6035040"/>
          </a:xfrm>
          <a:prstGeom prst="line">
            <a:avLst/>
          </a:prstGeom>
          <a:ln w="381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811CEE-599E-C888-AF97-8A97DBEEF38E}"/>
              </a:ext>
            </a:extLst>
          </p:cNvPr>
          <p:cNvSpPr>
            <a:spLocks noGrp="1"/>
          </p:cNvSpPr>
          <p:nvPr>
            <p:ph type="title"/>
          </p:nvPr>
        </p:nvSpPr>
        <p:spPr>
          <a:xfrm>
            <a:off x="575239" y="263276"/>
            <a:ext cx="5520761" cy="1014667"/>
          </a:xfrm>
        </p:spPr>
        <p:txBody>
          <a:bodyPr>
            <a:normAutofit/>
          </a:bodyPr>
          <a:lstStyle/>
          <a:p>
            <a:r>
              <a:rPr lang="en-US" b="1" i="1" dirty="0"/>
              <a:t>Discrete</a:t>
            </a:r>
            <a:r>
              <a:rPr lang="en-US" dirty="0"/>
              <a:t> RVs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27EACA-9C17-3F8D-FFBF-E86D995118E4}"/>
                  </a:ext>
                </a:extLst>
              </p:cNvPr>
              <p:cNvSpPr>
                <a:spLocks noGrp="1"/>
              </p:cNvSpPr>
              <p:nvPr>
                <p:ph idx="1"/>
              </p:nvPr>
            </p:nvSpPr>
            <p:spPr>
              <a:xfrm>
                <a:off x="575240" y="1166676"/>
                <a:ext cx="5445733" cy="5302703"/>
              </a:xfrm>
            </p:spPr>
            <p:txBody>
              <a:bodyPr>
                <a:normAutofit/>
              </a:bodyPr>
              <a:lstStyle/>
              <a:p>
                <a:r>
                  <a:rPr lang="en-US" sz="2000" b="1" dirty="0">
                    <a:solidFill>
                      <a:schemeClr val="accent5"/>
                    </a:solidFill>
                  </a:rPr>
                  <a:t>Support</a:t>
                </a:r>
                <a:r>
                  <a:rPr lang="en-US" sz="2000" b="1" dirty="0"/>
                  <a:t> </a:t>
                </a:r>
                <a:r>
                  <a:rPr lang="en-US" sz="2000" dirty="0"/>
                  <a:t>is </a:t>
                </a:r>
                <a:r>
                  <a:rPr lang="en-US" sz="2000" u="sng" dirty="0"/>
                  <a:t>finite/countably infinite </a:t>
                </a:r>
                <a:r>
                  <a:rPr lang="en-US" sz="2000" dirty="0"/>
                  <a:t>(e.g. </a:t>
                </a:r>
                <a:r>
                  <a:rPr lang="en-US" sz="2000" i="1" dirty="0"/>
                  <a:t>integers</a:t>
                </a:r>
                <a:r>
                  <a:rPr lang="en-US" sz="2000" dirty="0"/>
                  <a:t>)</a:t>
                </a:r>
              </a:p>
              <a:p>
                <a:endParaRPr lang="en-US" sz="500" dirty="0"/>
              </a:p>
              <a:p>
                <a:r>
                  <a:rPr lang="en-US" sz="2000" b="1" dirty="0">
                    <a:solidFill>
                      <a:schemeClr val="accent5"/>
                    </a:solidFill>
                  </a:rPr>
                  <a:t>Probability mass function</a:t>
                </a:r>
                <a:r>
                  <a:rPr lang="en-US" sz="2000" dirty="0">
                    <a:solidFill>
                      <a:schemeClr val="accent5"/>
                    </a:solidFill>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𝑋</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oMath>
                </a14:m>
                <a:r>
                  <a:rPr lang="en-US" sz="2000" dirty="0"/>
                  <a:t> gives probability of each value in support</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endParaRPr lang="en-US" sz="400" b="1" dirty="0"/>
              </a:p>
              <a:p>
                <a:endParaRPr lang="en-US" sz="2000" b="1" dirty="0">
                  <a:solidFill>
                    <a:schemeClr val="accent5"/>
                  </a:solidFill>
                </a:endParaRPr>
              </a:p>
            </p:txBody>
          </p:sp>
        </mc:Choice>
        <mc:Fallback xmlns="">
          <p:sp>
            <p:nvSpPr>
              <p:cNvPr id="3" name="Content Placeholder 2">
                <a:extLst>
                  <a:ext uri="{FF2B5EF4-FFF2-40B4-BE49-F238E27FC236}">
                    <a16:creationId xmlns:a16="http://schemas.microsoft.com/office/drawing/2014/main" id="{BA27EACA-9C17-3F8D-FFBF-E86D995118E4}"/>
                  </a:ext>
                </a:extLst>
              </p:cNvPr>
              <p:cNvSpPr>
                <a:spLocks noGrp="1" noRot="1" noChangeAspect="1" noMove="1" noResize="1" noEditPoints="1" noAdjustHandles="1" noChangeArrowheads="1" noChangeShapeType="1" noTextEdit="1"/>
              </p:cNvSpPr>
              <p:nvPr>
                <p:ph idx="1"/>
              </p:nvPr>
            </p:nvSpPr>
            <p:spPr>
              <a:xfrm>
                <a:off x="575240" y="1166676"/>
                <a:ext cx="5445733" cy="5302703"/>
              </a:xfrm>
              <a:blipFill>
                <a:blip r:embed="rId2"/>
                <a:stretch>
                  <a:fillRect l="-336" t="-1034" r="-89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99564E2D-F71A-6DCB-461C-AF14B0D2DA38}"/>
              </a:ext>
            </a:extLst>
          </p:cNvPr>
          <p:cNvSpPr txBox="1">
            <a:spLocks/>
          </p:cNvSpPr>
          <p:nvPr/>
        </p:nvSpPr>
        <p:spPr>
          <a:xfrm>
            <a:off x="6278880" y="263276"/>
            <a:ext cx="552076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b="1" i="1" dirty="0"/>
              <a:t>Continuous</a:t>
            </a:r>
            <a:r>
              <a:rPr lang="en-US" dirty="0"/>
              <a:t> RVs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C59F384-8D8D-5895-0D89-85420EEEABF8}"/>
                  </a:ext>
                </a:extLst>
              </p:cNvPr>
              <p:cNvSpPr txBox="1">
                <a:spLocks/>
              </p:cNvSpPr>
              <p:nvPr/>
            </p:nvSpPr>
            <p:spPr>
              <a:xfrm>
                <a:off x="6278880" y="1166676"/>
                <a:ext cx="6214110" cy="571418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accent5"/>
                    </a:solidFill>
                  </a:rPr>
                  <a:t>Support</a:t>
                </a:r>
                <a:r>
                  <a:rPr lang="en-US" sz="2000" b="1" dirty="0"/>
                  <a:t> </a:t>
                </a:r>
                <a:r>
                  <a:rPr lang="en-US" sz="2000" dirty="0"/>
                  <a:t>is </a:t>
                </a:r>
                <a:r>
                  <a:rPr lang="en-US" sz="2000" u="sng" dirty="0"/>
                  <a:t>uncountably infinite</a:t>
                </a:r>
                <a:r>
                  <a:rPr lang="en-US" sz="2000" dirty="0"/>
                  <a:t> (e.g., </a:t>
                </a:r>
                <a:r>
                  <a:rPr lang="en-US" sz="2000" i="1" dirty="0"/>
                  <a:t>real numbers</a:t>
                </a:r>
                <a:r>
                  <a:rPr lang="en-US" sz="2000" dirty="0"/>
                  <a:t>)</a:t>
                </a:r>
              </a:p>
              <a:p>
                <a:pPr>
                  <a:spcBef>
                    <a:spcPts val="700"/>
                  </a:spcBef>
                  <a:spcAft>
                    <a:spcPts val="0"/>
                  </a:spcAft>
                </a:pPr>
                <a14:m>
                  <m:oMath xmlns:m="http://schemas.openxmlformats.org/officeDocument/2006/math">
                    <m:r>
                      <a:rPr lang="en-US" sz="1500" b="1" i="1" smtClean="0">
                        <a:solidFill>
                          <a:schemeClr val="tx2">
                            <a:lumMod val="75000"/>
                          </a:schemeClr>
                        </a:solidFill>
                        <a:latin typeface="Cambria Math" panose="02040503050406030204" pitchFamily="18" charset="0"/>
                      </a:rPr>
                      <m:t>ℙ</m:t>
                    </m:r>
                    <m:d>
                      <m:dPr>
                        <m:ctrlPr>
                          <a:rPr lang="en-US" sz="1500" b="1" i="1" smtClean="0">
                            <a:solidFill>
                              <a:schemeClr val="tx2">
                                <a:lumMod val="75000"/>
                              </a:schemeClr>
                            </a:solidFill>
                            <a:latin typeface="Cambria Math" panose="02040503050406030204" pitchFamily="18" charset="0"/>
                          </a:rPr>
                        </m:ctrlPr>
                      </m:dPr>
                      <m:e>
                        <m:r>
                          <a:rPr lang="en-US" sz="1500" b="1" i="1" smtClean="0">
                            <a:solidFill>
                              <a:schemeClr val="tx2">
                                <a:lumMod val="75000"/>
                              </a:schemeClr>
                            </a:solidFill>
                            <a:latin typeface="Cambria Math" panose="02040503050406030204" pitchFamily="18" charset="0"/>
                          </a:rPr>
                          <m:t>𝑿</m:t>
                        </m:r>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𝒌</m:t>
                        </m:r>
                      </m:e>
                    </m:d>
                    <m:r>
                      <a:rPr lang="en-US" sz="1500" b="1" i="1" smtClean="0">
                        <a:solidFill>
                          <a:schemeClr val="tx2">
                            <a:lumMod val="75000"/>
                          </a:schemeClr>
                        </a:solidFill>
                        <a:latin typeface="Cambria Math" panose="02040503050406030204" pitchFamily="18" charset="0"/>
                      </a:rPr>
                      <m:t>=</m:t>
                    </m:r>
                    <m:f>
                      <m:fPr>
                        <m:ctrlPr>
                          <a:rPr lang="en-US" sz="1500" b="1" i="1" smtClean="0">
                            <a:solidFill>
                              <a:schemeClr val="tx2">
                                <a:lumMod val="75000"/>
                              </a:schemeClr>
                            </a:solidFill>
                            <a:latin typeface="Cambria Math" panose="02040503050406030204" pitchFamily="18" charset="0"/>
                          </a:rPr>
                        </m:ctrlPr>
                      </m:fPr>
                      <m:num>
                        <m:r>
                          <a:rPr lang="en-US" sz="1500" b="1" i="1" smtClean="0">
                            <a:solidFill>
                              <a:schemeClr val="tx2">
                                <a:lumMod val="75000"/>
                              </a:schemeClr>
                            </a:solidFill>
                            <a:latin typeface="Cambria Math" panose="02040503050406030204" pitchFamily="18" charset="0"/>
                          </a:rPr>
                          <m:t>𝟏</m:t>
                        </m:r>
                      </m:num>
                      <m:den>
                        <m:r>
                          <a:rPr lang="en-US" sz="1500" b="1" i="1" smtClean="0">
                            <a:solidFill>
                              <a:schemeClr val="tx2">
                                <a:lumMod val="75000"/>
                              </a:schemeClr>
                            </a:solidFill>
                            <a:latin typeface="Cambria Math" panose="02040503050406030204" pitchFamily="18" charset="0"/>
                          </a:rPr>
                          <m:t>∞</m:t>
                        </m:r>
                      </m:den>
                    </m:f>
                    <m:r>
                      <a:rPr lang="en-US" sz="1500" b="1" i="1" smtClean="0">
                        <a:solidFill>
                          <a:schemeClr val="tx2">
                            <a:lumMod val="75000"/>
                          </a:schemeClr>
                        </a:solidFill>
                        <a:latin typeface="Cambria Math" panose="02040503050406030204" pitchFamily="18" charset="0"/>
                      </a:rPr>
                      <m:t>=</m:t>
                    </m:r>
                    <m:r>
                      <a:rPr lang="en-US" sz="1500" b="1" i="1" smtClean="0">
                        <a:solidFill>
                          <a:schemeClr val="tx2">
                            <a:lumMod val="75000"/>
                          </a:schemeClr>
                        </a:solidFill>
                        <a:latin typeface="Cambria Math" panose="02040503050406030204" pitchFamily="18" charset="0"/>
                      </a:rPr>
                      <m:t>𝟎</m:t>
                    </m:r>
                  </m:oMath>
                </a14:m>
                <a:r>
                  <a:rPr lang="en-US" sz="1500" b="1" dirty="0">
                    <a:solidFill>
                      <a:schemeClr val="tx2">
                        <a:lumMod val="75000"/>
                      </a:schemeClr>
                    </a:solidFill>
                  </a:rPr>
                  <a:t> so we don’t use PMF. instead...</a:t>
                </a:r>
              </a:p>
              <a:p>
                <a:pPr>
                  <a:spcBef>
                    <a:spcPts val="0"/>
                  </a:spcBef>
                </a:pPr>
                <a:r>
                  <a:rPr lang="en-US" sz="2000" b="1" dirty="0">
                    <a:solidFill>
                      <a:schemeClr val="accent5"/>
                    </a:solidFill>
                  </a:rPr>
                  <a:t>Probability </a:t>
                </a:r>
                <a:r>
                  <a:rPr lang="en-US" sz="2000" b="1" u="sng" dirty="0">
                    <a:solidFill>
                      <a:schemeClr val="accent5"/>
                    </a:solidFill>
                  </a:rPr>
                  <a:t>density</a:t>
                </a:r>
                <a:r>
                  <a:rPr lang="en-US" sz="2000" b="1" dirty="0">
                    <a:solidFill>
                      <a:schemeClr val="accent5"/>
                    </a:solidFill>
                  </a:rPr>
                  <a:t> function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𝒇</m:t>
                        </m:r>
                      </m:e>
                      <m:sub>
                        <m:r>
                          <a:rPr lang="en-US" sz="2000" b="1" i="1" smtClean="0">
                            <a:latin typeface="Cambria Math" panose="02040503050406030204" pitchFamily="18" charset="0"/>
                          </a:rPr>
                          <m:t>𝑿</m:t>
                        </m:r>
                      </m:sub>
                    </m:sSub>
                    <m:r>
                      <a:rPr lang="en-US" sz="2000" b="1" i="1" smtClean="0">
                        <a:latin typeface="Cambria Math" panose="02040503050406030204" pitchFamily="18" charset="0"/>
                      </a:rPr>
                      <m:t>(</m:t>
                    </m:r>
                    <m:r>
                      <a:rPr lang="en-US" sz="2000" b="1" i="1" smtClean="0">
                        <a:latin typeface="Cambria Math" panose="02040503050406030204" pitchFamily="18" charset="0"/>
                      </a:rPr>
                      <m:t>𝒌</m:t>
                    </m:r>
                    <m:r>
                      <a:rPr lang="en-US" sz="2000" b="1" i="1" smtClean="0">
                        <a:latin typeface="Cambria Math" panose="02040503050406030204" pitchFamily="18" charset="0"/>
                      </a:rPr>
                      <m:t>)</m:t>
                    </m:r>
                  </m:oMath>
                </a14:m>
                <a:r>
                  <a:rPr lang="en-US" sz="2000" dirty="0"/>
                  <a:t> describes relative chances of taking values around </a:t>
                </a:r>
                <a14:m>
                  <m:oMath xmlns:m="http://schemas.openxmlformats.org/officeDocument/2006/math">
                    <m:r>
                      <a:rPr lang="en-US" sz="2000" i="1" dirty="0" smtClean="0">
                        <a:latin typeface="Cambria Math" panose="02040503050406030204" pitchFamily="18" charset="0"/>
                      </a:rPr>
                      <m:t>𝑘</m:t>
                    </m:r>
                  </m:oMath>
                </a14:m>
                <a:r>
                  <a:rPr lang="en-US" sz="2000" dirty="0"/>
                  <a:t> </a:t>
                </a:r>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1400" dirty="0"/>
              </a:p>
              <a:p>
                <a:pPr marL="0" indent="0">
                  <a:buNone/>
                </a:pPr>
                <a:endParaRPr lang="en-US" sz="1400" dirty="0"/>
              </a:p>
              <a:p>
                <a:pPr>
                  <a:spcAft>
                    <a:spcPts val="0"/>
                  </a:spcAft>
                </a:pPr>
                <a:endParaRPr lang="en-US" sz="2000" b="1" dirty="0">
                  <a:solidFill>
                    <a:schemeClr val="accent5"/>
                  </a:solidFill>
                </a:endParaRPr>
              </a:p>
            </p:txBody>
          </p:sp>
        </mc:Choice>
        <mc:Fallback xmlns="">
          <p:sp>
            <p:nvSpPr>
              <p:cNvPr id="5" name="Content Placeholder 2">
                <a:extLst>
                  <a:ext uri="{FF2B5EF4-FFF2-40B4-BE49-F238E27FC236}">
                    <a16:creationId xmlns:a16="http://schemas.microsoft.com/office/drawing/2014/main" id="{CC59F384-8D8D-5895-0D89-85420EEEABF8}"/>
                  </a:ext>
                </a:extLst>
              </p:cNvPr>
              <p:cNvSpPr txBox="1">
                <a:spLocks noRot="1" noChangeAspect="1" noMove="1" noResize="1" noEditPoints="1" noAdjustHandles="1" noChangeArrowheads="1" noChangeShapeType="1" noTextEdit="1"/>
              </p:cNvSpPr>
              <p:nvPr/>
            </p:nvSpPr>
            <p:spPr>
              <a:xfrm>
                <a:off x="6278880" y="1166676"/>
                <a:ext cx="6214110" cy="5714184"/>
              </a:xfrm>
              <a:prstGeom prst="rect">
                <a:avLst/>
              </a:prstGeom>
              <a:blipFill>
                <a:blip r:embed="rId3"/>
                <a:stretch>
                  <a:fillRect l="-1079" t="-959"/>
                </a:stretch>
              </a:blipFill>
            </p:spPr>
            <p:txBody>
              <a:bodyPr/>
              <a:lstStyle/>
              <a:p>
                <a:r>
                  <a:rPr lang="en-US">
                    <a:noFill/>
                  </a:rPr>
                  <a:t> </a:t>
                </a:r>
              </a:p>
            </p:txBody>
          </p:sp>
        </mc:Fallback>
      </mc:AlternateContent>
      <p:pic>
        <p:nvPicPr>
          <p:cNvPr id="6" name="Picture 5" descr="A graph and diagram of a graph&#10;&#10;Description automatically generated">
            <a:extLst>
              <a:ext uri="{FF2B5EF4-FFF2-40B4-BE49-F238E27FC236}">
                <a16:creationId xmlns:a16="http://schemas.microsoft.com/office/drawing/2014/main" id="{187D3242-4E04-3638-E14F-BED8354510C5}"/>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22254" r="34806" b="57308"/>
          <a:stretch/>
        </p:blipFill>
        <p:spPr>
          <a:xfrm>
            <a:off x="264442" y="2434590"/>
            <a:ext cx="3162618" cy="1485900"/>
          </a:xfrm>
          <a:prstGeom prst="rect">
            <a:avLst/>
          </a:prstGeom>
        </p:spPr>
      </p:pic>
      <p:pic>
        <p:nvPicPr>
          <p:cNvPr id="7" name="Picture 6" descr="A graph and diagram of a graph&#10;&#10;Description automatically generated">
            <a:extLst>
              <a:ext uri="{FF2B5EF4-FFF2-40B4-BE49-F238E27FC236}">
                <a16:creationId xmlns:a16="http://schemas.microsoft.com/office/drawing/2014/main" id="{FC2847A3-85A4-65AD-8AC6-861DFC83DAAB}"/>
              </a:ext>
            </a:extLst>
          </p:cNvPr>
          <p:cNvPicPr>
            <a:picLocks noChangeAspect="1"/>
          </p:cNvPicPr>
          <p:nvPr/>
        </p:nvPicPr>
        <p:blipFill rotWithShape="1">
          <a:blip r:embed="rId4">
            <a:extLst>
              <a:ext uri="{28A0092B-C50C-407E-A947-70E740481C1C}">
                <a14:useLocalDpi xmlns:a14="http://schemas.microsoft.com/office/drawing/2010/main" val="0"/>
              </a:ext>
            </a:extLst>
          </a:blip>
          <a:srcRect l="10681" t="42692" r="25478" b="31600"/>
          <a:stretch/>
        </p:blipFill>
        <p:spPr>
          <a:xfrm>
            <a:off x="6353908" y="2551087"/>
            <a:ext cx="2944688" cy="14859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9F9E8C7-23F0-1AAE-DF95-1CEA86F16841}"/>
                  </a:ext>
                </a:extLst>
              </p:cNvPr>
              <p:cNvSpPr txBox="1"/>
              <p:nvPr/>
            </p:nvSpPr>
            <p:spPr>
              <a:xfrm>
                <a:off x="3270723" y="2477979"/>
                <a:ext cx="1858509" cy="1273754"/>
              </a:xfrm>
              <a:prstGeom prst="roundRect">
                <a:avLst/>
              </a:prstGeom>
              <a:noFill/>
              <a:ln w="28575">
                <a:solidFill>
                  <a:schemeClr val="accent4">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Ω</m:t>
                              </m:r>
                            </m:e>
                            <m:sub>
                              <m:r>
                                <a:rPr lang="en-US" b="0" i="1" smtClean="0">
                                  <a:latin typeface="Cambria Math" panose="02040503050406030204" pitchFamily="18" charset="0"/>
                                </a:rPr>
                                <m:t>𝑋</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e>
                      </m:nary>
                      <m:r>
                        <a:rPr lang="en-US" b="0" i="1" smtClean="0">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≤1</m:t>
                      </m:r>
                    </m:oMath>
                  </m:oMathPara>
                </a14:m>
                <a:endParaRPr lang="en-US" dirty="0"/>
              </a:p>
            </p:txBody>
          </p:sp>
        </mc:Choice>
        <mc:Fallback xmlns="">
          <p:sp>
            <p:nvSpPr>
              <p:cNvPr id="13" name="TextBox 12">
                <a:extLst>
                  <a:ext uri="{FF2B5EF4-FFF2-40B4-BE49-F238E27FC236}">
                    <a16:creationId xmlns:a16="http://schemas.microsoft.com/office/drawing/2014/main" id="{C9F9E8C7-23F0-1AAE-DF95-1CEA86F16841}"/>
                  </a:ext>
                </a:extLst>
              </p:cNvPr>
              <p:cNvSpPr txBox="1">
                <a:spLocks noRot="1" noChangeAspect="1" noMove="1" noResize="1" noEditPoints="1" noAdjustHandles="1" noChangeArrowheads="1" noChangeShapeType="1" noTextEdit="1"/>
              </p:cNvSpPr>
              <p:nvPr/>
            </p:nvSpPr>
            <p:spPr>
              <a:xfrm>
                <a:off x="3270723" y="2477979"/>
                <a:ext cx="1858509" cy="1273754"/>
              </a:xfrm>
              <a:prstGeom prst="roundRect">
                <a:avLst/>
              </a:prstGeom>
              <a:blipFill>
                <a:blip r:embed="rId5"/>
                <a:stretch>
                  <a:fillRect/>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C1D068-CBF6-9C9A-1CB4-2E00D883C661}"/>
                  </a:ext>
                </a:extLst>
              </p:cNvPr>
              <p:cNvSpPr txBox="1"/>
              <p:nvPr/>
            </p:nvSpPr>
            <p:spPr>
              <a:xfrm>
                <a:off x="9130700" y="2551087"/>
                <a:ext cx="2057842" cy="1154926"/>
              </a:xfrm>
              <a:prstGeom prst="roundRect">
                <a:avLst/>
              </a:prstGeom>
              <a:noFill/>
              <a:ln w="38100">
                <a:solidFill>
                  <a:schemeClr val="accent4">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naryPr>
                        <m:sub>
                          <m:r>
                            <m:rPr>
                              <m:brk m:alnAt="23"/>
                            </m:r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b>
                        <m:sup>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sup>
                        <m:e>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𝑓</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𝑋</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m:t>
                          </m:r>
                        </m:e>
                      </m:nary>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r>
                        <m:rPr>
                          <m:sty m:val="p"/>
                        </m:rPr>
                        <a:rPr kumimoji="0" lang="en-US" b="0" i="0" u="none" strike="noStrike" kern="1200" cap="none" spc="0" normalizeH="0" baseline="0" noProof="0" smtClean="0">
                          <a:ln>
                            <a:noFill/>
                          </a:ln>
                          <a:solidFill>
                            <a:prstClr val="black"/>
                          </a:solidFill>
                          <a:effectLst/>
                          <a:uLnTx/>
                          <a:uFillTx/>
                          <a:latin typeface="Cambria Math" panose="02040503050406030204" pitchFamily="18" charset="0"/>
                        </a:rPr>
                        <m:t>d</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𝑘</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=1</m:t>
                      </m:r>
                    </m:oMath>
                  </m:oMathPara>
                </a14:m>
                <a:endParaRPr lang="en-US" dirty="0"/>
              </a:p>
              <a:p>
                <a:endParaRPr lang="en-US" sz="500" dirty="0"/>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AFC1D068-CBF6-9C9A-1CB4-2E00D883C661}"/>
                  </a:ext>
                </a:extLst>
              </p:cNvPr>
              <p:cNvSpPr txBox="1">
                <a:spLocks noRot="1" noChangeAspect="1" noMove="1" noResize="1" noEditPoints="1" noAdjustHandles="1" noChangeArrowheads="1" noChangeShapeType="1" noTextEdit="1"/>
              </p:cNvSpPr>
              <p:nvPr/>
            </p:nvSpPr>
            <p:spPr>
              <a:xfrm>
                <a:off x="9130700" y="2551087"/>
                <a:ext cx="2057842" cy="1154926"/>
              </a:xfrm>
              <a:prstGeom prst="roundRect">
                <a:avLst/>
              </a:prstGeom>
              <a:blipFill>
                <a:blip r:embed="rId6"/>
                <a:stretch>
                  <a:fillRect/>
                </a:stretch>
              </a:blipFill>
              <a:ln w="38100">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16A061D0-44DC-92FB-8FCE-19E4A58F110D}"/>
                  </a:ext>
                </a:extLst>
              </p:cNvPr>
              <p:cNvSpPr/>
              <p:nvPr/>
            </p:nvSpPr>
            <p:spPr>
              <a:xfrm>
                <a:off x="612753" y="4217195"/>
                <a:ext cx="4516479"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marR="0" lvl="0" algn="l" defTabSz="914400" rtl="0" eaLnBrk="1" fontAlgn="auto" latinLnBrk="0" hangingPunct="1">
                  <a:lnSpc>
                    <a:spcPct val="90000"/>
                  </a:lnSpc>
                  <a:spcBef>
                    <a:spcPts val="1200"/>
                  </a:spcBef>
                  <a:spcAft>
                    <a:spcPts val="200"/>
                  </a:spcAft>
                  <a:buClr>
                    <a:srgbClr val="1CADE4"/>
                  </a:buClr>
                  <a:buSzPct val="100000"/>
                  <a:tabLst/>
                  <a:defRPr/>
                </a:pPr>
                <a:r>
                  <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Sum</a:t>
                </a:r>
                <a:r>
                  <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 up the probabilities of values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𝑘</m:t>
                    </m:r>
                  </m:oMath>
                </a14:m>
                <a:endParaRPr kumimoji="0" lang="en-US" sz="20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20" name="Rectangle: Rounded Corners 19">
                <a:extLst>
                  <a:ext uri="{FF2B5EF4-FFF2-40B4-BE49-F238E27FC236}">
                    <a16:creationId xmlns:a16="http://schemas.microsoft.com/office/drawing/2014/main" id="{16A061D0-44DC-92FB-8FCE-19E4A58F110D}"/>
                  </a:ext>
                </a:extLst>
              </p:cNvPr>
              <p:cNvSpPr>
                <a:spLocks noRot="1" noChangeAspect="1" noMove="1" noResize="1" noEditPoints="1" noAdjustHandles="1" noChangeArrowheads="1" noChangeShapeType="1" noTextEdit="1"/>
              </p:cNvSpPr>
              <p:nvPr/>
            </p:nvSpPr>
            <p:spPr>
              <a:xfrm>
                <a:off x="612753" y="4217195"/>
                <a:ext cx="4516479" cy="823865"/>
              </a:xfrm>
              <a:prstGeom prst="roundRect">
                <a:avLst/>
              </a:prstGeom>
              <a:blipFill>
                <a:blip r:embed="rId7"/>
                <a:stretch>
                  <a:fillRect l="-268" b="-6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ED127C20-1F08-28A5-6D0A-132802C15AFA}"/>
                  </a:ext>
                </a:extLst>
              </p:cNvPr>
              <p:cNvSpPr/>
              <p:nvPr/>
            </p:nvSpPr>
            <p:spPr>
              <a:xfrm>
                <a:off x="6389300" y="4262554"/>
                <a:ext cx="5520757" cy="823865"/>
              </a:xfrm>
              <a:prstGeom prst="round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000" b="0" i="1" u="sng"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2000" i="1" u="sng" dirty="0">
                  <a:solidFill>
                    <a:prstClr val="black"/>
                  </a:solidFill>
                  <a:latin typeface="Segoe UI Semilight" panose="020B0402040204020203" pitchFamily="34" charset="0"/>
                  <a:cs typeface="Segoe UI Semilight" panose="020B0402040204020203" pitchFamily="34" charset="0"/>
                </a:endParaRPr>
              </a:p>
              <a:p>
                <a:pPr lvl="0"/>
                <a:r>
                  <a:rPr lang="en-US" sz="2000" i="1" u="sng" dirty="0">
                    <a:solidFill>
                      <a:prstClr val="black"/>
                    </a:solidFill>
                    <a:latin typeface="Segoe UI Semilight" panose="020B0402040204020203" pitchFamily="34" charset="0"/>
                    <a:cs typeface="Segoe UI Semilight" panose="020B0402040204020203" pitchFamily="34" charset="0"/>
                  </a:rPr>
                  <a:t>Integrate</a:t>
                </a:r>
                <a:r>
                  <a:rPr lang="en-US" sz="2000" dirty="0">
                    <a:solidFill>
                      <a:prstClr val="black"/>
                    </a:solidFill>
                    <a:latin typeface="Segoe UI Semilight" panose="020B0402040204020203" pitchFamily="34" charset="0"/>
                    <a:cs typeface="Segoe UI Semilight" panose="020B0402040204020203" pitchFamily="34" charset="0"/>
                  </a:rPr>
                  <a:t> over values </a:t>
                </a:r>
                <a14:m>
                  <m:oMath xmlns:m="http://schemas.openxmlformats.org/officeDocument/2006/math">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𝑘</m:t>
                    </m:r>
                  </m:oMath>
                </a14:m>
                <a:r>
                  <a:rPr lang="en-US" sz="2000" dirty="0">
                    <a:solidFill>
                      <a:prstClr val="black"/>
                    </a:solidFill>
                    <a:latin typeface="Segoe UI Semilight" panose="020B0402040204020203" pitchFamily="34" charset="0"/>
                    <a:cs typeface="Segoe UI Semilight" panose="020B0402040204020203" pitchFamily="34" charset="0"/>
                  </a:rPr>
                  <a:t>: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rPr>
                          <m:t>𝐹</m:t>
                        </m:r>
                      </m:e>
                      <m:sub>
                        <m:r>
                          <a:rPr lang="en-US" sz="2000" i="1">
                            <a:solidFill>
                              <a:prstClr val="black"/>
                            </a:solidFill>
                            <a:latin typeface="Cambria Math" panose="02040503050406030204" pitchFamily="18" charset="0"/>
                          </a:rPr>
                          <m:t>𝑋</m:t>
                        </m:r>
                      </m:sub>
                    </m:sSub>
                    <m:d>
                      <m:dPr>
                        <m:ctrlPr>
                          <a:rPr lang="en-US" sz="2000" i="1">
                            <a:solidFill>
                              <a:prstClr val="black"/>
                            </a:solidFill>
                            <a:latin typeface="Cambria Math" panose="02040503050406030204" pitchFamily="18" charset="0"/>
                          </a:rPr>
                        </m:ctrlPr>
                      </m:dPr>
                      <m:e>
                        <m:r>
                          <a:rPr lang="en-US" sz="2000" i="1">
                            <a:solidFill>
                              <a:prstClr val="black"/>
                            </a:solidFill>
                            <a:latin typeface="Cambria Math" panose="02040503050406030204" pitchFamily="18" charset="0"/>
                          </a:rPr>
                          <m:t>𝑘</m:t>
                        </m:r>
                      </m:e>
                    </m:d>
                    <m:r>
                      <a:rPr lang="en-US" sz="2000" i="1">
                        <a:solidFill>
                          <a:prstClr val="black"/>
                        </a:solidFill>
                        <a:latin typeface="Cambria Math" panose="02040503050406030204" pitchFamily="18" charset="0"/>
                      </a:rPr>
                      <m:t>=</m:t>
                    </m:r>
                    <m:nary>
                      <m:naryPr>
                        <m:limLoc m:val="subSup"/>
                        <m:grow m:val="on"/>
                        <m:ctrlPr>
                          <a:rPr lang="en-US" sz="2000" i="1" dirty="0">
                            <a:solidFill>
                              <a:prstClr val="black"/>
                            </a:solidFill>
                            <a:latin typeface="Cambria Math" panose="02040503050406030204" pitchFamily="18" charset="0"/>
                          </a:rPr>
                        </m:ctrlPr>
                      </m:naryPr>
                      <m:sub>
                        <m:r>
                          <a:rPr lang="en-US" sz="2000" dirty="0">
                            <a:solidFill>
                              <a:prstClr val="black"/>
                            </a:solidFill>
                            <a:latin typeface="Cambria Math" panose="02040503050406030204" pitchFamily="18" charset="0"/>
                          </a:rPr>
                          <m:t>−∞</m:t>
                        </m:r>
                      </m:sub>
                      <m:sup>
                        <m:r>
                          <a:rPr lang="en-US" sz="2000" i="1" dirty="0">
                            <a:solidFill>
                              <a:prstClr val="black"/>
                            </a:solidFill>
                            <a:latin typeface="Cambria Math" panose="02040503050406030204" pitchFamily="18" charset="0"/>
                          </a:rPr>
                          <m:t>𝑘</m:t>
                        </m:r>
                      </m:sup>
                      <m:e>
                        <m:sSub>
                          <m:sSubPr>
                            <m:ctrlPr>
                              <a:rPr lang="en-US" sz="2000" i="1" dirty="0">
                                <a:solidFill>
                                  <a:srgbClr val="836967"/>
                                </a:solidFill>
                                <a:latin typeface="Cambria Math" panose="02040503050406030204" pitchFamily="18" charset="0"/>
                              </a:rPr>
                            </m:ctrlPr>
                          </m:sSubPr>
                          <m:e>
                            <m:r>
                              <a:rPr lang="en-US" sz="2000" i="1" dirty="0">
                                <a:solidFill>
                                  <a:prstClr val="black"/>
                                </a:solidFill>
                                <a:latin typeface="Cambria Math" panose="02040503050406030204" pitchFamily="18" charset="0"/>
                              </a:rPr>
                              <m:t>𝑓</m:t>
                            </m:r>
                          </m:e>
                          <m:sub>
                            <m:r>
                              <a:rPr lang="en-US" sz="2000" i="1" dirty="0">
                                <a:solidFill>
                                  <a:prstClr val="black"/>
                                </a:solidFill>
                                <a:latin typeface="Cambria Math" panose="02040503050406030204" pitchFamily="18" charset="0"/>
                              </a:rPr>
                              <m:t>𝑋</m:t>
                            </m:r>
                          </m:sub>
                        </m:sSub>
                        <m:d>
                          <m:dPr>
                            <m:ctrlPr>
                              <a:rPr lang="en-US" sz="2000" i="1" dirty="0">
                                <a:solidFill>
                                  <a:prstClr val="black"/>
                                </a:solidFill>
                                <a:latin typeface="Cambria Math" panose="02040503050406030204" pitchFamily="18" charset="0"/>
                              </a:rPr>
                            </m:ctrlPr>
                          </m:dPr>
                          <m:e>
                            <m:r>
                              <a:rPr lang="en-US" sz="2000" i="1" dirty="0">
                                <a:solidFill>
                                  <a:prstClr val="black"/>
                                </a:solidFill>
                                <a:latin typeface="Cambria Math" panose="02040503050406030204" pitchFamily="18" charset="0"/>
                              </a:rPr>
                              <m:t>𝑧</m:t>
                            </m:r>
                          </m:e>
                        </m:d>
                        <m:r>
                          <a:rPr lang="en-US" sz="2000" i="1" dirty="0">
                            <a:solidFill>
                              <a:prstClr val="black"/>
                            </a:solidFill>
                            <a:latin typeface="Cambria Math" panose="02040503050406030204" pitchFamily="18" charset="0"/>
                          </a:rPr>
                          <m:t>𝑑𝑧</m:t>
                        </m:r>
                      </m:e>
                    </m:nary>
                  </m:oMath>
                </a14:m>
                <a:endParaRPr lang="en-US" sz="2000" dirty="0">
                  <a:solidFill>
                    <a:prstClr val="black"/>
                  </a:solidFill>
                  <a:latin typeface="Segoe UI Semilight" panose="020B0402040204020203" pitchFamily="34" charset="0"/>
                  <a:cs typeface="Segoe UI Semilight" panose="020B0402040204020203" pitchFamily="34" charset="0"/>
                </a:endParaRPr>
              </a:p>
            </p:txBody>
          </p:sp>
        </mc:Choice>
        <mc:Fallback xmlns="">
          <p:sp>
            <p:nvSpPr>
              <p:cNvPr id="21" name="Rectangle: Rounded Corners 20">
                <a:extLst>
                  <a:ext uri="{FF2B5EF4-FFF2-40B4-BE49-F238E27FC236}">
                    <a16:creationId xmlns:a16="http://schemas.microsoft.com/office/drawing/2014/main" id="{ED127C20-1F08-28A5-6D0A-132802C15AFA}"/>
                  </a:ext>
                </a:extLst>
              </p:cNvPr>
              <p:cNvSpPr>
                <a:spLocks noRot="1" noChangeAspect="1" noMove="1" noResize="1" noEditPoints="1" noAdjustHandles="1" noChangeArrowheads="1" noChangeShapeType="1" noTextEdit="1"/>
              </p:cNvSpPr>
              <p:nvPr/>
            </p:nvSpPr>
            <p:spPr>
              <a:xfrm>
                <a:off x="6389300" y="4262554"/>
                <a:ext cx="5520757" cy="823865"/>
              </a:xfrm>
              <a:prstGeom prst="roundRect">
                <a:avLst/>
              </a:prstGeom>
              <a:blipFill>
                <a:blip r:embed="rId8"/>
                <a:stretch>
                  <a:fillRect l="-220" b="-1429"/>
                </a:stretch>
              </a:blipFill>
              <a:ln w="28575">
                <a:solidFill>
                  <a:schemeClr val="accent1">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F41072-9E69-89D1-E802-12257E7E866E}"/>
                  </a:ext>
                </a:extLst>
              </p:cNvPr>
              <p:cNvSpPr txBox="1"/>
              <p:nvPr/>
            </p:nvSpPr>
            <p:spPr>
              <a:xfrm>
                <a:off x="575240" y="4151287"/>
                <a:ext cx="11369108" cy="476726"/>
              </a:xfrm>
              <a:prstGeom prst="roundRect">
                <a:avLst/>
              </a:prstGeom>
              <a:solidFill>
                <a:srgbClr val="EAF1F6"/>
              </a:solidFill>
              <a:ln w="28575">
                <a:noFill/>
              </a:ln>
            </p:spPr>
            <p:txBody>
              <a:bodyPr wrap="square">
                <a:spAutoFit/>
              </a:bodyPr>
              <a:lstStyle/>
              <a:p>
                <a:pPr algn="ctr"/>
                <a:r>
                  <a:rPr lang="en-US" sz="2200" b="1" dirty="0">
                    <a:solidFill>
                      <a:schemeClr val="accent5"/>
                    </a:solidFill>
                    <a:latin typeface="Segoe UI Semilight" panose="020B0402040204020203" pitchFamily="34" charset="0"/>
                    <a:cs typeface="Segoe UI Semilight" panose="020B0402040204020203" pitchFamily="34" charset="0"/>
                  </a:rPr>
                  <a:t>Cumulative Distribution Function (CDF) </a:t>
                </a:r>
                <a:r>
                  <a:rPr lang="en-US" sz="2200" dirty="0">
                    <a:solidFill>
                      <a:schemeClr val="tx1"/>
                    </a:solidFill>
                    <a:latin typeface="Segoe UI Semilight" panose="020B0402040204020203" pitchFamily="34" charset="0"/>
                    <a:cs typeface="Segoe UI Semilight" panose="020B0402040204020203" pitchFamily="34" charset="0"/>
                  </a:rPr>
                  <a:t>is the function </a:t>
                </a:r>
                <a14:m>
                  <m:oMath xmlns:m="http://schemas.openxmlformats.org/officeDocument/2006/math">
                    <m:sSub>
                      <m:sSubPr>
                        <m:ctrlPr>
                          <a:rPr lang="en-US" sz="2200" b="0" i="1" smtClean="0">
                            <a:solidFill>
                              <a:schemeClr val="tx1"/>
                            </a:solidFill>
                            <a:latin typeface="Cambria Math" panose="02040503050406030204" pitchFamily="18" charset="0"/>
                            <a:cs typeface="Segoe UI Semilight" panose="020B0402040204020203" pitchFamily="34" charset="0"/>
                          </a:rPr>
                        </m:ctrlPr>
                      </m:sSubPr>
                      <m:e>
                        <m:r>
                          <a:rPr lang="en-US" sz="2200" b="0" i="1" smtClean="0">
                            <a:solidFill>
                              <a:schemeClr val="tx1"/>
                            </a:solidFill>
                            <a:latin typeface="Cambria Math" panose="02040503050406030204" pitchFamily="18" charset="0"/>
                            <a:cs typeface="Segoe UI Semilight" panose="020B0402040204020203" pitchFamily="34" charset="0"/>
                          </a:rPr>
                          <m:t>𝐹</m:t>
                        </m:r>
                      </m:e>
                      <m:sub>
                        <m:r>
                          <a:rPr lang="en-US" sz="2200" b="0" i="1" smtClean="0">
                            <a:solidFill>
                              <a:schemeClr val="tx1"/>
                            </a:solidFill>
                            <a:latin typeface="Cambria Math" panose="02040503050406030204" pitchFamily="18" charset="0"/>
                            <a:cs typeface="Segoe UI Semilight" panose="020B0402040204020203" pitchFamily="34" charset="0"/>
                          </a:rPr>
                          <m:t>𝑋</m:t>
                        </m:r>
                      </m:sub>
                    </m:sSub>
                    <m:d>
                      <m:dPr>
                        <m:ctrlPr>
                          <a:rPr lang="en-US" sz="2200" b="0" i="1" smtClean="0">
                            <a:solidFill>
                              <a:schemeClr val="tx1"/>
                            </a:solidFill>
                            <a:latin typeface="Cambria Math" panose="02040503050406030204" pitchFamily="18" charset="0"/>
                            <a:cs typeface="Segoe UI Semilight" panose="020B0402040204020203" pitchFamily="34" charset="0"/>
                          </a:rPr>
                        </m:ctrlPr>
                      </m:dPr>
                      <m:e>
                        <m:r>
                          <a:rPr lang="en-US" sz="2200" b="0" i="1" smtClean="0">
                            <a:solidFill>
                              <a:schemeClr val="tx1"/>
                            </a:solidFill>
                            <a:latin typeface="Cambria Math" panose="02040503050406030204" pitchFamily="18" charset="0"/>
                            <a:cs typeface="Segoe UI Semilight" panose="020B0402040204020203" pitchFamily="34" charset="0"/>
                          </a:rPr>
                          <m:t>𝑘</m:t>
                        </m:r>
                      </m:e>
                    </m:d>
                    <m:r>
                      <a:rPr lang="en-US" sz="2200" b="0" i="1" smtClean="0">
                        <a:solidFill>
                          <a:schemeClr val="tx1"/>
                        </a:solidFill>
                        <a:latin typeface="Cambria Math" panose="02040503050406030204" pitchFamily="18" charset="0"/>
                        <a:cs typeface="Segoe UI Semilight" panose="020B0402040204020203" pitchFamily="34" charset="0"/>
                      </a:rPr>
                      <m:t>=</m:t>
                    </m:r>
                    <m:r>
                      <a:rPr lang="en-US" sz="2200" b="1" i="1">
                        <a:solidFill>
                          <a:schemeClr val="tx1"/>
                        </a:solidFill>
                        <a:latin typeface="Cambria Math" panose="02040503050406030204" pitchFamily="18" charset="0"/>
                      </a:rPr>
                      <m:t>ℙ</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𝑿</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𝒌</m:t>
                    </m:r>
                    <m:r>
                      <a:rPr lang="en-US" sz="2200" b="1" i="1" smtClean="0">
                        <a:solidFill>
                          <a:schemeClr val="tx1"/>
                        </a:solidFill>
                        <a:latin typeface="Cambria Math" panose="02040503050406030204" pitchFamily="18" charset="0"/>
                      </a:rPr>
                      <m:t>)</m:t>
                    </m:r>
                  </m:oMath>
                </a14:m>
                <a:endParaRPr lang="en-US" sz="2200" b="1"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8" name="TextBox 17">
                <a:extLst>
                  <a:ext uri="{FF2B5EF4-FFF2-40B4-BE49-F238E27FC236}">
                    <a16:creationId xmlns:a16="http://schemas.microsoft.com/office/drawing/2014/main" id="{81F41072-9E69-89D1-E802-12257E7E866E}"/>
                  </a:ext>
                </a:extLst>
              </p:cNvPr>
              <p:cNvSpPr txBox="1">
                <a:spLocks noRot="1" noChangeAspect="1" noMove="1" noResize="1" noEditPoints="1" noAdjustHandles="1" noChangeArrowheads="1" noChangeShapeType="1" noTextEdit="1"/>
              </p:cNvSpPr>
              <p:nvPr/>
            </p:nvSpPr>
            <p:spPr>
              <a:xfrm>
                <a:off x="575240" y="4151287"/>
                <a:ext cx="11369108" cy="476726"/>
              </a:xfrm>
              <a:prstGeom prst="roundRect">
                <a:avLst/>
              </a:prstGeom>
              <a:blipFill>
                <a:blip r:embed="rId9"/>
                <a:stretch>
                  <a:fillRect t="-2564" b="-21795"/>
                </a:stretch>
              </a:blipFill>
              <a:ln w="28575">
                <a:noFill/>
              </a:ln>
            </p:spPr>
            <p:txBody>
              <a:bodyPr/>
              <a:lstStyle/>
              <a:p>
                <a:r>
                  <a:rPr lang="en-US">
                    <a:noFill/>
                  </a:rPr>
                  <a:t> </a:t>
                </a:r>
              </a:p>
            </p:txBody>
          </p:sp>
        </mc:Fallback>
      </mc:AlternateContent>
    </p:spTree>
    <p:extLst>
      <p:ext uri="{BB962C8B-B14F-4D97-AF65-F5344CB8AC3E}">
        <p14:creationId xmlns:p14="http://schemas.microsoft.com/office/powerpoint/2010/main" val="3262823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417_template</Template>
  <TotalTime>1492</TotalTime>
  <Words>6189</Words>
  <Application>Microsoft Office PowerPoint</Application>
  <PresentationFormat>Widescreen</PresentationFormat>
  <Paragraphs>797</Paragraphs>
  <Slides>65</Slides>
  <Notes>23</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Aptos</vt:lpstr>
      <vt:lpstr>Arial</vt:lpstr>
      <vt:lpstr>Cambria Math</vt:lpstr>
      <vt:lpstr>Segoe UI</vt:lpstr>
      <vt:lpstr>Segoe UI Light</vt:lpstr>
      <vt:lpstr>Segoe UI Semibold</vt:lpstr>
      <vt:lpstr>Segoe UI Semilight</vt:lpstr>
      <vt:lpstr>Tw Cen MT</vt:lpstr>
      <vt:lpstr>Wingdings</vt:lpstr>
      <vt:lpstr>Wingdings 3</vt:lpstr>
      <vt:lpstr>Integral</vt:lpstr>
      <vt:lpstr>Zoo of Continuous Random Variables</vt:lpstr>
      <vt:lpstr>Outline for Today</vt:lpstr>
      <vt:lpstr>Discrete Random Variables</vt:lpstr>
      <vt:lpstr>Discrete RVs</vt:lpstr>
      <vt:lpstr>Discrete RVs</vt:lpstr>
      <vt:lpstr>Discrete RVs</vt:lpstr>
      <vt:lpstr>Discrete RVs</vt:lpstr>
      <vt:lpstr>Discrete RVs</vt:lpstr>
      <vt:lpstr>Discrete RVs</vt:lpstr>
      <vt:lpstr>Discrete RVs</vt:lpstr>
      <vt:lpstr>Discrete RVs</vt:lpstr>
      <vt:lpstr>Discrete RVs</vt:lpstr>
      <vt:lpstr>Zoo of Continuous Random variables</vt:lpstr>
      <vt:lpstr>Continuous Zoo</vt:lpstr>
      <vt:lpstr>Continuous Uniform Distribution</vt:lpstr>
      <vt:lpstr>Continuous Uniform Distribution - PDF</vt:lpstr>
      <vt:lpstr>Continuous Uniform Distribution - PDF</vt:lpstr>
      <vt:lpstr>Continuous Uniform Distribution – CDF(Visual)</vt:lpstr>
      <vt:lpstr>Continuous Uniform Distribution – CDF(Visual)</vt:lpstr>
      <vt:lpstr>Continuous Uniform Distribution – CDF(Visual)</vt:lpstr>
      <vt:lpstr>Continuous Uniform Distribution – CDF(Visual)</vt:lpstr>
      <vt:lpstr>Continuous Uniform Distribution – CDF(Integral)</vt:lpstr>
      <vt:lpstr>Continuous Uniform Distribution – Expectation</vt:lpstr>
      <vt:lpstr>Continuous Uniform Distribution – Variance</vt:lpstr>
      <vt:lpstr>Continuous Uniform Distribution – Variance</vt:lpstr>
      <vt:lpstr>Continuous Uniform Distribution</vt:lpstr>
      <vt:lpstr>Exponential Distribution</vt:lpstr>
      <vt:lpstr>Exponential Distribution- CDF</vt:lpstr>
      <vt:lpstr>Exponential Distribution- CDF</vt:lpstr>
      <vt:lpstr>Exponential Distribution- CDF</vt:lpstr>
      <vt:lpstr>Exponential Distribution- CDF</vt:lpstr>
      <vt:lpstr>Exponential Distribution- CDF</vt:lpstr>
      <vt:lpstr>Exponential Distribution- CDF</vt:lpstr>
      <vt:lpstr>Exponential Distribution- PDF</vt:lpstr>
      <vt:lpstr>Exponential Distribution- PDF</vt:lpstr>
      <vt:lpstr>Exponential Distribution- PDF</vt:lpstr>
      <vt:lpstr>Memorylessness</vt:lpstr>
      <vt:lpstr>Side note</vt:lpstr>
      <vt:lpstr>Exponential Distribution- Expectation</vt:lpstr>
      <vt:lpstr>Exponential Distribution- Variance</vt:lpstr>
      <vt:lpstr>Exponential Distribution</vt:lpstr>
      <vt:lpstr>Normal Distribution</vt:lpstr>
      <vt:lpstr>Normal Random Variable (AKA Gaussian)</vt:lpstr>
      <vt:lpstr>Let’s take a closer look at that PDF…</vt:lpstr>
      <vt:lpstr>Changing the variance</vt:lpstr>
      <vt:lpstr>Changing the mean</vt:lpstr>
      <vt:lpstr>Closure of Normals Under Scale and Shift</vt:lpstr>
      <vt:lpstr>Closure of Normals Under Addition</vt:lpstr>
      <vt:lpstr>Ok…what about the CDF?</vt:lpstr>
      <vt:lpstr>We have a table with precomputed values!</vt:lpstr>
      <vt:lpstr>We have a table with precomputed values!</vt:lpstr>
      <vt:lpstr>We have a table with precomputed values!</vt:lpstr>
      <vt:lpstr>But how to go from N(μ,σ^2 ) to N(0,1)?</vt:lpstr>
      <vt:lpstr>Computing Probabilities of Normal RVs</vt:lpstr>
      <vt:lpstr>Practice!</vt:lpstr>
      <vt:lpstr>Practice!</vt:lpstr>
      <vt:lpstr>PowerPoint Presentation</vt:lpstr>
      <vt:lpstr>More practice</vt:lpstr>
      <vt:lpstr>More practice</vt:lpstr>
      <vt:lpstr>More practice</vt:lpstr>
      <vt:lpstr>More practice</vt:lpstr>
      <vt:lpstr>More practice</vt:lpstr>
      <vt:lpstr>“within __ standard deviations from the mean”</vt:lpstr>
      <vt:lpstr>Normal (aka Guassian)</vt:lpstr>
      <vt:lpstr>Can you spot the normal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Claris Winston</cp:lastModifiedBy>
  <cp:revision>14</cp:revision>
  <cp:lastPrinted>2023-05-01T04:09:41Z</cp:lastPrinted>
  <dcterms:created xsi:type="dcterms:W3CDTF">2023-05-01T03:47:30Z</dcterms:created>
  <dcterms:modified xsi:type="dcterms:W3CDTF">2024-07-19T18:24:39Z</dcterms:modified>
</cp:coreProperties>
</file>