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60"/>
  </p:notesMasterIdLst>
  <p:sldIdLst>
    <p:sldId id="256" r:id="rId2"/>
    <p:sldId id="410" r:id="rId3"/>
    <p:sldId id="388" r:id="rId4"/>
    <p:sldId id="335" r:id="rId5"/>
    <p:sldId id="336" r:id="rId6"/>
    <p:sldId id="377" r:id="rId7"/>
    <p:sldId id="378" r:id="rId8"/>
    <p:sldId id="375" r:id="rId9"/>
    <p:sldId id="379" r:id="rId10"/>
    <p:sldId id="380" r:id="rId11"/>
    <p:sldId id="390" r:id="rId12"/>
    <p:sldId id="381" r:id="rId13"/>
    <p:sldId id="389" r:id="rId14"/>
    <p:sldId id="391" r:id="rId15"/>
    <p:sldId id="337" r:id="rId16"/>
    <p:sldId id="338" r:id="rId17"/>
    <p:sldId id="383" r:id="rId18"/>
    <p:sldId id="384" r:id="rId19"/>
    <p:sldId id="385" r:id="rId20"/>
    <p:sldId id="411" r:id="rId21"/>
    <p:sldId id="412" r:id="rId22"/>
    <p:sldId id="413" r:id="rId23"/>
    <p:sldId id="386" r:id="rId24"/>
    <p:sldId id="387" r:id="rId25"/>
    <p:sldId id="346" r:id="rId26"/>
    <p:sldId id="376" r:id="rId27"/>
    <p:sldId id="340" r:id="rId28"/>
    <p:sldId id="392" r:id="rId29"/>
    <p:sldId id="394" r:id="rId30"/>
    <p:sldId id="396" r:id="rId31"/>
    <p:sldId id="333" r:id="rId32"/>
    <p:sldId id="276" r:id="rId33"/>
    <p:sldId id="401" r:id="rId34"/>
    <p:sldId id="403" r:id="rId35"/>
    <p:sldId id="404" r:id="rId36"/>
    <p:sldId id="400" r:id="rId37"/>
    <p:sldId id="405" r:id="rId38"/>
    <p:sldId id="406" r:id="rId39"/>
    <p:sldId id="258" r:id="rId40"/>
    <p:sldId id="407" r:id="rId41"/>
    <p:sldId id="259" r:id="rId42"/>
    <p:sldId id="260" r:id="rId43"/>
    <p:sldId id="281" r:id="rId44"/>
    <p:sldId id="408" r:id="rId45"/>
    <p:sldId id="262" r:id="rId46"/>
    <p:sldId id="282" r:id="rId47"/>
    <p:sldId id="263" r:id="rId48"/>
    <p:sldId id="265" r:id="rId49"/>
    <p:sldId id="409" r:id="rId50"/>
    <p:sldId id="266" r:id="rId51"/>
    <p:sldId id="267" r:id="rId52"/>
    <p:sldId id="269" r:id="rId53"/>
    <p:sldId id="268" r:id="rId54"/>
    <p:sldId id="271" r:id="rId55"/>
    <p:sldId id="272" r:id="rId56"/>
    <p:sldId id="273" r:id="rId57"/>
    <p:sldId id="270" r:id="rId58"/>
    <p:sldId id="331"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0E9"/>
    <a:srgbClr val="F1F9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000" autoAdjust="0"/>
  </p:normalViewPr>
  <p:slideViewPr>
    <p:cSldViewPr snapToGrid="0">
      <p:cViewPr varScale="1">
        <p:scale>
          <a:sx n="47" d="100"/>
          <a:sy n="47" d="100"/>
        </p:scale>
        <p:origin x="134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A460DE-C9E2-4CA0-B7FE-EA792FC438AA}" type="datetimeFigureOut">
              <a:rPr lang="en-US" smtClean="0"/>
              <a:t>7/24/2024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8636D5-D7AE-46C6-99BC-4B53C4214B5B}" type="slidenum">
              <a:rPr lang="en-US" smtClean="0"/>
              <a:t>‹#›</a:t>
            </a:fld>
            <a:endParaRPr lang="en-US"/>
          </a:p>
        </p:txBody>
      </p:sp>
    </p:spTree>
    <p:extLst>
      <p:ext uri="{BB962C8B-B14F-4D97-AF65-F5344CB8AC3E}">
        <p14:creationId xmlns:p14="http://schemas.microsoft.com/office/powerpoint/2010/main" val="3374629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636D5-D7AE-46C6-99BC-4B53C4214B5B}" type="slidenum">
              <a:rPr lang="en-US" smtClean="0"/>
              <a:t>3</a:t>
            </a:fld>
            <a:endParaRPr lang="en-US"/>
          </a:p>
        </p:txBody>
      </p:sp>
    </p:spTree>
    <p:extLst>
      <p:ext uri="{BB962C8B-B14F-4D97-AF65-F5344CB8AC3E}">
        <p14:creationId xmlns:p14="http://schemas.microsoft.com/office/powerpoint/2010/main" val="553574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D05A3-9B78-4FC2-B847-8F57DC23EE06}" type="slidenum">
              <a:rPr lang="en-US" smtClean="0"/>
              <a:t>12</a:t>
            </a:fld>
            <a:endParaRPr lang="en-US"/>
          </a:p>
        </p:txBody>
      </p:sp>
    </p:spTree>
    <p:extLst>
      <p:ext uri="{BB962C8B-B14F-4D97-AF65-F5344CB8AC3E}">
        <p14:creationId xmlns:p14="http://schemas.microsoft.com/office/powerpoint/2010/main" val="2057074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D05A3-9B78-4FC2-B847-8F57DC23EE06}" type="slidenum">
              <a:rPr lang="en-US" smtClean="0"/>
              <a:t>13</a:t>
            </a:fld>
            <a:endParaRPr lang="en-US"/>
          </a:p>
        </p:txBody>
      </p:sp>
    </p:spTree>
    <p:extLst>
      <p:ext uri="{BB962C8B-B14F-4D97-AF65-F5344CB8AC3E}">
        <p14:creationId xmlns:p14="http://schemas.microsoft.com/office/powerpoint/2010/main" val="1725287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D05A3-9B78-4FC2-B847-8F57DC23EE06}" type="slidenum">
              <a:rPr lang="en-US" smtClean="0"/>
              <a:t>14</a:t>
            </a:fld>
            <a:endParaRPr lang="en-US"/>
          </a:p>
        </p:txBody>
      </p:sp>
    </p:spTree>
    <p:extLst>
      <p:ext uri="{BB962C8B-B14F-4D97-AF65-F5344CB8AC3E}">
        <p14:creationId xmlns:p14="http://schemas.microsoft.com/office/powerpoint/2010/main" val="3876878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636D5-D7AE-46C6-99BC-4B53C4214B5B}" type="slidenum">
              <a:rPr lang="en-US" smtClean="0"/>
              <a:t>15</a:t>
            </a:fld>
            <a:endParaRPr lang="en-US"/>
          </a:p>
        </p:txBody>
      </p:sp>
    </p:spTree>
    <p:extLst>
      <p:ext uri="{BB962C8B-B14F-4D97-AF65-F5344CB8AC3E}">
        <p14:creationId xmlns:p14="http://schemas.microsoft.com/office/powerpoint/2010/main" val="829201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636D5-D7AE-46C6-99BC-4B53C4214B5B}" type="slidenum">
              <a:rPr lang="en-US" smtClean="0"/>
              <a:t>16</a:t>
            </a:fld>
            <a:endParaRPr lang="en-US"/>
          </a:p>
        </p:txBody>
      </p:sp>
    </p:spTree>
    <p:extLst>
      <p:ext uri="{BB962C8B-B14F-4D97-AF65-F5344CB8AC3E}">
        <p14:creationId xmlns:p14="http://schemas.microsoft.com/office/powerpoint/2010/main" val="2518960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D05A3-9B78-4FC2-B847-8F57DC23EE06}" type="slidenum">
              <a:rPr lang="en-US" smtClean="0"/>
              <a:t>17</a:t>
            </a:fld>
            <a:endParaRPr lang="en-US"/>
          </a:p>
        </p:txBody>
      </p:sp>
    </p:spTree>
    <p:extLst>
      <p:ext uri="{BB962C8B-B14F-4D97-AF65-F5344CB8AC3E}">
        <p14:creationId xmlns:p14="http://schemas.microsoft.com/office/powerpoint/2010/main" val="1695817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636D5-D7AE-46C6-99BC-4B53C4214B5B}" type="slidenum">
              <a:rPr lang="en-US" smtClean="0"/>
              <a:t>18</a:t>
            </a:fld>
            <a:endParaRPr lang="en-US"/>
          </a:p>
        </p:txBody>
      </p:sp>
    </p:spTree>
    <p:extLst>
      <p:ext uri="{BB962C8B-B14F-4D97-AF65-F5344CB8AC3E}">
        <p14:creationId xmlns:p14="http://schemas.microsoft.com/office/powerpoint/2010/main" val="906843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636D5-D7AE-46C6-99BC-4B53C4214B5B}" type="slidenum">
              <a:rPr lang="en-US" smtClean="0"/>
              <a:t>25</a:t>
            </a:fld>
            <a:endParaRPr lang="en-US"/>
          </a:p>
        </p:txBody>
      </p:sp>
    </p:spTree>
    <p:extLst>
      <p:ext uri="{BB962C8B-B14F-4D97-AF65-F5344CB8AC3E}">
        <p14:creationId xmlns:p14="http://schemas.microsoft.com/office/powerpoint/2010/main" val="3559299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D05A3-9B78-4FC2-B847-8F57DC23EE06}" type="slidenum">
              <a:rPr lang="en-US" smtClean="0"/>
              <a:t>26</a:t>
            </a:fld>
            <a:endParaRPr lang="en-US"/>
          </a:p>
        </p:txBody>
      </p:sp>
    </p:spTree>
    <p:extLst>
      <p:ext uri="{BB962C8B-B14F-4D97-AF65-F5344CB8AC3E}">
        <p14:creationId xmlns:p14="http://schemas.microsoft.com/office/powerpoint/2010/main" val="25923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636D5-D7AE-46C6-99BC-4B53C4214B5B}" type="slidenum">
              <a:rPr lang="en-US" smtClean="0"/>
              <a:t>28</a:t>
            </a:fld>
            <a:endParaRPr lang="en-US"/>
          </a:p>
        </p:txBody>
      </p:sp>
    </p:spTree>
    <p:extLst>
      <p:ext uri="{BB962C8B-B14F-4D97-AF65-F5344CB8AC3E}">
        <p14:creationId xmlns:p14="http://schemas.microsoft.com/office/powerpoint/2010/main" val="3515527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D05A3-9B78-4FC2-B847-8F57DC23EE06}" type="slidenum">
              <a:rPr lang="en-US" smtClean="0"/>
              <a:t>4</a:t>
            </a:fld>
            <a:endParaRPr lang="en-US"/>
          </a:p>
        </p:txBody>
      </p:sp>
    </p:spTree>
    <p:extLst>
      <p:ext uri="{BB962C8B-B14F-4D97-AF65-F5344CB8AC3E}">
        <p14:creationId xmlns:p14="http://schemas.microsoft.com/office/powerpoint/2010/main" val="1137990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636D5-D7AE-46C6-99BC-4B53C4214B5B}" type="slidenum">
              <a:rPr lang="en-US" smtClean="0"/>
              <a:t>29</a:t>
            </a:fld>
            <a:endParaRPr lang="en-US"/>
          </a:p>
        </p:txBody>
      </p:sp>
    </p:spTree>
    <p:extLst>
      <p:ext uri="{BB962C8B-B14F-4D97-AF65-F5344CB8AC3E}">
        <p14:creationId xmlns:p14="http://schemas.microsoft.com/office/powerpoint/2010/main" val="2495628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636D5-D7AE-46C6-99BC-4B53C4214B5B}" type="slidenum">
              <a:rPr lang="en-US" smtClean="0"/>
              <a:t>30</a:t>
            </a:fld>
            <a:endParaRPr lang="en-US"/>
          </a:p>
        </p:txBody>
      </p:sp>
    </p:spTree>
    <p:extLst>
      <p:ext uri="{BB962C8B-B14F-4D97-AF65-F5344CB8AC3E}">
        <p14:creationId xmlns:p14="http://schemas.microsoft.com/office/powerpoint/2010/main" val="19668042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636D5-D7AE-46C6-99BC-4B53C4214B5B}" type="slidenum">
              <a:rPr lang="en-US" smtClean="0"/>
              <a:t>31</a:t>
            </a:fld>
            <a:endParaRPr lang="en-US"/>
          </a:p>
        </p:txBody>
      </p:sp>
    </p:spTree>
    <p:extLst>
      <p:ext uri="{BB962C8B-B14F-4D97-AF65-F5344CB8AC3E}">
        <p14:creationId xmlns:p14="http://schemas.microsoft.com/office/powerpoint/2010/main" val="39577332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636D5-D7AE-46C6-99BC-4B53C4214B5B}" type="slidenum">
              <a:rPr lang="en-US" smtClean="0"/>
              <a:t>32</a:t>
            </a:fld>
            <a:endParaRPr lang="en-US"/>
          </a:p>
        </p:txBody>
      </p:sp>
    </p:spTree>
    <p:extLst>
      <p:ext uri="{BB962C8B-B14F-4D97-AF65-F5344CB8AC3E}">
        <p14:creationId xmlns:p14="http://schemas.microsoft.com/office/powerpoint/2010/main" val="42042860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636D5-D7AE-46C6-99BC-4B53C4214B5B}" type="slidenum">
              <a:rPr lang="en-US" smtClean="0"/>
              <a:t>33</a:t>
            </a:fld>
            <a:endParaRPr lang="en-US"/>
          </a:p>
        </p:txBody>
      </p:sp>
    </p:spTree>
    <p:extLst>
      <p:ext uri="{BB962C8B-B14F-4D97-AF65-F5344CB8AC3E}">
        <p14:creationId xmlns:p14="http://schemas.microsoft.com/office/powerpoint/2010/main" val="30142364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636D5-D7AE-46C6-99BC-4B53C4214B5B}" type="slidenum">
              <a:rPr lang="en-US" smtClean="0"/>
              <a:t>34</a:t>
            </a:fld>
            <a:endParaRPr lang="en-US"/>
          </a:p>
        </p:txBody>
      </p:sp>
    </p:spTree>
    <p:extLst>
      <p:ext uri="{BB962C8B-B14F-4D97-AF65-F5344CB8AC3E}">
        <p14:creationId xmlns:p14="http://schemas.microsoft.com/office/powerpoint/2010/main" val="35257565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636D5-D7AE-46C6-99BC-4B53C4214B5B}" type="slidenum">
              <a:rPr lang="en-US" smtClean="0"/>
              <a:t>35</a:t>
            </a:fld>
            <a:endParaRPr lang="en-US"/>
          </a:p>
        </p:txBody>
      </p:sp>
    </p:spTree>
    <p:extLst>
      <p:ext uri="{BB962C8B-B14F-4D97-AF65-F5344CB8AC3E}">
        <p14:creationId xmlns:p14="http://schemas.microsoft.com/office/powerpoint/2010/main" val="1598397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636D5-D7AE-46C6-99BC-4B53C4214B5B}" type="slidenum">
              <a:rPr lang="en-US" smtClean="0"/>
              <a:t>36</a:t>
            </a:fld>
            <a:endParaRPr lang="en-US"/>
          </a:p>
        </p:txBody>
      </p:sp>
    </p:spTree>
    <p:extLst>
      <p:ext uri="{BB962C8B-B14F-4D97-AF65-F5344CB8AC3E}">
        <p14:creationId xmlns:p14="http://schemas.microsoft.com/office/powerpoint/2010/main" val="4886018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636D5-D7AE-46C6-99BC-4B53C4214B5B}" type="slidenum">
              <a:rPr lang="en-US" smtClean="0"/>
              <a:t>37</a:t>
            </a:fld>
            <a:endParaRPr lang="en-US"/>
          </a:p>
        </p:txBody>
      </p:sp>
    </p:spTree>
    <p:extLst>
      <p:ext uri="{BB962C8B-B14F-4D97-AF65-F5344CB8AC3E}">
        <p14:creationId xmlns:p14="http://schemas.microsoft.com/office/powerpoint/2010/main" val="11146618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636D5-D7AE-46C6-99BC-4B53C4214B5B}" type="slidenum">
              <a:rPr lang="en-US" smtClean="0"/>
              <a:t>38</a:t>
            </a:fld>
            <a:endParaRPr lang="en-US"/>
          </a:p>
        </p:txBody>
      </p:sp>
    </p:spTree>
    <p:extLst>
      <p:ext uri="{BB962C8B-B14F-4D97-AF65-F5344CB8AC3E}">
        <p14:creationId xmlns:p14="http://schemas.microsoft.com/office/powerpoint/2010/main" val="1596507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D05A3-9B78-4FC2-B847-8F57DC23EE06}" type="slidenum">
              <a:rPr lang="en-US" smtClean="0"/>
              <a:t>5</a:t>
            </a:fld>
            <a:endParaRPr lang="en-US"/>
          </a:p>
        </p:txBody>
      </p:sp>
    </p:spTree>
    <p:extLst>
      <p:ext uri="{BB962C8B-B14F-4D97-AF65-F5344CB8AC3E}">
        <p14:creationId xmlns:p14="http://schemas.microsoft.com/office/powerpoint/2010/main" val="17502426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636D5-D7AE-46C6-99BC-4B53C4214B5B}" type="slidenum">
              <a:rPr lang="en-US" smtClean="0"/>
              <a:t>39</a:t>
            </a:fld>
            <a:endParaRPr lang="en-US"/>
          </a:p>
        </p:txBody>
      </p:sp>
    </p:spTree>
    <p:extLst>
      <p:ext uri="{BB962C8B-B14F-4D97-AF65-F5344CB8AC3E}">
        <p14:creationId xmlns:p14="http://schemas.microsoft.com/office/powerpoint/2010/main" val="20459830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636D5-D7AE-46C6-99BC-4B53C4214B5B}" type="slidenum">
              <a:rPr lang="en-US" smtClean="0"/>
              <a:t>40</a:t>
            </a:fld>
            <a:endParaRPr lang="en-US"/>
          </a:p>
        </p:txBody>
      </p:sp>
    </p:spTree>
    <p:extLst>
      <p:ext uri="{BB962C8B-B14F-4D97-AF65-F5344CB8AC3E}">
        <p14:creationId xmlns:p14="http://schemas.microsoft.com/office/powerpoint/2010/main" val="37646138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636D5-D7AE-46C6-99BC-4B53C4214B5B}" type="slidenum">
              <a:rPr lang="en-US" smtClean="0"/>
              <a:t>41</a:t>
            </a:fld>
            <a:endParaRPr lang="en-US"/>
          </a:p>
        </p:txBody>
      </p:sp>
    </p:spTree>
    <p:extLst>
      <p:ext uri="{BB962C8B-B14F-4D97-AF65-F5344CB8AC3E}">
        <p14:creationId xmlns:p14="http://schemas.microsoft.com/office/powerpoint/2010/main" val="6812261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636D5-D7AE-46C6-99BC-4B53C4214B5B}" type="slidenum">
              <a:rPr lang="en-US" smtClean="0"/>
              <a:t>42</a:t>
            </a:fld>
            <a:endParaRPr lang="en-US"/>
          </a:p>
        </p:txBody>
      </p:sp>
    </p:spTree>
    <p:extLst>
      <p:ext uri="{BB962C8B-B14F-4D97-AF65-F5344CB8AC3E}">
        <p14:creationId xmlns:p14="http://schemas.microsoft.com/office/powerpoint/2010/main" val="15618299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636D5-D7AE-46C6-99BC-4B53C4214B5B}" type="slidenum">
              <a:rPr lang="en-US" smtClean="0"/>
              <a:t>43</a:t>
            </a:fld>
            <a:endParaRPr lang="en-US"/>
          </a:p>
        </p:txBody>
      </p:sp>
    </p:spTree>
    <p:extLst>
      <p:ext uri="{BB962C8B-B14F-4D97-AF65-F5344CB8AC3E}">
        <p14:creationId xmlns:p14="http://schemas.microsoft.com/office/powerpoint/2010/main" val="20544085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636D5-D7AE-46C6-99BC-4B53C4214B5B}" type="slidenum">
              <a:rPr lang="en-US" smtClean="0"/>
              <a:t>44</a:t>
            </a:fld>
            <a:endParaRPr lang="en-US"/>
          </a:p>
        </p:txBody>
      </p:sp>
    </p:spTree>
    <p:extLst>
      <p:ext uri="{BB962C8B-B14F-4D97-AF65-F5344CB8AC3E}">
        <p14:creationId xmlns:p14="http://schemas.microsoft.com/office/powerpoint/2010/main" val="1194090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636D5-D7AE-46C6-99BC-4B53C4214B5B}" type="slidenum">
              <a:rPr lang="en-US" smtClean="0"/>
              <a:t>46</a:t>
            </a:fld>
            <a:endParaRPr lang="en-US"/>
          </a:p>
        </p:txBody>
      </p:sp>
    </p:spTree>
    <p:extLst>
      <p:ext uri="{BB962C8B-B14F-4D97-AF65-F5344CB8AC3E}">
        <p14:creationId xmlns:p14="http://schemas.microsoft.com/office/powerpoint/2010/main" val="190915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636D5-D7AE-46C6-99BC-4B53C4214B5B}" type="slidenum">
              <a:rPr lang="en-US" smtClean="0"/>
              <a:t>47</a:t>
            </a:fld>
            <a:endParaRPr lang="en-US"/>
          </a:p>
        </p:txBody>
      </p:sp>
    </p:spTree>
    <p:extLst>
      <p:ext uri="{BB962C8B-B14F-4D97-AF65-F5344CB8AC3E}">
        <p14:creationId xmlns:p14="http://schemas.microsoft.com/office/powerpoint/2010/main" val="23664634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636D5-D7AE-46C6-99BC-4B53C4214B5B}" type="slidenum">
              <a:rPr lang="en-US" smtClean="0"/>
              <a:t>48</a:t>
            </a:fld>
            <a:endParaRPr lang="en-US"/>
          </a:p>
        </p:txBody>
      </p:sp>
    </p:spTree>
    <p:extLst>
      <p:ext uri="{BB962C8B-B14F-4D97-AF65-F5344CB8AC3E}">
        <p14:creationId xmlns:p14="http://schemas.microsoft.com/office/powerpoint/2010/main" val="1084906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636D5-D7AE-46C6-99BC-4B53C4214B5B}" type="slidenum">
              <a:rPr lang="en-US" smtClean="0"/>
              <a:t>53</a:t>
            </a:fld>
            <a:endParaRPr lang="en-US"/>
          </a:p>
        </p:txBody>
      </p:sp>
    </p:spTree>
    <p:extLst>
      <p:ext uri="{BB962C8B-B14F-4D97-AF65-F5344CB8AC3E}">
        <p14:creationId xmlns:p14="http://schemas.microsoft.com/office/powerpoint/2010/main" val="3957634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D05A3-9B78-4FC2-B847-8F57DC23EE06}" type="slidenum">
              <a:rPr lang="en-US" smtClean="0"/>
              <a:t>6</a:t>
            </a:fld>
            <a:endParaRPr lang="en-US"/>
          </a:p>
        </p:txBody>
      </p:sp>
    </p:spTree>
    <p:extLst>
      <p:ext uri="{BB962C8B-B14F-4D97-AF65-F5344CB8AC3E}">
        <p14:creationId xmlns:p14="http://schemas.microsoft.com/office/powerpoint/2010/main" val="1470961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D05A3-9B78-4FC2-B847-8F57DC23EE06}" type="slidenum">
              <a:rPr lang="en-US" smtClean="0"/>
              <a:t>7</a:t>
            </a:fld>
            <a:endParaRPr lang="en-US"/>
          </a:p>
        </p:txBody>
      </p:sp>
    </p:spTree>
    <p:extLst>
      <p:ext uri="{BB962C8B-B14F-4D97-AF65-F5344CB8AC3E}">
        <p14:creationId xmlns:p14="http://schemas.microsoft.com/office/powerpoint/2010/main" val="3508727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D05A3-9B78-4FC2-B847-8F57DC23EE06}" type="slidenum">
              <a:rPr lang="en-US" smtClean="0"/>
              <a:t>8</a:t>
            </a:fld>
            <a:endParaRPr lang="en-US"/>
          </a:p>
        </p:txBody>
      </p:sp>
    </p:spTree>
    <p:extLst>
      <p:ext uri="{BB962C8B-B14F-4D97-AF65-F5344CB8AC3E}">
        <p14:creationId xmlns:p14="http://schemas.microsoft.com/office/powerpoint/2010/main" val="1560519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D05A3-9B78-4FC2-B847-8F57DC23EE06}" type="slidenum">
              <a:rPr lang="en-US" smtClean="0"/>
              <a:t>9</a:t>
            </a:fld>
            <a:endParaRPr lang="en-US"/>
          </a:p>
        </p:txBody>
      </p:sp>
    </p:spTree>
    <p:extLst>
      <p:ext uri="{BB962C8B-B14F-4D97-AF65-F5344CB8AC3E}">
        <p14:creationId xmlns:p14="http://schemas.microsoft.com/office/powerpoint/2010/main" val="1891904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D05A3-9B78-4FC2-B847-8F57DC23EE06}" type="slidenum">
              <a:rPr lang="en-US" smtClean="0"/>
              <a:t>10</a:t>
            </a:fld>
            <a:endParaRPr lang="en-US"/>
          </a:p>
        </p:txBody>
      </p:sp>
    </p:spTree>
    <p:extLst>
      <p:ext uri="{BB962C8B-B14F-4D97-AF65-F5344CB8AC3E}">
        <p14:creationId xmlns:p14="http://schemas.microsoft.com/office/powerpoint/2010/main" val="3725997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D05A3-9B78-4FC2-B847-8F57DC23EE06}" type="slidenum">
              <a:rPr lang="en-US" smtClean="0"/>
              <a:t>11</a:t>
            </a:fld>
            <a:endParaRPr lang="en-US"/>
          </a:p>
        </p:txBody>
      </p:sp>
    </p:spTree>
    <p:extLst>
      <p:ext uri="{BB962C8B-B14F-4D97-AF65-F5344CB8AC3E}">
        <p14:creationId xmlns:p14="http://schemas.microsoft.com/office/powerpoint/2010/main" val="2816984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2A3F5163-3850-436A-BCE0-06200C4419B0}" type="datetimeFigureOut">
              <a:rPr lang="en-US" smtClean="0"/>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A3F47-9F86-4B77-9DA6-763493A6573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8065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2A3F5163-3850-436A-BCE0-06200C4419B0}" type="datetimeFigureOut">
              <a:rPr lang="en-US" smtClean="0"/>
              <a:t>7/24/2024</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394A3F47-9F86-4B77-9DA6-763493A65734}"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466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2A3F5163-3850-436A-BCE0-06200C4419B0}" type="datetimeFigureOut">
              <a:rPr lang="en-US" smtClean="0"/>
              <a:t>7/24/2024</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394A3F47-9F86-4B77-9DA6-763493A65734}"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87238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1051781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A3F5163-3850-436A-BCE0-06200C4419B0}" type="datetimeFigureOut">
              <a:rPr lang="en-US" smtClean="0"/>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A3F47-9F86-4B77-9DA6-763493A65734}" type="slidenum">
              <a:rPr lang="en-US" smtClean="0"/>
              <a:t>‹#›</a:t>
            </a:fld>
            <a:endParaRPr lang="en-US"/>
          </a:p>
        </p:txBody>
      </p:sp>
    </p:spTree>
    <p:extLst>
      <p:ext uri="{BB962C8B-B14F-4D97-AF65-F5344CB8AC3E}">
        <p14:creationId xmlns:p14="http://schemas.microsoft.com/office/powerpoint/2010/main" val="207907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2A3F5163-3850-436A-BCE0-06200C4419B0}" type="datetimeFigureOut">
              <a:rPr lang="en-US" smtClean="0"/>
              <a:t>7/24/2024</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394A3F47-9F86-4B77-9DA6-763493A65734}"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215275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2A3F5163-3850-436A-BCE0-06200C4419B0}" type="datetimeFigureOut">
              <a:rPr lang="en-US" smtClean="0"/>
              <a:t>7/24/2024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4A3F47-9F86-4B77-9DA6-763493A65734}"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06522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A3F5163-3850-436A-BCE0-06200C4419B0}" type="datetimeFigureOut">
              <a:rPr lang="en-US" smtClean="0"/>
              <a:t>7/24/2024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4A3F47-9F86-4B77-9DA6-763493A65734}" type="slidenum">
              <a:rPr lang="en-US" smtClean="0"/>
              <a:t>‹#›</a:t>
            </a:fld>
            <a:endParaRPr lang="en-US"/>
          </a:p>
        </p:txBody>
      </p:sp>
    </p:spTree>
    <p:extLst>
      <p:ext uri="{BB962C8B-B14F-4D97-AF65-F5344CB8AC3E}">
        <p14:creationId xmlns:p14="http://schemas.microsoft.com/office/powerpoint/2010/main" val="3414140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2A3F5163-3850-436A-BCE0-06200C4419B0}" type="datetimeFigureOut">
              <a:rPr lang="en-US" smtClean="0"/>
              <a:t>7/24/2024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4A3F47-9F86-4B77-9DA6-763493A65734}"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4002413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3F5163-3850-436A-BCE0-06200C4419B0}" type="datetimeFigureOut">
              <a:rPr lang="en-US" smtClean="0"/>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A3F47-9F86-4B77-9DA6-763493A6573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068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3F5163-3850-436A-BCE0-06200C4419B0}" type="datetimeFigureOut">
              <a:rPr lang="en-US" smtClean="0"/>
              <a:t>7/24/2024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4A3F47-9F86-4B77-9DA6-763493A65734}" type="slidenum">
              <a:rPr lang="en-US" smtClean="0"/>
              <a:t>‹#›</a:t>
            </a:fld>
            <a:endParaRPr lang="en-US"/>
          </a:p>
        </p:txBody>
      </p:sp>
    </p:spTree>
    <p:extLst>
      <p:ext uri="{BB962C8B-B14F-4D97-AF65-F5344CB8AC3E}">
        <p14:creationId xmlns:p14="http://schemas.microsoft.com/office/powerpoint/2010/main" val="2067829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3F5163-3850-436A-BCE0-06200C4419B0}" type="datetimeFigureOut">
              <a:rPr lang="en-US" smtClean="0"/>
              <a:t>7/24/2024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4A3F47-9F86-4B77-9DA6-763493A6573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5469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2A3F5163-3850-436A-BCE0-06200C4419B0}" type="datetimeFigureOut">
              <a:rPr lang="en-US" smtClean="0"/>
              <a:t>7/24/2024</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394A3F47-9F86-4B77-9DA6-763493A65734}"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26601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3" Type="http://schemas.openxmlformats.org/officeDocument/2006/relationships/image" Target="../media/image25.png"/><Relationship Id="rId18" Type="http://schemas.openxmlformats.org/officeDocument/2006/relationships/image" Target="../media/image30.svg"/><Relationship Id="rId26" Type="http://schemas.openxmlformats.org/officeDocument/2006/relationships/image" Target="../media/image290.png"/><Relationship Id="rId3" Type="http://schemas.openxmlformats.org/officeDocument/2006/relationships/image" Target="../media/image15.png"/><Relationship Id="rId21" Type="http://schemas.openxmlformats.org/officeDocument/2006/relationships/image" Target="../media/image33.png"/><Relationship Id="rId34" Type="http://schemas.openxmlformats.org/officeDocument/2006/relationships/image" Target="../media/image400.png"/><Relationship Id="rId7" Type="http://schemas.openxmlformats.org/officeDocument/2006/relationships/image" Target="../media/image19.png"/><Relationship Id="rId12" Type="http://schemas.openxmlformats.org/officeDocument/2006/relationships/image" Target="../media/image24.svg"/><Relationship Id="rId17" Type="http://schemas.openxmlformats.org/officeDocument/2006/relationships/image" Target="../media/image29.png"/><Relationship Id="rId25" Type="http://schemas.openxmlformats.org/officeDocument/2006/relationships/image" Target="../media/image292.png"/><Relationship Id="rId33" Type="http://schemas.openxmlformats.org/officeDocument/2006/relationships/image" Target="../media/image341.png"/><Relationship Id="rId2" Type="http://schemas.openxmlformats.org/officeDocument/2006/relationships/notesSlide" Target="../notesSlides/notesSlide17.xml"/><Relationship Id="rId16" Type="http://schemas.openxmlformats.org/officeDocument/2006/relationships/image" Target="../media/image28.svg"/><Relationship Id="rId20" Type="http://schemas.openxmlformats.org/officeDocument/2006/relationships/image" Target="../media/image32.svg"/><Relationship Id="rId29" Type="http://schemas.openxmlformats.org/officeDocument/2006/relationships/image" Target="../media/image320.png"/><Relationship Id="rId1" Type="http://schemas.openxmlformats.org/officeDocument/2006/relationships/slideLayout" Target="../slideLayouts/slideLayout2.xml"/><Relationship Id="rId6" Type="http://schemas.openxmlformats.org/officeDocument/2006/relationships/image" Target="../media/image18.svg"/><Relationship Id="rId11" Type="http://schemas.openxmlformats.org/officeDocument/2006/relationships/image" Target="../media/image23.png"/><Relationship Id="rId24" Type="http://schemas.openxmlformats.org/officeDocument/2006/relationships/image" Target="../media/image281.png"/><Relationship Id="rId32" Type="http://schemas.openxmlformats.org/officeDocument/2006/relationships/image" Target="../media/image380.png"/><Relationship Id="rId5" Type="http://schemas.openxmlformats.org/officeDocument/2006/relationships/image" Target="../media/image17.png"/><Relationship Id="rId15" Type="http://schemas.openxmlformats.org/officeDocument/2006/relationships/image" Target="../media/image27.png"/><Relationship Id="rId23" Type="http://schemas.openxmlformats.org/officeDocument/2006/relationships/image" Target="../media/image271.png"/><Relationship Id="rId28" Type="http://schemas.openxmlformats.org/officeDocument/2006/relationships/image" Target="../media/image310.png"/><Relationship Id="rId36" Type="http://schemas.openxmlformats.org/officeDocument/2006/relationships/image" Target="../media/image420.png"/><Relationship Id="rId10" Type="http://schemas.openxmlformats.org/officeDocument/2006/relationships/image" Target="../media/image22.svg"/><Relationship Id="rId19" Type="http://schemas.openxmlformats.org/officeDocument/2006/relationships/image" Target="../media/image31.png"/><Relationship Id="rId31" Type="http://schemas.openxmlformats.org/officeDocument/2006/relationships/image" Target="../media/image330.pn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 Id="rId22" Type="http://schemas.openxmlformats.org/officeDocument/2006/relationships/image" Target="../media/image34.svg"/><Relationship Id="rId27" Type="http://schemas.openxmlformats.org/officeDocument/2006/relationships/image" Target="../media/image300.png"/><Relationship Id="rId30" Type="http://schemas.openxmlformats.org/officeDocument/2006/relationships/image" Target="../media/image360.png"/><Relationship Id="rId35" Type="http://schemas.openxmlformats.org/officeDocument/2006/relationships/image" Target="../media/image35.png"/><Relationship Id="rId8" Type="http://schemas.openxmlformats.org/officeDocument/2006/relationships/image" Target="../media/image20.svg"/></Relationships>
</file>

<file path=ppt/slides/_rels/slide2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3.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36.jpeg"/><Relationship Id="rId4" Type="http://schemas.openxmlformats.org/officeDocument/2006/relationships/image" Target="../media/image35.jpeg"/></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36.jpeg"/></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4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10.png"/></Relationships>
</file>

<file path=ppt/slides/_rels/slide48.xml.rels><?xml version="1.0" encoding="UTF-8" standalone="yes"?>
<Relationships xmlns="http://schemas.openxmlformats.org/package/2006/relationships"><Relationship Id="rId3" Type="http://schemas.openxmlformats.org/officeDocument/2006/relationships/image" Target="../media/image53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4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7C39BDD-7644-CACC-EA68-475F1DEA5623}"/>
              </a:ext>
            </a:extLst>
          </p:cNvPr>
          <p:cNvSpPr>
            <a:spLocks noGrp="1"/>
          </p:cNvSpPr>
          <p:nvPr>
            <p:ph type="ctrTitle"/>
          </p:nvPr>
        </p:nvSpPr>
        <p:spPr>
          <a:xfrm>
            <a:off x="714094" y="2227436"/>
            <a:ext cx="10763812" cy="1463040"/>
          </a:xfrm>
        </p:spPr>
        <p:txBody>
          <a:bodyPr/>
          <a:lstStyle/>
          <a:p>
            <a:pPr algn="ctr"/>
            <a:r>
              <a:rPr lang="en-US" b="1" dirty="0"/>
              <a:t>Continuous Random Variables</a:t>
            </a:r>
          </a:p>
        </p:txBody>
      </p:sp>
      <p:sp>
        <p:nvSpPr>
          <p:cNvPr id="9" name="Subtitle 2">
            <a:extLst>
              <a:ext uri="{FF2B5EF4-FFF2-40B4-BE49-F238E27FC236}">
                <a16:creationId xmlns:a16="http://schemas.microsoft.com/office/drawing/2014/main" id="{E4330119-4FA8-A3FE-B0DD-02BE7D2A9CF5}"/>
              </a:ext>
            </a:extLst>
          </p:cNvPr>
          <p:cNvSpPr>
            <a:spLocks noGrp="1"/>
          </p:cNvSpPr>
          <p:nvPr>
            <p:ph type="subTitle" idx="1"/>
          </p:nvPr>
        </p:nvSpPr>
        <p:spPr>
          <a:xfrm>
            <a:off x="2273508" y="3174170"/>
            <a:ext cx="7615003" cy="1463040"/>
          </a:xfrm>
        </p:spPr>
        <p:txBody>
          <a:bodyPr>
            <a:normAutofit/>
          </a:bodyPr>
          <a:lstStyle/>
          <a:p>
            <a:pPr algn="ctr"/>
            <a:r>
              <a:rPr lang="en-US" sz="4000" dirty="0"/>
              <a:t>CSE 312 24Su</a:t>
            </a:r>
          </a:p>
          <a:p>
            <a:pPr algn="ctr"/>
            <a:r>
              <a:rPr lang="en-US" sz="3500" dirty="0"/>
              <a:t>Lecture 13</a:t>
            </a:r>
          </a:p>
        </p:txBody>
      </p:sp>
      <p:sp>
        <p:nvSpPr>
          <p:cNvPr id="10" name="Rectangle 9">
            <a:extLst>
              <a:ext uri="{FF2B5EF4-FFF2-40B4-BE49-F238E27FC236}">
                <a16:creationId xmlns:a16="http://schemas.microsoft.com/office/drawing/2014/main" id="{CCB0729C-15E0-D863-7FA2-D9AB14C21084}"/>
              </a:ext>
            </a:extLst>
          </p:cNvPr>
          <p:cNvSpPr/>
          <p:nvPr/>
        </p:nvSpPr>
        <p:spPr>
          <a:xfrm>
            <a:off x="8019738" y="5006715"/>
            <a:ext cx="869429" cy="1259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9C39428-3F49-0784-B7DC-60FCDBB4F08E}"/>
              </a:ext>
            </a:extLst>
          </p:cNvPr>
          <p:cNvSpPr txBox="1"/>
          <p:nvPr/>
        </p:nvSpPr>
        <p:spPr>
          <a:xfrm>
            <a:off x="0" y="330501"/>
            <a:ext cx="12192000" cy="658040"/>
          </a:xfrm>
          <a:prstGeom prst="rect">
            <a:avLst/>
          </a:prstGeom>
          <a:solidFill>
            <a:srgbClr val="EDF8FD"/>
          </a:solidFill>
        </p:spPr>
        <p:txBody>
          <a:bodyPr wrap="square" anchor="ctr">
            <a:noAutofit/>
          </a:bodyPr>
          <a:lstStyle/>
          <a:p>
            <a:pPr algn="ctr"/>
            <a:r>
              <a:rPr lang="en-US" sz="2800" b="1" dirty="0">
                <a:latin typeface="Segoe UI" panose="020B0502040204020203" pitchFamily="34" charset="0"/>
                <a:cs typeface="Segoe UI" panose="020B0502040204020203" pitchFamily="34" charset="0"/>
              </a:rPr>
              <a:t>etherpad.wikimedia.org/p/312 </a:t>
            </a:r>
            <a:r>
              <a:rPr lang="en-US" sz="2800" dirty="0">
                <a:latin typeface="Segoe UI" panose="020B0502040204020203" pitchFamily="34" charset="0"/>
                <a:cs typeface="Segoe UI" panose="020B0502040204020203" pitchFamily="34" charset="0"/>
              </a:rPr>
              <a:t>for (anonymous) questions/comments! </a:t>
            </a:r>
            <a:endParaRPr lang="en-US" sz="2800" b="1" dirty="0">
              <a:latin typeface="Segoe UI" panose="020B0502040204020203" pitchFamily="34" charset="0"/>
              <a:cs typeface="Segoe UI" panose="020B0502040204020203" pitchFamily="34" charset="0"/>
            </a:endParaRPr>
          </a:p>
        </p:txBody>
      </p:sp>
      <p:sp>
        <p:nvSpPr>
          <p:cNvPr id="3" name="Rectangle 2">
            <a:extLst>
              <a:ext uri="{FF2B5EF4-FFF2-40B4-BE49-F238E27FC236}">
                <a16:creationId xmlns:a16="http://schemas.microsoft.com/office/drawing/2014/main" id="{BBC4E85B-E066-47C3-CDA2-F458EA8534F2}"/>
              </a:ext>
            </a:extLst>
          </p:cNvPr>
          <p:cNvSpPr/>
          <p:nvPr/>
        </p:nvSpPr>
        <p:spPr>
          <a:xfrm>
            <a:off x="8019738" y="5006715"/>
            <a:ext cx="869429" cy="1259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6511588-4BB9-978B-4F9C-595F1349E96A}"/>
              </a:ext>
            </a:extLst>
          </p:cNvPr>
          <p:cNvSpPr/>
          <p:nvPr/>
        </p:nvSpPr>
        <p:spPr>
          <a:xfrm>
            <a:off x="8019738" y="5006715"/>
            <a:ext cx="869429" cy="1259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DDD3838F-4E6D-2DBE-F582-F4B164BE454B}"/>
                  </a:ext>
                </a:extLst>
              </p:cNvPr>
              <p:cNvSpPr/>
              <p:nvPr/>
            </p:nvSpPr>
            <p:spPr>
              <a:xfrm>
                <a:off x="-1" y="5222384"/>
                <a:ext cx="12192001" cy="1647793"/>
              </a:xfrm>
              <a:prstGeom prst="rect">
                <a:avLst/>
              </a:prstGeom>
              <a:solidFill>
                <a:srgbClr val="ECF4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latin typeface="Segoe UI Semilight" panose="020B0402040204020203" pitchFamily="34" charset="0"/>
                    <a:cs typeface="Segoe UI Semilight" panose="020B0402040204020203" pitchFamily="34" charset="0"/>
                  </a:rPr>
                  <a:t>You play a game where a fair coin is tossed until it comes up heads. The payoff is </a:t>
                </a:r>
                <a14:m>
                  <m:oMath xmlns:m="http://schemas.openxmlformats.org/officeDocument/2006/math">
                    <m:sSup>
                      <m:sSupPr>
                        <m:ctrlPr>
                          <a:rPr lang="en-US" sz="2200" i="1" dirty="0" smtClean="0">
                            <a:solidFill>
                              <a:schemeClr val="tx1"/>
                            </a:solidFill>
                            <a:latin typeface="Cambria Math" panose="02040503050406030204" pitchFamily="18" charset="0"/>
                          </a:rPr>
                        </m:ctrlPr>
                      </m:sSupPr>
                      <m:e>
                        <m:r>
                          <a:rPr lang="en-US" sz="2200" i="1" dirty="0" smtClean="0">
                            <a:solidFill>
                              <a:schemeClr val="tx1"/>
                            </a:solidFill>
                            <a:latin typeface="Cambria Math" panose="02040503050406030204" pitchFamily="18" charset="0"/>
                          </a:rPr>
                          <m:t>2</m:t>
                        </m:r>
                      </m:e>
                      <m:sup>
                        <m:r>
                          <a:rPr lang="en-US" sz="2200" i="1" dirty="0" smtClean="0">
                            <a:solidFill>
                              <a:schemeClr val="tx1"/>
                            </a:solidFill>
                            <a:latin typeface="Cambria Math" panose="02040503050406030204" pitchFamily="18" charset="0"/>
                          </a:rPr>
                          <m:t>𝑛</m:t>
                        </m:r>
                      </m:sup>
                    </m:sSup>
                  </m:oMath>
                </a14:m>
                <a:r>
                  <a:rPr lang="en-US" sz="2200" dirty="0">
                    <a:solidFill>
                      <a:schemeClr val="tx1"/>
                    </a:solidFill>
                    <a:latin typeface="Segoe UI Semilight" panose="020B0402040204020203" pitchFamily="34" charset="0"/>
                    <a:cs typeface="Segoe UI Semilight" panose="020B0402040204020203" pitchFamily="34" charset="0"/>
                  </a:rPr>
                  <a:t> dollars, where </a:t>
                </a:r>
                <a14:m>
                  <m:oMath xmlns:m="http://schemas.openxmlformats.org/officeDocument/2006/math">
                    <m:r>
                      <a:rPr lang="en-US" sz="2200" b="0" i="1" smtClean="0">
                        <a:solidFill>
                          <a:schemeClr val="tx1"/>
                        </a:solidFill>
                        <a:latin typeface="Cambria Math" panose="02040503050406030204" pitchFamily="18" charset="0"/>
                      </a:rPr>
                      <m:t>𝑛</m:t>
                    </m:r>
                  </m:oMath>
                </a14:m>
                <a:r>
                  <a:rPr lang="en-US" sz="2200" dirty="0">
                    <a:solidFill>
                      <a:schemeClr val="tx1"/>
                    </a:solidFill>
                    <a:latin typeface="Segoe UI Semilight" panose="020B0402040204020203" pitchFamily="34" charset="0"/>
                    <a:cs typeface="Segoe UI Semilight" panose="020B0402040204020203" pitchFamily="34" charset="0"/>
                  </a:rPr>
                  <a:t> is the number of tosses. The expected value of this game is infinite, which is surprising because no one would realistically pay an extremely high entry fee to play. (convince yourself of this using the geometric distribution PMF and LOTUS!)</a:t>
                </a:r>
              </a:p>
            </p:txBody>
          </p:sp>
        </mc:Choice>
        <mc:Fallback xmlns="">
          <p:sp>
            <p:nvSpPr>
              <p:cNvPr id="5" name="Rectangle 4">
                <a:extLst>
                  <a:ext uri="{FF2B5EF4-FFF2-40B4-BE49-F238E27FC236}">
                    <a16:creationId xmlns:a16="http://schemas.microsoft.com/office/drawing/2014/main" id="{DDD3838F-4E6D-2DBE-F582-F4B164BE454B}"/>
                  </a:ext>
                </a:extLst>
              </p:cNvPr>
              <p:cNvSpPr>
                <a:spLocks noRot="1" noChangeAspect="1" noMove="1" noResize="1" noEditPoints="1" noAdjustHandles="1" noChangeArrowheads="1" noChangeShapeType="1" noTextEdit="1"/>
              </p:cNvSpPr>
              <p:nvPr/>
            </p:nvSpPr>
            <p:spPr>
              <a:xfrm>
                <a:off x="-1" y="5222384"/>
                <a:ext cx="12192001" cy="1647793"/>
              </a:xfrm>
              <a:prstGeom prst="rect">
                <a:avLst/>
              </a:prstGeom>
              <a:blipFill>
                <a:blip r:embed="rId2"/>
                <a:stretch>
                  <a:fillRect l="-650" b="-1481"/>
                </a:stretch>
              </a:blipFill>
              <a:ln>
                <a:noFill/>
              </a:ln>
            </p:spPr>
            <p:txBody>
              <a:bodyPr/>
              <a:lstStyle/>
              <a:p>
                <a:r>
                  <a:rPr lang="en-US">
                    <a:noFill/>
                  </a:rPr>
                  <a:t> </a:t>
                </a:r>
              </a:p>
            </p:txBody>
          </p:sp>
        </mc:Fallback>
      </mc:AlternateContent>
      <p:sp>
        <p:nvSpPr>
          <p:cNvPr id="6" name="Rectangle: Rounded Corners 5">
            <a:extLst>
              <a:ext uri="{FF2B5EF4-FFF2-40B4-BE49-F238E27FC236}">
                <a16:creationId xmlns:a16="http://schemas.microsoft.com/office/drawing/2014/main" id="{6FC4BA94-D251-A53D-314D-A2DC1CB93FFD}"/>
              </a:ext>
            </a:extLst>
          </p:cNvPr>
          <p:cNvSpPr/>
          <p:nvPr/>
        </p:nvSpPr>
        <p:spPr>
          <a:xfrm>
            <a:off x="-196224" y="4704631"/>
            <a:ext cx="12554465" cy="565881"/>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latin typeface="Segoe UI" panose="020B0502040204020203" pitchFamily="34" charset="0"/>
                <a:cs typeface="Segoe UI" panose="020B0502040204020203" pitchFamily="34" charset="0"/>
              </a:rPr>
              <a:t>Fun fact!</a:t>
            </a:r>
          </a:p>
        </p:txBody>
      </p:sp>
    </p:spTree>
    <p:extLst>
      <p:ext uri="{BB962C8B-B14F-4D97-AF65-F5344CB8AC3E}">
        <p14:creationId xmlns:p14="http://schemas.microsoft.com/office/powerpoint/2010/main" val="3232169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BDEF3-D41D-48DA-B492-32E9C6B600CB}"/>
              </a:ext>
            </a:extLst>
          </p:cNvPr>
          <p:cNvSpPr>
            <a:spLocks noGrp="1"/>
          </p:cNvSpPr>
          <p:nvPr>
            <p:ph type="title"/>
          </p:nvPr>
        </p:nvSpPr>
        <p:spPr/>
        <p:txBody>
          <a:bodyPr/>
          <a:lstStyle/>
          <a:p>
            <a:r>
              <a:rPr lang="en-US" dirty="0"/>
              <a:t>Negative Binomial Analysis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AE2BCDD-077A-4C94-9AC0-446C736C6652}"/>
                  </a:ext>
                </a:extLst>
              </p:cNvPr>
              <p:cNvSpPr>
                <a:spLocks noGrp="1"/>
              </p:cNvSpPr>
              <p:nvPr>
                <p:ph idx="1"/>
              </p:nvPr>
            </p:nvSpPr>
            <p:spPr/>
            <p:txBody>
              <a:bodyPr/>
              <a:lstStyle/>
              <a:p>
                <a14:m>
                  <m:oMath xmlns:m="http://schemas.openxmlformats.org/officeDocument/2006/math">
                    <m:r>
                      <a:rPr lang="en-US" i="1">
                        <a:latin typeface="Cambria Math" panose="02040503050406030204" pitchFamily="18" charset="0"/>
                      </a:rPr>
                      <m:t>𝑋</m:t>
                    </m:r>
                  </m:oMath>
                </a14:m>
                <a:r>
                  <a:rPr lang="en-US" i="1" dirty="0"/>
                  <a:t> is the number of trials till we see </a:t>
                </a:r>
                <a14:m>
                  <m:oMath xmlns:m="http://schemas.openxmlformats.org/officeDocument/2006/math">
                    <m:r>
                      <a:rPr lang="en-US" i="1">
                        <a:latin typeface="Cambria Math" panose="02040503050406030204" pitchFamily="18" charset="0"/>
                      </a:rPr>
                      <m:t>𝑟</m:t>
                    </m:r>
                  </m:oMath>
                </a14:m>
                <a:r>
                  <a:rPr lang="en-US" i="1" dirty="0"/>
                  <a:t> successes</a:t>
                </a:r>
              </a:p>
              <a:p>
                <a:r>
                  <a:rPr lang="en-US" dirty="0"/>
                  <a:t>To see </a:t>
                </a:r>
                <a14:m>
                  <m:oMath xmlns:m="http://schemas.openxmlformats.org/officeDocument/2006/math">
                    <m:r>
                      <a:rPr lang="en-US" i="1">
                        <a:latin typeface="Cambria Math" panose="02040503050406030204" pitchFamily="18" charset="0"/>
                      </a:rPr>
                      <m:t>𝑟</m:t>
                    </m:r>
                  </m:oMath>
                </a14:m>
                <a:r>
                  <a:rPr lang="en-US" dirty="0"/>
                  <a:t> successes:</a:t>
                </a:r>
              </a:p>
              <a:p>
                <a:r>
                  <a:rPr lang="en-US" dirty="0"/>
                  <a:t>We do trials until we see success </a:t>
                </a:r>
                <a14:m>
                  <m:oMath xmlns:m="http://schemas.openxmlformats.org/officeDocument/2006/math">
                    <m:r>
                      <a:rPr lang="en-US" i="1">
                        <a:latin typeface="Cambria Math" panose="02040503050406030204" pitchFamily="18" charset="0"/>
                      </a:rPr>
                      <m:t>1</m:t>
                    </m:r>
                  </m:oMath>
                </a14:m>
                <a:r>
                  <a:rPr lang="en-US" dirty="0"/>
                  <a:t>. </a:t>
                </a:r>
              </a:p>
              <a:p>
                <a:r>
                  <a:rPr lang="en-US" dirty="0"/>
                  <a:t>Then do trials until success </a:t>
                </a:r>
                <a14:m>
                  <m:oMath xmlns:m="http://schemas.openxmlformats.org/officeDocument/2006/math">
                    <m:r>
                      <a:rPr lang="en-US" i="1" dirty="0">
                        <a:latin typeface="Cambria Math" panose="02040503050406030204" pitchFamily="18" charset="0"/>
                      </a:rPr>
                      <m:t>2.</m:t>
                    </m:r>
                  </m:oMath>
                </a14:m>
                <a:endParaRPr lang="en-US" dirty="0"/>
              </a:p>
              <a:p>
                <a:r>
                  <a:rPr lang="en-US" dirty="0"/>
                  <a:t>…do trials until success </a:t>
                </a:r>
                <a14:m>
                  <m:oMath xmlns:m="http://schemas.openxmlformats.org/officeDocument/2006/math">
                    <m:r>
                      <a:rPr lang="en-US" i="1">
                        <a:latin typeface="Cambria Math" panose="02040503050406030204" pitchFamily="18" charset="0"/>
                      </a:rPr>
                      <m:t>𝑟</m:t>
                    </m:r>
                  </m:oMath>
                </a14:m>
                <a:r>
                  <a:rPr lang="en-US" dirty="0"/>
                  <a:t>.</a:t>
                </a:r>
              </a:p>
              <a:p>
                <a:endParaRPr lang="en-US" dirty="0"/>
              </a:p>
              <a:p>
                <a:r>
                  <a:rPr lang="en-US" dirty="0"/>
                  <a:t>The total number of flips is…the</a:t>
                </a:r>
                <a:r>
                  <a:rPr lang="en-US" b="1" dirty="0">
                    <a:solidFill>
                      <a:schemeClr val="accent2">
                        <a:lumMod val="75000"/>
                      </a:schemeClr>
                    </a:solidFill>
                  </a:rPr>
                  <a:t> sum of geometric random variables</a:t>
                </a:r>
                <a:r>
                  <a:rPr lang="en-US" dirty="0"/>
                  <a:t>!</a:t>
                </a:r>
              </a:p>
              <a:p>
                <a:endParaRPr lang="en-US" dirty="0"/>
              </a:p>
            </p:txBody>
          </p:sp>
        </mc:Choice>
        <mc:Fallback xmlns="">
          <p:sp>
            <p:nvSpPr>
              <p:cNvPr id="3" name="Content Placeholder 2">
                <a:extLst>
                  <a:ext uri="{FF2B5EF4-FFF2-40B4-BE49-F238E27FC236}">
                    <a16:creationId xmlns:a16="http://schemas.microsoft.com/office/drawing/2014/main" id="{AAE2BCDD-077A-4C94-9AC0-446C736C6652}"/>
                  </a:ext>
                </a:extLst>
              </p:cNvPr>
              <p:cNvSpPr>
                <a:spLocks noGrp="1" noRot="1" noChangeAspect="1" noMove="1" noResize="1" noEditPoints="1" noAdjustHandles="1" noChangeArrowheads="1" noChangeShapeType="1" noTextEdit="1"/>
              </p:cNvSpPr>
              <p:nvPr>
                <p:ph idx="1"/>
              </p:nvPr>
            </p:nvSpPr>
            <p:spPr>
              <a:blipFill>
                <a:blip r:embed="rId3"/>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1405390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17DD2-276C-4650-A370-B9F695B45D92}"/>
              </a:ext>
            </a:extLst>
          </p:cNvPr>
          <p:cNvSpPr>
            <a:spLocks noGrp="1"/>
          </p:cNvSpPr>
          <p:nvPr>
            <p:ph type="title"/>
          </p:nvPr>
        </p:nvSpPr>
        <p:spPr/>
        <p:txBody>
          <a:bodyPr/>
          <a:lstStyle/>
          <a:p>
            <a:r>
              <a:rPr lang="en-US" dirty="0"/>
              <a:t>Negative Binomial Analysis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C9C3A84-7ECE-4BC5-846C-F702383D5DAB}"/>
                  </a:ext>
                </a:extLst>
              </p:cNvPr>
              <p:cNvSpPr>
                <a:spLocks noGrp="1"/>
              </p:cNvSpPr>
              <p:nvPr>
                <p:ph idx="1"/>
              </p:nvPr>
            </p:nvSpPr>
            <p:spPr/>
            <p:txBody>
              <a:bodyPr/>
              <a:lstStyle/>
              <a:p>
                <a:r>
                  <a:rPr lang="en-US" dirty="0"/>
                  <a:t>Let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𝑟</m:t>
                        </m:r>
                      </m:sub>
                    </m:sSub>
                  </m:oMath>
                </a14:m>
                <a:r>
                  <a:rPr lang="en-US" dirty="0"/>
                  <a:t> be independent copies of </a:t>
                </a:r>
                <a14:m>
                  <m:oMath xmlns:m="http://schemas.openxmlformats.org/officeDocument/2006/math">
                    <m:r>
                      <m:rPr>
                        <m:sty m:val="p"/>
                      </m:rPr>
                      <a:rPr lang="en-US" b="0" i="0" smtClean="0">
                        <a:latin typeface="Cambria Math" panose="02040503050406030204" pitchFamily="18" charset="0"/>
                      </a:rPr>
                      <m:t>Geo</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oMath>
                </a14:m>
                <a:endParaRPr lang="en-US" dirty="0"/>
              </a:p>
              <a:p>
                <a:endParaRPr lang="en-US" dirty="0"/>
              </a:p>
              <a:p>
                <a:endParaRPr lang="en-US" dirty="0"/>
              </a:p>
              <a:p>
                <a:endParaRPr lang="en-US" dirty="0"/>
              </a:p>
              <a:p>
                <a:endParaRPr lang="en-US" dirty="0"/>
              </a:p>
              <a:p>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m:rPr>
                        <m:sty m:val="p"/>
                      </m:rPr>
                      <a:rPr lang="en-US" b="0" i="0" smtClean="0">
                        <a:latin typeface="Cambria Math" panose="02040503050406030204" pitchFamily="18" charset="0"/>
                      </a:rPr>
                      <m:t>NegBin</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oMath>
                </a14:m>
                <a:r>
                  <a:rPr lang="en-US" dirty="0"/>
                  <a:t> </a:t>
                </a:r>
                <a14:m>
                  <m:oMath xmlns:m="http://schemas.openxmlformats.org/officeDocument/2006/math">
                    <m:r>
                      <a:rPr lang="en-US" b="0" i="1" dirty="0" smtClean="0">
                        <a:latin typeface="Cambria Math" panose="02040503050406030204" pitchFamily="18" charset="0"/>
                      </a:rPr>
                      <m:t>𝑋</m:t>
                    </m:r>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𝑍</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𝑍</m:t>
                        </m:r>
                      </m:e>
                      <m:sub>
                        <m:r>
                          <a:rPr lang="en-US" b="0" i="1" dirty="0" smtClean="0">
                            <a:latin typeface="Cambria Math" panose="02040503050406030204" pitchFamily="18" charset="0"/>
                          </a:rPr>
                          <m:t>2</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𝑍</m:t>
                        </m:r>
                      </m:e>
                      <m:sub>
                        <m:r>
                          <a:rPr lang="en-US" b="0" i="1" dirty="0" smtClean="0">
                            <a:latin typeface="Cambria Math" panose="02040503050406030204" pitchFamily="18" charset="0"/>
                          </a:rPr>
                          <m:t>𝑟</m:t>
                        </m:r>
                      </m:sub>
                    </m:sSub>
                  </m:oMath>
                </a14:m>
                <a:r>
                  <a:rPr lang="en-US" dirty="0"/>
                  <a:t>.</a:t>
                </a:r>
              </a:p>
            </p:txBody>
          </p:sp>
        </mc:Choice>
        <mc:Fallback xmlns="">
          <p:sp>
            <p:nvSpPr>
              <p:cNvPr id="3" name="Content Placeholder 2">
                <a:extLst>
                  <a:ext uri="{FF2B5EF4-FFF2-40B4-BE49-F238E27FC236}">
                    <a16:creationId xmlns:a16="http://schemas.microsoft.com/office/drawing/2014/main" id="{3C9C3A84-7ECE-4BC5-846C-F702383D5DAB}"/>
                  </a:ext>
                </a:extLst>
              </p:cNvPr>
              <p:cNvSpPr>
                <a:spLocks noGrp="1" noRot="1" noChangeAspect="1" noMove="1" noResize="1" noEditPoints="1" noAdjustHandles="1" noChangeArrowheads="1" noChangeShapeType="1" noTextEdit="1"/>
              </p:cNvSpPr>
              <p:nvPr>
                <p:ph idx="1"/>
              </p:nvPr>
            </p:nvSpPr>
            <p:spPr>
              <a:blipFill>
                <a:blip r:embed="rId3"/>
                <a:stretch>
                  <a:fillRect l="-654"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Rounded Corners 3">
                <a:extLst>
                  <a:ext uri="{FF2B5EF4-FFF2-40B4-BE49-F238E27FC236}">
                    <a16:creationId xmlns:a16="http://schemas.microsoft.com/office/drawing/2014/main" id="{A8425EBF-8019-6309-9F58-4D5E32338A60}"/>
                  </a:ext>
                </a:extLst>
              </p:cNvPr>
              <p:cNvSpPr/>
              <p:nvPr/>
            </p:nvSpPr>
            <p:spPr>
              <a:xfrm>
                <a:off x="633643" y="2516906"/>
                <a:ext cx="10206635" cy="1206955"/>
              </a:xfrm>
              <a:prstGeom prst="roundRect">
                <a:avLst>
                  <a:gd name="adj" fmla="val 13749"/>
                </a:avLst>
              </a:prstGeom>
              <a:solidFill>
                <a:srgbClr val="F4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14:m>
                  <m:oMath xmlns:m="http://schemas.openxmlformats.org/officeDocument/2006/math">
                    <m:sSub>
                      <m:sSub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ctrlPr>
                      </m:sSub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𝑍</m:t>
                        </m:r>
                      </m:e>
                      <m: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𝑖</m:t>
                        </m:r>
                      </m:sub>
                    </m:sSub>
                  </m:oMath>
                </a14:m>
                <a:r>
                  <a:rPr kumimoji="0" lang="en-US" sz="28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are called “</a:t>
                </a:r>
                <a:r>
                  <a:rPr kumimoji="0" lang="en-US" sz="2800" b="1" i="0" u="none" strike="noStrike" kern="1200" cap="none" spc="0" normalizeH="0" baseline="0" noProof="0" dirty="0">
                    <a:ln>
                      <a:noFill/>
                    </a:ln>
                    <a:solidFill>
                      <a:srgbClr val="A48DD3">
                        <a:lumMod val="75000"/>
                      </a:srgbClr>
                    </a:solidFill>
                    <a:effectLst/>
                    <a:uLnTx/>
                    <a:uFillTx/>
                    <a:latin typeface="Segoe UI Semilight" panose="020B0402040204020203" pitchFamily="34" charset="0"/>
                    <a:ea typeface="+mn-ea"/>
                    <a:cs typeface="Segoe UI Semilight" panose="020B0402040204020203" pitchFamily="34" charset="0"/>
                  </a:rPr>
                  <a:t>independent</a:t>
                </a:r>
                <a:r>
                  <a:rPr kumimoji="0" lang="en-US" sz="2800" b="1"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and </a:t>
                </a:r>
                <a:r>
                  <a:rPr kumimoji="0" lang="en-US" sz="2800" b="1" i="0" u="none" strike="noStrike" kern="1200" cap="none" spc="0" normalizeH="0" baseline="0" noProof="0" dirty="0">
                    <a:ln>
                      <a:noFill/>
                    </a:ln>
                    <a:solidFill>
                      <a:srgbClr val="3E8853"/>
                    </a:solidFill>
                    <a:effectLst/>
                    <a:uLnTx/>
                    <a:uFillTx/>
                    <a:latin typeface="Segoe UI Semilight" panose="020B0402040204020203" pitchFamily="34" charset="0"/>
                    <a:ea typeface="+mn-ea"/>
                    <a:cs typeface="Segoe UI Semilight" panose="020B0402040204020203" pitchFamily="34" charset="0"/>
                  </a:rPr>
                  <a:t>identically distributed</a:t>
                </a:r>
                <a:r>
                  <a:rPr kumimoji="0" lang="en-US" sz="28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or “</a:t>
                </a:r>
                <a:r>
                  <a:rPr kumimoji="0" lang="en-US" sz="2800" b="0" i="0" u="none" strike="noStrike" kern="1200" cap="none" spc="0" normalizeH="0" baseline="0" noProof="0" dirty="0" err="1">
                    <a:ln>
                      <a:noFill/>
                    </a:ln>
                    <a:solidFill>
                      <a:prstClr val="black"/>
                    </a:solidFill>
                    <a:effectLst/>
                    <a:uLnTx/>
                    <a:uFillTx/>
                    <a:latin typeface="Segoe UI Semilight" panose="020B0402040204020203" pitchFamily="34" charset="0"/>
                    <a:ea typeface="+mn-ea"/>
                    <a:cs typeface="Segoe UI Semilight" panose="020B0402040204020203" pitchFamily="34" charset="0"/>
                  </a:rPr>
                  <a:t>i.i.d</a:t>
                </a:r>
                <a:r>
                  <a:rPr kumimoji="0" lang="en-US" sz="28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a:t>
                </a: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en-US" sz="28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Because they are </a:t>
                </a:r>
                <a:r>
                  <a:rPr kumimoji="0" lang="en-US" sz="2800" b="1" i="0" u="none" strike="noStrike" kern="1200" cap="none" spc="0" normalizeH="0" baseline="0" noProof="0" dirty="0">
                    <a:ln>
                      <a:noFill/>
                    </a:ln>
                    <a:solidFill>
                      <a:srgbClr val="A48DD3">
                        <a:lumMod val="75000"/>
                      </a:srgbClr>
                    </a:solidFill>
                    <a:effectLst/>
                    <a:uLnTx/>
                    <a:uFillTx/>
                    <a:latin typeface="Segoe UI Semilight" panose="020B0402040204020203" pitchFamily="34" charset="0"/>
                    <a:ea typeface="+mn-ea"/>
                    <a:cs typeface="Segoe UI Semilight" panose="020B0402040204020203" pitchFamily="34" charset="0"/>
                  </a:rPr>
                  <a:t>independent</a:t>
                </a:r>
                <a:r>
                  <a:rPr kumimoji="0" lang="en-US" sz="28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…and have </a:t>
                </a:r>
                <a:r>
                  <a:rPr kumimoji="0" lang="en-US" sz="2800" b="1" i="0" u="none" strike="noStrike" kern="1200" cap="none" spc="0" normalizeH="0" baseline="0" noProof="0" dirty="0">
                    <a:ln>
                      <a:noFill/>
                    </a:ln>
                    <a:solidFill>
                      <a:srgbClr val="3E8853"/>
                    </a:solidFill>
                    <a:effectLst/>
                    <a:uLnTx/>
                    <a:uFillTx/>
                    <a:latin typeface="Segoe UI Semilight" panose="020B0402040204020203" pitchFamily="34" charset="0"/>
                    <a:ea typeface="+mn-ea"/>
                    <a:cs typeface="Segoe UI Semilight" panose="020B0402040204020203" pitchFamily="34" charset="0"/>
                  </a:rPr>
                  <a:t>identical </a:t>
                </a:r>
                <a:r>
                  <a:rPr kumimoji="0" lang="en-US" sz="2800" b="1" i="0" u="none" strike="noStrike" kern="1200" cap="none" spc="0" normalizeH="0" baseline="0" noProof="0" dirty="0" err="1">
                    <a:ln>
                      <a:noFill/>
                    </a:ln>
                    <a:solidFill>
                      <a:srgbClr val="3E8853"/>
                    </a:solidFill>
                    <a:effectLst/>
                    <a:uLnTx/>
                    <a:uFillTx/>
                    <a:latin typeface="Segoe UI Semilight" panose="020B0402040204020203" pitchFamily="34" charset="0"/>
                    <a:ea typeface="+mn-ea"/>
                    <a:cs typeface="Segoe UI Semilight" panose="020B0402040204020203" pitchFamily="34" charset="0"/>
                  </a:rPr>
                  <a:t>pmfs</a:t>
                </a:r>
                <a:r>
                  <a:rPr kumimoji="0" lang="en-US" sz="28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a:t>
                </a:r>
              </a:p>
            </p:txBody>
          </p:sp>
        </mc:Choice>
        <mc:Fallback xmlns="">
          <p:sp>
            <p:nvSpPr>
              <p:cNvPr id="4" name="Rectangle: Rounded Corners 3">
                <a:extLst>
                  <a:ext uri="{FF2B5EF4-FFF2-40B4-BE49-F238E27FC236}">
                    <a16:creationId xmlns:a16="http://schemas.microsoft.com/office/drawing/2014/main" id="{A8425EBF-8019-6309-9F58-4D5E32338A60}"/>
                  </a:ext>
                </a:extLst>
              </p:cNvPr>
              <p:cNvSpPr>
                <a:spLocks noRot="1" noChangeAspect="1" noMove="1" noResize="1" noEditPoints="1" noAdjustHandles="1" noChangeArrowheads="1" noChangeShapeType="1" noTextEdit="1"/>
              </p:cNvSpPr>
              <p:nvPr/>
            </p:nvSpPr>
            <p:spPr>
              <a:xfrm>
                <a:off x="633643" y="2516906"/>
                <a:ext cx="10206635" cy="1206955"/>
              </a:xfrm>
              <a:prstGeom prst="roundRect">
                <a:avLst>
                  <a:gd name="adj" fmla="val 13749"/>
                </a:avLst>
              </a:prstGeom>
              <a:blipFill>
                <a:blip r:embed="rId4"/>
                <a:stretch>
                  <a:fillRect t="-5051" b="-4040"/>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897785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17DD2-276C-4650-A370-B9F695B45D92}"/>
              </a:ext>
            </a:extLst>
          </p:cNvPr>
          <p:cNvSpPr>
            <a:spLocks noGrp="1"/>
          </p:cNvSpPr>
          <p:nvPr>
            <p:ph type="title"/>
          </p:nvPr>
        </p:nvSpPr>
        <p:spPr/>
        <p:txBody>
          <a:bodyPr/>
          <a:lstStyle/>
          <a:p>
            <a:r>
              <a:rPr lang="en-US" dirty="0"/>
              <a:t>Negative Binomial Analysis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C9C3A84-7ECE-4BC5-846C-F702383D5DAB}"/>
                  </a:ext>
                </a:extLst>
              </p:cNvPr>
              <p:cNvSpPr>
                <a:spLocks noGrp="1"/>
              </p:cNvSpPr>
              <p:nvPr>
                <p:ph idx="1"/>
              </p:nvPr>
            </p:nvSpPr>
            <p:spPr/>
            <p:txBody>
              <a:bodyPr/>
              <a:lstStyle/>
              <a:p>
                <a:r>
                  <a:rPr lang="en-US" dirty="0"/>
                  <a:t>Let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𝑟</m:t>
                        </m:r>
                      </m:sub>
                    </m:sSub>
                  </m:oMath>
                </a14:m>
                <a:r>
                  <a:rPr lang="en-US" dirty="0"/>
                  <a:t> be independent copies of </a:t>
                </a:r>
                <a14:m>
                  <m:oMath xmlns:m="http://schemas.openxmlformats.org/officeDocument/2006/math">
                    <m:r>
                      <m:rPr>
                        <m:sty m:val="p"/>
                      </m:rPr>
                      <a:rPr lang="en-US" b="0" i="0" smtClean="0">
                        <a:latin typeface="Cambria Math" panose="02040503050406030204" pitchFamily="18" charset="0"/>
                      </a:rPr>
                      <m:t>Geo</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oMath>
                </a14:m>
                <a:endParaRPr lang="en-US" dirty="0"/>
              </a:p>
              <a:p>
                <a:endParaRPr lang="en-US" dirty="0"/>
              </a:p>
              <a:p>
                <a:endParaRPr lang="en-US" dirty="0"/>
              </a:p>
              <a:p>
                <a:endParaRPr lang="en-US" dirty="0"/>
              </a:p>
              <a:p>
                <a:endParaRPr lang="en-US" dirty="0"/>
              </a:p>
              <a:p>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m:rPr>
                        <m:sty m:val="p"/>
                      </m:rPr>
                      <a:rPr lang="en-US" b="0" i="0" smtClean="0">
                        <a:latin typeface="Cambria Math" panose="02040503050406030204" pitchFamily="18" charset="0"/>
                      </a:rPr>
                      <m:t>NegBin</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oMath>
                </a14:m>
                <a:r>
                  <a:rPr lang="en-US" dirty="0"/>
                  <a:t> </a:t>
                </a:r>
                <a14:m>
                  <m:oMath xmlns:m="http://schemas.openxmlformats.org/officeDocument/2006/math">
                    <m:r>
                      <a:rPr lang="en-US" b="0" i="1" dirty="0" smtClean="0">
                        <a:latin typeface="Cambria Math" panose="02040503050406030204" pitchFamily="18" charset="0"/>
                      </a:rPr>
                      <m:t>𝑋</m:t>
                    </m:r>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𝑍</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𝑍</m:t>
                        </m:r>
                      </m:e>
                      <m:sub>
                        <m:r>
                          <a:rPr lang="en-US" b="0" i="1" dirty="0" smtClean="0">
                            <a:latin typeface="Cambria Math" panose="02040503050406030204" pitchFamily="18" charset="0"/>
                          </a:rPr>
                          <m:t>2</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𝑍</m:t>
                        </m:r>
                      </m:e>
                      <m:sub>
                        <m:r>
                          <a:rPr lang="en-US" b="0" i="1" dirty="0" smtClean="0">
                            <a:latin typeface="Cambria Math" panose="02040503050406030204" pitchFamily="18" charset="0"/>
                          </a:rPr>
                          <m:t>𝑟</m:t>
                        </m:r>
                      </m:sub>
                    </m:sSub>
                  </m:oMath>
                </a14:m>
                <a:r>
                  <a:rPr lang="en-US" dirty="0"/>
                  <a:t>.</a:t>
                </a:r>
              </a:p>
              <a:p>
                <a14:m>
                  <m:oMath xmlns:m="http://schemas.openxmlformats.org/officeDocument/2006/math">
                    <m:r>
                      <a:rPr lang="en-US" b="1" i="1" smtClean="0">
                        <a:solidFill>
                          <a:schemeClr val="accent5">
                            <a:lumMod val="75000"/>
                          </a:schemeClr>
                        </a:solidFill>
                        <a:latin typeface="Cambria Math" panose="02040503050406030204" pitchFamily="18" charset="0"/>
                      </a:rPr>
                      <m:t>𝔼</m:t>
                    </m:r>
                    <m:d>
                      <m:dPr>
                        <m:begChr m:val="["/>
                        <m:endChr m:val="]"/>
                        <m:ctrlPr>
                          <a:rPr lang="en-US" b="1" i="1" smtClean="0">
                            <a:solidFill>
                              <a:schemeClr val="accent5">
                                <a:lumMod val="75000"/>
                              </a:schemeClr>
                            </a:solidFill>
                            <a:latin typeface="Cambria Math" panose="02040503050406030204" pitchFamily="18" charset="0"/>
                          </a:rPr>
                        </m:ctrlPr>
                      </m:dPr>
                      <m:e>
                        <m:r>
                          <a:rPr lang="en-US" b="1" i="1" smtClean="0">
                            <a:solidFill>
                              <a:schemeClr val="accent5">
                                <a:lumMod val="75000"/>
                              </a:schemeClr>
                            </a:solidFill>
                            <a:latin typeface="Cambria Math" panose="02040503050406030204" pitchFamily="18" charset="0"/>
                          </a:rPr>
                          <m:t>𝑿</m:t>
                        </m:r>
                      </m:e>
                    </m:d>
                    <m:r>
                      <a:rPr lang="en-US" b="1" i="1" smtClean="0">
                        <a:solidFill>
                          <a:schemeClr val="accent5">
                            <a:lumMod val="75000"/>
                          </a:schemeClr>
                        </a:solidFill>
                        <a:latin typeface="Cambria Math" panose="02040503050406030204" pitchFamily="18" charset="0"/>
                      </a:rPr>
                      <m:t>=</m:t>
                    </m:r>
                    <m:r>
                      <a:rPr lang="en-US" b="1" i="1" smtClean="0">
                        <a:solidFill>
                          <a:schemeClr val="accent5">
                            <a:lumMod val="75000"/>
                          </a:schemeClr>
                        </a:solidFill>
                        <a:latin typeface="Cambria Math" panose="02040503050406030204" pitchFamily="18" charset="0"/>
                      </a:rPr>
                      <m:t>𝔼</m:t>
                    </m:r>
                    <m:d>
                      <m:dPr>
                        <m:begChr m:val="["/>
                        <m:endChr m:val="]"/>
                        <m:ctrlPr>
                          <a:rPr lang="en-US" b="1" i="1" smtClean="0">
                            <a:solidFill>
                              <a:schemeClr val="accent5">
                                <a:lumMod val="75000"/>
                              </a:schemeClr>
                            </a:solidFill>
                            <a:latin typeface="Cambria Math" panose="02040503050406030204" pitchFamily="18" charset="0"/>
                          </a:rPr>
                        </m:ctrlPr>
                      </m:dPr>
                      <m:e>
                        <m:sSub>
                          <m:sSubPr>
                            <m:ctrlPr>
                              <a:rPr lang="en-US" b="1" i="1" smtClean="0">
                                <a:solidFill>
                                  <a:schemeClr val="accent5">
                                    <a:lumMod val="75000"/>
                                  </a:schemeClr>
                                </a:solidFill>
                                <a:latin typeface="Cambria Math" panose="02040503050406030204" pitchFamily="18" charset="0"/>
                              </a:rPr>
                            </m:ctrlPr>
                          </m:sSubPr>
                          <m:e>
                            <m:r>
                              <a:rPr lang="en-US" b="1" i="1" smtClean="0">
                                <a:solidFill>
                                  <a:schemeClr val="accent5">
                                    <a:lumMod val="75000"/>
                                  </a:schemeClr>
                                </a:solidFill>
                                <a:latin typeface="Cambria Math" panose="02040503050406030204" pitchFamily="18" charset="0"/>
                              </a:rPr>
                              <m:t>𝒁</m:t>
                            </m:r>
                          </m:e>
                          <m:sub>
                            <m:r>
                              <a:rPr lang="en-US" b="1" i="1" smtClean="0">
                                <a:solidFill>
                                  <a:schemeClr val="accent5">
                                    <a:lumMod val="75000"/>
                                  </a:schemeClr>
                                </a:solidFill>
                                <a:latin typeface="Cambria Math" panose="02040503050406030204" pitchFamily="18" charset="0"/>
                              </a:rPr>
                              <m:t>𝟏</m:t>
                            </m:r>
                          </m:sub>
                        </m:sSub>
                        <m:r>
                          <a:rPr lang="en-US" b="1" i="1" smtClean="0">
                            <a:solidFill>
                              <a:schemeClr val="accent5">
                                <a:lumMod val="75000"/>
                              </a:schemeClr>
                            </a:solidFill>
                            <a:latin typeface="Cambria Math" panose="02040503050406030204" pitchFamily="18" charset="0"/>
                          </a:rPr>
                          <m:t>+</m:t>
                        </m:r>
                        <m:sSub>
                          <m:sSubPr>
                            <m:ctrlPr>
                              <a:rPr lang="en-US" b="1" i="1" smtClean="0">
                                <a:solidFill>
                                  <a:schemeClr val="accent5">
                                    <a:lumMod val="75000"/>
                                  </a:schemeClr>
                                </a:solidFill>
                                <a:latin typeface="Cambria Math" panose="02040503050406030204" pitchFamily="18" charset="0"/>
                              </a:rPr>
                            </m:ctrlPr>
                          </m:sSubPr>
                          <m:e>
                            <m:r>
                              <a:rPr lang="en-US" b="1" i="1" smtClean="0">
                                <a:solidFill>
                                  <a:schemeClr val="accent5">
                                    <a:lumMod val="75000"/>
                                  </a:schemeClr>
                                </a:solidFill>
                                <a:latin typeface="Cambria Math" panose="02040503050406030204" pitchFamily="18" charset="0"/>
                              </a:rPr>
                              <m:t>𝒁</m:t>
                            </m:r>
                          </m:e>
                          <m:sub>
                            <m:r>
                              <a:rPr lang="en-US" b="1" i="1" smtClean="0">
                                <a:solidFill>
                                  <a:schemeClr val="accent5">
                                    <a:lumMod val="75000"/>
                                  </a:schemeClr>
                                </a:solidFill>
                                <a:latin typeface="Cambria Math" panose="02040503050406030204" pitchFamily="18" charset="0"/>
                              </a:rPr>
                              <m:t>𝟐</m:t>
                            </m:r>
                          </m:sub>
                        </m:sSub>
                        <m:r>
                          <a:rPr lang="en-US" b="1" i="1" smtClean="0">
                            <a:solidFill>
                              <a:schemeClr val="accent5">
                                <a:lumMod val="75000"/>
                              </a:schemeClr>
                            </a:solidFill>
                            <a:latin typeface="Cambria Math" panose="02040503050406030204" pitchFamily="18" charset="0"/>
                          </a:rPr>
                          <m:t>+…</m:t>
                        </m:r>
                        <m:sSub>
                          <m:sSubPr>
                            <m:ctrlPr>
                              <a:rPr lang="en-US" b="1" i="1" smtClean="0">
                                <a:solidFill>
                                  <a:schemeClr val="accent5">
                                    <a:lumMod val="75000"/>
                                  </a:schemeClr>
                                </a:solidFill>
                                <a:latin typeface="Cambria Math" panose="02040503050406030204" pitchFamily="18" charset="0"/>
                              </a:rPr>
                            </m:ctrlPr>
                          </m:sSubPr>
                          <m:e>
                            <m:r>
                              <a:rPr lang="en-US" b="1" i="1" smtClean="0">
                                <a:solidFill>
                                  <a:schemeClr val="accent5">
                                    <a:lumMod val="75000"/>
                                  </a:schemeClr>
                                </a:solidFill>
                                <a:latin typeface="Cambria Math" panose="02040503050406030204" pitchFamily="18" charset="0"/>
                              </a:rPr>
                              <m:t>𝒁</m:t>
                            </m:r>
                          </m:e>
                          <m:sub>
                            <m:r>
                              <a:rPr lang="en-US" b="1" i="1" smtClean="0">
                                <a:solidFill>
                                  <a:schemeClr val="accent5">
                                    <a:lumMod val="75000"/>
                                  </a:schemeClr>
                                </a:solidFill>
                                <a:latin typeface="Cambria Math" panose="02040503050406030204" pitchFamily="18" charset="0"/>
                              </a:rPr>
                              <m:t>𝒓</m:t>
                            </m:r>
                          </m:sub>
                        </m:sSub>
                      </m:e>
                    </m:d>
                    <m:r>
                      <a:rPr lang="en-US" b="1" i="1" smtClean="0">
                        <a:solidFill>
                          <a:schemeClr val="accent5">
                            <a:lumMod val="75000"/>
                          </a:schemeClr>
                        </a:solidFill>
                        <a:latin typeface="Cambria Math" panose="02040503050406030204" pitchFamily="18" charset="0"/>
                      </a:rPr>
                      <m:t>=</m:t>
                    </m:r>
                    <m:r>
                      <a:rPr lang="en-US" b="1" i="1" smtClean="0">
                        <a:solidFill>
                          <a:schemeClr val="accent5">
                            <a:lumMod val="75000"/>
                          </a:schemeClr>
                        </a:solidFill>
                        <a:latin typeface="Cambria Math" panose="02040503050406030204" pitchFamily="18" charset="0"/>
                      </a:rPr>
                      <m:t>𝔼</m:t>
                    </m:r>
                    <m:d>
                      <m:dPr>
                        <m:begChr m:val="["/>
                        <m:endChr m:val="]"/>
                        <m:ctrlPr>
                          <a:rPr lang="en-US" b="1" i="1" smtClean="0">
                            <a:solidFill>
                              <a:schemeClr val="accent5">
                                <a:lumMod val="75000"/>
                              </a:schemeClr>
                            </a:solidFill>
                            <a:latin typeface="Cambria Math" panose="02040503050406030204" pitchFamily="18" charset="0"/>
                          </a:rPr>
                        </m:ctrlPr>
                      </m:dPr>
                      <m:e>
                        <m:sSub>
                          <m:sSubPr>
                            <m:ctrlPr>
                              <a:rPr lang="en-US" b="1" i="1" smtClean="0">
                                <a:solidFill>
                                  <a:schemeClr val="accent5">
                                    <a:lumMod val="75000"/>
                                  </a:schemeClr>
                                </a:solidFill>
                                <a:latin typeface="Cambria Math" panose="02040503050406030204" pitchFamily="18" charset="0"/>
                              </a:rPr>
                            </m:ctrlPr>
                          </m:sSubPr>
                          <m:e>
                            <m:r>
                              <a:rPr lang="en-US" b="1" i="1" smtClean="0">
                                <a:solidFill>
                                  <a:schemeClr val="accent5">
                                    <a:lumMod val="75000"/>
                                  </a:schemeClr>
                                </a:solidFill>
                                <a:latin typeface="Cambria Math" panose="02040503050406030204" pitchFamily="18" charset="0"/>
                              </a:rPr>
                              <m:t>𝒁</m:t>
                            </m:r>
                          </m:e>
                          <m:sub>
                            <m:r>
                              <a:rPr lang="en-US" b="1" i="1" smtClean="0">
                                <a:solidFill>
                                  <a:schemeClr val="accent5">
                                    <a:lumMod val="75000"/>
                                  </a:schemeClr>
                                </a:solidFill>
                                <a:latin typeface="Cambria Math" panose="02040503050406030204" pitchFamily="18" charset="0"/>
                              </a:rPr>
                              <m:t>𝟏</m:t>
                            </m:r>
                          </m:sub>
                        </m:sSub>
                      </m:e>
                    </m:d>
                    <m:r>
                      <a:rPr lang="en-US" b="1" i="1" smtClean="0">
                        <a:solidFill>
                          <a:schemeClr val="accent5">
                            <a:lumMod val="75000"/>
                          </a:schemeClr>
                        </a:solidFill>
                        <a:latin typeface="Cambria Math" panose="02040503050406030204" pitchFamily="18" charset="0"/>
                      </a:rPr>
                      <m:t>+</m:t>
                    </m:r>
                    <m:r>
                      <a:rPr lang="en-US" b="1" i="1" smtClean="0">
                        <a:solidFill>
                          <a:schemeClr val="accent5">
                            <a:lumMod val="75000"/>
                          </a:schemeClr>
                        </a:solidFill>
                        <a:latin typeface="Cambria Math" panose="02040503050406030204" pitchFamily="18" charset="0"/>
                      </a:rPr>
                      <m:t>𝔼</m:t>
                    </m:r>
                    <m:d>
                      <m:dPr>
                        <m:begChr m:val="["/>
                        <m:endChr m:val="]"/>
                        <m:ctrlPr>
                          <a:rPr lang="en-US" b="1" i="1" smtClean="0">
                            <a:solidFill>
                              <a:schemeClr val="accent5">
                                <a:lumMod val="75000"/>
                              </a:schemeClr>
                            </a:solidFill>
                            <a:latin typeface="Cambria Math" panose="02040503050406030204" pitchFamily="18" charset="0"/>
                          </a:rPr>
                        </m:ctrlPr>
                      </m:dPr>
                      <m:e>
                        <m:sSub>
                          <m:sSubPr>
                            <m:ctrlPr>
                              <a:rPr lang="en-US" b="1" i="1" smtClean="0">
                                <a:solidFill>
                                  <a:schemeClr val="accent5">
                                    <a:lumMod val="75000"/>
                                  </a:schemeClr>
                                </a:solidFill>
                                <a:latin typeface="Cambria Math" panose="02040503050406030204" pitchFamily="18" charset="0"/>
                              </a:rPr>
                            </m:ctrlPr>
                          </m:sSubPr>
                          <m:e>
                            <m:r>
                              <a:rPr lang="en-US" b="1" i="1" smtClean="0">
                                <a:solidFill>
                                  <a:schemeClr val="accent5">
                                    <a:lumMod val="75000"/>
                                  </a:schemeClr>
                                </a:solidFill>
                                <a:latin typeface="Cambria Math" panose="02040503050406030204" pitchFamily="18" charset="0"/>
                              </a:rPr>
                              <m:t>𝒁</m:t>
                            </m:r>
                          </m:e>
                          <m:sub>
                            <m:r>
                              <a:rPr lang="en-US" b="1" i="1" smtClean="0">
                                <a:solidFill>
                                  <a:schemeClr val="accent5">
                                    <a:lumMod val="75000"/>
                                  </a:schemeClr>
                                </a:solidFill>
                                <a:latin typeface="Cambria Math" panose="02040503050406030204" pitchFamily="18" charset="0"/>
                              </a:rPr>
                              <m:t>𝟐</m:t>
                            </m:r>
                          </m:sub>
                        </m:sSub>
                      </m:e>
                    </m:d>
                    <m:r>
                      <a:rPr lang="en-US" b="1" i="1" smtClean="0">
                        <a:solidFill>
                          <a:schemeClr val="accent5">
                            <a:lumMod val="75000"/>
                          </a:schemeClr>
                        </a:solidFill>
                        <a:latin typeface="Cambria Math" panose="02040503050406030204" pitchFamily="18" charset="0"/>
                      </a:rPr>
                      <m:t>+…+</m:t>
                    </m:r>
                    <m:r>
                      <a:rPr lang="en-US" b="1" i="1" smtClean="0">
                        <a:solidFill>
                          <a:schemeClr val="accent5">
                            <a:lumMod val="75000"/>
                          </a:schemeClr>
                        </a:solidFill>
                        <a:latin typeface="Cambria Math" panose="02040503050406030204" pitchFamily="18" charset="0"/>
                      </a:rPr>
                      <m:t>𝔼</m:t>
                    </m:r>
                    <m:d>
                      <m:dPr>
                        <m:begChr m:val="["/>
                        <m:endChr m:val="]"/>
                        <m:ctrlPr>
                          <a:rPr lang="en-US" b="1" i="1" smtClean="0">
                            <a:solidFill>
                              <a:schemeClr val="accent5">
                                <a:lumMod val="75000"/>
                              </a:schemeClr>
                            </a:solidFill>
                            <a:latin typeface="Cambria Math" panose="02040503050406030204" pitchFamily="18" charset="0"/>
                          </a:rPr>
                        </m:ctrlPr>
                      </m:dPr>
                      <m:e>
                        <m:sSub>
                          <m:sSubPr>
                            <m:ctrlPr>
                              <a:rPr lang="en-US" b="1" i="1" smtClean="0">
                                <a:solidFill>
                                  <a:schemeClr val="accent5">
                                    <a:lumMod val="75000"/>
                                  </a:schemeClr>
                                </a:solidFill>
                                <a:latin typeface="Cambria Math" panose="02040503050406030204" pitchFamily="18" charset="0"/>
                              </a:rPr>
                            </m:ctrlPr>
                          </m:sSubPr>
                          <m:e>
                            <m:r>
                              <a:rPr lang="en-US" b="1" i="1" smtClean="0">
                                <a:solidFill>
                                  <a:schemeClr val="accent5">
                                    <a:lumMod val="75000"/>
                                  </a:schemeClr>
                                </a:solidFill>
                                <a:latin typeface="Cambria Math" panose="02040503050406030204" pitchFamily="18" charset="0"/>
                              </a:rPr>
                              <m:t>𝒁</m:t>
                            </m:r>
                          </m:e>
                          <m:sub>
                            <m:r>
                              <a:rPr lang="en-US" b="1" i="1" smtClean="0">
                                <a:solidFill>
                                  <a:schemeClr val="accent5">
                                    <a:lumMod val="75000"/>
                                  </a:schemeClr>
                                </a:solidFill>
                                <a:latin typeface="Cambria Math" panose="02040503050406030204" pitchFamily="18" charset="0"/>
                              </a:rPr>
                              <m:t>𝒓</m:t>
                            </m:r>
                          </m:sub>
                        </m:sSub>
                      </m:e>
                    </m:d>
                    <m:r>
                      <a:rPr lang="en-US" b="1" i="1" smtClean="0">
                        <a:solidFill>
                          <a:schemeClr val="accent5">
                            <a:lumMod val="75000"/>
                          </a:schemeClr>
                        </a:solidFill>
                        <a:latin typeface="Cambria Math" panose="02040503050406030204" pitchFamily="18" charset="0"/>
                      </a:rPr>
                      <m:t>=</m:t>
                    </m:r>
                    <m:r>
                      <a:rPr lang="en-US" b="1" i="1" smtClean="0">
                        <a:solidFill>
                          <a:schemeClr val="accent5">
                            <a:lumMod val="75000"/>
                          </a:schemeClr>
                        </a:solidFill>
                        <a:latin typeface="Cambria Math" panose="02040503050406030204" pitchFamily="18" charset="0"/>
                      </a:rPr>
                      <m:t>𝒓</m:t>
                    </m:r>
                    <m:r>
                      <a:rPr lang="en-US" b="1" i="1" smtClean="0">
                        <a:solidFill>
                          <a:schemeClr val="accent5">
                            <a:lumMod val="75000"/>
                          </a:schemeClr>
                        </a:solidFill>
                        <a:latin typeface="Cambria Math" panose="02040503050406030204" pitchFamily="18" charset="0"/>
                      </a:rPr>
                      <m:t>⋅</m:t>
                    </m:r>
                    <m:f>
                      <m:fPr>
                        <m:ctrlPr>
                          <a:rPr lang="en-US" b="1" i="1" smtClean="0">
                            <a:solidFill>
                              <a:schemeClr val="accent5">
                                <a:lumMod val="75000"/>
                              </a:schemeClr>
                            </a:solidFill>
                            <a:latin typeface="Cambria Math" panose="02040503050406030204" pitchFamily="18" charset="0"/>
                          </a:rPr>
                        </m:ctrlPr>
                      </m:fPr>
                      <m:num>
                        <m:r>
                          <a:rPr lang="en-US" b="1" i="1" smtClean="0">
                            <a:solidFill>
                              <a:schemeClr val="accent5">
                                <a:lumMod val="75000"/>
                              </a:schemeClr>
                            </a:solidFill>
                            <a:latin typeface="Cambria Math" panose="02040503050406030204" pitchFamily="18" charset="0"/>
                          </a:rPr>
                          <m:t>𝟏</m:t>
                        </m:r>
                      </m:num>
                      <m:den>
                        <m:r>
                          <a:rPr lang="en-US" b="1" i="1" smtClean="0">
                            <a:solidFill>
                              <a:schemeClr val="accent5">
                                <a:lumMod val="75000"/>
                              </a:schemeClr>
                            </a:solidFill>
                            <a:latin typeface="Cambria Math" panose="02040503050406030204" pitchFamily="18" charset="0"/>
                          </a:rPr>
                          <m:t>𝒑</m:t>
                        </m:r>
                      </m:den>
                    </m:f>
                  </m:oMath>
                </a14:m>
                <a:endParaRPr lang="en-US" b="1" dirty="0">
                  <a:solidFill>
                    <a:schemeClr val="accent5">
                      <a:lumMod val="75000"/>
                    </a:schemeClr>
                  </a:solidFill>
                </a:endParaRPr>
              </a:p>
            </p:txBody>
          </p:sp>
        </mc:Choice>
        <mc:Fallback xmlns="">
          <p:sp>
            <p:nvSpPr>
              <p:cNvPr id="3" name="Content Placeholder 2">
                <a:extLst>
                  <a:ext uri="{FF2B5EF4-FFF2-40B4-BE49-F238E27FC236}">
                    <a16:creationId xmlns:a16="http://schemas.microsoft.com/office/drawing/2014/main" id="{3C9C3A84-7ECE-4BC5-846C-F702383D5DAB}"/>
                  </a:ext>
                </a:extLst>
              </p:cNvPr>
              <p:cNvSpPr>
                <a:spLocks noGrp="1" noRot="1" noChangeAspect="1" noMove="1" noResize="1" noEditPoints="1" noAdjustHandles="1" noChangeArrowheads="1" noChangeShapeType="1" noTextEdit="1"/>
              </p:cNvSpPr>
              <p:nvPr>
                <p:ph idx="1"/>
              </p:nvPr>
            </p:nvSpPr>
            <p:spPr>
              <a:blipFill>
                <a:blip r:embed="rId3"/>
                <a:stretch>
                  <a:fillRect l="-654"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Rounded Corners 3">
                <a:extLst>
                  <a:ext uri="{FF2B5EF4-FFF2-40B4-BE49-F238E27FC236}">
                    <a16:creationId xmlns:a16="http://schemas.microsoft.com/office/drawing/2014/main" id="{A8425EBF-8019-6309-9F58-4D5E32338A60}"/>
                  </a:ext>
                </a:extLst>
              </p:cNvPr>
              <p:cNvSpPr/>
              <p:nvPr/>
            </p:nvSpPr>
            <p:spPr>
              <a:xfrm>
                <a:off x="633643" y="2516906"/>
                <a:ext cx="10206635" cy="1206955"/>
              </a:xfrm>
              <a:prstGeom prst="roundRect">
                <a:avLst>
                  <a:gd name="adj" fmla="val 13749"/>
                </a:avLst>
              </a:prstGeom>
              <a:solidFill>
                <a:srgbClr val="F4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14:m>
                  <m:oMath xmlns:m="http://schemas.openxmlformats.org/officeDocument/2006/math">
                    <m:sSub>
                      <m:sSub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ctrlPr>
                      </m:sSub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𝑍</m:t>
                        </m:r>
                      </m:e>
                      <m: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𝑖</m:t>
                        </m:r>
                      </m:sub>
                    </m:sSub>
                  </m:oMath>
                </a14:m>
                <a:r>
                  <a:rPr kumimoji="0" lang="en-US" sz="28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are called “</a:t>
                </a:r>
                <a:r>
                  <a:rPr kumimoji="0" lang="en-US" sz="2800" b="1" i="0" u="none" strike="noStrike" kern="1200" cap="none" spc="0" normalizeH="0" baseline="0" noProof="0" dirty="0">
                    <a:ln>
                      <a:noFill/>
                    </a:ln>
                    <a:solidFill>
                      <a:srgbClr val="A48DD3">
                        <a:lumMod val="75000"/>
                      </a:srgbClr>
                    </a:solidFill>
                    <a:effectLst/>
                    <a:uLnTx/>
                    <a:uFillTx/>
                    <a:latin typeface="Segoe UI Semilight" panose="020B0402040204020203" pitchFamily="34" charset="0"/>
                    <a:ea typeface="+mn-ea"/>
                    <a:cs typeface="Segoe UI Semilight" panose="020B0402040204020203" pitchFamily="34" charset="0"/>
                  </a:rPr>
                  <a:t>independent</a:t>
                </a:r>
                <a:r>
                  <a:rPr kumimoji="0" lang="en-US" sz="2800" b="1"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and </a:t>
                </a:r>
                <a:r>
                  <a:rPr kumimoji="0" lang="en-US" sz="2800" b="1" i="0" u="none" strike="noStrike" kern="1200" cap="none" spc="0" normalizeH="0" baseline="0" noProof="0" dirty="0">
                    <a:ln>
                      <a:noFill/>
                    </a:ln>
                    <a:solidFill>
                      <a:srgbClr val="3E8853"/>
                    </a:solidFill>
                    <a:effectLst/>
                    <a:uLnTx/>
                    <a:uFillTx/>
                    <a:latin typeface="Segoe UI Semilight" panose="020B0402040204020203" pitchFamily="34" charset="0"/>
                    <a:ea typeface="+mn-ea"/>
                    <a:cs typeface="Segoe UI Semilight" panose="020B0402040204020203" pitchFamily="34" charset="0"/>
                  </a:rPr>
                  <a:t>identically distributed</a:t>
                </a:r>
                <a:r>
                  <a:rPr kumimoji="0" lang="en-US" sz="28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or “</a:t>
                </a:r>
                <a:r>
                  <a:rPr kumimoji="0" lang="en-US" sz="2800" b="0" i="0" u="none" strike="noStrike" kern="1200" cap="none" spc="0" normalizeH="0" baseline="0" noProof="0" dirty="0" err="1">
                    <a:ln>
                      <a:noFill/>
                    </a:ln>
                    <a:solidFill>
                      <a:prstClr val="black"/>
                    </a:solidFill>
                    <a:effectLst/>
                    <a:uLnTx/>
                    <a:uFillTx/>
                    <a:latin typeface="Segoe UI Semilight" panose="020B0402040204020203" pitchFamily="34" charset="0"/>
                    <a:ea typeface="+mn-ea"/>
                    <a:cs typeface="Segoe UI Semilight" panose="020B0402040204020203" pitchFamily="34" charset="0"/>
                  </a:rPr>
                  <a:t>i.i.d</a:t>
                </a:r>
                <a:r>
                  <a:rPr kumimoji="0" lang="en-US" sz="28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a:t>
                </a: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en-US" sz="28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Because they are </a:t>
                </a:r>
                <a:r>
                  <a:rPr kumimoji="0" lang="en-US" sz="2800" b="1" i="0" u="none" strike="noStrike" kern="1200" cap="none" spc="0" normalizeH="0" baseline="0" noProof="0" dirty="0">
                    <a:ln>
                      <a:noFill/>
                    </a:ln>
                    <a:solidFill>
                      <a:srgbClr val="A48DD3">
                        <a:lumMod val="75000"/>
                      </a:srgbClr>
                    </a:solidFill>
                    <a:effectLst/>
                    <a:uLnTx/>
                    <a:uFillTx/>
                    <a:latin typeface="Segoe UI Semilight" panose="020B0402040204020203" pitchFamily="34" charset="0"/>
                    <a:ea typeface="+mn-ea"/>
                    <a:cs typeface="Segoe UI Semilight" panose="020B0402040204020203" pitchFamily="34" charset="0"/>
                  </a:rPr>
                  <a:t>independent</a:t>
                </a:r>
                <a:r>
                  <a:rPr kumimoji="0" lang="en-US" sz="28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…and have </a:t>
                </a:r>
                <a:r>
                  <a:rPr kumimoji="0" lang="en-US" sz="2800" b="1" i="0" u="none" strike="noStrike" kern="1200" cap="none" spc="0" normalizeH="0" baseline="0" noProof="0" dirty="0">
                    <a:ln>
                      <a:noFill/>
                    </a:ln>
                    <a:solidFill>
                      <a:srgbClr val="3E8853"/>
                    </a:solidFill>
                    <a:effectLst/>
                    <a:uLnTx/>
                    <a:uFillTx/>
                    <a:latin typeface="Segoe UI Semilight" panose="020B0402040204020203" pitchFamily="34" charset="0"/>
                    <a:ea typeface="+mn-ea"/>
                    <a:cs typeface="Segoe UI Semilight" panose="020B0402040204020203" pitchFamily="34" charset="0"/>
                  </a:rPr>
                  <a:t>identical </a:t>
                </a:r>
                <a:r>
                  <a:rPr kumimoji="0" lang="en-US" sz="2800" b="1" i="0" u="none" strike="noStrike" kern="1200" cap="none" spc="0" normalizeH="0" baseline="0" noProof="0" dirty="0" err="1">
                    <a:ln>
                      <a:noFill/>
                    </a:ln>
                    <a:solidFill>
                      <a:srgbClr val="3E8853"/>
                    </a:solidFill>
                    <a:effectLst/>
                    <a:uLnTx/>
                    <a:uFillTx/>
                    <a:latin typeface="Segoe UI Semilight" panose="020B0402040204020203" pitchFamily="34" charset="0"/>
                    <a:ea typeface="+mn-ea"/>
                    <a:cs typeface="Segoe UI Semilight" panose="020B0402040204020203" pitchFamily="34" charset="0"/>
                  </a:rPr>
                  <a:t>pmfs</a:t>
                </a:r>
                <a:r>
                  <a:rPr kumimoji="0" lang="en-US" sz="28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a:t>
                </a:r>
              </a:p>
            </p:txBody>
          </p:sp>
        </mc:Choice>
        <mc:Fallback xmlns="">
          <p:sp>
            <p:nvSpPr>
              <p:cNvPr id="4" name="Rectangle: Rounded Corners 3">
                <a:extLst>
                  <a:ext uri="{FF2B5EF4-FFF2-40B4-BE49-F238E27FC236}">
                    <a16:creationId xmlns:a16="http://schemas.microsoft.com/office/drawing/2014/main" id="{A8425EBF-8019-6309-9F58-4D5E32338A60}"/>
                  </a:ext>
                </a:extLst>
              </p:cNvPr>
              <p:cNvSpPr>
                <a:spLocks noRot="1" noChangeAspect="1" noMove="1" noResize="1" noEditPoints="1" noAdjustHandles="1" noChangeArrowheads="1" noChangeShapeType="1" noTextEdit="1"/>
              </p:cNvSpPr>
              <p:nvPr/>
            </p:nvSpPr>
            <p:spPr>
              <a:xfrm>
                <a:off x="633643" y="2516906"/>
                <a:ext cx="10206635" cy="1206955"/>
              </a:xfrm>
              <a:prstGeom prst="roundRect">
                <a:avLst>
                  <a:gd name="adj" fmla="val 13749"/>
                </a:avLst>
              </a:prstGeom>
              <a:blipFill>
                <a:blip r:embed="rId4"/>
                <a:stretch>
                  <a:fillRect t="-5051" b="-4040"/>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903705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17DD2-276C-4650-A370-B9F695B45D92}"/>
              </a:ext>
            </a:extLst>
          </p:cNvPr>
          <p:cNvSpPr>
            <a:spLocks noGrp="1"/>
          </p:cNvSpPr>
          <p:nvPr>
            <p:ph type="title"/>
          </p:nvPr>
        </p:nvSpPr>
        <p:spPr/>
        <p:txBody>
          <a:bodyPr/>
          <a:lstStyle/>
          <a:p>
            <a:r>
              <a:rPr lang="en-US" dirty="0"/>
              <a:t>Negative Binomial Analysis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C9C3A84-7ECE-4BC5-846C-F702383D5DAB}"/>
                  </a:ext>
                </a:extLst>
              </p:cNvPr>
              <p:cNvSpPr>
                <a:spLocks noGrp="1"/>
              </p:cNvSpPr>
              <p:nvPr>
                <p:ph idx="1"/>
              </p:nvPr>
            </p:nvSpPr>
            <p:spPr>
              <a:xfrm>
                <a:off x="575239" y="1463856"/>
                <a:ext cx="11754873" cy="5579881"/>
              </a:xfrm>
            </p:spPr>
            <p:txBody>
              <a:bodyPr>
                <a:normAutofit/>
              </a:bodyPr>
              <a:lstStyle/>
              <a:p>
                <a:r>
                  <a:rPr lang="en-US" dirty="0"/>
                  <a:t>Let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𝑟</m:t>
                        </m:r>
                      </m:sub>
                    </m:sSub>
                  </m:oMath>
                </a14:m>
                <a:r>
                  <a:rPr lang="en-US" dirty="0"/>
                  <a:t> be independent copies of </a:t>
                </a:r>
                <a14:m>
                  <m:oMath xmlns:m="http://schemas.openxmlformats.org/officeDocument/2006/math">
                    <m:r>
                      <m:rPr>
                        <m:sty m:val="p"/>
                      </m:rPr>
                      <a:rPr lang="en-US" b="0" i="0" smtClean="0">
                        <a:latin typeface="Cambria Math" panose="02040503050406030204" pitchFamily="18" charset="0"/>
                      </a:rPr>
                      <m:t>Geo</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oMath>
                </a14:m>
                <a:endParaRPr lang="en-US" dirty="0"/>
              </a:p>
              <a:p>
                <a:endParaRPr lang="en-US" dirty="0"/>
              </a:p>
              <a:p>
                <a:endParaRPr lang="en-US" dirty="0"/>
              </a:p>
              <a:p>
                <a:endParaRPr lang="en-US" dirty="0"/>
              </a:p>
              <a:p>
                <a:endParaRPr lang="en-US" sz="1000" dirty="0"/>
              </a:p>
              <a:p>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m:rPr>
                        <m:sty m:val="p"/>
                      </m:rPr>
                      <a:rPr lang="en-US" b="0" i="0" smtClean="0">
                        <a:latin typeface="Cambria Math" panose="02040503050406030204" pitchFamily="18" charset="0"/>
                      </a:rPr>
                      <m:t>NegBin</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oMath>
                </a14:m>
                <a:r>
                  <a:rPr lang="en-US" dirty="0"/>
                  <a:t> </a:t>
                </a:r>
                <a14:m>
                  <m:oMath xmlns:m="http://schemas.openxmlformats.org/officeDocument/2006/math">
                    <m:r>
                      <a:rPr lang="en-US" b="0" i="1" dirty="0" smtClean="0">
                        <a:latin typeface="Cambria Math" panose="02040503050406030204" pitchFamily="18" charset="0"/>
                      </a:rPr>
                      <m:t>𝑋</m:t>
                    </m:r>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𝑍</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𝑍</m:t>
                        </m:r>
                      </m:e>
                      <m:sub>
                        <m:r>
                          <a:rPr lang="en-US" b="0" i="1" dirty="0" smtClean="0">
                            <a:latin typeface="Cambria Math" panose="02040503050406030204" pitchFamily="18" charset="0"/>
                          </a:rPr>
                          <m:t>2</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𝑍</m:t>
                        </m:r>
                      </m:e>
                      <m:sub>
                        <m:r>
                          <a:rPr lang="en-US" b="0" i="1" dirty="0" smtClean="0">
                            <a:latin typeface="Cambria Math" panose="02040503050406030204" pitchFamily="18" charset="0"/>
                          </a:rPr>
                          <m:t>𝑟</m:t>
                        </m:r>
                      </m:sub>
                    </m:sSub>
                  </m:oMath>
                </a14:m>
                <a:r>
                  <a:rPr lang="en-US" dirty="0"/>
                  <a:t>.</a:t>
                </a:r>
              </a:p>
              <a:p>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𝑟</m:t>
                            </m:r>
                          </m:sub>
                        </m:sSub>
                      </m:e>
                    </m:d>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𝑟</m:t>
                            </m:r>
                          </m:sub>
                        </m:sSub>
                      </m:e>
                    </m:d>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𝑝</m:t>
                        </m:r>
                      </m:den>
                    </m:f>
                  </m:oMath>
                </a14:m>
                <a:endParaRPr lang="en-US" dirty="0"/>
              </a:p>
              <a:p>
                <a14:m>
                  <m:oMath xmlns:m="http://schemas.openxmlformats.org/officeDocument/2006/math">
                    <m:r>
                      <a:rPr lang="en-US" b="1" i="0" smtClean="0">
                        <a:solidFill>
                          <a:schemeClr val="accent5">
                            <a:lumMod val="75000"/>
                          </a:schemeClr>
                        </a:solidFill>
                        <a:latin typeface="Cambria Math" panose="02040503050406030204" pitchFamily="18" charset="0"/>
                      </a:rPr>
                      <m:t>𝐕𝐚𝐫</m:t>
                    </m:r>
                    <m:d>
                      <m:dPr>
                        <m:ctrlPr>
                          <a:rPr lang="en-US" b="1" i="1" smtClean="0">
                            <a:solidFill>
                              <a:schemeClr val="accent5">
                                <a:lumMod val="75000"/>
                              </a:schemeClr>
                            </a:solidFill>
                            <a:latin typeface="Cambria Math" panose="02040503050406030204" pitchFamily="18" charset="0"/>
                          </a:rPr>
                        </m:ctrlPr>
                      </m:dPr>
                      <m:e>
                        <m:r>
                          <a:rPr lang="en-US" b="1" i="1" smtClean="0">
                            <a:solidFill>
                              <a:schemeClr val="accent5">
                                <a:lumMod val="75000"/>
                              </a:schemeClr>
                            </a:solidFill>
                            <a:latin typeface="Cambria Math" panose="02040503050406030204" pitchFamily="18" charset="0"/>
                          </a:rPr>
                          <m:t>𝑿</m:t>
                        </m:r>
                      </m:e>
                    </m:d>
                    <m:r>
                      <a:rPr lang="en-US" b="1" i="1" smtClean="0">
                        <a:solidFill>
                          <a:schemeClr val="accent5">
                            <a:lumMod val="75000"/>
                          </a:schemeClr>
                        </a:solidFill>
                        <a:latin typeface="Cambria Math" panose="02040503050406030204" pitchFamily="18" charset="0"/>
                      </a:rPr>
                      <m:t>=</m:t>
                    </m:r>
                    <m:r>
                      <a:rPr lang="en-US" b="1" i="0" smtClean="0">
                        <a:solidFill>
                          <a:schemeClr val="accent5">
                            <a:lumMod val="75000"/>
                          </a:schemeClr>
                        </a:solidFill>
                        <a:latin typeface="Cambria Math" panose="02040503050406030204" pitchFamily="18" charset="0"/>
                      </a:rPr>
                      <m:t>𝐕𝐚𝐫</m:t>
                    </m:r>
                    <m:r>
                      <a:rPr lang="en-US" b="1" i="1" smtClean="0">
                        <a:solidFill>
                          <a:schemeClr val="accent5">
                            <a:lumMod val="75000"/>
                          </a:schemeClr>
                        </a:solidFill>
                        <a:latin typeface="Cambria Math" panose="02040503050406030204" pitchFamily="18" charset="0"/>
                      </a:rPr>
                      <m:t>(</m:t>
                    </m:r>
                    <m:sSub>
                      <m:sSubPr>
                        <m:ctrlPr>
                          <a:rPr lang="en-US" b="1" i="1" smtClean="0">
                            <a:solidFill>
                              <a:schemeClr val="accent5">
                                <a:lumMod val="75000"/>
                              </a:schemeClr>
                            </a:solidFill>
                            <a:latin typeface="Cambria Math" panose="02040503050406030204" pitchFamily="18" charset="0"/>
                          </a:rPr>
                        </m:ctrlPr>
                      </m:sSubPr>
                      <m:e>
                        <m:r>
                          <a:rPr lang="en-US" b="1" i="1" smtClean="0">
                            <a:solidFill>
                              <a:schemeClr val="accent5">
                                <a:lumMod val="75000"/>
                              </a:schemeClr>
                            </a:solidFill>
                            <a:latin typeface="Cambria Math" panose="02040503050406030204" pitchFamily="18" charset="0"/>
                          </a:rPr>
                          <m:t>𝒁</m:t>
                        </m:r>
                      </m:e>
                      <m:sub>
                        <m:r>
                          <a:rPr lang="en-US" b="1" i="1" smtClean="0">
                            <a:solidFill>
                              <a:schemeClr val="accent5">
                                <a:lumMod val="75000"/>
                              </a:schemeClr>
                            </a:solidFill>
                            <a:latin typeface="Cambria Math" panose="02040503050406030204" pitchFamily="18" charset="0"/>
                          </a:rPr>
                          <m:t>𝟏</m:t>
                        </m:r>
                      </m:sub>
                    </m:sSub>
                    <m:r>
                      <a:rPr lang="en-US" b="1" i="1" smtClean="0">
                        <a:solidFill>
                          <a:schemeClr val="accent5">
                            <a:lumMod val="75000"/>
                          </a:schemeClr>
                        </a:solidFill>
                        <a:latin typeface="Cambria Math" panose="02040503050406030204" pitchFamily="18" charset="0"/>
                      </a:rPr>
                      <m:t>+</m:t>
                    </m:r>
                    <m:sSub>
                      <m:sSubPr>
                        <m:ctrlPr>
                          <a:rPr lang="en-US" b="1" i="1" smtClean="0">
                            <a:solidFill>
                              <a:schemeClr val="accent5">
                                <a:lumMod val="75000"/>
                              </a:schemeClr>
                            </a:solidFill>
                            <a:latin typeface="Cambria Math" panose="02040503050406030204" pitchFamily="18" charset="0"/>
                          </a:rPr>
                        </m:ctrlPr>
                      </m:sSubPr>
                      <m:e>
                        <m:r>
                          <a:rPr lang="en-US" b="1" i="1" smtClean="0">
                            <a:solidFill>
                              <a:schemeClr val="accent5">
                                <a:lumMod val="75000"/>
                              </a:schemeClr>
                            </a:solidFill>
                            <a:latin typeface="Cambria Math" panose="02040503050406030204" pitchFamily="18" charset="0"/>
                          </a:rPr>
                          <m:t>𝒁</m:t>
                        </m:r>
                      </m:e>
                      <m:sub>
                        <m:r>
                          <a:rPr lang="en-US" b="1" i="1" smtClean="0">
                            <a:solidFill>
                              <a:schemeClr val="accent5">
                                <a:lumMod val="75000"/>
                              </a:schemeClr>
                            </a:solidFill>
                            <a:latin typeface="Cambria Math" panose="02040503050406030204" pitchFamily="18" charset="0"/>
                          </a:rPr>
                          <m:t>𝟐</m:t>
                        </m:r>
                      </m:sub>
                    </m:sSub>
                    <m:r>
                      <a:rPr lang="en-US" b="1" i="1" smtClean="0">
                        <a:solidFill>
                          <a:schemeClr val="accent5">
                            <a:lumMod val="75000"/>
                          </a:schemeClr>
                        </a:solidFill>
                        <a:latin typeface="Cambria Math" panose="02040503050406030204" pitchFamily="18" charset="0"/>
                      </a:rPr>
                      <m:t>+…+</m:t>
                    </m:r>
                    <m:sSub>
                      <m:sSubPr>
                        <m:ctrlPr>
                          <a:rPr lang="en-US" b="1" i="1" smtClean="0">
                            <a:solidFill>
                              <a:schemeClr val="accent5">
                                <a:lumMod val="75000"/>
                              </a:schemeClr>
                            </a:solidFill>
                            <a:latin typeface="Cambria Math" panose="02040503050406030204" pitchFamily="18" charset="0"/>
                          </a:rPr>
                        </m:ctrlPr>
                      </m:sSubPr>
                      <m:e>
                        <m:r>
                          <a:rPr lang="en-US" b="1" i="1" smtClean="0">
                            <a:solidFill>
                              <a:schemeClr val="accent5">
                                <a:lumMod val="75000"/>
                              </a:schemeClr>
                            </a:solidFill>
                            <a:latin typeface="Cambria Math" panose="02040503050406030204" pitchFamily="18" charset="0"/>
                          </a:rPr>
                          <m:t>𝒁</m:t>
                        </m:r>
                      </m:e>
                      <m:sub>
                        <m:r>
                          <a:rPr lang="en-US" b="1" i="1" smtClean="0">
                            <a:solidFill>
                              <a:schemeClr val="accent5">
                                <a:lumMod val="75000"/>
                              </a:schemeClr>
                            </a:solidFill>
                            <a:latin typeface="Cambria Math" panose="02040503050406030204" pitchFamily="18" charset="0"/>
                          </a:rPr>
                          <m:t>𝒓</m:t>
                        </m:r>
                      </m:sub>
                    </m:sSub>
                    <m:r>
                      <a:rPr lang="en-US" b="1" i="1" smtClean="0">
                        <a:solidFill>
                          <a:schemeClr val="accent5">
                            <a:lumMod val="75000"/>
                          </a:schemeClr>
                        </a:solidFill>
                        <a:latin typeface="Cambria Math" panose="02040503050406030204" pitchFamily="18" charset="0"/>
                      </a:rPr>
                      <m:t>)</m:t>
                    </m:r>
                  </m:oMath>
                </a14:m>
                <a:r>
                  <a:rPr lang="en-US" b="1" dirty="0">
                    <a:solidFill>
                      <a:schemeClr val="accent5">
                        <a:lumMod val="75000"/>
                      </a:schemeClr>
                    </a:solidFill>
                  </a:rPr>
                  <a:t> = </a:t>
                </a:r>
                <a14:m>
                  <m:oMath xmlns:m="http://schemas.openxmlformats.org/officeDocument/2006/math">
                    <m:r>
                      <a:rPr lang="en-US" b="1" i="1">
                        <a:solidFill>
                          <a:schemeClr val="accent5">
                            <a:lumMod val="75000"/>
                          </a:schemeClr>
                        </a:solidFill>
                        <a:latin typeface="Cambria Math" panose="02040503050406030204" pitchFamily="18" charset="0"/>
                      </a:rPr>
                      <m:t>𝐕𝐚𝐫</m:t>
                    </m:r>
                    <m:d>
                      <m:dPr>
                        <m:ctrlPr>
                          <a:rPr lang="en-US" b="1" i="1">
                            <a:solidFill>
                              <a:schemeClr val="accent5">
                                <a:lumMod val="75000"/>
                              </a:schemeClr>
                            </a:solidFill>
                            <a:latin typeface="Cambria Math" panose="02040503050406030204" pitchFamily="18" charset="0"/>
                          </a:rPr>
                        </m:ctrlPr>
                      </m:dPr>
                      <m:e>
                        <m:sSub>
                          <m:sSubPr>
                            <m:ctrlPr>
                              <a:rPr lang="en-US" b="1" i="1">
                                <a:solidFill>
                                  <a:schemeClr val="accent5">
                                    <a:lumMod val="75000"/>
                                  </a:schemeClr>
                                </a:solidFill>
                                <a:latin typeface="Cambria Math" panose="02040503050406030204" pitchFamily="18" charset="0"/>
                              </a:rPr>
                            </m:ctrlPr>
                          </m:sSubPr>
                          <m:e>
                            <m:r>
                              <a:rPr lang="en-US" b="1" i="1">
                                <a:solidFill>
                                  <a:schemeClr val="accent5">
                                    <a:lumMod val="75000"/>
                                  </a:schemeClr>
                                </a:solidFill>
                                <a:latin typeface="Cambria Math" panose="02040503050406030204" pitchFamily="18" charset="0"/>
                              </a:rPr>
                              <m:t>𝒁</m:t>
                            </m:r>
                          </m:e>
                          <m:sub>
                            <m:r>
                              <a:rPr lang="en-US" b="1" i="1">
                                <a:solidFill>
                                  <a:schemeClr val="accent5">
                                    <a:lumMod val="75000"/>
                                  </a:schemeClr>
                                </a:solidFill>
                                <a:latin typeface="Cambria Math" panose="02040503050406030204" pitchFamily="18" charset="0"/>
                              </a:rPr>
                              <m:t>𝟏</m:t>
                            </m:r>
                          </m:sub>
                        </m:sSub>
                      </m:e>
                    </m:d>
                    <m:r>
                      <a:rPr lang="en-US" b="1" i="1">
                        <a:solidFill>
                          <a:schemeClr val="accent5">
                            <a:lumMod val="75000"/>
                          </a:schemeClr>
                        </a:solidFill>
                        <a:latin typeface="Cambria Math" panose="02040503050406030204" pitchFamily="18" charset="0"/>
                      </a:rPr>
                      <m:t>+</m:t>
                    </m:r>
                    <m:r>
                      <a:rPr lang="en-US" b="1" i="1">
                        <a:solidFill>
                          <a:schemeClr val="accent5">
                            <a:lumMod val="75000"/>
                          </a:schemeClr>
                        </a:solidFill>
                        <a:latin typeface="Cambria Math" panose="02040503050406030204" pitchFamily="18" charset="0"/>
                      </a:rPr>
                      <m:t>𝐕𝐚𝐫</m:t>
                    </m:r>
                    <m:d>
                      <m:dPr>
                        <m:ctrlPr>
                          <a:rPr lang="en-US" b="1" i="1">
                            <a:solidFill>
                              <a:schemeClr val="accent5">
                                <a:lumMod val="75000"/>
                              </a:schemeClr>
                            </a:solidFill>
                            <a:latin typeface="Cambria Math" panose="02040503050406030204" pitchFamily="18" charset="0"/>
                          </a:rPr>
                        </m:ctrlPr>
                      </m:dPr>
                      <m:e>
                        <m:sSub>
                          <m:sSubPr>
                            <m:ctrlPr>
                              <a:rPr lang="en-US" b="1" i="1">
                                <a:solidFill>
                                  <a:schemeClr val="accent5">
                                    <a:lumMod val="75000"/>
                                  </a:schemeClr>
                                </a:solidFill>
                                <a:latin typeface="Cambria Math" panose="02040503050406030204" pitchFamily="18" charset="0"/>
                              </a:rPr>
                            </m:ctrlPr>
                          </m:sSubPr>
                          <m:e>
                            <m:r>
                              <a:rPr lang="en-US" b="1" i="1">
                                <a:solidFill>
                                  <a:schemeClr val="accent5">
                                    <a:lumMod val="75000"/>
                                  </a:schemeClr>
                                </a:solidFill>
                                <a:latin typeface="Cambria Math" panose="02040503050406030204" pitchFamily="18" charset="0"/>
                              </a:rPr>
                              <m:t>𝒁</m:t>
                            </m:r>
                          </m:e>
                          <m:sub>
                            <m:r>
                              <a:rPr lang="en-US" b="1" i="1">
                                <a:solidFill>
                                  <a:schemeClr val="accent5">
                                    <a:lumMod val="75000"/>
                                  </a:schemeClr>
                                </a:solidFill>
                                <a:latin typeface="Cambria Math" panose="02040503050406030204" pitchFamily="18" charset="0"/>
                              </a:rPr>
                              <m:t>𝟐</m:t>
                            </m:r>
                          </m:sub>
                        </m:sSub>
                      </m:e>
                    </m:d>
                    <m:r>
                      <a:rPr lang="en-US" b="1" i="1">
                        <a:solidFill>
                          <a:schemeClr val="accent5">
                            <a:lumMod val="75000"/>
                          </a:schemeClr>
                        </a:solidFill>
                        <a:latin typeface="Cambria Math" panose="02040503050406030204" pitchFamily="18" charset="0"/>
                      </a:rPr>
                      <m:t>+…+</m:t>
                    </m:r>
                    <m:r>
                      <a:rPr lang="en-US" b="1" i="1">
                        <a:solidFill>
                          <a:schemeClr val="accent5">
                            <a:lumMod val="75000"/>
                          </a:schemeClr>
                        </a:solidFill>
                        <a:latin typeface="Cambria Math" panose="02040503050406030204" pitchFamily="18" charset="0"/>
                      </a:rPr>
                      <m:t>𝑽𝒂𝒓</m:t>
                    </m:r>
                    <m:r>
                      <a:rPr lang="en-US" b="1" i="1">
                        <a:solidFill>
                          <a:schemeClr val="accent5">
                            <a:lumMod val="75000"/>
                          </a:schemeClr>
                        </a:solidFill>
                        <a:latin typeface="Cambria Math" panose="02040503050406030204" pitchFamily="18" charset="0"/>
                      </a:rPr>
                      <m:t>(</m:t>
                    </m:r>
                    <m:sSub>
                      <m:sSubPr>
                        <m:ctrlPr>
                          <a:rPr lang="en-US" b="1" i="1">
                            <a:solidFill>
                              <a:schemeClr val="accent5">
                                <a:lumMod val="75000"/>
                              </a:schemeClr>
                            </a:solidFill>
                            <a:latin typeface="Cambria Math" panose="02040503050406030204" pitchFamily="18" charset="0"/>
                          </a:rPr>
                        </m:ctrlPr>
                      </m:sSubPr>
                      <m:e>
                        <m:r>
                          <a:rPr lang="en-US" b="1" i="1">
                            <a:solidFill>
                              <a:schemeClr val="accent5">
                                <a:lumMod val="75000"/>
                              </a:schemeClr>
                            </a:solidFill>
                            <a:latin typeface="Cambria Math" panose="02040503050406030204" pitchFamily="18" charset="0"/>
                          </a:rPr>
                          <m:t>𝒁</m:t>
                        </m:r>
                      </m:e>
                      <m:sub>
                        <m:r>
                          <a:rPr lang="en-US" b="1" i="1">
                            <a:solidFill>
                              <a:schemeClr val="accent5">
                                <a:lumMod val="75000"/>
                              </a:schemeClr>
                            </a:solidFill>
                            <a:latin typeface="Cambria Math" panose="02040503050406030204" pitchFamily="18" charset="0"/>
                          </a:rPr>
                          <m:t>𝒓</m:t>
                        </m:r>
                      </m:sub>
                    </m:sSub>
                    <m:r>
                      <a:rPr lang="en-US" b="1" i="1">
                        <a:solidFill>
                          <a:schemeClr val="accent5">
                            <a:lumMod val="75000"/>
                          </a:schemeClr>
                        </a:solidFill>
                        <a:latin typeface="Cambria Math" panose="02040503050406030204" pitchFamily="18" charset="0"/>
                      </a:rPr>
                      <m:t>)</m:t>
                    </m:r>
                  </m:oMath>
                </a14:m>
                <a:r>
                  <a:rPr lang="en-US" b="1" dirty="0">
                    <a:solidFill>
                      <a:schemeClr val="accent5">
                        <a:lumMod val="75000"/>
                      </a:schemeClr>
                    </a:solidFill>
                  </a:rPr>
                  <a:t> </a:t>
                </a:r>
              </a:p>
              <a:p>
                <a:pPr marL="0" indent="0">
                  <a:buNone/>
                </a:pPr>
                <a:r>
                  <a:rPr lang="en-US" b="1" dirty="0">
                    <a:solidFill>
                      <a:schemeClr val="accent5">
                        <a:lumMod val="75000"/>
                      </a:schemeClr>
                    </a:solidFill>
                  </a:rPr>
                  <a:t>             </a:t>
                </a:r>
                <a14:m>
                  <m:oMath xmlns:m="http://schemas.openxmlformats.org/officeDocument/2006/math">
                    <m:r>
                      <a:rPr lang="en-US" b="1" i="1" smtClean="0">
                        <a:solidFill>
                          <a:schemeClr val="accent5">
                            <a:lumMod val="75000"/>
                          </a:schemeClr>
                        </a:solidFill>
                        <a:latin typeface="Cambria Math" panose="02040503050406030204" pitchFamily="18" charset="0"/>
                      </a:rPr>
                      <m:t>= </m:t>
                    </m:r>
                    <m:r>
                      <a:rPr lang="en-US" b="1" i="1">
                        <a:solidFill>
                          <a:schemeClr val="accent5">
                            <a:lumMod val="75000"/>
                          </a:schemeClr>
                        </a:solidFill>
                        <a:latin typeface="Cambria Math" panose="02040503050406030204" pitchFamily="18" charset="0"/>
                      </a:rPr>
                      <m:t>𝒓</m:t>
                    </m:r>
                    <m:r>
                      <a:rPr lang="en-US" b="1" i="1">
                        <a:solidFill>
                          <a:schemeClr val="accent5">
                            <a:lumMod val="75000"/>
                          </a:schemeClr>
                        </a:solidFill>
                        <a:latin typeface="Cambria Math" panose="02040503050406030204" pitchFamily="18" charset="0"/>
                      </a:rPr>
                      <m:t>⋅</m:t>
                    </m:r>
                    <m:f>
                      <m:fPr>
                        <m:ctrlPr>
                          <a:rPr lang="en-US" b="1" i="1">
                            <a:solidFill>
                              <a:schemeClr val="accent5">
                                <a:lumMod val="75000"/>
                              </a:schemeClr>
                            </a:solidFill>
                            <a:latin typeface="Cambria Math" panose="02040503050406030204" pitchFamily="18" charset="0"/>
                          </a:rPr>
                        </m:ctrlPr>
                      </m:fPr>
                      <m:num>
                        <m:r>
                          <a:rPr lang="en-US" b="1" i="1">
                            <a:solidFill>
                              <a:schemeClr val="accent5">
                                <a:lumMod val="75000"/>
                              </a:schemeClr>
                            </a:solidFill>
                            <a:latin typeface="Cambria Math" panose="02040503050406030204" pitchFamily="18" charset="0"/>
                          </a:rPr>
                          <m:t>𝟏</m:t>
                        </m:r>
                        <m:r>
                          <a:rPr lang="en-US" b="1" i="1">
                            <a:solidFill>
                              <a:schemeClr val="accent5">
                                <a:lumMod val="75000"/>
                              </a:schemeClr>
                            </a:solidFill>
                            <a:latin typeface="Cambria Math" panose="02040503050406030204" pitchFamily="18" charset="0"/>
                          </a:rPr>
                          <m:t>−</m:t>
                        </m:r>
                        <m:r>
                          <a:rPr lang="en-US" b="1" i="1">
                            <a:solidFill>
                              <a:schemeClr val="accent5">
                                <a:lumMod val="75000"/>
                              </a:schemeClr>
                            </a:solidFill>
                            <a:latin typeface="Cambria Math" panose="02040503050406030204" pitchFamily="18" charset="0"/>
                          </a:rPr>
                          <m:t>𝒑</m:t>
                        </m:r>
                      </m:num>
                      <m:den>
                        <m:sSup>
                          <m:sSupPr>
                            <m:ctrlPr>
                              <a:rPr lang="en-US" b="1" i="1">
                                <a:solidFill>
                                  <a:schemeClr val="accent5">
                                    <a:lumMod val="75000"/>
                                  </a:schemeClr>
                                </a:solidFill>
                                <a:latin typeface="Cambria Math" panose="02040503050406030204" pitchFamily="18" charset="0"/>
                              </a:rPr>
                            </m:ctrlPr>
                          </m:sSupPr>
                          <m:e>
                            <m:r>
                              <a:rPr lang="en-US" b="1" i="1">
                                <a:solidFill>
                                  <a:schemeClr val="accent5">
                                    <a:lumMod val="75000"/>
                                  </a:schemeClr>
                                </a:solidFill>
                                <a:latin typeface="Cambria Math" panose="02040503050406030204" pitchFamily="18" charset="0"/>
                              </a:rPr>
                              <m:t>𝒑</m:t>
                            </m:r>
                          </m:e>
                          <m:sup>
                            <m:r>
                              <a:rPr lang="en-US" b="1" i="1">
                                <a:solidFill>
                                  <a:schemeClr val="accent5">
                                    <a:lumMod val="75000"/>
                                  </a:schemeClr>
                                </a:solidFill>
                                <a:latin typeface="Cambria Math" panose="02040503050406030204" pitchFamily="18" charset="0"/>
                              </a:rPr>
                              <m:t>𝟐</m:t>
                            </m:r>
                          </m:sup>
                        </m:sSup>
                      </m:den>
                    </m:f>
                  </m:oMath>
                </a14:m>
                <a:endParaRPr lang="en-US" b="1" dirty="0"/>
              </a:p>
              <a:p>
                <a:endParaRPr lang="en-US" dirty="0"/>
              </a:p>
            </p:txBody>
          </p:sp>
        </mc:Choice>
        <mc:Fallback xmlns="">
          <p:sp>
            <p:nvSpPr>
              <p:cNvPr id="3" name="Content Placeholder 2">
                <a:extLst>
                  <a:ext uri="{FF2B5EF4-FFF2-40B4-BE49-F238E27FC236}">
                    <a16:creationId xmlns:a16="http://schemas.microsoft.com/office/drawing/2014/main" id="{3C9C3A84-7ECE-4BC5-846C-F702383D5DAB}"/>
                  </a:ext>
                </a:extLst>
              </p:cNvPr>
              <p:cNvSpPr>
                <a:spLocks noGrp="1" noRot="1" noChangeAspect="1" noMove="1" noResize="1" noEditPoints="1" noAdjustHandles="1" noChangeArrowheads="1" noChangeShapeType="1" noTextEdit="1"/>
              </p:cNvSpPr>
              <p:nvPr>
                <p:ph idx="1"/>
              </p:nvPr>
            </p:nvSpPr>
            <p:spPr>
              <a:xfrm>
                <a:off x="575239" y="1463856"/>
                <a:ext cx="11754873" cy="5579881"/>
              </a:xfrm>
              <a:blipFill>
                <a:blip r:embed="rId3"/>
                <a:stretch>
                  <a:fillRect l="-622" t="-18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Rounded Corners 3">
                <a:extLst>
                  <a:ext uri="{FF2B5EF4-FFF2-40B4-BE49-F238E27FC236}">
                    <a16:creationId xmlns:a16="http://schemas.microsoft.com/office/drawing/2014/main" id="{A8425EBF-8019-6309-9F58-4D5E32338A60}"/>
                  </a:ext>
                </a:extLst>
              </p:cNvPr>
              <p:cNvSpPr/>
              <p:nvPr/>
            </p:nvSpPr>
            <p:spPr>
              <a:xfrm>
                <a:off x="633643" y="2516906"/>
                <a:ext cx="10206635" cy="1206955"/>
              </a:xfrm>
              <a:prstGeom prst="roundRect">
                <a:avLst>
                  <a:gd name="adj" fmla="val 13749"/>
                </a:avLst>
              </a:prstGeom>
              <a:solidFill>
                <a:srgbClr val="F4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14:m>
                  <m:oMath xmlns:m="http://schemas.openxmlformats.org/officeDocument/2006/math">
                    <m:sSub>
                      <m:sSub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ctrlPr>
                      </m:sSub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𝑍</m:t>
                        </m:r>
                      </m:e>
                      <m: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𝑖</m:t>
                        </m:r>
                      </m:sub>
                    </m:sSub>
                  </m:oMath>
                </a14:m>
                <a:r>
                  <a:rPr kumimoji="0" lang="en-US" sz="28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are called “</a:t>
                </a:r>
                <a:r>
                  <a:rPr kumimoji="0" lang="en-US" sz="2800" b="1" i="0" u="none" strike="noStrike" kern="1200" cap="none" spc="0" normalizeH="0" baseline="0" noProof="0" dirty="0">
                    <a:ln>
                      <a:noFill/>
                    </a:ln>
                    <a:solidFill>
                      <a:srgbClr val="A48DD3">
                        <a:lumMod val="75000"/>
                      </a:srgbClr>
                    </a:solidFill>
                    <a:effectLst/>
                    <a:uLnTx/>
                    <a:uFillTx/>
                    <a:latin typeface="Segoe UI Semilight" panose="020B0402040204020203" pitchFamily="34" charset="0"/>
                    <a:ea typeface="+mn-ea"/>
                    <a:cs typeface="Segoe UI Semilight" panose="020B0402040204020203" pitchFamily="34" charset="0"/>
                  </a:rPr>
                  <a:t>independent</a:t>
                </a:r>
                <a:r>
                  <a:rPr kumimoji="0" lang="en-US" sz="2800" b="1"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and </a:t>
                </a:r>
                <a:r>
                  <a:rPr kumimoji="0" lang="en-US" sz="2800" b="1" i="0" u="none" strike="noStrike" kern="1200" cap="none" spc="0" normalizeH="0" baseline="0" noProof="0" dirty="0">
                    <a:ln>
                      <a:noFill/>
                    </a:ln>
                    <a:solidFill>
                      <a:srgbClr val="3E8853"/>
                    </a:solidFill>
                    <a:effectLst/>
                    <a:uLnTx/>
                    <a:uFillTx/>
                    <a:latin typeface="Segoe UI Semilight" panose="020B0402040204020203" pitchFamily="34" charset="0"/>
                    <a:ea typeface="+mn-ea"/>
                    <a:cs typeface="Segoe UI Semilight" panose="020B0402040204020203" pitchFamily="34" charset="0"/>
                  </a:rPr>
                  <a:t>identically distributed</a:t>
                </a:r>
                <a:r>
                  <a:rPr kumimoji="0" lang="en-US" sz="28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or “</a:t>
                </a:r>
                <a:r>
                  <a:rPr kumimoji="0" lang="en-US" sz="2800" b="0" i="0" u="none" strike="noStrike" kern="1200" cap="none" spc="0" normalizeH="0" baseline="0" noProof="0" dirty="0" err="1">
                    <a:ln>
                      <a:noFill/>
                    </a:ln>
                    <a:solidFill>
                      <a:prstClr val="black"/>
                    </a:solidFill>
                    <a:effectLst/>
                    <a:uLnTx/>
                    <a:uFillTx/>
                    <a:latin typeface="Segoe UI Semilight" panose="020B0402040204020203" pitchFamily="34" charset="0"/>
                    <a:ea typeface="+mn-ea"/>
                    <a:cs typeface="Segoe UI Semilight" panose="020B0402040204020203" pitchFamily="34" charset="0"/>
                  </a:rPr>
                  <a:t>i.i.d</a:t>
                </a:r>
                <a:r>
                  <a:rPr kumimoji="0" lang="en-US" sz="28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a:t>
                </a: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en-US" sz="28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Because they are </a:t>
                </a:r>
                <a:r>
                  <a:rPr kumimoji="0" lang="en-US" sz="2800" b="1" i="0" u="none" strike="noStrike" kern="1200" cap="none" spc="0" normalizeH="0" baseline="0" noProof="0" dirty="0">
                    <a:ln>
                      <a:noFill/>
                    </a:ln>
                    <a:solidFill>
                      <a:srgbClr val="A48DD3">
                        <a:lumMod val="75000"/>
                      </a:srgbClr>
                    </a:solidFill>
                    <a:effectLst/>
                    <a:uLnTx/>
                    <a:uFillTx/>
                    <a:latin typeface="Segoe UI Semilight" panose="020B0402040204020203" pitchFamily="34" charset="0"/>
                    <a:ea typeface="+mn-ea"/>
                    <a:cs typeface="Segoe UI Semilight" panose="020B0402040204020203" pitchFamily="34" charset="0"/>
                  </a:rPr>
                  <a:t>independent</a:t>
                </a:r>
                <a:r>
                  <a:rPr kumimoji="0" lang="en-US" sz="28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…and have </a:t>
                </a:r>
                <a:r>
                  <a:rPr kumimoji="0" lang="en-US" sz="2800" b="1" i="0" u="none" strike="noStrike" kern="1200" cap="none" spc="0" normalizeH="0" baseline="0" noProof="0" dirty="0">
                    <a:ln>
                      <a:noFill/>
                    </a:ln>
                    <a:solidFill>
                      <a:srgbClr val="3E8853"/>
                    </a:solidFill>
                    <a:effectLst/>
                    <a:uLnTx/>
                    <a:uFillTx/>
                    <a:latin typeface="Segoe UI Semilight" panose="020B0402040204020203" pitchFamily="34" charset="0"/>
                    <a:ea typeface="+mn-ea"/>
                    <a:cs typeface="Segoe UI Semilight" panose="020B0402040204020203" pitchFamily="34" charset="0"/>
                  </a:rPr>
                  <a:t>identical </a:t>
                </a:r>
                <a:r>
                  <a:rPr kumimoji="0" lang="en-US" sz="2800" b="1" i="0" u="none" strike="noStrike" kern="1200" cap="none" spc="0" normalizeH="0" baseline="0" noProof="0" dirty="0" err="1">
                    <a:ln>
                      <a:noFill/>
                    </a:ln>
                    <a:solidFill>
                      <a:srgbClr val="3E8853"/>
                    </a:solidFill>
                    <a:effectLst/>
                    <a:uLnTx/>
                    <a:uFillTx/>
                    <a:latin typeface="Segoe UI Semilight" panose="020B0402040204020203" pitchFamily="34" charset="0"/>
                    <a:ea typeface="+mn-ea"/>
                    <a:cs typeface="Segoe UI Semilight" panose="020B0402040204020203" pitchFamily="34" charset="0"/>
                  </a:rPr>
                  <a:t>pmfs</a:t>
                </a:r>
                <a:r>
                  <a:rPr kumimoji="0" lang="en-US" sz="28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a:t>
                </a:r>
              </a:p>
            </p:txBody>
          </p:sp>
        </mc:Choice>
        <mc:Fallback xmlns="">
          <p:sp>
            <p:nvSpPr>
              <p:cNvPr id="4" name="Rectangle: Rounded Corners 3">
                <a:extLst>
                  <a:ext uri="{FF2B5EF4-FFF2-40B4-BE49-F238E27FC236}">
                    <a16:creationId xmlns:a16="http://schemas.microsoft.com/office/drawing/2014/main" id="{A8425EBF-8019-6309-9F58-4D5E32338A60}"/>
                  </a:ext>
                </a:extLst>
              </p:cNvPr>
              <p:cNvSpPr>
                <a:spLocks noRot="1" noChangeAspect="1" noMove="1" noResize="1" noEditPoints="1" noAdjustHandles="1" noChangeArrowheads="1" noChangeShapeType="1" noTextEdit="1"/>
              </p:cNvSpPr>
              <p:nvPr/>
            </p:nvSpPr>
            <p:spPr>
              <a:xfrm>
                <a:off x="633643" y="2516906"/>
                <a:ext cx="10206635" cy="1206955"/>
              </a:xfrm>
              <a:prstGeom prst="roundRect">
                <a:avLst>
                  <a:gd name="adj" fmla="val 13749"/>
                </a:avLst>
              </a:prstGeom>
              <a:blipFill>
                <a:blip r:embed="rId4"/>
                <a:stretch>
                  <a:fillRect t="-5051" b="-4040"/>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041657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17DD2-276C-4650-A370-B9F695B45D92}"/>
              </a:ext>
            </a:extLst>
          </p:cNvPr>
          <p:cNvSpPr>
            <a:spLocks noGrp="1"/>
          </p:cNvSpPr>
          <p:nvPr>
            <p:ph type="title"/>
          </p:nvPr>
        </p:nvSpPr>
        <p:spPr/>
        <p:txBody>
          <a:bodyPr/>
          <a:lstStyle/>
          <a:p>
            <a:r>
              <a:rPr lang="en-US" dirty="0"/>
              <a:t>Negative Binomial Analysis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C9C3A84-7ECE-4BC5-846C-F702383D5DAB}"/>
                  </a:ext>
                </a:extLst>
              </p:cNvPr>
              <p:cNvSpPr>
                <a:spLocks noGrp="1"/>
              </p:cNvSpPr>
              <p:nvPr>
                <p:ph idx="1"/>
              </p:nvPr>
            </p:nvSpPr>
            <p:spPr>
              <a:xfrm>
                <a:off x="575239" y="1463856"/>
                <a:ext cx="11754873" cy="5579881"/>
              </a:xfrm>
            </p:spPr>
            <p:txBody>
              <a:bodyPr>
                <a:normAutofit/>
              </a:bodyPr>
              <a:lstStyle/>
              <a:p>
                <a:r>
                  <a:rPr lang="en-US" dirty="0"/>
                  <a:t>Let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𝑟</m:t>
                        </m:r>
                      </m:sub>
                    </m:sSub>
                  </m:oMath>
                </a14:m>
                <a:r>
                  <a:rPr lang="en-US" dirty="0"/>
                  <a:t> be independent copies of </a:t>
                </a:r>
                <a14:m>
                  <m:oMath xmlns:m="http://schemas.openxmlformats.org/officeDocument/2006/math">
                    <m:r>
                      <m:rPr>
                        <m:sty m:val="p"/>
                      </m:rPr>
                      <a:rPr lang="en-US" b="0" i="0" smtClean="0">
                        <a:latin typeface="Cambria Math" panose="02040503050406030204" pitchFamily="18" charset="0"/>
                      </a:rPr>
                      <m:t>Geo</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oMath>
                </a14:m>
                <a:endParaRPr lang="en-US" dirty="0"/>
              </a:p>
              <a:p>
                <a:endParaRPr lang="en-US" dirty="0"/>
              </a:p>
              <a:p>
                <a:endParaRPr lang="en-US" dirty="0"/>
              </a:p>
              <a:p>
                <a:endParaRPr lang="en-US" dirty="0"/>
              </a:p>
              <a:p>
                <a:endParaRPr lang="en-US" sz="1000" dirty="0"/>
              </a:p>
              <a:p>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m:rPr>
                        <m:sty m:val="p"/>
                      </m:rPr>
                      <a:rPr lang="en-US" b="0" i="0" smtClean="0">
                        <a:latin typeface="Cambria Math" panose="02040503050406030204" pitchFamily="18" charset="0"/>
                      </a:rPr>
                      <m:t>NegBin</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oMath>
                </a14:m>
                <a:r>
                  <a:rPr lang="en-US" dirty="0"/>
                  <a:t> </a:t>
                </a:r>
                <a14:m>
                  <m:oMath xmlns:m="http://schemas.openxmlformats.org/officeDocument/2006/math">
                    <m:r>
                      <a:rPr lang="en-US" b="0" i="1" dirty="0" smtClean="0">
                        <a:latin typeface="Cambria Math" panose="02040503050406030204" pitchFamily="18" charset="0"/>
                      </a:rPr>
                      <m:t>𝑋</m:t>
                    </m:r>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𝑍</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𝑍</m:t>
                        </m:r>
                      </m:e>
                      <m:sub>
                        <m:r>
                          <a:rPr lang="en-US" b="0" i="1" dirty="0" smtClean="0">
                            <a:latin typeface="Cambria Math" panose="02040503050406030204" pitchFamily="18" charset="0"/>
                          </a:rPr>
                          <m:t>2</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𝑍</m:t>
                        </m:r>
                      </m:e>
                      <m:sub>
                        <m:r>
                          <a:rPr lang="en-US" b="0" i="1" dirty="0" smtClean="0">
                            <a:latin typeface="Cambria Math" panose="02040503050406030204" pitchFamily="18" charset="0"/>
                          </a:rPr>
                          <m:t>𝑟</m:t>
                        </m:r>
                      </m:sub>
                    </m:sSub>
                  </m:oMath>
                </a14:m>
                <a:r>
                  <a:rPr lang="en-US" dirty="0"/>
                  <a:t>.</a:t>
                </a:r>
              </a:p>
              <a:p>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𝑟</m:t>
                            </m:r>
                          </m:sub>
                        </m:sSub>
                      </m:e>
                    </m:d>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𝑟</m:t>
                            </m:r>
                          </m:sub>
                        </m:sSub>
                      </m:e>
                    </m:d>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𝑝</m:t>
                        </m:r>
                      </m:den>
                    </m:f>
                  </m:oMath>
                </a14:m>
                <a:endParaRPr lang="en-US" dirty="0"/>
              </a:p>
              <a:p>
                <a14:m>
                  <m:oMath xmlns:m="http://schemas.openxmlformats.org/officeDocument/2006/math">
                    <m:r>
                      <a:rPr lang="en-US" b="1" i="0" smtClean="0">
                        <a:solidFill>
                          <a:schemeClr val="accent5">
                            <a:lumMod val="75000"/>
                          </a:schemeClr>
                        </a:solidFill>
                        <a:latin typeface="Cambria Math" panose="02040503050406030204" pitchFamily="18" charset="0"/>
                      </a:rPr>
                      <m:t>𝐕𝐚𝐫</m:t>
                    </m:r>
                    <m:d>
                      <m:dPr>
                        <m:ctrlPr>
                          <a:rPr lang="en-US" b="1" i="1" smtClean="0">
                            <a:solidFill>
                              <a:schemeClr val="accent5">
                                <a:lumMod val="75000"/>
                              </a:schemeClr>
                            </a:solidFill>
                            <a:latin typeface="Cambria Math" panose="02040503050406030204" pitchFamily="18" charset="0"/>
                          </a:rPr>
                        </m:ctrlPr>
                      </m:dPr>
                      <m:e>
                        <m:r>
                          <a:rPr lang="en-US" b="1" i="1" smtClean="0">
                            <a:solidFill>
                              <a:schemeClr val="accent5">
                                <a:lumMod val="75000"/>
                              </a:schemeClr>
                            </a:solidFill>
                            <a:latin typeface="Cambria Math" panose="02040503050406030204" pitchFamily="18" charset="0"/>
                          </a:rPr>
                          <m:t>𝑿</m:t>
                        </m:r>
                      </m:e>
                    </m:d>
                    <m:r>
                      <a:rPr lang="en-US" b="1" i="1" smtClean="0">
                        <a:solidFill>
                          <a:schemeClr val="accent5">
                            <a:lumMod val="75000"/>
                          </a:schemeClr>
                        </a:solidFill>
                        <a:latin typeface="Cambria Math" panose="02040503050406030204" pitchFamily="18" charset="0"/>
                      </a:rPr>
                      <m:t>=</m:t>
                    </m:r>
                    <m:r>
                      <a:rPr lang="en-US" b="1" i="0" smtClean="0">
                        <a:solidFill>
                          <a:schemeClr val="accent5">
                            <a:lumMod val="75000"/>
                          </a:schemeClr>
                        </a:solidFill>
                        <a:latin typeface="Cambria Math" panose="02040503050406030204" pitchFamily="18" charset="0"/>
                      </a:rPr>
                      <m:t>𝐕𝐚𝐫</m:t>
                    </m:r>
                    <m:r>
                      <a:rPr lang="en-US" b="1" i="1" smtClean="0">
                        <a:solidFill>
                          <a:schemeClr val="accent5">
                            <a:lumMod val="75000"/>
                          </a:schemeClr>
                        </a:solidFill>
                        <a:latin typeface="Cambria Math" panose="02040503050406030204" pitchFamily="18" charset="0"/>
                      </a:rPr>
                      <m:t>(</m:t>
                    </m:r>
                    <m:sSub>
                      <m:sSubPr>
                        <m:ctrlPr>
                          <a:rPr lang="en-US" b="1" i="1" smtClean="0">
                            <a:solidFill>
                              <a:schemeClr val="accent5">
                                <a:lumMod val="75000"/>
                              </a:schemeClr>
                            </a:solidFill>
                            <a:latin typeface="Cambria Math" panose="02040503050406030204" pitchFamily="18" charset="0"/>
                          </a:rPr>
                        </m:ctrlPr>
                      </m:sSubPr>
                      <m:e>
                        <m:r>
                          <a:rPr lang="en-US" b="1" i="1" smtClean="0">
                            <a:solidFill>
                              <a:schemeClr val="accent5">
                                <a:lumMod val="75000"/>
                              </a:schemeClr>
                            </a:solidFill>
                            <a:latin typeface="Cambria Math" panose="02040503050406030204" pitchFamily="18" charset="0"/>
                          </a:rPr>
                          <m:t>𝒁</m:t>
                        </m:r>
                      </m:e>
                      <m:sub>
                        <m:r>
                          <a:rPr lang="en-US" b="1" i="1" smtClean="0">
                            <a:solidFill>
                              <a:schemeClr val="accent5">
                                <a:lumMod val="75000"/>
                              </a:schemeClr>
                            </a:solidFill>
                            <a:latin typeface="Cambria Math" panose="02040503050406030204" pitchFamily="18" charset="0"/>
                          </a:rPr>
                          <m:t>𝟏</m:t>
                        </m:r>
                      </m:sub>
                    </m:sSub>
                    <m:r>
                      <a:rPr lang="en-US" b="1" i="1" smtClean="0">
                        <a:solidFill>
                          <a:schemeClr val="accent5">
                            <a:lumMod val="75000"/>
                          </a:schemeClr>
                        </a:solidFill>
                        <a:latin typeface="Cambria Math" panose="02040503050406030204" pitchFamily="18" charset="0"/>
                      </a:rPr>
                      <m:t>+</m:t>
                    </m:r>
                    <m:sSub>
                      <m:sSubPr>
                        <m:ctrlPr>
                          <a:rPr lang="en-US" b="1" i="1" smtClean="0">
                            <a:solidFill>
                              <a:schemeClr val="accent5">
                                <a:lumMod val="75000"/>
                              </a:schemeClr>
                            </a:solidFill>
                            <a:latin typeface="Cambria Math" panose="02040503050406030204" pitchFamily="18" charset="0"/>
                          </a:rPr>
                        </m:ctrlPr>
                      </m:sSubPr>
                      <m:e>
                        <m:r>
                          <a:rPr lang="en-US" b="1" i="1" smtClean="0">
                            <a:solidFill>
                              <a:schemeClr val="accent5">
                                <a:lumMod val="75000"/>
                              </a:schemeClr>
                            </a:solidFill>
                            <a:latin typeface="Cambria Math" panose="02040503050406030204" pitchFamily="18" charset="0"/>
                          </a:rPr>
                          <m:t>𝒁</m:t>
                        </m:r>
                      </m:e>
                      <m:sub>
                        <m:r>
                          <a:rPr lang="en-US" b="1" i="1" smtClean="0">
                            <a:solidFill>
                              <a:schemeClr val="accent5">
                                <a:lumMod val="75000"/>
                              </a:schemeClr>
                            </a:solidFill>
                            <a:latin typeface="Cambria Math" panose="02040503050406030204" pitchFamily="18" charset="0"/>
                          </a:rPr>
                          <m:t>𝟐</m:t>
                        </m:r>
                      </m:sub>
                    </m:sSub>
                    <m:r>
                      <a:rPr lang="en-US" b="1" i="1" smtClean="0">
                        <a:solidFill>
                          <a:schemeClr val="accent5">
                            <a:lumMod val="75000"/>
                          </a:schemeClr>
                        </a:solidFill>
                        <a:latin typeface="Cambria Math" panose="02040503050406030204" pitchFamily="18" charset="0"/>
                      </a:rPr>
                      <m:t>+…+</m:t>
                    </m:r>
                    <m:sSub>
                      <m:sSubPr>
                        <m:ctrlPr>
                          <a:rPr lang="en-US" b="1" i="1" smtClean="0">
                            <a:solidFill>
                              <a:schemeClr val="accent5">
                                <a:lumMod val="75000"/>
                              </a:schemeClr>
                            </a:solidFill>
                            <a:latin typeface="Cambria Math" panose="02040503050406030204" pitchFamily="18" charset="0"/>
                          </a:rPr>
                        </m:ctrlPr>
                      </m:sSubPr>
                      <m:e>
                        <m:r>
                          <a:rPr lang="en-US" b="1" i="1" smtClean="0">
                            <a:solidFill>
                              <a:schemeClr val="accent5">
                                <a:lumMod val="75000"/>
                              </a:schemeClr>
                            </a:solidFill>
                            <a:latin typeface="Cambria Math" panose="02040503050406030204" pitchFamily="18" charset="0"/>
                          </a:rPr>
                          <m:t>𝒁</m:t>
                        </m:r>
                      </m:e>
                      <m:sub>
                        <m:r>
                          <a:rPr lang="en-US" b="1" i="1" smtClean="0">
                            <a:solidFill>
                              <a:schemeClr val="accent5">
                                <a:lumMod val="75000"/>
                              </a:schemeClr>
                            </a:solidFill>
                            <a:latin typeface="Cambria Math" panose="02040503050406030204" pitchFamily="18" charset="0"/>
                          </a:rPr>
                          <m:t>𝒓</m:t>
                        </m:r>
                      </m:sub>
                    </m:sSub>
                    <m:r>
                      <a:rPr lang="en-US" b="1" i="1" smtClean="0">
                        <a:solidFill>
                          <a:schemeClr val="accent5">
                            <a:lumMod val="75000"/>
                          </a:schemeClr>
                        </a:solidFill>
                        <a:latin typeface="Cambria Math" panose="02040503050406030204" pitchFamily="18" charset="0"/>
                      </a:rPr>
                      <m:t>)</m:t>
                    </m:r>
                  </m:oMath>
                </a14:m>
                <a:r>
                  <a:rPr lang="en-US" b="1" dirty="0">
                    <a:solidFill>
                      <a:schemeClr val="accent5">
                        <a:lumMod val="75000"/>
                      </a:schemeClr>
                    </a:solidFill>
                  </a:rPr>
                  <a:t> = </a:t>
                </a:r>
                <a14:m>
                  <m:oMath xmlns:m="http://schemas.openxmlformats.org/officeDocument/2006/math">
                    <m:r>
                      <a:rPr lang="en-US" b="1" i="1">
                        <a:solidFill>
                          <a:schemeClr val="accent5">
                            <a:lumMod val="75000"/>
                          </a:schemeClr>
                        </a:solidFill>
                        <a:latin typeface="Cambria Math" panose="02040503050406030204" pitchFamily="18" charset="0"/>
                      </a:rPr>
                      <m:t>𝐕𝐚𝐫</m:t>
                    </m:r>
                    <m:d>
                      <m:dPr>
                        <m:ctrlPr>
                          <a:rPr lang="en-US" b="1" i="1">
                            <a:solidFill>
                              <a:schemeClr val="accent5">
                                <a:lumMod val="75000"/>
                              </a:schemeClr>
                            </a:solidFill>
                            <a:latin typeface="Cambria Math" panose="02040503050406030204" pitchFamily="18" charset="0"/>
                          </a:rPr>
                        </m:ctrlPr>
                      </m:dPr>
                      <m:e>
                        <m:sSub>
                          <m:sSubPr>
                            <m:ctrlPr>
                              <a:rPr lang="en-US" b="1" i="1">
                                <a:solidFill>
                                  <a:schemeClr val="accent5">
                                    <a:lumMod val="75000"/>
                                  </a:schemeClr>
                                </a:solidFill>
                                <a:latin typeface="Cambria Math" panose="02040503050406030204" pitchFamily="18" charset="0"/>
                              </a:rPr>
                            </m:ctrlPr>
                          </m:sSubPr>
                          <m:e>
                            <m:r>
                              <a:rPr lang="en-US" b="1" i="1">
                                <a:solidFill>
                                  <a:schemeClr val="accent5">
                                    <a:lumMod val="75000"/>
                                  </a:schemeClr>
                                </a:solidFill>
                                <a:latin typeface="Cambria Math" panose="02040503050406030204" pitchFamily="18" charset="0"/>
                              </a:rPr>
                              <m:t>𝒁</m:t>
                            </m:r>
                          </m:e>
                          <m:sub>
                            <m:r>
                              <a:rPr lang="en-US" b="1" i="1">
                                <a:solidFill>
                                  <a:schemeClr val="accent5">
                                    <a:lumMod val="75000"/>
                                  </a:schemeClr>
                                </a:solidFill>
                                <a:latin typeface="Cambria Math" panose="02040503050406030204" pitchFamily="18" charset="0"/>
                              </a:rPr>
                              <m:t>𝟏</m:t>
                            </m:r>
                          </m:sub>
                        </m:sSub>
                      </m:e>
                    </m:d>
                    <m:r>
                      <a:rPr lang="en-US" b="1" i="1">
                        <a:solidFill>
                          <a:schemeClr val="accent5">
                            <a:lumMod val="75000"/>
                          </a:schemeClr>
                        </a:solidFill>
                        <a:latin typeface="Cambria Math" panose="02040503050406030204" pitchFamily="18" charset="0"/>
                      </a:rPr>
                      <m:t>+</m:t>
                    </m:r>
                    <m:r>
                      <a:rPr lang="en-US" b="1" i="1">
                        <a:solidFill>
                          <a:schemeClr val="accent5">
                            <a:lumMod val="75000"/>
                          </a:schemeClr>
                        </a:solidFill>
                        <a:latin typeface="Cambria Math" panose="02040503050406030204" pitchFamily="18" charset="0"/>
                      </a:rPr>
                      <m:t>𝐕𝐚𝐫</m:t>
                    </m:r>
                    <m:d>
                      <m:dPr>
                        <m:ctrlPr>
                          <a:rPr lang="en-US" b="1" i="1">
                            <a:solidFill>
                              <a:schemeClr val="accent5">
                                <a:lumMod val="75000"/>
                              </a:schemeClr>
                            </a:solidFill>
                            <a:latin typeface="Cambria Math" panose="02040503050406030204" pitchFamily="18" charset="0"/>
                          </a:rPr>
                        </m:ctrlPr>
                      </m:dPr>
                      <m:e>
                        <m:sSub>
                          <m:sSubPr>
                            <m:ctrlPr>
                              <a:rPr lang="en-US" b="1" i="1">
                                <a:solidFill>
                                  <a:schemeClr val="accent5">
                                    <a:lumMod val="75000"/>
                                  </a:schemeClr>
                                </a:solidFill>
                                <a:latin typeface="Cambria Math" panose="02040503050406030204" pitchFamily="18" charset="0"/>
                              </a:rPr>
                            </m:ctrlPr>
                          </m:sSubPr>
                          <m:e>
                            <m:r>
                              <a:rPr lang="en-US" b="1" i="1">
                                <a:solidFill>
                                  <a:schemeClr val="accent5">
                                    <a:lumMod val="75000"/>
                                  </a:schemeClr>
                                </a:solidFill>
                                <a:latin typeface="Cambria Math" panose="02040503050406030204" pitchFamily="18" charset="0"/>
                              </a:rPr>
                              <m:t>𝒁</m:t>
                            </m:r>
                          </m:e>
                          <m:sub>
                            <m:r>
                              <a:rPr lang="en-US" b="1" i="1">
                                <a:solidFill>
                                  <a:schemeClr val="accent5">
                                    <a:lumMod val="75000"/>
                                  </a:schemeClr>
                                </a:solidFill>
                                <a:latin typeface="Cambria Math" panose="02040503050406030204" pitchFamily="18" charset="0"/>
                              </a:rPr>
                              <m:t>𝟐</m:t>
                            </m:r>
                          </m:sub>
                        </m:sSub>
                      </m:e>
                    </m:d>
                    <m:r>
                      <a:rPr lang="en-US" b="1" i="1">
                        <a:solidFill>
                          <a:schemeClr val="accent5">
                            <a:lumMod val="75000"/>
                          </a:schemeClr>
                        </a:solidFill>
                        <a:latin typeface="Cambria Math" panose="02040503050406030204" pitchFamily="18" charset="0"/>
                      </a:rPr>
                      <m:t>+…+</m:t>
                    </m:r>
                    <m:r>
                      <a:rPr lang="en-US" b="1" i="1">
                        <a:solidFill>
                          <a:schemeClr val="accent5">
                            <a:lumMod val="75000"/>
                          </a:schemeClr>
                        </a:solidFill>
                        <a:latin typeface="Cambria Math" panose="02040503050406030204" pitchFamily="18" charset="0"/>
                      </a:rPr>
                      <m:t>𝑽𝒂𝒓</m:t>
                    </m:r>
                    <m:r>
                      <a:rPr lang="en-US" b="1" i="1">
                        <a:solidFill>
                          <a:schemeClr val="accent5">
                            <a:lumMod val="75000"/>
                          </a:schemeClr>
                        </a:solidFill>
                        <a:latin typeface="Cambria Math" panose="02040503050406030204" pitchFamily="18" charset="0"/>
                      </a:rPr>
                      <m:t>(</m:t>
                    </m:r>
                    <m:sSub>
                      <m:sSubPr>
                        <m:ctrlPr>
                          <a:rPr lang="en-US" b="1" i="1">
                            <a:solidFill>
                              <a:schemeClr val="accent5">
                                <a:lumMod val="75000"/>
                              </a:schemeClr>
                            </a:solidFill>
                            <a:latin typeface="Cambria Math" panose="02040503050406030204" pitchFamily="18" charset="0"/>
                          </a:rPr>
                        </m:ctrlPr>
                      </m:sSubPr>
                      <m:e>
                        <m:r>
                          <a:rPr lang="en-US" b="1" i="1">
                            <a:solidFill>
                              <a:schemeClr val="accent5">
                                <a:lumMod val="75000"/>
                              </a:schemeClr>
                            </a:solidFill>
                            <a:latin typeface="Cambria Math" panose="02040503050406030204" pitchFamily="18" charset="0"/>
                          </a:rPr>
                          <m:t>𝒁</m:t>
                        </m:r>
                      </m:e>
                      <m:sub>
                        <m:r>
                          <a:rPr lang="en-US" b="1" i="1">
                            <a:solidFill>
                              <a:schemeClr val="accent5">
                                <a:lumMod val="75000"/>
                              </a:schemeClr>
                            </a:solidFill>
                            <a:latin typeface="Cambria Math" panose="02040503050406030204" pitchFamily="18" charset="0"/>
                          </a:rPr>
                          <m:t>𝒓</m:t>
                        </m:r>
                      </m:sub>
                    </m:sSub>
                    <m:r>
                      <a:rPr lang="en-US" b="1" i="1">
                        <a:solidFill>
                          <a:schemeClr val="accent5">
                            <a:lumMod val="75000"/>
                          </a:schemeClr>
                        </a:solidFill>
                        <a:latin typeface="Cambria Math" panose="02040503050406030204" pitchFamily="18" charset="0"/>
                      </a:rPr>
                      <m:t>)</m:t>
                    </m:r>
                  </m:oMath>
                </a14:m>
                <a:r>
                  <a:rPr lang="en-US" b="1" dirty="0">
                    <a:solidFill>
                      <a:schemeClr val="accent5">
                        <a:lumMod val="75000"/>
                      </a:schemeClr>
                    </a:solidFill>
                  </a:rPr>
                  <a:t> </a:t>
                </a:r>
              </a:p>
              <a:p>
                <a:pPr marL="0" indent="0">
                  <a:buNone/>
                </a:pPr>
                <a:r>
                  <a:rPr lang="en-US" b="1" dirty="0">
                    <a:solidFill>
                      <a:schemeClr val="accent5">
                        <a:lumMod val="75000"/>
                      </a:schemeClr>
                    </a:solidFill>
                  </a:rPr>
                  <a:t>             </a:t>
                </a:r>
                <a14:m>
                  <m:oMath xmlns:m="http://schemas.openxmlformats.org/officeDocument/2006/math">
                    <m:r>
                      <a:rPr lang="en-US" b="1" i="1" smtClean="0">
                        <a:solidFill>
                          <a:schemeClr val="accent5">
                            <a:lumMod val="75000"/>
                          </a:schemeClr>
                        </a:solidFill>
                        <a:latin typeface="Cambria Math" panose="02040503050406030204" pitchFamily="18" charset="0"/>
                      </a:rPr>
                      <m:t>= </m:t>
                    </m:r>
                    <m:r>
                      <a:rPr lang="en-US" b="1" i="1">
                        <a:solidFill>
                          <a:schemeClr val="accent5">
                            <a:lumMod val="75000"/>
                          </a:schemeClr>
                        </a:solidFill>
                        <a:latin typeface="Cambria Math" panose="02040503050406030204" pitchFamily="18" charset="0"/>
                      </a:rPr>
                      <m:t>𝒓</m:t>
                    </m:r>
                    <m:r>
                      <a:rPr lang="en-US" b="1" i="1">
                        <a:solidFill>
                          <a:schemeClr val="accent5">
                            <a:lumMod val="75000"/>
                          </a:schemeClr>
                        </a:solidFill>
                        <a:latin typeface="Cambria Math" panose="02040503050406030204" pitchFamily="18" charset="0"/>
                      </a:rPr>
                      <m:t>⋅</m:t>
                    </m:r>
                    <m:f>
                      <m:fPr>
                        <m:ctrlPr>
                          <a:rPr lang="en-US" b="1" i="1">
                            <a:solidFill>
                              <a:schemeClr val="accent5">
                                <a:lumMod val="75000"/>
                              </a:schemeClr>
                            </a:solidFill>
                            <a:latin typeface="Cambria Math" panose="02040503050406030204" pitchFamily="18" charset="0"/>
                          </a:rPr>
                        </m:ctrlPr>
                      </m:fPr>
                      <m:num>
                        <m:r>
                          <a:rPr lang="en-US" b="1" i="1">
                            <a:solidFill>
                              <a:schemeClr val="accent5">
                                <a:lumMod val="75000"/>
                              </a:schemeClr>
                            </a:solidFill>
                            <a:latin typeface="Cambria Math" panose="02040503050406030204" pitchFamily="18" charset="0"/>
                          </a:rPr>
                          <m:t>𝟏</m:t>
                        </m:r>
                        <m:r>
                          <a:rPr lang="en-US" b="1" i="1">
                            <a:solidFill>
                              <a:schemeClr val="accent5">
                                <a:lumMod val="75000"/>
                              </a:schemeClr>
                            </a:solidFill>
                            <a:latin typeface="Cambria Math" panose="02040503050406030204" pitchFamily="18" charset="0"/>
                          </a:rPr>
                          <m:t>−</m:t>
                        </m:r>
                        <m:r>
                          <a:rPr lang="en-US" b="1" i="1">
                            <a:solidFill>
                              <a:schemeClr val="accent5">
                                <a:lumMod val="75000"/>
                              </a:schemeClr>
                            </a:solidFill>
                            <a:latin typeface="Cambria Math" panose="02040503050406030204" pitchFamily="18" charset="0"/>
                          </a:rPr>
                          <m:t>𝒑</m:t>
                        </m:r>
                      </m:num>
                      <m:den>
                        <m:sSup>
                          <m:sSupPr>
                            <m:ctrlPr>
                              <a:rPr lang="en-US" b="1" i="1">
                                <a:solidFill>
                                  <a:schemeClr val="accent5">
                                    <a:lumMod val="75000"/>
                                  </a:schemeClr>
                                </a:solidFill>
                                <a:latin typeface="Cambria Math" panose="02040503050406030204" pitchFamily="18" charset="0"/>
                              </a:rPr>
                            </m:ctrlPr>
                          </m:sSupPr>
                          <m:e>
                            <m:r>
                              <a:rPr lang="en-US" b="1" i="1">
                                <a:solidFill>
                                  <a:schemeClr val="accent5">
                                    <a:lumMod val="75000"/>
                                  </a:schemeClr>
                                </a:solidFill>
                                <a:latin typeface="Cambria Math" panose="02040503050406030204" pitchFamily="18" charset="0"/>
                              </a:rPr>
                              <m:t>𝒑</m:t>
                            </m:r>
                          </m:e>
                          <m:sup>
                            <m:r>
                              <a:rPr lang="en-US" b="1" i="1">
                                <a:solidFill>
                                  <a:schemeClr val="accent5">
                                    <a:lumMod val="75000"/>
                                  </a:schemeClr>
                                </a:solidFill>
                                <a:latin typeface="Cambria Math" panose="02040503050406030204" pitchFamily="18" charset="0"/>
                              </a:rPr>
                              <m:t>𝟐</m:t>
                            </m:r>
                          </m:sup>
                        </m:sSup>
                      </m:den>
                    </m:f>
                  </m:oMath>
                </a14:m>
                <a:endParaRPr lang="en-US" b="1" dirty="0"/>
              </a:p>
              <a:p>
                <a:endParaRPr lang="en-US" dirty="0"/>
              </a:p>
            </p:txBody>
          </p:sp>
        </mc:Choice>
        <mc:Fallback xmlns="">
          <p:sp>
            <p:nvSpPr>
              <p:cNvPr id="3" name="Content Placeholder 2">
                <a:extLst>
                  <a:ext uri="{FF2B5EF4-FFF2-40B4-BE49-F238E27FC236}">
                    <a16:creationId xmlns:a16="http://schemas.microsoft.com/office/drawing/2014/main" id="{3C9C3A84-7ECE-4BC5-846C-F702383D5DAB}"/>
                  </a:ext>
                </a:extLst>
              </p:cNvPr>
              <p:cNvSpPr>
                <a:spLocks noGrp="1" noRot="1" noChangeAspect="1" noMove="1" noResize="1" noEditPoints="1" noAdjustHandles="1" noChangeArrowheads="1" noChangeShapeType="1" noTextEdit="1"/>
              </p:cNvSpPr>
              <p:nvPr>
                <p:ph idx="1"/>
              </p:nvPr>
            </p:nvSpPr>
            <p:spPr>
              <a:xfrm>
                <a:off x="575239" y="1463856"/>
                <a:ext cx="11754873" cy="5579881"/>
              </a:xfrm>
              <a:blipFill>
                <a:blip r:embed="rId3"/>
                <a:stretch>
                  <a:fillRect l="-622" t="-18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Rounded Corners 3">
                <a:extLst>
                  <a:ext uri="{FF2B5EF4-FFF2-40B4-BE49-F238E27FC236}">
                    <a16:creationId xmlns:a16="http://schemas.microsoft.com/office/drawing/2014/main" id="{A8425EBF-8019-6309-9F58-4D5E32338A60}"/>
                  </a:ext>
                </a:extLst>
              </p:cNvPr>
              <p:cNvSpPr/>
              <p:nvPr/>
            </p:nvSpPr>
            <p:spPr>
              <a:xfrm>
                <a:off x="633643" y="2516906"/>
                <a:ext cx="10206635" cy="1206955"/>
              </a:xfrm>
              <a:prstGeom prst="roundRect">
                <a:avLst>
                  <a:gd name="adj" fmla="val 13749"/>
                </a:avLst>
              </a:prstGeom>
              <a:solidFill>
                <a:srgbClr val="F4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14:m>
                  <m:oMath xmlns:m="http://schemas.openxmlformats.org/officeDocument/2006/math">
                    <m:sSub>
                      <m:sSub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ctrlPr>
                      </m:sSub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𝑍</m:t>
                        </m:r>
                      </m:e>
                      <m: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𝑖</m:t>
                        </m:r>
                      </m:sub>
                    </m:sSub>
                  </m:oMath>
                </a14:m>
                <a:r>
                  <a:rPr kumimoji="0" lang="en-US" sz="28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are called “</a:t>
                </a:r>
                <a:r>
                  <a:rPr kumimoji="0" lang="en-US" sz="2800" b="1" i="0" u="none" strike="noStrike" kern="1200" cap="none" spc="0" normalizeH="0" baseline="0" noProof="0" dirty="0">
                    <a:ln>
                      <a:noFill/>
                    </a:ln>
                    <a:solidFill>
                      <a:srgbClr val="A48DD3">
                        <a:lumMod val="75000"/>
                      </a:srgbClr>
                    </a:solidFill>
                    <a:effectLst/>
                    <a:uLnTx/>
                    <a:uFillTx/>
                    <a:latin typeface="Segoe UI Semilight" panose="020B0402040204020203" pitchFamily="34" charset="0"/>
                    <a:ea typeface="+mn-ea"/>
                    <a:cs typeface="Segoe UI Semilight" panose="020B0402040204020203" pitchFamily="34" charset="0"/>
                  </a:rPr>
                  <a:t>independent</a:t>
                </a:r>
                <a:r>
                  <a:rPr kumimoji="0" lang="en-US" sz="2800" b="1"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and </a:t>
                </a:r>
                <a:r>
                  <a:rPr kumimoji="0" lang="en-US" sz="2800" b="1" i="0" u="none" strike="noStrike" kern="1200" cap="none" spc="0" normalizeH="0" baseline="0" noProof="0" dirty="0">
                    <a:ln>
                      <a:noFill/>
                    </a:ln>
                    <a:solidFill>
                      <a:srgbClr val="3E8853"/>
                    </a:solidFill>
                    <a:effectLst/>
                    <a:uLnTx/>
                    <a:uFillTx/>
                    <a:latin typeface="Segoe UI Semilight" panose="020B0402040204020203" pitchFamily="34" charset="0"/>
                    <a:ea typeface="+mn-ea"/>
                    <a:cs typeface="Segoe UI Semilight" panose="020B0402040204020203" pitchFamily="34" charset="0"/>
                  </a:rPr>
                  <a:t>identically distributed</a:t>
                </a:r>
                <a:r>
                  <a:rPr kumimoji="0" lang="en-US" sz="28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or “</a:t>
                </a:r>
                <a:r>
                  <a:rPr kumimoji="0" lang="en-US" sz="2800" b="0" i="0" u="none" strike="noStrike" kern="1200" cap="none" spc="0" normalizeH="0" baseline="0" noProof="0" dirty="0" err="1">
                    <a:ln>
                      <a:noFill/>
                    </a:ln>
                    <a:solidFill>
                      <a:prstClr val="black"/>
                    </a:solidFill>
                    <a:effectLst/>
                    <a:uLnTx/>
                    <a:uFillTx/>
                    <a:latin typeface="Segoe UI Semilight" panose="020B0402040204020203" pitchFamily="34" charset="0"/>
                    <a:ea typeface="+mn-ea"/>
                    <a:cs typeface="Segoe UI Semilight" panose="020B0402040204020203" pitchFamily="34" charset="0"/>
                  </a:rPr>
                  <a:t>i.i.d</a:t>
                </a:r>
                <a:r>
                  <a:rPr kumimoji="0" lang="en-US" sz="28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a:t>
                </a: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en-US" sz="28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Because they are </a:t>
                </a:r>
                <a:r>
                  <a:rPr kumimoji="0" lang="en-US" sz="2800" b="1" i="0" u="none" strike="noStrike" kern="1200" cap="none" spc="0" normalizeH="0" baseline="0" noProof="0" dirty="0">
                    <a:ln>
                      <a:noFill/>
                    </a:ln>
                    <a:solidFill>
                      <a:srgbClr val="A48DD3">
                        <a:lumMod val="75000"/>
                      </a:srgbClr>
                    </a:solidFill>
                    <a:effectLst/>
                    <a:uLnTx/>
                    <a:uFillTx/>
                    <a:latin typeface="Segoe UI Semilight" panose="020B0402040204020203" pitchFamily="34" charset="0"/>
                    <a:ea typeface="+mn-ea"/>
                    <a:cs typeface="Segoe UI Semilight" panose="020B0402040204020203" pitchFamily="34" charset="0"/>
                  </a:rPr>
                  <a:t>independent</a:t>
                </a:r>
                <a:r>
                  <a:rPr kumimoji="0" lang="en-US" sz="28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…and have </a:t>
                </a:r>
                <a:r>
                  <a:rPr kumimoji="0" lang="en-US" sz="2800" b="1" i="0" u="none" strike="noStrike" kern="1200" cap="none" spc="0" normalizeH="0" baseline="0" noProof="0" dirty="0">
                    <a:ln>
                      <a:noFill/>
                    </a:ln>
                    <a:solidFill>
                      <a:srgbClr val="3E8853"/>
                    </a:solidFill>
                    <a:effectLst/>
                    <a:uLnTx/>
                    <a:uFillTx/>
                    <a:latin typeface="Segoe UI Semilight" panose="020B0402040204020203" pitchFamily="34" charset="0"/>
                    <a:ea typeface="+mn-ea"/>
                    <a:cs typeface="Segoe UI Semilight" panose="020B0402040204020203" pitchFamily="34" charset="0"/>
                  </a:rPr>
                  <a:t>identical </a:t>
                </a:r>
                <a:r>
                  <a:rPr kumimoji="0" lang="en-US" sz="2800" b="1" i="0" u="none" strike="noStrike" kern="1200" cap="none" spc="0" normalizeH="0" baseline="0" noProof="0" dirty="0" err="1">
                    <a:ln>
                      <a:noFill/>
                    </a:ln>
                    <a:solidFill>
                      <a:srgbClr val="3E8853"/>
                    </a:solidFill>
                    <a:effectLst/>
                    <a:uLnTx/>
                    <a:uFillTx/>
                    <a:latin typeface="Segoe UI Semilight" panose="020B0402040204020203" pitchFamily="34" charset="0"/>
                    <a:ea typeface="+mn-ea"/>
                    <a:cs typeface="Segoe UI Semilight" panose="020B0402040204020203" pitchFamily="34" charset="0"/>
                  </a:rPr>
                  <a:t>pmfs</a:t>
                </a:r>
                <a:r>
                  <a:rPr kumimoji="0" lang="en-US" sz="28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a:t>
                </a:r>
              </a:p>
            </p:txBody>
          </p:sp>
        </mc:Choice>
        <mc:Fallback xmlns="">
          <p:sp>
            <p:nvSpPr>
              <p:cNvPr id="4" name="Rectangle: Rounded Corners 3">
                <a:extLst>
                  <a:ext uri="{FF2B5EF4-FFF2-40B4-BE49-F238E27FC236}">
                    <a16:creationId xmlns:a16="http://schemas.microsoft.com/office/drawing/2014/main" id="{A8425EBF-8019-6309-9F58-4D5E32338A60}"/>
                  </a:ext>
                </a:extLst>
              </p:cNvPr>
              <p:cNvSpPr>
                <a:spLocks noRot="1" noChangeAspect="1" noMove="1" noResize="1" noEditPoints="1" noAdjustHandles="1" noChangeArrowheads="1" noChangeShapeType="1" noTextEdit="1"/>
              </p:cNvSpPr>
              <p:nvPr/>
            </p:nvSpPr>
            <p:spPr>
              <a:xfrm>
                <a:off x="633643" y="2516906"/>
                <a:ext cx="10206635" cy="1206955"/>
              </a:xfrm>
              <a:prstGeom prst="roundRect">
                <a:avLst>
                  <a:gd name="adj" fmla="val 13749"/>
                </a:avLst>
              </a:prstGeom>
              <a:blipFill>
                <a:blip r:embed="rId4"/>
                <a:stretch>
                  <a:fillRect t="-5051" b="-4040"/>
                </a:stretch>
              </a:blipFill>
              <a:ln>
                <a:noFill/>
              </a:ln>
            </p:spPr>
            <p:txBody>
              <a:bodyPr/>
              <a:lstStyle/>
              <a:p>
                <a:r>
                  <a:rPr lang="en-US">
                    <a:noFill/>
                  </a:rPr>
                  <a:t> </a:t>
                </a:r>
              </a:p>
            </p:txBody>
          </p:sp>
        </mc:Fallback>
      </mc:AlternateContent>
      <p:sp>
        <p:nvSpPr>
          <p:cNvPr id="5" name="Rectangle: Rounded Corners 4">
            <a:extLst>
              <a:ext uri="{FF2B5EF4-FFF2-40B4-BE49-F238E27FC236}">
                <a16:creationId xmlns:a16="http://schemas.microsoft.com/office/drawing/2014/main" id="{77301BCE-EC52-AC51-A456-DB336A80A8E4}"/>
              </a:ext>
            </a:extLst>
          </p:cNvPr>
          <p:cNvSpPr/>
          <p:nvPr/>
        </p:nvSpPr>
        <p:spPr>
          <a:xfrm>
            <a:off x="3968593" y="5926857"/>
            <a:ext cx="4400550" cy="459656"/>
          </a:xfrm>
          <a:prstGeom prst="roundRect">
            <a:avLst>
              <a:gd name="adj" fmla="val 13749"/>
            </a:avLst>
          </a:prstGeom>
          <a:solidFill>
            <a:srgbClr val="F1F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91440" marR="0" lvl="0" indent="-9144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en-US" sz="24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because they are </a:t>
            </a:r>
            <a:r>
              <a:rPr kumimoji="0" lang="en-US" sz="2400" b="1" i="0" u="none" strike="noStrike" kern="1200" cap="none" spc="0" normalizeH="0" baseline="0" noProof="0" dirty="0">
                <a:ln>
                  <a:noFill/>
                </a:ln>
                <a:solidFill>
                  <a:srgbClr val="A48DD3">
                    <a:lumMod val="75000"/>
                  </a:srgbClr>
                </a:solidFill>
                <a:effectLst/>
                <a:uLnTx/>
                <a:uFillTx/>
                <a:latin typeface="Segoe UI Semilight" panose="020B0402040204020203" pitchFamily="34" charset="0"/>
                <a:ea typeface="+mn-ea"/>
                <a:cs typeface="Segoe UI Semilight" panose="020B0402040204020203" pitchFamily="34" charset="0"/>
              </a:rPr>
              <a:t>independent</a:t>
            </a:r>
            <a:endParaRPr kumimoji="0" lang="en-US" sz="24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2756959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48787-66D2-4A21-93B1-C56D97BDA182}"/>
              </a:ext>
            </a:extLst>
          </p:cNvPr>
          <p:cNvSpPr>
            <a:spLocks noGrp="1"/>
          </p:cNvSpPr>
          <p:nvPr>
            <p:ph type="title"/>
          </p:nvPr>
        </p:nvSpPr>
        <p:spPr/>
        <p:txBody>
          <a:bodyPr/>
          <a:lstStyle/>
          <a:p>
            <a:r>
              <a:rPr lang="en-US" dirty="0"/>
              <a:t>Negative Binomial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D3B0BC3-503B-440F-8A5C-435A7410D7D9}"/>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m:rPr>
                        <m:sty m:val="p"/>
                      </m:rPr>
                      <a:rPr lang="en-US" b="0" i="0" smtClean="0">
                        <a:latin typeface="Cambria Math" panose="02040503050406030204" pitchFamily="18" charset="0"/>
                      </a:rPr>
                      <m:t>NegBin</m:t>
                    </m:r>
                    <m:r>
                      <a:rPr lang="en-US" b="0" i="0" smtClean="0">
                        <a:latin typeface="Cambria Math" panose="02040503050406030204" pitchFamily="18" charset="0"/>
                      </a:rPr>
                      <m:t>(</m:t>
                    </m:r>
                    <m:r>
                      <m:rPr>
                        <m:sty m:val="p"/>
                      </m:rPr>
                      <a:rPr lang="en-US" b="0" i="0" smtClean="0">
                        <a:latin typeface="Cambria Math" panose="02040503050406030204" pitchFamily="18" charset="0"/>
                      </a:rPr>
                      <m:t>r</m:t>
                    </m:r>
                    <m:r>
                      <a:rPr lang="en-US" b="0" i="0" smtClean="0">
                        <a:latin typeface="Cambria Math" panose="02040503050406030204" pitchFamily="18" charset="0"/>
                      </a:rPr>
                      <m:t>,</m:t>
                    </m:r>
                    <m:r>
                      <m:rPr>
                        <m:sty m:val="p"/>
                      </m:rPr>
                      <a:rPr lang="en-US" b="0" i="0" smtClean="0">
                        <a:latin typeface="Cambria Math" panose="02040503050406030204" pitchFamily="18" charset="0"/>
                      </a:rPr>
                      <m:t>p</m:t>
                    </m:r>
                    <m:r>
                      <a:rPr lang="en-US" b="0" i="0" smtClean="0">
                        <a:latin typeface="Cambria Math" panose="02040503050406030204" pitchFamily="18" charset="0"/>
                      </a:rPr>
                      <m:t>)</m:t>
                    </m:r>
                  </m:oMath>
                </a14:m>
                <a:endParaRPr lang="en-US" dirty="0"/>
              </a:p>
              <a:p>
                <a:r>
                  <a:rPr lang="en-US" dirty="0"/>
                  <a:t>Parameters: </a:t>
                </a:r>
                <a14:m>
                  <m:oMath xmlns:m="http://schemas.openxmlformats.org/officeDocument/2006/math">
                    <m:r>
                      <a:rPr lang="en-US" b="0" i="1" smtClean="0">
                        <a:latin typeface="Cambria Math" panose="02040503050406030204" pitchFamily="18" charset="0"/>
                      </a:rPr>
                      <m:t>𝑟</m:t>
                    </m:r>
                  </m:oMath>
                </a14:m>
                <a:r>
                  <a:rPr lang="en-US" dirty="0"/>
                  <a:t>: the number of successes needed, </a:t>
                </a:r>
                <a14:m>
                  <m:oMath xmlns:m="http://schemas.openxmlformats.org/officeDocument/2006/math">
                    <m:r>
                      <a:rPr lang="en-US" b="0" i="1" smtClean="0">
                        <a:latin typeface="Cambria Math" panose="02040503050406030204" pitchFamily="18" charset="0"/>
                      </a:rPr>
                      <m:t>𝑝</m:t>
                    </m:r>
                  </m:oMath>
                </a14:m>
                <a:r>
                  <a:rPr lang="en-US" dirty="0"/>
                  <a:t> the probability of success in a single trial</a:t>
                </a:r>
              </a:p>
              <a:p>
                <a14:m>
                  <m:oMath xmlns:m="http://schemas.openxmlformats.org/officeDocument/2006/math">
                    <m:r>
                      <a:rPr lang="en-US" b="0" i="1" smtClean="0">
                        <a:latin typeface="Cambria Math" panose="02040503050406030204" pitchFamily="18" charset="0"/>
                      </a:rPr>
                      <m:t>𝑋</m:t>
                    </m:r>
                  </m:oMath>
                </a14:m>
                <a:r>
                  <a:rPr lang="en-US" dirty="0"/>
                  <a:t> is the number of trials needed to get the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m:rPr>
                            <m:sty m:val="p"/>
                          </m:rPr>
                          <a:rPr lang="en-US" b="0" i="0" smtClean="0">
                            <a:latin typeface="Cambria Math" panose="02040503050406030204" pitchFamily="18" charset="0"/>
                          </a:rPr>
                          <m:t>th</m:t>
                        </m:r>
                      </m:sup>
                    </m:sSup>
                  </m:oMath>
                </a14:m>
                <a:r>
                  <a:rPr lang="en-US" dirty="0"/>
                  <a:t> success.</a:t>
                </a:r>
              </a:p>
              <a:p>
                <a:r>
                  <a:rPr lang="en-US" b="1" dirty="0"/>
                  <a:t>PMF: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𝑘</m:t>
                            </m:r>
                            <m:r>
                              <a:rPr lang="en-US" b="0" i="1" smtClean="0">
                                <a:latin typeface="Cambria Math" panose="02040503050406030204" pitchFamily="18" charset="0"/>
                              </a:rPr>
                              <m:t>−1</m:t>
                            </m:r>
                          </m:num>
                          <m:den>
                            <m:r>
                              <a:rPr lang="en-US" b="0" i="1" smtClean="0">
                                <a:latin typeface="Cambria Math" panose="02040503050406030204" pitchFamily="18" charset="0"/>
                              </a:rPr>
                              <m:t>𝑟</m:t>
                            </m:r>
                            <m:r>
                              <a:rPr lang="en-US" b="0" i="1" smtClean="0">
                                <a:latin typeface="Cambria Math" panose="02040503050406030204" pitchFamily="18" charset="0"/>
                              </a:rPr>
                              <m:t>−1</m:t>
                            </m:r>
                          </m:den>
                        </m:f>
                      </m:e>
                    </m:d>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e>
                      <m:sup>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𝑟</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𝑟</m:t>
                        </m:r>
                      </m:sup>
                    </m:sSup>
                  </m:oMath>
                </a14:m>
                <a:endParaRPr lang="en-US" dirty="0"/>
              </a:p>
              <a:p>
                <a:r>
                  <a:rPr lang="en-US" b="1" dirty="0"/>
                  <a:t>CDF: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𝑋</m:t>
                        </m:r>
                      </m:sub>
                    </m:sSub>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is ugly, don’t bother with it.</a:t>
                </a:r>
              </a:p>
              <a:p>
                <a:r>
                  <a:rPr lang="en-US" b="1" dirty="0"/>
                  <a:t>Expectation: </a:t>
                </a:r>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𝑟</m:t>
                        </m:r>
                      </m:num>
                      <m:den>
                        <m:r>
                          <a:rPr lang="en-US" b="0" i="1" smtClean="0">
                            <a:latin typeface="Cambria Math" panose="02040503050406030204" pitchFamily="18" charset="0"/>
                          </a:rPr>
                          <m:t>𝑝</m:t>
                        </m:r>
                      </m:den>
                    </m:f>
                  </m:oMath>
                </a14:m>
                <a:endParaRPr lang="en-US" dirty="0"/>
              </a:p>
              <a:p>
                <a:r>
                  <a:rPr lang="en-US" b="1" dirty="0"/>
                  <a:t>Variance: </a:t>
                </a:r>
                <a14:m>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X</m:t>
                        </m:r>
                      </m:e>
                    </m:d>
                    <m:r>
                      <a:rPr lang="en-US" b="0" i="0"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r</m:t>
                        </m:r>
                        <m:d>
                          <m:dPr>
                            <m:ctrlPr>
                              <a:rPr lang="en-US" b="0" i="1" smtClean="0">
                                <a:latin typeface="Cambria Math" panose="02040503050406030204" pitchFamily="18" charset="0"/>
                              </a:rPr>
                            </m:ctrlPr>
                          </m:dPr>
                          <m:e>
                            <m:r>
                              <a:rPr lang="en-US" b="0" i="0" smtClean="0">
                                <a:latin typeface="Cambria Math" panose="02040503050406030204" pitchFamily="18" charset="0"/>
                              </a:rPr>
                              <m:t>1−</m:t>
                            </m:r>
                            <m:r>
                              <m:rPr>
                                <m:sty m:val="p"/>
                              </m:rPr>
                              <a:rPr lang="en-US" b="0" i="0" smtClean="0">
                                <a:latin typeface="Cambria Math" panose="02040503050406030204" pitchFamily="18" charset="0"/>
                              </a:rPr>
                              <m:t>p</m:t>
                            </m:r>
                          </m:e>
                        </m:d>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2</m:t>
                            </m:r>
                          </m:sup>
                        </m:sSup>
                      </m:den>
                    </m:f>
                  </m:oMath>
                </a14:m>
                <a:endParaRPr lang="en-US" dirty="0"/>
              </a:p>
            </p:txBody>
          </p:sp>
        </mc:Choice>
        <mc:Fallback xmlns="">
          <p:sp>
            <p:nvSpPr>
              <p:cNvPr id="3" name="Content Placeholder 2">
                <a:extLst>
                  <a:ext uri="{FF2B5EF4-FFF2-40B4-BE49-F238E27FC236}">
                    <a16:creationId xmlns:a16="http://schemas.microsoft.com/office/drawing/2014/main" id="{AD3B0BC3-503B-440F-8A5C-435A7410D7D9}"/>
                  </a:ext>
                </a:extLst>
              </p:cNvPr>
              <p:cNvSpPr>
                <a:spLocks noGrp="1" noRot="1" noChangeAspect="1" noMove="1" noResize="1" noEditPoints="1" noAdjustHandles="1" noChangeArrowheads="1" noChangeShapeType="1" noTextEdit="1"/>
              </p:cNvSpPr>
              <p:nvPr>
                <p:ph idx="1"/>
              </p:nvPr>
            </p:nvSpPr>
            <p:spPr>
              <a:blipFill>
                <a:blip r:embed="rId3"/>
                <a:stretch>
                  <a:fillRect l="-708"/>
                </a:stretch>
              </a:blipFill>
            </p:spPr>
            <p:txBody>
              <a:bodyPr/>
              <a:lstStyle/>
              <a:p>
                <a:r>
                  <a:rPr lang="en-US">
                    <a:noFill/>
                  </a:rPr>
                  <a:t> </a:t>
                </a:r>
              </a:p>
            </p:txBody>
          </p:sp>
        </mc:Fallback>
      </mc:AlternateContent>
    </p:spTree>
    <p:extLst>
      <p:ext uri="{BB962C8B-B14F-4D97-AF65-F5344CB8AC3E}">
        <p14:creationId xmlns:p14="http://schemas.microsoft.com/office/powerpoint/2010/main" val="800637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8D6F8-3059-41BC-AA84-8EAE6D162A58}"/>
              </a:ext>
            </a:extLst>
          </p:cNvPr>
          <p:cNvSpPr>
            <a:spLocks noGrp="1"/>
          </p:cNvSpPr>
          <p:nvPr>
            <p:ph type="title"/>
          </p:nvPr>
        </p:nvSpPr>
        <p:spPr/>
        <p:txBody>
          <a:bodyPr/>
          <a:lstStyle/>
          <a:p>
            <a:r>
              <a:rPr lang="en-US" dirty="0"/>
              <a:t>Scenario: Hypergeometric</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2A445C-9E90-48C9-A9C8-C6CB07F33341}"/>
                  </a:ext>
                </a:extLst>
              </p:cNvPr>
              <p:cNvSpPr>
                <a:spLocks noGrp="1"/>
              </p:cNvSpPr>
              <p:nvPr>
                <p:ph idx="1"/>
              </p:nvPr>
            </p:nvSpPr>
            <p:spPr/>
            <p:txBody>
              <a:bodyPr/>
              <a:lstStyle/>
              <a:p>
                <a:r>
                  <a:rPr lang="en-US" dirty="0"/>
                  <a:t>You have an urn with </a:t>
                </a:r>
                <a14:m>
                  <m:oMath xmlns:m="http://schemas.openxmlformats.org/officeDocument/2006/math">
                    <m:r>
                      <a:rPr lang="en-US" b="0" i="1" smtClean="0">
                        <a:latin typeface="Cambria Math" panose="02040503050406030204" pitchFamily="18" charset="0"/>
                      </a:rPr>
                      <m:t>𝑁</m:t>
                    </m:r>
                  </m:oMath>
                </a14:m>
                <a:r>
                  <a:rPr lang="en-US" dirty="0"/>
                  <a:t> balls, of which </a:t>
                </a:r>
                <a14:m>
                  <m:oMath xmlns:m="http://schemas.openxmlformats.org/officeDocument/2006/math">
                    <m:r>
                      <a:rPr lang="en-US" b="0" i="1" smtClean="0">
                        <a:latin typeface="Cambria Math" panose="02040503050406030204" pitchFamily="18" charset="0"/>
                      </a:rPr>
                      <m:t>𝐾</m:t>
                    </m:r>
                  </m:oMath>
                </a14:m>
                <a:r>
                  <a:rPr lang="en-US" dirty="0"/>
                  <a:t> are purple. You are going to draw </a:t>
                </a:r>
                <a14:m>
                  <m:oMath xmlns:m="http://schemas.openxmlformats.org/officeDocument/2006/math">
                    <m:r>
                      <a:rPr lang="en-US" b="0" i="1" smtClean="0">
                        <a:latin typeface="Cambria Math" panose="02040503050406030204" pitchFamily="18" charset="0"/>
                      </a:rPr>
                      <m:t>𝑛</m:t>
                    </m:r>
                  </m:oMath>
                </a14:m>
                <a:r>
                  <a:rPr lang="en-US" dirty="0"/>
                  <a:t> balls out of the urn </a:t>
                </a:r>
                <a:r>
                  <a:rPr lang="en-US" b="1" dirty="0"/>
                  <a:t>without </a:t>
                </a:r>
                <a:r>
                  <a:rPr lang="en-US" dirty="0"/>
                  <a:t>replacement uniformly at random. How many purple balls do we get in this sample?</a:t>
                </a:r>
              </a:p>
              <a:p>
                <a:pPr lvl="1"/>
                <a14:m>
                  <m:oMath xmlns:m="http://schemas.openxmlformats.org/officeDocument/2006/math">
                    <m:r>
                      <a:rPr lang="en-US" b="0" i="1" smtClean="0">
                        <a:latin typeface="Cambria Math" panose="02040503050406030204" pitchFamily="18" charset="0"/>
                      </a:rPr>
                      <m:t>𝑋</m:t>
                    </m:r>
                  </m:oMath>
                </a14:m>
                <a:r>
                  <a:rPr lang="en-US" dirty="0"/>
                  <a:t> is the number of purple balls in this sample of size </a:t>
                </a:r>
                <a14:m>
                  <m:oMath xmlns:m="http://schemas.openxmlformats.org/officeDocument/2006/math">
                    <m:r>
                      <a:rPr lang="en-US" b="0" i="1" smtClean="0">
                        <a:latin typeface="Cambria Math" panose="02040503050406030204" pitchFamily="18" charset="0"/>
                      </a:rPr>
                      <m:t>𝑛</m:t>
                    </m:r>
                  </m:oMath>
                </a14:m>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682A445C-9E90-48C9-A9C8-C6CB07F33341}"/>
                  </a:ext>
                </a:extLst>
              </p:cNvPr>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333848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8D6F8-3059-41BC-AA84-8EAE6D162A58}"/>
              </a:ext>
            </a:extLst>
          </p:cNvPr>
          <p:cNvSpPr>
            <a:spLocks noGrp="1"/>
          </p:cNvSpPr>
          <p:nvPr>
            <p:ph type="title"/>
          </p:nvPr>
        </p:nvSpPr>
        <p:spPr/>
        <p:txBody>
          <a:bodyPr/>
          <a:lstStyle/>
          <a:p>
            <a:r>
              <a:rPr lang="en-US" dirty="0"/>
              <a:t>Hypergeometric: Analysis (PMF)</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2A445C-9E90-48C9-A9C8-C6CB07F33341}"/>
                  </a:ext>
                </a:extLst>
              </p:cNvPr>
              <p:cNvSpPr>
                <a:spLocks noGrp="1"/>
              </p:cNvSpPr>
              <p:nvPr>
                <p:ph idx="1"/>
              </p:nvPr>
            </p:nvSpPr>
            <p:spPr>
              <a:xfrm>
                <a:off x="575240" y="1463856"/>
                <a:ext cx="11187258" cy="5256983"/>
              </a:xfrm>
            </p:spPr>
            <p:txBody>
              <a:bodyPr>
                <a:normAutofit/>
              </a:bodyPr>
              <a:lstStyle/>
              <a:p>
                <a:r>
                  <a:rPr lang="en-US" dirty="0"/>
                  <a:t>You have an urn with </a:t>
                </a:r>
                <a14:m>
                  <m:oMath xmlns:m="http://schemas.openxmlformats.org/officeDocument/2006/math">
                    <m:r>
                      <a:rPr lang="en-US" i="1">
                        <a:latin typeface="Cambria Math" panose="02040503050406030204" pitchFamily="18" charset="0"/>
                      </a:rPr>
                      <m:t>𝑁</m:t>
                    </m:r>
                  </m:oMath>
                </a14:m>
                <a:r>
                  <a:rPr lang="en-US" dirty="0"/>
                  <a:t> balls, of which </a:t>
                </a:r>
                <a14:m>
                  <m:oMath xmlns:m="http://schemas.openxmlformats.org/officeDocument/2006/math">
                    <m:r>
                      <a:rPr lang="en-US" i="1">
                        <a:latin typeface="Cambria Math" panose="02040503050406030204" pitchFamily="18" charset="0"/>
                      </a:rPr>
                      <m:t>𝐾</m:t>
                    </m:r>
                  </m:oMath>
                </a14:m>
                <a:r>
                  <a:rPr lang="en-US" dirty="0"/>
                  <a:t> are purple. You are going to draw </a:t>
                </a:r>
                <a14:m>
                  <m:oMath xmlns:m="http://schemas.openxmlformats.org/officeDocument/2006/math">
                    <m:r>
                      <a:rPr lang="en-US" i="1">
                        <a:latin typeface="Cambria Math" panose="02040503050406030204" pitchFamily="18" charset="0"/>
                      </a:rPr>
                      <m:t>𝑛</m:t>
                    </m:r>
                  </m:oMath>
                </a14:m>
                <a:r>
                  <a:rPr lang="en-US" dirty="0"/>
                  <a:t> balls out of the urn </a:t>
                </a:r>
                <a:r>
                  <a:rPr lang="en-US" b="1" dirty="0"/>
                  <a:t>without </a:t>
                </a:r>
                <a:r>
                  <a:rPr lang="en-US" dirty="0"/>
                  <a:t>replacement uniformly at random. How many purple balls do we get in this sample?</a:t>
                </a:r>
              </a:p>
              <a:p>
                <a:pPr lvl="1"/>
                <a14:m>
                  <m:oMath xmlns:m="http://schemas.openxmlformats.org/officeDocument/2006/math">
                    <m:r>
                      <a:rPr lang="en-US" i="1" u="sng">
                        <a:latin typeface="Cambria Math" panose="02040503050406030204" pitchFamily="18" charset="0"/>
                      </a:rPr>
                      <m:t>𝑋</m:t>
                    </m:r>
                  </m:oMath>
                </a14:m>
                <a:r>
                  <a:rPr lang="en-US" u="sng" dirty="0"/>
                  <a:t> is the number of purple balls in this sample of size </a:t>
                </a:r>
                <a14:m>
                  <m:oMath xmlns:m="http://schemas.openxmlformats.org/officeDocument/2006/math">
                    <m:r>
                      <a:rPr lang="en-US" i="1" u="sng">
                        <a:latin typeface="Cambria Math" panose="02040503050406030204" pitchFamily="18" charset="0"/>
                      </a:rPr>
                      <m:t>𝑛</m:t>
                    </m:r>
                  </m:oMath>
                </a14:m>
                <a:endParaRPr lang="en-US" u="sng" dirty="0"/>
              </a:p>
              <a:p>
                <a:r>
                  <a:rPr lang="en-US" b="1" dirty="0"/>
                  <a:t>If you draw out </a:t>
                </a:r>
                <a14:m>
                  <m:oMath xmlns:m="http://schemas.openxmlformats.org/officeDocument/2006/math">
                    <m:r>
                      <a:rPr lang="en-US" b="1" i="1" smtClean="0">
                        <a:latin typeface="Cambria Math" panose="02040503050406030204" pitchFamily="18" charset="0"/>
                      </a:rPr>
                      <m:t>𝒏</m:t>
                    </m:r>
                  </m:oMath>
                </a14:m>
                <a:r>
                  <a:rPr lang="en-US" b="1" dirty="0"/>
                  <a:t> balls, what is the probability you see </a:t>
                </a:r>
                <a14:m>
                  <m:oMath xmlns:m="http://schemas.openxmlformats.org/officeDocument/2006/math">
                    <m:r>
                      <a:rPr lang="en-US" b="1" i="1" smtClean="0">
                        <a:latin typeface="Cambria Math" panose="02040503050406030204" pitchFamily="18" charset="0"/>
                      </a:rPr>
                      <m:t>𝒌</m:t>
                    </m:r>
                  </m:oMath>
                </a14:m>
                <a:r>
                  <a:rPr lang="en-US" b="1" dirty="0"/>
                  <a:t> purple ones?</a:t>
                </a:r>
                <a:endParaRPr lang="en-US" dirty="0"/>
              </a:p>
              <a:p>
                <a:endParaRPr lang="en-US" dirty="0"/>
              </a:p>
            </p:txBody>
          </p:sp>
        </mc:Choice>
        <mc:Fallback xmlns="">
          <p:sp>
            <p:nvSpPr>
              <p:cNvPr id="3" name="Content Placeholder 2">
                <a:extLst>
                  <a:ext uri="{FF2B5EF4-FFF2-40B4-BE49-F238E27FC236}">
                    <a16:creationId xmlns:a16="http://schemas.microsoft.com/office/drawing/2014/main" id="{682A445C-9E90-48C9-A9C8-C6CB07F33341}"/>
                  </a:ext>
                </a:extLst>
              </p:cNvPr>
              <p:cNvSpPr>
                <a:spLocks noGrp="1" noRot="1" noChangeAspect="1" noMove="1" noResize="1" noEditPoints="1" noAdjustHandles="1" noChangeArrowheads="1" noChangeShapeType="1" noTextEdit="1"/>
              </p:cNvSpPr>
              <p:nvPr>
                <p:ph idx="1"/>
              </p:nvPr>
            </p:nvSpPr>
            <p:spPr>
              <a:xfrm>
                <a:off x="575240" y="1463856"/>
                <a:ext cx="11187258" cy="5256983"/>
              </a:xfrm>
              <a:blipFill>
                <a:blip r:embed="rId3"/>
                <a:stretch>
                  <a:fillRect l="-708" t="-1972"/>
                </a:stretch>
              </a:blipFill>
            </p:spPr>
            <p:txBody>
              <a:bodyPr/>
              <a:lstStyle/>
              <a:p>
                <a:r>
                  <a:rPr lang="en-US">
                    <a:noFill/>
                  </a:rPr>
                  <a:t> </a:t>
                </a:r>
              </a:p>
            </p:txBody>
          </p:sp>
        </mc:Fallback>
      </mc:AlternateContent>
      <p:sp>
        <p:nvSpPr>
          <p:cNvPr id="4" name="Oval 3">
            <a:extLst>
              <a:ext uri="{FF2B5EF4-FFF2-40B4-BE49-F238E27FC236}">
                <a16:creationId xmlns:a16="http://schemas.microsoft.com/office/drawing/2014/main" id="{0F7D7CF8-1AF6-FB09-2370-224BA5776AE4}"/>
              </a:ext>
            </a:extLst>
          </p:cNvPr>
          <p:cNvSpPr/>
          <p:nvPr/>
        </p:nvSpPr>
        <p:spPr>
          <a:xfrm>
            <a:off x="8206810" y="4571376"/>
            <a:ext cx="3243068" cy="2023347"/>
          </a:xfrm>
          <a:prstGeom prst="ellipse">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E9F8FA14-847B-F0A3-8776-C124ADBF449C}"/>
              </a:ext>
            </a:extLst>
          </p:cNvPr>
          <p:cNvSpPr/>
          <p:nvPr/>
        </p:nvSpPr>
        <p:spPr>
          <a:xfrm>
            <a:off x="8715032" y="4968666"/>
            <a:ext cx="1257300" cy="128636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t>K</a:t>
            </a:r>
          </a:p>
        </p:txBody>
      </p:sp>
      <p:sp>
        <p:nvSpPr>
          <p:cNvPr id="8" name="Rectangle: Rounded Corners 7">
            <a:extLst>
              <a:ext uri="{FF2B5EF4-FFF2-40B4-BE49-F238E27FC236}">
                <a16:creationId xmlns:a16="http://schemas.microsoft.com/office/drawing/2014/main" id="{CB0A8EE4-83D9-C398-745F-124B1D5A094D}"/>
              </a:ext>
            </a:extLst>
          </p:cNvPr>
          <p:cNvSpPr/>
          <p:nvPr/>
        </p:nvSpPr>
        <p:spPr>
          <a:xfrm>
            <a:off x="9606572" y="5239106"/>
            <a:ext cx="1340158" cy="762568"/>
          </a:xfrm>
          <a:prstGeom prst="roundRect">
            <a:avLst/>
          </a:prstGeom>
          <a:solidFill>
            <a:srgbClr val="D4EBDB">
              <a:alpha val="50980"/>
            </a:srgbClr>
          </a:solid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TextBox 6">
            <a:extLst>
              <a:ext uri="{FF2B5EF4-FFF2-40B4-BE49-F238E27FC236}">
                <a16:creationId xmlns:a16="http://schemas.microsoft.com/office/drawing/2014/main" id="{0F0AE289-C8E1-D0D2-CF63-571256859ED3}"/>
              </a:ext>
            </a:extLst>
          </p:cNvPr>
          <p:cNvSpPr txBox="1"/>
          <p:nvPr/>
        </p:nvSpPr>
        <p:spPr>
          <a:xfrm>
            <a:off x="9459639" y="5355856"/>
            <a:ext cx="717232" cy="461665"/>
          </a:xfrm>
          <a:prstGeom prst="rect">
            <a:avLst/>
          </a:prstGeom>
          <a:noFill/>
        </p:spPr>
        <p:txBody>
          <a:bodyPr wrap="square">
            <a:spAutoFit/>
          </a:bodyPr>
          <a:lstStyle/>
          <a:p>
            <a:pPr algn="ctr"/>
            <a:r>
              <a:rPr lang="en-US" sz="2400" i="1" dirty="0"/>
              <a:t>k</a:t>
            </a:r>
          </a:p>
        </p:txBody>
      </p:sp>
      <p:sp>
        <p:nvSpPr>
          <p:cNvPr id="9" name="TextBox 8">
            <a:extLst>
              <a:ext uri="{FF2B5EF4-FFF2-40B4-BE49-F238E27FC236}">
                <a16:creationId xmlns:a16="http://schemas.microsoft.com/office/drawing/2014/main" id="{918AD745-7E8C-976D-9032-D123F7697269}"/>
              </a:ext>
            </a:extLst>
          </p:cNvPr>
          <p:cNvSpPr txBox="1"/>
          <p:nvPr/>
        </p:nvSpPr>
        <p:spPr>
          <a:xfrm>
            <a:off x="10899528" y="4609092"/>
            <a:ext cx="717232" cy="461665"/>
          </a:xfrm>
          <a:prstGeom prst="rect">
            <a:avLst/>
          </a:prstGeom>
          <a:noFill/>
        </p:spPr>
        <p:txBody>
          <a:bodyPr wrap="square">
            <a:spAutoFit/>
          </a:bodyPr>
          <a:lstStyle/>
          <a:p>
            <a:pPr algn="ctr"/>
            <a:r>
              <a:rPr lang="en-US" sz="2400" b="1" dirty="0"/>
              <a:t>N</a:t>
            </a:r>
          </a:p>
        </p:txBody>
      </p:sp>
      <p:sp>
        <p:nvSpPr>
          <p:cNvPr id="10" name="TextBox 9">
            <a:extLst>
              <a:ext uri="{FF2B5EF4-FFF2-40B4-BE49-F238E27FC236}">
                <a16:creationId xmlns:a16="http://schemas.microsoft.com/office/drawing/2014/main" id="{C2887A17-2839-3711-B4F5-A2572FCD1342}"/>
              </a:ext>
            </a:extLst>
          </p:cNvPr>
          <p:cNvSpPr txBox="1"/>
          <p:nvPr/>
        </p:nvSpPr>
        <p:spPr>
          <a:xfrm>
            <a:off x="10244304" y="5341197"/>
            <a:ext cx="717232" cy="461665"/>
          </a:xfrm>
          <a:prstGeom prst="rect">
            <a:avLst/>
          </a:prstGeom>
          <a:noFill/>
        </p:spPr>
        <p:txBody>
          <a:bodyPr wrap="square">
            <a:spAutoFit/>
          </a:bodyPr>
          <a:lstStyle/>
          <a:p>
            <a:pPr algn="ctr"/>
            <a:r>
              <a:rPr lang="en-US" sz="2400" i="1" dirty="0"/>
              <a:t>n-k</a:t>
            </a:r>
          </a:p>
        </p:txBody>
      </p:sp>
      <p:sp>
        <p:nvSpPr>
          <p:cNvPr id="11" name="TextBox 10">
            <a:extLst>
              <a:ext uri="{FF2B5EF4-FFF2-40B4-BE49-F238E27FC236}">
                <a16:creationId xmlns:a16="http://schemas.microsoft.com/office/drawing/2014/main" id="{813C1250-6570-071D-BD83-ACF1F22DEB04}"/>
              </a:ext>
            </a:extLst>
          </p:cNvPr>
          <p:cNvSpPr txBox="1"/>
          <p:nvPr/>
        </p:nvSpPr>
        <p:spPr>
          <a:xfrm>
            <a:off x="10450977" y="4831172"/>
            <a:ext cx="717232" cy="461665"/>
          </a:xfrm>
          <a:prstGeom prst="rect">
            <a:avLst/>
          </a:prstGeom>
          <a:noFill/>
        </p:spPr>
        <p:txBody>
          <a:bodyPr wrap="square">
            <a:spAutoFit/>
          </a:bodyPr>
          <a:lstStyle/>
          <a:p>
            <a:pPr algn="ctr"/>
            <a:r>
              <a:rPr lang="en-US" sz="2400" i="1" dirty="0">
                <a:solidFill>
                  <a:schemeClr val="bg1"/>
                </a:solidFill>
              </a:rPr>
              <a:t>n</a:t>
            </a:r>
          </a:p>
        </p:txBody>
      </p:sp>
    </p:spTree>
    <p:extLst>
      <p:ext uri="{BB962C8B-B14F-4D97-AF65-F5344CB8AC3E}">
        <p14:creationId xmlns:p14="http://schemas.microsoft.com/office/powerpoint/2010/main" val="1233750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8D6F8-3059-41BC-AA84-8EAE6D162A58}"/>
              </a:ext>
            </a:extLst>
          </p:cNvPr>
          <p:cNvSpPr>
            <a:spLocks noGrp="1"/>
          </p:cNvSpPr>
          <p:nvPr>
            <p:ph type="title"/>
          </p:nvPr>
        </p:nvSpPr>
        <p:spPr/>
        <p:txBody>
          <a:bodyPr/>
          <a:lstStyle/>
          <a:p>
            <a:r>
              <a:rPr lang="en-US" dirty="0"/>
              <a:t>Hypergeometric: Analysis (PMF)</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2A445C-9E90-48C9-A9C8-C6CB07F33341}"/>
                  </a:ext>
                </a:extLst>
              </p:cNvPr>
              <p:cNvSpPr>
                <a:spLocks noGrp="1"/>
              </p:cNvSpPr>
              <p:nvPr>
                <p:ph idx="1"/>
              </p:nvPr>
            </p:nvSpPr>
            <p:spPr>
              <a:xfrm>
                <a:off x="575240" y="1463856"/>
                <a:ext cx="11187258" cy="5256983"/>
              </a:xfrm>
            </p:spPr>
            <p:txBody>
              <a:bodyPr>
                <a:normAutofit/>
              </a:bodyPr>
              <a:lstStyle/>
              <a:p>
                <a:r>
                  <a:rPr lang="en-US" dirty="0"/>
                  <a:t>You have an urn with </a:t>
                </a:r>
                <a14:m>
                  <m:oMath xmlns:m="http://schemas.openxmlformats.org/officeDocument/2006/math">
                    <m:r>
                      <a:rPr lang="en-US" i="1">
                        <a:latin typeface="Cambria Math" panose="02040503050406030204" pitchFamily="18" charset="0"/>
                      </a:rPr>
                      <m:t>𝑁</m:t>
                    </m:r>
                  </m:oMath>
                </a14:m>
                <a:r>
                  <a:rPr lang="en-US" dirty="0"/>
                  <a:t> balls, of which </a:t>
                </a:r>
                <a14:m>
                  <m:oMath xmlns:m="http://schemas.openxmlformats.org/officeDocument/2006/math">
                    <m:r>
                      <a:rPr lang="en-US" i="1">
                        <a:latin typeface="Cambria Math" panose="02040503050406030204" pitchFamily="18" charset="0"/>
                      </a:rPr>
                      <m:t>𝐾</m:t>
                    </m:r>
                  </m:oMath>
                </a14:m>
                <a:r>
                  <a:rPr lang="en-US" dirty="0"/>
                  <a:t> are purple. You are going to draw </a:t>
                </a:r>
                <a14:m>
                  <m:oMath xmlns:m="http://schemas.openxmlformats.org/officeDocument/2006/math">
                    <m:r>
                      <a:rPr lang="en-US" i="1">
                        <a:latin typeface="Cambria Math" panose="02040503050406030204" pitchFamily="18" charset="0"/>
                      </a:rPr>
                      <m:t>𝑛</m:t>
                    </m:r>
                  </m:oMath>
                </a14:m>
                <a:r>
                  <a:rPr lang="en-US" dirty="0"/>
                  <a:t> balls out of the urn </a:t>
                </a:r>
                <a:r>
                  <a:rPr lang="en-US" b="1" dirty="0"/>
                  <a:t>without </a:t>
                </a:r>
                <a:r>
                  <a:rPr lang="en-US" dirty="0"/>
                  <a:t>replacement uniformly at random. How many purple balls do we get in this sample?</a:t>
                </a:r>
              </a:p>
              <a:p>
                <a:pPr lvl="1"/>
                <a14:m>
                  <m:oMath xmlns:m="http://schemas.openxmlformats.org/officeDocument/2006/math">
                    <m:r>
                      <a:rPr lang="en-US" i="1" u="sng">
                        <a:latin typeface="Cambria Math" panose="02040503050406030204" pitchFamily="18" charset="0"/>
                      </a:rPr>
                      <m:t>𝑋</m:t>
                    </m:r>
                  </m:oMath>
                </a14:m>
                <a:r>
                  <a:rPr lang="en-US" u="sng" dirty="0"/>
                  <a:t> is the number of purple balls in this sample of size </a:t>
                </a:r>
                <a14:m>
                  <m:oMath xmlns:m="http://schemas.openxmlformats.org/officeDocument/2006/math">
                    <m:r>
                      <a:rPr lang="en-US" i="1" u="sng">
                        <a:latin typeface="Cambria Math" panose="02040503050406030204" pitchFamily="18" charset="0"/>
                      </a:rPr>
                      <m:t>𝑛</m:t>
                    </m:r>
                  </m:oMath>
                </a14:m>
                <a:endParaRPr lang="en-US" u="sng" dirty="0"/>
              </a:p>
              <a:p>
                <a:r>
                  <a:rPr lang="en-US" b="1" dirty="0"/>
                  <a:t>If you draw out </a:t>
                </a:r>
                <a14:m>
                  <m:oMath xmlns:m="http://schemas.openxmlformats.org/officeDocument/2006/math">
                    <m:r>
                      <a:rPr lang="en-US" b="1" i="1" smtClean="0">
                        <a:latin typeface="Cambria Math" panose="02040503050406030204" pitchFamily="18" charset="0"/>
                      </a:rPr>
                      <m:t>𝒏</m:t>
                    </m:r>
                  </m:oMath>
                </a14:m>
                <a:r>
                  <a:rPr lang="en-US" b="1" dirty="0"/>
                  <a:t> balls, what is the probability you see </a:t>
                </a:r>
                <a14:m>
                  <m:oMath xmlns:m="http://schemas.openxmlformats.org/officeDocument/2006/math">
                    <m:r>
                      <a:rPr lang="en-US" b="1" i="1" smtClean="0">
                        <a:latin typeface="Cambria Math" panose="02040503050406030204" pitchFamily="18" charset="0"/>
                      </a:rPr>
                      <m:t>𝒌</m:t>
                    </m:r>
                  </m:oMath>
                </a14:m>
                <a:r>
                  <a:rPr lang="en-US" b="1" dirty="0"/>
                  <a:t> purple ones?</a:t>
                </a:r>
                <a:endParaRPr lang="en-US" dirty="0"/>
              </a:p>
              <a:p>
                <a:r>
                  <a:rPr lang="en-US" dirty="0"/>
                  <a:t>&gt; Of the </a:t>
                </a:r>
                <a14:m>
                  <m:oMath xmlns:m="http://schemas.openxmlformats.org/officeDocument/2006/math">
                    <m:r>
                      <a:rPr lang="en-US" b="0" i="1" smtClean="0">
                        <a:latin typeface="Cambria Math" panose="02040503050406030204" pitchFamily="18" charset="0"/>
                      </a:rPr>
                      <m:t>𝐾</m:t>
                    </m:r>
                  </m:oMath>
                </a14:m>
                <a:r>
                  <a:rPr lang="en-US" dirty="0"/>
                  <a:t> purple, we draw out </a:t>
                </a:r>
                <a14:m>
                  <m:oMath xmlns:m="http://schemas.openxmlformats.org/officeDocument/2006/math">
                    <m:r>
                      <a:rPr lang="en-US" b="0" i="1" smtClean="0">
                        <a:latin typeface="Cambria Math" panose="02040503050406030204" pitchFamily="18" charset="0"/>
                      </a:rPr>
                      <m:t>𝑘</m:t>
                    </m:r>
                    <m:r>
                      <a:rPr lang="en-US" b="0" i="0" smtClean="0">
                        <a:latin typeface="Cambria Math" panose="02040503050406030204" pitchFamily="18" charset="0"/>
                      </a:rPr>
                      <m:t>, </m:t>
                    </m:r>
                  </m:oMath>
                </a14:m>
                <a:r>
                  <a:rPr lang="en-US" dirty="0"/>
                  <a:t>choose which </a:t>
                </a:r>
                <a14:m>
                  <m:oMath xmlns:m="http://schemas.openxmlformats.org/officeDocument/2006/math">
                    <m:r>
                      <a:rPr lang="en-US" b="0" i="1" smtClean="0">
                        <a:latin typeface="Cambria Math" panose="02040503050406030204" pitchFamily="18" charset="0"/>
                      </a:rPr>
                      <m:t>𝑘</m:t>
                    </m:r>
                  </m:oMath>
                </a14:m>
                <a:r>
                  <a:rPr lang="en-US" dirty="0"/>
                  <a:t> will be drawn</a:t>
                </a:r>
              </a:p>
              <a:p>
                <a:r>
                  <a:rPr lang="en-US" dirty="0"/>
                  <a:t>&gt; Of the </a:t>
                </a:r>
                <a14:m>
                  <m:oMath xmlns:m="http://schemas.openxmlformats.org/officeDocument/2006/math">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rPr>
                      <m:t>𝐾</m:t>
                    </m:r>
                  </m:oMath>
                </a14:m>
                <a:r>
                  <a:rPr lang="en-US" dirty="0"/>
                  <a:t> other balls, we will draw out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oMath>
                </a14:m>
                <a:r>
                  <a:rPr lang="en-US" dirty="0"/>
                  <a:t>, </a:t>
                </a:r>
                <a:br>
                  <a:rPr lang="en-US" dirty="0"/>
                </a:br>
                <a:r>
                  <a:rPr lang="en-US" dirty="0"/>
                  <a:t>   choose which </a:t>
                </a:r>
                <a14:m>
                  <m:oMath xmlns:m="http://schemas.openxmlformats.org/officeDocument/2006/math">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rPr>
                      <m:t>𝐾</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will be removed. </a:t>
                </a:r>
              </a:p>
              <a:p>
                <a:r>
                  <a:rPr lang="en-US" i="1" dirty="0"/>
                  <a:t>Sample space </a:t>
                </a:r>
                <a:r>
                  <a:rPr lang="en-US" dirty="0"/>
                  <a:t>all subsets of size </a:t>
                </a:r>
                <a14:m>
                  <m:oMath xmlns:m="http://schemas.openxmlformats.org/officeDocument/2006/math">
                    <m:r>
                      <a:rPr lang="en-US" b="0" i="1" smtClean="0">
                        <a:latin typeface="Cambria Math" panose="02040503050406030204" pitchFamily="18" charset="0"/>
                      </a:rPr>
                      <m:t>𝑛</m:t>
                    </m:r>
                  </m:oMath>
                </a14:m>
                <a:endParaRPr lang="en-US" dirty="0"/>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𝑘</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𝐾</m:t>
                                </m:r>
                              </m:num>
                              <m:den>
                                <m:r>
                                  <a:rPr lang="en-US" b="0" i="1" smtClean="0">
                                    <a:latin typeface="Cambria Math" panose="02040503050406030204" pitchFamily="18" charset="0"/>
                                  </a:rPr>
                                  <m:t>𝑘</m:t>
                                </m:r>
                              </m:den>
                            </m:f>
                          </m:e>
                        </m:d>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rPr>
                                  <m:t>𝐾</m:t>
                                </m:r>
                              </m:num>
                              <m:den>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den>
                            </m:f>
                          </m:e>
                        </m:d>
                      </m:num>
                      <m:den>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𝑁</m:t>
                                </m:r>
                              </m:num>
                              <m:den>
                                <m:r>
                                  <a:rPr lang="en-US" b="0" i="1" smtClean="0">
                                    <a:latin typeface="Cambria Math" panose="02040503050406030204" pitchFamily="18" charset="0"/>
                                  </a:rPr>
                                  <m:t>𝑛</m:t>
                                </m:r>
                              </m:den>
                            </m:f>
                          </m:e>
                        </m:d>
                      </m:den>
                    </m:f>
                  </m:oMath>
                </a14:m>
                <a:endParaRPr lang="en-US" dirty="0"/>
              </a:p>
            </p:txBody>
          </p:sp>
        </mc:Choice>
        <mc:Fallback xmlns="">
          <p:sp>
            <p:nvSpPr>
              <p:cNvPr id="3" name="Content Placeholder 2">
                <a:extLst>
                  <a:ext uri="{FF2B5EF4-FFF2-40B4-BE49-F238E27FC236}">
                    <a16:creationId xmlns:a16="http://schemas.microsoft.com/office/drawing/2014/main" id="{682A445C-9E90-48C9-A9C8-C6CB07F33341}"/>
                  </a:ext>
                </a:extLst>
              </p:cNvPr>
              <p:cNvSpPr>
                <a:spLocks noGrp="1" noRot="1" noChangeAspect="1" noMove="1" noResize="1" noEditPoints="1" noAdjustHandles="1" noChangeArrowheads="1" noChangeShapeType="1" noTextEdit="1"/>
              </p:cNvSpPr>
              <p:nvPr>
                <p:ph idx="1"/>
              </p:nvPr>
            </p:nvSpPr>
            <p:spPr>
              <a:xfrm>
                <a:off x="575240" y="1463856"/>
                <a:ext cx="11187258" cy="5256983"/>
              </a:xfrm>
              <a:blipFill>
                <a:blip r:embed="rId3"/>
                <a:stretch>
                  <a:fillRect l="-708" t="-1972"/>
                </a:stretch>
              </a:blipFill>
            </p:spPr>
            <p:txBody>
              <a:bodyPr/>
              <a:lstStyle/>
              <a:p>
                <a:r>
                  <a:rPr lang="en-US">
                    <a:noFill/>
                  </a:rPr>
                  <a:t> </a:t>
                </a:r>
              </a:p>
            </p:txBody>
          </p:sp>
        </mc:Fallback>
      </mc:AlternateContent>
      <p:sp>
        <p:nvSpPr>
          <p:cNvPr id="4" name="Oval 3">
            <a:extLst>
              <a:ext uri="{FF2B5EF4-FFF2-40B4-BE49-F238E27FC236}">
                <a16:creationId xmlns:a16="http://schemas.microsoft.com/office/drawing/2014/main" id="{0F7D7CF8-1AF6-FB09-2370-224BA5776AE4}"/>
              </a:ext>
            </a:extLst>
          </p:cNvPr>
          <p:cNvSpPr/>
          <p:nvPr/>
        </p:nvSpPr>
        <p:spPr>
          <a:xfrm>
            <a:off x="8206810" y="4594526"/>
            <a:ext cx="3243068" cy="2023347"/>
          </a:xfrm>
          <a:prstGeom prst="ellipse">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E9F8FA14-847B-F0A3-8776-C124ADBF449C}"/>
              </a:ext>
            </a:extLst>
          </p:cNvPr>
          <p:cNvSpPr/>
          <p:nvPr/>
        </p:nvSpPr>
        <p:spPr>
          <a:xfrm>
            <a:off x="8715032" y="4991816"/>
            <a:ext cx="1257300" cy="128636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t>K</a:t>
            </a:r>
          </a:p>
        </p:txBody>
      </p:sp>
      <p:sp>
        <p:nvSpPr>
          <p:cNvPr id="8" name="Rectangle: Rounded Corners 7">
            <a:extLst>
              <a:ext uri="{FF2B5EF4-FFF2-40B4-BE49-F238E27FC236}">
                <a16:creationId xmlns:a16="http://schemas.microsoft.com/office/drawing/2014/main" id="{CB0A8EE4-83D9-C398-745F-124B1D5A094D}"/>
              </a:ext>
            </a:extLst>
          </p:cNvPr>
          <p:cNvSpPr/>
          <p:nvPr/>
        </p:nvSpPr>
        <p:spPr>
          <a:xfrm>
            <a:off x="9606572" y="5262256"/>
            <a:ext cx="1340158" cy="762568"/>
          </a:xfrm>
          <a:prstGeom prst="roundRect">
            <a:avLst/>
          </a:prstGeom>
          <a:solidFill>
            <a:srgbClr val="D4EBDB">
              <a:alpha val="50980"/>
            </a:srgbClr>
          </a:solid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TextBox 6">
            <a:extLst>
              <a:ext uri="{FF2B5EF4-FFF2-40B4-BE49-F238E27FC236}">
                <a16:creationId xmlns:a16="http://schemas.microsoft.com/office/drawing/2014/main" id="{0F0AE289-C8E1-D0D2-CF63-571256859ED3}"/>
              </a:ext>
            </a:extLst>
          </p:cNvPr>
          <p:cNvSpPr txBox="1"/>
          <p:nvPr/>
        </p:nvSpPr>
        <p:spPr>
          <a:xfrm>
            <a:off x="9459639" y="5379006"/>
            <a:ext cx="717232" cy="461665"/>
          </a:xfrm>
          <a:prstGeom prst="rect">
            <a:avLst/>
          </a:prstGeom>
          <a:noFill/>
        </p:spPr>
        <p:txBody>
          <a:bodyPr wrap="square">
            <a:spAutoFit/>
          </a:bodyPr>
          <a:lstStyle/>
          <a:p>
            <a:pPr algn="ctr"/>
            <a:r>
              <a:rPr lang="en-US" sz="2400" i="1" dirty="0"/>
              <a:t>k</a:t>
            </a:r>
          </a:p>
        </p:txBody>
      </p:sp>
      <p:sp>
        <p:nvSpPr>
          <p:cNvPr id="9" name="TextBox 8">
            <a:extLst>
              <a:ext uri="{FF2B5EF4-FFF2-40B4-BE49-F238E27FC236}">
                <a16:creationId xmlns:a16="http://schemas.microsoft.com/office/drawing/2014/main" id="{918AD745-7E8C-976D-9032-D123F7697269}"/>
              </a:ext>
            </a:extLst>
          </p:cNvPr>
          <p:cNvSpPr txBox="1"/>
          <p:nvPr/>
        </p:nvSpPr>
        <p:spPr>
          <a:xfrm>
            <a:off x="10899528" y="4632242"/>
            <a:ext cx="717232" cy="461665"/>
          </a:xfrm>
          <a:prstGeom prst="rect">
            <a:avLst/>
          </a:prstGeom>
          <a:noFill/>
        </p:spPr>
        <p:txBody>
          <a:bodyPr wrap="square">
            <a:spAutoFit/>
          </a:bodyPr>
          <a:lstStyle/>
          <a:p>
            <a:pPr algn="ctr"/>
            <a:r>
              <a:rPr lang="en-US" sz="2400" b="1" dirty="0"/>
              <a:t>N</a:t>
            </a:r>
          </a:p>
        </p:txBody>
      </p:sp>
      <p:sp>
        <p:nvSpPr>
          <p:cNvPr id="10" name="TextBox 9">
            <a:extLst>
              <a:ext uri="{FF2B5EF4-FFF2-40B4-BE49-F238E27FC236}">
                <a16:creationId xmlns:a16="http://schemas.microsoft.com/office/drawing/2014/main" id="{C2887A17-2839-3711-B4F5-A2572FCD1342}"/>
              </a:ext>
            </a:extLst>
          </p:cNvPr>
          <p:cNvSpPr txBox="1"/>
          <p:nvPr/>
        </p:nvSpPr>
        <p:spPr>
          <a:xfrm>
            <a:off x="10244304" y="5364347"/>
            <a:ext cx="717232" cy="461665"/>
          </a:xfrm>
          <a:prstGeom prst="rect">
            <a:avLst/>
          </a:prstGeom>
          <a:noFill/>
        </p:spPr>
        <p:txBody>
          <a:bodyPr wrap="square">
            <a:spAutoFit/>
          </a:bodyPr>
          <a:lstStyle/>
          <a:p>
            <a:pPr algn="ctr"/>
            <a:r>
              <a:rPr lang="en-US" sz="2400" i="1" dirty="0"/>
              <a:t>n-k</a:t>
            </a:r>
          </a:p>
        </p:txBody>
      </p:sp>
      <p:sp>
        <p:nvSpPr>
          <p:cNvPr id="11" name="TextBox 10">
            <a:extLst>
              <a:ext uri="{FF2B5EF4-FFF2-40B4-BE49-F238E27FC236}">
                <a16:creationId xmlns:a16="http://schemas.microsoft.com/office/drawing/2014/main" id="{813C1250-6570-071D-BD83-ACF1F22DEB04}"/>
              </a:ext>
            </a:extLst>
          </p:cNvPr>
          <p:cNvSpPr txBox="1"/>
          <p:nvPr/>
        </p:nvSpPr>
        <p:spPr>
          <a:xfrm>
            <a:off x="10450977" y="4854322"/>
            <a:ext cx="717232" cy="461665"/>
          </a:xfrm>
          <a:prstGeom prst="rect">
            <a:avLst/>
          </a:prstGeom>
          <a:noFill/>
        </p:spPr>
        <p:txBody>
          <a:bodyPr wrap="square">
            <a:spAutoFit/>
          </a:bodyPr>
          <a:lstStyle/>
          <a:p>
            <a:pPr algn="ctr"/>
            <a:r>
              <a:rPr lang="en-US" sz="2400" i="1" dirty="0">
                <a:solidFill>
                  <a:schemeClr val="bg1"/>
                </a:solidFill>
              </a:rPr>
              <a:t>n</a:t>
            </a:r>
          </a:p>
        </p:txBody>
      </p:sp>
    </p:spTree>
    <p:extLst>
      <p:ext uri="{BB962C8B-B14F-4D97-AF65-F5344CB8AC3E}">
        <p14:creationId xmlns:p14="http://schemas.microsoft.com/office/powerpoint/2010/main" val="3372509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6B945-ADAE-4DDC-955E-E259B9188961}"/>
              </a:ext>
            </a:extLst>
          </p:cNvPr>
          <p:cNvSpPr>
            <a:spLocks noGrp="1"/>
          </p:cNvSpPr>
          <p:nvPr>
            <p:ph type="title"/>
          </p:nvPr>
        </p:nvSpPr>
        <p:spPr/>
        <p:txBody>
          <a:bodyPr/>
          <a:lstStyle/>
          <a:p>
            <a:r>
              <a:rPr lang="en-US" dirty="0"/>
              <a:t>Hypergeometric: Analysis (Expectation)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FF1F501-94D8-474B-8906-61B6FFF2C822}"/>
                  </a:ext>
                </a:extLst>
              </p:cNvPr>
              <p:cNvSpPr>
                <a:spLocks noGrp="1"/>
              </p:cNvSpPr>
              <p:nvPr>
                <p:ph idx="1"/>
              </p:nvPr>
            </p:nvSpPr>
            <p:spPr>
              <a:xfrm>
                <a:off x="575240" y="1463856"/>
                <a:ext cx="11187258" cy="5043269"/>
              </a:xfrm>
            </p:spPr>
            <p:txBody>
              <a:bodyPr>
                <a:normAutofit fontScale="85000" lnSpcReduction="20000"/>
              </a:bodyPr>
              <a:lstStyle/>
              <a:p>
                <a:pPr lvl="1"/>
                <a14:m>
                  <m:oMath xmlns:m="http://schemas.openxmlformats.org/officeDocument/2006/math">
                    <m:r>
                      <a:rPr lang="en-US" sz="2800" i="1" u="sng" smtClean="0">
                        <a:latin typeface="Cambria Math" panose="02040503050406030204" pitchFamily="18" charset="0"/>
                      </a:rPr>
                      <m:t>𝑋</m:t>
                    </m:r>
                  </m:oMath>
                </a14:m>
                <a:r>
                  <a:rPr lang="en-US" sz="2800" u="sng" dirty="0"/>
                  <a:t> is the number of purple balls in this sample of size </a:t>
                </a:r>
                <a14:m>
                  <m:oMath xmlns:m="http://schemas.openxmlformats.org/officeDocument/2006/math">
                    <m:r>
                      <a:rPr lang="en-US" sz="2800" i="1" u="sng">
                        <a:latin typeface="Cambria Math" panose="02040503050406030204" pitchFamily="18" charset="0"/>
                      </a:rPr>
                      <m:t>𝑛</m:t>
                    </m:r>
                  </m:oMath>
                </a14:m>
                <a:endParaRPr lang="en-US" sz="2800" u="sng" dirty="0"/>
              </a:p>
              <a:p>
                <a:endParaRPr lang="en-US" sz="1100" b="0" i="1" dirty="0">
                  <a:latin typeface="Cambria Math" panose="02040503050406030204" pitchFamily="18" charset="0"/>
                </a:endParaRPr>
              </a:p>
              <a:p>
                <a:r>
                  <a:rPr lang="en-US" b="1" dirty="0">
                    <a:solidFill>
                      <a:schemeClr val="accent5">
                        <a:lumMod val="75000"/>
                      </a:schemeClr>
                    </a:solidFill>
                  </a:rPr>
                  <a:t>Decompose</a:t>
                </a:r>
                <a:r>
                  <a:rPr lang="en-US" b="1" dirty="0"/>
                  <a:t>: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𝑛</m:t>
                        </m:r>
                      </m:sub>
                    </m:sSub>
                  </m:oMath>
                </a14:m>
                <a:r>
                  <a:rPr lang="en-US" dirty="0"/>
                  <a:t> </a:t>
                </a:r>
                <a:r>
                  <a:rPr lang="en-US" i="1" dirty="0"/>
                  <a:t>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𝑖</m:t>
                        </m:r>
                      </m:sub>
                    </m:sSub>
                  </m:oMath>
                </a14:m>
                <a:r>
                  <a:rPr lang="en-US" i="1" dirty="0"/>
                  <a:t> is the indicator that draw </a:t>
                </a:r>
                <a14:m>
                  <m:oMath xmlns:m="http://schemas.openxmlformats.org/officeDocument/2006/math">
                    <m:r>
                      <a:rPr lang="en-US" b="0" i="1" smtClean="0">
                        <a:latin typeface="Cambria Math" panose="02040503050406030204" pitchFamily="18" charset="0"/>
                      </a:rPr>
                      <m:t>𝑖</m:t>
                    </m:r>
                  </m:oMath>
                </a14:m>
                <a:r>
                  <a:rPr lang="en-US" i="1" dirty="0"/>
                  <a:t> is purple</a:t>
                </a:r>
              </a:p>
              <a:p>
                <a:r>
                  <a:rPr lang="en-US" b="1" dirty="0">
                    <a:solidFill>
                      <a:schemeClr val="accent5">
                        <a:lumMod val="75000"/>
                      </a:schemeClr>
                    </a:solidFill>
                  </a:rPr>
                  <a:t>Apply </a:t>
                </a:r>
                <a:r>
                  <a:rPr lang="en-US" b="1" dirty="0" err="1">
                    <a:solidFill>
                      <a:schemeClr val="accent5">
                        <a:lumMod val="75000"/>
                      </a:schemeClr>
                    </a:solidFill>
                  </a:rPr>
                  <a:t>LoE</a:t>
                </a:r>
                <a:r>
                  <a:rPr lang="en-US" b="1" dirty="0"/>
                  <a:t>: </a:t>
                </a:r>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𝑛</m:t>
                            </m:r>
                          </m:sub>
                        </m:sSub>
                      </m:e>
                    </m:d>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𝑛</m:t>
                            </m:r>
                          </m:sub>
                        </m:sSub>
                      </m:e>
                    </m:d>
                  </m:oMath>
                </a14:m>
                <a:endParaRPr lang="en-US" i="1" dirty="0"/>
              </a:p>
              <a:p>
                <a:r>
                  <a:rPr lang="en-US" b="1" dirty="0">
                    <a:solidFill>
                      <a:schemeClr val="accent5">
                        <a:lumMod val="75000"/>
                      </a:schemeClr>
                    </a:solidFill>
                  </a:rPr>
                  <a:t>Conquer</a:t>
                </a:r>
                <a:r>
                  <a:rPr lang="en-US" b="1" dirty="0"/>
                  <a:t>: </a:t>
                </a:r>
                <a:r>
                  <a:rPr lang="en-US" i="1" dirty="0"/>
                  <a:t>What is </a:t>
                </a:r>
                <a14:m>
                  <m:oMath xmlns:m="http://schemas.openxmlformats.org/officeDocument/2006/math">
                    <m:r>
                      <a:rPr lang="en-US" i="1">
                        <a:latin typeface="Cambria Math" panose="02040503050406030204" pitchFamily="18" charset="0"/>
                      </a:rPr>
                      <m:t>𝔼</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𝑖</m:t>
                            </m:r>
                          </m:sub>
                        </m:sSub>
                      </m:e>
                    </m:d>
                    <m:r>
                      <a:rPr lang="en-US" b="0" i="1" smtClean="0">
                        <a:latin typeface="Cambria Math" panose="02040503050406030204" pitchFamily="18" charset="0"/>
                      </a:rPr>
                      <m:t>=</m:t>
                    </m:r>
                    <m:r>
                      <a:rPr lang="en-US" i="1">
                        <a:latin typeface="Cambria Math" panose="02040503050406030204" pitchFamily="18" charset="0"/>
                      </a:rPr>
                      <m:t>ℙ</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𝑖</m:t>
                        </m:r>
                      </m:sub>
                    </m:sSub>
                    <m:r>
                      <a:rPr lang="en-US" b="0" i="1" smtClean="0">
                        <a:latin typeface="Cambria Math" panose="02040503050406030204" pitchFamily="18" charset="0"/>
                      </a:rPr>
                      <m:t>=1)</m:t>
                    </m:r>
                  </m:oMath>
                </a14:m>
                <a:r>
                  <a:rPr lang="en-US" i="1" dirty="0"/>
                  <a:t>?</a:t>
                </a:r>
              </a:p>
              <a:p>
                <a:r>
                  <a:rPr lang="en-US" dirty="0"/>
                  <a:t>&gt; </a:t>
                </a:r>
                <a14:m>
                  <m:oMath xmlns:m="http://schemas.openxmlformats.org/officeDocument/2006/math">
                    <m:r>
                      <a:rPr lang="en-US" i="1">
                        <a:latin typeface="Cambria Math" panose="02040503050406030204" pitchFamily="18" charset="0"/>
                      </a:rPr>
                      <m:t>ℙ</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1</m:t>
                            </m:r>
                          </m:sub>
                        </m:sSub>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𝐾</m:t>
                    </m:r>
                    <m:r>
                      <a:rPr lang="en-US" b="0" i="1" smtClean="0">
                        <a:latin typeface="Cambria Math" panose="02040503050406030204" pitchFamily="18" charset="0"/>
                      </a:rPr>
                      <m:t>/</m:t>
                    </m:r>
                    <m:r>
                      <a:rPr lang="en-US" b="0" i="1" smtClean="0">
                        <a:latin typeface="Cambria Math" panose="02040503050406030204" pitchFamily="18" charset="0"/>
                      </a:rPr>
                      <m:t>𝑁</m:t>
                    </m:r>
                  </m:oMath>
                </a14:m>
                <a:endParaRPr lang="en-US" dirty="0"/>
              </a:p>
              <a:p>
                <a:r>
                  <a:rPr lang="en-US" dirty="0"/>
                  <a:t>&gt; What about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2</m:t>
                        </m:r>
                      </m:sub>
                    </m:sSub>
                  </m:oMath>
                </a14:m>
                <a:r>
                  <a:rPr lang="en-US" dirty="0"/>
                  <a:t>? seems like it depends on whether the first was purple…</a:t>
                </a:r>
              </a:p>
              <a:p>
                <a:pPr>
                  <a:spcBef>
                    <a:spcPts val="800"/>
                  </a:spcBef>
                </a:pPr>
                <a:r>
                  <a:rPr lang="en-US" b="0" dirty="0"/>
                  <a:t>    </a:t>
                </a:r>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2</m:t>
                            </m:r>
                          </m:sub>
                        </m:sSub>
                        <m:r>
                          <a:rPr lang="en-US" b="0" i="1" smtClean="0">
                            <a:latin typeface="Cambria Math" panose="02040503050406030204" pitchFamily="18" charset="0"/>
                          </a:rPr>
                          <m:t>=1</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𝐾</m:t>
                        </m:r>
                        <m:r>
                          <a:rPr lang="en-US" b="0" i="1" smtClean="0">
                            <a:latin typeface="Cambria Math" panose="02040503050406030204" pitchFamily="18" charset="0"/>
                          </a:rPr>
                          <m:t>−1</m:t>
                        </m:r>
                      </m:num>
                      <m:den>
                        <m:r>
                          <a:rPr lang="en-US" b="0" i="1" smtClean="0">
                            <a:latin typeface="Cambria Math" panose="02040503050406030204" pitchFamily="18" charset="0"/>
                          </a:rPr>
                          <m:t>𝑁</m:t>
                        </m:r>
                        <m:r>
                          <a:rPr lang="en-US" b="0" i="1" smtClean="0">
                            <a:latin typeface="Cambria Math" panose="02040503050406030204" pitchFamily="18" charset="0"/>
                          </a:rPr>
                          <m:t>−1</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𝐾</m:t>
                        </m:r>
                      </m:num>
                      <m:den>
                        <m:r>
                          <a:rPr lang="en-US" b="0" i="1" smtClean="0">
                            <a:latin typeface="Cambria Math" panose="02040503050406030204" pitchFamily="18" charset="0"/>
                          </a:rPr>
                          <m:t>𝑁</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𝐾</m:t>
                        </m:r>
                      </m:num>
                      <m:den>
                        <m:r>
                          <a:rPr lang="en-US" b="0" i="1" smtClean="0">
                            <a:latin typeface="Cambria Math" panose="02040503050406030204" pitchFamily="18" charset="0"/>
                          </a:rPr>
                          <m:t>𝑁</m:t>
                        </m:r>
                        <m:r>
                          <a:rPr lang="en-US" b="0" i="1" smtClean="0">
                            <a:latin typeface="Cambria Math" panose="02040503050406030204" pitchFamily="18" charset="0"/>
                          </a:rPr>
                          <m:t>−1</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𝐾</m:t>
                        </m:r>
                        <m:r>
                          <a:rPr lang="en-US" b="0" i="1" smtClean="0">
                            <a:latin typeface="Cambria Math" panose="02040503050406030204" pitchFamily="18" charset="0"/>
                          </a:rPr>
                          <m:t>−</m:t>
                        </m:r>
                        <m:r>
                          <a:rPr lang="en-US" b="0" i="1" smtClean="0">
                            <a:latin typeface="Cambria Math" panose="02040503050406030204" pitchFamily="18" charset="0"/>
                          </a:rPr>
                          <m:t>𝑁</m:t>
                        </m:r>
                      </m:num>
                      <m:den>
                        <m:r>
                          <a:rPr lang="en-US" b="0" i="1" smtClean="0">
                            <a:latin typeface="Cambria Math" panose="02040503050406030204" pitchFamily="18" charset="0"/>
                          </a:rPr>
                          <m:t>𝑁</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𝐾</m:t>
                        </m:r>
                        <m:d>
                          <m:dPr>
                            <m:ctrlPr>
                              <a:rPr lang="en-US" b="0" i="1" smtClean="0">
                                <a:latin typeface="Cambria Math" panose="02040503050406030204" pitchFamily="18" charset="0"/>
                              </a:rPr>
                            </m:ctrlPr>
                          </m:dPr>
                          <m:e>
                            <m:r>
                              <a:rPr lang="en-US" b="0" i="1" smtClean="0">
                                <a:latin typeface="Cambria Math" panose="02040503050406030204" pitchFamily="18" charset="0"/>
                              </a:rPr>
                              <m:t>𝐾</m:t>
                            </m:r>
                            <m:r>
                              <a:rPr lang="en-US" b="0" i="1" smtClean="0">
                                <a:latin typeface="Cambria Math" panose="02040503050406030204" pitchFamily="18" charset="0"/>
                              </a:rPr>
                              <m:t>−</m:t>
                            </m:r>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rPr>
                              <m:t>𝐾</m:t>
                            </m:r>
                            <m:r>
                              <a:rPr lang="en-US" b="0" i="1" smtClean="0">
                                <a:latin typeface="Cambria Math" panose="02040503050406030204" pitchFamily="18" charset="0"/>
                              </a:rPr>
                              <m:t>−1</m:t>
                            </m:r>
                          </m:e>
                        </m:d>
                      </m:num>
                      <m:den>
                        <m:r>
                          <a:rPr lang="en-US" b="0" i="1" smtClean="0">
                            <a:latin typeface="Cambria Math" panose="02040503050406030204" pitchFamily="18" charset="0"/>
                          </a:rPr>
                          <m:t>𝑁</m:t>
                        </m:r>
                        <m:d>
                          <m:dPr>
                            <m:ctrlPr>
                              <a:rPr lang="en-US" b="0" i="1" smtClean="0">
                                <a:latin typeface="Cambria Math" panose="02040503050406030204" pitchFamily="18" charset="0"/>
                              </a:rPr>
                            </m:ctrlPr>
                          </m:dPr>
                          <m:e>
                            <m:r>
                              <a:rPr lang="en-US" b="0" i="1" smtClean="0">
                                <a:latin typeface="Cambria Math" panose="02040503050406030204" pitchFamily="18" charset="0"/>
                              </a:rPr>
                              <m:t>𝑁</m:t>
                            </m:r>
                            <m:r>
                              <a:rPr lang="en-US" b="0" i="1" smtClean="0">
                                <a:latin typeface="Cambria Math" panose="02040503050406030204" pitchFamily="18" charset="0"/>
                              </a:rPr>
                              <m:t>−1</m:t>
                            </m:r>
                          </m:e>
                        </m:d>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𝐾</m:t>
                        </m:r>
                      </m:num>
                      <m:den>
                        <m:r>
                          <a:rPr lang="en-US" b="0" i="1" smtClean="0">
                            <a:latin typeface="Cambria Math" panose="02040503050406030204" pitchFamily="18" charset="0"/>
                          </a:rPr>
                          <m:t>𝑁</m:t>
                        </m:r>
                      </m:den>
                    </m:f>
                  </m:oMath>
                </a14:m>
                <a:endParaRPr lang="en-US" dirty="0"/>
              </a:p>
              <a:p>
                <a:endParaRPr lang="en-US" dirty="0"/>
              </a:p>
              <a:p>
                <a:r>
                  <a:rPr lang="en-US" dirty="0"/>
                  <a:t>In general </a:t>
                </a:r>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𝑖</m:t>
                            </m:r>
                          </m:sub>
                        </m:sSub>
                        <m:r>
                          <a:rPr lang="en-US" b="0" i="1" smtClean="0">
                            <a:latin typeface="Cambria Math" panose="02040503050406030204" pitchFamily="18" charset="0"/>
                          </a:rPr>
                          <m:t>=1</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𝐾</m:t>
                        </m:r>
                      </m:num>
                      <m:den>
                        <m:r>
                          <a:rPr lang="en-US" b="0" i="1" smtClean="0">
                            <a:latin typeface="Cambria Math" panose="02040503050406030204" pitchFamily="18" charset="0"/>
                          </a:rPr>
                          <m:t>𝑁</m:t>
                        </m:r>
                      </m:den>
                    </m:f>
                  </m:oMath>
                </a14:m>
                <a:endParaRPr lang="en-US" dirty="0"/>
              </a:p>
              <a:p>
                <a:r>
                  <a:rPr lang="en-US" dirty="0"/>
                  <a:t>It might feel counterintuitive, but it’s true! </a:t>
                </a:r>
              </a:p>
            </p:txBody>
          </p:sp>
        </mc:Choice>
        <mc:Fallback xmlns="">
          <p:sp>
            <p:nvSpPr>
              <p:cNvPr id="3" name="Content Placeholder 2">
                <a:extLst>
                  <a:ext uri="{FF2B5EF4-FFF2-40B4-BE49-F238E27FC236}">
                    <a16:creationId xmlns:a16="http://schemas.microsoft.com/office/drawing/2014/main" id="{BFF1F501-94D8-474B-8906-61B6FFF2C822}"/>
                  </a:ext>
                </a:extLst>
              </p:cNvPr>
              <p:cNvSpPr>
                <a:spLocks noGrp="1" noRot="1" noChangeAspect="1" noMove="1" noResize="1" noEditPoints="1" noAdjustHandles="1" noChangeArrowheads="1" noChangeShapeType="1" noTextEdit="1"/>
              </p:cNvSpPr>
              <p:nvPr>
                <p:ph idx="1"/>
              </p:nvPr>
            </p:nvSpPr>
            <p:spPr>
              <a:xfrm>
                <a:off x="575240" y="1463856"/>
                <a:ext cx="11187258" cy="5043269"/>
              </a:xfrm>
              <a:blipFill>
                <a:blip r:embed="rId2"/>
                <a:stretch>
                  <a:fillRect l="-436" t="-2902"/>
                </a:stretch>
              </a:blipFill>
            </p:spPr>
            <p:txBody>
              <a:bodyPr/>
              <a:lstStyle/>
              <a:p>
                <a:r>
                  <a:rPr lang="en-US">
                    <a:noFill/>
                  </a:rPr>
                  <a:t> </a:t>
                </a:r>
              </a:p>
            </p:txBody>
          </p:sp>
        </mc:Fallback>
      </mc:AlternateContent>
    </p:spTree>
    <p:extLst>
      <p:ext uri="{BB962C8B-B14F-4D97-AF65-F5344CB8AC3E}">
        <p14:creationId xmlns:p14="http://schemas.microsoft.com/office/powerpoint/2010/main" val="343281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76F5D-7DAB-28EA-6A36-9A4D075C242E}"/>
              </a:ext>
            </a:extLst>
          </p:cNvPr>
          <p:cNvSpPr>
            <a:spLocks noGrp="1"/>
          </p:cNvSpPr>
          <p:nvPr>
            <p:ph type="title"/>
          </p:nvPr>
        </p:nvSpPr>
        <p:spPr/>
        <p:txBody>
          <a:bodyPr/>
          <a:lstStyle/>
          <a:p>
            <a:r>
              <a:rPr lang="en-US" dirty="0"/>
              <a:t>Logistics</a:t>
            </a:r>
          </a:p>
        </p:txBody>
      </p:sp>
      <p:sp>
        <p:nvSpPr>
          <p:cNvPr id="3" name="Content Placeholder 2">
            <a:extLst>
              <a:ext uri="{FF2B5EF4-FFF2-40B4-BE49-F238E27FC236}">
                <a16:creationId xmlns:a16="http://schemas.microsoft.com/office/drawing/2014/main" id="{F4AD4BF6-4DD9-A233-D82D-9529F88A894D}"/>
              </a:ext>
            </a:extLst>
          </p:cNvPr>
          <p:cNvSpPr>
            <a:spLocks noGrp="1"/>
          </p:cNvSpPr>
          <p:nvPr>
            <p:ph idx="1"/>
          </p:nvPr>
        </p:nvSpPr>
        <p:spPr/>
        <p:txBody>
          <a:bodyPr/>
          <a:lstStyle/>
          <a:p>
            <a:pPr>
              <a:buFont typeface="Arial" panose="020B0604020202020204" pitchFamily="34" charset="0"/>
              <a:buChar char="•"/>
            </a:pPr>
            <a:r>
              <a:rPr lang="en-US" dirty="0"/>
              <a:t> Please fill out </a:t>
            </a:r>
            <a:r>
              <a:rPr lang="en-US" b="1" dirty="0"/>
              <a:t>midterm feedback </a:t>
            </a:r>
            <a:r>
              <a:rPr lang="en-US" dirty="0"/>
              <a:t>form (closes tonight!) </a:t>
            </a:r>
          </a:p>
          <a:p>
            <a:pPr>
              <a:buFont typeface="Arial" panose="020B0604020202020204" pitchFamily="34" charset="0"/>
              <a:buChar char="•"/>
            </a:pPr>
            <a:r>
              <a:rPr lang="en-US" dirty="0"/>
              <a:t> Some people have not taken the midterm, so do not discuss it yet</a:t>
            </a:r>
          </a:p>
          <a:p>
            <a:pPr>
              <a:buFont typeface="Arial" panose="020B0604020202020204" pitchFamily="34" charset="0"/>
              <a:buChar char="•"/>
            </a:pPr>
            <a:r>
              <a:rPr lang="en-US" dirty="0"/>
              <a:t> HW3 grades will be released later today</a:t>
            </a:r>
          </a:p>
          <a:p>
            <a:pPr>
              <a:buFont typeface="Arial" panose="020B0604020202020204" pitchFamily="34" charset="0"/>
              <a:buChar char="•"/>
            </a:pPr>
            <a:r>
              <a:rPr lang="en-US" dirty="0"/>
              <a:t> Midterm grades released early next week</a:t>
            </a:r>
          </a:p>
          <a:p>
            <a:pPr>
              <a:buFont typeface="Arial" panose="020B0604020202020204" pitchFamily="34" charset="0"/>
              <a:buChar char="•"/>
            </a:pPr>
            <a:r>
              <a:rPr lang="en-US" b="1" dirty="0"/>
              <a:t> HW4 released today evening</a:t>
            </a:r>
          </a:p>
          <a:p>
            <a:pPr lvl="2">
              <a:buFont typeface="Arial" panose="020B0604020202020204" pitchFamily="34" charset="0"/>
              <a:buChar char="•"/>
            </a:pPr>
            <a:r>
              <a:rPr lang="en-US" dirty="0"/>
              <a:t> Coding part</a:t>
            </a:r>
          </a:p>
        </p:txBody>
      </p:sp>
    </p:spTree>
    <p:extLst>
      <p:ext uri="{BB962C8B-B14F-4D97-AF65-F5344CB8AC3E}">
        <p14:creationId xmlns:p14="http://schemas.microsoft.com/office/powerpoint/2010/main" val="2422258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6B945-ADAE-4DDC-955E-E259B9188961}"/>
              </a:ext>
            </a:extLst>
          </p:cNvPr>
          <p:cNvSpPr>
            <a:spLocks noGrp="1"/>
          </p:cNvSpPr>
          <p:nvPr>
            <p:ph type="title"/>
          </p:nvPr>
        </p:nvSpPr>
        <p:spPr/>
        <p:txBody>
          <a:bodyPr/>
          <a:lstStyle/>
          <a:p>
            <a:r>
              <a:rPr lang="en-US" dirty="0"/>
              <a:t>Hypergeometric: Analysis (Expectation)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FF1F501-94D8-474B-8906-61B6FFF2C822}"/>
                  </a:ext>
                </a:extLst>
              </p:cNvPr>
              <p:cNvSpPr>
                <a:spLocks noGrp="1"/>
              </p:cNvSpPr>
              <p:nvPr>
                <p:ph idx="1"/>
              </p:nvPr>
            </p:nvSpPr>
            <p:spPr>
              <a:xfrm>
                <a:off x="575240" y="1463857"/>
                <a:ext cx="11187258" cy="2891575"/>
              </a:xfrm>
            </p:spPr>
            <p:txBody>
              <a:bodyPr>
                <a:normAutofit fontScale="85000" lnSpcReduction="10000"/>
              </a:bodyPr>
              <a:lstStyle/>
              <a:p>
                <a:pPr lvl="1"/>
                <a14:m>
                  <m:oMath xmlns:m="http://schemas.openxmlformats.org/officeDocument/2006/math">
                    <m:r>
                      <a:rPr lang="en-US" sz="2800" i="1" u="sng" smtClean="0">
                        <a:latin typeface="Cambria Math" panose="02040503050406030204" pitchFamily="18" charset="0"/>
                      </a:rPr>
                      <m:t>𝑋</m:t>
                    </m:r>
                  </m:oMath>
                </a14:m>
                <a:r>
                  <a:rPr lang="en-US" sz="2800" u="sng" dirty="0"/>
                  <a:t> is the number of purple balls in this sample of size </a:t>
                </a:r>
                <a14:m>
                  <m:oMath xmlns:m="http://schemas.openxmlformats.org/officeDocument/2006/math">
                    <m:r>
                      <a:rPr lang="en-US" sz="2800" i="1" u="sng">
                        <a:latin typeface="Cambria Math" panose="02040503050406030204" pitchFamily="18" charset="0"/>
                      </a:rPr>
                      <m:t>𝑛</m:t>
                    </m:r>
                  </m:oMath>
                </a14:m>
                <a:endParaRPr lang="en-US" sz="2800" u="sng" dirty="0"/>
              </a:p>
              <a:p>
                <a:endParaRPr lang="en-US" sz="1100" b="0" i="1" dirty="0">
                  <a:latin typeface="Cambria Math" panose="02040503050406030204" pitchFamily="18" charset="0"/>
                </a:endParaRPr>
              </a:p>
              <a:p>
                <a:r>
                  <a:rPr lang="en-US" b="1" dirty="0">
                    <a:solidFill>
                      <a:schemeClr val="accent5">
                        <a:lumMod val="75000"/>
                      </a:schemeClr>
                    </a:solidFill>
                  </a:rPr>
                  <a:t>Decompose</a:t>
                </a:r>
                <a:r>
                  <a:rPr lang="en-US" b="1" dirty="0"/>
                  <a:t>: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𝑛</m:t>
                        </m:r>
                      </m:sub>
                    </m:sSub>
                  </m:oMath>
                </a14:m>
                <a:r>
                  <a:rPr lang="en-US" dirty="0"/>
                  <a:t> </a:t>
                </a:r>
                <a:r>
                  <a:rPr lang="en-US" i="1" dirty="0"/>
                  <a:t>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𝑖</m:t>
                        </m:r>
                      </m:sub>
                    </m:sSub>
                  </m:oMath>
                </a14:m>
                <a:r>
                  <a:rPr lang="en-US" i="1" dirty="0"/>
                  <a:t> is the indicator that draw </a:t>
                </a:r>
                <a14:m>
                  <m:oMath xmlns:m="http://schemas.openxmlformats.org/officeDocument/2006/math">
                    <m:r>
                      <a:rPr lang="en-US" b="0" i="1" smtClean="0">
                        <a:latin typeface="Cambria Math" panose="02040503050406030204" pitchFamily="18" charset="0"/>
                      </a:rPr>
                      <m:t>𝑖</m:t>
                    </m:r>
                  </m:oMath>
                </a14:m>
                <a:r>
                  <a:rPr lang="en-US" i="1" dirty="0"/>
                  <a:t> is purple</a:t>
                </a:r>
              </a:p>
              <a:p>
                <a:r>
                  <a:rPr lang="en-US" b="1" dirty="0">
                    <a:solidFill>
                      <a:schemeClr val="accent5">
                        <a:lumMod val="75000"/>
                      </a:schemeClr>
                    </a:solidFill>
                  </a:rPr>
                  <a:t>Apply </a:t>
                </a:r>
                <a:r>
                  <a:rPr lang="en-US" b="1" dirty="0" err="1">
                    <a:solidFill>
                      <a:schemeClr val="accent5">
                        <a:lumMod val="75000"/>
                      </a:schemeClr>
                    </a:solidFill>
                  </a:rPr>
                  <a:t>LoE</a:t>
                </a:r>
                <a:r>
                  <a:rPr lang="en-US" b="1" dirty="0"/>
                  <a:t>: </a:t>
                </a:r>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𝑛</m:t>
                            </m:r>
                          </m:sub>
                        </m:sSub>
                      </m:e>
                    </m:d>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𝑛</m:t>
                            </m:r>
                          </m:sub>
                        </m:sSub>
                      </m:e>
                    </m:d>
                  </m:oMath>
                </a14:m>
                <a:endParaRPr lang="en-US" i="1" dirty="0"/>
              </a:p>
              <a:p>
                <a:r>
                  <a:rPr lang="en-US" b="1" dirty="0">
                    <a:solidFill>
                      <a:schemeClr val="accent5">
                        <a:lumMod val="75000"/>
                      </a:schemeClr>
                    </a:solidFill>
                  </a:rPr>
                  <a:t>Conquer</a:t>
                </a:r>
                <a:r>
                  <a:rPr lang="en-US" b="1" dirty="0"/>
                  <a:t>: </a:t>
                </a:r>
                <a:r>
                  <a:rPr lang="en-US" i="1" dirty="0"/>
                  <a:t>after some thinking…</a:t>
                </a:r>
                <a14:m>
                  <m:oMath xmlns:m="http://schemas.openxmlformats.org/officeDocument/2006/math">
                    <m:r>
                      <a:rPr lang="en-US" b="0" i="1" smtClean="0">
                        <a:latin typeface="Cambria Math" panose="02040503050406030204" pitchFamily="18" charset="0"/>
                      </a:rPr>
                      <m:t> </m:t>
                    </m:r>
                    <m:r>
                      <a:rPr lang="en-US" i="1">
                        <a:latin typeface="Cambria Math" panose="02040503050406030204" pitchFamily="18" charset="0"/>
                      </a:rPr>
                      <m:t>𝔼</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𝑖</m:t>
                            </m:r>
                          </m:sub>
                        </m:sSub>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𝐾</m:t>
                        </m:r>
                      </m:num>
                      <m:den>
                        <m:r>
                          <a:rPr lang="en-US" b="0" i="1" smtClean="0">
                            <a:latin typeface="Cambria Math" panose="02040503050406030204" pitchFamily="18" charset="0"/>
                          </a:rPr>
                          <m:t>𝑁</m:t>
                        </m:r>
                      </m:den>
                    </m:f>
                  </m:oMath>
                </a14:m>
                <a:endParaRPr lang="en-US" b="0" i="1" dirty="0"/>
              </a:p>
              <a:p>
                <a:r>
                  <a:rPr lang="en-US" dirty="0"/>
                  <a:t>So, </a:t>
                </a:r>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𝐾</m:t>
                        </m:r>
                      </m:num>
                      <m:den>
                        <m:r>
                          <a:rPr lang="en-US" b="0" i="1" smtClean="0">
                            <a:latin typeface="Cambria Math" panose="02040503050406030204" pitchFamily="18" charset="0"/>
                          </a:rPr>
                          <m:t>𝑁</m:t>
                        </m:r>
                      </m:den>
                    </m:f>
                  </m:oMath>
                </a14:m>
                <a:endParaRPr lang="en-US" dirty="0"/>
              </a:p>
              <a:p>
                <a:endParaRPr lang="en-US" dirty="0"/>
              </a:p>
              <a:p>
                <a:endParaRPr lang="en-US" dirty="0"/>
              </a:p>
              <a:p>
                <a:endParaRPr lang="en-US" dirty="0"/>
              </a:p>
              <a:p>
                <a:pPr marL="0" indent="0">
                  <a:buNone/>
                </a:pPr>
                <a:endParaRPr lang="en-US" dirty="0"/>
              </a:p>
              <a:p>
                <a:endParaRPr lang="en-US" dirty="0"/>
              </a:p>
            </p:txBody>
          </p:sp>
        </mc:Choice>
        <mc:Fallback xmlns="">
          <p:sp>
            <p:nvSpPr>
              <p:cNvPr id="3" name="Content Placeholder 2">
                <a:extLst>
                  <a:ext uri="{FF2B5EF4-FFF2-40B4-BE49-F238E27FC236}">
                    <a16:creationId xmlns:a16="http://schemas.microsoft.com/office/drawing/2014/main" id="{BFF1F501-94D8-474B-8906-61B6FFF2C822}"/>
                  </a:ext>
                </a:extLst>
              </p:cNvPr>
              <p:cNvSpPr>
                <a:spLocks noGrp="1" noRot="1" noChangeAspect="1" noMove="1" noResize="1" noEditPoints="1" noAdjustHandles="1" noChangeArrowheads="1" noChangeShapeType="1" noTextEdit="1"/>
              </p:cNvSpPr>
              <p:nvPr>
                <p:ph idx="1"/>
              </p:nvPr>
            </p:nvSpPr>
            <p:spPr>
              <a:xfrm>
                <a:off x="575240" y="1463857"/>
                <a:ext cx="11187258" cy="2891575"/>
              </a:xfrm>
              <a:blipFill>
                <a:blip r:embed="rId2"/>
                <a:stretch>
                  <a:fillRect l="-436" t="-4008" b="-633"/>
                </a:stretch>
              </a:blipFill>
            </p:spPr>
            <p:txBody>
              <a:bodyPr/>
              <a:lstStyle/>
              <a:p>
                <a:r>
                  <a:rPr lang="en-US">
                    <a:noFill/>
                  </a:rPr>
                  <a:t> </a:t>
                </a:r>
              </a:p>
            </p:txBody>
          </p:sp>
        </mc:Fallback>
      </mc:AlternateContent>
    </p:spTree>
    <p:extLst>
      <p:ext uri="{BB962C8B-B14F-4D97-AF65-F5344CB8AC3E}">
        <p14:creationId xmlns:p14="http://schemas.microsoft.com/office/powerpoint/2010/main" val="2141890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6B945-ADAE-4DDC-955E-E259B9188961}"/>
              </a:ext>
            </a:extLst>
          </p:cNvPr>
          <p:cNvSpPr>
            <a:spLocks noGrp="1"/>
          </p:cNvSpPr>
          <p:nvPr>
            <p:ph type="title"/>
          </p:nvPr>
        </p:nvSpPr>
        <p:spPr/>
        <p:txBody>
          <a:bodyPr/>
          <a:lstStyle/>
          <a:p>
            <a:r>
              <a:rPr lang="en-US" dirty="0"/>
              <a:t>Hypergeometric: Analysis (Expectation)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FF1F501-94D8-474B-8906-61B6FFF2C822}"/>
                  </a:ext>
                </a:extLst>
              </p:cNvPr>
              <p:cNvSpPr>
                <a:spLocks noGrp="1"/>
              </p:cNvSpPr>
              <p:nvPr>
                <p:ph idx="1"/>
              </p:nvPr>
            </p:nvSpPr>
            <p:spPr>
              <a:xfrm>
                <a:off x="575240" y="1463857"/>
                <a:ext cx="11187258" cy="2891575"/>
              </a:xfrm>
            </p:spPr>
            <p:txBody>
              <a:bodyPr>
                <a:normAutofit fontScale="85000" lnSpcReduction="10000"/>
              </a:bodyPr>
              <a:lstStyle/>
              <a:p>
                <a:pPr lvl="1"/>
                <a14:m>
                  <m:oMath xmlns:m="http://schemas.openxmlformats.org/officeDocument/2006/math">
                    <m:r>
                      <a:rPr lang="en-US" sz="2800" i="1" u="sng" smtClean="0">
                        <a:latin typeface="Cambria Math" panose="02040503050406030204" pitchFamily="18" charset="0"/>
                      </a:rPr>
                      <m:t>𝑋</m:t>
                    </m:r>
                  </m:oMath>
                </a14:m>
                <a:r>
                  <a:rPr lang="en-US" sz="2800" u="sng" dirty="0"/>
                  <a:t> is the number of purple balls in this sample of size </a:t>
                </a:r>
                <a14:m>
                  <m:oMath xmlns:m="http://schemas.openxmlformats.org/officeDocument/2006/math">
                    <m:r>
                      <a:rPr lang="en-US" sz="2800" i="1" u="sng">
                        <a:latin typeface="Cambria Math" panose="02040503050406030204" pitchFamily="18" charset="0"/>
                      </a:rPr>
                      <m:t>𝑛</m:t>
                    </m:r>
                  </m:oMath>
                </a14:m>
                <a:endParaRPr lang="en-US" sz="2800" u="sng" dirty="0"/>
              </a:p>
              <a:p>
                <a:endParaRPr lang="en-US" sz="1100" b="0" i="1" dirty="0">
                  <a:latin typeface="Cambria Math" panose="02040503050406030204" pitchFamily="18" charset="0"/>
                </a:endParaRPr>
              </a:p>
              <a:p>
                <a:r>
                  <a:rPr lang="en-US" b="1" dirty="0">
                    <a:solidFill>
                      <a:schemeClr val="accent5">
                        <a:lumMod val="75000"/>
                      </a:schemeClr>
                    </a:solidFill>
                  </a:rPr>
                  <a:t>Decompose</a:t>
                </a:r>
                <a:r>
                  <a:rPr lang="en-US" b="1" dirty="0"/>
                  <a:t>: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𝑛</m:t>
                        </m:r>
                      </m:sub>
                    </m:sSub>
                  </m:oMath>
                </a14:m>
                <a:r>
                  <a:rPr lang="en-US" dirty="0"/>
                  <a:t> </a:t>
                </a:r>
                <a:r>
                  <a:rPr lang="en-US" i="1" dirty="0"/>
                  <a:t>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𝑖</m:t>
                        </m:r>
                      </m:sub>
                    </m:sSub>
                  </m:oMath>
                </a14:m>
                <a:r>
                  <a:rPr lang="en-US" i="1" dirty="0"/>
                  <a:t> is the indicator that draw </a:t>
                </a:r>
                <a14:m>
                  <m:oMath xmlns:m="http://schemas.openxmlformats.org/officeDocument/2006/math">
                    <m:r>
                      <a:rPr lang="en-US" b="0" i="1" smtClean="0">
                        <a:latin typeface="Cambria Math" panose="02040503050406030204" pitchFamily="18" charset="0"/>
                      </a:rPr>
                      <m:t>𝑖</m:t>
                    </m:r>
                  </m:oMath>
                </a14:m>
                <a:r>
                  <a:rPr lang="en-US" i="1" dirty="0"/>
                  <a:t> is purple</a:t>
                </a:r>
              </a:p>
              <a:p>
                <a:r>
                  <a:rPr lang="en-US" b="1" dirty="0">
                    <a:solidFill>
                      <a:schemeClr val="accent5">
                        <a:lumMod val="75000"/>
                      </a:schemeClr>
                    </a:solidFill>
                  </a:rPr>
                  <a:t>Apply </a:t>
                </a:r>
                <a:r>
                  <a:rPr lang="en-US" b="1" dirty="0" err="1">
                    <a:solidFill>
                      <a:schemeClr val="accent5">
                        <a:lumMod val="75000"/>
                      </a:schemeClr>
                    </a:solidFill>
                  </a:rPr>
                  <a:t>LoE</a:t>
                </a:r>
                <a:r>
                  <a:rPr lang="en-US" b="1" dirty="0"/>
                  <a:t>: </a:t>
                </a:r>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𝑛</m:t>
                            </m:r>
                          </m:sub>
                        </m:sSub>
                      </m:e>
                    </m:d>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𝑛</m:t>
                            </m:r>
                          </m:sub>
                        </m:sSub>
                      </m:e>
                    </m:d>
                  </m:oMath>
                </a14:m>
                <a:endParaRPr lang="en-US" i="1" dirty="0"/>
              </a:p>
              <a:p>
                <a:r>
                  <a:rPr lang="en-US" b="1" dirty="0">
                    <a:solidFill>
                      <a:schemeClr val="accent5">
                        <a:lumMod val="75000"/>
                      </a:schemeClr>
                    </a:solidFill>
                  </a:rPr>
                  <a:t>Conquer</a:t>
                </a:r>
                <a:r>
                  <a:rPr lang="en-US" b="1" dirty="0"/>
                  <a:t>: </a:t>
                </a:r>
                <a:r>
                  <a:rPr lang="en-US" i="1" dirty="0"/>
                  <a:t>after some thinking…</a:t>
                </a:r>
                <a14:m>
                  <m:oMath xmlns:m="http://schemas.openxmlformats.org/officeDocument/2006/math">
                    <m:r>
                      <a:rPr lang="en-US" b="0" i="1" smtClean="0">
                        <a:latin typeface="Cambria Math" panose="02040503050406030204" pitchFamily="18" charset="0"/>
                      </a:rPr>
                      <m:t> </m:t>
                    </m:r>
                    <m:r>
                      <a:rPr lang="en-US" i="1">
                        <a:latin typeface="Cambria Math" panose="02040503050406030204" pitchFamily="18" charset="0"/>
                      </a:rPr>
                      <m:t>𝔼</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𝑖</m:t>
                            </m:r>
                          </m:sub>
                        </m:sSub>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𝐾</m:t>
                        </m:r>
                      </m:num>
                      <m:den>
                        <m:r>
                          <a:rPr lang="en-US" b="0" i="1" smtClean="0">
                            <a:latin typeface="Cambria Math" panose="02040503050406030204" pitchFamily="18" charset="0"/>
                          </a:rPr>
                          <m:t>𝑁</m:t>
                        </m:r>
                      </m:den>
                    </m:f>
                  </m:oMath>
                </a14:m>
                <a:endParaRPr lang="en-US" b="0" i="1" dirty="0"/>
              </a:p>
              <a:p>
                <a:r>
                  <a:rPr lang="en-US" dirty="0"/>
                  <a:t>So, </a:t>
                </a:r>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𝐾</m:t>
                        </m:r>
                      </m:num>
                      <m:den>
                        <m:r>
                          <a:rPr lang="en-US" b="0" i="1" smtClean="0">
                            <a:latin typeface="Cambria Math" panose="02040503050406030204" pitchFamily="18" charset="0"/>
                          </a:rPr>
                          <m:t>𝑁</m:t>
                        </m:r>
                      </m:den>
                    </m:f>
                  </m:oMath>
                </a14:m>
                <a:endParaRPr lang="en-US" dirty="0"/>
              </a:p>
              <a:p>
                <a:endParaRPr lang="en-US" dirty="0"/>
              </a:p>
              <a:p>
                <a:endParaRPr lang="en-US" dirty="0"/>
              </a:p>
              <a:p>
                <a:endParaRPr lang="en-US" dirty="0"/>
              </a:p>
              <a:p>
                <a:pPr marL="0" indent="0">
                  <a:buNone/>
                </a:pPr>
                <a:endParaRPr lang="en-US" dirty="0"/>
              </a:p>
              <a:p>
                <a:endParaRPr lang="en-US" dirty="0"/>
              </a:p>
            </p:txBody>
          </p:sp>
        </mc:Choice>
        <mc:Fallback xmlns="">
          <p:sp>
            <p:nvSpPr>
              <p:cNvPr id="3" name="Content Placeholder 2">
                <a:extLst>
                  <a:ext uri="{FF2B5EF4-FFF2-40B4-BE49-F238E27FC236}">
                    <a16:creationId xmlns:a16="http://schemas.microsoft.com/office/drawing/2014/main" id="{BFF1F501-94D8-474B-8906-61B6FFF2C822}"/>
                  </a:ext>
                </a:extLst>
              </p:cNvPr>
              <p:cNvSpPr>
                <a:spLocks noGrp="1" noRot="1" noChangeAspect="1" noMove="1" noResize="1" noEditPoints="1" noAdjustHandles="1" noChangeArrowheads="1" noChangeShapeType="1" noTextEdit="1"/>
              </p:cNvSpPr>
              <p:nvPr>
                <p:ph idx="1"/>
              </p:nvPr>
            </p:nvSpPr>
            <p:spPr>
              <a:xfrm>
                <a:off x="575240" y="1463857"/>
                <a:ext cx="11187258" cy="2891575"/>
              </a:xfrm>
              <a:blipFill>
                <a:blip r:embed="rId2"/>
                <a:stretch>
                  <a:fillRect l="-436" t="-4008" b="-633"/>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365192CB-9F84-CEEC-EB26-69D118E37DC9}"/>
              </a:ext>
            </a:extLst>
          </p:cNvPr>
          <p:cNvSpPr txBox="1"/>
          <p:nvPr/>
        </p:nvSpPr>
        <p:spPr>
          <a:xfrm>
            <a:off x="575239" y="5498431"/>
            <a:ext cx="10440404" cy="970911"/>
          </a:xfrm>
          <a:prstGeom prst="roundRect">
            <a:avLst/>
          </a:prstGeom>
          <a:solidFill>
            <a:srgbClr val="F3F0E9"/>
          </a:solidFill>
        </p:spPr>
        <p:txBody>
          <a:bodyPr wrap="square">
            <a:noAutofit/>
          </a:bodyPr>
          <a:lstStyle/>
          <a:p>
            <a:r>
              <a:rPr lang="en-US" sz="2400" b="1" dirty="0">
                <a:latin typeface="Segoe UI Semilight" panose="020B0402040204020203" pitchFamily="34" charset="0"/>
                <a:cs typeface="Segoe UI Semilight" panose="020B0402040204020203" pitchFamily="34" charset="0"/>
              </a:rPr>
              <a:t>Can we do the same for variance? Can we use linearity of variance? </a:t>
            </a:r>
          </a:p>
          <a:p>
            <a:endParaRPr lang="en-US" sz="2400" dirty="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1808977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6B945-ADAE-4DDC-955E-E259B9188961}"/>
              </a:ext>
            </a:extLst>
          </p:cNvPr>
          <p:cNvSpPr>
            <a:spLocks noGrp="1"/>
          </p:cNvSpPr>
          <p:nvPr>
            <p:ph type="title"/>
          </p:nvPr>
        </p:nvSpPr>
        <p:spPr/>
        <p:txBody>
          <a:bodyPr/>
          <a:lstStyle/>
          <a:p>
            <a:r>
              <a:rPr lang="en-US" dirty="0"/>
              <a:t>Hypergeometric: Analysis (Expectation)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FF1F501-94D8-474B-8906-61B6FFF2C822}"/>
                  </a:ext>
                </a:extLst>
              </p:cNvPr>
              <p:cNvSpPr>
                <a:spLocks noGrp="1"/>
              </p:cNvSpPr>
              <p:nvPr>
                <p:ph idx="1"/>
              </p:nvPr>
            </p:nvSpPr>
            <p:spPr>
              <a:xfrm>
                <a:off x="575240" y="1463857"/>
                <a:ext cx="11187258" cy="2891575"/>
              </a:xfrm>
            </p:spPr>
            <p:txBody>
              <a:bodyPr>
                <a:normAutofit fontScale="85000" lnSpcReduction="10000"/>
              </a:bodyPr>
              <a:lstStyle/>
              <a:p>
                <a:pPr lvl="1"/>
                <a14:m>
                  <m:oMath xmlns:m="http://schemas.openxmlformats.org/officeDocument/2006/math">
                    <m:r>
                      <a:rPr lang="en-US" sz="2800" i="1" u="sng" smtClean="0">
                        <a:latin typeface="Cambria Math" panose="02040503050406030204" pitchFamily="18" charset="0"/>
                      </a:rPr>
                      <m:t>𝑋</m:t>
                    </m:r>
                  </m:oMath>
                </a14:m>
                <a:r>
                  <a:rPr lang="en-US" sz="2800" u="sng" dirty="0"/>
                  <a:t> is the number of purple balls in this sample of size </a:t>
                </a:r>
                <a14:m>
                  <m:oMath xmlns:m="http://schemas.openxmlformats.org/officeDocument/2006/math">
                    <m:r>
                      <a:rPr lang="en-US" sz="2800" i="1" u="sng">
                        <a:latin typeface="Cambria Math" panose="02040503050406030204" pitchFamily="18" charset="0"/>
                      </a:rPr>
                      <m:t>𝑛</m:t>
                    </m:r>
                  </m:oMath>
                </a14:m>
                <a:endParaRPr lang="en-US" sz="2800" u="sng" dirty="0"/>
              </a:p>
              <a:p>
                <a:endParaRPr lang="en-US" sz="1100" b="0" i="1" dirty="0">
                  <a:latin typeface="Cambria Math" panose="02040503050406030204" pitchFamily="18" charset="0"/>
                </a:endParaRPr>
              </a:p>
              <a:p>
                <a:r>
                  <a:rPr lang="en-US" b="1" dirty="0">
                    <a:solidFill>
                      <a:schemeClr val="accent5">
                        <a:lumMod val="75000"/>
                      </a:schemeClr>
                    </a:solidFill>
                  </a:rPr>
                  <a:t>Decompose</a:t>
                </a:r>
                <a:r>
                  <a:rPr lang="en-US" b="1" dirty="0"/>
                  <a:t>: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𝑛</m:t>
                        </m:r>
                      </m:sub>
                    </m:sSub>
                  </m:oMath>
                </a14:m>
                <a:r>
                  <a:rPr lang="en-US" dirty="0"/>
                  <a:t> </a:t>
                </a:r>
                <a:r>
                  <a:rPr lang="en-US" i="1" dirty="0"/>
                  <a:t>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𝑖</m:t>
                        </m:r>
                      </m:sub>
                    </m:sSub>
                  </m:oMath>
                </a14:m>
                <a:r>
                  <a:rPr lang="en-US" i="1" dirty="0"/>
                  <a:t> is the indicator that draw </a:t>
                </a:r>
                <a14:m>
                  <m:oMath xmlns:m="http://schemas.openxmlformats.org/officeDocument/2006/math">
                    <m:r>
                      <a:rPr lang="en-US" b="0" i="1" smtClean="0">
                        <a:latin typeface="Cambria Math" panose="02040503050406030204" pitchFamily="18" charset="0"/>
                      </a:rPr>
                      <m:t>𝑖</m:t>
                    </m:r>
                  </m:oMath>
                </a14:m>
                <a:r>
                  <a:rPr lang="en-US" i="1" dirty="0"/>
                  <a:t> is purple</a:t>
                </a:r>
              </a:p>
              <a:p>
                <a:r>
                  <a:rPr lang="en-US" b="1" dirty="0">
                    <a:solidFill>
                      <a:schemeClr val="accent5">
                        <a:lumMod val="75000"/>
                      </a:schemeClr>
                    </a:solidFill>
                  </a:rPr>
                  <a:t>Apply </a:t>
                </a:r>
                <a:r>
                  <a:rPr lang="en-US" b="1" dirty="0" err="1">
                    <a:solidFill>
                      <a:schemeClr val="accent5">
                        <a:lumMod val="75000"/>
                      </a:schemeClr>
                    </a:solidFill>
                  </a:rPr>
                  <a:t>LoE</a:t>
                </a:r>
                <a:r>
                  <a:rPr lang="en-US" b="1" dirty="0"/>
                  <a:t>: </a:t>
                </a:r>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𝑛</m:t>
                            </m:r>
                          </m:sub>
                        </m:sSub>
                      </m:e>
                    </m:d>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𝑛</m:t>
                            </m:r>
                          </m:sub>
                        </m:sSub>
                      </m:e>
                    </m:d>
                  </m:oMath>
                </a14:m>
                <a:endParaRPr lang="en-US" i="1" dirty="0"/>
              </a:p>
              <a:p>
                <a:r>
                  <a:rPr lang="en-US" b="1" dirty="0">
                    <a:solidFill>
                      <a:schemeClr val="accent5">
                        <a:lumMod val="75000"/>
                      </a:schemeClr>
                    </a:solidFill>
                  </a:rPr>
                  <a:t>Conquer</a:t>
                </a:r>
                <a:r>
                  <a:rPr lang="en-US" b="1" dirty="0"/>
                  <a:t>: </a:t>
                </a:r>
                <a:r>
                  <a:rPr lang="en-US" i="1" dirty="0"/>
                  <a:t>after some thinking…</a:t>
                </a:r>
                <a14:m>
                  <m:oMath xmlns:m="http://schemas.openxmlformats.org/officeDocument/2006/math">
                    <m:r>
                      <a:rPr lang="en-US" b="0" i="1" smtClean="0">
                        <a:latin typeface="Cambria Math" panose="02040503050406030204" pitchFamily="18" charset="0"/>
                      </a:rPr>
                      <m:t> </m:t>
                    </m:r>
                    <m:r>
                      <a:rPr lang="en-US" i="1">
                        <a:latin typeface="Cambria Math" panose="02040503050406030204" pitchFamily="18" charset="0"/>
                      </a:rPr>
                      <m:t>𝔼</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𝑖</m:t>
                            </m:r>
                          </m:sub>
                        </m:sSub>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𝐾</m:t>
                        </m:r>
                      </m:num>
                      <m:den>
                        <m:r>
                          <a:rPr lang="en-US" b="0" i="1" smtClean="0">
                            <a:latin typeface="Cambria Math" panose="02040503050406030204" pitchFamily="18" charset="0"/>
                          </a:rPr>
                          <m:t>𝑁</m:t>
                        </m:r>
                      </m:den>
                    </m:f>
                  </m:oMath>
                </a14:m>
                <a:endParaRPr lang="en-US" b="0" i="1" dirty="0"/>
              </a:p>
              <a:p>
                <a:r>
                  <a:rPr lang="en-US" dirty="0"/>
                  <a:t>So, </a:t>
                </a:r>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𝐾</m:t>
                        </m:r>
                      </m:num>
                      <m:den>
                        <m:r>
                          <a:rPr lang="en-US" b="0" i="1" smtClean="0">
                            <a:latin typeface="Cambria Math" panose="02040503050406030204" pitchFamily="18" charset="0"/>
                          </a:rPr>
                          <m:t>𝑁</m:t>
                        </m:r>
                      </m:den>
                    </m:f>
                  </m:oMath>
                </a14:m>
                <a:endParaRPr lang="en-US" dirty="0"/>
              </a:p>
              <a:p>
                <a:endParaRPr lang="en-US" dirty="0"/>
              </a:p>
              <a:p>
                <a:endParaRPr lang="en-US" dirty="0"/>
              </a:p>
              <a:p>
                <a:endParaRPr lang="en-US" dirty="0"/>
              </a:p>
              <a:p>
                <a:pPr marL="0" indent="0">
                  <a:buNone/>
                </a:pPr>
                <a:endParaRPr lang="en-US" dirty="0"/>
              </a:p>
              <a:p>
                <a:endParaRPr lang="en-US" dirty="0"/>
              </a:p>
            </p:txBody>
          </p:sp>
        </mc:Choice>
        <mc:Fallback xmlns="">
          <p:sp>
            <p:nvSpPr>
              <p:cNvPr id="3" name="Content Placeholder 2">
                <a:extLst>
                  <a:ext uri="{FF2B5EF4-FFF2-40B4-BE49-F238E27FC236}">
                    <a16:creationId xmlns:a16="http://schemas.microsoft.com/office/drawing/2014/main" id="{BFF1F501-94D8-474B-8906-61B6FFF2C822}"/>
                  </a:ext>
                </a:extLst>
              </p:cNvPr>
              <p:cNvSpPr>
                <a:spLocks noGrp="1" noRot="1" noChangeAspect="1" noMove="1" noResize="1" noEditPoints="1" noAdjustHandles="1" noChangeArrowheads="1" noChangeShapeType="1" noTextEdit="1"/>
              </p:cNvSpPr>
              <p:nvPr>
                <p:ph idx="1"/>
              </p:nvPr>
            </p:nvSpPr>
            <p:spPr>
              <a:xfrm>
                <a:off x="575240" y="1463857"/>
                <a:ext cx="11187258" cy="2891575"/>
              </a:xfrm>
              <a:blipFill>
                <a:blip r:embed="rId2"/>
                <a:stretch>
                  <a:fillRect l="-436" t="-4008" b="-6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65192CB-9F84-CEEC-EB26-69D118E37DC9}"/>
                  </a:ext>
                </a:extLst>
              </p:cNvPr>
              <p:cNvSpPr txBox="1"/>
              <p:nvPr/>
            </p:nvSpPr>
            <p:spPr>
              <a:xfrm>
                <a:off x="575239" y="5498431"/>
                <a:ext cx="10440404" cy="970911"/>
              </a:xfrm>
              <a:prstGeom prst="roundRect">
                <a:avLst/>
              </a:prstGeom>
              <a:solidFill>
                <a:srgbClr val="F3F0E9"/>
              </a:solidFill>
            </p:spPr>
            <p:txBody>
              <a:bodyPr wrap="square">
                <a:noAutofit/>
              </a:bodyPr>
              <a:lstStyle/>
              <a:p>
                <a:r>
                  <a:rPr lang="en-US" sz="2400" b="1" dirty="0">
                    <a:latin typeface="Segoe UI Semilight" panose="020B0402040204020203" pitchFamily="34" charset="0"/>
                    <a:cs typeface="Segoe UI Semilight" panose="020B0402040204020203" pitchFamily="34" charset="0"/>
                  </a:rPr>
                  <a:t>Can we do the same for variance? Can we use linearity of variance? </a:t>
                </a:r>
              </a:p>
              <a:p>
                <a:r>
                  <a:rPr lang="en-US" sz="2400" dirty="0">
                    <a:latin typeface="Segoe UI Semilight" panose="020B0402040204020203" pitchFamily="34" charset="0"/>
                    <a:cs typeface="Segoe UI Semilight" panose="020B0402040204020203" pitchFamily="34" charset="0"/>
                  </a:rPr>
                  <a:t>No! The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𝑖</m:t>
                        </m:r>
                      </m:sub>
                    </m:sSub>
                  </m:oMath>
                </a14:m>
                <a:r>
                  <a:rPr lang="en-US" sz="2400" dirty="0">
                    <a:latin typeface="Segoe UI Semilight" panose="020B0402040204020203" pitchFamily="34" charset="0"/>
                    <a:cs typeface="Segoe UI Semilight" panose="020B0402040204020203" pitchFamily="34" charset="0"/>
                  </a:rPr>
                  <a:t> are dependent. Even if they have the same probability. </a:t>
                </a:r>
              </a:p>
            </p:txBody>
          </p:sp>
        </mc:Choice>
        <mc:Fallback xmlns="">
          <p:sp>
            <p:nvSpPr>
              <p:cNvPr id="5" name="TextBox 4">
                <a:extLst>
                  <a:ext uri="{FF2B5EF4-FFF2-40B4-BE49-F238E27FC236}">
                    <a16:creationId xmlns:a16="http://schemas.microsoft.com/office/drawing/2014/main" id="{365192CB-9F84-CEEC-EB26-69D118E37DC9}"/>
                  </a:ext>
                </a:extLst>
              </p:cNvPr>
              <p:cNvSpPr txBox="1">
                <a:spLocks noRot="1" noChangeAspect="1" noMove="1" noResize="1" noEditPoints="1" noAdjustHandles="1" noChangeArrowheads="1" noChangeShapeType="1" noTextEdit="1"/>
              </p:cNvSpPr>
              <p:nvPr/>
            </p:nvSpPr>
            <p:spPr>
              <a:xfrm>
                <a:off x="575239" y="5498431"/>
                <a:ext cx="10440404" cy="970911"/>
              </a:xfrm>
              <a:prstGeom prst="roundRect">
                <a:avLst/>
              </a:prstGeom>
              <a:blipFill>
                <a:blip r:embed="rId3"/>
                <a:stretch>
                  <a:fillRect l="-409" b="-5031"/>
                </a:stretch>
              </a:blipFill>
            </p:spPr>
            <p:txBody>
              <a:bodyPr/>
              <a:lstStyle/>
              <a:p>
                <a:r>
                  <a:rPr lang="en-US">
                    <a:noFill/>
                  </a:rPr>
                  <a:t> </a:t>
                </a:r>
              </a:p>
            </p:txBody>
          </p:sp>
        </mc:Fallback>
      </mc:AlternateContent>
    </p:spTree>
    <p:extLst>
      <p:ext uri="{BB962C8B-B14F-4D97-AF65-F5344CB8AC3E}">
        <p14:creationId xmlns:p14="http://schemas.microsoft.com/office/powerpoint/2010/main" val="263895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86777-BC7D-4E83-B88A-1A93984E3A4F}"/>
              </a:ext>
            </a:extLst>
          </p:cNvPr>
          <p:cNvSpPr>
            <a:spLocks noGrp="1"/>
          </p:cNvSpPr>
          <p:nvPr>
            <p:ph type="title"/>
          </p:nvPr>
        </p:nvSpPr>
        <p:spPr/>
        <p:txBody>
          <a:bodyPr/>
          <a:lstStyle/>
          <a:p>
            <a:r>
              <a:rPr lang="en-US" dirty="0"/>
              <a:t>Hypergeometric: Analysis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FF20443-E6DC-493C-A3F8-AA555650DDC5}"/>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𝔼</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oMath>
                </a14:m>
                <a:endParaRPr lang="en-US" dirty="0"/>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𝑛</m:t>
                            </m:r>
                          </m:sub>
                        </m:sSub>
                      </m:e>
                    </m:d>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𝑛</m:t>
                            </m:r>
                          </m:sub>
                        </m:sSub>
                      </m:e>
                    </m:d>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𝐾</m:t>
                        </m:r>
                      </m:num>
                      <m:den>
                        <m:r>
                          <a:rPr lang="en-US" b="0" i="1" smtClean="0">
                            <a:latin typeface="Cambria Math" panose="02040503050406030204" pitchFamily="18" charset="0"/>
                          </a:rPr>
                          <m:t>𝑁</m:t>
                        </m:r>
                      </m:den>
                    </m:f>
                  </m:oMath>
                </a14:m>
                <a:endParaRPr lang="en-US" dirty="0"/>
              </a:p>
              <a:p>
                <a:endParaRPr lang="en-US" dirty="0"/>
              </a:p>
              <a:p>
                <a:r>
                  <a:rPr lang="en-US" dirty="0"/>
                  <a:t>Can we do the same for variance?</a:t>
                </a:r>
              </a:p>
              <a:p>
                <a:r>
                  <a:rPr lang="en-US" dirty="0"/>
                  <a:t>No! The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𝑖</m:t>
                        </m:r>
                      </m:sub>
                    </m:sSub>
                  </m:oMath>
                </a14:m>
                <a:r>
                  <a:rPr lang="en-US" dirty="0"/>
                  <a:t> are dependent. Even if they have the same probability. </a:t>
                </a:r>
              </a:p>
            </p:txBody>
          </p:sp>
        </mc:Choice>
        <mc:Fallback xmlns="">
          <p:sp>
            <p:nvSpPr>
              <p:cNvPr id="3" name="Content Placeholder 2">
                <a:extLst>
                  <a:ext uri="{FF2B5EF4-FFF2-40B4-BE49-F238E27FC236}">
                    <a16:creationId xmlns:a16="http://schemas.microsoft.com/office/drawing/2014/main" id="{1FF20443-E6DC-493C-A3F8-AA555650DDC5}"/>
                  </a:ext>
                </a:extLst>
              </p:cNvPr>
              <p:cNvSpPr>
                <a:spLocks noGrp="1" noRot="1" noChangeAspect="1" noMove="1" noResize="1" noEditPoints="1" noAdjustHandles="1" noChangeArrowheads="1" noChangeShapeType="1" noTextEdit="1"/>
              </p:cNvSpPr>
              <p:nvPr>
                <p:ph idx="1"/>
              </p:nvPr>
            </p:nvSpPr>
            <p:spPr>
              <a:blipFill>
                <a:blip r:embed="rId2"/>
                <a:stretch>
                  <a:fillRect l="-654"/>
                </a:stretch>
              </a:blipFill>
            </p:spPr>
            <p:txBody>
              <a:bodyPr/>
              <a:lstStyle/>
              <a:p>
                <a:r>
                  <a:rPr lang="en-US">
                    <a:noFill/>
                  </a:rPr>
                  <a:t> </a:t>
                </a:r>
              </a:p>
            </p:txBody>
          </p:sp>
        </mc:Fallback>
      </mc:AlternateContent>
    </p:spTree>
    <p:extLst>
      <p:ext uri="{BB962C8B-B14F-4D97-AF65-F5344CB8AC3E}">
        <p14:creationId xmlns:p14="http://schemas.microsoft.com/office/powerpoint/2010/main" val="29813325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82D5E-6A77-40D1-A489-ACF8FBF34643}"/>
              </a:ext>
            </a:extLst>
          </p:cNvPr>
          <p:cNvSpPr>
            <a:spLocks noGrp="1"/>
          </p:cNvSpPr>
          <p:nvPr>
            <p:ph type="title"/>
          </p:nvPr>
        </p:nvSpPr>
        <p:spPr/>
        <p:txBody>
          <a:bodyPr/>
          <a:lstStyle/>
          <a:p>
            <a:r>
              <a:rPr lang="en-US" dirty="0"/>
              <a:t>Hypergeometric Random Variable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4E6D13A-CA10-45FB-B155-D90F7174A2F4}"/>
                  </a:ext>
                </a:extLst>
              </p:cNvPr>
              <p:cNvSpPr>
                <a:spLocks noGrp="1"/>
              </p:cNvSpPr>
              <p:nvPr>
                <p:ph idx="1"/>
              </p:nvPr>
            </p:nvSpPr>
            <p:spPr/>
            <p:txBody>
              <a:bodyPr>
                <a:normAutofit/>
              </a:bodyPr>
              <a:lstStyle/>
              <a:p>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m:rPr>
                        <m:sty m:val="p"/>
                      </m:rPr>
                      <a:rPr lang="en-US" b="0" i="0" smtClean="0">
                        <a:latin typeface="Cambria Math" panose="02040503050406030204" pitchFamily="18" charset="0"/>
                      </a:rPr>
                      <m:t>HypGeo</m:t>
                    </m:r>
                    <m:r>
                      <a:rPr lang="en-US" b="0" i="1" smtClean="0">
                        <a:latin typeface="Cambria Math" panose="02040503050406030204" pitchFamily="18" charset="0"/>
                      </a:rPr>
                      <m:t>(</m:t>
                    </m:r>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rPr>
                      <m:t>𝐾</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endParaRPr lang="en-US" dirty="0"/>
              </a:p>
              <a:p>
                <a14:m>
                  <m:oMath xmlns:m="http://schemas.openxmlformats.org/officeDocument/2006/math">
                    <m:r>
                      <a:rPr lang="en-US" b="0" i="1" smtClean="0">
                        <a:latin typeface="Cambria Math" panose="02040503050406030204" pitchFamily="18" charset="0"/>
                      </a:rPr>
                      <m:t>𝑋</m:t>
                    </m:r>
                  </m:oMath>
                </a14:m>
                <a:r>
                  <a:rPr lang="en-US" dirty="0"/>
                  <a:t> is the number of success balls drawn in the sample.</a:t>
                </a:r>
              </a:p>
              <a:p>
                <a:r>
                  <a:rPr lang="en-US" dirty="0"/>
                  <a:t>Parameters: A total of </a:t>
                </a:r>
                <a14:m>
                  <m:oMath xmlns:m="http://schemas.openxmlformats.org/officeDocument/2006/math">
                    <m:r>
                      <a:rPr lang="en-US" b="0" i="1" smtClean="0">
                        <a:latin typeface="Cambria Math" panose="02040503050406030204" pitchFamily="18" charset="0"/>
                      </a:rPr>
                      <m:t>𝑁</m:t>
                    </m:r>
                  </m:oMath>
                </a14:m>
                <a:r>
                  <a:rPr lang="en-US" dirty="0"/>
                  <a:t> balls in an urn, of which </a:t>
                </a:r>
                <a14:m>
                  <m:oMath xmlns:m="http://schemas.openxmlformats.org/officeDocument/2006/math">
                    <m:r>
                      <a:rPr lang="en-US" b="0" i="1" smtClean="0">
                        <a:latin typeface="Cambria Math" panose="02040503050406030204" pitchFamily="18" charset="0"/>
                      </a:rPr>
                      <m:t>𝐾</m:t>
                    </m:r>
                  </m:oMath>
                </a14:m>
                <a:r>
                  <a:rPr lang="en-US" dirty="0"/>
                  <a:t> are successes. </a:t>
                </a:r>
                <a:br>
                  <a:rPr lang="en-US" dirty="0"/>
                </a:br>
                <a:r>
                  <a:rPr lang="en-US" dirty="0"/>
                  <a:t>Draw </a:t>
                </a:r>
                <a14:m>
                  <m:oMath xmlns:m="http://schemas.openxmlformats.org/officeDocument/2006/math">
                    <m:r>
                      <a:rPr lang="en-US" b="0" i="1" smtClean="0">
                        <a:latin typeface="Cambria Math" panose="02040503050406030204" pitchFamily="18" charset="0"/>
                      </a:rPr>
                      <m:t>𝑛</m:t>
                    </m:r>
                  </m:oMath>
                </a14:m>
                <a:r>
                  <a:rPr lang="en-US" dirty="0"/>
                  <a:t> balls without replacement.</a:t>
                </a:r>
              </a:p>
              <a:p>
                <a:r>
                  <a:rPr lang="en-US" b="1" dirty="0"/>
                  <a:t>PMF: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f>
                      <m:fPr>
                        <m:ctrlPr>
                          <a:rPr lang="en-US" i="1">
                            <a:latin typeface="Cambria Math" panose="02040503050406030204" pitchFamily="18" charset="0"/>
                          </a:rPr>
                        </m:ctrlPr>
                      </m:fPr>
                      <m:num>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𝐾</m:t>
                                </m:r>
                              </m:num>
                              <m:den>
                                <m:r>
                                  <a:rPr lang="en-US" i="1">
                                    <a:latin typeface="Cambria Math" panose="02040503050406030204" pitchFamily="18" charset="0"/>
                                  </a:rPr>
                                  <m:t>𝑘</m:t>
                                </m:r>
                              </m:den>
                            </m:f>
                          </m:e>
                        </m:d>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𝑁</m:t>
                                </m:r>
                                <m:r>
                                  <a:rPr lang="en-US" i="1">
                                    <a:latin typeface="Cambria Math" panose="02040503050406030204" pitchFamily="18" charset="0"/>
                                  </a:rPr>
                                  <m:t>−</m:t>
                                </m:r>
                                <m:r>
                                  <a:rPr lang="en-US" i="1">
                                    <a:latin typeface="Cambria Math" panose="02040503050406030204" pitchFamily="18" charset="0"/>
                                  </a:rPr>
                                  <m:t>𝐾</m:t>
                                </m:r>
                              </m:num>
                              <m:den>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𝑘</m:t>
                                </m:r>
                              </m:den>
                            </m:f>
                          </m:e>
                        </m:d>
                      </m:num>
                      <m:den>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𝑁</m:t>
                                </m:r>
                              </m:num>
                              <m:den>
                                <m:r>
                                  <a:rPr lang="en-US" i="1">
                                    <a:latin typeface="Cambria Math" panose="02040503050406030204" pitchFamily="18" charset="0"/>
                                  </a:rPr>
                                  <m:t>𝑛</m:t>
                                </m:r>
                              </m:den>
                            </m:f>
                          </m:e>
                        </m:d>
                      </m:den>
                    </m:f>
                  </m:oMath>
                </a14:m>
                <a:endParaRPr lang="en-US" dirty="0"/>
              </a:p>
              <a:p>
                <a:r>
                  <a:rPr lang="en-US" b="1" dirty="0"/>
                  <a:t>Expectation: </a:t>
                </a:r>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𝑛𝐾</m:t>
                        </m:r>
                      </m:num>
                      <m:den>
                        <m:r>
                          <a:rPr lang="en-US" b="0" i="1" smtClean="0">
                            <a:latin typeface="Cambria Math" panose="02040503050406030204" pitchFamily="18" charset="0"/>
                          </a:rPr>
                          <m:t>𝑁</m:t>
                        </m:r>
                      </m:den>
                    </m:f>
                  </m:oMath>
                </a14:m>
                <a:endParaRPr lang="en-US" dirty="0"/>
              </a:p>
              <a:p>
                <a:r>
                  <a:rPr lang="en-US" b="1" dirty="0"/>
                  <a:t>Variance: </a:t>
                </a:r>
                <a14:m>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𝐾</m:t>
                        </m:r>
                      </m:num>
                      <m:den>
                        <m:r>
                          <a:rPr lang="en-US" b="0" i="1" smtClean="0">
                            <a:latin typeface="Cambria Math" panose="02040503050406030204" pitchFamily="18" charset="0"/>
                          </a:rPr>
                          <m:t>𝑁</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rPr>
                          <m:t>𝐾</m:t>
                        </m:r>
                      </m:num>
                      <m:den>
                        <m:r>
                          <a:rPr lang="en-US" b="0" i="1" smtClean="0">
                            <a:latin typeface="Cambria Math" panose="02040503050406030204" pitchFamily="18" charset="0"/>
                          </a:rPr>
                          <m:t>𝑁</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rPr>
                          <m:t>𝑛</m:t>
                        </m:r>
                      </m:num>
                      <m:den>
                        <m:r>
                          <a:rPr lang="en-US" b="0" i="1" smtClean="0">
                            <a:latin typeface="Cambria Math" panose="02040503050406030204" pitchFamily="18" charset="0"/>
                          </a:rPr>
                          <m:t>𝑁</m:t>
                        </m:r>
                        <m:r>
                          <a:rPr lang="en-US" b="0" i="1" smtClean="0">
                            <a:latin typeface="Cambria Math" panose="02040503050406030204" pitchFamily="18" charset="0"/>
                          </a:rPr>
                          <m:t>−1</m:t>
                        </m:r>
                      </m:den>
                    </m:f>
                  </m:oMath>
                </a14:m>
                <a:endParaRPr lang="en-US" dirty="0"/>
              </a:p>
            </p:txBody>
          </p:sp>
        </mc:Choice>
        <mc:Fallback xmlns="">
          <p:sp>
            <p:nvSpPr>
              <p:cNvPr id="3" name="Content Placeholder 2">
                <a:extLst>
                  <a:ext uri="{FF2B5EF4-FFF2-40B4-BE49-F238E27FC236}">
                    <a16:creationId xmlns:a16="http://schemas.microsoft.com/office/drawing/2014/main" id="{F4E6D13A-CA10-45FB-B155-D90F7174A2F4}"/>
                  </a:ext>
                </a:extLst>
              </p:cNvPr>
              <p:cNvSpPr>
                <a:spLocks noGrp="1" noRot="1" noChangeAspect="1" noMove="1" noResize="1" noEditPoints="1" noAdjustHandles="1" noChangeArrowheads="1" noChangeShapeType="1" noTextEdit="1"/>
              </p:cNvSpPr>
              <p:nvPr>
                <p:ph idx="1"/>
              </p:nvPr>
            </p:nvSpPr>
            <p:spPr>
              <a:blipFill>
                <a:blip r:embed="rId2"/>
                <a:stretch>
                  <a:fillRect l="-708"/>
                </a:stretch>
              </a:blipFill>
            </p:spPr>
            <p:txBody>
              <a:bodyPr/>
              <a:lstStyle/>
              <a:p>
                <a:r>
                  <a:rPr lang="en-US">
                    <a:noFill/>
                  </a:rPr>
                  <a:t> </a:t>
                </a:r>
              </a:p>
            </p:txBody>
          </p:sp>
        </mc:Fallback>
      </mc:AlternateContent>
    </p:spTree>
    <p:extLst>
      <p:ext uri="{BB962C8B-B14F-4D97-AF65-F5344CB8AC3E}">
        <p14:creationId xmlns:p14="http://schemas.microsoft.com/office/powerpoint/2010/main" val="2172538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868D6-6A30-4A18-9A6F-469E40DF84F0}"/>
              </a:ext>
            </a:extLst>
          </p:cNvPr>
          <p:cNvSpPr>
            <a:spLocks noGrp="1"/>
          </p:cNvSpPr>
          <p:nvPr>
            <p:ph type="title"/>
          </p:nvPr>
        </p:nvSpPr>
        <p:spPr/>
        <p:txBody>
          <a:bodyPr/>
          <a:lstStyle/>
          <a:p>
            <a:r>
              <a:rPr lang="en-US" dirty="0"/>
              <a:t>Zoo! </a:t>
            </a:r>
          </a:p>
        </p:txBody>
      </p:sp>
      <p:pic>
        <p:nvPicPr>
          <p:cNvPr id="9" name="Graphic 8" descr="Hippo">
            <a:extLst>
              <a:ext uri="{FF2B5EF4-FFF2-40B4-BE49-F238E27FC236}">
                <a16:creationId xmlns:a16="http://schemas.microsoft.com/office/drawing/2014/main" id="{8AA4D998-ACC6-4AF6-BF9B-8181AB14B2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58759" y="334178"/>
            <a:ext cx="940800" cy="940800"/>
          </a:xfrm>
          <a:prstGeom prst="rect">
            <a:avLst/>
          </a:prstGeom>
        </p:spPr>
      </p:pic>
      <p:pic>
        <p:nvPicPr>
          <p:cNvPr id="11" name="Graphic 10" descr="Rubber duck">
            <a:extLst>
              <a:ext uri="{FF2B5EF4-FFF2-40B4-BE49-F238E27FC236}">
                <a16:creationId xmlns:a16="http://schemas.microsoft.com/office/drawing/2014/main" id="{A76307F8-54CC-4B61-AC61-0DF1A5E3FAB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23014" y="334178"/>
            <a:ext cx="940800" cy="940800"/>
          </a:xfrm>
          <a:prstGeom prst="rect">
            <a:avLst/>
          </a:prstGeom>
        </p:spPr>
      </p:pic>
      <p:pic>
        <p:nvPicPr>
          <p:cNvPr id="13" name="Graphic 12" descr="Chick">
            <a:extLst>
              <a:ext uri="{FF2B5EF4-FFF2-40B4-BE49-F238E27FC236}">
                <a16:creationId xmlns:a16="http://schemas.microsoft.com/office/drawing/2014/main" id="{43A0F378-1889-4FA1-988C-0651373A916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90488" y="334178"/>
            <a:ext cx="940800" cy="940800"/>
          </a:xfrm>
          <a:prstGeom prst="rect">
            <a:avLst/>
          </a:prstGeom>
        </p:spPr>
      </p:pic>
      <p:pic>
        <p:nvPicPr>
          <p:cNvPr id="15" name="Graphic 14" descr="Crocodile">
            <a:extLst>
              <a:ext uri="{FF2B5EF4-FFF2-40B4-BE49-F238E27FC236}">
                <a16:creationId xmlns:a16="http://schemas.microsoft.com/office/drawing/2014/main" id="{0ECF4EB1-6657-4071-B158-55D6BA7B9EF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77038" y="334178"/>
            <a:ext cx="940800" cy="940800"/>
          </a:xfrm>
          <a:prstGeom prst="rect">
            <a:avLst/>
          </a:prstGeom>
        </p:spPr>
      </p:pic>
      <p:pic>
        <p:nvPicPr>
          <p:cNvPr id="17" name="Graphic 16" descr="Rabbit">
            <a:extLst>
              <a:ext uri="{FF2B5EF4-FFF2-40B4-BE49-F238E27FC236}">
                <a16:creationId xmlns:a16="http://schemas.microsoft.com/office/drawing/2014/main" id="{B97F8BA4-F4CF-4EB9-B7AF-D17781DDCD2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850864" y="315538"/>
            <a:ext cx="940800" cy="940800"/>
          </a:xfrm>
          <a:prstGeom prst="rect">
            <a:avLst/>
          </a:prstGeom>
        </p:spPr>
      </p:pic>
      <p:pic>
        <p:nvPicPr>
          <p:cNvPr id="19" name="Graphic 18" descr="Snake">
            <a:extLst>
              <a:ext uri="{FF2B5EF4-FFF2-40B4-BE49-F238E27FC236}">
                <a16:creationId xmlns:a16="http://schemas.microsoft.com/office/drawing/2014/main" id="{711DB914-04A9-45F1-9558-AFA6F550DA4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971600" y="334178"/>
            <a:ext cx="940800" cy="940800"/>
          </a:xfrm>
          <a:prstGeom prst="rect">
            <a:avLst/>
          </a:prstGeom>
        </p:spPr>
      </p:pic>
      <p:pic>
        <p:nvPicPr>
          <p:cNvPr id="21" name="Graphic 20" descr="Turtle">
            <a:extLst>
              <a:ext uri="{FF2B5EF4-FFF2-40B4-BE49-F238E27FC236}">
                <a16:creationId xmlns:a16="http://schemas.microsoft.com/office/drawing/2014/main" id="{17833E7E-5C07-4BAE-8144-EAADD694A05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811658" y="301091"/>
            <a:ext cx="940800" cy="940800"/>
          </a:xfrm>
          <a:prstGeom prst="rect">
            <a:avLst/>
          </a:prstGeom>
        </p:spPr>
      </p:pic>
      <p:pic>
        <p:nvPicPr>
          <p:cNvPr id="23" name="Graphic 22" descr="Panda">
            <a:extLst>
              <a:ext uri="{FF2B5EF4-FFF2-40B4-BE49-F238E27FC236}">
                <a16:creationId xmlns:a16="http://schemas.microsoft.com/office/drawing/2014/main" id="{E4AA5690-9DF7-40FD-80DF-9C825E12AD5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893188" y="337143"/>
            <a:ext cx="940800" cy="940800"/>
          </a:xfrm>
          <a:prstGeom prst="rect">
            <a:avLst/>
          </a:prstGeom>
        </p:spPr>
      </p:pic>
      <p:pic>
        <p:nvPicPr>
          <p:cNvPr id="25" name="Graphic 24" descr="Whale">
            <a:extLst>
              <a:ext uri="{FF2B5EF4-FFF2-40B4-BE49-F238E27FC236}">
                <a16:creationId xmlns:a16="http://schemas.microsoft.com/office/drawing/2014/main" id="{F4C2ABDE-585F-46FF-99FB-9B77B68D9146}"/>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880898" y="300209"/>
            <a:ext cx="940800" cy="940800"/>
          </a:xfrm>
          <a:prstGeom prst="rect">
            <a:avLst/>
          </a:prstGeom>
        </p:spPr>
      </p:pic>
      <p:pic>
        <p:nvPicPr>
          <p:cNvPr id="27" name="Graphic 26" descr="Elephant">
            <a:extLst>
              <a:ext uri="{FF2B5EF4-FFF2-40B4-BE49-F238E27FC236}">
                <a16:creationId xmlns:a16="http://schemas.microsoft.com/office/drawing/2014/main" id="{B8F88D8F-DADE-464C-94C7-C421CF437763}"/>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0915518" y="300209"/>
            <a:ext cx="940800" cy="940800"/>
          </a:xfrm>
          <a:prstGeom prst="rect">
            <a:avLst/>
          </a:prstGeom>
        </p:spPr>
      </p:pic>
      <p:grpSp>
        <p:nvGrpSpPr>
          <p:cNvPr id="32" name="Group 31">
            <a:extLst>
              <a:ext uri="{FF2B5EF4-FFF2-40B4-BE49-F238E27FC236}">
                <a16:creationId xmlns:a16="http://schemas.microsoft.com/office/drawing/2014/main" id="{470F0F91-8AEA-4546-B02D-EB13DD91BE94}"/>
              </a:ext>
            </a:extLst>
          </p:cNvPr>
          <p:cNvGrpSpPr/>
          <p:nvPr/>
        </p:nvGrpSpPr>
        <p:grpSpPr>
          <a:xfrm>
            <a:off x="53141" y="1374975"/>
            <a:ext cx="3269873" cy="2441376"/>
            <a:chOff x="1185842" y="3427084"/>
            <a:chExt cx="5797816" cy="1743803"/>
          </a:xfrm>
        </p:grpSpPr>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FD44C78F-D236-48D5-8F92-DCE1B6A848D2}"/>
                    </a:ext>
                  </a:extLst>
                </p:cNvPr>
                <p:cNvSpPr/>
                <p:nvPr/>
              </p:nvSpPr>
              <p:spPr>
                <a:xfrm>
                  <a:off x="1185842" y="3429000"/>
                  <a:ext cx="5797816" cy="1741887"/>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i="1" dirty="0">
                    <a:latin typeface="Cambria Math" panose="02040503050406030204" pitchFamily="18"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sSub>
                          <m:sSubPr>
                            <m:ctrlPr>
                              <a:rPr lang="en-US" sz="2000" b="1" i="1" smtClean="0">
                                <a:latin typeface="Cambria Math" panose="02040503050406030204" pitchFamily="18" charset="0"/>
                                <a:cs typeface="Segoe UI Semibold" panose="020B0702040204020203" pitchFamily="34" charset="0"/>
                              </a:rPr>
                            </m:ctrlPr>
                          </m:sSubPr>
                          <m:e>
                            <m:r>
                              <a:rPr lang="en-US" sz="2000" b="1" i="1" smtClean="0">
                                <a:latin typeface="Cambria Math" panose="02040503050406030204" pitchFamily="18" charset="0"/>
                                <a:cs typeface="Segoe UI Semibold" panose="020B0702040204020203" pitchFamily="34" charset="0"/>
                              </a:rPr>
                              <m:t>𝒑</m:t>
                            </m:r>
                          </m:e>
                          <m:sub>
                            <m:r>
                              <a:rPr lang="en-US" sz="2000" b="1" i="1" smtClean="0">
                                <a:latin typeface="Cambria Math" panose="02040503050406030204" pitchFamily="18" charset="0"/>
                                <a:cs typeface="Segoe UI Semibold" panose="020B0702040204020203" pitchFamily="34" charset="0"/>
                              </a:rPr>
                              <m:t>𝑿</m:t>
                            </m:r>
                          </m:sub>
                        </m:sSub>
                        <m:d>
                          <m:dPr>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𝒌</m:t>
                            </m:r>
                          </m:e>
                        </m:d>
                        <m:r>
                          <a:rPr lang="en-US" sz="2000" b="1" i="1" smtClean="0">
                            <a:latin typeface="Cambria Math" panose="02040503050406030204" pitchFamily="18" charset="0"/>
                            <a:cs typeface="Segoe UI Semibold" panose="020B0702040204020203" pitchFamily="34" charset="0"/>
                          </a:rPr>
                          <m:t>=</m:t>
                        </m:r>
                        <m:f>
                          <m:fPr>
                            <m:ctrlPr>
                              <a:rPr lang="en-US" sz="2000" b="1" i="1" smtClean="0">
                                <a:latin typeface="Cambria Math" panose="02040503050406030204" pitchFamily="18" charset="0"/>
                                <a:cs typeface="Segoe UI Semibold" panose="020B0702040204020203" pitchFamily="34" charset="0"/>
                              </a:rPr>
                            </m:ctrlPr>
                          </m:fPr>
                          <m:num>
                            <m:r>
                              <a:rPr lang="en-US" sz="2000" b="1" i="1" smtClean="0">
                                <a:latin typeface="Cambria Math" panose="02040503050406030204" pitchFamily="18" charset="0"/>
                                <a:cs typeface="Segoe UI Semibold" panose="020B0702040204020203" pitchFamily="34" charset="0"/>
                              </a:rPr>
                              <m:t>𝟏</m:t>
                            </m:r>
                          </m:num>
                          <m:den>
                            <m:r>
                              <a:rPr lang="en-US" sz="2000" b="1" i="1" smtClean="0">
                                <a:latin typeface="Cambria Math" panose="02040503050406030204" pitchFamily="18" charset="0"/>
                                <a:cs typeface="Segoe UI Semibold" panose="020B0702040204020203" pitchFamily="34" charset="0"/>
                              </a:rPr>
                              <m:t>𝒃</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𝒂</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𝟏</m:t>
                            </m:r>
                          </m:den>
                        </m:f>
                      </m:oMath>
                    </m:oMathPara>
                  </a14:m>
                  <a:endParaRPr lang="en-US" sz="20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cs typeface="Segoe UI Semibold" panose="020B0702040204020203" pitchFamily="34" charset="0"/>
                          </a:rPr>
                          <m:t>𝔼</m:t>
                        </m:r>
                        <m:d>
                          <m:dPr>
                            <m:begChr m:val="["/>
                            <m:endChr m:val="]"/>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𝑿</m:t>
                            </m:r>
                          </m:e>
                        </m:d>
                        <m:r>
                          <a:rPr lang="en-US" sz="2000" b="1" i="1" smtClean="0">
                            <a:latin typeface="Cambria Math" panose="02040503050406030204" pitchFamily="18" charset="0"/>
                            <a:cs typeface="Segoe UI Semibold" panose="020B0702040204020203" pitchFamily="34" charset="0"/>
                          </a:rPr>
                          <m:t>=</m:t>
                        </m:r>
                        <m:f>
                          <m:fPr>
                            <m:ctrlPr>
                              <a:rPr lang="en-US" sz="2000" b="1" i="1" smtClean="0">
                                <a:latin typeface="Cambria Math" panose="02040503050406030204" pitchFamily="18" charset="0"/>
                                <a:cs typeface="Segoe UI Semibold" panose="020B0702040204020203" pitchFamily="34" charset="0"/>
                              </a:rPr>
                            </m:ctrlPr>
                          </m:fPr>
                          <m:num>
                            <m:r>
                              <a:rPr lang="en-US" sz="2000" b="1" i="1" smtClean="0">
                                <a:latin typeface="Cambria Math" panose="02040503050406030204" pitchFamily="18" charset="0"/>
                                <a:cs typeface="Segoe UI Semibold" panose="020B0702040204020203" pitchFamily="34" charset="0"/>
                              </a:rPr>
                              <m:t>𝒂</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𝒃</m:t>
                            </m:r>
                          </m:num>
                          <m:den>
                            <m:r>
                              <a:rPr lang="en-US" sz="2000" b="1" i="1" smtClean="0">
                                <a:latin typeface="Cambria Math" panose="02040503050406030204" pitchFamily="18" charset="0"/>
                                <a:cs typeface="Segoe UI Semibold" panose="020B0702040204020203" pitchFamily="34" charset="0"/>
                              </a:rPr>
                              <m:t>𝟐</m:t>
                            </m:r>
                          </m:den>
                        </m:f>
                      </m:oMath>
                    </m:oMathPara>
                  </a14:m>
                  <a:endParaRPr lang="en-US" sz="20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1900" b="1" i="0" smtClean="0">
                            <a:latin typeface="Cambria Math" panose="02040503050406030204" pitchFamily="18" charset="0"/>
                            <a:cs typeface="Segoe UI Semibold" panose="020B0702040204020203" pitchFamily="34" charset="0"/>
                          </a:rPr>
                          <m:t>𝐕𝐚𝐫</m:t>
                        </m:r>
                        <m:d>
                          <m:dPr>
                            <m:ctrlPr>
                              <a:rPr lang="en-US" sz="1900" b="1" i="1" smtClean="0">
                                <a:latin typeface="Cambria Math" panose="02040503050406030204" pitchFamily="18" charset="0"/>
                                <a:cs typeface="Segoe UI Semibold" panose="020B0702040204020203" pitchFamily="34" charset="0"/>
                              </a:rPr>
                            </m:ctrlPr>
                          </m:dPr>
                          <m:e>
                            <m:r>
                              <a:rPr lang="en-US" sz="1900" b="1" i="1" smtClean="0">
                                <a:latin typeface="Cambria Math" panose="02040503050406030204" pitchFamily="18" charset="0"/>
                                <a:cs typeface="Segoe UI Semibold" panose="020B0702040204020203" pitchFamily="34" charset="0"/>
                              </a:rPr>
                              <m:t>𝑿</m:t>
                            </m:r>
                          </m:e>
                        </m:d>
                        <m:r>
                          <a:rPr lang="en-US" sz="1900" b="1" i="1" smtClean="0">
                            <a:latin typeface="Cambria Math" panose="02040503050406030204" pitchFamily="18" charset="0"/>
                            <a:cs typeface="Segoe UI Semibold" panose="020B0702040204020203" pitchFamily="34" charset="0"/>
                          </a:rPr>
                          <m:t>=</m:t>
                        </m:r>
                        <m:f>
                          <m:fPr>
                            <m:ctrlPr>
                              <a:rPr lang="en-US" sz="1900" b="1" i="1" smtClean="0">
                                <a:latin typeface="Cambria Math" panose="02040503050406030204" pitchFamily="18" charset="0"/>
                                <a:cs typeface="Segoe UI Semibold" panose="020B0702040204020203" pitchFamily="34" charset="0"/>
                              </a:rPr>
                            </m:ctrlPr>
                          </m:fPr>
                          <m:num>
                            <m:d>
                              <m:dPr>
                                <m:ctrlPr>
                                  <a:rPr lang="en-US" sz="1900" b="1" i="1" smtClean="0">
                                    <a:latin typeface="Cambria Math" panose="02040503050406030204" pitchFamily="18" charset="0"/>
                                    <a:cs typeface="Segoe UI Semibold" panose="020B0702040204020203" pitchFamily="34" charset="0"/>
                                  </a:rPr>
                                </m:ctrlPr>
                              </m:dPr>
                              <m:e>
                                <m:r>
                                  <a:rPr lang="en-US" sz="1900" b="1" i="1" smtClean="0">
                                    <a:latin typeface="Cambria Math" panose="02040503050406030204" pitchFamily="18" charset="0"/>
                                    <a:cs typeface="Segoe UI Semibold" panose="020B0702040204020203" pitchFamily="34" charset="0"/>
                                  </a:rPr>
                                  <m:t>𝒃</m:t>
                                </m:r>
                                <m:r>
                                  <a:rPr lang="en-US" sz="1900" b="1" i="1" smtClean="0">
                                    <a:latin typeface="Cambria Math" panose="02040503050406030204" pitchFamily="18" charset="0"/>
                                    <a:cs typeface="Segoe UI Semibold" panose="020B0702040204020203" pitchFamily="34" charset="0"/>
                                  </a:rPr>
                                  <m:t>−</m:t>
                                </m:r>
                                <m:r>
                                  <a:rPr lang="en-US" sz="1900" b="1" i="1" smtClean="0">
                                    <a:latin typeface="Cambria Math" panose="02040503050406030204" pitchFamily="18" charset="0"/>
                                    <a:cs typeface="Segoe UI Semibold" panose="020B0702040204020203" pitchFamily="34" charset="0"/>
                                  </a:rPr>
                                  <m:t>𝒂</m:t>
                                </m:r>
                              </m:e>
                            </m:d>
                            <m:d>
                              <m:dPr>
                                <m:ctrlPr>
                                  <a:rPr lang="en-US" sz="1900" b="1" i="1" smtClean="0">
                                    <a:latin typeface="Cambria Math" panose="02040503050406030204" pitchFamily="18" charset="0"/>
                                    <a:cs typeface="Segoe UI Semibold" panose="020B0702040204020203" pitchFamily="34" charset="0"/>
                                  </a:rPr>
                                </m:ctrlPr>
                              </m:dPr>
                              <m:e>
                                <m:r>
                                  <a:rPr lang="en-US" sz="1900" b="1" i="1" smtClean="0">
                                    <a:latin typeface="Cambria Math" panose="02040503050406030204" pitchFamily="18" charset="0"/>
                                    <a:cs typeface="Segoe UI Semibold" panose="020B0702040204020203" pitchFamily="34" charset="0"/>
                                  </a:rPr>
                                  <m:t>𝒃</m:t>
                                </m:r>
                                <m:r>
                                  <a:rPr lang="en-US" sz="1900" b="1" i="1" smtClean="0">
                                    <a:latin typeface="Cambria Math" panose="02040503050406030204" pitchFamily="18" charset="0"/>
                                    <a:cs typeface="Segoe UI Semibold" panose="020B0702040204020203" pitchFamily="34" charset="0"/>
                                  </a:rPr>
                                  <m:t>−</m:t>
                                </m:r>
                                <m:r>
                                  <a:rPr lang="en-US" sz="1900" b="1" i="1" smtClean="0">
                                    <a:latin typeface="Cambria Math" panose="02040503050406030204" pitchFamily="18" charset="0"/>
                                    <a:cs typeface="Segoe UI Semibold" panose="020B0702040204020203" pitchFamily="34" charset="0"/>
                                  </a:rPr>
                                  <m:t>𝒂</m:t>
                                </m:r>
                                <m:r>
                                  <a:rPr lang="en-US" sz="1900" b="1" i="1" smtClean="0">
                                    <a:latin typeface="Cambria Math" panose="02040503050406030204" pitchFamily="18" charset="0"/>
                                    <a:cs typeface="Segoe UI Semibold" panose="020B0702040204020203" pitchFamily="34" charset="0"/>
                                  </a:rPr>
                                  <m:t>+</m:t>
                                </m:r>
                                <m:r>
                                  <a:rPr lang="en-US" sz="1900" b="1" i="1" smtClean="0">
                                    <a:latin typeface="Cambria Math" panose="02040503050406030204" pitchFamily="18" charset="0"/>
                                    <a:cs typeface="Segoe UI Semibold" panose="020B0702040204020203" pitchFamily="34" charset="0"/>
                                  </a:rPr>
                                  <m:t>𝟐</m:t>
                                </m:r>
                              </m:e>
                            </m:d>
                          </m:num>
                          <m:den>
                            <m:r>
                              <a:rPr lang="en-US" sz="1900" b="1" i="1" smtClean="0">
                                <a:latin typeface="Cambria Math" panose="02040503050406030204" pitchFamily="18" charset="0"/>
                                <a:cs typeface="Segoe UI Semibold" panose="020B0702040204020203" pitchFamily="34" charset="0"/>
                              </a:rPr>
                              <m:t>𝟏𝟐</m:t>
                            </m:r>
                          </m:den>
                        </m:f>
                      </m:oMath>
                    </m:oMathPara>
                  </a14:m>
                  <a:endParaRPr lang="en-US" sz="1900" b="1" dirty="0">
                    <a:latin typeface="Segoe UI Semibold" panose="020B0702040204020203" pitchFamily="34" charset="0"/>
                    <a:cs typeface="Segoe UI Semibold" panose="020B0702040204020203" pitchFamily="34" charset="0"/>
                  </a:endParaRPr>
                </a:p>
              </p:txBody>
            </p:sp>
          </mc:Choice>
          <mc:Fallback xmlns="">
            <p:sp>
              <p:nvSpPr>
                <p:cNvPr id="33" name="Rectangle 32">
                  <a:extLst>
                    <a:ext uri="{FF2B5EF4-FFF2-40B4-BE49-F238E27FC236}">
                      <a16:creationId xmlns:a16="http://schemas.microsoft.com/office/drawing/2014/main" id="{FD44C78F-D236-48D5-8F92-DCE1B6A848D2}"/>
                    </a:ext>
                  </a:extLst>
                </p:cNvPr>
                <p:cNvSpPr>
                  <a:spLocks noRot="1" noChangeAspect="1" noMove="1" noResize="1" noEditPoints="1" noAdjustHandles="1" noChangeArrowheads="1" noChangeShapeType="1" noTextEdit="1"/>
                </p:cNvSpPr>
                <p:nvPr/>
              </p:nvSpPr>
              <p:spPr>
                <a:xfrm>
                  <a:off x="1185842" y="3429000"/>
                  <a:ext cx="5797816" cy="1741887"/>
                </a:xfrm>
                <a:prstGeom prst="rect">
                  <a:avLst/>
                </a:prstGeom>
                <a:blipFill>
                  <a:blip r:embed="rId2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103E30CE-E9B0-44CF-AE6A-76108E0A6FFF}"/>
                    </a:ext>
                  </a:extLst>
                </p:cNvPr>
                <p:cNvSpPr/>
                <p:nvPr/>
              </p:nvSpPr>
              <p:spPr>
                <a:xfrm>
                  <a:off x="1195365" y="3427084"/>
                  <a:ext cx="5784489" cy="34683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US" sz="2000" b="1" i="1" dirty="0" smtClean="0">
                            <a:latin typeface="Cambria Math" panose="02040503050406030204" pitchFamily="18" charset="0"/>
                            <a:cs typeface="Segoe UI Semibold" panose="020B0702040204020203" pitchFamily="34" charset="0"/>
                          </a:rPr>
                          <m:t>𝑿</m:t>
                        </m:r>
                        <m:r>
                          <a:rPr lang="en-US" sz="2000" b="1" i="1" dirty="0" smtClean="0">
                            <a:latin typeface="Cambria Math" panose="02040503050406030204" pitchFamily="18" charset="0"/>
                            <a:cs typeface="Segoe UI Semibold" panose="020B0702040204020203" pitchFamily="34" charset="0"/>
                          </a:rPr>
                          <m:t>~</m:t>
                        </m:r>
                        <m:r>
                          <a:rPr lang="en-US" sz="2000" b="1" i="0" dirty="0" smtClean="0">
                            <a:latin typeface="Cambria Math" panose="02040503050406030204" pitchFamily="18" charset="0"/>
                            <a:cs typeface="Segoe UI Semibold" panose="020B0702040204020203" pitchFamily="34" charset="0"/>
                          </a:rPr>
                          <m:t>𝐔𝐧𝐢𝐟</m:t>
                        </m:r>
                        <m:r>
                          <a:rPr lang="en-US" sz="2000" b="1" i="1" dirty="0" smtClean="0">
                            <a:latin typeface="Cambria Math" panose="02040503050406030204" pitchFamily="18" charset="0"/>
                            <a:cs typeface="Segoe UI Semibold" panose="020B0702040204020203" pitchFamily="34" charset="0"/>
                          </a:rPr>
                          <m:t>(</m:t>
                        </m:r>
                        <m:r>
                          <a:rPr lang="en-US" sz="2000" b="1" i="1" dirty="0" smtClean="0">
                            <a:latin typeface="Cambria Math" panose="02040503050406030204" pitchFamily="18" charset="0"/>
                            <a:cs typeface="Segoe UI Semibold" panose="020B0702040204020203" pitchFamily="34" charset="0"/>
                          </a:rPr>
                          <m:t>𝒂</m:t>
                        </m:r>
                        <m:r>
                          <a:rPr lang="en-US" sz="2000" b="1" i="1" dirty="0" smtClean="0">
                            <a:latin typeface="Cambria Math" panose="02040503050406030204" pitchFamily="18" charset="0"/>
                            <a:cs typeface="Segoe UI Semibold" panose="020B0702040204020203" pitchFamily="34" charset="0"/>
                          </a:rPr>
                          <m:t>,</m:t>
                        </m:r>
                        <m:r>
                          <a:rPr lang="en-US" sz="2000" b="1" i="1" dirty="0" smtClean="0">
                            <a:latin typeface="Cambria Math" panose="02040503050406030204" pitchFamily="18" charset="0"/>
                            <a:cs typeface="Segoe UI Semibold" panose="020B0702040204020203" pitchFamily="34" charset="0"/>
                          </a:rPr>
                          <m:t>𝒃</m:t>
                        </m:r>
                        <m:r>
                          <a:rPr lang="en-US" sz="2000" b="1" i="1" dirty="0" smtClean="0">
                            <a:latin typeface="Cambria Math" panose="02040503050406030204" pitchFamily="18" charset="0"/>
                            <a:cs typeface="Segoe UI Semibold" panose="020B0702040204020203" pitchFamily="34" charset="0"/>
                          </a:rPr>
                          <m:t>)</m:t>
                        </m:r>
                      </m:oMath>
                    </m:oMathPara>
                  </a14:m>
                  <a:endParaRPr lang="en-US" sz="2000" b="1" dirty="0">
                    <a:latin typeface="Segoe UI Semibold" panose="020B0702040204020203" pitchFamily="34" charset="0"/>
                    <a:cs typeface="Segoe UI Semibold" panose="020B0702040204020203" pitchFamily="34" charset="0"/>
                  </a:endParaRPr>
                </a:p>
              </p:txBody>
            </p:sp>
          </mc:Choice>
          <mc:Fallback xmlns="">
            <p:sp>
              <p:nvSpPr>
                <p:cNvPr id="34" name="Rectangle 33">
                  <a:extLst>
                    <a:ext uri="{FF2B5EF4-FFF2-40B4-BE49-F238E27FC236}">
                      <a16:creationId xmlns:a16="http://schemas.microsoft.com/office/drawing/2014/main" id="{103E30CE-E9B0-44CF-AE6A-76108E0A6FFF}"/>
                    </a:ext>
                  </a:extLst>
                </p:cNvPr>
                <p:cNvSpPr>
                  <a:spLocks noRot="1" noChangeAspect="1" noMove="1" noResize="1" noEditPoints="1" noAdjustHandles="1" noChangeArrowheads="1" noChangeShapeType="1" noTextEdit="1"/>
                </p:cNvSpPr>
                <p:nvPr/>
              </p:nvSpPr>
              <p:spPr>
                <a:xfrm>
                  <a:off x="1195365" y="3427084"/>
                  <a:ext cx="5784489" cy="346830"/>
                </a:xfrm>
                <a:prstGeom prst="rect">
                  <a:avLst/>
                </a:prstGeom>
                <a:blipFill>
                  <a:blip r:embed="rId24"/>
                  <a:stretch>
                    <a:fillRect b="-6329"/>
                  </a:stretch>
                </a:blipFill>
                <a:ln>
                  <a:noFill/>
                </a:ln>
              </p:spPr>
              <p:txBody>
                <a:bodyPr/>
                <a:lstStyle/>
                <a:p>
                  <a:r>
                    <a:rPr lang="en-US">
                      <a:noFill/>
                    </a:rPr>
                    <a:t> </a:t>
                  </a:r>
                </a:p>
              </p:txBody>
            </p:sp>
          </mc:Fallback>
        </mc:AlternateContent>
      </p:grpSp>
      <p:grpSp>
        <p:nvGrpSpPr>
          <p:cNvPr id="41" name="Group 40">
            <a:extLst>
              <a:ext uri="{FF2B5EF4-FFF2-40B4-BE49-F238E27FC236}">
                <a16:creationId xmlns:a16="http://schemas.microsoft.com/office/drawing/2014/main" id="{F2FDB7E7-BB30-433A-8667-70CBEE58ECDA}"/>
              </a:ext>
            </a:extLst>
          </p:cNvPr>
          <p:cNvGrpSpPr/>
          <p:nvPr/>
        </p:nvGrpSpPr>
        <p:grpSpPr>
          <a:xfrm>
            <a:off x="9492477" y="1357868"/>
            <a:ext cx="2613992" cy="2458483"/>
            <a:chOff x="1185842" y="3427084"/>
            <a:chExt cx="6111311" cy="1743803"/>
          </a:xfrm>
        </p:grpSpPr>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4190727F-8001-470F-8DC1-EEB6CD0970C5}"/>
                    </a:ext>
                  </a:extLst>
                </p:cNvPr>
                <p:cNvSpPr/>
                <p:nvPr/>
              </p:nvSpPr>
              <p:spPr>
                <a:xfrm>
                  <a:off x="1185842" y="3429000"/>
                  <a:ext cx="6111311" cy="1741887"/>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i="1" dirty="0">
                    <a:latin typeface="Cambria Math" panose="02040503050406030204" pitchFamily="18"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sSub>
                          <m:sSubPr>
                            <m:ctrlPr>
                              <a:rPr lang="en-US" sz="2000" b="1" i="1" smtClean="0">
                                <a:latin typeface="Cambria Math" panose="02040503050406030204" pitchFamily="18" charset="0"/>
                                <a:cs typeface="Segoe UI Semibold" panose="020B0702040204020203" pitchFamily="34" charset="0"/>
                              </a:rPr>
                            </m:ctrlPr>
                          </m:sSubPr>
                          <m:e>
                            <m:r>
                              <a:rPr lang="en-US" sz="2000" b="1" i="1" smtClean="0">
                                <a:latin typeface="Cambria Math" panose="02040503050406030204" pitchFamily="18" charset="0"/>
                                <a:cs typeface="Segoe UI Semibold" panose="020B0702040204020203" pitchFamily="34" charset="0"/>
                              </a:rPr>
                              <m:t>𝒑</m:t>
                            </m:r>
                          </m:e>
                          <m:sub>
                            <m:r>
                              <a:rPr lang="en-US" sz="2000" b="1" i="1" smtClean="0">
                                <a:latin typeface="Cambria Math" panose="02040503050406030204" pitchFamily="18" charset="0"/>
                                <a:cs typeface="Segoe UI Semibold" panose="020B0702040204020203" pitchFamily="34" charset="0"/>
                              </a:rPr>
                              <m:t>𝑿</m:t>
                            </m:r>
                          </m:sub>
                        </m:sSub>
                        <m:d>
                          <m:dPr>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𝒌</m:t>
                            </m:r>
                          </m:e>
                        </m:d>
                        <m:r>
                          <a:rPr lang="en-US" sz="2000" b="1" i="1" smtClean="0">
                            <a:latin typeface="Cambria Math" panose="02040503050406030204" pitchFamily="18" charset="0"/>
                            <a:cs typeface="Segoe UI Semibold" panose="020B0702040204020203" pitchFamily="34" charset="0"/>
                          </a:rPr>
                          <m:t>=</m:t>
                        </m:r>
                        <m:sSup>
                          <m:sSupPr>
                            <m:ctrlPr>
                              <a:rPr lang="en-US" sz="2000" b="1" i="1" smtClean="0">
                                <a:latin typeface="Cambria Math" panose="02040503050406030204" pitchFamily="18" charset="0"/>
                                <a:cs typeface="Segoe UI Semibold" panose="020B0702040204020203" pitchFamily="34" charset="0"/>
                              </a:rPr>
                            </m:ctrlPr>
                          </m:sSupPr>
                          <m:e>
                            <m:d>
                              <m:dPr>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𝟏</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𝒑</m:t>
                                </m:r>
                              </m:e>
                            </m:d>
                          </m:e>
                          <m:sup>
                            <m:r>
                              <a:rPr lang="en-US" sz="2000" b="1" i="1" smtClean="0">
                                <a:latin typeface="Cambria Math" panose="02040503050406030204" pitchFamily="18" charset="0"/>
                                <a:cs typeface="Segoe UI Semibold" panose="020B0702040204020203" pitchFamily="34" charset="0"/>
                              </a:rPr>
                              <m:t>𝒌</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𝟏</m:t>
                            </m:r>
                          </m:sup>
                        </m:sSup>
                        <m:r>
                          <a:rPr lang="en-US" sz="2000" b="1" i="1" smtClean="0">
                            <a:latin typeface="Cambria Math" panose="02040503050406030204" pitchFamily="18" charset="0"/>
                            <a:cs typeface="Segoe UI Semibold" panose="020B0702040204020203" pitchFamily="34" charset="0"/>
                          </a:rPr>
                          <m:t>𝒑</m:t>
                        </m:r>
                      </m:oMath>
                      <m:oMath xmlns:m="http://schemas.openxmlformats.org/officeDocument/2006/math">
                        <m:r>
                          <a:rPr lang="en-US" sz="2000" b="1" i="1" smtClean="0">
                            <a:latin typeface="Cambria Math" panose="02040503050406030204" pitchFamily="18" charset="0"/>
                            <a:cs typeface="Segoe UI Semibold" panose="020B0702040204020203" pitchFamily="34" charset="0"/>
                          </a:rPr>
                          <m:t>𝔼</m:t>
                        </m:r>
                        <m:d>
                          <m:dPr>
                            <m:begChr m:val="["/>
                            <m:endChr m:val="]"/>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𝑿</m:t>
                            </m:r>
                          </m:e>
                        </m:d>
                        <m:r>
                          <a:rPr lang="en-US" sz="2000" b="1" i="1" smtClean="0">
                            <a:latin typeface="Cambria Math" panose="02040503050406030204" pitchFamily="18" charset="0"/>
                            <a:cs typeface="Segoe UI Semibold" panose="020B0702040204020203" pitchFamily="34" charset="0"/>
                          </a:rPr>
                          <m:t>=</m:t>
                        </m:r>
                        <m:f>
                          <m:fPr>
                            <m:ctrlPr>
                              <a:rPr lang="en-US" sz="2000" b="1" i="1" smtClean="0">
                                <a:latin typeface="Cambria Math" panose="02040503050406030204" pitchFamily="18" charset="0"/>
                                <a:cs typeface="Segoe UI Semibold" panose="020B0702040204020203" pitchFamily="34" charset="0"/>
                              </a:rPr>
                            </m:ctrlPr>
                          </m:fPr>
                          <m:num>
                            <m:r>
                              <a:rPr lang="en-US" sz="2000" b="1" i="1" smtClean="0">
                                <a:latin typeface="Cambria Math" panose="02040503050406030204" pitchFamily="18" charset="0"/>
                                <a:cs typeface="Segoe UI Semibold" panose="020B0702040204020203" pitchFamily="34" charset="0"/>
                              </a:rPr>
                              <m:t>𝟏</m:t>
                            </m:r>
                          </m:num>
                          <m:den>
                            <m:r>
                              <a:rPr lang="en-US" sz="2000" b="1" i="1" smtClean="0">
                                <a:latin typeface="Cambria Math" panose="02040503050406030204" pitchFamily="18" charset="0"/>
                                <a:cs typeface="Segoe UI Semibold" panose="020B0702040204020203" pitchFamily="34" charset="0"/>
                              </a:rPr>
                              <m:t>𝒑</m:t>
                            </m:r>
                          </m:den>
                        </m:f>
                      </m:oMath>
                      <m:oMath xmlns:m="http://schemas.openxmlformats.org/officeDocument/2006/math">
                        <m:r>
                          <a:rPr lang="en-US" sz="2000" b="1" i="0" smtClean="0">
                            <a:latin typeface="Cambria Math" panose="02040503050406030204" pitchFamily="18" charset="0"/>
                            <a:cs typeface="Segoe UI Semibold" panose="020B0702040204020203" pitchFamily="34" charset="0"/>
                          </a:rPr>
                          <m:t>𝐕𝐚𝐫</m:t>
                        </m:r>
                        <m:d>
                          <m:dPr>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𝑿</m:t>
                            </m:r>
                          </m:e>
                        </m:d>
                        <m:r>
                          <a:rPr lang="en-US" sz="2000" b="1" i="1" smtClean="0">
                            <a:latin typeface="Cambria Math" panose="02040503050406030204" pitchFamily="18" charset="0"/>
                            <a:cs typeface="Segoe UI Semibold" panose="020B0702040204020203" pitchFamily="34" charset="0"/>
                          </a:rPr>
                          <m:t>=</m:t>
                        </m:r>
                        <m:f>
                          <m:fPr>
                            <m:ctrlPr>
                              <a:rPr lang="en-US" sz="2000" b="1" i="1" smtClean="0">
                                <a:latin typeface="Cambria Math" panose="02040503050406030204" pitchFamily="18" charset="0"/>
                                <a:cs typeface="Segoe UI Semibold" panose="020B0702040204020203" pitchFamily="34" charset="0"/>
                              </a:rPr>
                            </m:ctrlPr>
                          </m:fPr>
                          <m:num>
                            <m:r>
                              <a:rPr lang="en-US" sz="2000" b="1" i="1" smtClean="0">
                                <a:latin typeface="Cambria Math" panose="02040503050406030204" pitchFamily="18" charset="0"/>
                                <a:cs typeface="Segoe UI Semibold" panose="020B0702040204020203" pitchFamily="34" charset="0"/>
                              </a:rPr>
                              <m:t>𝟏</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𝒑</m:t>
                            </m:r>
                          </m:num>
                          <m:den>
                            <m:sSup>
                              <m:sSupPr>
                                <m:ctrlPr>
                                  <a:rPr lang="en-US" sz="2000" b="1" i="1" smtClean="0">
                                    <a:latin typeface="Cambria Math" panose="02040503050406030204" pitchFamily="18" charset="0"/>
                                    <a:cs typeface="Segoe UI Semibold" panose="020B0702040204020203" pitchFamily="34" charset="0"/>
                                  </a:rPr>
                                </m:ctrlPr>
                              </m:sSupPr>
                              <m:e>
                                <m:r>
                                  <a:rPr lang="en-US" sz="2000" b="1" i="1" smtClean="0">
                                    <a:latin typeface="Cambria Math" panose="02040503050406030204" pitchFamily="18" charset="0"/>
                                    <a:cs typeface="Segoe UI Semibold" panose="020B0702040204020203" pitchFamily="34" charset="0"/>
                                  </a:rPr>
                                  <m:t>𝒑</m:t>
                                </m:r>
                              </m:e>
                              <m:sup>
                                <m:r>
                                  <a:rPr lang="en-US" sz="2000" b="1" i="1" smtClean="0">
                                    <a:latin typeface="Cambria Math" panose="02040503050406030204" pitchFamily="18" charset="0"/>
                                    <a:cs typeface="Segoe UI Semibold" panose="020B0702040204020203" pitchFamily="34" charset="0"/>
                                  </a:rPr>
                                  <m:t>𝟐</m:t>
                                </m:r>
                              </m:sup>
                            </m:sSup>
                          </m:den>
                        </m:f>
                      </m:oMath>
                    </m:oMathPara>
                  </a14:m>
                  <a:endParaRPr lang="en-US" sz="2000" b="1" dirty="0">
                    <a:latin typeface="Segoe UI Semibold" panose="020B0702040204020203" pitchFamily="34" charset="0"/>
                    <a:cs typeface="Segoe UI Semibold" panose="020B0702040204020203" pitchFamily="34" charset="0"/>
                  </a:endParaRPr>
                </a:p>
              </p:txBody>
            </p:sp>
          </mc:Choice>
          <mc:Fallback xmlns="">
            <p:sp>
              <p:nvSpPr>
                <p:cNvPr id="42" name="Rectangle 41">
                  <a:extLst>
                    <a:ext uri="{FF2B5EF4-FFF2-40B4-BE49-F238E27FC236}">
                      <a16:creationId xmlns:a16="http://schemas.microsoft.com/office/drawing/2014/main" id="{4190727F-8001-470F-8DC1-EEB6CD0970C5}"/>
                    </a:ext>
                  </a:extLst>
                </p:cNvPr>
                <p:cNvSpPr>
                  <a:spLocks noRot="1" noChangeAspect="1" noMove="1" noResize="1" noEditPoints="1" noAdjustHandles="1" noChangeArrowheads="1" noChangeShapeType="1" noTextEdit="1"/>
                </p:cNvSpPr>
                <p:nvPr/>
              </p:nvSpPr>
              <p:spPr>
                <a:xfrm>
                  <a:off x="1185842" y="3429000"/>
                  <a:ext cx="6111311" cy="1741887"/>
                </a:xfrm>
                <a:prstGeom prst="rect">
                  <a:avLst/>
                </a:prstGeom>
                <a:blipFill>
                  <a:blip r:embed="rId2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35B1032C-28B5-4516-94B2-8D0B6D12BB03}"/>
                    </a:ext>
                  </a:extLst>
                </p:cNvPr>
                <p:cNvSpPr/>
                <p:nvPr/>
              </p:nvSpPr>
              <p:spPr>
                <a:xfrm>
                  <a:off x="1195366" y="3427084"/>
                  <a:ext cx="6101787" cy="34683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US" sz="2000" b="1" i="1" dirty="0" smtClean="0">
                            <a:latin typeface="Cambria Math" panose="02040503050406030204" pitchFamily="18" charset="0"/>
                            <a:cs typeface="Segoe UI Semibold" panose="020B0702040204020203" pitchFamily="34" charset="0"/>
                          </a:rPr>
                          <m:t>𝑿</m:t>
                        </m:r>
                        <m:r>
                          <a:rPr lang="en-US" sz="2000" b="1" i="1" dirty="0" smtClean="0">
                            <a:latin typeface="Cambria Math" panose="02040503050406030204" pitchFamily="18" charset="0"/>
                            <a:cs typeface="Segoe UI Semibold" panose="020B0702040204020203" pitchFamily="34" charset="0"/>
                          </a:rPr>
                          <m:t>~</m:t>
                        </m:r>
                        <m:r>
                          <a:rPr lang="en-US" sz="2000" b="1" i="0" dirty="0" smtClean="0">
                            <a:latin typeface="Cambria Math" panose="02040503050406030204" pitchFamily="18" charset="0"/>
                            <a:cs typeface="Segoe UI Semibold" panose="020B0702040204020203" pitchFamily="34" charset="0"/>
                          </a:rPr>
                          <m:t>𝐆𝐞𝐨</m:t>
                        </m:r>
                        <m:r>
                          <a:rPr lang="en-US" sz="2000" b="1" i="1" dirty="0" smtClean="0">
                            <a:latin typeface="Cambria Math" panose="02040503050406030204" pitchFamily="18" charset="0"/>
                            <a:cs typeface="Segoe UI Semibold" panose="020B0702040204020203" pitchFamily="34" charset="0"/>
                          </a:rPr>
                          <m:t>(</m:t>
                        </m:r>
                        <m:r>
                          <a:rPr lang="en-US" sz="2000" b="1" i="1" dirty="0" smtClean="0">
                            <a:latin typeface="Cambria Math" panose="02040503050406030204" pitchFamily="18" charset="0"/>
                            <a:cs typeface="Segoe UI Semibold" panose="020B0702040204020203" pitchFamily="34" charset="0"/>
                          </a:rPr>
                          <m:t>𝒑</m:t>
                        </m:r>
                        <m:r>
                          <a:rPr lang="en-US" sz="2000" b="1" i="1" dirty="0" smtClean="0">
                            <a:latin typeface="Cambria Math" panose="02040503050406030204" pitchFamily="18" charset="0"/>
                            <a:cs typeface="Segoe UI Semibold" panose="020B0702040204020203" pitchFamily="34" charset="0"/>
                          </a:rPr>
                          <m:t>)</m:t>
                        </m:r>
                      </m:oMath>
                    </m:oMathPara>
                  </a14:m>
                  <a:endParaRPr lang="en-US" sz="2000" b="1" dirty="0">
                    <a:latin typeface="Segoe UI Semibold" panose="020B0702040204020203" pitchFamily="34" charset="0"/>
                    <a:cs typeface="Segoe UI Semibold" panose="020B0702040204020203" pitchFamily="34" charset="0"/>
                  </a:endParaRPr>
                </a:p>
              </p:txBody>
            </p:sp>
          </mc:Choice>
          <mc:Fallback xmlns="">
            <p:sp>
              <p:nvSpPr>
                <p:cNvPr id="43" name="Rectangle 42">
                  <a:extLst>
                    <a:ext uri="{FF2B5EF4-FFF2-40B4-BE49-F238E27FC236}">
                      <a16:creationId xmlns:a16="http://schemas.microsoft.com/office/drawing/2014/main" id="{35B1032C-28B5-4516-94B2-8D0B6D12BB03}"/>
                    </a:ext>
                  </a:extLst>
                </p:cNvPr>
                <p:cNvSpPr>
                  <a:spLocks noRot="1" noChangeAspect="1" noMove="1" noResize="1" noEditPoints="1" noAdjustHandles="1" noChangeArrowheads="1" noChangeShapeType="1" noTextEdit="1"/>
                </p:cNvSpPr>
                <p:nvPr/>
              </p:nvSpPr>
              <p:spPr>
                <a:xfrm>
                  <a:off x="1195366" y="3427084"/>
                  <a:ext cx="6101787" cy="346830"/>
                </a:xfrm>
                <a:prstGeom prst="rect">
                  <a:avLst/>
                </a:prstGeom>
                <a:blipFill>
                  <a:blip r:embed="rId26"/>
                  <a:stretch>
                    <a:fillRect b="-6250"/>
                  </a:stretch>
                </a:blipFill>
                <a:ln>
                  <a:noFill/>
                </a:ln>
              </p:spPr>
              <p:txBody>
                <a:bodyPr/>
                <a:lstStyle/>
                <a:p>
                  <a:r>
                    <a:rPr lang="en-US">
                      <a:noFill/>
                    </a:rPr>
                    <a:t> </a:t>
                  </a:r>
                </a:p>
              </p:txBody>
            </p:sp>
          </mc:Fallback>
        </mc:AlternateContent>
      </p:grpSp>
      <p:grpSp>
        <p:nvGrpSpPr>
          <p:cNvPr id="44" name="Group 43">
            <a:extLst>
              <a:ext uri="{FF2B5EF4-FFF2-40B4-BE49-F238E27FC236}">
                <a16:creationId xmlns:a16="http://schemas.microsoft.com/office/drawing/2014/main" id="{41E9DF8E-90DA-4F8A-B772-5D43C41163D2}"/>
              </a:ext>
            </a:extLst>
          </p:cNvPr>
          <p:cNvGrpSpPr/>
          <p:nvPr/>
        </p:nvGrpSpPr>
        <p:grpSpPr>
          <a:xfrm>
            <a:off x="3356064" y="1382368"/>
            <a:ext cx="2904777" cy="2441375"/>
            <a:chOff x="1185842" y="3427084"/>
            <a:chExt cx="5524451" cy="1743802"/>
          </a:xfrm>
        </p:grpSpPr>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992E18C3-C5B3-4671-8006-26F36858D63D}"/>
                    </a:ext>
                  </a:extLst>
                </p:cNvPr>
                <p:cNvSpPr/>
                <p:nvPr/>
              </p:nvSpPr>
              <p:spPr>
                <a:xfrm>
                  <a:off x="1185842" y="3428999"/>
                  <a:ext cx="5524451" cy="1741887"/>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i="1" dirty="0">
                    <a:latin typeface="Cambria Math" panose="02040503050406030204" pitchFamily="18"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sSub>
                          <m:sSubPr>
                            <m:ctrlPr>
                              <a:rPr lang="en-US" sz="2000" b="1" i="1" smtClean="0">
                                <a:latin typeface="Cambria Math" panose="02040503050406030204" pitchFamily="18" charset="0"/>
                                <a:cs typeface="Segoe UI Semibold" panose="020B0702040204020203" pitchFamily="34" charset="0"/>
                              </a:rPr>
                            </m:ctrlPr>
                          </m:sSubPr>
                          <m:e>
                            <m:r>
                              <a:rPr lang="en-US" sz="2000" b="1" i="1" smtClean="0">
                                <a:latin typeface="Cambria Math" panose="02040503050406030204" pitchFamily="18" charset="0"/>
                                <a:cs typeface="Segoe UI Semibold" panose="020B0702040204020203" pitchFamily="34" charset="0"/>
                              </a:rPr>
                              <m:t>𝒑</m:t>
                            </m:r>
                          </m:e>
                          <m:sub>
                            <m:r>
                              <a:rPr lang="en-US" sz="2000" b="1" i="1" smtClean="0">
                                <a:latin typeface="Cambria Math" panose="02040503050406030204" pitchFamily="18" charset="0"/>
                                <a:cs typeface="Segoe UI Semibold" panose="020B0702040204020203" pitchFamily="34" charset="0"/>
                              </a:rPr>
                              <m:t>𝑿</m:t>
                            </m:r>
                          </m:sub>
                        </m:sSub>
                        <m:d>
                          <m:dPr>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𝟎</m:t>
                            </m:r>
                          </m:e>
                        </m:d>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𝟏</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𝒑</m:t>
                        </m:r>
                        <m:r>
                          <a:rPr lang="en-US" sz="2000" b="1" i="1" smtClean="0">
                            <a:latin typeface="Cambria Math" panose="02040503050406030204" pitchFamily="18" charset="0"/>
                            <a:cs typeface="Segoe UI Semibold" panose="020B0702040204020203" pitchFamily="34" charset="0"/>
                          </a:rPr>
                          <m:t>;</m:t>
                        </m:r>
                      </m:oMath>
                      <m:oMath xmlns:m="http://schemas.openxmlformats.org/officeDocument/2006/math">
                        <m:sSub>
                          <m:sSubPr>
                            <m:ctrlPr>
                              <a:rPr lang="en-US" sz="2000" b="1" i="1" smtClean="0">
                                <a:latin typeface="Cambria Math" panose="02040503050406030204" pitchFamily="18" charset="0"/>
                                <a:cs typeface="Segoe UI Semibold" panose="020B0702040204020203" pitchFamily="34" charset="0"/>
                              </a:rPr>
                            </m:ctrlPr>
                          </m:sSubPr>
                          <m:e>
                            <m:r>
                              <a:rPr lang="en-US" sz="2000" b="1" i="1" smtClean="0">
                                <a:latin typeface="Cambria Math" panose="02040503050406030204" pitchFamily="18" charset="0"/>
                                <a:cs typeface="Segoe UI Semibold" panose="020B0702040204020203" pitchFamily="34" charset="0"/>
                              </a:rPr>
                              <m:t>𝒑</m:t>
                            </m:r>
                          </m:e>
                          <m:sub>
                            <m:r>
                              <a:rPr lang="en-US" sz="2000" b="1" i="1" smtClean="0">
                                <a:latin typeface="Cambria Math" panose="02040503050406030204" pitchFamily="18" charset="0"/>
                                <a:cs typeface="Segoe UI Semibold" panose="020B0702040204020203" pitchFamily="34" charset="0"/>
                              </a:rPr>
                              <m:t>𝑿</m:t>
                            </m:r>
                          </m:sub>
                        </m:sSub>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𝟏</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𝒑</m:t>
                        </m:r>
                      </m:oMath>
                    </m:oMathPara>
                  </a14:m>
                  <a:endParaRPr lang="en-US" sz="2000" b="1" dirty="0">
                    <a:latin typeface="Segoe UI Semibold" panose="020B0702040204020203" pitchFamily="34" charset="0"/>
                    <a:cs typeface="Segoe UI Semibold" panose="020B0702040204020203" pitchFamily="34" charset="0"/>
                  </a:endParaRPr>
                </a:p>
                <a:p>
                  <a:pPr algn="ctr"/>
                  <a:endParaRPr lang="en-US" sz="2000" b="1" i="1" dirty="0">
                    <a:latin typeface="Cambria Math" panose="02040503050406030204" pitchFamily="18"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cs typeface="Segoe UI Semibold" panose="020B0702040204020203" pitchFamily="34" charset="0"/>
                          </a:rPr>
                          <m:t>𝔼</m:t>
                        </m:r>
                        <m:d>
                          <m:dPr>
                            <m:begChr m:val="["/>
                            <m:endChr m:val="]"/>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𝑿</m:t>
                            </m:r>
                          </m:e>
                        </m:d>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𝒑</m:t>
                        </m:r>
                      </m:oMath>
                    </m:oMathPara>
                  </a14:m>
                  <a:endParaRPr lang="en-US" sz="2000" b="1" dirty="0">
                    <a:latin typeface="Segoe UI Semibold" panose="020B0702040204020203" pitchFamily="34" charset="0"/>
                    <a:cs typeface="Segoe UI Semibold" panose="020B0702040204020203" pitchFamily="34" charset="0"/>
                  </a:endParaRPr>
                </a:p>
                <a:p>
                  <a:pPr algn="ctr"/>
                  <a:endParaRPr lang="en-US" sz="20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000" b="1" i="0" smtClean="0">
                            <a:latin typeface="Cambria Math" panose="02040503050406030204" pitchFamily="18" charset="0"/>
                            <a:cs typeface="Segoe UI Semibold" panose="020B0702040204020203" pitchFamily="34" charset="0"/>
                          </a:rPr>
                          <m:t>𝐕𝐚𝐫</m:t>
                        </m:r>
                        <m:d>
                          <m:dPr>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𝑿</m:t>
                            </m:r>
                          </m:e>
                        </m:d>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𝒑</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𝟏</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𝒑</m:t>
                        </m:r>
                        <m:r>
                          <a:rPr lang="en-US" sz="2000" b="1" i="1" smtClean="0">
                            <a:latin typeface="Cambria Math" panose="02040503050406030204" pitchFamily="18" charset="0"/>
                            <a:cs typeface="Segoe UI Semibold" panose="020B0702040204020203" pitchFamily="34" charset="0"/>
                          </a:rPr>
                          <m:t>)</m:t>
                        </m:r>
                      </m:oMath>
                    </m:oMathPara>
                  </a14:m>
                  <a:endParaRPr lang="en-US" sz="2000" b="1" dirty="0">
                    <a:latin typeface="Segoe UI Semibold" panose="020B0702040204020203" pitchFamily="34" charset="0"/>
                    <a:cs typeface="Segoe UI Semibold" panose="020B0702040204020203" pitchFamily="34" charset="0"/>
                  </a:endParaRPr>
                </a:p>
              </p:txBody>
            </p:sp>
          </mc:Choice>
          <mc:Fallback xmlns="">
            <p:sp>
              <p:nvSpPr>
                <p:cNvPr id="45" name="Rectangle 44">
                  <a:extLst>
                    <a:ext uri="{FF2B5EF4-FFF2-40B4-BE49-F238E27FC236}">
                      <a16:creationId xmlns:a16="http://schemas.microsoft.com/office/drawing/2014/main" id="{992E18C3-C5B3-4671-8006-26F36858D63D}"/>
                    </a:ext>
                  </a:extLst>
                </p:cNvPr>
                <p:cNvSpPr>
                  <a:spLocks noRot="1" noChangeAspect="1" noMove="1" noResize="1" noEditPoints="1" noAdjustHandles="1" noChangeArrowheads="1" noChangeShapeType="1" noTextEdit="1"/>
                </p:cNvSpPr>
                <p:nvPr/>
              </p:nvSpPr>
              <p:spPr>
                <a:xfrm>
                  <a:off x="1185842" y="3428999"/>
                  <a:ext cx="5524451" cy="1741887"/>
                </a:xfrm>
                <a:prstGeom prst="rect">
                  <a:avLst/>
                </a:prstGeom>
                <a:blipFill>
                  <a:blip r:embed="rId2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ectangle 45">
                  <a:extLst>
                    <a:ext uri="{FF2B5EF4-FFF2-40B4-BE49-F238E27FC236}">
                      <a16:creationId xmlns:a16="http://schemas.microsoft.com/office/drawing/2014/main" id="{BA6201BD-2963-4EC1-AF6B-513546A302D4}"/>
                    </a:ext>
                  </a:extLst>
                </p:cNvPr>
                <p:cNvSpPr/>
                <p:nvPr/>
              </p:nvSpPr>
              <p:spPr>
                <a:xfrm>
                  <a:off x="1195366" y="3427084"/>
                  <a:ext cx="5514927" cy="34683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US" sz="2000" b="1" i="1" dirty="0" smtClean="0">
                            <a:latin typeface="Cambria Math" panose="02040503050406030204" pitchFamily="18" charset="0"/>
                            <a:cs typeface="Segoe UI Semibold" panose="020B0702040204020203" pitchFamily="34" charset="0"/>
                          </a:rPr>
                          <m:t>𝑿</m:t>
                        </m:r>
                        <m:r>
                          <a:rPr lang="en-US" sz="2000" b="1" i="1" dirty="0" smtClean="0">
                            <a:latin typeface="Cambria Math" panose="02040503050406030204" pitchFamily="18" charset="0"/>
                            <a:cs typeface="Segoe UI Semibold" panose="020B0702040204020203" pitchFamily="34" charset="0"/>
                          </a:rPr>
                          <m:t>~</m:t>
                        </m:r>
                        <m:r>
                          <a:rPr lang="en-US" sz="2000" b="1" i="0" dirty="0" smtClean="0">
                            <a:latin typeface="Cambria Math" panose="02040503050406030204" pitchFamily="18" charset="0"/>
                            <a:cs typeface="Segoe UI Semibold" panose="020B0702040204020203" pitchFamily="34" charset="0"/>
                          </a:rPr>
                          <m:t>𝐁𝐞𝐫</m:t>
                        </m:r>
                        <m:r>
                          <a:rPr lang="en-US" sz="2000" b="1" i="1" dirty="0" smtClean="0">
                            <a:latin typeface="Cambria Math" panose="02040503050406030204" pitchFamily="18" charset="0"/>
                            <a:cs typeface="Segoe UI Semibold" panose="020B0702040204020203" pitchFamily="34" charset="0"/>
                          </a:rPr>
                          <m:t>(</m:t>
                        </m:r>
                        <m:r>
                          <a:rPr lang="en-US" sz="2000" b="1" i="1" dirty="0" smtClean="0">
                            <a:latin typeface="Cambria Math" panose="02040503050406030204" pitchFamily="18" charset="0"/>
                            <a:cs typeface="Segoe UI Semibold" panose="020B0702040204020203" pitchFamily="34" charset="0"/>
                          </a:rPr>
                          <m:t>𝒑</m:t>
                        </m:r>
                        <m:r>
                          <a:rPr lang="en-US" sz="2000" b="1" i="1" dirty="0" smtClean="0">
                            <a:latin typeface="Cambria Math" panose="02040503050406030204" pitchFamily="18" charset="0"/>
                            <a:cs typeface="Segoe UI Semibold" panose="020B0702040204020203" pitchFamily="34" charset="0"/>
                          </a:rPr>
                          <m:t>)</m:t>
                        </m:r>
                      </m:oMath>
                    </m:oMathPara>
                  </a14:m>
                  <a:endParaRPr lang="en-US" sz="2000" b="1" dirty="0">
                    <a:latin typeface="Segoe UI Semibold" panose="020B0702040204020203" pitchFamily="34" charset="0"/>
                    <a:cs typeface="Segoe UI Semibold" panose="020B0702040204020203" pitchFamily="34" charset="0"/>
                  </a:endParaRPr>
                </a:p>
              </p:txBody>
            </p:sp>
          </mc:Choice>
          <mc:Fallback xmlns="">
            <p:sp>
              <p:nvSpPr>
                <p:cNvPr id="46" name="Rectangle 45">
                  <a:extLst>
                    <a:ext uri="{FF2B5EF4-FFF2-40B4-BE49-F238E27FC236}">
                      <a16:creationId xmlns:a16="http://schemas.microsoft.com/office/drawing/2014/main" id="{BA6201BD-2963-4EC1-AF6B-513546A302D4}"/>
                    </a:ext>
                  </a:extLst>
                </p:cNvPr>
                <p:cNvSpPr>
                  <a:spLocks noRot="1" noChangeAspect="1" noMove="1" noResize="1" noEditPoints="1" noAdjustHandles="1" noChangeArrowheads="1" noChangeShapeType="1" noTextEdit="1"/>
                </p:cNvSpPr>
                <p:nvPr/>
              </p:nvSpPr>
              <p:spPr>
                <a:xfrm>
                  <a:off x="1195366" y="3427084"/>
                  <a:ext cx="5514927" cy="346830"/>
                </a:xfrm>
                <a:prstGeom prst="rect">
                  <a:avLst/>
                </a:prstGeom>
                <a:blipFill>
                  <a:blip r:embed="rId28"/>
                  <a:stretch>
                    <a:fillRect b="-7595"/>
                  </a:stretch>
                </a:blipFill>
                <a:ln>
                  <a:noFill/>
                </a:ln>
              </p:spPr>
              <p:txBody>
                <a:bodyPr/>
                <a:lstStyle/>
                <a:p>
                  <a:r>
                    <a:rPr lang="en-US">
                      <a:noFill/>
                    </a:rPr>
                    <a:t> </a:t>
                  </a:r>
                </a:p>
              </p:txBody>
            </p:sp>
          </mc:Fallback>
        </mc:AlternateContent>
      </p:grpSp>
      <p:grpSp>
        <p:nvGrpSpPr>
          <p:cNvPr id="47" name="Group 46">
            <a:extLst>
              <a:ext uri="{FF2B5EF4-FFF2-40B4-BE49-F238E27FC236}">
                <a16:creationId xmlns:a16="http://schemas.microsoft.com/office/drawing/2014/main" id="{082581B2-2D95-45A4-B687-0DB99D1AF336}"/>
              </a:ext>
            </a:extLst>
          </p:cNvPr>
          <p:cNvGrpSpPr/>
          <p:nvPr/>
        </p:nvGrpSpPr>
        <p:grpSpPr>
          <a:xfrm>
            <a:off x="4472235" y="3935563"/>
            <a:ext cx="3577212" cy="2597756"/>
            <a:chOff x="1185842" y="3427084"/>
            <a:chExt cx="6111311" cy="1743803"/>
          </a:xfrm>
        </p:grpSpPr>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id="{29CC4E03-9A06-4F61-9C86-C90FAE5D2943}"/>
                    </a:ext>
                  </a:extLst>
                </p:cNvPr>
                <p:cNvSpPr/>
                <p:nvPr/>
              </p:nvSpPr>
              <p:spPr>
                <a:xfrm>
                  <a:off x="1185842" y="3429000"/>
                  <a:ext cx="6111311" cy="1741887"/>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i="1" dirty="0">
                    <a:latin typeface="Cambria Math" panose="02040503050406030204" pitchFamily="18"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sSub>
                          <m:sSubPr>
                            <m:ctrlPr>
                              <a:rPr lang="en-US" sz="2000" b="1" i="1" smtClean="0">
                                <a:latin typeface="Cambria Math" panose="02040503050406030204" pitchFamily="18" charset="0"/>
                                <a:cs typeface="Segoe UI Semibold" panose="020B0702040204020203" pitchFamily="34" charset="0"/>
                              </a:rPr>
                            </m:ctrlPr>
                          </m:sSubPr>
                          <m:e>
                            <m:r>
                              <a:rPr lang="en-US" sz="2000" b="1" i="1" smtClean="0">
                                <a:latin typeface="Cambria Math" panose="02040503050406030204" pitchFamily="18" charset="0"/>
                                <a:cs typeface="Segoe UI Semibold" panose="020B0702040204020203" pitchFamily="34" charset="0"/>
                              </a:rPr>
                              <m:t>𝒑</m:t>
                            </m:r>
                          </m:e>
                          <m:sub>
                            <m:r>
                              <a:rPr lang="en-US" sz="2000" b="1" i="1" smtClean="0">
                                <a:latin typeface="Cambria Math" panose="02040503050406030204" pitchFamily="18" charset="0"/>
                                <a:cs typeface="Segoe UI Semibold" panose="020B0702040204020203" pitchFamily="34" charset="0"/>
                              </a:rPr>
                              <m:t>𝑿</m:t>
                            </m:r>
                          </m:sub>
                        </m:sSub>
                        <m:d>
                          <m:dPr>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𝒌</m:t>
                            </m:r>
                          </m:e>
                        </m:d>
                        <m:r>
                          <a:rPr lang="en-US" sz="2000" b="1" i="1" smtClean="0">
                            <a:latin typeface="Cambria Math" panose="02040503050406030204" pitchFamily="18" charset="0"/>
                            <a:cs typeface="Segoe UI Semibold" panose="020B0702040204020203" pitchFamily="34" charset="0"/>
                          </a:rPr>
                          <m:t>=</m:t>
                        </m:r>
                        <m:d>
                          <m:dPr>
                            <m:ctrlPr>
                              <a:rPr lang="en-US" sz="2000" b="1" i="1" smtClean="0">
                                <a:latin typeface="Cambria Math" panose="02040503050406030204" pitchFamily="18" charset="0"/>
                                <a:cs typeface="Segoe UI Semibold" panose="020B0702040204020203" pitchFamily="34" charset="0"/>
                              </a:rPr>
                            </m:ctrlPr>
                          </m:dPr>
                          <m:e>
                            <m:f>
                              <m:fPr>
                                <m:type m:val="noBar"/>
                                <m:ctrlPr>
                                  <a:rPr lang="en-US" sz="2000" b="1" i="1" smtClean="0">
                                    <a:latin typeface="Cambria Math" panose="02040503050406030204" pitchFamily="18" charset="0"/>
                                    <a:cs typeface="Segoe UI Semibold" panose="020B0702040204020203" pitchFamily="34" charset="0"/>
                                  </a:rPr>
                                </m:ctrlPr>
                              </m:fPr>
                              <m:num>
                                <m:r>
                                  <a:rPr lang="en-US" sz="2000" b="1" i="1" smtClean="0">
                                    <a:latin typeface="Cambria Math" panose="02040503050406030204" pitchFamily="18" charset="0"/>
                                    <a:cs typeface="Segoe UI Semibold" panose="020B0702040204020203" pitchFamily="34" charset="0"/>
                                  </a:rPr>
                                  <m:t>𝒌</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𝟏</m:t>
                                </m:r>
                              </m:num>
                              <m:den>
                                <m:r>
                                  <a:rPr lang="en-US" sz="2000" b="1" i="1" smtClean="0">
                                    <a:latin typeface="Cambria Math" panose="02040503050406030204" pitchFamily="18" charset="0"/>
                                    <a:cs typeface="Segoe UI Semibold" panose="020B0702040204020203" pitchFamily="34" charset="0"/>
                                  </a:rPr>
                                  <m:t>𝒓</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𝟏</m:t>
                                </m:r>
                              </m:den>
                            </m:f>
                          </m:e>
                        </m:d>
                        <m:sSup>
                          <m:sSupPr>
                            <m:ctrlPr>
                              <a:rPr lang="en-US" sz="2000" b="1" i="1" smtClean="0">
                                <a:latin typeface="Cambria Math" panose="02040503050406030204" pitchFamily="18" charset="0"/>
                                <a:cs typeface="Segoe UI Semibold" panose="020B0702040204020203" pitchFamily="34" charset="0"/>
                              </a:rPr>
                            </m:ctrlPr>
                          </m:sSupPr>
                          <m:e>
                            <m:r>
                              <a:rPr lang="en-US" sz="2000" b="1" i="1" smtClean="0">
                                <a:latin typeface="Cambria Math" panose="02040503050406030204" pitchFamily="18" charset="0"/>
                                <a:cs typeface="Segoe UI Semibold" panose="020B0702040204020203" pitchFamily="34" charset="0"/>
                              </a:rPr>
                              <m:t>𝒑</m:t>
                            </m:r>
                          </m:e>
                          <m:sup>
                            <m:r>
                              <a:rPr lang="en-US" sz="2000" b="1" i="1" smtClean="0">
                                <a:latin typeface="Cambria Math" panose="02040503050406030204" pitchFamily="18" charset="0"/>
                                <a:cs typeface="Segoe UI Semibold" panose="020B0702040204020203" pitchFamily="34" charset="0"/>
                              </a:rPr>
                              <m:t>𝒓</m:t>
                            </m:r>
                          </m:sup>
                        </m:sSup>
                        <m:sSup>
                          <m:sSupPr>
                            <m:ctrlPr>
                              <a:rPr lang="en-US" sz="2000" b="1" i="1" smtClean="0">
                                <a:latin typeface="Cambria Math" panose="02040503050406030204" pitchFamily="18" charset="0"/>
                                <a:cs typeface="Segoe UI Semibold" panose="020B0702040204020203" pitchFamily="34" charset="0"/>
                              </a:rPr>
                            </m:ctrlPr>
                          </m:sSupPr>
                          <m:e>
                            <m:d>
                              <m:dPr>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𝟏</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𝒑</m:t>
                                </m:r>
                              </m:e>
                            </m:d>
                          </m:e>
                          <m:sup>
                            <m:r>
                              <a:rPr lang="en-US" sz="2000" b="1" i="1" smtClean="0">
                                <a:latin typeface="Cambria Math" panose="02040503050406030204" pitchFamily="18" charset="0"/>
                                <a:cs typeface="Segoe UI Semibold" panose="020B0702040204020203" pitchFamily="34" charset="0"/>
                              </a:rPr>
                              <m:t>𝒌</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𝒓</m:t>
                            </m:r>
                          </m:sup>
                        </m:sSup>
                      </m:oMath>
                    </m:oMathPara>
                  </a14:m>
                  <a:endParaRPr lang="en-US" sz="20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cs typeface="Segoe UI Semibold" panose="020B0702040204020203" pitchFamily="34" charset="0"/>
                          </a:rPr>
                          <m:t>𝔼</m:t>
                        </m:r>
                        <m:d>
                          <m:dPr>
                            <m:begChr m:val="["/>
                            <m:endChr m:val="]"/>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𝑿</m:t>
                            </m:r>
                          </m:e>
                        </m:d>
                        <m:r>
                          <a:rPr lang="en-US" sz="2000" b="1" i="1" smtClean="0">
                            <a:latin typeface="Cambria Math" panose="02040503050406030204" pitchFamily="18" charset="0"/>
                            <a:cs typeface="Segoe UI Semibold" panose="020B0702040204020203" pitchFamily="34" charset="0"/>
                          </a:rPr>
                          <m:t>=</m:t>
                        </m:r>
                        <m:f>
                          <m:fPr>
                            <m:ctrlPr>
                              <a:rPr lang="en-US" sz="2000" b="1" i="1" smtClean="0">
                                <a:latin typeface="Cambria Math" panose="02040503050406030204" pitchFamily="18" charset="0"/>
                                <a:cs typeface="Segoe UI Semibold" panose="020B0702040204020203" pitchFamily="34" charset="0"/>
                              </a:rPr>
                            </m:ctrlPr>
                          </m:fPr>
                          <m:num>
                            <m:r>
                              <a:rPr lang="en-US" sz="2000" b="1" i="1" smtClean="0">
                                <a:latin typeface="Cambria Math" panose="02040503050406030204" pitchFamily="18" charset="0"/>
                                <a:cs typeface="Segoe UI Semibold" panose="020B0702040204020203" pitchFamily="34" charset="0"/>
                              </a:rPr>
                              <m:t>𝒓</m:t>
                            </m:r>
                          </m:num>
                          <m:den>
                            <m:r>
                              <a:rPr lang="en-US" sz="2000" b="1" i="1" smtClean="0">
                                <a:latin typeface="Cambria Math" panose="02040503050406030204" pitchFamily="18" charset="0"/>
                                <a:cs typeface="Segoe UI Semibold" panose="020B0702040204020203" pitchFamily="34" charset="0"/>
                              </a:rPr>
                              <m:t>𝒑</m:t>
                            </m:r>
                          </m:den>
                        </m:f>
                      </m:oMath>
                    </m:oMathPara>
                  </a14:m>
                  <a:endParaRPr lang="en-US" sz="20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000" b="1" i="0" smtClean="0">
                            <a:latin typeface="Cambria Math" panose="02040503050406030204" pitchFamily="18" charset="0"/>
                            <a:cs typeface="Segoe UI Semibold" panose="020B0702040204020203" pitchFamily="34" charset="0"/>
                          </a:rPr>
                          <m:t>𝐕𝐚𝐫</m:t>
                        </m:r>
                        <m:d>
                          <m:dPr>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𝑿</m:t>
                            </m:r>
                          </m:e>
                        </m:d>
                        <m:r>
                          <a:rPr lang="en-US" sz="2000" b="1" i="1" smtClean="0">
                            <a:latin typeface="Cambria Math" panose="02040503050406030204" pitchFamily="18" charset="0"/>
                            <a:cs typeface="Segoe UI Semibold" panose="020B0702040204020203" pitchFamily="34" charset="0"/>
                          </a:rPr>
                          <m:t>=</m:t>
                        </m:r>
                        <m:f>
                          <m:fPr>
                            <m:ctrlPr>
                              <a:rPr lang="en-US" sz="2000" b="1" i="1" smtClean="0">
                                <a:latin typeface="Cambria Math" panose="02040503050406030204" pitchFamily="18" charset="0"/>
                                <a:cs typeface="Segoe UI Semibold" panose="020B0702040204020203" pitchFamily="34" charset="0"/>
                              </a:rPr>
                            </m:ctrlPr>
                          </m:fPr>
                          <m:num>
                            <m:r>
                              <a:rPr lang="en-US" sz="2000" b="1" i="1" smtClean="0">
                                <a:latin typeface="Cambria Math" panose="02040503050406030204" pitchFamily="18" charset="0"/>
                                <a:cs typeface="Segoe UI Semibold" panose="020B0702040204020203" pitchFamily="34" charset="0"/>
                              </a:rPr>
                              <m:t>𝒓</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𝟏</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𝒑</m:t>
                            </m:r>
                            <m:r>
                              <a:rPr lang="en-US" sz="2000" b="1" i="1" smtClean="0">
                                <a:latin typeface="Cambria Math" panose="02040503050406030204" pitchFamily="18" charset="0"/>
                                <a:cs typeface="Segoe UI Semibold" panose="020B0702040204020203" pitchFamily="34" charset="0"/>
                              </a:rPr>
                              <m:t>)</m:t>
                            </m:r>
                          </m:num>
                          <m:den>
                            <m:sSup>
                              <m:sSupPr>
                                <m:ctrlPr>
                                  <a:rPr lang="en-US" sz="2000" b="1" i="1" smtClean="0">
                                    <a:latin typeface="Cambria Math" panose="02040503050406030204" pitchFamily="18" charset="0"/>
                                    <a:cs typeface="Segoe UI Semibold" panose="020B0702040204020203" pitchFamily="34" charset="0"/>
                                  </a:rPr>
                                </m:ctrlPr>
                              </m:sSupPr>
                              <m:e>
                                <m:r>
                                  <a:rPr lang="en-US" sz="2000" b="1" i="1" smtClean="0">
                                    <a:latin typeface="Cambria Math" panose="02040503050406030204" pitchFamily="18" charset="0"/>
                                    <a:cs typeface="Segoe UI Semibold" panose="020B0702040204020203" pitchFamily="34" charset="0"/>
                                  </a:rPr>
                                  <m:t>𝒑</m:t>
                                </m:r>
                              </m:e>
                              <m:sup>
                                <m:r>
                                  <a:rPr lang="en-US" sz="2000" b="1" i="1" smtClean="0">
                                    <a:latin typeface="Cambria Math" panose="02040503050406030204" pitchFamily="18" charset="0"/>
                                    <a:cs typeface="Segoe UI Semibold" panose="020B0702040204020203" pitchFamily="34" charset="0"/>
                                  </a:rPr>
                                  <m:t>𝟐</m:t>
                                </m:r>
                              </m:sup>
                            </m:sSup>
                          </m:den>
                        </m:f>
                      </m:oMath>
                    </m:oMathPara>
                  </a14:m>
                  <a:endParaRPr lang="en-US" sz="2000" b="1" dirty="0">
                    <a:latin typeface="Segoe UI Semibold" panose="020B0702040204020203" pitchFamily="34" charset="0"/>
                    <a:cs typeface="Segoe UI Semibold" panose="020B0702040204020203" pitchFamily="34" charset="0"/>
                  </a:endParaRPr>
                </a:p>
              </p:txBody>
            </p:sp>
          </mc:Choice>
          <mc:Fallback xmlns="">
            <p:sp>
              <p:nvSpPr>
                <p:cNvPr id="48" name="Rectangle 47">
                  <a:extLst>
                    <a:ext uri="{FF2B5EF4-FFF2-40B4-BE49-F238E27FC236}">
                      <a16:creationId xmlns:a16="http://schemas.microsoft.com/office/drawing/2014/main" id="{29CC4E03-9A06-4F61-9C86-C90FAE5D2943}"/>
                    </a:ext>
                  </a:extLst>
                </p:cNvPr>
                <p:cNvSpPr>
                  <a:spLocks noRot="1" noChangeAspect="1" noMove="1" noResize="1" noEditPoints="1" noAdjustHandles="1" noChangeArrowheads="1" noChangeShapeType="1" noTextEdit="1"/>
                </p:cNvSpPr>
                <p:nvPr/>
              </p:nvSpPr>
              <p:spPr>
                <a:xfrm>
                  <a:off x="1185842" y="3429000"/>
                  <a:ext cx="6111311" cy="1741887"/>
                </a:xfrm>
                <a:prstGeom prst="rect">
                  <a:avLst/>
                </a:prstGeom>
                <a:blipFill>
                  <a:blip r:embed="rId2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9BA0A2FE-FE32-4214-AE90-6B563801ED6E}"/>
                    </a:ext>
                  </a:extLst>
                </p:cNvPr>
                <p:cNvSpPr/>
                <p:nvPr/>
              </p:nvSpPr>
              <p:spPr>
                <a:xfrm>
                  <a:off x="1195366" y="3427084"/>
                  <a:ext cx="6101787" cy="34683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US" sz="2000" b="1" i="1" dirty="0" smtClean="0">
                            <a:latin typeface="Cambria Math" panose="02040503050406030204" pitchFamily="18" charset="0"/>
                            <a:cs typeface="Segoe UI Semibold" panose="020B0702040204020203" pitchFamily="34" charset="0"/>
                          </a:rPr>
                          <m:t>𝑿</m:t>
                        </m:r>
                        <m:r>
                          <a:rPr lang="en-US" sz="2000" b="1" i="1" dirty="0" smtClean="0">
                            <a:latin typeface="Cambria Math" panose="02040503050406030204" pitchFamily="18" charset="0"/>
                            <a:cs typeface="Segoe UI Semibold" panose="020B0702040204020203" pitchFamily="34" charset="0"/>
                          </a:rPr>
                          <m:t>~</m:t>
                        </m:r>
                        <m:r>
                          <a:rPr lang="en-US" sz="2000" b="1" i="0" dirty="0" smtClean="0">
                            <a:latin typeface="Cambria Math" panose="02040503050406030204" pitchFamily="18" charset="0"/>
                            <a:cs typeface="Segoe UI Semibold" panose="020B0702040204020203" pitchFamily="34" charset="0"/>
                          </a:rPr>
                          <m:t>𝐍𝐞𝐠𝐁𝐢𝐧</m:t>
                        </m:r>
                        <m:r>
                          <a:rPr lang="en-US" sz="2000" b="1" i="1" dirty="0" smtClean="0">
                            <a:latin typeface="Cambria Math" panose="02040503050406030204" pitchFamily="18" charset="0"/>
                            <a:cs typeface="Segoe UI Semibold" panose="020B0702040204020203" pitchFamily="34" charset="0"/>
                          </a:rPr>
                          <m:t>(</m:t>
                        </m:r>
                        <m:r>
                          <a:rPr lang="en-US" sz="2000" b="1" i="1" dirty="0" smtClean="0">
                            <a:latin typeface="Cambria Math" panose="02040503050406030204" pitchFamily="18" charset="0"/>
                            <a:cs typeface="Segoe UI Semibold" panose="020B0702040204020203" pitchFamily="34" charset="0"/>
                          </a:rPr>
                          <m:t>𝒓</m:t>
                        </m:r>
                        <m:r>
                          <a:rPr lang="en-US" sz="2000" b="1" i="1" dirty="0" smtClean="0">
                            <a:latin typeface="Cambria Math" panose="02040503050406030204" pitchFamily="18" charset="0"/>
                            <a:cs typeface="Segoe UI Semibold" panose="020B0702040204020203" pitchFamily="34" charset="0"/>
                          </a:rPr>
                          <m:t>,</m:t>
                        </m:r>
                        <m:r>
                          <a:rPr lang="en-US" sz="2000" b="1" i="1" dirty="0" smtClean="0">
                            <a:latin typeface="Cambria Math" panose="02040503050406030204" pitchFamily="18" charset="0"/>
                            <a:cs typeface="Segoe UI Semibold" panose="020B0702040204020203" pitchFamily="34" charset="0"/>
                          </a:rPr>
                          <m:t>𝒑</m:t>
                        </m:r>
                        <m:r>
                          <a:rPr lang="en-US" sz="2000" b="1" i="1" dirty="0" smtClean="0">
                            <a:latin typeface="Cambria Math" panose="02040503050406030204" pitchFamily="18" charset="0"/>
                            <a:cs typeface="Segoe UI Semibold" panose="020B0702040204020203" pitchFamily="34" charset="0"/>
                          </a:rPr>
                          <m:t>)</m:t>
                        </m:r>
                      </m:oMath>
                    </m:oMathPara>
                  </a14:m>
                  <a:endParaRPr lang="en-US" sz="2000" b="1" dirty="0">
                    <a:latin typeface="Segoe UI Semibold" panose="020B0702040204020203" pitchFamily="34" charset="0"/>
                    <a:cs typeface="Segoe UI Semibold" panose="020B0702040204020203" pitchFamily="34" charset="0"/>
                  </a:endParaRPr>
                </a:p>
              </p:txBody>
            </p:sp>
          </mc:Choice>
          <mc:Fallback xmlns="">
            <p:sp>
              <p:nvSpPr>
                <p:cNvPr id="49" name="Rectangle 48">
                  <a:extLst>
                    <a:ext uri="{FF2B5EF4-FFF2-40B4-BE49-F238E27FC236}">
                      <a16:creationId xmlns:a16="http://schemas.microsoft.com/office/drawing/2014/main" id="{9BA0A2FE-FE32-4214-AE90-6B563801ED6E}"/>
                    </a:ext>
                  </a:extLst>
                </p:cNvPr>
                <p:cNvSpPr>
                  <a:spLocks noRot="1" noChangeAspect="1" noMove="1" noResize="1" noEditPoints="1" noAdjustHandles="1" noChangeArrowheads="1" noChangeShapeType="1" noTextEdit="1"/>
                </p:cNvSpPr>
                <p:nvPr/>
              </p:nvSpPr>
              <p:spPr>
                <a:xfrm>
                  <a:off x="1195366" y="3427084"/>
                  <a:ext cx="6101787" cy="346830"/>
                </a:xfrm>
                <a:prstGeom prst="rect">
                  <a:avLst/>
                </a:prstGeom>
                <a:blipFill>
                  <a:blip r:embed="rId30"/>
                  <a:stretch>
                    <a:fillRect b="-3571"/>
                  </a:stretch>
                </a:blipFill>
                <a:ln>
                  <a:noFill/>
                </a:ln>
              </p:spPr>
              <p:txBody>
                <a:bodyPr/>
                <a:lstStyle/>
                <a:p>
                  <a:r>
                    <a:rPr lang="en-US">
                      <a:noFill/>
                    </a:rPr>
                    <a:t> </a:t>
                  </a:r>
                </a:p>
              </p:txBody>
            </p:sp>
          </mc:Fallback>
        </mc:AlternateContent>
      </p:grpSp>
      <p:grpSp>
        <p:nvGrpSpPr>
          <p:cNvPr id="50" name="Group 49">
            <a:extLst>
              <a:ext uri="{FF2B5EF4-FFF2-40B4-BE49-F238E27FC236}">
                <a16:creationId xmlns:a16="http://schemas.microsoft.com/office/drawing/2014/main" id="{40A44836-F4AC-4228-9018-6878804A2735}"/>
              </a:ext>
            </a:extLst>
          </p:cNvPr>
          <p:cNvGrpSpPr/>
          <p:nvPr/>
        </p:nvGrpSpPr>
        <p:grpSpPr>
          <a:xfrm>
            <a:off x="6296036" y="1379687"/>
            <a:ext cx="3157436" cy="2441375"/>
            <a:chOff x="1185842" y="3427084"/>
            <a:chExt cx="6111311" cy="1743802"/>
          </a:xfrm>
        </p:grpSpPr>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0E68E9F8-D684-4500-861B-3378BEE9294C}"/>
                    </a:ext>
                  </a:extLst>
                </p:cNvPr>
                <p:cNvSpPr/>
                <p:nvPr/>
              </p:nvSpPr>
              <p:spPr>
                <a:xfrm>
                  <a:off x="1185842" y="3428999"/>
                  <a:ext cx="6111311" cy="1741887"/>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i="1" dirty="0">
                    <a:latin typeface="Cambria Math" panose="02040503050406030204" pitchFamily="18"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sSub>
                          <m:sSubPr>
                            <m:ctrlPr>
                              <a:rPr lang="en-US" sz="2000" b="1" i="1" smtClean="0">
                                <a:latin typeface="Cambria Math" panose="02040503050406030204" pitchFamily="18" charset="0"/>
                                <a:cs typeface="Segoe UI Semibold" panose="020B0702040204020203" pitchFamily="34" charset="0"/>
                              </a:rPr>
                            </m:ctrlPr>
                          </m:sSubPr>
                          <m:e>
                            <m:r>
                              <a:rPr lang="en-US" sz="2000" b="1" i="1" smtClean="0">
                                <a:latin typeface="Cambria Math" panose="02040503050406030204" pitchFamily="18" charset="0"/>
                                <a:cs typeface="Segoe UI Semibold" panose="020B0702040204020203" pitchFamily="34" charset="0"/>
                              </a:rPr>
                              <m:t>𝒑</m:t>
                            </m:r>
                          </m:e>
                          <m:sub>
                            <m:r>
                              <a:rPr lang="en-US" sz="2000" b="1" i="1" smtClean="0">
                                <a:latin typeface="Cambria Math" panose="02040503050406030204" pitchFamily="18" charset="0"/>
                                <a:cs typeface="Segoe UI Semibold" panose="020B0702040204020203" pitchFamily="34" charset="0"/>
                              </a:rPr>
                              <m:t>𝑿</m:t>
                            </m:r>
                          </m:sub>
                        </m:sSub>
                        <m:d>
                          <m:dPr>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𝒌</m:t>
                            </m:r>
                          </m:e>
                        </m:d>
                        <m:r>
                          <a:rPr lang="en-US" sz="2000" b="1" i="1" smtClean="0">
                            <a:latin typeface="Cambria Math" panose="02040503050406030204" pitchFamily="18" charset="0"/>
                            <a:cs typeface="Segoe UI Semibold" panose="020B0702040204020203" pitchFamily="34" charset="0"/>
                          </a:rPr>
                          <m:t>=</m:t>
                        </m:r>
                        <m:d>
                          <m:dPr>
                            <m:ctrlPr>
                              <a:rPr lang="en-US" sz="2000" b="1" i="1" smtClean="0">
                                <a:latin typeface="Cambria Math" panose="02040503050406030204" pitchFamily="18" charset="0"/>
                                <a:cs typeface="Segoe UI Semibold" panose="020B0702040204020203" pitchFamily="34" charset="0"/>
                              </a:rPr>
                            </m:ctrlPr>
                          </m:dPr>
                          <m:e>
                            <m:f>
                              <m:fPr>
                                <m:type m:val="noBar"/>
                                <m:ctrlPr>
                                  <a:rPr lang="en-US" sz="2000" b="1" i="1" smtClean="0">
                                    <a:latin typeface="Cambria Math" panose="02040503050406030204" pitchFamily="18" charset="0"/>
                                    <a:cs typeface="Segoe UI Semibold" panose="020B0702040204020203" pitchFamily="34" charset="0"/>
                                  </a:rPr>
                                </m:ctrlPr>
                              </m:fPr>
                              <m:num>
                                <m:r>
                                  <a:rPr lang="en-US" sz="2000" b="1" i="1" smtClean="0">
                                    <a:latin typeface="Cambria Math" panose="02040503050406030204" pitchFamily="18" charset="0"/>
                                    <a:cs typeface="Segoe UI Semibold" panose="020B0702040204020203" pitchFamily="34" charset="0"/>
                                  </a:rPr>
                                  <m:t>𝒏</m:t>
                                </m:r>
                              </m:num>
                              <m:den>
                                <m:r>
                                  <a:rPr lang="en-US" sz="2000" b="1" i="1" smtClean="0">
                                    <a:latin typeface="Cambria Math" panose="02040503050406030204" pitchFamily="18" charset="0"/>
                                    <a:cs typeface="Segoe UI Semibold" panose="020B0702040204020203" pitchFamily="34" charset="0"/>
                                  </a:rPr>
                                  <m:t>𝒌</m:t>
                                </m:r>
                              </m:den>
                            </m:f>
                          </m:e>
                        </m:d>
                        <m:sSup>
                          <m:sSupPr>
                            <m:ctrlPr>
                              <a:rPr lang="en-US" sz="2000" b="1" i="1" smtClean="0">
                                <a:latin typeface="Cambria Math" panose="02040503050406030204" pitchFamily="18" charset="0"/>
                                <a:cs typeface="Segoe UI Semibold" panose="020B0702040204020203" pitchFamily="34" charset="0"/>
                              </a:rPr>
                            </m:ctrlPr>
                          </m:sSupPr>
                          <m:e>
                            <m:r>
                              <a:rPr lang="en-US" sz="2000" b="1" i="1" smtClean="0">
                                <a:latin typeface="Cambria Math" panose="02040503050406030204" pitchFamily="18" charset="0"/>
                                <a:cs typeface="Segoe UI Semibold" panose="020B0702040204020203" pitchFamily="34" charset="0"/>
                              </a:rPr>
                              <m:t>𝒑</m:t>
                            </m:r>
                          </m:e>
                          <m:sup>
                            <m:r>
                              <a:rPr lang="en-US" sz="2000" b="1" i="1" smtClean="0">
                                <a:latin typeface="Cambria Math" panose="02040503050406030204" pitchFamily="18" charset="0"/>
                                <a:cs typeface="Segoe UI Semibold" panose="020B0702040204020203" pitchFamily="34" charset="0"/>
                              </a:rPr>
                              <m:t>𝒌</m:t>
                            </m:r>
                          </m:sup>
                        </m:sSup>
                        <m:sSup>
                          <m:sSupPr>
                            <m:ctrlPr>
                              <a:rPr lang="en-US" sz="2000" b="1" i="1" smtClean="0">
                                <a:latin typeface="Cambria Math" panose="02040503050406030204" pitchFamily="18" charset="0"/>
                                <a:cs typeface="Segoe UI Semibold" panose="020B0702040204020203" pitchFamily="34" charset="0"/>
                              </a:rPr>
                            </m:ctrlPr>
                          </m:sSupPr>
                          <m:e>
                            <m:d>
                              <m:dPr>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𝟏</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𝒑</m:t>
                                </m:r>
                              </m:e>
                            </m:d>
                          </m:e>
                          <m:sup>
                            <m:r>
                              <a:rPr lang="en-US" sz="2000" b="1" i="1" smtClean="0">
                                <a:latin typeface="Cambria Math" panose="02040503050406030204" pitchFamily="18" charset="0"/>
                                <a:cs typeface="Segoe UI Semibold" panose="020B0702040204020203" pitchFamily="34" charset="0"/>
                              </a:rPr>
                              <m:t>𝒏</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𝒌</m:t>
                            </m:r>
                          </m:sup>
                        </m:sSup>
                      </m:oMath>
                    </m:oMathPara>
                  </a14:m>
                  <a:endParaRPr lang="en-US" sz="2000" b="1" dirty="0">
                    <a:latin typeface="Segoe UI Semibold" panose="020B0702040204020203" pitchFamily="34" charset="0"/>
                    <a:cs typeface="Segoe UI Semibold" panose="020B0702040204020203" pitchFamily="34" charset="0"/>
                  </a:endParaRPr>
                </a:p>
                <a:p>
                  <a:pPr algn="ctr"/>
                  <a:br>
                    <a:rPr lang="en-US" sz="2000" b="1" i="1" dirty="0">
                      <a:latin typeface="Cambria Math" panose="02040503050406030204" pitchFamily="18" charset="0"/>
                      <a:cs typeface="Segoe UI Semibold" panose="020B0702040204020203" pitchFamily="34" charset="0"/>
                    </a:rPr>
                  </a:b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cs typeface="Segoe UI Semibold" panose="020B0702040204020203" pitchFamily="34" charset="0"/>
                          </a:rPr>
                          <m:t>𝔼</m:t>
                        </m:r>
                        <m:d>
                          <m:dPr>
                            <m:begChr m:val="["/>
                            <m:endChr m:val="]"/>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𝑿</m:t>
                            </m:r>
                          </m:e>
                        </m:d>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𝒏𝒑</m:t>
                        </m:r>
                      </m:oMath>
                    </m:oMathPara>
                  </a14:m>
                  <a:endParaRPr lang="en-US" sz="2000" b="1" dirty="0">
                    <a:latin typeface="Segoe UI Semibold" panose="020B0702040204020203" pitchFamily="34" charset="0"/>
                    <a:cs typeface="Segoe UI Semibold" panose="020B0702040204020203" pitchFamily="34" charset="0"/>
                  </a:endParaRPr>
                </a:p>
                <a:p>
                  <a:pPr algn="ctr"/>
                  <a:endParaRPr lang="en-US" sz="20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000" b="1" i="0" smtClean="0">
                            <a:latin typeface="Cambria Math" panose="02040503050406030204" pitchFamily="18" charset="0"/>
                            <a:cs typeface="Segoe UI Semibold" panose="020B0702040204020203" pitchFamily="34" charset="0"/>
                          </a:rPr>
                          <m:t>𝐕𝐚𝐫</m:t>
                        </m:r>
                        <m:d>
                          <m:dPr>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𝑿</m:t>
                            </m:r>
                          </m:e>
                        </m:d>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𝒏𝒑</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𝟏</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𝒑</m:t>
                        </m:r>
                        <m:r>
                          <a:rPr lang="en-US" sz="2000" b="1" i="1" smtClean="0">
                            <a:latin typeface="Cambria Math" panose="02040503050406030204" pitchFamily="18" charset="0"/>
                            <a:cs typeface="Segoe UI Semibold" panose="020B0702040204020203" pitchFamily="34" charset="0"/>
                          </a:rPr>
                          <m:t>)</m:t>
                        </m:r>
                      </m:oMath>
                    </m:oMathPara>
                  </a14:m>
                  <a:endParaRPr lang="en-US" sz="2000" b="1" dirty="0">
                    <a:latin typeface="Segoe UI Semibold" panose="020B0702040204020203" pitchFamily="34" charset="0"/>
                    <a:cs typeface="Segoe UI Semibold" panose="020B0702040204020203" pitchFamily="34" charset="0"/>
                  </a:endParaRPr>
                </a:p>
              </p:txBody>
            </p:sp>
          </mc:Choice>
          <mc:Fallback xmlns="">
            <p:sp>
              <p:nvSpPr>
                <p:cNvPr id="51" name="Rectangle 50">
                  <a:extLst>
                    <a:ext uri="{FF2B5EF4-FFF2-40B4-BE49-F238E27FC236}">
                      <a16:creationId xmlns:a16="http://schemas.microsoft.com/office/drawing/2014/main" id="{0E68E9F8-D684-4500-861B-3378BEE9294C}"/>
                    </a:ext>
                  </a:extLst>
                </p:cNvPr>
                <p:cNvSpPr>
                  <a:spLocks noRot="1" noChangeAspect="1" noMove="1" noResize="1" noEditPoints="1" noAdjustHandles="1" noChangeArrowheads="1" noChangeShapeType="1" noTextEdit="1"/>
                </p:cNvSpPr>
                <p:nvPr/>
              </p:nvSpPr>
              <p:spPr>
                <a:xfrm>
                  <a:off x="1185842" y="3428999"/>
                  <a:ext cx="6111311" cy="1741887"/>
                </a:xfrm>
                <a:prstGeom prst="rect">
                  <a:avLst/>
                </a:prstGeom>
                <a:blipFill>
                  <a:blip r:embed="rId3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Rectangle 51">
                  <a:extLst>
                    <a:ext uri="{FF2B5EF4-FFF2-40B4-BE49-F238E27FC236}">
                      <a16:creationId xmlns:a16="http://schemas.microsoft.com/office/drawing/2014/main" id="{0770CA52-FBB0-4E3B-8DFA-6C46E14BDA4F}"/>
                    </a:ext>
                  </a:extLst>
                </p:cNvPr>
                <p:cNvSpPr/>
                <p:nvPr/>
              </p:nvSpPr>
              <p:spPr>
                <a:xfrm>
                  <a:off x="1195365" y="3427084"/>
                  <a:ext cx="6101788" cy="34683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US" sz="2000" b="1" i="1" dirty="0" smtClean="0">
                            <a:latin typeface="Cambria Math" panose="02040503050406030204" pitchFamily="18" charset="0"/>
                            <a:cs typeface="Segoe UI Semibold" panose="020B0702040204020203" pitchFamily="34" charset="0"/>
                          </a:rPr>
                          <m:t>𝑿</m:t>
                        </m:r>
                        <m:r>
                          <a:rPr lang="en-US" sz="2000" b="1" i="1" dirty="0" smtClean="0">
                            <a:latin typeface="Cambria Math" panose="02040503050406030204" pitchFamily="18" charset="0"/>
                            <a:cs typeface="Segoe UI Semibold" panose="020B0702040204020203" pitchFamily="34" charset="0"/>
                          </a:rPr>
                          <m:t>~</m:t>
                        </m:r>
                        <m:r>
                          <a:rPr lang="en-US" sz="2000" b="1" i="0" dirty="0" smtClean="0">
                            <a:latin typeface="Cambria Math" panose="02040503050406030204" pitchFamily="18" charset="0"/>
                            <a:cs typeface="Segoe UI Semibold" panose="020B0702040204020203" pitchFamily="34" charset="0"/>
                          </a:rPr>
                          <m:t>𝐁𝐢𝐧</m:t>
                        </m:r>
                        <m:r>
                          <a:rPr lang="en-US" sz="2000" b="1" i="1" dirty="0" smtClean="0">
                            <a:latin typeface="Cambria Math" panose="02040503050406030204" pitchFamily="18" charset="0"/>
                            <a:cs typeface="Segoe UI Semibold" panose="020B0702040204020203" pitchFamily="34" charset="0"/>
                          </a:rPr>
                          <m:t>(</m:t>
                        </m:r>
                        <m:r>
                          <a:rPr lang="en-US" sz="2000" b="1" i="1" dirty="0" smtClean="0">
                            <a:latin typeface="Cambria Math" panose="02040503050406030204" pitchFamily="18" charset="0"/>
                            <a:cs typeface="Segoe UI Semibold" panose="020B0702040204020203" pitchFamily="34" charset="0"/>
                          </a:rPr>
                          <m:t>𝒏</m:t>
                        </m:r>
                        <m:r>
                          <a:rPr lang="en-US" sz="2000" b="1" i="1" dirty="0" smtClean="0">
                            <a:latin typeface="Cambria Math" panose="02040503050406030204" pitchFamily="18" charset="0"/>
                            <a:cs typeface="Segoe UI Semibold" panose="020B0702040204020203" pitchFamily="34" charset="0"/>
                          </a:rPr>
                          <m:t>,</m:t>
                        </m:r>
                        <m:r>
                          <a:rPr lang="en-US" sz="2000" b="1" i="1" dirty="0" smtClean="0">
                            <a:latin typeface="Cambria Math" panose="02040503050406030204" pitchFamily="18" charset="0"/>
                            <a:cs typeface="Segoe UI Semibold" panose="020B0702040204020203" pitchFamily="34" charset="0"/>
                          </a:rPr>
                          <m:t>𝒑</m:t>
                        </m:r>
                        <m:r>
                          <a:rPr lang="en-US" sz="2000" b="1" i="1" dirty="0" smtClean="0">
                            <a:latin typeface="Cambria Math" panose="02040503050406030204" pitchFamily="18" charset="0"/>
                            <a:cs typeface="Segoe UI Semibold" panose="020B0702040204020203" pitchFamily="34" charset="0"/>
                          </a:rPr>
                          <m:t>)</m:t>
                        </m:r>
                      </m:oMath>
                    </m:oMathPara>
                  </a14:m>
                  <a:endParaRPr lang="en-US" sz="2000" b="1" dirty="0">
                    <a:latin typeface="Segoe UI Semibold" panose="020B0702040204020203" pitchFamily="34" charset="0"/>
                    <a:cs typeface="Segoe UI Semibold" panose="020B0702040204020203" pitchFamily="34" charset="0"/>
                  </a:endParaRPr>
                </a:p>
              </p:txBody>
            </p:sp>
          </mc:Choice>
          <mc:Fallback xmlns="">
            <p:sp>
              <p:nvSpPr>
                <p:cNvPr id="52" name="Rectangle 51">
                  <a:extLst>
                    <a:ext uri="{FF2B5EF4-FFF2-40B4-BE49-F238E27FC236}">
                      <a16:creationId xmlns:a16="http://schemas.microsoft.com/office/drawing/2014/main" id="{0770CA52-FBB0-4E3B-8DFA-6C46E14BDA4F}"/>
                    </a:ext>
                  </a:extLst>
                </p:cNvPr>
                <p:cNvSpPr>
                  <a:spLocks noRot="1" noChangeAspect="1" noMove="1" noResize="1" noEditPoints="1" noAdjustHandles="1" noChangeArrowheads="1" noChangeShapeType="1" noTextEdit="1"/>
                </p:cNvSpPr>
                <p:nvPr/>
              </p:nvSpPr>
              <p:spPr>
                <a:xfrm>
                  <a:off x="1195365" y="3427084"/>
                  <a:ext cx="6101788" cy="346830"/>
                </a:xfrm>
                <a:prstGeom prst="rect">
                  <a:avLst/>
                </a:prstGeom>
                <a:blipFill>
                  <a:blip r:embed="rId32"/>
                  <a:stretch>
                    <a:fillRect b="-6250"/>
                  </a:stretch>
                </a:blipFill>
                <a:ln>
                  <a:noFill/>
                </a:ln>
              </p:spPr>
              <p:txBody>
                <a:bodyPr/>
                <a:lstStyle/>
                <a:p>
                  <a:r>
                    <a:rPr lang="en-US">
                      <a:noFill/>
                    </a:rPr>
                    <a:t> </a:t>
                  </a:r>
                </a:p>
              </p:txBody>
            </p:sp>
          </mc:Fallback>
        </mc:AlternateContent>
      </p:grpSp>
      <p:grpSp>
        <p:nvGrpSpPr>
          <p:cNvPr id="53" name="Group 52">
            <a:extLst>
              <a:ext uri="{FF2B5EF4-FFF2-40B4-BE49-F238E27FC236}">
                <a16:creationId xmlns:a16="http://schemas.microsoft.com/office/drawing/2014/main" id="{0A0AB1CF-ED89-4BD9-8CD2-180C0C24D714}"/>
              </a:ext>
            </a:extLst>
          </p:cNvPr>
          <p:cNvGrpSpPr/>
          <p:nvPr/>
        </p:nvGrpSpPr>
        <p:grpSpPr>
          <a:xfrm>
            <a:off x="8227442" y="3932881"/>
            <a:ext cx="3452059" cy="2593043"/>
            <a:chOff x="1185842" y="3427084"/>
            <a:chExt cx="6111311" cy="1852134"/>
          </a:xfrm>
        </p:grpSpPr>
        <mc:AlternateContent xmlns:mc="http://schemas.openxmlformats.org/markup-compatibility/2006" xmlns:a14="http://schemas.microsoft.com/office/drawing/2010/main">
          <mc:Choice Requires="a14">
            <p:sp>
              <p:nvSpPr>
                <p:cNvPr id="54" name="Rectangle 53">
                  <a:extLst>
                    <a:ext uri="{FF2B5EF4-FFF2-40B4-BE49-F238E27FC236}">
                      <a16:creationId xmlns:a16="http://schemas.microsoft.com/office/drawing/2014/main" id="{5FB594CD-5A01-48B3-8E1C-574300B78B9B}"/>
                    </a:ext>
                  </a:extLst>
                </p:cNvPr>
                <p:cNvSpPr/>
                <p:nvPr/>
              </p:nvSpPr>
              <p:spPr>
                <a:xfrm>
                  <a:off x="1185842" y="3429000"/>
                  <a:ext cx="6111311" cy="185021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b="1" i="1" dirty="0">
                    <a:latin typeface="Cambria Math" panose="02040503050406030204" pitchFamily="18" charset="0"/>
                    <a:cs typeface="Segoe UI Semibold" panose="020B0702040204020203" pitchFamily="34" charset="0"/>
                  </a:endParaRPr>
                </a:p>
                <a:p>
                  <a:pPr algn="ctr"/>
                  <a:endParaRPr lang="en-US" sz="1700" b="1" i="1" dirty="0">
                    <a:latin typeface="Cambria Math" panose="02040503050406030204" pitchFamily="18"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sSub>
                          <m:sSubPr>
                            <m:ctrlPr>
                              <a:rPr lang="en-US" sz="1900" b="1" i="1" smtClean="0">
                                <a:latin typeface="Cambria Math" panose="02040503050406030204" pitchFamily="18" charset="0"/>
                                <a:cs typeface="Segoe UI Semibold" panose="020B0702040204020203" pitchFamily="34" charset="0"/>
                              </a:rPr>
                            </m:ctrlPr>
                          </m:sSubPr>
                          <m:e>
                            <m:r>
                              <a:rPr lang="en-US" sz="1900" b="1" i="1" smtClean="0">
                                <a:latin typeface="Cambria Math" panose="02040503050406030204" pitchFamily="18" charset="0"/>
                                <a:cs typeface="Segoe UI Semibold" panose="020B0702040204020203" pitchFamily="34" charset="0"/>
                              </a:rPr>
                              <m:t>𝒑</m:t>
                            </m:r>
                          </m:e>
                          <m:sub>
                            <m:r>
                              <a:rPr lang="en-US" sz="1900" b="1" i="1" smtClean="0">
                                <a:latin typeface="Cambria Math" panose="02040503050406030204" pitchFamily="18" charset="0"/>
                                <a:cs typeface="Segoe UI Semibold" panose="020B0702040204020203" pitchFamily="34" charset="0"/>
                              </a:rPr>
                              <m:t>𝑿</m:t>
                            </m:r>
                          </m:sub>
                        </m:sSub>
                        <m:d>
                          <m:dPr>
                            <m:ctrlPr>
                              <a:rPr lang="en-US" sz="1900" b="1" i="1" smtClean="0">
                                <a:latin typeface="Cambria Math" panose="02040503050406030204" pitchFamily="18" charset="0"/>
                                <a:cs typeface="Segoe UI Semibold" panose="020B0702040204020203" pitchFamily="34" charset="0"/>
                              </a:rPr>
                            </m:ctrlPr>
                          </m:dPr>
                          <m:e>
                            <m:r>
                              <a:rPr lang="en-US" sz="1900" b="1" i="1" smtClean="0">
                                <a:latin typeface="Cambria Math" panose="02040503050406030204" pitchFamily="18" charset="0"/>
                                <a:cs typeface="Segoe UI Semibold" panose="020B0702040204020203" pitchFamily="34" charset="0"/>
                              </a:rPr>
                              <m:t>𝒌</m:t>
                            </m:r>
                          </m:e>
                        </m:d>
                        <m:r>
                          <a:rPr lang="en-US" sz="1900" b="1" i="1" smtClean="0">
                            <a:latin typeface="Cambria Math" panose="02040503050406030204" pitchFamily="18" charset="0"/>
                            <a:cs typeface="Segoe UI Semibold" panose="020B0702040204020203" pitchFamily="34" charset="0"/>
                          </a:rPr>
                          <m:t>=</m:t>
                        </m:r>
                        <m:f>
                          <m:fPr>
                            <m:ctrlPr>
                              <a:rPr lang="en-US" sz="1900" b="1" i="1" smtClean="0">
                                <a:latin typeface="Cambria Math" panose="02040503050406030204" pitchFamily="18" charset="0"/>
                                <a:cs typeface="Segoe UI Semibold" panose="020B0702040204020203" pitchFamily="34" charset="0"/>
                              </a:rPr>
                            </m:ctrlPr>
                          </m:fPr>
                          <m:num>
                            <m:d>
                              <m:dPr>
                                <m:ctrlPr>
                                  <a:rPr lang="en-US" sz="1900" b="1" i="1" smtClean="0">
                                    <a:latin typeface="Cambria Math" panose="02040503050406030204" pitchFamily="18" charset="0"/>
                                    <a:cs typeface="Segoe UI Semibold" panose="020B0702040204020203" pitchFamily="34" charset="0"/>
                                  </a:rPr>
                                </m:ctrlPr>
                              </m:dPr>
                              <m:e>
                                <m:f>
                                  <m:fPr>
                                    <m:type m:val="noBar"/>
                                    <m:ctrlPr>
                                      <a:rPr lang="en-US" sz="1900" b="1" i="1" smtClean="0">
                                        <a:latin typeface="Cambria Math" panose="02040503050406030204" pitchFamily="18" charset="0"/>
                                        <a:cs typeface="Segoe UI Semibold" panose="020B0702040204020203" pitchFamily="34" charset="0"/>
                                      </a:rPr>
                                    </m:ctrlPr>
                                  </m:fPr>
                                  <m:num>
                                    <m:r>
                                      <a:rPr lang="en-US" sz="1900" b="1" i="1" smtClean="0">
                                        <a:latin typeface="Cambria Math" panose="02040503050406030204" pitchFamily="18" charset="0"/>
                                        <a:cs typeface="Segoe UI Semibold" panose="020B0702040204020203" pitchFamily="34" charset="0"/>
                                      </a:rPr>
                                      <m:t>𝑲</m:t>
                                    </m:r>
                                  </m:num>
                                  <m:den>
                                    <m:r>
                                      <a:rPr lang="en-US" sz="1900" b="1" i="1" smtClean="0">
                                        <a:latin typeface="Cambria Math" panose="02040503050406030204" pitchFamily="18" charset="0"/>
                                        <a:cs typeface="Segoe UI Semibold" panose="020B0702040204020203" pitchFamily="34" charset="0"/>
                                      </a:rPr>
                                      <m:t>𝒌</m:t>
                                    </m:r>
                                  </m:den>
                                </m:f>
                              </m:e>
                            </m:d>
                            <m:d>
                              <m:dPr>
                                <m:ctrlPr>
                                  <a:rPr lang="en-US" sz="1900" b="1" i="1" smtClean="0">
                                    <a:latin typeface="Cambria Math" panose="02040503050406030204" pitchFamily="18" charset="0"/>
                                    <a:cs typeface="Segoe UI Semibold" panose="020B0702040204020203" pitchFamily="34" charset="0"/>
                                  </a:rPr>
                                </m:ctrlPr>
                              </m:dPr>
                              <m:e>
                                <m:f>
                                  <m:fPr>
                                    <m:type m:val="noBar"/>
                                    <m:ctrlPr>
                                      <a:rPr lang="en-US" sz="1900" b="1" i="1" smtClean="0">
                                        <a:latin typeface="Cambria Math" panose="02040503050406030204" pitchFamily="18" charset="0"/>
                                        <a:cs typeface="Segoe UI Semibold" panose="020B0702040204020203" pitchFamily="34" charset="0"/>
                                      </a:rPr>
                                    </m:ctrlPr>
                                  </m:fPr>
                                  <m:num>
                                    <m:r>
                                      <a:rPr lang="en-US" sz="1900" b="1" i="1" smtClean="0">
                                        <a:latin typeface="Cambria Math" panose="02040503050406030204" pitchFamily="18" charset="0"/>
                                        <a:cs typeface="Segoe UI Semibold" panose="020B0702040204020203" pitchFamily="34" charset="0"/>
                                      </a:rPr>
                                      <m:t>𝑵</m:t>
                                    </m:r>
                                    <m:r>
                                      <a:rPr lang="en-US" sz="1900" b="1" i="1" smtClean="0">
                                        <a:latin typeface="Cambria Math" panose="02040503050406030204" pitchFamily="18" charset="0"/>
                                        <a:cs typeface="Segoe UI Semibold" panose="020B0702040204020203" pitchFamily="34" charset="0"/>
                                      </a:rPr>
                                      <m:t>−</m:t>
                                    </m:r>
                                    <m:r>
                                      <a:rPr lang="en-US" sz="1900" b="1" i="1" smtClean="0">
                                        <a:latin typeface="Cambria Math" panose="02040503050406030204" pitchFamily="18" charset="0"/>
                                        <a:cs typeface="Segoe UI Semibold" panose="020B0702040204020203" pitchFamily="34" charset="0"/>
                                      </a:rPr>
                                      <m:t>𝑲</m:t>
                                    </m:r>
                                  </m:num>
                                  <m:den>
                                    <m:r>
                                      <a:rPr lang="en-US" sz="1900" b="1" i="1" smtClean="0">
                                        <a:latin typeface="Cambria Math" panose="02040503050406030204" pitchFamily="18" charset="0"/>
                                        <a:cs typeface="Segoe UI Semibold" panose="020B0702040204020203" pitchFamily="34" charset="0"/>
                                      </a:rPr>
                                      <m:t>𝒏</m:t>
                                    </m:r>
                                    <m:r>
                                      <a:rPr lang="en-US" sz="1900" b="1" i="1" smtClean="0">
                                        <a:latin typeface="Cambria Math" panose="02040503050406030204" pitchFamily="18" charset="0"/>
                                        <a:cs typeface="Segoe UI Semibold" panose="020B0702040204020203" pitchFamily="34" charset="0"/>
                                      </a:rPr>
                                      <m:t>−</m:t>
                                    </m:r>
                                    <m:r>
                                      <a:rPr lang="en-US" sz="1900" b="1" i="1" smtClean="0">
                                        <a:latin typeface="Cambria Math" panose="02040503050406030204" pitchFamily="18" charset="0"/>
                                        <a:cs typeface="Segoe UI Semibold" panose="020B0702040204020203" pitchFamily="34" charset="0"/>
                                      </a:rPr>
                                      <m:t>𝒌</m:t>
                                    </m:r>
                                  </m:den>
                                </m:f>
                              </m:e>
                            </m:d>
                          </m:num>
                          <m:den>
                            <m:d>
                              <m:dPr>
                                <m:ctrlPr>
                                  <a:rPr lang="en-US" sz="1900" b="1" i="1" smtClean="0">
                                    <a:latin typeface="Cambria Math" panose="02040503050406030204" pitchFamily="18" charset="0"/>
                                    <a:cs typeface="Segoe UI Semibold" panose="020B0702040204020203" pitchFamily="34" charset="0"/>
                                  </a:rPr>
                                </m:ctrlPr>
                              </m:dPr>
                              <m:e>
                                <m:f>
                                  <m:fPr>
                                    <m:type m:val="noBar"/>
                                    <m:ctrlPr>
                                      <a:rPr lang="en-US" sz="1900" b="1" i="1" smtClean="0">
                                        <a:latin typeface="Cambria Math" panose="02040503050406030204" pitchFamily="18" charset="0"/>
                                        <a:cs typeface="Segoe UI Semibold" panose="020B0702040204020203" pitchFamily="34" charset="0"/>
                                      </a:rPr>
                                    </m:ctrlPr>
                                  </m:fPr>
                                  <m:num>
                                    <m:r>
                                      <a:rPr lang="en-US" sz="1900" b="1" i="1" smtClean="0">
                                        <a:latin typeface="Cambria Math" panose="02040503050406030204" pitchFamily="18" charset="0"/>
                                        <a:cs typeface="Segoe UI Semibold" panose="020B0702040204020203" pitchFamily="34" charset="0"/>
                                      </a:rPr>
                                      <m:t>𝑵</m:t>
                                    </m:r>
                                  </m:num>
                                  <m:den>
                                    <m:r>
                                      <a:rPr lang="en-US" sz="1900" b="1" i="1" smtClean="0">
                                        <a:latin typeface="Cambria Math" panose="02040503050406030204" pitchFamily="18" charset="0"/>
                                        <a:cs typeface="Segoe UI Semibold" panose="020B0702040204020203" pitchFamily="34" charset="0"/>
                                      </a:rPr>
                                      <m:t>𝒏</m:t>
                                    </m:r>
                                  </m:den>
                                </m:f>
                              </m:e>
                            </m:d>
                          </m:den>
                        </m:f>
                      </m:oMath>
                    </m:oMathPara>
                  </a14:m>
                  <a:endParaRPr lang="en-US" sz="19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1900" b="1" i="1" smtClean="0">
                            <a:latin typeface="Cambria Math" panose="02040503050406030204" pitchFamily="18" charset="0"/>
                            <a:cs typeface="Segoe UI Semibold" panose="020B0702040204020203" pitchFamily="34" charset="0"/>
                          </a:rPr>
                          <m:t>𝔼</m:t>
                        </m:r>
                        <m:d>
                          <m:dPr>
                            <m:begChr m:val="["/>
                            <m:endChr m:val="]"/>
                            <m:ctrlPr>
                              <a:rPr lang="en-US" sz="1900" b="1" i="1" smtClean="0">
                                <a:latin typeface="Cambria Math" panose="02040503050406030204" pitchFamily="18" charset="0"/>
                                <a:cs typeface="Segoe UI Semibold" panose="020B0702040204020203" pitchFamily="34" charset="0"/>
                              </a:rPr>
                            </m:ctrlPr>
                          </m:dPr>
                          <m:e>
                            <m:r>
                              <a:rPr lang="en-US" sz="1900" b="1" i="1" smtClean="0">
                                <a:latin typeface="Cambria Math" panose="02040503050406030204" pitchFamily="18" charset="0"/>
                                <a:cs typeface="Segoe UI Semibold" panose="020B0702040204020203" pitchFamily="34" charset="0"/>
                              </a:rPr>
                              <m:t>𝑿</m:t>
                            </m:r>
                          </m:e>
                        </m:d>
                        <m:r>
                          <a:rPr lang="en-US" sz="1900" b="1" i="1" smtClean="0">
                            <a:latin typeface="Cambria Math" panose="02040503050406030204" pitchFamily="18" charset="0"/>
                            <a:cs typeface="Segoe UI Semibold" panose="020B0702040204020203" pitchFamily="34" charset="0"/>
                          </a:rPr>
                          <m:t>=</m:t>
                        </m:r>
                        <m:r>
                          <a:rPr lang="en-US" sz="1900" b="1" i="1" smtClean="0">
                            <a:latin typeface="Cambria Math" panose="02040503050406030204" pitchFamily="18" charset="0"/>
                            <a:cs typeface="Segoe UI Semibold" panose="020B0702040204020203" pitchFamily="34" charset="0"/>
                          </a:rPr>
                          <m:t>𝒏</m:t>
                        </m:r>
                        <m:f>
                          <m:fPr>
                            <m:ctrlPr>
                              <a:rPr lang="en-US" sz="1900" b="1" i="1" smtClean="0">
                                <a:latin typeface="Cambria Math" panose="02040503050406030204" pitchFamily="18" charset="0"/>
                                <a:cs typeface="Segoe UI Semibold" panose="020B0702040204020203" pitchFamily="34" charset="0"/>
                              </a:rPr>
                            </m:ctrlPr>
                          </m:fPr>
                          <m:num>
                            <m:r>
                              <a:rPr lang="en-US" sz="1900" b="1" i="1" smtClean="0">
                                <a:latin typeface="Cambria Math" panose="02040503050406030204" pitchFamily="18" charset="0"/>
                                <a:cs typeface="Segoe UI Semibold" panose="020B0702040204020203" pitchFamily="34" charset="0"/>
                              </a:rPr>
                              <m:t>𝑲</m:t>
                            </m:r>
                          </m:num>
                          <m:den>
                            <m:r>
                              <a:rPr lang="en-US" sz="1900" b="1" i="1" smtClean="0">
                                <a:latin typeface="Cambria Math" panose="02040503050406030204" pitchFamily="18" charset="0"/>
                                <a:cs typeface="Segoe UI Semibold" panose="020B0702040204020203" pitchFamily="34" charset="0"/>
                              </a:rPr>
                              <m:t>𝑵</m:t>
                            </m:r>
                          </m:den>
                        </m:f>
                      </m:oMath>
                    </m:oMathPara>
                  </a14:m>
                  <a:endParaRPr lang="en-US" sz="19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1900" b="1" i="0" smtClean="0">
                            <a:latin typeface="Cambria Math" panose="02040503050406030204" pitchFamily="18" charset="0"/>
                            <a:cs typeface="Segoe UI Semibold" panose="020B0702040204020203" pitchFamily="34" charset="0"/>
                          </a:rPr>
                          <m:t>𝐕𝐚𝐫</m:t>
                        </m:r>
                        <m:d>
                          <m:dPr>
                            <m:ctrlPr>
                              <a:rPr lang="en-US" sz="1900" b="1" i="1" smtClean="0">
                                <a:latin typeface="Cambria Math" panose="02040503050406030204" pitchFamily="18" charset="0"/>
                                <a:cs typeface="Segoe UI Semibold" panose="020B0702040204020203" pitchFamily="34" charset="0"/>
                              </a:rPr>
                            </m:ctrlPr>
                          </m:dPr>
                          <m:e>
                            <m:r>
                              <a:rPr lang="en-US" sz="1900" b="1" i="1" smtClean="0">
                                <a:latin typeface="Cambria Math" panose="02040503050406030204" pitchFamily="18" charset="0"/>
                                <a:cs typeface="Segoe UI Semibold" panose="020B0702040204020203" pitchFamily="34" charset="0"/>
                              </a:rPr>
                              <m:t>𝑿</m:t>
                            </m:r>
                          </m:e>
                        </m:d>
                        <m:r>
                          <a:rPr lang="en-US" sz="1900" b="1" i="1" smtClean="0">
                            <a:latin typeface="Cambria Math" panose="02040503050406030204" pitchFamily="18" charset="0"/>
                            <a:cs typeface="Segoe UI Semibold" panose="020B0702040204020203" pitchFamily="34" charset="0"/>
                          </a:rPr>
                          <m:t>=</m:t>
                        </m:r>
                        <m:f>
                          <m:fPr>
                            <m:ctrlPr>
                              <a:rPr lang="en-US" sz="1900" b="1" i="1" smtClean="0">
                                <a:latin typeface="Cambria Math" panose="02040503050406030204" pitchFamily="18" charset="0"/>
                                <a:cs typeface="Segoe UI Semibold" panose="020B0702040204020203" pitchFamily="34" charset="0"/>
                              </a:rPr>
                            </m:ctrlPr>
                          </m:fPr>
                          <m:num>
                            <m:r>
                              <a:rPr lang="en-US" sz="1900" b="1" i="1" smtClean="0">
                                <a:latin typeface="Cambria Math" panose="02040503050406030204" pitchFamily="18" charset="0"/>
                                <a:cs typeface="Segoe UI Semibold" panose="020B0702040204020203" pitchFamily="34" charset="0"/>
                              </a:rPr>
                              <m:t>𝑲</m:t>
                            </m:r>
                            <m:r>
                              <a:rPr lang="en-US" sz="1900" b="1" i="1" smtClean="0">
                                <a:latin typeface="Cambria Math" panose="02040503050406030204" pitchFamily="18" charset="0"/>
                                <a:cs typeface="Segoe UI Semibold" panose="020B0702040204020203" pitchFamily="34" charset="0"/>
                              </a:rPr>
                              <m:t>(</m:t>
                            </m:r>
                            <m:r>
                              <a:rPr lang="en-US" sz="1900" b="1" i="1" smtClean="0">
                                <a:latin typeface="Cambria Math" panose="02040503050406030204" pitchFamily="18" charset="0"/>
                                <a:cs typeface="Segoe UI Semibold" panose="020B0702040204020203" pitchFamily="34" charset="0"/>
                              </a:rPr>
                              <m:t>𝑵</m:t>
                            </m:r>
                            <m:r>
                              <a:rPr lang="en-US" sz="1900" b="1" i="1" smtClean="0">
                                <a:latin typeface="Cambria Math" panose="02040503050406030204" pitchFamily="18" charset="0"/>
                                <a:cs typeface="Segoe UI Semibold" panose="020B0702040204020203" pitchFamily="34" charset="0"/>
                              </a:rPr>
                              <m:t>−</m:t>
                            </m:r>
                            <m:r>
                              <a:rPr lang="en-US" sz="1900" b="1" i="1" smtClean="0">
                                <a:latin typeface="Cambria Math" panose="02040503050406030204" pitchFamily="18" charset="0"/>
                                <a:cs typeface="Segoe UI Semibold" panose="020B0702040204020203" pitchFamily="34" charset="0"/>
                              </a:rPr>
                              <m:t>𝑲</m:t>
                            </m:r>
                            <m:r>
                              <a:rPr lang="en-US" sz="1900" b="1" i="1" smtClean="0">
                                <a:latin typeface="Cambria Math" panose="02040503050406030204" pitchFamily="18" charset="0"/>
                                <a:cs typeface="Segoe UI Semibold" panose="020B0702040204020203" pitchFamily="34" charset="0"/>
                              </a:rPr>
                              <m:t>)(</m:t>
                            </m:r>
                            <m:r>
                              <a:rPr lang="en-US" sz="1900" b="1" i="1" smtClean="0">
                                <a:latin typeface="Cambria Math" panose="02040503050406030204" pitchFamily="18" charset="0"/>
                                <a:cs typeface="Segoe UI Semibold" panose="020B0702040204020203" pitchFamily="34" charset="0"/>
                              </a:rPr>
                              <m:t>𝑵</m:t>
                            </m:r>
                            <m:r>
                              <a:rPr lang="en-US" sz="1900" b="1" i="1" smtClean="0">
                                <a:latin typeface="Cambria Math" panose="02040503050406030204" pitchFamily="18" charset="0"/>
                                <a:cs typeface="Segoe UI Semibold" panose="020B0702040204020203" pitchFamily="34" charset="0"/>
                              </a:rPr>
                              <m:t>−</m:t>
                            </m:r>
                            <m:r>
                              <a:rPr lang="en-US" sz="1900" b="1" i="1" smtClean="0">
                                <a:latin typeface="Cambria Math" panose="02040503050406030204" pitchFamily="18" charset="0"/>
                                <a:cs typeface="Segoe UI Semibold" panose="020B0702040204020203" pitchFamily="34" charset="0"/>
                              </a:rPr>
                              <m:t>𝒏</m:t>
                            </m:r>
                            <m:r>
                              <a:rPr lang="en-US" sz="1900" b="1" i="1" smtClean="0">
                                <a:latin typeface="Cambria Math" panose="02040503050406030204" pitchFamily="18" charset="0"/>
                                <a:cs typeface="Segoe UI Semibold" panose="020B0702040204020203" pitchFamily="34" charset="0"/>
                              </a:rPr>
                              <m:t>)</m:t>
                            </m:r>
                          </m:num>
                          <m:den>
                            <m:sSup>
                              <m:sSupPr>
                                <m:ctrlPr>
                                  <a:rPr lang="en-US" sz="1900" b="1" i="1" smtClean="0">
                                    <a:latin typeface="Cambria Math" panose="02040503050406030204" pitchFamily="18" charset="0"/>
                                    <a:cs typeface="Segoe UI Semibold" panose="020B0702040204020203" pitchFamily="34" charset="0"/>
                                  </a:rPr>
                                </m:ctrlPr>
                              </m:sSupPr>
                              <m:e>
                                <m:r>
                                  <a:rPr lang="en-US" sz="1900" b="1" i="1" smtClean="0">
                                    <a:latin typeface="Cambria Math" panose="02040503050406030204" pitchFamily="18" charset="0"/>
                                    <a:cs typeface="Segoe UI Semibold" panose="020B0702040204020203" pitchFamily="34" charset="0"/>
                                  </a:rPr>
                                  <m:t>𝑵</m:t>
                                </m:r>
                              </m:e>
                              <m:sup>
                                <m:r>
                                  <a:rPr lang="en-US" sz="1900" b="1" i="1" smtClean="0">
                                    <a:latin typeface="Cambria Math" panose="02040503050406030204" pitchFamily="18" charset="0"/>
                                    <a:cs typeface="Segoe UI Semibold" panose="020B0702040204020203" pitchFamily="34" charset="0"/>
                                  </a:rPr>
                                  <m:t>𝟐</m:t>
                                </m:r>
                              </m:sup>
                            </m:sSup>
                            <m:r>
                              <a:rPr lang="en-US" sz="1900" b="1" i="1" smtClean="0">
                                <a:latin typeface="Cambria Math" panose="02040503050406030204" pitchFamily="18" charset="0"/>
                                <a:cs typeface="Segoe UI Semibold" panose="020B0702040204020203" pitchFamily="34" charset="0"/>
                              </a:rPr>
                              <m:t>(</m:t>
                            </m:r>
                            <m:r>
                              <a:rPr lang="en-US" sz="1900" b="1" i="1" smtClean="0">
                                <a:latin typeface="Cambria Math" panose="02040503050406030204" pitchFamily="18" charset="0"/>
                                <a:cs typeface="Segoe UI Semibold" panose="020B0702040204020203" pitchFamily="34" charset="0"/>
                              </a:rPr>
                              <m:t>𝑵</m:t>
                            </m:r>
                            <m:r>
                              <a:rPr lang="en-US" sz="1900" b="1" i="1" smtClean="0">
                                <a:latin typeface="Cambria Math" panose="02040503050406030204" pitchFamily="18" charset="0"/>
                                <a:cs typeface="Segoe UI Semibold" panose="020B0702040204020203" pitchFamily="34" charset="0"/>
                              </a:rPr>
                              <m:t>−</m:t>
                            </m:r>
                            <m:r>
                              <a:rPr lang="en-US" sz="1900" b="1" i="1" smtClean="0">
                                <a:latin typeface="Cambria Math" panose="02040503050406030204" pitchFamily="18" charset="0"/>
                                <a:cs typeface="Segoe UI Semibold" panose="020B0702040204020203" pitchFamily="34" charset="0"/>
                              </a:rPr>
                              <m:t>𝟏</m:t>
                            </m:r>
                            <m:r>
                              <a:rPr lang="en-US" sz="1900" b="1" i="1" smtClean="0">
                                <a:latin typeface="Cambria Math" panose="02040503050406030204" pitchFamily="18" charset="0"/>
                                <a:cs typeface="Segoe UI Semibold" panose="020B0702040204020203" pitchFamily="34" charset="0"/>
                              </a:rPr>
                              <m:t>)</m:t>
                            </m:r>
                          </m:den>
                        </m:f>
                      </m:oMath>
                    </m:oMathPara>
                  </a14:m>
                  <a:endParaRPr lang="en-US" sz="1900" b="1" dirty="0">
                    <a:latin typeface="Segoe UI Semibold" panose="020B0702040204020203" pitchFamily="34" charset="0"/>
                    <a:cs typeface="Segoe UI Semibold" panose="020B0702040204020203" pitchFamily="34" charset="0"/>
                  </a:endParaRPr>
                </a:p>
              </p:txBody>
            </p:sp>
          </mc:Choice>
          <mc:Fallback xmlns="">
            <p:sp>
              <p:nvSpPr>
                <p:cNvPr id="54" name="Rectangle 53">
                  <a:extLst>
                    <a:ext uri="{FF2B5EF4-FFF2-40B4-BE49-F238E27FC236}">
                      <a16:creationId xmlns:a16="http://schemas.microsoft.com/office/drawing/2014/main" id="{5FB594CD-5A01-48B3-8E1C-574300B78B9B}"/>
                    </a:ext>
                  </a:extLst>
                </p:cNvPr>
                <p:cNvSpPr>
                  <a:spLocks noRot="1" noChangeAspect="1" noMove="1" noResize="1" noEditPoints="1" noAdjustHandles="1" noChangeArrowheads="1" noChangeShapeType="1" noTextEdit="1"/>
                </p:cNvSpPr>
                <p:nvPr/>
              </p:nvSpPr>
              <p:spPr>
                <a:xfrm>
                  <a:off x="1185842" y="3429000"/>
                  <a:ext cx="6111311" cy="1850218"/>
                </a:xfrm>
                <a:prstGeom prst="rect">
                  <a:avLst/>
                </a:prstGeom>
                <a:blipFill>
                  <a:blip r:embed="rId3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1193C354-5686-43D5-9406-47528470F427}"/>
                    </a:ext>
                  </a:extLst>
                </p:cNvPr>
                <p:cNvSpPr/>
                <p:nvPr/>
              </p:nvSpPr>
              <p:spPr>
                <a:xfrm>
                  <a:off x="1195366" y="3427084"/>
                  <a:ext cx="6101787" cy="34683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US" sz="2000" b="1" i="1" dirty="0" smtClean="0">
                            <a:latin typeface="Cambria Math" panose="02040503050406030204" pitchFamily="18" charset="0"/>
                            <a:cs typeface="Segoe UI Semibold" panose="020B0702040204020203" pitchFamily="34" charset="0"/>
                          </a:rPr>
                          <m:t>𝑿</m:t>
                        </m:r>
                        <m:r>
                          <a:rPr lang="en-US" sz="2000" b="1" i="1" dirty="0" smtClean="0">
                            <a:latin typeface="Cambria Math" panose="02040503050406030204" pitchFamily="18" charset="0"/>
                            <a:cs typeface="Segoe UI Semibold" panose="020B0702040204020203" pitchFamily="34" charset="0"/>
                          </a:rPr>
                          <m:t>~</m:t>
                        </m:r>
                        <m:r>
                          <a:rPr lang="en-US" sz="2000" b="1" i="0" dirty="0" smtClean="0">
                            <a:latin typeface="Cambria Math" panose="02040503050406030204" pitchFamily="18" charset="0"/>
                            <a:cs typeface="Segoe UI Semibold" panose="020B0702040204020203" pitchFamily="34" charset="0"/>
                          </a:rPr>
                          <m:t>𝐇𝐲𝐩𝐆𝐞𝐨</m:t>
                        </m:r>
                        <m:r>
                          <a:rPr lang="en-US" sz="2000" b="1" i="1" dirty="0" smtClean="0">
                            <a:latin typeface="Cambria Math" panose="02040503050406030204" pitchFamily="18" charset="0"/>
                            <a:cs typeface="Segoe UI Semibold" panose="020B0702040204020203" pitchFamily="34" charset="0"/>
                          </a:rPr>
                          <m:t>(</m:t>
                        </m:r>
                        <m:r>
                          <a:rPr lang="en-US" sz="2000" b="1" i="1" dirty="0" smtClean="0">
                            <a:latin typeface="Cambria Math" panose="02040503050406030204" pitchFamily="18" charset="0"/>
                            <a:cs typeface="Segoe UI Semibold" panose="020B0702040204020203" pitchFamily="34" charset="0"/>
                          </a:rPr>
                          <m:t>𝑵</m:t>
                        </m:r>
                        <m:r>
                          <a:rPr lang="en-US" sz="2000" b="1" i="1" dirty="0" smtClean="0">
                            <a:latin typeface="Cambria Math" panose="02040503050406030204" pitchFamily="18" charset="0"/>
                            <a:cs typeface="Segoe UI Semibold" panose="020B0702040204020203" pitchFamily="34" charset="0"/>
                          </a:rPr>
                          <m:t>,</m:t>
                        </m:r>
                        <m:r>
                          <a:rPr lang="en-US" sz="2000" b="1" i="1" dirty="0" smtClean="0">
                            <a:latin typeface="Cambria Math" panose="02040503050406030204" pitchFamily="18" charset="0"/>
                            <a:cs typeface="Segoe UI Semibold" panose="020B0702040204020203" pitchFamily="34" charset="0"/>
                          </a:rPr>
                          <m:t>𝑲</m:t>
                        </m:r>
                        <m:r>
                          <a:rPr lang="en-US" sz="2000" b="1" i="1" dirty="0" smtClean="0">
                            <a:latin typeface="Cambria Math" panose="02040503050406030204" pitchFamily="18" charset="0"/>
                            <a:cs typeface="Segoe UI Semibold" panose="020B0702040204020203" pitchFamily="34" charset="0"/>
                          </a:rPr>
                          <m:t>,</m:t>
                        </m:r>
                        <m:r>
                          <a:rPr lang="en-US" sz="2000" b="1" i="1" dirty="0" smtClean="0">
                            <a:latin typeface="Cambria Math" panose="02040503050406030204" pitchFamily="18" charset="0"/>
                            <a:cs typeface="Segoe UI Semibold" panose="020B0702040204020203" pitchFamily="34" charset="0"/>
                          </a:rPr>
                          <m:t>𝒏</m:t>
                        </m:r>
                        <m:r>
                          <a:rPr lang="en-US" sz="2000" b="1" i="1" dirty="0" smtClean="0">
                            <a:latin typeface="Cambria Math" panose="02040503050406030204" pitchFamily="18" charset="0"/>
                            <a:cs typeface="Segoe UI Semibold" panose="020B0702040204020203" pitchFamily="34" charset="0"/>
                          </a:rPr>
                          <m:t>)</m:t>
                        </m:r>
                      </m:oMath>
                    </m:oMathPara>
                  </a14:m>
                  <a:endParaRPr lang="en-US" sz="2000" b="1" dirty="0">
                    <a:latin typeface="Segoe UI Semibold" panose="020B0702040204020203" pitchFamily="34" charset="0"/>
                    <a:cs typeface="Segoe UI Semibold" panose="020B0702040204020203" pitchFamily="34" charset="0"/>
                  </a:endParaRPr>
                </a:p>
              </p:txBody>
            </p:sp>
          </mc:Choice>
          <mc:Fallback xmlns="">
            <p:sp>
              <p:nvSpPr>
                <p:cNvPr id="55" name="Rectangle 54">
                  <a:extLst>
                    <a:ext uri="{FF2B5EF4-FFF2-40B4-BE49-F238E27FC236}">
                      <a16:creationId xmlns:a16="http://schemas.microsoft.com/office/drawing/2014/main" id="{1193C354-5686-43D5-9406-47528470F427}"/>
                    </a:ext>
                  </a:extLst>
                </p:cNvPr>
                <p:cNvSpPr>
                  <a:spLocks noRot="1" noChangeAspect="1" noMove="1" noResize="1" noEditPoints="1" noAdjustHandles="1" noChangeArrowheads="1" noChangeShapeType="1" noTextEdit="1"/>
                </p:cNvSpPr>
                <p:nvPr/>
              </p:nvSpPr>
              <p:spPr>
                <a:xfrm>
                  <a:off x="1195366" y="3427084"/>
                  <a:ext cx="6101787" cy="346830"/>
                </a:xfrm>
                <a:prstGeom prst="rect">
                  <a:avLst/>
                </a:prstGeom>
                <a:blipFill>
                  <a:blip r:embed="rId34"/>
                  <a:stretch>
                    <a:fillRect b="-6250"/>
                  </a:stretch>
                </a:blipFill>
                <a:ln>
                  <a:noFill/>
                </a:ln>
              </p:spPr>
              <p:txBody>
                <a:bodyPr/>
                <a:lstStyle/>
                <a:p>
                  <a:r>
                    <a:rPr lang="en-US">
                      <a:noFill/>
                    </a:rPr>
                    <a:t> </a:t>
                  </a:r>
                </a:p>
              </p:txBody>
            </p:sp>
          </mc:Fallback>
        </mc:AlternateContent>
      </p:grpSp>
      <p:grpSp>
        <p:nvGrpSpPr>
          <p:cNvPr id="56" name="Group 55">
            <a:extLst>
              <a:ext uri="{FF2B5EF4-FFF2-40B4-BE49-F238E27FC236}">
                <a16:creationId xmlns:a16="http://schemas.microsoft.com/office/drawing/2014/main" id="{2797A35C-6E50-4B2F-A906-3E649A5A2543}"/>
              </a:ext>
            </a:extLst>
          </p:cNvPr>
          <p:cNvGrpSpPr/>
          <p:nvPr/>
        </p:nvGrpSpPr>
        <p:grpSpPr>
          <a:xfrm>
            <a:off x="677197" y="3928168"/>
            <a:ext cx="3577212" cy="2597756"/>
            <a:chOff x="1185842" y="3427084"/>
            <a:chExt cx="6111311" cy="1743803"/>
          </a:xfrm>
        </p:grpSpPr>
        <mc:AlternateContent xmlns:mc="http://schemas.openxmlformats.org/markup-compatibility/2006" xmlns:a14="http://schemas.microsoft.com/office/drawing/2010/main">
          <mc:Choice Requires="a14">
            <p:sp>
              <p:nvSpPr>
                <p:cNvPr id="57" name="Rectangle 56">
                  <a:extLst>
                    <a:ext uri="{FF2B5EF4-FFF2-40B4-BE49-F238E27FC236}">
                      <a16:creationId xmlns:a16="http://schemas.microsoft.com/office/drawing/2014/main" id="{15089582-46F3-40CF-A3C3-D7F85DBEA9AD}"/>
                    </a:ext>
                  </a:extLst>
                </p:cNvPr>
                <p:cNvSpPr/>
                <p:nvPr/>
              </p:nvSpPr>
              <p:spPr>
                <a:xfrm>
                  <a:off x="1185842" y="3429000"/>
                  <a:ext cx="6111311" cy="1741887"/>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i="1" dirty="0">
                    <a:latin typeface="Cambria Math" panose="02040503050406030204" pitchFamily="18"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sSub>
                          <m:sSubPr>
                            <m:ctrlPr>
                              <a:rPr lang="en-US" sz="2000" b="1" i="1" smtClean="0">
                                <a:latin typeface="Cambria Math" panose="02040503050406030204" pitchFamily="18" charset="0"/>
                                <a:cs typeface="Segoe UI Semibold" panose="020B0702040204020203" pitchFamily="34" charset="0"/>
                              </a:rPr>
                            </m:ctrlPr>
                          </m:sSubPr>
                          <m:e>
                            <m:r>
                              <a:rPr lang="en-US" sz="2000" b="1" i="1" smtClean="0">
                                <a:latin typeface="Cambria Math" panose="02040503050406030204" pitchFamily="18" charset="0"/>
                                <a:cs typeface="Segoe UI Semibold" panose="020B0702040204020203" pitchFamily="34" charset="0"/>
                              </a:rPr>
                              <m:t>𝒑</m:t>
                            </m:r>
                          </m:e>
                          <m:sub>
                            <m:r>
                              <a:rPr lang="en-US" sz="2000" b="1" i="1" smtClean="0">
                                <a:latin typeface="Cambria Math" panose="02040503050406030204" pitchFamily="18" charset="0"/>
                                <a:cs typeface="Segoe UI Semibold" panose="020B0702040204020203" pitchFamily="34" charset="0"/>
                              </a:rPr>
                              <m:t>𝑿</m:t>
                            </m:r>
                          </m:sub>
                        </m:sSub>
                        <m:d>
                          <m:dPr>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𝒌</m:t>
                            </m:r>
                          </m:e>
                        </m:d>
                        <m:r>
                          <a:rPr lang="en-US" sz="2000" b="1" i="1" smtClean="0">
                            <a:latin typeface="Cambria Math" panose="02040503050406030204" pitchFamily="18" charset="0"/>
                            <a:cs typeface="Segoe UI Semibold" panose="020B0702040204020203" pitchFamily="34" charset="0"/>
                          </a:rPr>
                          <m:t>=</m:t>
                        </m:r>
                        <m:f>
                          <m:fPr>
                            <m:ctrlPr>
                              <a:rPr lang="en-US" sz="2000" b="1" i="1" smtClean="0">
                                <a:latin typeface="Cambria Math" panose="02040503050406030204" pitchFamily="18" charset="0"/>
                                <a:cs typeface="Segoe UI Semibold" panose="020B0702040204020203" pitchFamily="34" charset="0"/>
                              </a:rPr>
                            </m:ctrlPr>
                          </m:fPr>
                          <m:num>
                            <m:sSup>
                              <m:sSupPr>
                                <m:ctrlPr>
                                  <a:rPr lang="en-US" sz="2000" b="1" i="1">
                                    <a:latin typeface="Cambria Math" panose="02040503050406030204" pitchFamily="18" charset="0"/>
                                    <a:cs typeface="Segoe UI Semibold" panose="020B0702040204020203" pitchFamily="34" charset="0"/>
                                  </a:rPr>
                                </m:ctrlPr>
                              </m:sSupPr>
                              <m:e>
                                <m:r>
                                  <a:rPr lang="en-US" sz="2000" b="1" i="1">
                                    <a:latin typeface="Cambria Math" panose="02040503050406030204" pitchFamily="18" charset="0"/>
                                    <a:cs typeface="Segoe UI Semibold" panose="020B0702040204020203" pitchFamily="34" charset="0"/>
                                  </a:rPr>
                                  <m:t>𝝀</m:t>
                                </m:r>
                              </m:e>
                              <m:sup>
                                <m:r>
                                  <a:rPr lang="en-US" sz="2000" b="1" i="1">
                                    <a:latin typeface="Cambria Math" panose="02040503050406030204" pitchFamily="18" charset="0"/>
                                    <a:cs typeface="Segoe UI Semibold" panose="020B0702040204020203" pitchFamily="34" charset="0"/>
                                  </a:rPr>
                                  <m:t>𝒌</m:t>
                                </m:r>
                              </m:sup>
                            </m:sSup>
                            <m:sSup>
                              <m:sSupPr>
                                <m:ctrlPr>
                                  <a:rPr lang="en-US" sz="2000" b="1" i="1">
                                    <a:latin typeface="Cambria Math" panose="02040503050406030204" pitchFamily="18" charset="0"/>
                                    <a:cs typeface="Segoe UI Semibold" panose="020B0702040204020203" pitchFamily="34" charset="0"/>
                                  </a:rPr>
                                </m:ctrlPr>
                              </m:sSupPr>
                              <m:e>
                                <m:r>
                                  <a:rPr lang="en-US" sz="2000" b="1" i="1">
                                    <a:latin typeface="Cambria Math" panose="02040503050406030204" pitchFamily="18" charset="0"/>
                                    <a:cs typeface="Segoe UI Semibold" panose="020B0702040204020203" pitchFamily="34" charset="0"/>
                                  </a:rPr>
                                  <m:t>𝒆</m:t>
                                </m:r>
                              </m:e>
                              <m:sup>
                                <m:r>
                                  <a:rPr lang="en-US" sz="2000" b="1" i="1">
                                    <a:latin typeface="Cambria Math" panose="02040503050406030204" pitchFamily="18" charset="0"/>
                                    <a:cs typeface="Segoe UI Semibold" panose="020B0702040204020203" pitchFamily="34" charset="0"/>
                                  </a:rPr>
                                  <m:t>−</m:t>
                                </m:r>
                                <m:r>
                                  <a:rPr lang="en-US" sz="2000" b="1" i="1">
                                    <a:latin typeface="Cambria Math" panose="02040503050406030204" pitchFamily="18" charset="0"/>
                                    <a:cs typeface="Segoe UI Semibold" panose="020B0702040204020203" pitchFamily="34" charset="0"/>
                                  </a:rPr>
                                  <m:t>𝝀</m:t>
                                </m:r>
                              </m:sup>
                            </m:sSup>
                          </m:num>
                          <m:den>
                            <m:r>
                              <a:rPr lang="en-US" sz="2000" b="1" i="1" smtClean="0">
                                <a:latin typeface="Cambria Math" panose="02040503050406030204" pitchFamily="18" charset="0"/>
                                <a:cs typeface="Segoe UI Semibold" panose="020B0702040204020203" pitchFamily="34" charset="0"/>
                              </a:rPr>
                              <m:t>𝒌</m:t>
                            </m:r>
                            <m:r>
                              <a:rPr lang="en-US" sz="2000" b="1" i="1" smtClean="0">
                                <a:latin typeface="Cambria Math" panose="02040503050406030204" pitchFamily="18" charset="0"/>
                                <a:cs typeface="Segoe UI Semibold" panose="020B0702040204020203" pitchFamily="34" charset="0"/>
                              </a:rPr>
                              <m:t>!</m:t>
                            </m:r>
                          </m:den>
                        </m:f>
                      </m:oMath>
                    </m:oMathPara>
                  </a14:m>
                  <a:endParaRPr lang="en-US" sz="2000" b="1" dirty="0">
                    <a:latin typeface="Segoe UI Semibold" panose="020B0702040204020203" pitchFamily="34" charset="0"/>
                    <a:cs typeface="Segoe UI Semibold" panose="020B0702040204020203" pitchFamily="34" charset="0"/>
                  </a:endParaRPr>
                </a:p>
                <a:p>
                  <a:pPr algn="ctr"/>
                  <a:endParaRPr lang="en-US" sz="20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cs typeface="Segoe UI Semibold" panose="020B0702040204020203" pitchFamily="34" charset="0"/>
                          </a:rPr>
                          <m:t>𝔼</m:t>
                        </m:r>
                        <m:d>
                          <m:dPr>
                            <m:begChr m:val="["/>
                            <m:endChr m:val="]"/>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𝑿</m:t>
                            </m:r>
                          </m:e>
                        </m:d>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𝝀</m:t>
                        </m:r>
                      </m:oMath>
                    </m:oMathPara>
                  </a14:m>
                  <a:endParaRPr lang="en-US" sz="2000" b="1" dirty="0">
                    <a:latin typeface="Segoe UI Semibold" panose="020B0702040204020203" pitchFamily="34" charset="0"/>
                    <a:cs typeface="Segoe UI Semibold" panose="020B0702040204020203" pitchFamily="34" charset="0"/>
                  </a:endParaRPr>
                </a:p>
                <a:p>
                  <a:pPr algn="ctr"/>
                  <a:endParaRPr lang="en-US" sz="20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000" b="1" i="0" smtClean="0">
                            <a:latin typeface="Cambria Math" panose="02040503050406030204" pitchFamily="18" charset="0"/>
                            <a:cs typeface="Segoe UI Semibold" panose="020B0702040204020203" pitchFamily="34" charset="0"/>
                          </a:rPr>
                          <m:t>𝐕𝐚𝐫</m:t>
                        </m:r>
                        <m:d>
                          <m:dPr>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𝑿</m:t>
                            </m:r>
                          </m:e>
                        </m:d>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𝝀</m:t>
                        </m:r>
                      </m:oMath>
                    </m:oMathPara>
                  </a14:m>
                  <a:endParaRPr lang="en-US" sz="2000" b="1" dirty="0">
                    <a:latin typeface="Segoe UI Semibold" panose="020B0702040204020203" pitchFamily="34" charset="0"/>
                    <a:cs typeface="Segoe UI Semibold" panose="020B0702040204020203" pitchFamily="34" charset="0"/>
                  </a:endParaRPr>
                </a:p>
              </p:txBody>
            </p:sp>
          </mc:Choice>
          <mc:Fallback xmlns="">
            <p:sp>
              <p:nvSpPr>
                <p:cNvPr id="57" name="Rectangle 56">
                  <a:extLst>
                    <a:ext uri="{FF2B5EF4-FFF2-40B4-BE49-F238E27FC236}">
                      <a16:creationId xmlns:a16="http://schemas.microsoft.com/office/drawing/2014/main" id="{15089582-46F3-40CF-A3C3-D7F85DBEA9AD}"/>
                    </a:ext>
                  </a:extLst>
                </p:cNvPr>
                <p:cNvSpPr>
                  <a:spLocks noRot="1" noChangeAspect="1" noMove="1" noResize="1" noEditPoints="1" noAdjustHandles="1" noChangeArrowheads="1" noChangeShapeType="1" noTextEdit="1"/>
                </p:cNvSpPr>
                <p:nvPr/>
              </p:nvSpPr>
              <p:spPr>
                <a:xfrm>
                  <a:off x="1185842" y="3429000"/>
                  <a:ext cx="6111311" cy="1741887"/>
                </a:xfrm>
                <a:prstGeom prst="rect">
                  <a:avLst/>
                </a:prstGeom>
                <a:blipFill>
                  <a:blip r:embed="rId3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Rectangle 57">
                  <a:extLst>
                    <a:ext uri="{FF2B5EF4-FFF2-40B4-BE49-F238E27FC236}">
                      <a16:creationId xmlns:a16="http://schemas.microsoft.com/office/drawing/2014/main" id="{789E04FC-C64E-49E3-8DE3-F18A765054CA}"/>
                    </a:ext>
                  </a:extLst>
                </p:cNvPr>
                <p:cNvSpPr/>
                <p:nvPr/>
              </p:nvSpPr>
              <p:spPr>
                <a:xfrm>
                  <a:off x="1195366" y="3427084"/>
                  <a:ext cx="6101787" cy="34683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US" sz="2000" b="1" i="1" dirty="0" smtClean="0">
                            <a:latin typeface="Cambria Math" panose="02040503050406030204" pitchFamily="18" charset="0"/>
                            <a:cs typeface="Segoe UI Semibold" panose="020B0702040204020203" pitchFamily="34" charset="0"/>
                          </a:rPr>
                          <m:t>𝑿</m:t>
                        </m:r>
                        <m:r>
                          <a:rPr lang="en-US" sz="2000" b="1" i="1" dirty="0" smtClean="0">
                            <a:latin typeface="Cambria Math" panose="02040503050406030204" pitchFamily="18" charset="0"/>
                            <a:cs typeface="Segoe UI Semibold" panose="020B0702040204020203" pitchFamily="34" charset="0"/>
                          </a:rPr>
                          <m:t>~</m:t>
                        </m:r>
                        <m:r>
                          <a:rPr lang="en-US" sz="2000" b="1" i="0" dirty="0" smtClean="0">
                            <a:latin typeface="Cambria Math" panose="02040503050406030204" pitchFamily="18" charset="0"/>
                            <a:cs typeface="Segoe UI Semibold" panose="020B0702040204020203" pitchFamily="34" charset="0"/>
                          </a:rPr>
                          <m:t>𝐏𝐨𝐢</m:t>
                        </m:r>
                        <m:r>
                          <a:rPr lang="en-US" sz="2000" b="1" i="1" dirty="0" smtClean="0">
                            <a:latin typeface="Cambria Math" panose="02040503050406030204" pitchFamily="18" charset="0"/>
                            <a:cs typeface="Segoe UI Semibold" panose="020B0702040204020203" pitchFamily="34" charset="0"/>
                          </a:rPr>
                          <m:t>(</m:t>
                        </m:r>
                        <m:r>
                          <a:rPr lang="en-US" sz="2000" b="1" i="1" dirty="0" smtClean="0">
                            <a:latin typeface="Cambria Math" panose="02040503050406030204" pitchFamily="18" charset="0"/>
                            <a:cs typeface="Segoe UI Semibold" panose="020B0702040204020203" pitchFamily="34" charset="0"/>
                          </a:rPr>
                          <m:t>𝝀</m:t>
                        </m:r>
                        <m:r>
                          <a:rPr lang="en-US" sz="2000" b="1" i="1" dirty="0" smtClean="0">
                            <a:latin typeface="Cambria Math" panose="02040503050406030204" pitchFamily="18" charset="0"/>
                            <a:cs typeface="Segoe UI Semibold" panose="020B0702040204020203" pitchFamily="34" charset="0"/>
                          </a:rPr>
                          <m:t>)</m:t>
                        </m:r>
                      </m:oMath>
                    </m:oMathPara>
                  </a14:m>
                  <a:endParaRPr lang="en-US" sz="2000" b="1" dirty="0">
                    <a:latin typeface="Segoe UI Semibold" panose="020B0702040204020203" pitchFamily="34" charset="0"/>
                    <a:cs typeface="Segoe UI Semibold" panose="020B0702040204020203" pitchFamily="34" charset="0"/>
                  </a:endParaRPr>
                </a:p>
              </p:txBody>
            </p:sp>
          </mc:Choice>
          <mc:Fallback xmlns="">
            <p:sp>
              <p:nvSpPr>
                <p:cNvPr id="58" name="Rectangle 57">
                  <a:extLst>
                    <a:ext uri="{FF2B5EF4-FFF2-40B4-BE49-F238E27FC236}">
                      <a16:creationId xmlns:a16="http://schemas.microsoft.com/office/drawing/2014/main" id="{789E04FC-C64E-49E3-8DE3-F18A765054CA}"/>
                    </a:ext>
                  </a:extLst>
                </p:cNvPr>
                <p:cNvSpPr>
                  <a:spLocks noRot="1" noChangeAspect="1" noMove="1" noResize="1" noEditPoints="1" noAdjustHandles="1" noChangeArrowheads="1" noChangeShapeType="1" noTextEdit="1"/>
                </p:cNvSpPr>
                <p:nvPr/>
              </p:nvSpPr>
              <p:spPr>
                <a:xfrm>
                  <a:off x="1195366" y="3427084"/>
                  <a:ext cx="6101787" cy="346830"/>
                </a:xfrm>
                <a:prstGeom prst="rect">
                  <a:avLst/>
                </a:prstGeom>
                <a:blipFill>
                  <a:blip r:embed="rId36"/>
                  <a:stretch>
                    <a:fillRect b="-3529"/>
                  </a:stretch>
                </a:blipFill>
                <a:ln>
                  <a:noFill/>
                </a:ln>
              </p:spPr>
              <p:txBody>
                <a:bodyPr/>
                <a:lstStyle/>
                <a:p>
                  <a:r>
                    <a:rPr lang="en-US">
                      <a:noFill/>
                    </a:rPr>
                    <a:t> </a:t>
                  </a:r>
                </a:p>
              </p:txBody>
            </p:sp>
          </mc:Fallback>
        </mc:AlternateContent>
      </p:grpSp>
    </p:spTree>
    <p:extLst>
      <p:ext uri="{BB962C8B-B14F-4D97-AF65-F5344CB8AC3E}">
        <p14:creationId xmlns:p14="http://schemas.microsoft.com/office/powerpoint/2010/main" val="6727245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6CDE3-A494-8E9D-4FAC-89F039461283}"/>
              </a:ext>
            </a:extLst>
          </p:cNvPr>
          <p:cNvSpPr>
            <a:spLocks noGrp="1"/>
          </p:cNvSpPr>
          <p:nvPr>
            <p:ph type="title"/>
          </p:nvPr>
        </p:nvSpPr>
        <p:spPr/>
        <p:txBody>
          <a:bodyPr/>
          <a:lstStyle/>
          <a:p>
            <a:r>
              <a:rPr lang="en-US" dirty="0"/>
              <a:t>Discrete Zoo of Random Variables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B0A3385-4C50-395B-0DEE-826455153C55}"/>
                  </a:ext>
                </a:extLst>
              </p:cNvPr>
              <p:cNvSpPr>
                <a:spLocks noGrp="1"/>
              </p:cNvSpPr>
              <p:nvPr>
                <p:ph idx="1"/>
              </p:nvPr>
            </p:nvSpPr>
            <p:spPr>
              <a:xfrm>
                <a:off x="575240" y="1235256"/>
                <a:ext cx="11187258" cy="5531304"/>
              </a:xfrm>
            </p:spPr>
            <p:txBody>
              <a:bodyPr>
                <a:normAutofit fontScale="92500" lnSpcReduction="10000"/>
              </a:bodyPr>
              <a:lstStyle/>
              <a:p>
                <a:pPr marL="404813" indent="-234950">
                  <a:buFont typeface="Arial" panose="020B0604020202020204" pitchFamily="34" charset="0"/>
                  <a:buChar char="•"/>
                </a:pPr>
                <a:r>
                  <a:rPr lang="en-US" b="1" dirty="0"/>
                  <a:t>Uniform: </a:t>
                </a:r>
                <a:r>
                  <a:rPr lang="en-US" dirty="0"/>
                  <a:t>Every integer between </a:t>
                </a:r>
                <a14:m>
                  <m:oMath xmlns:m="http://schemas.openxmlformats.org/officeDocument/2006/math">
                    <m:r>
                      <a:rPr lang="en-US" b="0" i="1" smtClean="0">
                        <a:latin typeface="Cambria Math" panose="02040503050406030204" pitchFamily="18" charset="0"/>
                      </a:rPr>
                      <m:t>𝑎</m:t>
                    </m:r>
                  </m:oMath>
                </a14:m>
                <a:r>
                  <a:rPr lang="en-US" dirty="0"/>
                  <a:t> and </a:t>
                </a:r>
                <a14:m>
                  <m:oMath xmlns:m="http://schemas.openxmlformats.org/officeDocument/2006/math">
                    <m:r>
                      <a:rPr lang="en-US" b="0" i="1" smtClean="0">
                        <a:latin typeface="Cambria Math" panose="02040503050406030204" pitchFamily="18" charset="0"/>
                      </a:rPr>
                      <m:t>𝑏</m:t>
                    </m:r>
                  </m:oMath>
                </a14:m>
                <a:r>
                  <a:rPr lang="en-US" dirty="0"/>
                  <a:t> are equally likely</a:t>
                </a:r>
              </a:p>
              <a:p>
                <a:pPr marL="206439" lvl="1"/>
                <a:r>
                  <a:rPr lang="en-US" b="1" dirty="0"/>
                  <a:t>  </a:t>
                </a:r>
                <a14:m>
                  <m:oMath xmlns:m="http://schemas.openxmlformats.org/officeDocument/2006/math">
                    <m:r>
                      <m:rPr>
                        <m:sty m:val="p"/>
                      </m:rPr>
                      <a:rPr lang="en-US" b="0" i="0" smtClean="0">
                        <a:latin typeface="Cambria Math" panose="02040503050406030204" pitchFamily="18" charset="0"/>
                      </a:rPr>
                      <m:t>Un</m:t>
                    </m:r>
                    <m:r>
                      <a:rPr lang="en-US" b="0" i="1" smtClean="0">
                        <a:latin typeface="Cambria Math" panose="02040503050406030204" pitchFamily="18" charset="0"/>
                      </a:rPr>
                      <m:t>𝑖𝑓</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oMath>
                </a14:m>
                <a:endParaRPr lang="en-US" b="1" dirty="0"/>
              </a:p>
              <a:p>
                <a:pPr marL="404813" indent="-234950">
                  <a:buFont typeface="Arial" panose="020B0604020202020204" pitchFamily="34" charset="0"/>
                  <a:buChar char="•"/>
                </a:pPr>
                <a:r>
                  <a:rPr lang="en-US" b="1" dirty="0"/>
                  <a:t>Bernoulli: </a:t>
                </a:r>
                <a:r>
                  <a:rPr lang="en-US" dirty="0"/>
                  <a:t>Whether there is success in one trial</a:t>
                </a:r>
                <a:endParaRPr lang="en-US" b="1" dirty="0"/>
              </a:p>
              <a:p>
                <a:pPr marL="206439" lvl="1"/>
                <a:r>
                  <a:rPr lang="en-US" b="1" dirty="0"/>
                  <a:t>  </a:t>
                </a:r>
                <a14:m>
                  <m:oMath xmlns:m="http://schemas.openxmlformats.org/officeDocument/2006/math">
                    <m:r>
                      <m:rPr>
                        <m:sty m:val="p"/>
                      </m:rPr>
                      <a:rPr lang="en-US" b="0" i="0" smtClean="0">
                        <a:latin typeface="Cambria Math" panose="02040503050406030204" pitchFamily="18" charset="0"/>
                      </a:rPr>
                      <m:t>Ber</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oMath>
                </a14:m>
                <a:r>
                  <a:rPr lang="en-US" b="1" dirty="0"/>
                  <a:t> is 1 with probability </a:t>
                </a:r>
                <a14:m>
                  <m:oMath xmlns:m="http://schemas.openxmlformats.org/officeDocument/2006/math">
                    <m:r>
                      <a:rPr lang="en-US" b="1" i="1" smtClean="0">
                        <a:latin typeface="Cambria Math" panose="02040503050406030204" pitchFamily="18" charset="0"/>
                      </a:rPr>
                      <m:t>𝒑</m:t>
                    </m:r>
                  </m:oMath>
                </a14:m>
                <a:r>
                  <a:rPr lang="en-US" b="1" dirty="0"/>
                  <a:t> and 0 otherwise</a:t>
                </a:r>
                <a:endParaRPr lang="en-US" dirty="0"/>
              </a:p>
              <a:p>
                <a:pPr marL="404813" indent="-234950">
                  <a:buFont typeface="Arial" panose="020B0604020202020204" pitchFamily="34" charset="0"/>
                  <a:buChar char="•"/>
                </a:pPr>
                <a:r>
                  <a:rPr lang="en-US" b="1" dirty="0"/>
                  <a:t>Binomial</a:t>
                </a:r>
                <a:r>
                  <a:rPr lang="en-US" b="1" dirty="0">
                    <a:solidFill>
                      <a:schemeClr val="tx1"/>
                    </a:solidFill>
                  </a:rPr>
                  <a:t>: </a:t>
                </a:r>
                <a:r>
                  <a:rPr lang="en-US" dirty="0">
                    <a:solidFill>
                      <a:schemeClr val="tx1"/>
                    </a:solidFill>
                  </a:rPr>
                  <a:t>Number of successes in </a:t>
                </a:r>
                <a14:m>
                  <m:oMath xmlns:m="http://schemas.openxmlformats.org/officeDocument/2006/math">
                    <m:r>
                      <a:rPr lang="en-US" b="0" i="1" smtClean="0">
                        <a:solidFill>
                          <a:schemeClr val="tx1"/>
                        </a:solidFill>
                        <a:latin typeface="Cambria Math" panose="02040503050406030204" pitchFamily="18" charset="0"/>
                      </a:rPr>
                      <m:t>𝑛</m:t>
                    </m:r>
                  </m:oMath>
                </a14:m>
                <a:r>
                  <a:rPr lang="en-US" b="1" dirty="0">
                    <a:solidFill>
                      <a:schemeClr val="tx1"/>
                    </a:solidFill>
                  </a:rPr>
                  <a:t> </a:t>
                </a:r>
                <a:r>
                  <a:rPr lang="en-US" dirty="0">
                    <a:solidFill>
                      <a:schemeClr val="tx1"/>
                    </a:solidFill>
                  </a:rPr>
                  <a:t>independent trials</a:t>
                </a:r>
              </a:p>
              <a:p>
                <a:pPr marL="206439" lvl="1"/>
                <a:r>
                  <a:rPr lang="en-US" b="1" dirty="0">
                    <a:solidFill>
                      <a:schemeClr val="tx1"/>
                    </a:solidFill>
                  </a:rPr>
                  <a:t>  </a:t>
                </a:r>
                <a14:m>
                  <m:oMath xmlns:m="http://schemas.openxmlformats.org/officeDocument/2006/math">
                    <m:r>
                      <m:rPr>
                        <m:sty m:val="p"/>
                      </m:rPr>
                      <a:rPr lang="en-US" b="0" i="0" smtClean="0">
                        <a:solidFill>
                          <a:schemeClr val="tx1"/>
                        </a:solidFill>
                        <a:latin typeface="Cambria Math" panose="02040503050406030204" pitchFamily="18" charset="0"/>
                      </a:rPr>
                      <m:t>Bin</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𝑛</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𝑝</m:t>
                        </m:r>
                      </m:e>
                    </m:d>
                  </m:oMath>
                </a14:m>
                <a:r>
                  <a:rPr lang="en-US" dirty="0">
                    <a:solidFill>
                      <a:schemeClr val="tx1"/>
                    </a:solidFill>
                  </a:rPr>
                  <a:t> - </a:t>
                </a:r>
                <a14:m>
                  <m:oMath xmlns:m="http://schemas.openxmlformats.org/officeDocument/2006/math">
                    <m:r>
                      <a:rPr lang="en-US" b="0" i="1" smtClean="0">
                        <a:solidFill>
                          <a:schemeClr val="tx1"/>
                        </a:solidFill>
                        <a:latin typeface="Cambria Math" panose="02040503050406030204" pitchFamily="18" charset="0"/>
                      </a:rPr>
                      <m:t>𝑛</m:t>
                    </m:r>
                  </m:oMath>
                </a14:m>
                <a:r>
                  <a:rPr lang="en-US" dirty="0">
                    <a:solidFill>
                      <a:schemeClr val="tx1"/>
                    </a:solidFill>
                  </a:rPr>
                  <a:t> independent trials, probability </a:t>
                </a:r>
                <a14:m>
                  <m:oMath xmlns:m="http://schemas.openxmlformats.org/officeDocument/2006/math">
                    <m:r>
                      <a:rPr lang="en-US" b="0" i="1" smtClean="0">
                        <a:solidFill>
                          <a:schemeClr val="tx1"/>
                        </a:solidFill>
                        <a:latin typeface="Cambria Math" panose="02040503050406030204" pitchFamily="18" charset="0"/>
                      </a:rPr>
                      <m:t>𝑝</m:t>
                    </m:r>
                  </m:oMath>
                </a14:m>
                <a:r>
                  <a:rPr lang="en-US" dirty="0">
                    <a:solidFill>
                      <a:schemeClr val="tx1"/>
                    </a:solidFill>
                  </a:rPr>
                  <a:t> of success on each trial</a:t>
                </a:r>
              </a:p>
              <a:p>
                <a:pPr marL="404813" marR="0" lvl="0" indent="-234950" algn="l" defTabSz="914400" rtl="0" eaLnBrk="1" fontAlgn="auto" latinLnBrk="0" hangingPunct="1">
                  <a:lnSpc>
                    <a:spcPct val="90000"/>
                  </a:lnSpc>
                  <a:spcBef>
                    <a:spcPts val="1200"/>
                  </a:spcBef>
                  <a:spcAft>
                    <a:spcPts val="200"/>
                  </a:spcAft>
                  <a:buClr>
                    <a:srgbClr val="1CADE4"/>
                  </a:buClr>
                  <a:buSzPct val="100000"/>
                  <a:buFont typeface="Arial" panose="020B0604020202020204" pitchFamily="34" charset="0"/>
                  <a:buChar char="•"/>
                  <a:tabLst/>
                  <a:defRPr/>
                </a:pPr>
                <a:r>
                  <a:rPr kumimoji="0" lang="en-US" sz="2800" b="1" i="0" u="none" strike="noStrike" kern="1200" cap="none" spc="0" normalizeH="0" baseline="0" noProof="0" dirty="0">
                    <a:ln>
                      <a:noFill/>
                    </a:ln>
                    <a:solidFill>
                      <a:schemeClr val="tx1"/>
                    </a:solidFill>
                    <a:effectLst/>
                    <a:uLnTx/>
                    <a:uFillTx/>
                    <a:latin typeface="Segoe UI Semilight" panose="020B0402040204020203" pitchFamily="34" charset="0"/>
                    <a:ea typeface="+mn-ea"/>
                    <a:cs typeface="Segoe UI Semilight" panose="020B0402040204020203" pitchFamily="34" charset="0"/>
                  </a:rPr>
                  <a:t>Geometric: </a:t>
                </a:r>
                <a:r>
                  <a:rPr kumimoji="0" lang="en-US" sz="2800" b="0" i="0" u="none" strike="noStrike" kern="1200" cap="none" spc="0" normalizeH="0" baseline="0" noProof="0" dirty="0">
                    <a:ln>
                      <a:noFill/>
                    </a:ln>
                    <a:solidFill>
                      <a:schemeClr val="tx1"/>
                    </a:solidFill>
                    <a:effectLst/>
                    <a:uLnTx/>
                    <a:uFillTx/>
                    <a:latin typeface="Segoe UI Semilight" panose="020B0402040204020203" pitchFamily="34" charset="0"/>
                    <a:ea typeface="+mn-ea"/>
                    <a:cs typeface="Segoe UI Semilight" panose="020B0402040204020203" pitchFamily="34" charset="0"/>
                  </a:rPr>
                  <a:t>Number of </a:t>
                </a:r>
                <a:r>
                  <a:rPr lang="en-US" dirty="0">
                    <a:solidFill>
                      <a:schemeClr val="tx1"/>
                    </a:solidFill>
                  </a:rPr>
                  <a:t>trials till first success</a:t>
                </a:r>
                <a:br>
                  <a:rPr lang="en-US" dirty="0">
                    <a:solidFill>
                      <a:schemeClr val="tx1"/>
                    </a:solidFill>
                  </a:rPr>
                </a:br>
                <a14:m>
                  <m:oMath xmlns:m="http://schemas.openxmlformats.org/officeDocument/2006/math">
                    <m:r>
                      <m:rPr>
                        <m:sty m:val="p"/>
                      </m:rPr>
                      <a:rPr kumimoji="0" lang="en-US" sz="2400" b="0" i="0" u="none" strike="noStrike" kern="1200" cap="none" spc="0" normalizeH="0" baseline="0" noProof="0" smtClean="0">
                        <a:ln>
                          <a:noFill/>
                        </a:ln>
                        <a:solidFill>
                          <a:schemeClr val="tx1"/>
                        </a:solidFill>
                        <a:effectLst/>
                        <a:uLnTx/>
                        <a:uFillTx/>
                        <a:latin typeface="Cambria Math" panose="02040503050406030204" pitchFamily="18" charset="0"/>
                        <a:ea typeface="+mn-ea"/>
                      </a:rPr>
                      <m:t>Geo</m:t>
                    </m:r>
                    <m:d>
                      <m:dPr>
                        <m:ctrlPr>
                          <a:rPr kumimoji="0" lang="en-US" sz="2400" b="0" i="1" u="none" strike="noStrike" kern="1200" cap="none" spc="0" normalizeH="0" baseline="0" noProof="0" smtClean="0">
                            <a:ln>
                              <a:noFill/>
                            </a:ln>
                            <a:solidFill>
                              <a:schemeClr val="tx1"/>
                            </a:solidFill>
                            <a:effectLst/>
                            <a:uLnTx/>
                            <a:uFillTx/>
                            <a:latin typeface="Cambria Math" panose="02040503050406030204" pitchFamily="18" charset="0"/>
                            <a:ea typeface="+mn-ea"/>
                          </a:rPr>
                        </m:ctrlPr>
                      </m:dPr>
                      <m:e>
                        <m:r>
                          <a:rPr kumimoji="0" lang="en-US" sz="2400" b="0" i="1" u="none" strike="noStrike" kern="1200" cap="none" spc="0" normalizeH="0" baseline="0" noProof="0" smtClean="0">
                            <a:ln>
                              <a:noFill/>
                            </a:ln>
                            <a:solidFill>
                              <a:schemeClr val="tx1"/>
                            </a:solidFill>
                            <a:effectLst/>
                            <a:uLnTx/>
                            <a:uFillTx/>
                            <a:latin typeface="Cambria Math" panose="02040503050406030204" pitchFamily="18" charset="0"/>
                            <a:ea typeface="+mn-ea"/>
                          </a:rPr>
                          <m:t>𝑝</m:t>
                        </m:r>
                      </m:e>
                    </m:d>
                  </m:oMath>
                </a14:m>
                <a:r>
                  <a:rPr kumimoji="0" lang="en-US" sz="2400" b="0" i="0" u="none" strike="noStrike" kern="1200" cap="none" spc="0" normalizeH="0" baseline="0" noProof="0" dirty="0">
                    <a:ln>
                      <a:noFill/>
                    </a:ln>
                    <a:solidFill>
                      <a:schemeClr val="tx1"/>
                    </a:solidFill>
                    <a:effectLst/>
                    <a:uLnTx/>
                    <a:uFillTx/>
                    <a:latin typeface="Segoe UI Semilight" panose="020B0402040204020203" pitchFamily="34" charset="0"/>
                    <a:ea typeface="+mn-ea"/>
                    <a:cs typeface="Segoe UI Semilight" panose="020B0402040204020203" pitchFamily="34" charset="0"/>
                  </a:rPr>
                  <a:t> - probability </a:t>
                </a:r>
                <a14:m>
                  <m:oMath xmlns:m="http://schemas.openxmlformats.org/officeDocument/2006/math">
                    <m:r>
                      <a:rPr kumimoji="0" lang="en-US" sz="2400" b="0" i="1" u="none" strike="noStrike" kern="1200" cap="none" spc="0" normalizeH="0" baseline="0" noProof="0" smtClean="0">
                        <a:ln>
                          <a:noFill/>
                        </a:ln>
                        <a:solidFill>
                          <a:schemeClr val="tx1"/>
                        </a:solidFill>
                        <a:effectLst/>
                        <a:uLnTx/>
                        <a:uFillTx/>
                        <a:latin typeface="Cambria Math" panose="02040503050406030204" pitchFamily="18" charset="0"/>
                        <a:ea typeface="+mn-ea"/>
                      </a:rPr>
                      <m:t>𝑝</m:t>
                    </m:r>
                  </m:oMath>
                </a14:m>
                <a:r>
                  <a:rPr kumimoji="0" lang="en-US" sz="2400" b="0" i="0" u="none" strike="noStrike" kern="1200" cap="none" spc="0" normalizeH="0" baseline="0" noProof="0" dirty="0">
                    <a:ln>
                      <a:noFill/>
                    </a:ln>
                    <a:solidFill>
                      <a:schemeClr val="tx1"/>
                    </a:solidFill>
                    <a:effectLst/>
                    <a:uLnTx/>
                    <a:uFillTx/>
                    <a:latin typeface="Segoe UI Semilight" panose="020B0402040204020203" pitchFamily="34" charset="0"/>
                    <a:ea typeface="+mn-ea"/>
                    <a:cs typeface="Segoe UI Semilight" panose="020B0402040204020203" pitchFamily="34" charset="0"/>
                  </a:rPr>
                  <a:t> of success on each trial</a:t>
                </a:r>
                <a:endParaRPr lang="en-US" dirty="0">
                  <a:solidFill>
                    <a:schemeClr val="tx1"/>
                  </a:solidFill>
                </a:endParaRPr>
              </a:p>
              <a:p>
                <a:pPr marL="404813" marR="0" lvl="0" indent="-234950" algn="l" defTabSz="914400" rtl="0" eaLnBrk="1" fontAlgn="auto" latinLnBrk="0" hangingPunct="1">
                  <a:lnSpc>
                    <a:spcPct val="90000"/>
                  </a:lnSpc>
                  <a:spcBef>
                    <a:spcPts val="1200"/>
                  </a:spcBef>
                  <a:spcAft>
                    <a:spcPts val="200"/>
                  </a:spcAft>
                  <a:buClr>
                    <a:srgbClr val="1CADE4"/>
                  </a:buClr>
                  <a:buSzPct val="100000"/>
                  <a:buFont typeface="Arial" panose="020B0604020202020204" pitchFamily="34" charset="0"/>
                  <a:buChar char="•"/>
                  <a:tabLst/>
                  <a:defRPr/>
                </a:pPr>
                <a:r>
                  <a:rPr lang="en-US" b="1" dirty="0">
                    <a:solidFill>
                      <a:schemeClr val="tx1"/>
                    </a:solidFill>
                  </a:rPr>
                  <a:t>Poisson: </a:t>
                </a:r>
                <a:r>
                  <a:rPr lang="en-US" dirty="0">
                    <a:solidFill>
                      <a:schemeClr val="tx1"/>
                    </a:solidFill>
                  </a:rPr>
                  <a:t>Number of successes in a time interval</a:t>
                </a:r>
                <a:br>
                  <a:rPr lang="en-US" dirty="0">
                    <a:solidFill>
                      <a:schemeClr val="tx1"/>
                    </a:solidFill>
                  </a:rPr>
                </a:br>
                <a14:m>
                  <m:oMath xmlns:m="http://schemas.openxmlformats.org/officeDocument/2006/math">
                    <m:r>
                      <m:rPr>
                        <m:sty m:val="p"/>
                      </m:rPr>
                      <a:rPr kumimoji="0" lang="en-US" sz="2400" b="0" i="0" u="none" strike="noStrike" kern="1200" cap="none" spc="0" normalizeH="0" baseline="0" noProof="0" smtClean="0">
                        <a:ln>
                          <a:noFill/>
                        </a:ln>
                        <a:solidFill>
                          <a:schemeClr val="tx1"/>
                        </a:solidFill>
                        <a:effectLst/>
                        <a:uLnTx/>
                        <a:uFillTx/>
                        <a:latin typeface="Cambria Math" panose="02040503050406030204" pitchFamily="18" charset="0"/>
                        <a:ea typeface="+mn-ea"/>
                      </a:rPr>
                      <m:t>Poi</m:t>
                    </m:r>
                    <m:d>
                      <m:dPr>
                        <m:ctrlPr>
                          <a:rPr kumimoji="0" lang="en-US" sz="2400" b="0" i="1" u="none" strike="noStrike" kern="1200" cap="none" spc="0" normalizeH="0" baseline="0" noProof="0" smtClean="0">
                            <a:ln>
                              <a:noFill/>
                            </a:ln>
                            <a:solidFill>
                              <a:schemeClr val="tx1"/>
                            </a:solidFill>
                            <a:effectLst/>
                            <a:uLnTx/>
                            <a:uFillTx/>
                            <a:latin typeface="Cambria Math" panose="02040503050406030204" pitchFamily="18" charset="0"/>
                            <a:ea typeface="+mn-ea"/>
                          </a:rPr>
                        </m:ctrlPr>
                      </m:dPr>
                      <m:e>
                        <m:r>
                          <a:rPr kumimoji="0" lang="en-US" sz="2400" b="0" i="1" u="none" strike="noStrike" kern="1200" cap="none" spc="0" normalizeH="0" baseline="0" noProof="0" smtClean="0">
                            <a:ln>
                              <a:noFill/>
                            </a:ln>
                            <a:solidFill>
                              <a:schemeClr val="tx1"/>
                            </a:solidFill>
                            <a:effectLst/>
                            <a:uLnTx/>
                            <a:uFillTx/>
                            <a:latin typeface="Cambria Math" panose="02040503050406030204" pitchFamily="18" charset="0"/>
                            <a:ea typeface="+mn-ea"/>
                          </a:rPr>
                          <m:t>𝜆</m:t>
                        </m:r>
                      </m:e>
                    </m:d>
                  </m:oMath>
                </a14:m>
                <a:r>
                  <a:rPr kumimoji="0" lang="en-US" sz="2400" b="0" i="0" u="none" strike="noStrike" kern="1200" cap="none" spc="0" normalizeH="0" baseline="0" noProof="0" dirty="0">
                    <a:ln>
                      <a:noFill/>
                    </a:ln>
                    <a:solidFill>
                      <a:schemeClr val="tx1"/>
                    </a:solidFill>
                    <a:effectLst/>
                    <a:uLnTx/>
                    <a:uFillTx/>
                    <a:latin typeface="Segoe UI Semilight" panose="020B0402040204020203" pitchFamily="34" charset="0"/>
                    <a:ea typeface="+mn-ea"/>
                    <a:cs typeface="Segoe UI Semilight" panose="020B0402040204020203" pitchFamily="34" charset="0"/>
                  </a:rPr>
                  <a:t> -</a:t>
                </a:r>
                <a:r>
                  <a:rPr kumimoji="0" lang="en-US" sz="2400" b="0" i="0" u="none" strike="noStrike" kern="1200" cap="none" spc="0" normalizeH="0" noProof="0" dirty="0">
                    <a:ln>
                      <a:noFill/>
                    </a:ln>
                    <a:solidFill>
                      <a:schemeClr val="tx1"/>
                    </a:solidFill>
                    <a:effectLst/>
                    <a:uLnTx/>
                    <a:uFillTx/>
                    <a:latin typeface="Segoe UI Semilight" panose="020B0402040204020203" pitchFamily="34" charset="0"/>
                    <a:ea typeface="+mn-ea"/>
                    <a:cs typeface="Segoe UI Semilight" panose="020B0402040204020203" pitchFamily="34" charset="0"/>
                  </a:rPr>
                  <a:t> average number of successes in the time interval</a:t>
                </a:r>
                <a:endParaRPr lang="en-US" dirty="0">
                  <a:solidFill>
                    <a:schemeClr val="tx1"/>
                  </a:solidFill>
                </a:endParaRPr>
              </a:p>
              <a:p>
                <a:pPr marL="404813" marR="0" lvl="0" indent="-234950" algn="l" defTabSz="914400" rtl="0" eaLnBrk="1" fontAlgn="auto" latinLnBrk="0" hangingPunct="1">
                  <a:lnSpc>
                    <a:spcPct val="90000"/>
                  </a:lnSpc>
                  <a:spcBef>
                    <a:spcPts val="1200"/>
                  </a:spcBef>
                  <a:spcAft>
                    <a:spcPts val="200"/>
                  </a:spcAft>
                  <a:buClr>
                    <a:srgbClr val="1CADE4"/>
                  </a:buClr>
                  <a:buSzPct val="100000"/>
                  <a:buFont typeface="Arial" panose="020B0604020202020204" pitchFamily="34" charset="0"/>
                  <a:buChar char="•"/>
                  <a:tabLst/>
                  <a:defRPr/>
                </a:pPr>
                <a:r>
                  <a:rPr lang="en-US" b="1" dirty="0">
                    <a:solidFill>
                      <a:schemeClr val="tx1"/>
                    </a:solidFill>
                  </a:rPr>
                  <a:t>Negative Binomial</a:t>
                </a:r>
                <a:r>
                  <a:rPr lang="en-US" dirty="0">
                    <a:solidFill>
                      <a:schemeClr val="tx1"/>
                    </a:solidFill>
                  </a:rPr>
                  <a:t>: Number of trials till </a:t>
                </a:r>
                <a14:m>
                  <m:oMath xmlns:m="http://schemas.openxmlformats.org/officeDocument/2006/math">
                    <m:r>
                      <a:rPr lang="en-US" b="0" i="1" smtClean="0">
                        <a:solidFill>
                          <a:schemeClr val="tx1"/>
                        </a:solidFill>
                        <a:latin typeface="Cambria Math" panose="02040503050406030204" pitchFamily="18" charset="0"/>
                      </a:rPr>
                      <m:t>𝑟</m:t>
                    </m:r>
                  </m:oMath>
                </a14:m>
                <a:r>
                  <a:rPr kumimoji="0" lang="en-US" sz="2800" b="1" i="0" u="none" strike="noStrike" kern="1200" cap="none" spc="0" normalizeH="0" baseline="0" noProof="0" dirty="0">
                    <a:ln>
                      <a:noFill/>
                    </a:ln>
                    <a:solidFill>
                      <a:schemeClr val="tx1"/>
                    </a:solidFill>
                    <a:effectLst/>
                    <a:uLnTx/>
                    <a:uFillTx/>
                    <a:latin typeface="Segoe UI Semilight" panose="020B0402040204020203" pitchFamily="34" charset="0"/>
                    <a:ea typeface="+mn-ea"/>
                    <a:cs typeface="Segoe UI Semilight" panose="020B0402040204020203" pitchFamily="34" charset="0"/>
                  </a:rPr>
                  <a:t>’</a:t>
                </a:r>
                <a:r>
                  <a:rPr lang="en-US" noProof="0" dirty="0" err="1">
                    <a:solidFill>
                      <a:schemeClr val="tx1"/>
                    </a:solidFill>
                  </a:rPr>
                  <a:t>th</a:t>
                </a:r>
                <a:r>
                  <a:rPr lang="en-US" noProof="0" dirty="0">
                    <a:solidFill>
                      <a:schemeClr val="tx1"/>
                    </a:solidFill>
                  </a:rPr>
                  <a:t> success</a:t>
                </a:r>
                <a:br>
                  <a:rPr lang="en-US" noProof="0" dirty="0">
                    <a:solidFill>
                      <a:schemeClr val="tx1"/>
                    </a:solidFill>
                  </a:rPr>
                </a:br>
                <a14:m>
                  <m:oMath xmlns:m="http://schemas.openxmlformats.org/officeDocument/2006/math">
                    <m:r>
                      <m:rPr>
                        <m:sty m:val="p"/>
                      </m:rPr>
                      <a:rPr kumimoji="0" lang="en-US" sz="2400" b="0" i="0" u="none" strike="noStrike" kern="1200" cap="none" spc="0" normalizeH="0" baseline="0" noProof="0" smtClean="0">
                        <a:ln>
                          <a:noFill/>
                        </a:ln>
                        <a:solidFill>
                          <a:schemeClr val="tx1"/>
                        </a:solidFill>
                        <a:effectLst/>
                        <a:uLnTx/>
                        <a:uFillTx/>
                        <a:latin typeface="Cambria Math" panose="02040503050406030204" pitchFamily="18" charset="0"/>
                        <a:ea typeface="+mn-ea"/>
                      </a:rPr>
                      <m:t>NegBin</m:t>
                    </m:r>
                    <m:d>
                      <m:dPr>
                        <m:ctrlPr>
                          <a:rPr kumimoji="0" lang="en-US" sz="2400" b="0" i="1" u="none" strike="noStrike" kern="1200" cap="none" spc="0" normalizeH="0" baseline="0" noProof="0" smtClean="0">
                            <a:ln>
                              <a:noFill/>
                            </a:ln>
                            <a:solidFill>
                              <a:schemeClr val="tx1"/>
                            </a:solidFill>
                            <a:effectLst/>
                            <a:uLnTx/>
                            <a:uFillTx/>
                            <a:latin typeface="Cambria Math" panose="02040503050406030204" pitchFamily="18" charset="0"/>
                            <a:ea typeface="+mn-ea"/>
                          </a:rPr>
                        </m:ctrlPr>
                      </m:dPr>
                      <m:e>
                        <m:r>
                          <a:rPr kumimoji="0" lang="en-US" sz="2400" b="0" i="1" u="none" strike="noStrike" kern="1200" cap="none" spc="0" normalizeH="0" baseline="0" noProof="0" smtClean="0">
                            <a:ln>
                              <a:noFill/>
                            </a:ln>
                            <a:solidFill>
                              <a:schemeClr val="tx1"/>
                            </a:solidFill>
                            <a:effectLst/>
                            <a:uLnTx/>
                            <a:uFillTx/>
                            <a:latin typeface="Cambria Math" panose="02040503050406030204" pitchFamily="18" charset="0"/>
                            <a:ea typeface="+mn-ea"/>
                          </a:rPr>
                          <m:t>𝑟</m:t>
                        </m:r>
                        <m:r>
                          <a:rPr kumimoji="0" lang="en-US" sz="2400" b="0" i="1" u="none" strike="noStrike" kern="1200" cap="none" spc="0" normalizeH="0" baseline="0" noProof="0" smtClean="0">
                            <a:ln>
                              <a:noFill/>
                            </a:ln>
                            <a:solidFill>
                              <a:schemeClr val="tx1"/>
                            </a:solidFill>
                            <a:effectLst/>
                            <a:uLnTx/>
                            <a:uFillTx/>
                            <a:latin typeface="Cambria Math" panose="02040503050406030204" pitchFamily="18" charset="0"/>
                            <a:ea typeface="+mn-ea"/>
                          </a:rPr>
                          <m:t>,</m:t>
                        </m:r>
                        <m:r>
                          <a:rPr kumimoji="0" lang="en-US" sz="2400" b="0" i="1" u="none" strike="noStrike" kern="1200" cap="none" spc="0" normalizeH="0" baseline="0" noProof="0" smtClean="0">
                            <a:ln>
                              <a:noFill/>
                            </a:ln>
                            <a:solidFill>
                              <a:schemeClr val="tx1"/>
                            </a:solidFill>
                            <a:effectLst/>
                            <a:uLnTx/>
                            <a:uFillTx/>
                            <a:latin typeface="Cambria Math" panose="02040503050406030204" pitchFamily="18" charset="0"/>
                            <a:ea typeface="+mn-ea"/>
                          </a:rPr>
                          <m:t>𝑝</m:t>
                        </m:r>
                      </m:e>
                    </m:d>
                  </m:oMath>
                </a14:m>
                <a:r>
                  <a:rPr kumimoji="0" lang="en-US" sz="2400" b="0" i="0" u="none" strike="noStrike" kern="1200" cap="none" spc="0" normalizeH="0" baseline="0" noProof="0" dirty="0">
                    <a:ln>
                      <a:noFill/>
                    </a:ln>
                    <a:solidFill>
                      <a:schemeClr val="tx1"/>
                    </a:solidFill>
                    <a:effectLst/>
                    <a:uLnTx/>
                    <a:uFillTx/>
                    <a:latin typeface="Segoe UI Semilight" panose="020B0402040204020203" pitchFamily="34" charset="0"/>
                    <a:ea typeface="+mn-ea"/>
                    <a:cs typeface="Segoe UI Semilight" panose="020B0402040204020203" pitchFamily="34" charset="0"/>
                  </a:rPr>
                  <a:t> - probability </a:t>
                </a:r>
                <a14:m>
                  <m:oMath xmlns:m="http://schemas.openxmlformats.org/officeDocument/2006/math">
                    <m:r>
                      <a:rPr kumimoji="0" lang="en-US" sz="2400" b="0" i="1" u="none" strike="noStrike" kern="1200" cap="none" spc="0" normalizeH="0" baseline="0" noProof="0" smtClean="0">
                        <a:ln>
                          <a:noFill/>
                        </a:ln>
                        <a:solidFill>
                          <a:schemeClr val="tx1"/>
                        </a:solidFill>
                        <a:effectLst/>
                        <a:uLnTx/>
                        <a:uFillTx/>
                        <a:latin typeface="Cambria Math" panose="02040503050406030204" pitchFamily="18" charset="0"/>
                        <a:ea typeface="+mn-ea"/>
                      </a:rPr>
                      <m:t>𝑝</m:t>
                    </m:r>
                  </m:oMath>
                </a14:m>
                <a:r>
                  <a:rPr kumimoji="0" lang="en-US" sz="2400" b="0" i="0" u="none" strike="noStrike" kern="1200" cap="none" spc="0" normalizeH="0" baseline="0" noProof="0" dirty="0">
                    <a:ln>
                      <a:noFill/>
                    </a:ln>
                    <a:solidFill>
                      <a:schemeClr val="tx1"/>
                    </a:solidFill>
                    <a:effectLst/>
                    <a:uLnTx/>
                    <a:uFillTx/>
                    <a:latin typeface="Segoe UI Semilight" panose="020B0402040204020203" pitchFamily="34" charset="0"/>
                    <a:ea typeface="+mn-ea"/>
                    <a:cs typeface="Segoe UI Semilight" panose="020B0402040204020203" pitchFamily="34" charset="0"/>
                  </a:rPr>
                  <a:t> of success on each trial, want trials till th</a:t>
                </a:r>
                <a:r>
                  <a:rPr kumimoji="0" lang="en-US" sz="2400" b="0" i="0" u="none" strike="noStrike" kern="1200" cap="none" spc="0" normalizeH="0" baseline="0" noProof="0" dirty="0">
                    <a:ln>
                      <a:noFill/>
                    </a:ln>
                    <a:solidFill>
                      <a:schemeClr val="tx1"/>
                    </a:solidFill>
                    <a:effectLst/>
                    <a:uLnTx/>
                    <a:uFillTx/>
                  </a:rPr>
                  <a:t>e </a:t>
                </a:r>
                <a14:m>
                  <m:oMath xmlns:m="http://schemas.openxmlformats.org/officeDocument/2006/math">
                    <m:r>
                      <a:rPr kumimoji="0" lang="en-US" sz="2400" b="0" i="1" u="none" strike="noStrike" kern="1200" cap="none" spc="0" normalizeH="0" baseline="0" noProof="0" smtClean="0">
                        <a:ln>
                          <a:noFill/>
                        </a:ln>
                        <a:solidFill>
                          <a:schemeClr val="tx1"/>
                        </a:solidFill>
                        <a:effectLst/>
                        <a:uLnTx/>
                        <a:uFillTx/>
                        <a:latin typeface="Cambria Math" panose="02040503050406030204" pitchFamily="18" charset="0"/>
                      </a:rPr>
                      <m:t>𝑟</m:t>
                    </m:r>
                  </m:oMath>
                </a14:m>
                <a:r>
                  <a:rPr lang="en-US" sz="2400" noProof="0" dirty="0">
                    <a:solidFill>
                      <a:schemeClr val="tx1"/>
                    </a:solidFill>
                  </a:rPr>
                  <a:t>’</a:t>
                </a:r>
                <a:r>
                  <a:rPr lang="en-US" sz="2400" noProof="0" dirty="0" err="1">
                    <a:solidFill>
                      <a:schemeClr val="tx1"/>
                    </a:solidFill>
                  </a:rPr>
                  <a:t>th</a:t>
                </a:r>
                <a:r>
                  <a:rPr lang="en-US" sz="2400" noProof="0" dirty="0">
                    <a:solidFill>
                      <a:schemeClr val="tx1"/>
                    </a:solidFill>
                  </a:rPr>
                  <a:t> success</a:t>
                </a:r>
              </a:p>
              <a:p>
                <a:pPr marL="404813" marR="0" lvl="0" indent="-234950" algn="l" defTabSz="914400" rtl="0" eaLnBrk="1" fontAlgn="auto" latinLnBrk="0" hangingPunct="1">
                  <a:lnSpc>
                    <a:spcPct val="90000"/>
                  </a:lnSpc>
                  <a:spcBef>
                    <a:spcPts val="1200"/>
                  </a:spcBef>
                  <a:spcAft>
                    <a:spcPts val="200"/>
                  </a:spcAft>
                  <a:buClr>
                    <a:srgbClr val="1CADE4"/>
                  </a:buClr>
                  <a:buSzPct val="100000"/>
                  <a:buFont typeface="Arial" panose="020B0604020202020204" pitchFamily="34" charset="0"/>
                  <a:buChar char="•"/>
                  <a:tabLst/>
                  <a:defRPr/>
                </a:pPr>
                <a:r>
                  <a:rPr kumimoji="0" lang="en-US" sz="2800" b="1" i="0" u="none" strike="noStrike" kern="1200" cap="none" spc="0" normalizeH="0" baseline="0" dirty="0">
                    <a:ln>
                      <a:noFill/>
                    </a:ln>
                    <a:solidFill>
                      <a:schemeClr val="tx1"/>
                    </a:solidFill>
                    <a:effectLst/>
                    <a:uLnTx/>
                    <a:uFillTx/>
                    <a:latin typeface="Segoe UI Semilight" panose="020B0402040204020203" pitchFamily="34" charset="0"/>
                    <a:ea typeface="+mn-ea"/>
                    <a:cs typeface="Segoe UI Semilight" panose="020B0402040204020203" pitchFamily="34" charset="0"/>
                  </a:rPr>
                  <a:t>Hypergeometric: </a:t>
                </a:r>
                <a:r>
                  <a:rPr kumimoji="0" lang="en-US" sz="2800" i="0" u="none" strike="noStrike" kern="1200" cap="none" spc="0" normalizeH="0" baseline="0" dirty="0">
                    <a:ln>
                      <a:noFill/>
                    </a:ln>
                    <a:solidFill>
                      <a:schemeClr val="tx1"/>
                    </a:solidFill>
                    <a:effectLst/>
                    <a:uLnTx/>
                    <a:uFillTx/>
                    <a:latin typeface="Segoe UI Semilight" panose="020B0402040204020203" pitchFamily="34" charset="0"/>
                    <a:ea typeface="+mn-ea"/>
                    <a:cs typeface="Segoe UI Semilight" panose="020B0402040204020203" pitchFamily="34" charset="0"/>
                  </a:rPr>
                  <a:t>Number of successes when drawing a sample</a:t>
                </a:r>
                <a:br>
                  <a:rPr kumimoji="0" lang="en-US" sz="2800" i="0" u="none" strike="noStrike" kern="1200" cap="none" spc="0" normalizeH="0" baseline="0" dirty="0">
                    <a:ln>
                      <a:noFill/>
                    </a:ln>
                    <a:solidFill>
                      <a:schemeClr val="tx1"/>
                    </a:solidFill>
                    <a:effectLst/>
                    <a:uLnTx/>
                    <a:uFillTx/>
                    <a:latin typeface="Segoe UI Semilight" panose="020B0402040204020203" pitchFamily="34" charset="0"/>
                    <a:ea typeface="+mn-ea"/>
                    <a:cs typeface="Segoe UI Semilight" panose="020B0402040204020203" pitchFamily="34" charset="0"/>
                  </a:rPr>
                </a:br>
                <a14:m>
                  <m:oMath xmlns:m="http://schemas.openxmlformats.org/officeDocument/2006/math">
                    <m:r>
                      <m:rPr>
                        <m:sty m:val="p"/>
                      </m:rPr>
                      <a:rPr kumimoji="0" lang="en-US" sz="2400" b="0" i="0" u="none" strike="noStrike" kern="1200" cap="none" spc="0" normalizeH="0" baseline="0" noProof="0" smtClean="0">
                        <a:ln>
                          <a:noFill/>
                        </a:ln>
                        <a:solidFill>
                          <a:schemeClr val="tx1"/>
                        </a:solidFill>
                        <a:effectLst/>
                        <a:uLnTx/>
                        <a:uFillTx/>
                        <a:latin typeface="Cambria Math" panose="02040503050406030204" pitchFamily="18" charset="0"/>
                        <a:ea typeface="+mn-ea"/>
                      </a:rPr>
                      <m:t>HypGeo</m:t>
                    </m:r>
                    <m:d>
                      <m:dPr>
                        <m:ctrlPr>
                          <a:rPr kumimoji="0" lang="en-US" sz="2400" b="0" i="1" u="none" strike="noStrike" kern="1200" cap="none" spc="0" normalizeH="0" baseline="0" noProof="0" smtClean="0">
                            <a:ln>
                              <a:noFill/>
                            </a:ln>
                            <a:solidFill>
                              <a:schemeClr val="tx1"/>
                            </a:solidFill>
                            <a:effectLst/>
                            <a:uLnTx/>
                            <a:uFillTx/>
                            <a:latin typeface="Cambria Math" panose="02040503050406030204" pitchFamily="18" charset="0"/>
                            <a:ea typeface="+mn-ea"/>
                          </a:rPr>
                        </m:ctrlPr>
                      </m:dPr>
                      <m:e>
                        <m:r>
                          <a:rPr kumimoji="0" lang="en-US" sz="2400" b="0" i="1" u="none" strike="noStrike" kern="1200" cap="none" spc="0" normalizeH="0" baseline="0" noProof="0" smtClean="0">
                            <a:ln>
                              <a:noFill/>
                            </a:ln>
                            <a:solidFill>
                              <a:schemeClr val="tx1"/>
                            </a:solidFill>
                            <a:effectLst/>
                            <a:uLnTx/>
                            <a:uFillTx/>
                            <a:latin typeface="Cambria Math" panose="02040503050406030204" pitchFamily="18" charset="0"/>
                            <a:ea typeface="+mn-ea"/>
                          </a:rPr>
                          <m:t>𝑁</m:t>
                        </m:r>
                        <m:r>
                          <a:rPr kumimoji="0" lang="en-US" sz="2400" b="0" i="1" u="none" strike="noStrike" kern="1200" cap="none" spc="0" normalizeH="0" baseline="0" noProof="0" smtClean="0">
                            <a:ln>
                              <a:noFill/>
                            </a:ln>
                            <a:solidFill>
                              <a:schemeClr val="tx1"/>
                            </a:solidFill>
                            <a:effectLst/>
                            <a:uLnTx/>
                            <a:uFillTx/>
                            <a:latin typeface="Cambria Math" panose="02040503050406030204" pitchFamily="18" charset="0"/>
                            <a:ea typeface="+mn-ea"/>
                          </a:rPr>
                          <m:t>,</m:t>
                        </m:r>
                        <m:r>
                          <a:rPr kumimoji="0" lang="en-US" sz="2400" b="0" i="1" u="none" strike="noStrike" kern="1200" cap="none" spc="0" normalizeH="0" baseline="0" noProof="0" smtClean="0">
                            <a:ln>
                              <a:noFill/>
                            </a:ln>
                            <a:solidFill>
                              <a:schemeClr val="tx1"/>
                            </a:solidFill>
                            <a:effectLst/>
                            <a:uLnTx/>
                            <a:uFillTx/>
                            <a:latin typeface="Cambria Math" panose="02040503050406030204" pitchFamily="18" charset="0"/>
                            <a:ea typeface="+mn-ea"/>
                          </a:rPr>
                          <m:t>𝐾</m:t>
                        </m:r>
                        <m:r>
                          <a:rPr kumimoji="0" lang="en-US" sz="2400" b="0" i="1" u="none" strike="noStrike" kern="1200" cap="none" spc="0" normalizeH="0" baseline="0" noProof="0" smtClean="0">
                            <a:ln>
                              <a:noFill/>
                            </a:ln>
                            <a:solidFill>
                              <a:schemeClr val="tx1"/>
                            </a:solidFill>
                            <a:effectLst/>
                            <a:uLnTx/>
                            <a:uFillTx/>
                            <a:latin typeface="Cambria Math" panose="02040503050406030204" pitchFamily="18" charset="0"/>
                            <a:ea typeface="+mn-ea"/>
                          </a:rPr>
                          <m:t>,</m:t>
                        </m:r>
                        <m:r>
                          <a:rPr kumimoji="0" lang="en-US" sz="2400" b="0" i="1" u="none" strike="noStrike" kern="1200" cap="none" spc="0" normalizeH="0" baseline="0" noProof="0" smtClean="0">
                            <a:ln>
                              <a:noFill/>
                            </a:ln>
                            <a:solidFill>
                              <a:schemeClr val="tx1"/>
                            </a:solidFill>
                            <a:effectLst/>
                            <a:uLnTx/>
                            <a:uFillTx/>
                            <a:latin typeface="Cambria Math" panose="02040503050406030204" pitchFamily="18" charset="0"/>
                            <a:ea typeface="+mn-ea"/>
                          </a:rPr>
                          <m:t>𝑛</m:t>
                        </m:r>
                      </m:e>
                    </m:d>
                  </m:oMath>
                </a14:m>
                <a:r>
                  <a:rPr kumimoji="0" lang="en-US" sz="2400" b="0" i="0" u="none" strike="noStrike" kern="1200" cap="none" spc="0" normalizeH="0" baseline="0" noProof="0" dirty="0">
                    <a:ln>
                      <a:noFill/>
                    </a:ln>
                    <a:solidFill>
                      <a:schemeClr val="tx1"/>
                    </a:solidFill>
                    <a:effectLst/>
                    <a:uLnTx/>
                    <a:uFillTx/>
                    <a:latin typeface="Segoe UI Semilight" panose="020B0402040204020203" pitchFamily="34" charset="0"/>
                    <a:ea typeface="+mn-ea"/>
                    <a:cs typeface="Segoe UI Semilight" panose="020B0402040204020203" pitchFamily="34" charset="0"/>
                  </a:rPr>
                  <a:t> -</a:t>
                </a:r>
                <a:r>
                  <a:rPr kumimoji="0" lang="en-US" sz="2400" b="0" i="0" u="none" strike="noStrike" kern="1200" cap="none" spc="0" normalizeH="0" noProof="0" dirty="0">
                    <a:ln>
                      <a:noFill/>
                    </a:ln>
                    <a:solidFill>
                      <a:schemeClr val="tx1"/>
                    </a:solidFill>
                    <a:effectLst/>
                    <a:uLnTx/>
                    <a:uFillTx/>
                    <a:latin typeface="Segoe UI Semilight" panose="020B0402040204020203" pitchFamily="34" charset="0"/>
                    <a:ea typeface="+mn-ea"/>
                    <a:cs typeface="Segoe UI Semilight" panose="020B0402040204020203" pitchFamily="34" charset="0"/>
                  </a:rPr>
                  <a:t> drawing a sample of </a:t>
                </a:r>
                <a14:m>
                  <m:oMath xmlns:m="http://schemas.openxmlformats.org/officeDocument/2006/math">
                    <m:r>
                      <a:rPr kumimoji="0" lang="en-US" sz="2400" b="0" i="1" u="none" strike="noStrike" kern="1200" cap="none" spc="0" normalizeH="0" noProof="0" smtClean="0">
                        <a:ln>
                          <a:noFill/>
                        </a:ln>
                        <a:solidFill>
                          <a:schemeClr val="tx1"/>
                        </a:solidFill>
                        <a:effectLst/>
                        <a:uLnTx/>
                        <a:uFillTx/>
                        <a:latin typeface="Cambria Math" panose="02040503050406030204" pitchFamily="18" charset="0"/>
                        <a:ea typeface="+mn-ea"/>
                        <a:cs typeface="Segoe UI Semilight" panose="020B0402040204020203" pitchFamily="34" charset="0"/>
                      </a:rPr>
                      <m:t>𝑛</m:t>
                    </m:r>
                  </m:oMath>
                </a14:m>
                <a:r>
                  <a:rPr kumimoji="0" lang="en-US" sz="2400" b="0" i="0" u="none" strike="noStrike" kern="1200" cap="none" spc="0" normalizeH="0" noProof="0" dirty="0">
                    <a:ln>
                      <a:noFill/>
                    </a:ln>
                    <a:solidFill>
                      <a:schemeClr val="tx1"/>
                    </a:solidFill>
                    <a:effectLst/>
                    <a:uLnTx/>
                    <a:uFillTx/>
                    <a:latin typeface="Segoe UI Semilight" panose="020B0402040204020203" pitchFamily="34" charset="0"/>
                    <a:ea typeface="+mn-ea"/>
                    <a:cs typeface="Segoe UI Semilight" panose="020B0402040204020203" pitchFamily="34" charset="0"/>
                  </a:rPr>
                  <a:t> items from a set of </a:t>
                </a:r>
                <a14:m>
                  <m:oMath xmlns:m="http://schemas.openxmlformats.org/officeDocument/2006/math">
                    <m:r>
                      <a:rPr kumimoji="0" lang="en-US" sz="2400" b="0" i="1" u="none" strike="noStrike" kern="1200" cap="none" spc="0" normalizeH="0" noProof="0" smtClean="0">
                        <a:ln>
                          <a:noFill/>
                        </a:ln>
                        <a:solidFill>
                          <a:schemeClr val="tx1"/>
                        </a:solidFill>
                        <a:effectLst/>
                        <a:uLnTx/>
                        <a:uFillTx/>
                        <a:latin typeface="Cambria Math" panose="02040503050406030204" pitchFamily="18" charset="0"/>
                        <a:ea typeface="+mn-ea"/>
                        <a:cs typeface="Segoe UI Semilight" panose="020B0402040204020203" pitchFamily="34" charset="0"/>
                      </a:rPr>
                      <m:t>𝑁</m:t>
                    </m:r>
                  </m:oMath>
                </a14:m>
                <a:r>
                  <a:rPr kumimoji="0" lang="en-US" sz="2400" b="0" i="0" u="none" strike="noStrike" kern="1200" cap="none" spc="0" normalizeH="0" noProof="0" dirty="0">
                    <a:ln>
                      <a:noFill/>
                    </a:ln>
                    <a:solidFill>
                      <a:schemeClr val="tx1"/>
                    </a:solidFill>
                    <a:effectLst/>
                    <a:uLnTx/>
                    <a:uFillTx/>
                    <a:latin typeface="Segoe UI Semilight" panose="020B0402040204020203" pitchFamily="34" charset="0"/>
                    <a:ea typeface="+mn-ea"/>
                    <a:cs typeface="Segoe UI Semilight" panose="020B0402040204020203" pitchFamily="34" charset="0"/>
                  </a:rPr>
                  <a:t> with </a:t>
                </a:r>
                <a14:m>
                  <m:oMath xmlns:m="http://schemas.openxmlformats.org/officeDocument/2006/math">
                    <m:r>
                      <a:rPr kumimoji="0" lang="en-US" sz="2400" b="0" i="1" u="none" strike="noStrike" kern="1200" cap="none" spc="0" normalizeH="0" noProof="0" smtClean="0">
                        <a:ln>
                          <a:noFill/>
                        </a:ln>
                        <a:solidFill>
                          <a:schemeClr val="tx1"/>
                        </a:solidFill>
                        <a:effectLst/>
                        <a:uLnTx/>
                        <a:uFillTx/>
                        <a:latin typeface="Cambria Math" panose="02040503050406030204" pitchFamily="18" charset="0"/>
                        <a:ea typeface="+mn-ea"/>
                        <a:cs typeface="Segoe UI Semilight" panose="020B0402040204020203" pitchFamily="34" charset="0"/>
                      </a:rPr>
                      <m:t>𝐾</m:t>
                    </m:r>
                  </m:oMath>
                </a14:m>
                <a:r>
                  <a:rPr kumimoji="0" lang="en-US" sz="2400" b="0" i="0" u="none" strike="noStrike" kern="1200" cap="none" spc="0" normalizeH="0" noProof="0" dirty="0">
                    <a:ln>
                      <a:noFill/>
                    </a:ln>
                    <a:solidFill>
                      <a:schemeClr val="tx1"/>
                    </a:solidFill>
                    <a:effectLst/>
                    <a:uLnTx/>
                    <a:uFillTx/>
                    <a:latin typeface="Segoe UI Semilight" panose="020B0402040204020203" pitchFamily="34" charset="0"/>
                    <a:ea typeface="+mn-ea"/>
                    <a:cs typeface="Segoe UI Semilight" panose="020B0402040204020203" pitchFamily="34" charset="0"/>
                  </a:rPr>
                  <a:t> successes</a:t>
                </a:r>
                <a:endParaRPr lang="en-US" sz="1100" dirty="0">
                  <a:solidFill>
                    <a:schemeClr val="tx1"/>
                  </a:solidFill>
                </a:endParaRPr>
              </a:p>
            </p:txBody>
          </p:sp>
        </mc:Choice>
        <mc:Fallback xmlns="">
          <p:sp>
            <p:nvSpPr>
              <p:cNvPr id="3" name="Content Placeholder 2">
                <a:extLst>
                  <a:ext uri="{FF2B5EF4-FFF2-40B4-BE49-F238E27FC236}">
                    <a16:creationId xmlns:a16="http://schemas.microsoft.com/office/drawing/2014/main" id="{3B0A3385-4C50-395B-0DEE-826455153C55}"/>
                  </a:ext>
                </a:extLst>
              </p:cNvPr>
              <p:cNvSpPr>
                <a:spLocks noGrp="1" noRot="1" noChangeAspect="1" noMove="1" noResize="1" noEditPoints="1" noAdjustHandles="1" noChangeArrowheads="1" noChangeShapeType="1" noTextEdit="1"/>
              </p:cNvSpPr>
              <p:nvPr>
                <p:ph idx="1"/>
              </p:nvPr>
            </p:nvSpPr>
            <p:spPr>
              <a:xfrm>
                <a:off x="575240" y="1235256"/>
                <a:ext cx="11187258" cy="5531304"/>
              </a:xfrm>
              <a:blipFill>
                <a:blip r:embed="rId3"/>
                <a:stretch>
                  <a:fillRect t="-2426" b="-1433"/>
                </a:stretch>
              </a:blipFill>
            </p:spPr>
            <p:txBody>
              <a:bodyPr/>
              <a:lstStyle/>
              <a:p>
                <a:r>
                  <a:rPr lang="en-US">
                    <a:noFill/>
                  </a:rPr>
                  <a:t> </a:t>
                </a:r>
              </a:p>
            </p:txBody>
          </p:sp>
        </mc:Fallback>
      </mc:AlternateContent>
    </p:spTree>
    <p:extLst>
      <p:ext uri="{BB962C8B-B14F-4D97-AF65-F5344CB8AC3E}">
        <p14:creationId xmlns:p14="http://schemas.microsoft.com/office/powerpoint/2010/main" val="15137323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7B047-F920-4B2B-BE64-508D170E67D7}"/>
              </a:ext>
            </a:extLst>
          </p:cNvPr>
          <p:cNvSpPr>
            <a:spLocks noGrp="1"/>
          </p:cNvSpPr>
          <p:nvPr>
            <p:ph type="title"/>
          </p:nvPr>
        </p:nvSpPr>
        <p:spPr/>
        <p:txBody>
          <a:bodyPr/>
          <a:lstStyle/>
          <a:p>
            <a:r>
              <a:rPr lang="en-US" dirty="0"/>
              <a:t>Zoo Takeaways</a:t>
            </a:r>
          </a:p>
        </p:txBody>
      </p:sp>
      <p:sp>
        <p:nvSpPr>
          <p:cNvPr id="3" name="Content Placeholder 2">
            <a:extLst>
              <a:ext uri="{FF2B5EF4-FFF2-40B4-BE49-F238E27FC236}">
                <a16:creationId xmlns:a16="http://schemas.microsoft.com/office/drawing/2014/main" id="{69765E1B-6C45-4D95-9436-90F4F2D10074}"/>
              </a:ext>
            </a:extLst>
          </p:cNvPr>
          <p:cNvSpPr>
            <a:spLocks noGrp="1"/>
          </p:cNvSpPr>
          <p:nvPr>
            <p:ph idx="1"/>
          </p:nvPr>
        </p:nvSpPr>
        <p:spPr/>
        <p:txBody>
          <a:bodyPr>
            <a:normAutofit/>
          </a:bodyPr>
          <a:lstStyle/>
          <a:p>
            <a:r>
              <a:rPr lang="en-US" dirty="0"/>
              <a:t>You can do relatively complicated counting/probability calculations much more quickly than you could week 1!</a:t>
            </a:r>
          </a:p>
          <a:p>
            <a:r>
              <a:rPr lang="en-US" dirty="0"/>
              <a:t>You can now explain why your problem is a zoo variable and save explanation on homework (and save yourself calculations in the future).</a:t>
            </a:r>
          </a:p>
          <a:p>
            <a:r>
              <a:rPr lang="en-US" dirty="0"/>
              <a:t>Don’t spend extra effort memorizing…but be careful when looking up Wikipedia articles.</a:t>
            </a:r>
          </a:p>
          <a:p>
            <a:pPr lvl="1"/>
            <a:r>
              <a:rPr lang="en-US" dirty="0"/>
              <a:t>The exact definitions of the parameters can differ (is a geometric random variable the number of failures before the first success, or the total number of trials including the success?)</a:t>
            </a:r>
          </a:p>
        </p:txBody>
      </p:sp>
    </p:spTree>
    <p:extLst>
      <p:ext uri="{BB962C8B-B14F-4D97-AF65-F5344CB8AC3E}">
        <p14:creationId xmlns:p14="http://schemas.microsoft.com/office/powerpoint/2010/main" val="17483814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F4EDB-06A9-3BAE-C237-1805DF9858F2}"/>
              </a:ext>
            </a:extLst>
          </p:cNvPr>
          <p:cNvSpPr>
            <a:spLocks noGrp="1"/>
          </p:cNvSpPr>
          <p:nvPr>
            <p:ph type="title"/>
          </p:nvPr>
        </p:nvSpPr>
        <p:spPr>
          <a:xfrm>
            <a:off x="1902776" y="3262680"/>
            <a:ext cx="6183950" cy="590415"/>
          </a:xfrm>
        </p:spPr>
        <p:txBody>
          <a:bodyPr/>
          <a:lstStyle/>
          <a:p>
            <a:r>
              <a:rPr lang="en-US" i="1" dirty="0"/>
              <a:t>Continuous</a:t>
            </a:r>
            <a:r>
              <a:rPr lang="en-US" dirty="0"/>
              <a:t> Random Variables</a:t>
            </a:r>
          </a:p>
        </p:txBody>
      </p:sp>
      <p:sp>
        <p:nvSpPr>
          <p:cNvPr id="5" name="TextBox 4">
            <a:extLst>
              <a:ext uri="{FF2B5EF4-FFF2-40B4-BE49-F238E27FC236}">
                <a16:creationId xmlns:a16="http://schemas.microsoft.com/office/drawing/2014/main" id="{D5E50558-03A9-7EB0-1860-AB195077750A}"/>
              </a:ext>
            </a:extLst>
          </p:cNvPr>
          <p:cNvSpPr txBox="1"/>
          <p:nvPr/>
        </p:nvSpPr>
        <p:spPr>
          <a:xfrm>
            <a:off x="631031" y="5237800"/>
            <a:ext cx="10929937" cy="1373770"/>
          </a:xfrm>
          <a:prstGeom prst="roundRect">
            <a:avLst>
              <a:gd name="adj" fmla="val 16667"/>
            </a:avLst>
          </a:prstGeom>
          <a:solidFill>
            <a:srgbClr val="F3F0E9"/>
          </a:solidFill>
        </p:spPr>
        <p:txBody>
          <a:bodyPr wrap="square" anchor="ctr">
            <a:noAutofit/>
          </a:bodyPr>
          <a:lstStyle/>
          <a:p>
            <a:pPr algn="ctr"/>
            <a:r>
              <a:rPr lang="en-US" sz="2400" dirty="0">
                <a:latin typeface="Segoe UI Semilight" panose="020B0402040204020203" pitchFamily="34" charset="0"/>
                <a:cs typeface="Segoe UI Semilight" panose="020B0402040204020203" pitchFamily="34" charset="0"/>
              </a:rPr>
              <a:t>Goal for today is to get intuition on what’s different in the continuous case</a:t>
            </a:r>
          </a:p>
          <a:p>
            <a:pPr algn="ctr"/>
            <a:r>
              <a:rPr lang="en-US" sz="2400" b="1" dirty="0">
                <a:latin typeface="Segoe UI Semilight" panose="020B0402040204020203" pitchFamily="34" charset="0"/>
                <a:cs typeface="Segoe UI Semilight" panose="020B0402040204020203" pitchFamily="34" charset="0"/>
              </a:rPr>
              <a:t>ASK QUESTIONS (always! but today especially </a:t>
            </a:r>
            <a:r>
              <a:rPr lang="en-US" sz="2400" b="1" dirty="0">
                <a:latin typeface="Segoe UI Semilight" panose="020B0402040204020203" pitchFamily="34" charset="0"/>
                <a:cs typeface="Segoe UI Semilight" panose="020B0402040204020203" pitchFamily="34" charset="0"/>
                <a:sym typeface="Wingdings" panose="05000000000000000000" pitchFamily="2" charset="2"/>
              </a:rPr>
              <a:t></a:t>
            </a:r>
            <a:r>
              <a:rPr lang="en-US" sz="2400" b="1" dirty="0">
                <a:latin typeface="Segoe UI Semilight" panose="020B0402040204020203" pitchFamily="34" charset="0"/>
                <a:cs typeface="Segoe UI Semilight" panose="020B0402040204020203" pitchFamily="34" charset="0"/>
              </a:rPr>
              <a:t>)</a:t>
            </a:r>
          </a:p>
        </p:txBody>
      </p:sp>
    </p:spTree>
    <p:extLst>
      <p:ext uri="{BB962C8B-B14F-4D97-AF65-F5344CB8AC3E}">
        <p14:creationId xmlns:p14="http://schemas.microsoft.com/office/powerpoint/2010/main" val="19538401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A795D-252E-49EB-B3E5-491FEDA78DC7}"/>
              </a:ext>
            </a:extLst>
          </p:cNvPr>
          <p:cNvSpPr>
            <a:spLocks noGrp="1"/>
          </p:cNvSpPr>
          <p:nvPr>
            <p:ph type="title"/>
          </p:nvPr>
        </p:nvSpPr>
        <p:spPr/>
        <p:txBody>
          <a:bodyPr/>
          <a:lstStyle/>
          <a:p>
            <a:r>
              <a:rPr lang="en-US" b="1" i="1" dirty="0"/>
              <a:t>Discrete</a:t>
            </a:r>
            <a:r>
              <a:rPr lang="en-US" dirty="0"/>
              <a:t> Random Variables</a:t>
            </a:r>
          </a:p>
        </p:txBody>
      </p:sp>
      <p:sp>
        <p:nvSpPr>
          <p:cNvPr id="3" name="Content Placeholder 2">
            <a:extLst>
              <a:ext uri="{FF2B5EF4-FFF2-40B4-BE49-F238E27FC236}">
                <a16:creationId xmlns:a16="http://schemas.microsoft.com/office/drawing/2014/main" id="{93E9A866-13FF-481F-B66A-9871A20024C0}"/>
              </a:ext>
            </a:extLst>
          </p:cNvPr>
          <p:cNvSpPr>
            <a:spLocks noGrp="1"/>
          </p:cNvSpPr>
          <p:nvPr>
            <p:ph idx="1"/>
          </p:nvPr>
        </p:nvSpPr>
        <p:spPr>
          <a:xfrm>
            <a:off x="575237" y="1120593"/>
            <a:ext cx="11483410" cy="5532029"/>
          </a:xfrm>
        </p:spPr>
        <p:txBody>
          <a:bodyPr>
            <a:normAutofit/>
          </a:bodyPr>
          <a:lstStyle/>
          <a:p>
            <a:r>
              <a:rPr lang="en-US" b="1" dirty="0"/>
              <a:t>The kind that we’ve been working with up till now! </a:t>
            </a:r>
          </a:p>
          <a:p>
            <a:r>
              <a:rPr lang="en-US" dirty="0"/>
              <a:t>The support has </a:t>
            </a:r>
            <a:r>
              <a:rPr lang="en-US" i="1" dirty="0"/>
              <a:t>finite </a:t>
            </a:r>
            <a:r>
              <a:rPr lang="en-US" dirty="0"/>
              <a:t>or </a:t>
            </a:r>
            <a:r>
              <a:rPr lang="en-US" i="1" dirty="0"/>
              <a:t>countably infinite values</a:t>
            </a:r>
          </a:p>
          <a:p>
            <a:pPr lvl="1"/>
            <a:r>
              <a:rPr lang="en-US" i="1" dirty="0"/>
              <a:t>e.g., number of successes, number of trials till success, attendance at a class are all discrete because they take on a set of finite or countably infinite values</a:t>
            </a:r>
          </a:p>
          <a:p>
            <a:pPr lvl="1"/>
            <a:endParaRPr lang="en-US" i="1" dirty="0"/>
          </a:p>
          <a:p>
            <a:pPr lvl="1"/>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4400" b="1" i="1" dirty="0">
              <a:solidFill>
                <a:prstClr val="black"/>
              </a:solidFill>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1"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Continuous</a:t>
            </a:r>
            <a:r>
              <a:rPr kumimoji="0" lang="en-US" sz="4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Random Variables</a:t>
            </a:r>
          </a:p>
          <a:p>
            <a:pPr marL="114300" lvl="1" indent="12700">
              <a:spcAft>
                <a:spcPts val="0"/>
              </a:spcAft>
              <a:buFont typeface="Segoe UI Semilight" panose="020B0402040204020203" pitchFamily="34" charset="0"/>
              <a:buChar char=" "/>
            </a:pPr>
            <a:r>
              <a:rPr lang="en-US" sz="2800" dirty="0"/>
              <a:t>Random variables with a support of</a:t>
            </a:r>
            <a:r>
              <a:rPr lang="en-US" sz="2800" i="1" dirty="0"/>
              <a:t> </a:t>
            </a:r>
            <a:r>
              <a:rPr kumimoji="0" lang="en-US" sz="2800" b="0" i="1"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uncountably-infinite</a:t>
            </a:r>
            <a:r>
              <a:rPr lang="en-US" sz="2800" i="1" dirty="0"/>
              <a:t> values</a:t>
            </a:r>
          </a:p>
          <a:p>
            <a:pPr marL="114300" marR="0" lvl="1" indent="12700" algn="l" defTabSz="914400" rtl="0" eaLnBrk="1" fontAlgn="auto" latinLnBrk="0" hangingPunct="1">
              <a:lnSpc>
                <a:spcPct val="90000"/>
              </a:lnSpc>
              <a:spcBef>
                <a:spcPts val="200"/>
              </a:spcBef>
              <a:spcAft>
                <a:spcPts val="400"/>
              </a:spcAft>
              <a:buClr>
                <a:srgbClr val="B6A479"/>
              </a:buClr>
              <a:buSzTx/>
              <a:buFont typeface="Segoe UI Semilight" panose="020B0402040204020203" pitchFamily="34" charset="0"/>
              <a:buChar char=" "/>
              <a:tabLst/>
              <a:defRPr/>
            </a:pPr>
            <a:r>
              <a:rPr lang="en-US" sz="2200" i="1" dirty="0">
                <a:solidFill>
                  <a:prstClr val="black"/>
                </a:solidFill>
              </a:rPr>
              <a:t>&gt; </a:t>
            </a:r>
            <a:r>
              <a:rPr kumimoji="0" lang="en-US" sz="2200" b="0" i="1"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e.g., RVs that take on any </a:t>
            </a:r>
            <a:r>
              <a:rPr kumimoji="0" lang="en-US" sz="2200" b="1" i="1"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real</a:t>
            </a:r>
            <a:r>
              <a:rPr kumimoji="0" lang="en-US" sz="2200" b="0" i="1"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number in some interval(s) like distance, height, time, etc.</a:t>
            </a:r>
            <a:r>
              <a:rPr lang="en-US" sz="2800" i="1" dirty="0"/>
              <a:t> </a:t>
            </a:r>
            <a:endParaRPr lang="en-US" i="1" dirty="0"/>
          </a:p>
          <a:p>
            <a:pPr marL="0" indent="0">
              <a:buNone/>
            </a:pPr>
            <a:endParaRPr lang="en-US" i="1" dirty="0"/>
          </a:p>
          <a:p>
            <a:pPr marL="0" indent="0">
              <a:buNone/>
            </a:pPr>
            <a:endParaRPr lang="en-US" i="1" dirty="0"/>
          </a:p>
          <a:p>
            <a:pPr marL="0" indent="0">
              <a:buNone/>
            </a:pPr>
            <a:endParaRPr lang="en-US" i="1" dirty="0"/>
          </a:p>
        </p:txBody>
      </p:sp>
      <p:sp>
        <p:nvSpPr>
          <p:cNvPr id="4" name="Title 1">
            <a:extLst>
              <a:ext uri="{FF2B5EF4-FFF2-40B4-BE49-F238E27FC236}">
                <a16:creationId xmlns:a16="http://schemas.microsoft.com/office/drawing/2014/main" id="{4E2A8607-52C0-B209-0EDE-FB5FD2864E93}"/>
              </a:ext>
            </a:extLst>
          </p:cNvPr>
          <p:cNvSpPr txBox="1">
            <a:spLocks/>
          </p:cNvSpPr>
          <p:nvPr/>
        </p:nvSpPr>
        <p:spPr>
          <a:xfrm>
            <a:off x="575239" y="3379275"/>
            <a:ext cx="11187259" cy="1014667"/>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a:lstStyle>
          <a:p>
            <a:endParaRPr lang="en-US" dirty="0"/>
          </a:p>
        </p:txBody>
      </p:sp>
      <p:sp>
        <p:nvSpPr>
          <p:cNvPr id="5" name="Rectangle: Rounded Corners 4">
            <a:extLst>
              <a:ext uri="{FF2B5EF4-FFF2-40B4-BE49-F238E27FC236}">
                <a16:creationId xmlns:a16="http://schemas.microsoft.com/office/drawing/2014/main" id="{E58837EA-BB98-359D-9E32-8C3FEF3D935C}"/>
              </a:ext>
            </a:extLst>
          </p:cNvPr>
          <p:cNvSpPr/>
          <p:nvPr/>
        </p:nvSpPr>
        <p:spPr>
          <a:xfrm>
            <a:off x="575237" y="3087657"/>
            <a:ext cx="10629791" cy="1262743"/>
          </a:xfrm>
          <a:prstGeom prst="roundRect">
            <a:avLst/>
          </a:prstGeom>
          <a:solidFill>
            <a:srgbClr val="F3F0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14300" marR="0" lvl="1" indent="12700" algn="l" defTabSz="914400" rtl="0" eaLnBrk="1" fontAlgn="auto" latinLnBrk="0" hangingPunct="1">
              <a:lnSpc>
                <a:spcPct val="90000"/>
              </a:lnSpc>
              <a:spcBef>
                <a:spcPts val="200"/>
              </a:spcBef>
              <a:spcAft>
                <a:spcPts val="400"/>
              </a:spcAft>
              <a:buClr>
                <a:srgbClr val="B6A479"/>
              </a:buClr>
              <a:buSzTx/>
              <a:buFont typeface="Segoe UI Semilight" panose="020B0402040204020203" pitchFamily="34" charset="0"/>
              <a:buChar char=" "/>
              <a:tabLst/>
              <a:defRPr/>
            </a:pPr>
            <a:r>
              <a:rPr kumimoji="0" lang="en-US" sz="24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Some random experiments have </a:t>
            </a:r>
            <a:r>
              <a:rPr kumimoji="0" lang="en-US" sz="2400" b="0" i="0" u="sng"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uncountably-infinite sample spaces</a:t>
            </a:r>
          </a:p>
          <a:p>
            <a:pPr marL="91440" marR="0" lvl="0" indent="-91440" algn="l" defTabSz="914400" rtl="0" eaLnBrk="1" fontAlgn="auto" latinLnBrk="0" hangingPunct="1">
              <a:lnSpc>
                <a:spcPct val="90000"/>
              </a:lnSpc>
              <a:spcBef>
                <a:spcPts val="0"/>
              </a:spcBef>
              <a:spcAft>
                <a:spcPts val="200"/>
              </a:spcAft>
              <a:buClr>
                <a:srgbClr val="1CADE4"/>
              </a:buClr>
              <a:buSzPct val="100000"/>
              <a:buFont typeface="Tw Cen MT" panose="020B0602020104020603" pitchFamily="34" charset="0"/>
              <a:buChar char=" "/>
              <a:tabLst/>
              <a:defRPr/>
            </a:pPr>
            <a:r>
              <a:rPr kumimoji="0" lang="en-US" sz="2200" b="0" i="1"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&gt; How long until the next bus shows up?</a:t>
            </a:r>
          </a:p>
          <a:p>
            <a:pPr marL="91440" marR="0" lvl="0" indent="-91440" algn="l" defTabSz="914400" rtl="0" eaLnBrk="1" fontAlgn="auto" latinLnBrk="0" hangingPunct="1">
              <a:lnSpc>
                <a:spcPct val="90000"/>
              </a:lnSpc>
              <a:spcBef>
                <a:spcPts val="0"/>
              </a:spcBef>
              <a:spcAft>
                <a:spcPts val="200"/>
              </a:spcAft>
              <a:buClr>
                <a:srgbClr val="1CADE4"/>
              </a:buClr>
              <a:buSzPct val="100000"/>
              <a:buFont typeface="Tw Cen MT" panose="020B0602020104020603" pitchFamily="34" charset="0"/>
              <a:buChar char=" "/>
              <a:tabLst/>
              <a:defRPr/>
            </a:pPr>
            <a:r>
              <a:rPr lang="en-US" sz="2200" i="1" dirty="0">
                <a:solidFill>
                  <a:prstClr val="black"/>
                </a:solidFill>
              </a:rPr>
              <a:t>&gt; </a:t>
            </a:r>
            <a:r>
              <a:rPr lang="en-US" sz="2200" i="1" dirty="0">
                <a:solidFill>
                  <a:prstClr val="black"/>
                </a:solidFill>
                <a:latin typeface="Segoe UI Semilight" panose="020B0402040204020203" pitchFamily="34" charset="0"/>
                <a:cs typeface="Segoe UI Semilight" panose="020B0402040204020203" pitchFamily="34" charset="0"/>
              </a:rPr>
              <a:t>T</a:t>
            </a:r>
            <a:r>
              <a:rPr kumimoji="0" lang="en-US" sz="2200" b="0" i="1" u="none" strike="noStrike" kern="1200" cap="none" spc="0" normalizeH="0" baseline="0" noProof="0" dirty="0" err="1">
                <a:ln>
                  <a:noFill/>
                </a:ln>
                <a:solidFill>
                  <a:prstClr val="black"/>
                </a:solidFill>
                <a:effectLst/>
                <a:uLnTx/>
                <a:uFillTx/>
                <a:latin typeface="Segoe UI Semilight" panose="020B0402040204020203" pitchFamily="34" charset="0"/>
                <a:ea typeface="+mn-ea"/>
                <a:cs typeface="Segoe UI Semilight" panose="020B0402040204020203" pitchFamily="34" charset="0"/>
              </a:rPr>
              <a:t>hrowing</a:t>
            </a:r>
            <a:r>
              <a:rPr kumimoji="0" lang="en-US" sz="2200" b="0" i="1"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a dart on a board (what location does the dart land?</a:t>
            </a:r>
            <a:r>
              <a:rPr lang="en-US" sz="2400" i="1" dirty="0">
                <a:solidFill>
                  <a:prstClr val="black"/>
                </a:solidFill>
                <a:latin typeface="Segoe UI Semilight" panose="020B0402040204020203" pitchFamily="34" charset="0"/>
                <a:cs typeface="Segoe UI Semilight" panose="020B0402040204020203" pitchFamily="34" charset="0"/>
              </a:rPr>
              <a:t>)</a:t>
            </a:r>
            <a:r>
              <a:rPr kumimoji="0" lang="en-US" sz="2400" b="0" i="1"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a:t>
            </a:r>
            <a:endParaRPr lang="en-US" dirty="0"/>
          </a:p>
        </p:txBody>
      </p:sp>
    </p:spTree>
    <p:extLst>
      <p:ext uri="{BB962C8B-B14F-4D97-AF65-F5344CB8AC3E}">
        <p14:creationId xmlns:p14="http://schemas.microsoft.com/office/powerpoint/2010/main" val="1152593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86391-8682-4DDC-6FC2-279C385AB5D0}"/>
              </a:ext>
            </a:extLst>
          </p:cNvPr>
          <p:cNvSpPr>
            <a:spLocks noGrp="1"/>
          </p:cNvSpPr>
          <p:nvPr>
            <p:ph type="title"/>
          </p:nvPr>
        </p:nvSpPr>
        <p:spPr>
          <a:xfrm>
            <a:off x="1902775" y="3262680"/>
            <a:ext cx="7126925" cy="590415"/>
          </a:xfrm>
        </p:spPr>
        <p:txBody>
          <a:bodyPr/>
          <a:lstStyle/>
          <a:p>
            <a:r>
              <a:rPr lang="en-US" dirty="0"/>
              <a:t>Zoo of Discrete Random Variables</a:t>
            </a:r>
          </a:p>
        </p:txBody>
      </p:sp>
      <p:sp>
        <p:nvSpPr>
          <p:cNvPr id="3" name="Text Placeholder 2">
            <a:extLst>
              <a:ext uri="{FF2B5EF4-FFF2-40B4-BE49-F238E27FC236}">
                <a16:creationId xmlns:a16="http://schemas.microsoft.com/office/drawing/2014/main" id="{53C439EF-A8ED-F358-795D-99B9C7FE760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073702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0E53C-8915-43F9-8777-5FE5826AAC9F}"/>
              </a:ext>
            </a:extLst>
          </p:cNvPr>
          <p:cNvSpPr>
            <a:spLocks noGrp="1"/>
          </p:cNvSpPr>
          <p:nvPr>
            <p:ph type="title"/>
          </p:nvPr>
        </p:nvSpPr>
        <p:spPr/>
        <p:txBody>
          <a:bodyPr/>
          <a:lstStyle/>
          <a:p>
            <a:r>
              <a:rPr lang="en-US" dirty="0"/>
              <a:t>Why Need New Rules?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6D70469-3BFA-4115-B1BC-C6E812D03430}"/>
                  </a:ext>
                </a:extLst>
              </p:cNvPr>
              <p:cNvSpPr>
                <a:spLocks noGrp="1"/>
              </p:cNvSpPr>
              <p:nvPr>
                <p:ph idx="1"/>
              </p:nvPr>
            </p:nvSpPr>
            <p:spPr>
              <a:xfrm>
                <a:off x="575240" y="1463857"/>
                <a:ext cx="11311960" cy="4845504"/>
              </a:xfrm>
            </p:spPr>
            <p:txBody>
              <a:bodyPr>
                <a:normAutofit/>
              </a:bodyPr>
              <a:lstStyle/>
              <a:p>
                <a:r>
                  <a:rPr lang="en-US" b="1" dirty="0"/>
                  <a:t>Random Experiment: </a:t>
                </a:r>
                <a:r>
                  <a:rPr lang="en-US" dirty="0"/>
                  <a:t>choose a random </a:t>
                </a:r>
                <a:r>
                  <a:rPr lang="en-US" i="1" u="sng" dirty="0"/>
                  <a:t>real</a:t>
                </a:r>
                <a:r>
                  <a:rPr lang="en-US" dirty="0"/>
                  <a:t> number between </a:t>
                </a:r>
                <a14:m>
                  <m:oMath xmlns:m="http://schemas.openxmlformats.org/officeDocument/2006/math">
                    <m:r>
                      <a:rPr lang="en-US" b="0" i="1" smtClean="0">
                        <a:latin typeface="Cambria Math" panose="02040503050406030204" pitchFamily="18" charset="0"/>
                      </a:rPr>
                      <m:t>0</m:t>
                    </m:r>
                  </m:oMath>
                </a14:m>
                <a:r>
                  <a:rPr lang="en-US" dirty="0"/>
                  <a:t> and </a:t>
                </a:r>
                <a14:m>
                  <m:oMath xmlns:m="http://schemas.openxmlformats.org/officeDocument/2006/math">
                    <m:r>
                      <a:rPr lang="en-US" b="0" i="1" smtClean="0">
                        <a:latin typeface="Cambria Math" panose="02040503050406030204" pitchFamily="18" charset="0"/>
                      </a:rPr>
                      <m:t>1</m:t>
                    </m:r>
                  </m:oMath>
                </a14:m>
                <a:endParaRPr lang="en-US" b="0" dirty="0"/>
              </a:p>
              <a:p>
                <a:endParaRPr lang="en-US" sz="400" i="1" dirty="0"/>
              </a:p>
              <a:p>
                <a:r>
                  <a:rPr lang="en-US" i="1" dirty="0"/>
                  <a:t>What’s the probability the number is between </a:t>
                </a:r>
                <a14:m>
                  <m:oMath xmlns:m="http://schemas.openxmlformats.org/officeDocument/2006/math">
                    <m:r>
                      <a:rPr lang="en-US" b="0" i="1" smtClean="0">
                        <a:latin typeface="Cambria Math" panose="02040503050406030204" pitchFamily="18" charset="0"/>
                      </a:rPr>
                      <m:t>0.4</m:t>
                    </m:r>
                  </m:oMath>
                </a14:m>
                <a:r>
                  <a:rPr lang="en-US" i="1" dirty="0"/>
                  <a:t> and </a:t>
                </a:r>
                <a14:m>
                  <m:oMath xmlns:m="http://schemas.openxmlformats.org/officeDocument/2006/math">
                    <m:r>
                      <a:rPr lang="en-US" b="0" i="1" smtClean="0">
                        <a:latin typeface="Cambria Math" panose="02040503050406030204" pitchFamily="18" charset="0"/>
                      </a:rPr>
                      <m:t>0.5</m:t>
                    </m:r>
                  </m:oMath>
                </a14:m>
                <a:r>
                  <a:rPr lang="en-US" i="1" dirty="0"/>
                  <a:t>?</a:t>
                </a:r>
              </a:p>
              <a:p>
                <a:r>
                  <a:rPr lang="en-US" i="1" dirty="0"/>
                  <a:t>&gt; </a:t>
                </a:r>
                <a:r>
                  <a:rPr lang="en-US" dirty="0"/>
                  <a:t>For discrete spaces, we’d ask for </a:t>
                </a:r>
                <a14:m>
                  <m:oMath xmlns:m="http://schemas.openxmlformats.org/officeDocument/2006/math">
                    <m:f>
                      <m:fPr>
                        <m:ctrlPr>
                          <a:rPr lang="en-US" b="0" i="1" smtClean="0">
                            <a:latin typeface="Cambria Math" panose="02040503050406030204" pitchFamily="18" charset="0"/>
                          </a:rPr>
                        </m:ctrlPr>
                      </m:fPr>
                      <m:num>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𝐸</m:t>
                            </m:r>
                          </m:e>
                        </m:d>
                      </m:num>
                      <m:den>
                        <m:d>
                          <m:dPr>
                            <m:begChr m:val="|"/>
                            <m:endChr m:val="|"/>
                            <m:ctrlPr>
                              <a:rPr lang="en-US" b="0" i="1" smtClean="0">
                                <a:latin typeface="Cambria Math" panose="02040503050406030204" pitchFamily="18" charset="0"/>
                              </a:rPr>
                            </m:ctrlPr>
                          </m:dPr>
                          <m:e>
                            <m:r>
                              <m:rPr>
                                <m:sty m:val="p"/>
                              </m:rPr>
                              <a:rPr lang="en-US" b="0" i="0" smtClean="0">
                                <a:latin typeface="Cambria Math" panose="02040503050406030204" pitchFamily="18" charset="0"/>
                              </a:rPr>
                              <m:t>Ω</m:t>
                            </m:r>
                          </m:e>
                        </m:d>
                      </m:den>
                    </m:f>
                  </m:oMath>
                </a14:m>
                <a:endParaRPr lang="en-US" dirty="0"/>
              </a:p>
              <a:p>
                <a:r>
                  <a:rPr lang="en-US" dirty="0"/>
                  <a:t>&gt; So we get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m:t>
                        </m:r>
                      </m:num>
                      <m:den>
                        <m:r>
                          <a:rPr lang="en-US" b="0" i="1" smtClean="0">
                            <a:latin typeface="Cambria Math" panose="02040503050406030204" pitchFamily="18" charset="0"/>
                          </a:rPr>
                          <m:t>∞</m:t>
                        </m:r>
                      </m:den>
                    </m:f>
                  </m:oMath>
                </a14:m>
                <a:r>
                  <a:rPr lang="en-US" dirty="0"/>
                  <a:t> </a:t>
                </a:r>
                <a:r>
                  <a:rPr lang="en-US" dirty="0">
                    <a:sym typeface="Wingdings" panose="05000000000000000000" pitchFamily="2" charset="2"/>
                  </a:rPr>
                  <a:t> </a:t>
                </a:r>
              </a:p>
              <a:p>
                <a:endParaRPr lang="en-US" b="1" dirty="0">
                  <a:sym typeface="Wingdings" panose="05000000000000000000" pitchFamily="2" charset="2"/>
                </a:endParaRPr>
              </a:p>
            </p:txBody>
          </p:sp>
        </mc:Choice>
        <mc:Fallback xmlns="">
          <p:sp>
            <p:nvSpPr>
              <p:cNvPr id="3" name="Content Placeholder 2">
                <a:extLst>
                  <a:ext uri="{FF2B5EF4-FFF2-40B4-BE49-F238E27FC236}">
                    <a16:creationId xmlns:a16="http://schemas.microsoft.com/office/drawing/2014/main" id="{36D70469-3BFA-4115-B1BC-C6E812D03430}"/>
                  </a:ext>
                </a:extLst>
              </p:cNvPr>
              <p:cNvSpPr>
                <a:spLocks noGrp="1" noRot="1" noChangeAspect="1" noMove="1" noResize="1" noEditPoints="1" noAdjustHandles="1" noChangeArrowheads="1" noChangeShapeType="1" noTextEdit="1"/>
              </p:cNvSpPr>
              <p:nvPr>
                <p:ph idx="1"/>
              </p:nvPr>
            </p:nvSpPr>
            <p:spPr>
              <a:xfrm>
                <a:off x="575240" y="1463857"/>
                <a:ext cx="11311960" cy="4845504"/>
              </a:xfrm>
              <a:blipFill>
                <a:blip r:embed="rId3"/>
                <a:stretch>
                  <a:fillRect l="-647"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Rounded Corners 3">
                <a:extLst>
                  <a:ext uri="{FF2B5EF4-FFF2-40B4-BE49-F238E27FC236}">
                    <a16:creationId xmlns:a16="http://schemas.microsoft.com/office/drawing/2014/main" id="{C25F3C0F-1504-079E-99A7-C5067AFC9367}"/>
                  </a:ext>
                </a:extLst>
              </p:cNvPr>
              <p:cNvSpPr/>
              <p:nvPr/>
            </p:nvSpPr>
            <p:spPr>
              <a:xfrm>
                <a:off x="575239" y="4804229"/>
                <a:ext cx="11041521" cy="1790495"/>
              </a:xfrm>
              <a:prstGeom prst="roundRect">
                <a:avLst/>
              </a:prstGeom>
              <a:solidFill>
                <a:srgbClr val="F3F0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1440" lvl="0" indent="-91440">
                  <a:lnSpc>
                    <a:spcPct val="90000"/>
                  </a:lnSpc>
                  <a:spcBef>
                    <a:spcPts val="1200"/>
                  </a:spcBef>
                  <a:spcAft>
                    <a:spcPts val="200"/>
                  </a:spcAft>
                  <a:buClr>
                    <a:srgbClr val="1CADE4"/>
                  </a:buClr>
                  <a:buSzPct val="100000"/>
                  <a:buFont typeface="Tw Cen MT" panose="020B0602020104020603" pitchFamily="34" charset="0"/>
                  <a:buChar char=" "/>
                </a:pPr>
                <a:r>
                  <a:rPr lang="en-US" sz="2800" b="1" dirty="0">
                    <a:solidFill>
                      <a:prstClr val="black"/>
                    </a:solidFill>
                    <a:latin typeface="Segoe UI Semilight" panose="020B0402040204020203" pitchFamily="34" charset="0"/>
                    <a:cs typeface="Segoe UI Semilight" panose="020B0402040204020203" pitchFamily="34" charset="0"/>
                    <a:sym typeface="Wingdings" panose="05000000000000000000" pitchFamily="2" charset="2"/>
                  </a:rPr>
                  <a:t>When working with continuous random experiments, we’ll almost always use continuous random variables to interact with these spaces </a:t>
                </a:r>
              </a:p>
              <a:p>
                <a:pPr marL="91440" lvl="0" indent="-91440">
                  <a:lnSpc>
                    <a:spcPct val="90000"/>
                  </a:lnSpc>
                  <a:spcBef>
                    <a:spcPts val="1200"/>
                  </a:spcBef>
                  <a:spcAft>
                    <a:spcPts val="200"/>
                  </a:spcAft>
                  <a:buClr>
                    <a:srgbClr val="1CADE4"/>
                  </a:buClr>
                  <a:buSzPct val="100000"/>
                  <a:buFont typeface="Tw Cen MT" panose="020B0602020104020603" pitchFamily="34" charset="0"/>
                  <a:buChar char=" "/>
                </a:pPr>
                <a14:m>
                  <m:oMath xmlns:m="http://schemas.openxmlformats.org/officeDocument/2006/math">
                    <m:r>
                      <a:rPr lang="en-US" sz="2800" i="1">
                        <a:solidFill>
                          <a:prstClr val="black"/>
                        </a:solidFill>
                        <a:latin typeface="Cambria Math" panose="02040503050406030204" pitchFamily="18" charset="0"/>
                        <a:sym typeface="Wingdings" panose="05000000000000000000" pitchFamily="2" charset="2"/>
                      </a:rPr>
                      <m:t>𝑋</m:t>
                    </m:r>
                  </m:oMath>
                </a14:m>
                <a:r>
                  <a:rPr lang="en-US" sz="2800" i="1" dirty="0">
                    <a:solidFill>
                      <a:prstClr val="black"/>
                    </a:solidFill>
                    <a:latin typeface="Segoe UI Semilight" panose="020B0402040204020203" pitchFamily="34" charset="0"/>
                    <a:cs typeface="Segoe UI Semilight" panose="020B0402040204020203" pitchFamily="34" charset="0"/>
                    <a:sym typeface="Wingdings" panose="05000000000000000000" pitchFamily="2" charset="2"/>
                  </a:rPr>
                  <a:t> is the number we choose. We want </a:t>
                </a:r>
                <a14:m>
                  <m:oMath xmlns:m="http://schemas.openxmlformats.org/officeDocument/2006/math">
                    <m:r>
                      <a:rPr lang="en-US" sz="2800" i="1">
                        <a:solidFill>
                          <a:prstClr val="black"/>
                        </a:solidFill>
                        <a:latin typeface="Cambria Math" panose="02040503050406030204" pitchFamily="18" charset="0"/>
                        <a:sym typeface="Wingdings" panose="05000000000000000000" pitchFamily="2" charset="2"/>
                      </a:rPr>
                      <m:t>ℙ</m:t>
                    </m:r>
                    <m:r>
                      <a:rPr lang="en-US" sz="2800" i="1">
                        <a:solidFill>
                          <a:prstClr val="black"/>
                        </a:solidFill>
                        <a:latin typeface="Cambria Math" panose="02040503050406030204" pitchFamily="18" charset="0"/>
                        <a:sym typeface="Wingdings" panose="05000000000000000000" pitchFamily="2" charset="2"/>
                      </a:rPr>
                      <m:t>(0.4≤</m:t>
                    </m:r>
                    <m:r>
                      <a:rPr lang="en-US" sz="2800" i="1">
                        <a:solidFill>
                          <a:prstClr val="black"/>
                        </a:solidFill>
                        <a:latin typeface="Cambria Math" panose="02040503050406030204" pitchFamily="18" charset="0"/>
                        <a:sym typeface="Wingdings" panose="05000000000000000000" pitchFamily="2" charset="2"/>
                      </a:rPr>
                      <m:t>𝑋</m:t>
                    </m:r>
                    <m:r>
                      <a:rPr lang="en-US" sz="2800" i="1">
                        <a:solidFill>
                          <a:prstClr val="black"/>
                        </a:solidFill>
                        <a:latin typeface="Cambria Math" panose="02040503050406030204" pitchFamily="18" charset="0"/>
                        <a:sym typeface="Wingdings" panose="05000000000000000000" pitchFamily="2" charset="2"/>
                      </a:rPr>
                      <m:t>≤0.5)</m:t>
                    </m:r>
                  </m:oMath>
                </a14:m>
                <a:endParaRPr lang="en-US" sz="2800" i="1" dirty="0">
                  <a:solidFill>
                    <a:prstClr val="black"/>
                  </a:solidFill>
                  <a:latin typeface="Segoe UI Semilight" panose="020B0402040204020203" pitchFamily="34" charset="0"/>
                  <a:cs typeface="Segoe UI Semilight" panose="020B0402040204020203" pitchFamily="34" charset="0"/>
                  <a:sym typeface="Wingdings" panose="05000000000000000000" pitchFamily="2" charset="2"/>
                </a:endParaRPr>
              </a:p>
            </p:txBody>
          </p:sp>
        </mc:Choice>
        <mc:Fallback xmlns="">
          <p:sp>
            <p:nvSpPr>
              <p:cNvPr id="4" name="Rectangle: Rounded Corners 3">
                <a:extLst>
                  <a:ext uri="{FF2B5EF4-FFF2-40B4-BE49-F238E27FC236}">
                    <a16:creationId xmlns:a16="http://schemas.microsoft.com/office/drawing/2014/main" id="{C25F3C0F-1504-079E-99A7-C5067AFC9367}"/>
                  </a:ext>
                </a:extLst>
              </p:cNvPr>
              <p:cNvSpPr>
                <a:spLocks noRot="1" noChangeAspect="1" noMove="1" noResize="1" noEditPoints="1" noAdjustHandles="1" noChangeArrowheads="1" noChangeShapeType="1" noTextEdit="1"/>
              </p:cNvSpPr>
              <p:nvPr/>
            </p:nvSpPr>
            <p:spPr>
              <a:xfrm>
                <a:off x="575239" y="4804229"/>
                <a:ext cx="11041521" cy="1790495"/>
              </a:xfrm>
              <a:prstGeom prst="roundRect">
                <a:avLst/>
              </a:prstGeom>
              <a:blipFill>
                <a:blip r:embed="rId4"/>
                <a:stretch>
                  <a:fillRect r="-607"/>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379379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62DF2-DF4A-7FC6-9543-B09F46D3CDEA}"/>
              </a:ext>
            </a:extLst>
          </p:cNvPr>
          <p:cNvSpPr>
            <a:spLocks noGrp="1"/>
          </p:cNvSpPr>
          <p:nvPr>
            <p:ph type="title"/>
          </p:nvPr>
        </p:nvSpPr>
        <p:spPr>
          <a:xfrm>
            <a:off x="1902775" y="3262680"/>
            <a:ext cx="7313796" cy="590415"/>
          </a:xfrm>
        </p:spPr>
        <p:txBody>
          <a:bodyPr/>
          <a:lstStyle/>
          <a:p>
            <a:r>
              <a:rPr lang="en-US" dirty="0"/>
              <a:t>Probability </a:t>
            </a:r>
            <a:r>
              <a:rPr lang="en-US" b="1" dirty="0">
                <a:latin typeface="Segoe UI" panose="020B0502040204020203" pitchFamily="34" charset="0"/>
                <a:cs typeface="Segoe UI" panose="020B0502040204020203" pitchFamily="34" charset="0"/>
              </a:rPr>
              <a:t>Density</a:t>
            </a:r>
            <a:r>
              <a:rPr lang="en-US" dirty="0"/>
              <a:t> Function (PDF)</a:t>
            </a:r>
          </a:p>
        </p:txBody>
      </p:sp>
      <p:sp>
        <p:nvSpPr>
          <p:cNvPr id="3" name="Text Placeholder 2">
            <a:extLst>
              <a:ext uri="{FF2B5EF4-FFF2-40B4-BE49-F238E27FC236}">
                <a16:creationId xmlns:a16="http://schemas.microsoft.com/office/drawing/2014/main" id="{45ECA30E-1168-D733-CD4B-9B011D78C8A4}"/>
              </a:ext>
            </a:extLst>
          </p:cNvPr>
          <p:cNvSpPr>
            <a:spLocks noGrp="1"/>
          </p:cNvSpPr>
          <p:nvPr>
            <p:ph type="body" idx="1"/>
          </p:nvPr>
        </p:nvSpPr>
        <p:spPr>
          <a:xfrm>
            <a:off x="1902775" y="3716068"/>
            <a:ext cx="6504161" cy="506283"/>
          </a:xfrm>
        </p:spPr>
        <p:txBody>
          <a:bodyPr>
            <a:normAutofit/>
          </a:bodyPr>
          <a:lstStyle/>
          <a:p>
            <a:r>
              <a:rPr lang="en-US" sz="2200" dirty="0"/>
              <a:t>Analogous to PMF in a discrete random variable</a:t>
            </a:r>
          </a:p>
        </p:txBody>
      </p:sp>
    </p:spTree>
    <p:extLst>
      <p:ext uri="{BB962C8B-B14F-4D97-AF65-F5344CB8AC3E}">
        <p14:creationId xmlns:p14="http://schemas.microsoft.com/office/powerpoint/2010/main" val="4847930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FA7DD-93A6-4E5E-A795-38F505B42BBF}"/>
              </a:ext>
            </a:extLst>
          </p:cNvPr>
          <p:cNvSpPr>
            <a:spLocks noGrp="1"/>
          </p:cNvSpPr>
          <p:nvPr>
            <p:ph type="title"/>
          </p:nvPr>
        </p:nvSpPr>
        <p:spPr/>
        <p:txBody>
          <a:bodyPr>
            <a:normAutofit fontScale="90000"/>
          </a:bodyPr>
          <a:lstStyle/>
          <a:p>
            <a:r>
              <a:rPr lang="en-US" dirty="0"/>
              <a:t>How to describe probability of a </a:t>
            </a:r>
            <a:r>
              <a:rPr lang="en-US" i="1" dirty="0"/>
              <a:t>single</a:t>
            </a:r>
            <a:r>
              <a:rPr lang="en-US" dirty="0"/>
              <a:t> value?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09C5C6E-F751-440F-BFB6-C05AA4AFCFC6}"/>
                  </a:ext>
                </a:extLst>
              </p:cNvPr>
              <p:cNvSpPr>
                <a:spLocks noGrp="1"/>
              </p:cNvSpPr>
              <p:nvPr>
                <p:ph idx="1"/>
              </p:nvPr>
            </p:nvSpPr>
            <p:spPr/>
            <p:txBody>
              <a:bodyPr>
                <a:normAutofit/>
              </a:bodyPr>
              <a:lstStyle/>
              <a:p>
                <a:r>
                  <a:rPr lang="en-US" dirty="0"/>
                  <a:t>For </a:t>
                </a:r>
                <a:r>
                  <a:rPr lang="en-US" b="1" dirty="0"/>
                  <a:t>discrete random variables</a:t>
                </a:r>
                <a:r>
                  <a:rPr lang="en-US" dirty="0"/>
                  <a:t>, we defined the PMF: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𝑌</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609C5C6E-F751-440F-BFB6-C05AA4AFCFC6}"/>
                  </a:ext>
                </a:extLst>
              </p:cNvPr>
              <p:cNvSpPr>
                <a:spLocks noGrp="1" noRot="1" noChangeAspect="1" noMove="1" noResize="1" noEditPoints="1" noAdjustHandles="1" noChangeArrowheads="1" noChangeShapeType="1" noTextEdit="1"/>
              </p:cNvSpPr>
              <p:nvPr>
                <p:ph idx="1"/>
              </p:nvPr>
            </p:nvSpPr>
            <p:spPr>
              <a:blipFill>
                <a:blip r:embed="rId3"/>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34373099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FA7DD-93A6-4E5E-A795-38F505B42BBF}"/>
              </a:ext>
            </a:extLst>
          </p:cNvPr>
          <p:cNvSpPr>
            <a:spLocks noGrp="1"/>
          </p:cNvSpPr>
          <p:nvPr>
            <p:ph type="title"/>
          </p:nvPr>
        </p:nvSpPr>
        <p:spPr/>
        <p:txBody>
          <a:bodyPr>
            <a:normAutofit fontScale="90000"/>
          </a:bodyPr>
          <a:lstStyle/>
          <a:p>
            <a:r>
              <a:rPr lang="en-US" dirty="0"/>
              <a:t>How to describe probability of a </a:t>
            </a:r>
            <a:r>
              <a:rPr lang="en-US" i="1" dirty="0"/>
              <a:t>single</a:t>
            </a:r>
            <a:r>
              <a:rPr lang="en-US" dirty="0"/>
              <a:t> value?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09C5C6E-F751-440F-BFB6-C05AA4AFCFC6}"/>
                  </a:ext>
                </a:extLst>
              </p:cNvPr>
              <p:cNvSpPr>
                <a:spLocks noGrp="1"/>
              </p:cNvSpPr>
              <p:nvPr>
                <p:ph idx="1"/>
              </p:nvPr>
            </p:nvSpPr>
            <p:spPr/>
            <p:txBody>
              <a:bodyPr>
                <a:normAutofit/>
              </a:bodyPr>
              <a:lstStyle/>
              <a:p>
                <a:r>
                  <a:rPr lang="en-US" dirty="0">
                    <a:solidFill>
                      <a:schemeClr val="tx1">
                        <a:lumMod val="50000"/>
                        <a:lumOff val="50000"/>
                      </a:schemeClr>
                    </a:solidFill>
                  </a:rPr>
                  <a:t>For </a:t>
                </a:r>
                <a:r>
                  <a:rPr lang="en-US" b="1" dirty="0">
                    <a:solidFill>
                      <a:schemeClr val="tx1">
                        <a:lumMod val="50000"/>
                        <a:lumOff val="50000"/>
                      </a:schemeClr>
                    </a:solidFill>
                  </a:rPr>
                  <a:t>discrete random variables</a:t>
                </a:r>
                <a:r>
                  <a:rPr lang="en-US" dirty="0">
                    <a:solidFill>
                      <a:schemeClr val="tx1">
                        <a:lumMod val="50000"/>
                        <a:lumOff val="50000"/>
                      </a:schemeClr>
                    </a:solidFill>
                  </a:rPr>
                  <a:t>, we defined the PMF: </a:t>
                </a:r>
                <a14:m>
                  <m:oMath xmlns:m="http://schemas.openxmlformats.org/officeDocument/2006/math">
                    <m:sSub>
                      <m:sSubPr>
                        <m:ctrlPr>
                          <a:rPr lang="en-US" b="0" i="1" smtClean="0">
                            <a:solidFill>
                              <a:schemeClr val="tx1">
                                <a:lumMod val="50000"/>
                                <a:lumOff val="50000"/>
                              </a:schemeClr>
                            </a:solidFill>
                            <a:latin typeface="Cambria Math" panose="02040503050406030204" pitchFamily="18" charset="0"/>
                          </a:rPr>
                        </m:ctrlPr>
                      </m:sSubPr>
                      <m:e>
                        <m:r>
                          <a:rPr lang="en-US" b="0" i="1" smtClean="0">
                            <a:solidFill>
                              <a:schemeClr val="tx1">
                                <a:lumMod val="50000"/>
                                <a:lumOff val="50000"/>
                              </a:schemeClr>
                            </a:solidFill>
                            <a:latin typeface="Cambria Math" panose="02040503050406030204" pitchFamily="18" charset="0"/>
                          </a:rPr>
                          <m:t>𝑝</m:t>
                        </m:r>
                      </m:e>
                      <m:sub>
                        <m:r>
                          <a:rPr lang="en-US" b="0" i="1" smtClean="0">
                            <a:solidFill>
                              <a:schemeClr val="tx1">
                                <a:lumMod val="50000"/>
                                <a:lumOff val="50000"/>
                              </a:schemeClr>
                            </a:solidFill>
                            <a:latin typeface="Cambria Math" panose="02040503050406030204" pitchFamily="18" charset="0"/>
                          </a:rPr>
                          <m:t>𝑌</m:t>
                        </m:r>
                      </m:sub>
                    </m:sSub>
                    <m:d>
                      <m:dPr>
                        <m:ctrlPr>
                          <a:rPr lang="en-US" b="0" i="1" smtClean="0">
                            <a:solidFill>
                              <a:schemeClr val="tx1">
                                <a:lumMod val="50000"/>
                                <a:lumOff val="50000"/>
                              </a:schemeClr>
                            </a:solidFill>
                            <a:latin typeface="Cambria Math" panose="02040503050406030204" pitchFamily="18" charset="0"/>
                          </a:rPr>
                        </m:ctrlPr>
                      </m:dPr>
                      <m:e>
                        <m:r>
                          <a:rPr lang="en-US" b="0" i="1" smtClean="0">
                            <a:solidFill>
                              <a:schemeClr val="tx1">
                                <a:lumMod val="50000"/>
                                <a:lumOff val="50000"/>
                              </a:schemeClr>
                            </a:solidFill>
                            <a:latin typeface="Cambria Math" panose="02040503050406030204" pitchFamily="18" charset="0"/>
                          </a:rPr>
                          <m:t>𝑘</m:t>
                        </m:r>
                      </m:e>
                    </m:d>
                    <m:r>
                      <a:rPr lang="en-US" b="0" i="1" smtClean="0">
                        <a:solidFill>
                          <a:schemeClr val="tx1">
                            <a:lumMod val="50000"/>
                            <a:lumOff val="50000"/>
                          </a:schemeClr>
                        </a:solidFill>
                        <a:latin typeface="Cambria Math" panose="02040503050406030204" pitchFamily="18" charset="0"/>
                      </a:rPr>
                      <m:t>=</m:t>
                    </m:r>
                    <m:r>
                      <a:rPr lang="en-US" b="0" i="1" smtClean="0">
                        <a:solidFill>
                          <a:schemeClr val="tx1">
                            <a:lumMod val="50000"/>
                            <a:lumOff val="50000"/>
                          </a:schemeClr>
                        </a:solidFill>
                        <a:latin typeface="Cambria Math" panose="02040503050406030204" pitchFamily="18" charset="0"/>
                      </a:rPr>
                      <m:t>ℙ</m:t>
                    </m:r>
                    <m:r>
                      <a:rPr lang="en-US" b="0" i="1" smtClean="0">
                        <a:solidFill>
                          <a:schemeClr val="tx1">
                            <a:lumMod val="50000"/>
                            <a:lumOff val="50000"/>
                          </a:schemeClr>
                        </a:solidFill>
                        <a:latin typeface="Cambria Math" panose="02040503050406030204" pitchFamily="18" charset="0"/>
                      </a:rPr>
                      <m:t>(</m:t>
                    </m:r>
                    <m:r>
                      <a:rPr lang="en-US" b="0" i="1" smtClean="0">
                        <a:solidFill>
                          <a:schemeClr val="tx1">
                            <a:lumMod val="50000"/>
                            <a:lumOff val="50000"/>
                          </a:schemeClr>
                        </a:solidFill>
                        <a:latin typeface="Cambria Math" panose="02040503050406030204" pitchFamily="18" charset="0"/>
                      </a:rPr>
                      <m:t>𝑌</m:t>
                    </m:r>
                    <m:r>
                      <a:rPr lang="en-US" b="0" i="1" smtClean="0">
                        <a:solidFill>
                          <a:schemeClr val="tx1">
                            <a:lumMod val="50000"/>
                            <a:lumOff val="50000"/>
                          </a:schemeClr>
                        </a:solidFill>
                        <a:latin typeface="Cambria Math" panose="02040503050406030204" pitchFamily="18" charset="0"/>
                      </a:rPr>
                      <m:t>=</m:t>
                    </m:r>
                    <m:r>
                      <a:rPr lang="en-US" b="0" i="1" smtClean="0">
                        <a:solidFill>
                          <a:schemeClr val="tx1">
                            <a:lumMod val="50000"/>
                            <a:lumOff val="50000"/>
                          </a:schemeClr>
                        </a:solidFill>
                        <a:latin typeface="Cambria Math" panose="02040503050406030204" pitchFamily="18" charset="0"/>
                      </a:rPr>
                      <m:t>𝑘</m:t>
                    </m:r>
                    <m:r>
                      <a:rPr lang="en-US" b="0" i="1" smtClean="0">
                        <a:solidFill>
                          <a:schemeClr val="tx1">
                            <a:lumMod val="50000"/>
                            <a:lumOff val="50000"/>
                          </a:schemeClr>
                        </a:solidFill>
                        <a:latin typeface="Cambria Math" panose="02040503050406030204" pitchFamily="18" charset="0"/>
                      </a:rPr>
                      <m:t>)</m:t>
                    </m:r>
                  </m:oMath>
                </a14:m>
                <a:r>
                  <a:rPr lang="en-US" dirty="0">
                    <a:solidFill>
                      <a:schemeClr val="tx1">
                        <a:lumMod val="50000"/>
                        <a:lumOff val="50000"/>
                      </a:schemeClr>
                    </a:solidFill>
                  </a:rPr>
                  <a:t>.</a:t>
                </a:r>
              </a:p>
              <a:p>
                <a:endParaRPr lang="en-US" dirty="0"/>
              </a:p>
              <a:p>
                <a:r>
                  <a:rPr lang="en-US" b="1" dirty="0">
                    <a:solidFill>
                      <a:schemeClr val="accent2">
                        <a:lumMod val="75000"/>
                      </a:schemeClr>
                    </a:solidFill>
                  </a:rPr>
                  <a:t>Can we use the same for continuous random variables?</a:t>
                </a:r>
              </a:p>
              <a:p>
                <a:pPr lvl="1"/>
                <a:r>
                  <a:rPr lang="en-US" dirty="0"/>
                  <a:t>	What is the probability that a person’s height is </a:t>
                </a:r>
                <a:r>
                  <a:rPr lang="en-US" u="sng" dirty="0"/>
                  <a:t>exactly</a:t>
                </a:r>
                <a:r>
                  <a:rPr lang="en-US" dirty="0"/>
                  <a:t> 5.678123589 feet</a:t>
                </a:r>
              </a:p>
              <a:p>
                <a:pPr lvl="1"/>
                <a:r>
                  <a:rPr lang="en-US" dirty="0"/>
                  <a:t>	What is the probability that a bus arrives </a:t>
                </a:r>
                <a:r>
                  <a:rPr lang="en-US" u="sng" dirty="0"/>
                  <a:t>exactly</a:t>
                </a:r>
                <a:r>
                  <a:rPr lang="en-US" dirty="0"/>
                  <a:t> 6 hours, 23 minutes and </a:t>
                </a:r>
                <a:br>
                  <a:rPr lang="en-US" dirty="0"/>
                </a:br>
                <a:r>
                  <a:rPr lang="en-US" dirty="0"/>
                  <a:t>	2976427909 seconds from now?</a:t>
                </a:r>
                <a:endParaRPr lang="en-US" b="0" dirty="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0.135</m:t>
                        </m:r>
                      </m:e>
                    </m:d>
                    <m:r>
                      <a:rPr lang="en-US" b="0" i="1" smtClean="0">
                        <a:latin typeface="Cambria Math" panose="02040503050406030204" pitchFamily="18" charset="0"/>
                      </a:rPr>
                      <m:t>=</m:t>
                    </m:r>
                    <m:r>
                      <a:rPr lang="en-US" i="1">
                        <a:latin typeface="Cambria Math" panose="02040503050406030204" pitchFamily="18" charset="0"/>
                      </a:rPr>
                      <m:t>ℙ</m:t>
                    </m:r>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=0.135</m:t>
                        </m:r>
                      </m:e>
                    </m:d>
                    <m:r>
                      <a:rPr lang="en-US" i="1">
                        <a:latin typeface="Cambria Math" panose="02040503050406030204" pitchFamily="18" charset="0"/>
                      </a:rPr>
                      <m:t>=</m:t>
                    </m:r>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609C5C6E-F751-440F-BFB6-C05AA4AFCFC6}"/>
                  </a:ext>
                </a:extLst>
              </p:cNvPr>
              <p:cNvSpPr>
                <a:spLocks noGrp="1" noRot="1" noChangeAspect="1" noMove="1" noResize="1" noEditPoints="1" noAdjustHandles="1" noChangeArrowheads="1" noChangeShapeType="1" noTextEdit="1"/>
              </p:cNvSpPr>
              <p:nvPr>
                <p:ph idx="1"/>
              </p:nvPr>
            </p:nvSpPr>
            <p:spPr>
              <a:blipFill>
                <a:blip r:embed="rId3"/>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12590267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FA7DD-93A6-4E5E-A795-38F505B42BBF}"/>
              </a:ext>
            </a:extLst>
          </p:cNvPr>
          <p:cNvSpPr>
            <a:spLocks noGrp="1"/>
          </p:cNvSpPr>
          <p:nvPr>
            <p:ph type="title"/>
          </p:nvPr>
        </p:nvSpPr>
        <p:spPr/>
        <p:txBody>
          <a:bodyPr>
            <a:normAutofit fontScale="90000"/>
          </a:bodyPr>
          <a:lstStyle/>
          <a:p>
            <a:r>
              <a:rPr lang="en-US" dirty="0"/>
              <a:t>How to describe probability of a </a:t>
            </a:r>
            <a:r>
              <a:rPr lang="en-US" i="1" dirty="0"/>
              <a:t>single</a:t>
            </a:r>
            <a:r>
              <a:rPr lang="en-US" dirty="0"/>
              <a:t> value?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09C5C6E-F751-440F-BFB6-C05AA4AFCFC6}"/>
                  </a:ext>
                </a:extLst>
              </p:cNvPr>
              <p:cNvSpPr>
                <a:spLocks noGrp="1"/>
              </p:cNvSpPr>
              <p:nvPr>
                <p:ph idx="1"/>
              </p:nvPr>
            </p:nvSpPr>
            <p:spPr/>
            <p:txBody>
              <a:bodyPr>
                <a:normAutofit/>
              </a:bodyPr>
              <a:lstStyle/>
              <a:p>
                <a:r>
                  <a:rPr lang="en-US" dirty="0">
                    <a:solidFill>
                      <a:schemeClr val="tx1">
                        <a:lumMod val="50000"/>
                        <a:lumOff val="50000"/>
                      </a:schemeClr>
                    </a:solidFill>
                  </a:rPr>
                  <a:t>For </a:t>
                </a:r>
                <a:r>
                  <a:rPr lang="en-US" b="1" dirty="0">
                    <a:solidFill>
                      <a:schemeClr val="tx1">
                        <a:lumMod val="50000"/>
                        <a:lumOff val="50000"/>
                      </a:schemeClr>
                    </a:solidFill>
                  </a:rPr>
                  <a:t>discrete random variables</a:t>
                </a:r>
                <a:r>
                  <a:rPr lang="en-US" dirty="0">
                    <a:solidFill>
                      <a:schemeClr val="tx1">
                        <a:lumMod val="50000"/>
                        <a:lumOff val="50000"/>
                      </a:schemeClr>
                    </a:solidFill>
                  </a:rPr>
                  <a:t>, we defined the PMF: </a:t>
                </a:r>
                <a14:m>
                  <m:oMath xmlns:m="http://schemas.openxmlformats.org/officeDocument/2006/math">
                    <m:sSub>
                      <m:sSubPr>
                        <m:ctrlPr>
                          <a:rPr lang="en-US" b="0" i="1" smtClean="0">
                            <a:solidFill>
                              <a:schemeClr val="tx1">
                                <a:lumMod val="50000"/>
                                <a:lumOff val="50000"/>
                              </a:schemeClr>
                            </a:solidFill>
                            <a:latin typeface="Cambria Math" panose="02040503050406030204" pitchFamily="18" charset="0"/>
                          </a:rPr>
                        </m:ctrlPr>
                      </m:sSubPr>
                      <m:e>
                        <m:r>
                          <a:rPr lang="en-US" b="0" i="1" smtClean="0">
                            <a:solidFill>
                              <a:schemeClr val="tx1">
                                <a:lumMod val="50000"/>
                                <a:lumOff val="50000"/>
                              </a:schemeClr>
                            </a:solidFill>
                            <a:latin typeface="Cambria Math" panose="02040503050406030204" pitchFamily="18" charset="0"/>
                          </a:rPr>
                          <m:t>𝑝</m:t>
                        </m:r>
                      </m:e>
                      <m:sub>
                        <m:r>
                          <a:rPr lang="en-US" b="0" i="1" smtClean="0">
                            <a:solidFill>
                              <a:schemeClr val="tx1">
                                <a:lumMod val="50000"/>
                                <a:lumOff val="50000"/>
                              </a:schemeClr>
                            </a:solidFill>
                            <a:latin typeface="Cambria Math" panose="02040503050406030204" pitchFamily="18" charset="0"/>
                          </a:rPr>
                          <m:t>𝑌</m:t>
                        </m:r>
                      </m:sub>
                    </m:sSub>
                    <m:d>
                      <m:dPr>
                        <m:ctrlPr>
                          <a:rPr lang="en-US" b="0" i="1" smtClean="0">
                            <a:solidFill>
                              <a:schemeClr val="tx1">
                                <a:lumMod val="50000"/>
                                <a:lumOff val="50000"/>
                              </a:schemeClr>
                            </a:solidFill>
                            <a:latin typeface="Cambria Math" panose="02040503050406030204" pitchFamily="18" charset="0"/>
                          </a:rPr>
                        </m:ctrlPr>
                      </m:dPr>
                      <m:e>
                        <m:r>
                          <a:rPr lang="en-US" b="0" i="1" smtClean="0">
                            <a:solidFill>
                              <a:schemeClr val="tx1">
                                <a:lumMod val="50000"/>
                                <a:lumOff val="50000"/>
                              </a:schemeClr>
                            </a:solidFill>
                            <a:latin typeface="Cambria Math" panose="02040503050406030204" pitchFamily="18" charset="0"/>
                          </a:rPr>
                          <m:t>𝑘</m:t>
                        </m:r>
                      </m:e>
                    </m:d>
                    <m:r>
                      <a:rPr lang="en-US" b="0" i="1" smtClean="0">
                        <a:solidFill>
                          <a:schemeClr val="tx1">
                            <a:lumMod val="50000"/>
                            <a:lumOff val="50000"/>
                          </a:schemeClr>
                        </a:solidFill>
                        <a:latin typeface="Cambria Math" panose="02040503050406030204" pitchFamily="18" charset="0"/>
                      </a:rPr>
                      <m:t>=</m:t>
                    </m:r>
                    <m:r>
                      <a:rPr lang="en-US" b="0" i="1" smtClean="0">
                        <a:solidFill>
                          <a:schemeClr val="tx1">
                            <a:lumMod val="50000"/>
                            <a:lumOff val="50000"/>
                          </a:schemeClr>
                        </a:solidFill>
                        <a:latin typeface="Cambria Math" panose="02040503050406030204" pitchFamily="18" charset="0"/>
                      </a:rPr>
                      <m:t>ℙ</m:t>
                    </m:r>
                    <m:r>
                      <a:rPr lang="en-US" b="0" i="1" smtClean="0">
                        <a:solidFill>
                          <a:schemeClr val="tx1">
                            <a:lumMod val="50000"/>
                            <a:lumOff val="50000"/>
                          </a:schemeClr>
                        </a:solidFill>
                        <a:latin typeface="Cambria Math" panose="02040503050406030204" pitchFamily="18" charset="0"/>
                      </a:rPr>
                      <m:t>(</m:t>
                    </m:r>
                    <m:r>
                      <a:rPr lang="en-US" b="0" i="1" smtClean="0">
                        <a:solidFill>
                          <a:schemeClr val="tx1">
                            <a:lumMod val="50000"/>
                            <a:lumOff val="50000"/>
                          </a:schemeClr>
                        </a:solidFill>
                        <a:latin typeface="Cambria Math" panose="02040503050406030204" pitchFamily="18" charset="0"/>
                      </a:rPr>
                      <m:t>𝑌</m:t>
                    </m:r>
                    <m:r>
                      <a:rPr lang="en-US" b="0" i="1" smtClean="0">
                        <a:solidFill>
                          <a:schemeClr val="tx1">
                            <a:lumMod val="50000"/>
                            <a:lumOff val="50000"/>
                          </a:schemeClr>
                        </a:solidFill>
                        <a:latin typeface="Cambria Math" panose="02040503050406030204" pitchFamily="18" charset="0"/>
                      </a:rPr>
                      <m:t>=</m:t>
                    </m:r>
                    <m:r>
                      <a:rPr lang="en-US" b="0" i="1" smtClean="0">
                        <a:solidFill>
                          <a:schemeClr val="tx1">
                            <a:lumMod val="50000"/>
                            <a:lumOff val="50000"/>
                          </a:schemeClr>
                        </a:solidFill>
                        <a:latin typeface="Cambria Math" panose="02040503050406030204" pitchFamily="18" charset="0"/>
                      </a:rPr>
                      <m:t>𝑘</m:t>
                    </m:r>
                    <m:r>
                      <a:rPr lang="en-US" b="0" i="1" smtClean="0">
                        <a:solidFill>
                          <a:schemeClr val="tx1">
                            <a:lumMod val="50000"/>
                            <a:lumOff val="50000"/>
                          </a:schemeClr>
                        </a:solidFill>
                        <a:latin typeface="Cambria Math" panose="02040503050406030204" pitchFamily="18" charset="0"/>
                      </a:rPr>
                      <m:t>)</m:t>
                    </m:r>
                  </m:oMath>
                </a14:m>
                <a:r>
                  <a:rPr lang="en-US" dirty="0">
                    <a:solidFill>
                      <a:schemeClr val="tx1">
                        <a:lumMod val="50000"/>
                        <a:lumOff val="50000"/>
                      </a:schemeClr>
                    </a:solidFill>
                  </a:rPr>
                  <a:t>.</a:t>
                </a:r>
              </a:p>
              <a:p>
                <a:endParaRPr lang="en-US" dirty="0"/>
              </a:p>
              <a:p>
                <a:r>
                  <a:rPr lang="en-US" b="1" dirty="0">
                    <a:solidFill>
                      <a:schemeClr val="accent2">
                        <a:lumMod val="75000"/>
                      </a:schemeClr>
                    </a:solidFill>
                  </a:rPr>
                  <a:t>Can we use the same for continuous random variables?</a:t>
                </a:r>
              </a:p>
              <a:p>
                <a:pPr lvl="1"/>
                <a:r>
                  <a:rPr lang="en-US" dirty="0"/>
                  <a:t>	What is the probability that a person’s height is </a:t>
                </a:r>
                <a:r>
                  <a:rPr lang="en-US" u="sng" dirty="0"/>
                  <a:t>exactly</a:t>
                </a:r>
                <a:r>
                  <a:rPr lang="en-US" dirty="0"/>
                  <a:t> 5.678123589 feet</a:t>
                </a:r>
              </a:p>
              <a:p>
                <a:pPr lvl="1"/>
                <a:r>
                  <a:rPr lang="en-US" dirty="0"/>
                  <a:t>	What is the probability that a bus arrives </a:t>
                </a:r>
                <a:r>
                  <a:rPr lang="en-US" u="sng" dirty="0"/>
                  <a:t>exactly</a:t>
                </a:r>
                <a:r>
                  <a:rPr lang="en-US" dirty="0"/>
                  <a:t> 6 hours, 23 minutes and </a:t>
                </a:r>
                <a:br>
                  <a:rPr lang="en-US" dirty="0"/>
                </a:br>
                <a:r>
                  <a:rPr lang="en-US" dirty="0"/>
                  <a:t>	2976427909 seconds from now?</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0.135</m:t>
                        </m:r>
                      </m:e>
                    </m:d>
                    <m:r>
                      <a:rPr lang="en-US" b="0" i="1" smtClean="0">
                        <a:latin typeface="Cambria Math" panose="02040503050406030204" pitchFamily="18" charset="0"/>
                      </a:rPr>
                      <m:t>=</m:t>
                    </m:r>
                    <m:r>
                      <a:rPr lang="en-US" i="1">
                        <a:latin typeface="Cambria Math" panose="02040503050406030204" pitchFamily="18" charset="0"/>
                      </a:rPr>
                      <m:t>ℙ</m:t>
                    </m:r>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=0.135</m:t>
                        </m:r>
                      </m:e>
                    </m:d>
                    <m:r>
                      <a:rPr lang="en-US" i="1">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num>
                      <m:den>
                        <m:r>
                          <a:rPr lang="en-US" i="1">
                            <a:latin typeface="Cambria Math" panose="02040503050406030204" pitchFamily="18" charset="0"/>
                          </a:rPr>
                          <m:t>∞</m:t>
                        </m:r>
                      </m:den>
                    </m:f>
                  </m:oMath>
                </a14:m>
                <a:r>
                  <a:rPr lang="en-US" dirty="0"/>
                  <a:t> = 0 </a:t>
                </a:r>
                <a:r>
                  <a:rPr lang="en-US" b="1" i="1" dirty="0"/>
                  <a:t>No!</a:t>
                </a:r>
                <a:endParaRPr lang="en-US" dirty="0"/>
              </a:p>
              <a:p>
                <a:endParaRPr lang="en-US" dirty="0"/>
              </a:p>
            </p:txBody>
          </p:sp>
        </mc:Choice>
        <mc:Fallback xmlns="">
          <p:sp>
            <p:nvSpPr>
              <p:cNvPr id="3" name="Content Placeholder 2">
                <a:extLst>
                  <a:ext uri="{FF2B5EF4-FFF2-40B4-BE49-F238E27FC236}">
                    <a16:creationId xmlns:a16="http://schemas.microsoft.com/office/drawing/2014/main" id="{609C5C6E-F751-440F-BFB6-C05AA4AFCFC6}"/>
                  </a:ext>
                </a:extLst>
              </p:cNvPr>
              <p:cNvSpPr>
                <a:spLocks noGrp="1" noRot="1" noChangeAspect="1" noMove="1" noResize="1" noEditPoints="1" noAdjustHandles="1" noChangeArrowheads="1" noChangeShapeType="1" noTextEdit="1"/>
              </p:cNvSpPr>
              <p:nvPr>
                <p:ph idx="1"/>
              </p:nvPr>
            </p:nvSpPr>
            <p:spPr>
              <a:blipFill>
                <a:blip r:embed="rId3"/>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4712547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FA7DD-93A6-4E5E-A795-38F505B42BBF}"/>
              </a:ext>
            </a:extLst>
          </p:cNvPr>
          <p:cNvSpPr>
            <a:spLocks noGrp="1"/>
          </p:cNvSpPr>
          <p:nvPr>
            <p:ph type="title"/>
          </p:nvPr>
        </p:nvSpPr>
        <p:spPr/>
        <p:txBody>
          <a:bodyPr>
            <a:normAutofit fontScale="90000"/>
          </a:bodyPr>
          <a:lstStyle/>
          <a:p>
            <a:r>
              <a:rPr lang="en-US" dirty="0"/>
              <a:t>How to describe probability of a </a:t>
            </a:r>
            <a:r>
              <a:rPr lang="en-US" i="1" dirty="0"/>
              <a:t>single</a:t>
            </a:r>
            <a:r>
              <a:rPr lang="en-US" dirty="0"/>
              <a:t> value?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09C5C6E-F751-440F-BFB6-C05AA4AFCFC6}"/>
                  </a:ext>
                </a:extLst>
              </p:cNvPr>
              <p:cNvSpPr>
                <a:spLocks noGrp="1"/>
              </p:cNvSpPr>
              <p:nvPr>
                <p:ph idx="1"/>
              </p:nvPr>
            </p:nvSpPr>
            <p:spPr>
              <a:xfrm>
                <a:off x="575240" y="1463856"/>
                <a:ext cx="11187258" cy="5735230"/>
              </a:xfrm>
            </p:spPr>
            <p:txBody>
              <a:bodyPr>
                <a:normAutofit/>
              </a:bodyPr>
              <a:lstStyle/>
              <a:p>
                <a:r>
                  <a:rPr lang="en-US" dirty="0">
                    <a:solidFill>
                      <a:schemeClr val="tx1">
                        <a:lumMod val="50000"/>
                        <a:lumOff val="50000"/>
                      </a:schemeClr>
                    </a:solidFill>
                  </a:rPr>
                  <a:t>For </a:t>
                </a:r>
                <a:r>
                  <a:rPr lang="en-US" b="1" i="1" dirty="0">
                    <a:solidFill>
                      <a:schemeClr val="tx1">
                        <a:lumMod val="50000"/>
                        <a:lumOff val="50000"/>
                      </a:schemeClr>
                    </a:solidFill>
                  </a:rPr>
                  <a:t>discrete</a:t>
                </a:r>
                <a:r>
                  <a:rPr lang="en-US" b="1" dirty="0">
                    <a:solidFill>
                      <a:schemeClr val="tx1">
                        <a:lumMod val="50000"/>
                        <a:lumOff val="50000"/>
                      </a:schemeClr>
                    </a:solidFill>
                  </a:rPr>
                  <a:t> random variables</a:t>
                </a:r>
                <a:r>
                  <a:rPr lang="en-US" dirty="0">
                    <a:solidFill>
                      <a:schemeClr val="tx1">
                        <a:lumMod val="50000"/>
                        <a:lumOff val="50000"/>
                      </a:schemeClr>
                    </a:solidFill>
                  </a:rPr>
                  <a:t>, we defined the PMF: </a:t>
                </a:r>
                <a14:m>
                  <m:oMath xmlns:m="http://schemas.openxmlformats.org/officeDocument/2006/math">
                    <m:sSub>
                      <m:sSubPr>
                        <m:ctrlPr>
                          <a:rPr lang="en-US" b="0" i="1" smtClean="0">
                            <a:solidFill>
                              <a:schemeClr val="tx1">
                                <a:lumMod val="50000"/>
                                <a:lumOff val="50000"/>
                              </a:schemeClr>
                            </a:solidFill>
                            <a:latin typeface="Cambria Math" panose="02040503050406030204" pitchFamily="18" charset="0"/>
                          </a:rPr>
                        </m:ctrlPr>
                      </m:sSubPr>
                      <m:e>
                        <m:r>
                          <a:rPr lang="en-US" b="0" i="1" smtClean="0">
                            <a:solidFill>
                              <a:schemeClr val="tx1">
                                <a:lumMod val="50000"/>
                                <a:lumOff val="50000"/>
                              </a:schemeClr>
                            </a:solidFill>
                            <a:latin typeface="Cambria Math" panose="02040503050406030204" pitchFamily="18" charset="0"/>
                          </a:rPr>
                          <m:t>𝑝</m:t>
                        </m:r>
                      </m:e>
                      <m:sub>
                        <m:r>
                          <a:rPr lang="en-US" b="0" i="1" smtClean="0">
                            <a:solidFill>
                              <a:schemeClr val="tx1">
                                <a:lumMod val="50000"/>
                                <a:lumOff val="50000"/>
                              </a:schemeClr>
                            </a:solidFill>
                            <a:latin typeface="Cambria Math" panose="02040503050406030204" pitchFamily="18" charset="0"/>
                          </a:rPr>
                          <m:t>𝑌</m:t>
                        </m:r>
                      </m:sub>
                    </m:sSub>
                    <m:d>
                      <m:dPr>
                        <m:ctrlPr>
                          <a:rPr lang="en-US" b="0" i="1" smtClean="0">
                            <a:solidFill>
                              <a:schemeClr val="tx1">
                                <a:lumMod val="50000"/>
                                <a:lumOff val="50000"/>
                              </a:schemeClr>
                            </a:solidFill>
                            <a:latin typeface="Cambria Math" panose="02040503050406030204" pitchFamily="18" charset="0"/>
                          </a:rPr>
                        </m:ctrlPr>
                      </m:dPr>
                      <m:e>
                        <m:r>
                          <a:rPr lang="en-US" b="0" i="1" smtClean="0">
                            <a:solidFill>
                              <a:schemeClr val="tx1">
                                <a:lumMod val="50000"/>
                                <a:lumOff val="50000"/>
                              </a:schemeClr>
                            </a:solidFill>
                            <a:latin typeface="Cambria Math" panose="02040503050406030204" pitchFamily="18" charset="0"/>
                          </a:rPr>
                          <m:t>𝑘</m:t>
                        </m:r>
                      </m:e>
                    </m:d>
                    <m:r>
                      <a:rPr lang="en-US" b="0" i="1" smtClean="0">
                        <a:solidFill>
                          <a:schemeClr val="tx1">
                            <a:lumMod val="50000"/>
                            <a:lumOff val="50000"/>
                          </a:schemeClr>
                        </a:solidFill>
                        <a:latin typeface="Cambria Math" panose="02040503050406030204" pitchFamily="18" charset="0"/>
                      </a:rPr>
                      <m:t>=</m:t>
                    </m:r>
                    <m:r>
                      <a:rPr lang="en-US" b="0" i="1" smtClean="0">
                        <a:solidFill>
                          <a:schemeClr val="tx1">
                            <a:lumMod val="50000"/>
                            <a:lumOff val="50000"/>
                          </a:schemeClr>
                        </a:solidFill>
                        <a:latin typeface="Cambria Math" panose="02040503050406030204" pitchFamily="18" charset="0"/>
                      </a:rPr>
                      <m:t>ℙ</m:t>
                    </m:r>
                    <m:r>
                      <a:rPr lang="en-US" b="0" i="1" smtClean="0">
                        <a:solidFill>
                          <a:schemeClr val="tx1">
                            <a:lumMod val="50000"/>
                            <a:lumOff val="50000"/>
                          </a:schemeClr>
                        </a:solidFill>
                        <a:latin typeface="Cambria Math" panose="02040503050406030204" pitchFamily="18" charset="0"/>
                      </a:rPr>
                      <m:t>(</m:t>
                    </m:r>
                    <m:r>
                      <a:rPr lang="en-US" b="0" i="1" smtClean="0">
                        <a:solidFill>
                          <a:schemeClr val="tx1">
                            <a:lumMod val="50000"/>
                            <a:lumOff val="50000"/>
                          </a:schemeClr>
                        </a:solidFill>
                        <a:latin typeface="Cambria Math" panose="02040503050406030204" pitchFamily="18" charset="0"/>
                      </a:rPr>
                      <m:t>𝑌</m:t>
                    </m:r>
                    <m:r>
                      <a:rPr lang="en-US" b="0" i="1" smtClean="0">
                        <a:solidFill>
                          <a:schemeClr val="tx1">
                            <a:lumMod val="50000"/>
                            <a:lumOff val="50000"/>
                          </a:schemeClr>
                        </a:solidFill>
                        <a:latin typeface="Cambria Math" panose="02040503050406030204" pitchFamily="18" charset="0"/>
                      </a:rPr>
                      <m:t>=</m:t>
                    </m:r>
                    <m:r>
                      <a:rPr lang="en-US" b="0" i="1" smtClean="0">
                        <a:solidFill>
                          <a:schemeClr val="tx1">
                            <a:lumMod val="50000"/>
                            <a:lumOff val="50000"/>
                          </a:schemeClr>
                        </a:solidFill>
                        <a:latin typeface="Cambria Math" panose="02040503050406030204" pitchFamily="18" charset="0"/>
                      </a:rPr>
                      <m:t>𝑘</m:t>
                    </m:r>
                    <m:r>
                      <a:rPr lang="en-US" b="0" i="1" smtClean="0">
                        <a:solidFill>
                          <a:schemeClr val="tx1">
                            <a:lumMod val="50000"/>
                            <a:lumOff val="50000"/>
                          </a:schemeClr>
                        </a:solidFill>
                        <a:latin typeface="Cambria Math" panose="02040503050406030204" pitchFamily="18" charset="0"/>
                      </a:rPr>
                      <m:t>)</m:t>
                    </m:r>
                  </m:oMath>
                </a14:m>
                <a:r>
                  <a:rPr lang="en-US" dirty="0">
                    <a:solidFill>
                      <a:schemeClr val="tx1">
                        <a:lumMod val="50000"/>
                        <a:lumOff val="50000"/>
                      </a:schemeClr>
                    </a:solidFill>
                  </a:rPr>
                  <a:t>.</a:t>
                </a:r>
              </a:p>
              <a:p>
                <a:endParaRPr lang="en-US" dirty="0"/>
              </a:p>
              <a:p>
                <a:r>
                  <a:rPr lang="en-US" b="1" dirty="0">
                    <a:solidFill>
                      <a:schemeClr val="accent2">
                        <a:lumMod val="75000"/>
                      </a:schemeClr>
                    </a:solidFill>
                  </a:rPr>
                  <a:t>Can we use the same for continuous random variables?</a:t>
                </a:r>
              </a:p>
              <a:p>
                <a:pPr lvl="1"/>
                <a:r>
                  <a:rPr lang="en-US" dirty="0"/>
                  <a:t>	What is the probability that a person’s height is </a:t>
                </a:r>
                <a:r>
                  <a:rPr lang="en-US" u="sng" dirty="0"/>
                  <a:t>exactly</a:t>
                </a:r>
                <a:r>
                  <a:rPr lang="en-US" dirty="0"/>
                  <a:t> 5.678123589 feet</a:t>
                </a:r>
              </a:p>
              <a:p>
                <a:pPr lvl="1"/>
                <a:r>
                  <a:rPr lang="en-US" dirty="0"/>
                  <a:t>	What is the probability that a bus arrives </a:t>
                </a:r>
                <a:r>
                  <a:rPr lang="en-US" u="sng" dirty="0"/>
                  <a:t>exactly</a:t>
                </a:r>
                <a:r>
                  <a:rPr lang="en-US" dirty="0"/>
                  <a:t> 6 hours, 23 minutes and </a:t>
                </a:r>
                <a:br>
                  <a:rPr lang="en-US" dirty="0"/>
                </a:br>
                <a:r>
                  <a:rPr lang="en-US" dirty="0"/>
                  <a:t>	2976427909 seconds from now?</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0.135</m:t>
                        </m:r>
                      </m:e>
                    </m:d>
                    <m:r>
                      <a:rPr lang="en-US" b="0" i="1" smtClean="0">
                        <a:latin typeface="Cambria Math" panose="02040503050406030204" pitchFamily="18" charset="0"/>
                      </a:rPr>
                      <m:t>=</m:t>
                    </m:r>
                    <m:r>
                      <a:rPr lang="en-US" i="1">
                        <a:latin typeface="Cambria Math" panose="02040503050406030204" pitchFamily="18" charset="0"/>
                      </a:rPr>
                      <m:t>ℙ</m:t>
                    </m:r>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=0.135</m:t>
                        </m:r>
                      </m:e>
                    </m:d>
                    <m:r>
                      <a:rPr lang="en-US" i="1">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num>
                      <m:den>
                        <m:r>
                          <a:rPr lang="en-US" i="1">
                            <a:latin typeface="Cambria Math" panose="02040503050406030204" pitchFamily="18" charset="0"/>
                          </a:rPr>
                          <m:t>∞</m:t>
                        </m:r>
                      </m:den>
                    </m:f>
                  </m:oMath>
                </a14:m>
                <a:r>
                  <a:rPr lang="en-US" dirty="0"/>
                  <a:t> = 0 </a:t>
                </a:r>
                <a:r>
                  <a:rPr lang="en-US" b="1" i="1" dirty="0"/>
                  <a:t>No!</a:t>
                </a:r>
                <a:endParaRPr lang="en-US" dirty="0"/>
              </a:p>
              <a:p>
                <a:endParaRPr lang="en-US" sz="500" dirty="0"/>
              </a:p>
              <a:p>
                <a:r>
                  <a:rPr lang="en-US" b="1" dirty="0"/>
                  <a:t>Instead, we use the </a:t>
                </a:r>
                <a:r>
                  <a:rPr lang="en-US" b="1" dirty="0">
                    <a:solidFill>
                      <a:schemeClr val="accent5">
                        <a:lumMod val="75000"/>
                      </a:schemeClr>
                    </a:solidFill>
                  </a:rPr>
                  <a:t>probability </a:t>
                </a:r>
                <a:r>
                  <a:rPr lang="en-US" b="1" u="sng" dirty="0">
                    <a:solidFill>
                      <a:schemeClr val="accent5">
                        <a:lumMod val="75000"/>
                      </a:schemeClr>
                    </a:solidFill>
                  </a:rPr>
                  <a:t>density</a:t>
                </a:r>
                <a:r>
                  <a:rPr lang="en-US" b="1" dirty="0">
                    <a:solidFill>
                      <a:schemeClr val="accent5">
                        <a:lumMod val="75000"/>
                      </a:schemeClr>
                    </a:solidFill>
                  </a:rPr>
                  <a:t> function (PDF)</a:t>
                </a:r>
              </a:p>
              <a:p>
                <a14:m>
                  <m:oMath xmlns:m="http://schemas.openxmlformats.org/officeDocument/2006/math">
                    <m:sSub>
                      <m:sSubPr>
                        <m:ctrlPr>
                          <a:rPr lang="en-US" b="1" i="1" smtClean="0">
                            <a:solidFill>
                              <a:schemeClr val="tx1"/>
                            </a:solidFill>
                            <a:latin typeface="Cambria Math" panose="02040503050406030204" pitchFamily="18" charset="0"/>
                          </a:rPr>
                        </m:ctrlPr>
                      </m:sSubPr>
                      <m:e>
                        <m:r>
                          <a:rPr lang="en-US" b="1" i="1" smtClean="0">
                            <a:solidFill>
                              <a:schemeClr val="tx1"/>
                            </a:solidFill>
                            <a:latin typeface="Cambria Math" panose="02040503050406030204" pitchFamily="18" charset="0"/>
                          </a:rPr>
                          <m:t>𝒇</m:t>
                        </m:r>
                      </m:e>
                      <m:sub>
                        <m:r>
                          <a:rPr lang="en-US" b="1" i="1" smtClean="0">
                            <a:solidFill>
                              <a:schemeClr val="tx1"/>
                            </a:solidFill>
                            <a:latin typeface="Cambria Math" panose="02040503050406030204" pitchFamily="18" charset="0"/>
                          </a:rPr>
                          <m:t>𝑿</m:t>
                        </m:r>
                      </m:sub>
                    </m:sSub>
                    <m:r>
                      <a:rPr lang="en-US" b="1" i="1" smtClean="0">
                        <a:solidFill>
                          <a:schemeClr val="tx1"/>
                        </a:solidFill>
                        <a:latin typeface="Cambria Math" panose="02040503050406030204" pitchFamily="18" charset="0"/>
                      </a:rPr>
                      <m:t>(</m:t>
                    </m:r>
                    <m:r>
                      <a:rPr lang="en-US" b="1" i="1" smtClean="0">
                        <a:solidFill>
                          <a:schemeClr val="tx1"/>
                        </a:solidFill>
                        <a:latin typeface="Cambria Math" panose="02040503050406030204" pitchFamily="18" charset="0"/>
                      </a:rPr>
                      <m:t>𝒌</m:t>
                    </m:r>
                    <m:r>
                      <a:rPr lang="en-US" b="1" i="1" smtClean="0">
                        <a:solidFill>
                          <a:schemeClr val="tx1"/>
                        </a:solidFill>
                        <a:latin typeface="Cambria Math" panose="02040503050406030204" pitchFamily="18" charset="0"/>
                      </a:rPr>
                      <m:t>)</m:t>
                    </m:r>
                  </m:oMath>
                </a14:m>
                <a:r>
                  <a:rPr lang="en-US" b="1" dirty="0">
                    <a:solidFill>
                      <a:schemeClr val="tx1"/>
                    </a:solidFill>
                  </a:rPr>
                  <a:t> </a:t>
                </a:r>
                <a:r>
                  <a:rPr lang="en-US" dirty="0">
                    <a:solidFill>
                      <a:schemeClr val="tx1"/>
                    </a:solidFill>
                  </a:rPr>
                  <a:t>is the </a:t>
                </a:r>
                <a:r>
                  <a:rPr lang="en-US" u="sng" dirty="0">
                    <a:solidFill>
                      <a:schemeClr val="tx1"/>
                    </a:solidFill>
                  </a:rPr>
                  <a:t>density</a:t>
                </a:r>
                <a:r>
                  <a:rPr lang="en-US" dirty="0">
                    <a:solidFill>
                      <a:schemeClr val="tx1"/>
                    </a:solidFill>
                  </a:rPr>
                  <a:t> (not probability!) of the continuous random variable </a:t>
                </a:r>
                <a14:m>
                  <m:oMath xmlns:m="http://schemas.openxmlformats.org/officeDocument/2006/math">
                    <m:r>
                      <a:rPr lang="en-US" b="0" i="1" smtClean="0">
                        <a:solidFill>
                          <a:schemeClr val="tx1"/>
                        </a:solidFill>
                        <a:latin typeface="Cambria Math" panose="02040503050406030204" pitchFamily="18" charset="0"/>
                      </a:rPr>
                      <m:t>𝑋</m:t>
                    </m:r>
                  </m:oMath>
                </a14:m>
                <a:r>
                  <a:rPr lang="en-US" dirty="0">
                    <a:solidFill>
                      <a:schemeClr val="tx1"/>
                    </a:solidFill>
                  </a:rPr>
                  <a:t> at the value </a:t>
                </a:r>
                <a14:m>
                  <m:oMath xmlns:m="http://schemas.openxmlformats.org/officeDocument/2006/math">
                    <m:r>
                      <a:rPr lang="en-US" b="0" i="1" smtClean="0">
                        <a:solidFill>
                          <a:schemeClr val="tx1"/>
                        </a:solidFill>
                        <a:latin typeface="Cambria Math" panose="02040503050406030204" pitchFamily="18" charset="0"/>
                      </a:rPr>
                      <m:t>𝑘</m:t>
                    </m:r>
                  </m:oMath>
                </a14:m>
                <a:endParaRPr lang="en-US" dirty="0">
                  <a:solidFill>
                    <a:schemeClr val="tx1"/>
                  </a:solidFill>
                </a:endParaRPr>
              </a:p>
            </p:txBody>
          </p:sp>
        </mc:Choice>
        <mc:Fallback xmlns="">
          <p:sp>
            <p:nvSpPr>
              <p:cNvPr id="3" name="Content Placeholder 2">
                <a:extLst>
                  <a:ext uri="{FF2B5EF4-FFF2-40B4-BE49-F238E27FC236}">
                    <a16:creationId xmlns:a16="http://schemas.microsoft.com/office/drawing/2014/main" id="{609C5C6E-F751-440F-BFB6-C05AA4AFCFC6}"/>
                  </a:ext>
                </a:extLst>
              </p:cNvPr>
              <p:cNvSpPr>
                <a:spLocks noGrp="1" noRot="1" noChangeAspect="1" noMove="1" noResize="1" noEditPoints="1" noAdjustHandles="1" noChangeArrowheads="1" noChangeShapeType="1" noTextEdit="1"/>
              </p:cNvSpPr>
              <p:nvPr>
                <p:ph idx="1"/>
              </p:nvPr>
            </p:nvSpPr>
            <p:spPr>
              <a:xfrm>
                <a:off x="575240" y="1463856"/>
                <a:ext cx="11187258" cy="5735230"/>
              </a:xfrm>
              <a:blipFill>
                <a:blip r:embed="rId3"/>
                <a:stretch>
                  <a:fillRect l="-654" t="-1807" r="-2124"/>
                </a:stretch>
              </a:blipFill>
            </p:spPr>
            <p:txBody>
              <a:bodyPr/>
              <a:lstStyle/>
              <a:p>
                <a:r>
                  <a:rPr lang="en-US">
                    <a:noFill/>
                  </a:rPr>
                  <a:t> </a:t>
                </a:r>
              </a:p>
            </p:txBody>
          </p:sp>
        </mc:Fallback>
      </mc:AlternateContent>
    </p:spTree>
    <p:extLst>
      <p:ext uri="{BB962C8B-B14F-4D97-AF65-F5344CB8AC3E}">
        <p14:creationId xmlns:p14="http://schemas.microsoft.com/office/powerpoint/2010/main" val="31525559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FA7DD-93A6-4E5E-A795-38F505B42BBF}"/>
              </a:ext>
            </a:extLst>
          </p:cNvPr>
          <p:cNvSpPr>
            <a:spLocks noGrp="1"/>
          </p:cNvSpPr>
          <p:nvPr>
            <p:ph type="title"/>
          </p:nvPr>
        </p:nvSpPr>
        <p:spPr/>
        <p:txBody>
          <a:bodyPr>
            <a:normAutofit/>
          </a:bodyPr>
          <a:lstStyle/>
          <a:p>
            <a:r>
              <a:rPr lang="en-US" dirty="0"/>
              <a:t>Probability </a:t>
            </a:r>
            <a:r>
              <a:rPr lang="en-US" i="1" u="sng" dirty="0"/>
              <a:t>Density</a:t>
            </a:r>
            <a:r>
              <a:rPr lang="en-US" dirty="0"/>
              <a:t> Function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09C5C6E-F751-440F-BFB6-C05AA4AFCFC6}"/>
                  </a:ext>
                </a:extLst>
              </p:cNvPr>
              <p:cNvSpPr>
                <a:spLocks noGrp="1"/>
              </p:cNvSpPr>
              <p:nvPr>
                <p:ph idx="1"/>
              </p:nvPr>
            </p:nvSpPr>
            <p:spPr>
              <a:xfrm>
                <a:off x="575240" y="1463857"/>
                <a:ext cx="11428074" cy="4845504"/>
              </a:xfrm>
            </p:spPr>
            <p:txBody>
              <a:bodyPr>
                <a:normAutofit/>
              </a:bodyPr>
              <a:lstStyle/>
              <a:p>
                <a:r>
                  <a:rPr lang="en-US" dirty="0">
                    <a:solidFill>
                      <a:schemeClr val="tx1">
                        <a:lumMod val="50000"/>
                        <a:lumOff val="50000"/>
                      </a:schemeClr>
                    </a:solidFill>
                  </a:rPr>
                  <a:t>For </a:t>
                </a:r>
                <a:r>
                  <a:rPr lang="en-US" b="1" i="1" dirty="0">
                    <a:solidFill>
                      <a:schemeClr val="tx1">
                        <a:lumMod val="50000"/>
                        <a:lumOff val="50000"/>
                      </a:schemeClr>
                    </a:solidFill>
                  </a:rPr>
                  <a:t>discrete</a:t>
                </a:r>
                <a:r>
                  <a:rPr lang="en-US" b="1" dirty="0">
                    <a:solidFill>
                      <a:schemeClr val="tx1">
                        <a:lumMod val="50000"/>
                        <a:lumOff val="50000"/>
                      </a:schemeClr>
                    </a:solidFill>
                  </a:rPr>
                  <a:t> random variables</a:t>
                </a:r>
                <a:r>
                  <a:rPr lang="en-US" dirty="0">
                    <a:solidFill>
                      <a:schemeClr val="tx1">
                        <a:lumMod val="50000"/>
                        <a:lumOff val="50000"/>
                      </a:schemeClr>
                    </a:solidFill>
                  </a:rPr>
                  <a:t>, we defined the PMF: </a:t>
                </a:r>
                <a14:m>
                  <m:oMath xmlns:m="http://schemas.openxmlformats.org/officeDocument/2006/math">
                    <m:sSub>
                      <m:sSubPr>
                        <m:ctrlPr>
                          <a:rPr lang="en-US" b="0" i="1" smtClean="0">
                            <a:solidFill>
                              <a:schemeClr val="tx1">
                                <a:lumMod val="50000"/>
                                <a:lumOff val="50000"/>
                              </a:schemeClr>
                            </a:solidFill>
                            <a:latin typeface="Cambria Math" panose="02040503050406030204" pitchFamily="18" charset="0"/>
                          </a:rPr>
                        </m:ctrlPr>
                      </m:sSubPr>
                      <m:e>
                        <m:r>
                          <a:rPr lang="en-US" b="0" i="1" smtClean="0">
                            <a:solidFill>
                              <a:schemeClr val="tx1">
                                <a:lumMod val="50000"/>
                                <a:lumOff val="50000"/>
                              </a:schemeClr>
                            </a:solidFill>
                            <a:latin typeface="Cambria Math" panose="02040503050406030204" pitchFamily="18" charset="0"/>
                          </a:rPr>
                          <m:t>𝑝</m:t>
                        </m:r>
                      </m:e>
                      <m:sub>
                        <m:r>
                          <a:rPr lang="en-US" b="0" i="1" smtClean="0">
                            <a:solidFill>
                              <a:schemeClr val="tx1">
                                <a:lumMod val="50000"/>
                                <a:lumOff val="50000"/>
                              </a:schemeClr>
                            </a:solidFill>
                            <a:latin typeface="Cambria Math" panose="02040503050406030204" pitchFamily="18" charset="0"/>
                          </a:rPr>
                          <m:t>𝑌</m:t>
                        </m:r>
                      </m:sub>
                    </m:sSub>
                    <m:d>
                      <m:dPr>
                        <m:ctrlPr>
                          <a:rPr lang="en-US" b="0" i="1" smtClean="0">
                            <a:solidFill>
                              <a:schemeClr val="tx1">
                                <a:lumMod val="50000"/>
                                <a:lumOff val="50000"/>
                              </a:schemeClr>
                            </a:solidFill>
                            <a:latin typeface="Cambria Math" panose="02040503050406030204" pitchFamily="18" charset="0"/>
                          </a:rPr>
                        </m:ctrlPr>
                      </m:dPr>
                      <m:e>
                        <m:r>
                          <a:rPr lang="en-US" b="0" i="1" smtClean="0">
                            <a:solidFill>
                              <a:schemeClr val="tx1">
                                <a:lumMod val="50000"/>
                                <a:lumOff val="50000"/>
                              </a:schemeClr>
                            </a:solidFill>
                            <a:latin typeface="Cambria Math" panose="02040503050406030204" pitchFamily="18" charset="0"/>
                          </a:rPr>
                          <m:t>𝑘</m:t>
                        </m:r>
                      </m:e>
                    </m:d>
                    <m:r>
                      <a:rPr lang="en-US" b="0" i="1" smtClean="0">
                        <a:solidFill>
                          <a:schemeClr val="tx1">
                            <a:lumMod val="50000"/>
                            <a:lumOff val="50000"/>
                          </a:schemeClr>
                        </a:solidFill>
                        <a:latin typeface="Cambria Math" panose="02040503050406030204" pitchFamily="18" charset="0"/>
                      </a:rPr>
                      <m:t>=</m:t>
                    </m:r>
                    <m:r>
                      <a:rPr lang="en-US" b="0" i="1" smtClean="0">
                        <a:solidFill>
                          <a:schemeClr val="tx1">
                            <a:lumMod val="50000"/>
                            <a:lumOff val="50000"/>
                          </a:schemeClr>
                        </a:solidFill>
                        <a:latin typeface="Cambria Math" panose="02040503050406030204" pitchFamily="18" charset="0"/>
                      </a:rPr>
                      <m:t>ℙ</m:t>
                    </m:r>
                    <m:r>
                      <a:rPr lang="en-US" b="0" i="1" smtClean="0">
                        <a:solidFill>
                          <a:schemeClr val="tx1">
                            <a:lumMod val="50000"/>
                            <a:lumOff val="50000"/>
                          </a:schemeClr>
                        </a:solidFill>
                        <a:latin typeface="Cambria Math" panose="02040503050406030204" pitchFamily="18" charset="0"/>
                      </a:rPr>
                      <m:t>(</m:t>
                    </m:r>
                    <m:r>
                      <a:rPr lang="en-US" b="0" i="1" smtClean="0">
                        <a:solidFill>
                          <a:schemeClr val="tx1">
                            <a:lumMod val="50000"/>
                            <a:lumOff val="50000"/>
                          </a:schemeClr>
                        </a:solidFill>
                        <a:latin typeface="Cambria Math" panose="02040503050406030204" pitchFamily="18" charset="0"/>
                      </a:rPr>
                      <m:t>𝑌</m:t>
                    </m:r>
                    <m:r>
                      <a:rPr lang="en-US" b="0" i="1" smtClean="0">
                        <a:solidFill>
                          <a:schemeClr val="tx1">
                            <a:lumMod val="50000"/>
                            <a:lumOff val="50000"/>
                          </a:schemeClr>
                        </a:solidFill>
                        <a:latin typeface="Cambria Math" panose="02040503050406030204" pitchFamily="18" charset="0"/>
                      </a:rPr>
                      <m:t>=</m:t>
                    </m:r>
                    <m:r>
                      <a:rPr lang="en-US" b="0" i="1" smtClean="0">
                        <a:solidFill>
                          <a:schemeClr val="tx1">
                            <a:lumMod val="50000"/>
                            <a:lumOff val="50000"/>
                          </a:schemeClr>
                        </a:solidFill>
                        <a:latin typeface="Cambria Math" panose="02040503050406030204" pitchFamily="18" charset="0"/>
                      </a:rPr>
                      <m:t>𝑘</m:t>
                    </m:r>
                    <m:r>
                      <a:rPr lang="en-US" b="0" i="1" smtClean="0">
                        <a:solidFill>
                          <a:schemeClr val="tx1">
                            <a:lumMod val="50000"/>
                            <a:lumOff val="50000"/>
                          </a:schemeClr>
                        </a:solidFill>
                        <a:latin typeface="Cambria Math" panose="02040503050406030204" pitchFamily="18" charset="0"/>
                      </a:rPr>
                      <m:t>)</m:t>
                    </m:r>
                  </m:oMath>
                </a14:m>
                <a:r>
                  <a:rPr lang="en-US" dirty="0">
                    <a:solidFill>
                      <a:schemeClr val="tx1">
                        <a:lumMod val="50000"/>
                        <a:lumOff val="50000"/>
                      </a:schemeClr>
                    </a:solidFill>
                  </a:rPr>
                  <a:t>.</a:t>
                </a:r>
              </a:p>
              <a:p>
                <a:pPr marL="0" indent="0">
                  <a:buNone/>
                </a:pPr>
                <a:endParaRPr lang="en-US" sz="1000" b="1" i="1" dirty="0"/>
              </a:p>
              <a:p>
                <a:r>
                  <a:rPr lang="en-US" b="1" dirty="0"/>
                  <a:t>For </a:t>
                </a:r>
                <a:r>
                  <a:rPr lang="en-US" b="1" i="1" dirty="0"/>
                  <a:t>continuous</a:t>
                </a:r>
                <a:r>
                  <a:rPr lang="en-US" b="1" dirty="0"/>
                  <a:t> random variables, we use the </a:t>
                </a:r>
                <a:r>
                  <a:rPr lang="en-US" b="1" dirty="0">
                    <a:solidFill>
                      <a:schemeClr val="accent5">
                        <a:lumMod val="75000"/>
                      </a:schemeClr>
                    </a:solidFill>
                  </a:rPr>
                  <a:t>probability </a:t>
                </a:r>
                <a:r>
                  <a:rPr lang="en-US" b="1" u="sng" dirty="0">
                    <a:solidFill>
                      <a:schemeClr val="accent5">
                        <a:lumMod val="75000"/>
                      </a:schemeClr>
                    </a:solidFill>
                  </a:rPr>
                  <a:t>density</a:t>
                </a:r>
                <a:r>
                  <a:rPr lang="en-US" b="1" dirty="0">
                    <a:solidFill>
                      <a:schemeClr val="accent5">
                        <a:lumMod val="75000"/>
                      </a:schemeClr>
                    </a:solidFill>
                  </a:rPr>
                  <a:t> function </a:t>
                </a:r>
                <a:endParaRPr lang="en-US" b="1" i="1" dirty="0">
                  <a:solidFill>
                    <a:schemeClr val="tx1"/>
                  </a:solidFill>
                  <a:latin typeface="Cambria Math" panose="02040503050406030204" pitchFamily="18" charset="0"/>
                </a:endParaRPr>
              </a:p>
              <a:p>
                <a14:m>
                  <m:oMath xmlns:m="http://schemas.openxmlformats.org/officeDocument/2006/math">
                    <m:sSub>
                      <m:sSubPr>
                        <m:ctrlPr>
                          <a:rPr lang="en-US" b="1" i="1" smtClean="0">
                            <a:solidFill>
                              <a:schemeClr val="tx1"/>
                            </a:solidFill>
                            <a:latin typeface="Cambria Math" panose="02040503050406030204" pitchFamily="18" charset="0"/>
                          </a:rPr>
                        </m:ctrlPr>
                      </m:sSubPr>
                      <m:e>
                        <m:r>
                          <a:rPr lang="en-US" b="1" i="1" smtClean="0">
                            <a:solidFill>
                              <a:schemeClr val="tx1"/>
                            </a:solidFill>
                            <a:latin typeface="Cambria Math" panose="02040503050406030204" pitchFamily="18" charset="0"/>
                          </a:rPr>
                          <m:t>𝒇</m:t>
                        </m:r>
                      </m:e>
                      <m:sub>
                        <m:r>
                          <a:rPr lang="en-US" b="1" i="1" smtClean="0">
                            <a:solidFill>
                              <a:schemeClr val="tx1"/>
                            </a:solidFill>
                            <a:latin typeface="Cambria Math" panose="02040503050406030204" pitchFamily="18" charset="0"/>
                          </a:rPr>
                          <m:t>𝑿</m:t>
                        </m:r>
                      </m:sub>
                    </m:sSub>
                    <m:r>
                      <a:rPr lang="en-US" b="1" i="1" smtClean="0">
                        <a:solidFill>
                          <a:schemeClr val="tx1"/>
                        </a:solidFill>
                        <a:latin typeface="Cambria Math" panose="02040503050406030204" pitchFamily="18" charset="0"/>
                      </a:rPr>
                      <m:t>(</m:t>
                    </m:r>
                    <m:r>
                      <a:rPr lang="en-US" b="1" i="1" smtClean="0">
                        <a:solidFill>
                          <a:schemeClr val="tx1"/>
                        </a:solidFill>
                        <a:latin typeface="Cambria Math" panose="02040503050406030204" pitchFamily="18" charset="0"/>
                      </a:rPr>
                      <m:t>𝒌</m:t>
                    </m:r>
                    <m:r>
                      <a:rPr lang="en-US" b="1" i="1" smtClean="0">
                        <a:solidFill>
                          <a:schemeClr val="tx1"/>
                        </a:solidFill>
                        <a:latin typeface="Cambria Math" panose="02040503050406030204" pitchFamily="18" charset="0"/>
                      </a:rPr>
                      <m:t>)</m:t>
                    </m:r>
                  </m:oMath>
                </a14:m>
                <a:r>
                  <a:rPr lang="en-US" b="1" dirty="0">
                    <a:solidFill>
                      <a:schemeClr val="tx1"/>
                    </a:solidFill>
                  </a:rPr>
                  <a:t> </a:t>
                </a:r>
                <a:r>
                  <a:rPr lang="en-US" dirty="0">
                    <a:solidFill>
                      <a:schemeClr val="tx1"/>
                    </a:solidFill>
                  </a:rPr>
                  <a:t>is the </a:t>
                </a:r>
                <a:r>
                  <a:rPr lang="en-US" u="sng" dirty="0">
                    <a:solidFill>
                      <a:schemeClr val="tx1"/>
                    </a:solidFill>
                  </a:rPr>
                  <a:t>density</a:t>
                </a:r>
                <a:r>
                  <a:rPr lang="en-US" dirty="0">
                    <a:solidFill>
                      <a:schemeClr val="tx1"/>
                    </a:solidFill>
                  </a:rPr>
                  <a:t> (not probability!) of the continuous random variable </a:t>
                </a:r>
                <a14:m>
                  <m:oMath xmlns:m="http://schemas.openxmlformats.org/officeDocument/2006/math">
                    <m:r>
                      <a:rPr lang="en-US" b="0" i="1" smtClean="0">
                        <a:solidFill>
                          <a:schemeClr val="tx1"/>
                        </a:solidFill>
                        <a:latin typeface="Cambria Math" panose="02040503050406030204" pitchFamily="18" charset="0"/>
                      </a:rPr>
                      <m:t>𝑋</m:t>
                    </m:r>
                  </m:oMath>
                </a14:m>
                <a:r>
                  <a:rPr lang="en-US" dirty="0">
                    <a:solidFill>
                      <a:schemeClr val="tx1"/>
                    </a:solidFill>
                  </a:rPr>
                  <a:t> at the value </a:t>
                </a:r>
                <a14:m>
                  <m:oMath xmlns:m="http://schemas.openxmlformats.org/officeDocument/2006/math">
                    <m:r>
                      <a:rPr lang="en-US" b="0" i="1" smtClean="0">
                        <a:solidFill>
                          <a:schemeClr val="tx1"/>
                        </a:solidFill>
                        <a:latin typeface="Cambria Math" panose="02040503050406030204" pitchFamily="18" charset="0"/>
                      </a:rPr>
                      <m:t>𝑘</m:t>
                    </m:r>
                  </m:oMath>
                </a14:m>
                <a:endParaRPr lang="en-US" dirty="0">
                  <a:solidFill>
                    <a:schemeClr val="tx1"/>
                  </a:solidFill>
                </a:endParaRPr>
              </a:p>
              <a:p>
                <a:endParaRPr lang="en-US" dirty="0"/>
              </a:p>
            </p:txBody>
          </p:sp>
        </mc:Choice>
        <mc:Fallback xmlns="">
          <p:sp>
            <p:nvSpPr>
              <p:cNvPr id="3" name="Content Placeholder 2">
                <a:extLst>
                  <a:ext uri="{FF2B5EF4-FFF2-40B4-BE49-F238E27FC236}">
                    <a16:creationId xmlns:a16="http://schemas.microsoft.com/office/drawing/2014/main" id="{609C5C6E-F751-440F-BFB6-C05AA4AFCFC6}"/>
                  </a:ext>
                </a:extLst>
              </p:cNvPr>
              <p:cNvSpPr>
                <a:spLocks noGrp="1" noRot="1" noChangeAspect="1" noMove="1" noResize="1" noEditPoints="1" noAdjustHandles="1" noChangeArrowheads="1" noChangeShapeType="1" noTextEdit="1"/>
              </p:cNvSpPr>
              <p:nvPr>
                <p:ph idx="1"/>
              </p:nvPr>
            </p:nvSpPr>
            <p:spPr>
              <a:xfrm>
                <a:off x="575240" y="1463857"/>
                <a:ext cx="11428074" cy="4845504"/>
              </a:xfrm>
              <a:blipFill>
                <a:blip r:embed="rId3"/>
                <a:stretch>
                  <a:fillRect l="-640" t="-2138" r="-3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2806728F-8D2A-4CD5-B1C8-8D77FA12ECD0}"/>
                  </a:ext>
                </a:extLst>
              </p:cNvPr>
              <p:cNvGraphicFramePr>
                <a:graphicFrameLocks noGrp="1"/>
              </p:cNvGraphicFramePr>
              <p:nvPr>
                <p:extLst>
                  <p:ext uri="{D42A27DB-BD31-4B8C-83A1-F6EECF244321}">
                    <p14:modId xmlns:p14="http://schemas.microsoft.com/office/powerpoint/2010/main" val="471474405"/>
                  </p:ext>
                </p:extLst>
              </p:nvPr>
            </p:nvGraphicFramePr>
            <p:xfrm>
              <a:off x="575239" y="4221915"/>
              <a:ext cx="8128000" cy="2213801"/>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412467567"/>
                        </a:ext>
                      </a:extLst>
                    </a:gridCol>
                    <a:gridCol w="4064000">
                      <a:extLst>
                        <a:ext uri="{9D8B030D-6E8A-4147-A177-3AD203B41FA5}">
                          <a16:colId xmlns:a16="http://schemas.microsoft.com/office/drawing/2014/main" val="4206586424"/>
                        </a:ext>
                      </a:extLst>
                    </a:gridCol>
                  </a:tblGrid>
                  <a:tr h="370840">
                    <a:tc>
                      <a:txBody>
                        <a:bodyPr/>
                        <a:lstStyle/>
                        <a:p>
                          <a:pPr algn="ctr"/>
                          <a:r>
                            <a:rPr lang="en-US" sz="2800" dirty="0"/>
                            <a:t>Discrete (PMF)</a:t>
                          </a:r>
                        </a:p>
                      </a:txBody>
                      <a:tcPr/>
                    </a:tc>
                    <a:tc>
                      <a:txBody>
                        <a:bodyPr/>
                        <a:lstStyle/>
                        <a:p>
                          <a:pPr algn="ctr"/>
                          <a:r>
                            <a:rPr lang="en-US" sz="2800" dirty="0"/>
                            <a:t>Continuous (PDF)</a:t>
                          </a:r>
                        </a:p>
                      </a:txBody>
                      <a:tcPr/>
                    </a:tc>
                    <a:extLst>
                      <a:ext uri="{0D108BD9-81ED-4DB2-BD59-A6C34878D82A}">
                        <a16:rowId xmlns:a16="http://schemas.microsoft.com/office/drawing/2014/main" val="728576875"/>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𝑝</m:t>
                                    </m:r>
                                  </m:e>
                                  <m:sub>
                                    <m:r>
                                      <a:rPr lang="en-US" sz="2800" b="0" i="1" smtClean="0">
                                        <a:latin typeface="Cambria Math" panose="02040503050406030204" pitchFamily="18" charset="0"/>
                                      </a:rPr>
                                      <m:t>𝑌</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𝑘</m:t>
                                    </m:r>
                                  </m:e>
                                </m:d>
                                <m:r>
                                  <a:rPr lang="en-US" sz="2800" b="0" i="1" smtClean="0">
                                    <a:latin typeface="Cambria Math" panose="02040503050406030204" pitchFamily="18" charset="0"/>
                                  </a:rPr>
                                  <m:t>≥0</m:t>
                                </m:r>
                              </m:oMath>
                            </m:oMathPara>
                          </a14:m>
                          <a:endParaRPr lang="en-US" sz="280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𝑋</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𝑘</m:t>
                                    </m:r>
                                  </m:e>
                                </m:d>
                                <m:r>
                                  <a:rPr lang="en-US" sz="2800" b="0" i="1" smtClean="0">
                                    <a:latin typeface="Cambria Math" panose="02040503050406030204" pitchFamily="18" charset="0"/>
                                  </a:rPr>
                                  <m:t>≥0</m:t>
                                </m:r>
                              </m:oMath>
                            </m:oMathPara>
                          </a14:m>
                          <a:endParaRPr lang="en-US" sz="2800" dirty="0"/>
                        </a:p>
                      </a:txBody>
                      <a:tcPr/>
                    </a:tc>
                    <a:extLst>
                      <a:ext uri="{0D108BD9-81ED-4DB2-BD59-A6C34878D82A}">
                        <a16:rowId xmlns:a16="http://schemas.microsoft.com/office/drawing/2014/main" val="1365683611"/>
                      </a:ext>
                    </a:extLst>
                  </a:tr>
                  <a:tr h="370840">
                    <a:tc>
                      <a:txBody>
                        <a:bodyPr/>
                        <a:lstStyle/>
                        <a:p>
                          <a:pPr/>
                          <a14:m>
                            <m:oMathPara xmlns:m="http://schemas.openxmlformats.org/officeDocument/2006/math">
                              <m:oMathParaPr>
                                <m:jc m:val="centerGroup"/>
                              </m:oMathParaPr>
                              <m:oMath xmlns:m="http://schemas.openxmlformats.org/officeDocument/2006/math">
                                <m:nary>
                                  <m:naryPr>
                                    <m:chr m:val="∑"/>
                                    <m:supHide m:val="on"/>
                                    <m:ctrlPr>
                                      <a:rPr lang="en-US" sz="2800" b="0" i="1" smtClean="0">
                                        <a:latin typeface="Cambria Math" panose="02040503050406030204" pitchFamily="18" charset="0"/>
                                      </a:rPr>
                                    </m:ctrlPr>
                                  </m:naryPr>
                                  <m:sub>
                                    <m:r>
                                      <a:rPr lang="en-US" sz="2800" b="0" i="1" smtClean="0">
                                        <a:latin typeface="Cambria Math" panose="02040503050406030204" pitchFamily="18" charset="0"/>
                                      </a:rPr>
                                      <m:t>𝑘</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Ω</m:t>
                                        </m:r>
                                      </m:e>
                                      <m:sub>
                                        <m:r>
                                          <a:rPr lang="en-US" sz="2800" b="0" i="1" smtClean="0">
                                            <a:latin typeface="Cambria Math" panose="02040503050406030204" pitchFamily="18" charset="0"/>
                                          </a:rPr>
                                          <m:t>𝑌</m:t>
                                        </m:r>
                                      </m:sub>
                                    </m:sSub>
                                  </m:sub>
                                  <m:sup/>
                                  <m:e>
                                    <m:sSub>
                                      <m:sSubPr>
                                        <m:ctrlPr>
                                          <a:rPr lang="en-US" sz="2800" i="1">
                                            <a:latin typeface="Cambria Math" panose="02040503050406030204" pitchFamily="18" charset="0"/>
                                          </a:rPr>
                                        </m:ctrlPr>
                                      </m:sSubPr>
                                      <m:e>
                                        <m:r>
                                          <a:rPr lang="en-US" sz="2800" b="0" i="1" smtClean="0">
                                            <a:latin typeface="Cambria Math" panose="02040503050406030204" pitchFamily="18" charset="0"/>
                                          </a:rPr>
                                          <m:t>𝑝</m:t>
                                        </m:r>
                                      </m:e>
                                      <m:sub>
                                        <m:r>
                                          <a:rPr lang="en-US" sz="2800" i="1">
                                            <a:latin typeface="Cambria Math" panose="02040503050406030204" pitchFamily="18" charset="0"/>
                                          </a:rPr>
                                          <m:t>𝑌</m:t>
                                        </m:r>
                                      </m:sub>
                                    </m:sSub>
                                    <m:r>
                                      <a:rPr lang="en-US" sz="2800" i="1">
                                        <a:latin typeface="Cambria Math" panose="02040503050406030204" pitchFamily="18" charset="0"/>
                                      </a:rPr>
                                      <m:t>(</m:t>
                                    </m:r>
                                    <m:r>
                                      <a:rPr lang="en-US" sz="2800" b="0" i="1" smtClean="0">
                                        <a:latin typeface="Cambria Math" panose="02040503050406030204" pitchFamily="18" charset="0"/>
                                      </a:rPr>
                                      <m:t>𝑘</m:t>
                                    </m:r>
                                    <m:r>
                                      <a:rPr lang="en-US" sz="2800" i="1">
                                        <a:latin typeface="Cambria Math" panose="02040503050406030204" pitchFamily="18" charset="0"/>
                                      </a:rPr>
                                      <m:t>)</m:t>
                                    </m:r>
                                  </m:e>
                                </m:nary>
                                <m:r>
                                  <a:rPr lang="en-US" sz="2800" b="0" i="1" smtClean="0">
                                    <a:latin typeface="Cambria Math" panose="02040503050406030204" pitchFamily="18" charset="0"/>
                                  </a:rPr>
                                  <m:t>=1</m:t>
                                </m:r>
                              </m:oMath>
                            </m:oMathPara>
                          </a14:m>
                          <a:endParaRPr lang="en-US" sz="2800" dirty="0"/>
                        </a:p>
                      </a:txBody>
                      <a:tcPr/>
                    </a:tc>
                    <a:tc>
                      <a:txBody>
                        <a:bodyPr/>
                        <a:lstStyle/>
                        <a:p>
                          <a:pPr/>
                          <a14:m>
                            <m:oMathPara xmlns:m="http://schemas.openxmlformats.org/officeDocument/2006/math">
                              <m:oMathParaPr>
                                <m:jc m:val="centerGroup"/>
                              </m:oMathParaPr>
                              <m:oMath xmlns:m="http://schemas.openxmlformats.org/officeDocument/2006/math">
                                <m:nary>
                                  <m:naryPr>
                                    <m:ctrlPr>
                                      <a:rPr lang="en-US" sz="2800" b="0" i="1" smtClean="0">
                                        <a:latin typeface="Cambria Math" panose="02040503050406030204" pitchFamily="18" charset="0"/>
                                      </a:rPr>
                                    </m:ctrlPr>
                                  </m:naryPr>
                                  <m:sub>
                                    <m:r>
                                      <m:rPr>
                                        <m:brk m:alnAt="23"/>
                                      </m:rPr>
                                      <a:rPr lang="en-US" sz="2800" b="0" i="1" smtClean="0">
                                        <a:latin typeface="Cambria Math" panose="02040503050406030204" pitchFamily="18" charset="0"/>
                                      </a:rPr>
                                      <m:t>−</m:t>
                                    </m:r>
                                    <m:r>
                                      <a:rPr lang="en-US" sz="2800" b="0" i="1" smtClean="0">
                                        <a:latin typeface="Cambria Math" panose="02040503050406030204" pitchFamily="18" charset="0"/>
                                      </a:rPr>
                                      <m:t>∞</m:t>
                                    </m:r>
                                  </m:sub>
                                  <m:sup>
                                    <m:r>
                                      <a:rPr lang="en-US" sz="2800" b="0" i="1" smtClean="0">
                                        <a:latin typeface="Cambria Math" panose="02040503050406030204" pitchFamily="18" charset="0"/>
                                      </a:rPr>
                                      <m:t>∞</m:t>
                                    </m:r>
                                  </m:sup>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𝑋</m:t>
                                        </m:r>
                                      </m:sub>
                                    </m:sSub>
                                    <m:r>
                                      <a:rPr lang="en-US" sz="2800" b="0" i="1" smtClean="0">
                                        <a:latin typeface="Cambria Math" panose="02040503050406030204" pitchFamily="18" charset="0"/>
                                      </a:rPr>
                                      <m:t>(</m:t>
                                    </m:r>
                                    <m:r>
                                      <a:rPr lang="en-US" sz="2800" b="0" i="1" smtClean="0">
                                        <a:latin typeface="Cambria Math" panose="02040503050406030204" pitchFamily="18" charset="0"/>
                                      </a:rPr>
                                      <m:t>𝑘</m:t>
                                    </m:r>
                                    <m:r>
                                      <a:rPr lang="en-US" sz="2800" b="0" i="1" smtClean="0">
                                        <a:latin typeface="Cambria Math" panose="02040503050406030204" pitchFamily="18" charset="0"/>
                                      </a:rPr>
                                      <m:t>)</m:t>
                                    </m:r>
                                  </m:e>
                                </m:nary>
                                <m:r>
                                  <a:rPr lang="en-US" sz="2800" b="0" i="1" smtClean="0">
                                    <a:latin typeface="Cambria Math" panose="02040503050406030204" pitchFamily="18" charset="0"/>
                                  </a:rPr>
                                  <m:t> </m:t>
                                </m:r>
                                <m:r>
                                  <m:rPr>
                                    <m:sty m:val="p"/>
                                  </m:rPr>
                                  <a:rPr lang="en-US" sz="2800" b="0" i="0" smtClean="0">
                                    <a:latin typeface="Cambria Math" panose="02040503050406030204" pitchFamily="18" charset="0"/>
                                  </a:rPr>
                                  <m:t>d</m:t>
                                </m:r>
                                <m:r>
                                  <a:rPr lang="en-US" sz="2800" b="0" i="1" smtClean="0">
                                    <a:latin typeface="Cambria Math" panose="02040503050406030204" pitchFamily="18" charset="0"/>
                                  </a:rPr>
                                  <m:t>𝑘</m:t>
                                </m:r>
                                <m:r>
                                  <a:rPr lang="en-US" sz="2800" b="0" i="1" smtClean="0">
                                    <a:latin typeface="Cambria Math" panose="02040503050406030204" pitchFamily="18" charset="0"/>
                                  </a:rPr>
                                  <m:t>=1</m:t>
                                </m:r>
                              </m:oMath>
                            </m:oMathPara>
                          </a14:m>
                          <a:endParaRPr lang="en-US" sz="2800" dirty="0"/>
                        </a:p>
                      </a:txBody>
                      <a:tcPr/>
                    </a:tc>
                    <a:extLst>
                      <a:ext uri="{0D108BD9-81ED-4DB2-BD59-A6C34878D82A}">
                        <a16:rowId xmlns:a16="http://schemas.microsoft.com/office/drawing/2014/main" val="4250427708"/>
                      </a:ext>
                    </a:extLst>
                  </a:tr>
                </a:tbl>
              </a:graphicData>
            </a:graphic>
          </p:graphicFrame>
        </mc:Choice>
        <mc:Fallback xmlns="">
          <p:graphicFrame>
            <p:nvGraphicFramePr>
              <p:cNvPr id="4" name="Table 3">
                <a:extLst>
                  <a:ext uri="{FF2B5EF4-FFF2-40B4-BE49-F238E27FC236}">
                    <a16:creationId xmlns:a16="http://schemas.microsoft.com/office/drawing/2014/main" id="{2806728F-8D2A-4CD5-B1C8-8D77FA12ECD0}"/>
                  </a:ext>
                </a:extLst>
              </p:cNvPr>
              <p:cNvGraphicFramePr>
                <a:graphicFrameLocks noGrp="1"/>
              </p:cNvGraphicFramePr>
              <p:nvPr>
                <p:extLst>
                  <p:ext uri="{D42A27DB-BD31-4B8C-83A1-F6EECF244321}">
                    <p14:modId xmlns:p14="http://schemas.microsoft.com/office/powerpoint/2010/main" val="471474405"/>
                  </p:ext>
                </p:extLst>
              </p:nvPr>
            </p:nvGraphicFramePr>
            <p:xfrm>
              <a:off x="575239" y="4221915"/>
              <a:ext cx="8128000" cy="2213801"/>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412467567"/>
                        </a:ext>
                      </a:extLst>
                    </a:gridCol>
                    <a:gridCol w="4064000">
                      <a:extLst>
                        <a:ext uri="{9D8B030D-6E8A-4147-A177-3AD203B41FA5}">
                          <a16:colId xmlns:a16="http://schemas.microsoft.com/office/drawing/2014/main" val="4206586424"/>
                        </a:ext>
                      </a:extLst>
                    </a:gridCol>
                  </a:tblGrid>
                  <a:tr h="518160">
                    <a:tc>
                      <a:txBody>
                        <a:bodyPr/>
                        <a:lstStyle/>
                        <a:p>
                          <a:pPr algn="ctr"/>
                          <a:r>
                            <a:rPr lang="en-US" sz="2800" dirty="0"/>
                            <a:t>Discrete (PMF)</a:t>
                          </a:r>
                        </a:p>
                      </a:txBody>
                      <a:tcPr/>
                    </a:tc>
                    <a:tc>
                      <a:txBody>
                        <a:bodyPr/>
                        <a:lstStyle/>
                        <a:p>
                          <a:pPr algn="ctr"/>
                          <a:r>
                            <a:rPr lang="en-US" sz="2800" dirty="0"/>
                            <a:t>Continuous (PDF)</a:t>
                          </a:r>
                        </a:p>
                      </a:txBody>
                      <a:tcPr/>
                    </a:tc>
                    <a:extLst>
                      <a:ext uri="{0D108BD9-81ED-4DB2-BD59-A6C34878D82A}">
                        <a16:rowId xmlns:a16="http://schemas.microsoft.com/office/drawing/2014/main" val="728576875"/>
                      </a:ext>
                    </a:extLst>
                  </a:tr>
                  <a:tr h="518160">
                    <a:tc>
                      <a:txBody>
                        <a:bodyPr/>
                        <a:lstStyle/>
                        <a:p>
                          <a:endParaRPr lang="en-US"/>
                        </a:p>
                      </a:txBody>
                      <a:tcPr>
                        <a:blipFill>
                          <a:blip r:embed="rId4"/>
                          <a:stretch>
                            <a:fillRect l="-150" t="-111765" r="-100600" b="-230588"/>
                          </a:stretch>
                        </a:blipFill>
                      </a:tcPr>
                    </a:tc>
                    <a:tc>
                      <a:txBody>
                        <a:bodyPr/>
                        <a:lstStyle/>
                        <a:p>
                          <a:endParaRPr lang="en-US"/>
                        </a:p>
                      </a:txBody>
                      <a:tcPr>
                        <a:blipFill>
                          <a:blip r:embed="rId4"/>
                          <a:stretch>
                            <a:fillRect l="-100150" t="-111765" r="-600" b="-230588"/>
                          </a:stretch>
                        </a:blipFill>
                      </a:tcPr>
                    </a:tc>
                    <a:extLst>
                      <a:ext uri="{0D108BD9-81ED-4DB2-BD59-A6C34878D82A}">
                        <a16:rowId xmlns:a16="http://schemas.microsoft.com/office/drawing/2014/main" val="1365683611"/>
                      </a:ext>
                    </a:extLst>
                  </a:tr>
                  <a:tr h="1177481">
                    <a:tc>
                      <a:txBody>
                        <a:bodyPr/>
                        <a:lstStyle/>
                        <a:p>
                          <a:endParaRPr lang="en-US"/>
                        </a:p>
                      </a:txBody>
                      <a:tcPr>
                        <a:blipFill>
                          <a:blip r:embed="rId4"/>
                          <a:stretch>
                            <a:fillRect l="-150" t="-92784" r="-100600" b="-1031"/>
                          </a:stretch>
                        </a:blipFill>
                      </a:tcPr>
                    </a:tc>
                    <a:tc>
                      <a:txBody>
                        <a:bodyPr/>
                        <a:lstStyle/>
                        <a:p>
                          <a:endParaRPr lang="en-US"/>
                        </a:p>
                      </a:txBody>
                      <a:tcPr>
                        <a:blipFill>
                          <a:blip r:embed="rId4"/>
                          <a:stretch>
                            <a:fillRect l="-100150" t="-92784" r="-600" b="-1031"/>
                          </a:stretch>
                        </a:blipFill>
                      </a:tcPr>
                    </a:tc>
                    <a:extLst>
                      <a:ext uri="{0D108BD9-81ED-4DB2-BD59-A6C34878D82A}">
                        <a16:rowId xmlns:a16="http://schemas.microsoft.com/office/drawing/2014/main" val="4250427708"/>
                      </a:ext>
                    </a:extLst>
                  </a:tr>
                </a:tbl>
              </a:graphicData>
            </a:graphic>
          </p:graphicFrame>
        </mc:Fallback>
      </mc:AlternateContent>
    </p:spTree>
    <p:extLst>
      <p:ext uri="{BB962C8B-B14F-4D97-AF65-F5344CB8AC3E}">
        <p14:creationId xmlns:p14="http://schemas.microsoft.com/office/powerpoint/2010/main" val="117525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FA7DD-93A6-4E5E-A795-38F505B42BBF}"/>
              </a:ext>
            </a:extLst>
          </p:cNvPr>
          <p:cNvSpPr>
            <a:spLocks noGrp="1"/>
          </p:cNvSpPr>
          <p:nvPr>
            <p:ph type="title"/>
          </p:nvPr>
        </p:nvSpPr>
        <p:spPr/>
        <p:txBody>
          <a:bodyPr>
            <a:normAutofit/>
          </a:bodyPr>
          <a:lstStyle/>
          <a:p>
            <a:r>
              <a:rPr lang="en-US" dirty="0"/>
              <a:t>Probability </a:t>
            </a:r>
            <a:r>
              <a:rPr lang="en-US" i="1" u="sng" dirty="0"/>
              <a:t>Density</a:t>
            </a:r>
            <a:r>
              <a:rPr lang="en-US" dirty="0"/>
              <a:t> Function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09C5C6E-F751-440F-BFB6-C05AA4AFCFC6}"/>
                  </a:ext>
                </a:extLst>
              </p:cNvPr>
              <p:cNvSpPr>
                <a:spLocks noGrp="1"/>
              </p:cNvSpPr>
              <p:nvPr>
                <p:ph idx="1"/>
              </p:nvPr>
            </p:nvSpPr>
            <p:spPr>
              <a:xfrm>
                <a:off x="575240" y="1463857"/>
                <a:ext cx="11428074" cy="4845504"/>
              </a:xfrm>
            </p:spPr>
            <p:txBody>
              <a:bodyPr>
                <a:normAutofit/>
              </a:bodyPr>
              <a:lstStyle/>
              <a:p>
                <a:r>
                  <a:rPr lang="en-US" dirty="0">
                    <a:solidFill>
                      <a:schemeClr val="tx1">
                        <a:lumMod val="50000"/>
                        <a:lumOff val="50000"/>
                      </a:schemeClr>
                    </a:solidFill>
                  </a:rPr>
                  <a:t>For </a:t>
                </a:r>
                <a:r>
                  <a:rPr lang="en-US" b="1" i="1" dirty="0">
                    <a:solidFill>
                      <a:schemeClr val="tx1">
                        <a:lumMod val="50000"/>
                        <a:lumOff val="50000"/>
                      </a:schemeClr>
                    </a:solidFill>
                  </a:rPr>
                  <a:t>discrete</a:t>
                </a:r>
                <a:r>
                  <a:rPr lang="en-US" b="1" dirty="0">
                    <a:solidFill>
                      <a:schemeClr val="tx1">
                        <a:lumMod val="50000"/>
                        <a:lumOff val="50000"/>
                      </a:schemeClr>
                    </a:solidFill>
                  </a:rPr>
                  <a:t> random variables</a:t>
                </a:r>
                <a:r>
                  <a:rPr lang="en-US" dirty="0">
                    <a:solidFill>
                      <a:schemeClr val="tx1">
                        <a:lumMod val="50000"/>
                        <a:lumOff val="50000"/>
                      </a:schemeClr>
                    </a:solidFill>
                  </a:rPr>
                  <a:t>, we defined the PMF: </a:t>
                </a:r>
                <a14:m>
                  <m:oMath xmlns:m="http://schemas.openxmlformats.org/officeDocument/2006/math">
                    <m:sSub>
                      <m:sSubPr>
                        <m:ctrlPr>
                          <a:rPr lang="en-US" b="0" i="1" smtClean="0">
                            <a:solidFill>
                              <a:schemeClr val="tx1">
                                <a:lumMod val="50000"/>
                                <a:lumOff val="50000"/>
                              </a:schemeClr>
                            </a:solidFill>
                            <a:latin typeface="Cambria Math" panose="02040503050406030204" pitchFamily="18" charset="0"/>
                          </a:rPr>
                        </m:ctrlPr>
                      </m:sSubPr>
                      <m:e>
                        <m:r>
                          <a:rPr lang="en-US" b="0" i="1" smtClean="0">
                            <a:solidFill>
                              <a:schemeClr val="tx1">
                                <a:lumMod val="50000"/>
                                <a:lumOff val="50000"/>
                              </a:schemeClr>
                            </a:solidFill>
                            <a:latin typeface="Cambria Math" panose="02040503050406030204" pitchFamily="18" charset="0"/>
                          </a:rPr>
                          <m:t>𝑝</m:t>
                        </m:r>
                      </m:e>
                      <m:sub>
                        <m:r>
                          <a:rPr lang="en-US" b="0" i="1" smtClean="0">
                            <a:solidFill>
                              <a:schemeClr val="tx1">
                                <a:lumMod val="50000"/>
                                <a:lumOff val="50000"/>
                              </a:schemeClr>
                            </a:solidFill>
                            <a:latin typeface="Cambria Math" panose="02040503050406030204" pitchFamily="18" charset="0"/>
                          </a:rPr>
                          <m:t>𝑌</m:t>
                        </m:r>
                      </m:sub>
                    </m:sSub>
                    <m:d>
                      <m:dPr>
                        <m:ctrlPr>
                          <a:rPr lang="en-US" b="0" i="1" smtClean="0">
                            <a:solidFill>
                              <a:schemeClr val="tx1">
                                <a:lumMod val="50000"/>
                                <a:lumOff val="50000"/>
                              </a:schemeClr>
                            </a:solidFill>
                            <a:latin typeface="Cambria Math" panose="02040503050406030204" pitchFamily="18" charset="0"/>
                          </a:rPr>
                        </m:ctrlPr>
                      </m:dPr>
                      <m:e>
                        <m:r>
                          <a:rPr lang="en-US" b="0" i="1" smtClean="0">
                            <a:solidFill>
                              <a:schemeClr val="tx1">
                                <a:lumMod val="50000"/>
                                <a:lumOff val="50000"/>
                              </a:schemeClr>
                            </a:solidFill>
                            <a:latin typeface="Cambria Math" panose="02040503050406030204" pitchFamily="18" charset="0"/>
                          </a:rPr>
                          <m:t>𝑘</m:t>
                        </m:r>
                      </m:e>
                    </m:d>
                    <m:r>
                      <a:rPr lang="en-US" b="0" i="1" smtClean="0">
                        <a:solidFill>
                          <a:schemeClr val="tx1">
                            <a:lumMod val="50000"/>
                            <a:lumOff val="50000"/>
                          </a:schemeClr>
                        </a:solidFill>
                        <a:latin typeface="Cambria Math" panose="02040503050406030204" pitchFamily="18" charset="0"/>
                      </a:rPr>
                      <m:t>=</m:t>
                    </m:r>
                    <m:r>
                      <a:rPr lang="en-US" b="0" i="1" smtClean="0">
                        <a:solidFill>
                          <a:schemeClr val="tx1">
                            <a:lumMod val="50000"/>
                            <a:lumOff val="50000"/>
                          </a:schemeClr>
                        </a:solidFill>
                        <a:latin typeface="Cambria Math" panose="02040503050406030204" pitchFamily="18" charset="0"/>
                      </a:rPr>
                      <m:t>ℙ</m:t>
                    </m:r>
                    <m:r>
                      <a:rPr lang="en-US" b="0" i="1" smtClean="0">
                        <a:solidFill>
                          <a:schemeClr val="tx1">
                            <a:lumMod val="50000"/>
                            <a:lumOff val="50000"/>
                          </a:schemeClr>
                        </a:solidFill>
                        <a:latin typeface="Cambria Math" panose="02040503050406030204" pitchFamily="18" charset="0"/>
                      </a:rPr>
                      <m:t>(</m:t>
                    </m:r>
                    <m:r>
                      <a:rPr lang="en-US" b="0" i="1" smtClean="0">
                        <a:solidFill>
                          <a:schemeClr val="tx1">
                            <a:lumMod val="50000"/>
                            <a:lumOff val="50000"/>
                          </a:schemeClr>
                        </a:solidFill>
                        <a:latin typeface="Cambria Math" panose="02040503050406030204" pitchFamily="18" charset="0"/>
                      </a:rPr>
                      <m:t>𝑌</m:t>
                    </m:r>
                    <m:r>
                      <a:rPr lang="en-US" b="0" i="1" smtClean="0">
                        <a:solidFill>
                          <a:schemeClr val="tx1">
                            <a:lumMod val="50000"/>
                            <a:lumOff val="50000"/>
                          </a:schemeClr>
                        </a:solidFill>
                        <a:latin typeface="Cambria Math" panose="02040503050406030204" pitchFamily="18" charset="0"/>
                      </a:rPr>
                      <m:t>=</m:t>
                    </m:r>
                    <m:r>
                      <a:rPr lang="en-US" b="0" i="1" smtClean="0">
                        <a:solidFill>
                          <a:schemeClr val="tx1">
                            <a:lumMod val="50000"/>
                            <a:lumOff val="50000"/>
                          </a:schemeClr>
                        </a:solidFill>
                        <a:latin typeface="Cambria Math" panose="02040503050406030204" pitchFamily="18" charset="0"/>
                      </a:rPr>
                      <m:t>𝑘</m:t>
                    </m:r>
                    <m:r>
                      <a:rPr lang="en-US" b="0" i="1" smtClean="0">
                        <a:solidFill>
                          <a:schemeClr val="tx1">
                            <a:lumMod val="50000"/>
                            <a:lumOff val="50000"/>
                          </a:schemeClr>
                        </a:solidFill>
                        <a:latin typeface="Cambria Math" panose="02040503050406030204" pitchFamily="18" charset="0"/>
                      </a:rPr>
                      <m:t>)</m:t>
                    </m:r>
                  </m:oMath>
                </a14:m>
                <a:r>
                  <a:rPr lang="en-US" dirty="0">
                    <a:solidFill>
                      <a:schemeClr val="tx1">
                        <a:lumMod val="50000"/>
                        <a:lumOff val="50000"/>
                      </a:schemeClr>
                    </a:solidFill>
                  </a:rPr>
                  <a:t>.</a:t>
                </a:r>
              </a:p>
              <a:p>
                <a:pPr marL="0" indent="0">
                  <a:buNone/>
                </a:pPr>
                <a:endParaRPr lang="en-US" sz="1000" b="1" i="1" dirty="0"/>
              </a:p>
              <a:p>
                <a:r>
                  <a:rPr lang="en-US" b="1" dirty="0"/>
                  <a:t>For </a:t>
                </a:r>
                <a:r>
                  <a:rPr lang="en-US" b="1" i="1" dirty="0"/>
                  <a:t>continuous</a:t>
                </a:r>
                <a:r>
                  <a:rPr lang="en-US" b="1" dirty="0"/>
                  <a:t> random variables, we use the </a:t>
                </a:r>
                <a:r>
                  <a:rPr lang="en-US" b="1" dirty="0">
                    <a:solidFill>
                      <a:schemeClr val="accent5">
                        <a:lumMod val="75000"/>
                      </a:schemeClr>
                    </a:solidFill>
                  </a:rPr>
                  <a:t>probability </a:t>
                </a:r>
                <a:r>
                  <a:rPr lang="en-US" b="1" u="sng" dirty="0">
                    <a:solidFill>
                      <a:schemeClr val="accent5">
                        <a:lumMod val="75000"/>
                      </a:schemeClr>
                    </a:solidFill>
                  </a:rPr>
                  <a:t>density</a:t>
                </a:r>
                <a:r>
                  <a:rPr lang="en-US" b="1" dirty="0">
                    <a:solidFill>
                      <a:schemeClr val="accent5">
                        <a:lumMod val="75000"/>
                      </a:schemeClr>
                    </a:solidFill>
                  </a:rPr>
                  <a:t> function </a:t>
                </a:r>
                <a:endParaRPr lang="en-US" b="1" i="1" dirty="0">
                  <a:solidFill>
                    <a:schemeClr val="tx1"/>
                  </a:solidFill>
                  <a:latin typeface="Cambria Math" panose="02040503050406030204" pitchFamily="18" charset="0"/>
                </a:endParaRPr>
              </a:p>
              <a:p>
                <a14:m>
                  <m:oMath xmlns:m="http://schemas.openxmlformats.org/officeDocument/2006/math">
                    <m:sSub>
                      <m:sSubPr>
                        <m:ctrlPr>
                          <a:rPr lang="en-US" b="1" i="1" smtClean="0">
                            <a:solidFill>
                              <a:schemeClr val="tx1"/>
                            </a:solidFill>
                            <a:latin typeface="Cambria Math" panose="02040503050406030204" pitchFamily="18" charset="0"/>
                          </a:rPr>
                        </m:ctrlPr>
                      </m:sSubPr>
                      <m:e>
                        <m:r>
                          <a:rPr lang="en-US" b="1" i="1" smtClean="0">
                            <a:solidFill>
                              <a:schemeClr val="tx1"/>
                            </a:solidFill>
                            <a:latin typeface="Cambria Math" panose="02040503050406030204" pitchFamily="18" charset="0"/>
                          </a:rPr>
                          <m:t>𝒇</m:t>
                        </m:r>
                      </m:e>
                      <m:sub>
                        <m:r>
                          <a:rPr lang="en-US" b="1" i="1" smtClean="0">
                            <a:solidFill>
                              <a:schemeClr val="tx1"/>
                            </a:solidFill>
                            <a:latin typeface="Cambria Math" panose="02040503050406030204" pitchFamily="18" charset="0"/>
                          </a:rPr>
                          <m:t>𝑿</m:t>
                        </m:r>
                      </m:sub>
                    </m:sSub>
                    <m:r>
                      <a:rPr lang="en-US" b="1" i="1" smtClean="0">
                        <a:solidFill>
                          <a:schemeClr val="tx1"/>
                        </a:solidFill>
                        <a:latin typeface="Cambria Math" panose="02040503050406030204" pitchFamily="18" charset="0"/>
                      </a:rPr>
                      <m:t>(</m:t>
                    </m:r>
                    <m:r>
                      <a:rPr lang="en-US" b="1" i="1" smtClean="0">
                        <a:solidFill>
                          <a:schemeClr val="tx1"/>
                        </a:solidFill>
                        <a:latin typeface="Cambria Math" panose="02040503050406030204" pitchFamily="18" charset="0"/>
                      </a:rPr>
                      <m:t>𝒌</m:t>
                    </m:r>
                    <m:r>
                      <a:rPr lang="en-US" b="1" i="1" smtClean="0">
                        <a:solidFill>
                          <a:schemeClr val="tx1"/>
                        </a:solidFill>
                        <a:latin typeface="Cambria Math" panose="02040503050406030204" pitchFamily="18" charset="0"/>
                      </a:rPr>
                      <m:t>)</m:t>
                    </m:r>
                  </m:oMath>
                </a14:m>
                <a:r>
                  <a:rPr lang="en-US" b="1" dirty="0">
                    <a:solidFill>
                      <a:schemeClr val="tx1"/>
                    </a:solidFill>
                  </a:rPr>
                  <a:t> </a:t>
                </a:r>
                <a:r>
                  <a:rPr lang="en-US" dirty="0">
                    <a:solidFill>
                      <a:schemeClr val="tx1"/>
                    </a:solidFill>
                  </a:rPr>
                  <a:t>is the </a:t>
                </a:r>
                <a:r>
                  <a:rPr lang="en-US" u="sng" dirty="0">
                    <a:solidFill>
                      <a:schemeClr val="tx1"/>
                    </a:solidFill>
                  </a:rPr>
                  <a:t>density</a:t>
                </a:r>
                <a:r>
                  <a:rPr lang="en-US" dirty="0">
                    <a:solidFill>
                      <a:schemeClr val="tx1"/>
                    </a:solidFill>
                  </a:rPr>
                  <a:t> (not probability!) of the continuous random variable </a:t>
                </a:r>
                <a14:m>
                  <m:oMath xmlns:m="http://schemas.openxmlformats.org/officeDocument/2006/math">
                    <m:r>
                      <a:rPr lang="en-US" b="0" i="1" smtClean="0">
                        <a:solidFill>
                          <a:schemeClr val="tx1"/>
                        </a:solidFill>
                        <a:latin typeface="Cambria Math" panose="02040503050406030204" pitchFamily="18" charset="0"/>
                      </a:rPr>
                      <m:t>𝑋</m:t>
                    </m:r>
                  </m:oMath>
                </a14:m>
                <a:r>
                  <a:rPr lang="en-US" dirty="0">
                    <a:solidFill>
                      <a:schemeClr val="tx1"/>
                    </a:solidFill>
                  </a:rPr>
                  <a:t> at the value </a:t>
                </a:r>
                <a14:m>
                  <m:oMath xmlns:m="http://schemas.openxmlformats.org/officeDocument/2006/math">
                    <m:r>
                      <a:rPr lang="en-US" b="0" i="1" smtClean="0">
                        <a:solidFill>
                          <a:schemeClr val="tx1"/>
                        </a:solidFill>
                        <a:latin typeface="Cambria Math" panose="02040503050406030204" pitchFamily="18" charset="0"/>
                      </a:rPr>
                      <m:t>𝑘</m:t>
                    </m:r>
                  </m:oMath>
                </a14:m>
                <a:endParaRPr lang="en-US" dirty="0">
                  <a:solidFill>
                    <a:schemeClr val="tx1"/>
                  </a:solidFill>
                </a:endParaRPr>
              </a:p>
              <a:p>
                <a:endParaRPr lang="en-US" dirty="0"/>
              </a:p>
            </p:txBody>
          </p:sp>
        </mc:Choice>
        <mc:Fallback xmlns="">
          <p:sp>
            <p:nvSpPr>
              <p:cNvPr id="3" name="Content Placeholder 2">
                <a:extLst>
                  <a:ext uri="{FF2B5EF4-FFF2-40B4-BE49-F238E27FC236}">
                    <a16:creationId xmlns:a16="http://schemas.microsoft.com/office/drawing/2014/main" id="{609C5C6E-F751-440F-BFB6-C05AA4AFCFC6}"/>
                  </a:ext>
                </a:extLst>
              </p:cNvPr>
              <p:cNvSpPr>
                <a:spLocks noGrp="1" noRot="1" noChangeAspect="1" noMove="1" noResize="1" noEditPoints="1" noAdjustHandles="1" noChangeArrowheads="1" noChangeShapeType="1" noTextEdit="1"/>
              </p:cNvSpPr>
              <p:nvPr>
                <p:ph idx="1"/>
              </p:nvPr>
            </p:nvSpPr>
            <p:spPr>
              <a:xfrm>
                <a:off x="575240" y="1463857"/>
                <a:ext cx="11428074" cy="4845504"/>
              </a:xfrm>
              <a:blipFill>
                <a:blip r:embed="rId3"/>
                <a:stretch>
                  <a:fillRect l="-640" t="-2138" r="-373"/>
                </a:stretch>
              </a:blipFill>
            </p:spPr>
            <p:txBody>
              <a:bodyPr/>
              <a:lstStyle/>
              <a:p>
                <a:r>
                  <a:rPr lang="en-US">
                    <a:noFill/>
                  </a:rPr>
                  <a:t> </a:t>
                </a:r>
              </a:p>
            </p:txBody>
          </p:sp>
        </mc:Fallback>
      </mc:AlternateContent>
      <p:pic>
        <p:nvPicPr>
          <p:cNvPr id="7" name="Picture 6" descr="A graph and diagram of a graph&#10;&#10;Description automatically generated">
            <a:extLst>
              <a:ext uri="{FF2B5EF4-FFF2-40B4-BE49-F238E27FC236}">
                <a16:creationId xmlns:a16="http://schemas.microsoft.com/office/drawing/2014/main" id="{95C1A1AC-A6F0-E7ED-C3B2-0807D6F8DB8A}"/>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88686" y="4609727"/>
            <a:ext cx="4785267" cy="2248273"/>
          </a:xfrm>
          <a:prstGeom prst="rect">
            <a:avLst/>
          </a:prstGeom>
        </p:spPr>
      </p:pic>
      <p:pic>
        <p:nvPicPr>
          <p:cNvPr id="8" name="Picture 7" descr="A graph and diagram of a graph&#10;&#10;Description automatically generated">
            <a:extLst>
              <a:ext uri="{FF2B5EF4-FFF2-40B4-BE49-F238E27FC236}">
                <a16:creationId xmlns:a16="http://schemas.microsoft.com/office/drawing/2014/main" id="{6E2EBD47-76D8-BD13-2338-3E4C534B85AA}"/>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408687" y="4440431"/>
            <a:ext cx="5208073" cy="2628012"/>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089C2E6-4AB5-279C-005B-373056046F4D}"/>
                  </a:ext>
                </a:extLst>
              </p:cNvPr>
              <p:cNvSpPr txBox="1"/>
              <p:nvPr/>
            </p:nvSpPr>
            <p:spPr>
              <a:xfrm>
                <a:off x="631208" y="3893397"/>
                <a:ext cx="5042921" cy="492443"/>
              </a:xfrm>
              <a:prstGeom prst="rect">
                <a:avLst/>
              </a:prstGeom>
              <a:noFill/>
            </p:spPr>
            <p:txBody>
              <a:bodyPr wrap="square">
                <a:spAutoFit/>
              </a:bodyPr>
              <a:lstStyle/>
              <a:p>
                <a:r>
                  <a:rPr kumimoji="0" lang="en-US" sz="2600" b="1" i="1" u="none" strike="noStrike" kern="1200" cap="none" spc="0" normalizeH="0" baseline="0" noProof="0" dirty="0">
                    <a:ln>
                      <a:noFill/>
                    </a:ln>
                    <a:solidFill>
                      <a:schemeClr val="accent3">
                        <a:lumMod val="75000"/>
                      </a:schemeClr>
                    </a:solidFill>
                    <a:effectLst/>
                    <a:uLnTx/>
                    <a:uFillTx/>
                    <a:latin typeface="Segoe UI Semilight" panose="020B0402040204020203" pitchFamily="34" charset="0"/>
                    <a:cs typeface="Segoe UI Semilight" panose="020B0402040204020203" pitchFamily="34" charset="0"/>
                  </a:rPr>
                  <a:t>e.g., PMF for a discrete RV, </a:t>
                </a:r>
                <a14:m>
                  <m:oMath xmlns:m="http://schemas.openxmlformats.org/officeDocument/2006/math">
                    <m:r>
                      <a:rPr kumimoji="0" lang="en-US" sz="2600" b="1" i="1" u="none" strike="noStrike" kern="1200" cap="none" spc="0" normalizeH="0" baseline="0" noProof="0" smtClean="0">
                        <a:ln>
                          <a:noFill/>
                        </a:ln>
                        <a:solidFill>
                          <a:schemeClr val="accent3">
                            <a:lumMod val="75000"/>
                          </a:schemeClr>
                        </a:solidFill>
                        <a:effectLst/>
                        <a:uLnTx/>
                        <a:uFillTx/>
                        <a:latin typeface="Cambria Math" panose="02040503050406030204" pitchFamily="18" charset="0"/>
                        <a:cs typeface="Segoe UI Semilight" panose="020B0402040204020203" pitchFamily="34" charset="0"/>
                      </a:rPr>
                      <m:t>𝑿</m:t>
                    </m:r>
                  </m:oMath>
                </a14:m>
                <a:endParaRPr lang="en-US" sz="2600" dirty="0">
                  <a:solidFill>
                    <a:schemeClr val="accent3">
                      <a:lumMod val="75000"/>
                    </a:schemeClr>
                  </a:solidFill>
                </a:endParaRPr>
              </a:p>
            </p:txBody>
          </p:sp>
        </mc:Choice>
        <mc:Fallback xmlns="">
          <p:sp>
            <p:nvSpPr>
              <p:cNvPr id="12" name="TextBox 11">
                <a:extLst>
                  <a:ext uri="{FF2B5EF4-FFF2-40B4-BE49-F238E27FC236}">
                    <a16:creationId xmlns:a16="http://schemas.microsoft.com/office/drawing/2014/main" id="{7089C2E6-4AB5-279C-005B-373056046F4D}"/>
                  </a:ext>
                </a:extLst>
              </p:cNvPr>
              <p:cNvSpPr txBox="1">
                <a:spLocks noRot="1" noChangeAspect="1" noMove="1" noResize="1" noEditPoints="1" noAdjustHandles="1" noChangeArrowheads="1" noChangeShapeType="1" noTextEdit="1"/>
              </p:cNvSpPr>
              <p:nvPr/>
            </p:nvSpPr>
            <p:spPr>
              <a:xfrm>
                <a:off x="631208" y="3893397"/>
                <a:ext cx="5042921" cy="492443"/>
              </a:xfrm>
              <a:prstGeom prst="rect">
                <a:avLst/>
              </a:prstGeom>
              <a:blipFill>
                <a:blip r:embed="rId6"/>
                <a:stretch>
                  <a:fillRect l="-2177" t="-13750" b="-3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030ADCA-432B-79A3-837E-F85865DF15B2}"/>
                  </a:ext>
                </a:extLst>
              </p:cNvPr>
              <p:cNvSpPr txBox="1"/>
              <p:nvPr/>
            </p:nvSpPr>
            <p:spPr>
              <a:xfrm>
                <a:off x="6408687" y="3851726"/>
                <a:ext cx="5042921" cy="492443"/>
              </a:xfrm>
              <a:prstGeom prst="rect">
                <a:avLst/>
              </a:prstGeom>
              <a:noFill/>
            </p:spPr>
            <p:txBody>
              <a:bodyPr wrap="square">
                <a:spAutoFit/>
              </a:bodyPr>
              <a:lstStyle/>
              <a:p>
                <a:r>
                  <a:rPr kumimoji="0" lang="en-US" sz="2600" b="1" i="1" u="none" strike="noStrike" kern="1200" cap="none" spc="0" normalizeH="0" baseline="0" noProof="0" dirty="0">
                    <a:ln>
                      <a:noFill/>
                    </a:ln>
                    <a:solidFill>
                      <a:schemeClr val="accent3">
                        <a:lumMod val="75000"/>
                      </a:schemeClr>
                    </a:solidFill>
                    <a:effectLst/>
                    <a:uLnTx/>
                    <a:uFillTx/>
                    <a:latin typeface="Segoe UI Semilight" panose="020B0402040204020203" pitchFamily="34" charset="0"/>
                    <a:cs typeface="Segoe UI Semilight" panose="020B0402040204020203" pitchFamily="34" charset="0"/>
                  </a:rPr>
                  <a:t>e.g., PDF for a continuous RV, </a:t>
                </a:r>
                <a14:m>
                  <m:oMath xmlns:m="http://schemas.openxmlformats.org/officeDocument/2006/math">
                    <m:r>
                      <a:rPr kumimoji="0" lang="en-US" sz="2600" b="1" i="1" u="none" strike="noStrike" kern="1200" cap="none" spc="0" normalizeH="0" baseline="0" noProof="0" smtClean="0">
                        <a:ln>
                          <a:noFill/>
                        </a:ln>
                        <a:solidFill>
                          <a:schemeClr val="accent3">
                            <a:lumMod val="75000"/>
                          </a:schemeClr>
                        </a:solidFill>
                        <a:effectLst/>
                        <a:uLnTx/>
                        <a:uFillTx/>
                        <a:latin typeface="Cambria Math" panose="02040503050406030204" pitchFamily="18" charset="0"/>
                        <a:cs typeface="Segoe UI Semilight" panose="020B0402040204020203" pitchFamily="34" charset="0"/>
                      </a:rPr>
                      <m:t>𝑿</m:t>
                    </m:r>
                  </m:oMath>
                </a14:m>
                <a:endParaRPr lang="en-US" sz="2600" dirty="0">
                  <a:solidFill>
                    <a:schemeClr val="accent3">
                      <a:lumMod val="75000"/>
                    </a:schemeClr>
                  </a:solidFill>
                </a:endParaRPr>
              </a:p>
            </p:txBody>
          </p:sp>
        </mc:Choice>
        <mc:Fallback xmlns="">
          <p:sp>
            <p:nvSpPr>
              <p:cNvPr id="13" name="TextBox 12">
                <a:extLst>
                  <a:ext uri="{FF2B5EF4-FFF2-40B4-BE49-F238E27FC236}">
                    <a16:creationId xmlns:a16="http://schemas.microsoft.com/office/drawing/2014/main" id="{1030ADCA-432B-79A3-837E-F85865DF15B2}"/>
                  </a:ext>
                </a:extLst>
              </p:cNvPr>
              <p:cNvSpPr txBox="1">
                <a:spLocks noRot="1" noChangeAspect="1" noMove="1" noResize="1" noEditPoints="1" noAdjustHandles="1" noChangeArrowheads="1" noChangeShapeType="1" noTextEdit="1"/>
              </p:cNvSpPr>
              <p:nvPr/>
            </p:nvSpPr>
            <p:spPr>
              <a:xfrm>
                <a:off x="6408687" y="3851726"/>
                <a:ext cx="5042921" cy="492443"/>
              </a:xfrm>
              <a:prstGeom prst="rect">
                <a:avLst/>
              </a:prstGeom>
              <a:blipFill>
                <a:blip r:embed="rId7"/>
                <a:stretch>
                  <a:fillRect l="-2174" t="-12346" b="-28395"/>
                </a:stretch>
              </a:blipFill>
            </p:spPr>
            <p:txBody>
              <a:bodyPr/>
              <a:lstStyle/>
              <a:p>
                <a:r>
                  <a:rPr lang="en-US">
                    <a:noFill/>
                  </a:rPr>
                  <a:t> </a:t>
                </a:r>
              </a:p>
            </p:txBody>
          </p:sp>
        </mc:Fallback>
      </mc:AlternateContent>
    </p:spTree>
    <p:extLst>
      <p:ext uri="{BB962C8B-B14F-4D97-AF65-F5344CB8AC3E}">
        <p14:creationId xmlns:p14="http://schemas.microsoft.com/office/powerpoint/2010/main" val="1267664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FA7DD-93A6-4E5E-A795-38F505B42BBF}"/>
              </a:ext>
            </a:extLst>
          </p:cNvPr>
          <p:cNvSpPr>
            <a:spLocks noGrp="1"/>
          </p:cNvSpPr>
          <p:nvPr>
            <p:ph type="title"/>
          </p:nvPr>
        </p:nvSpPr>
        <p:spPr/>
        <p:txBody>
          <a:bodyPr>
            <a:normAutofit/>
          </a:bodyPr>
          <a:lstStyle/>
          <a:p>
            <a:r>
              <a:rPr lang="en-US" dirty="0"/>
              <a:t>Probability </a:t>
            </a:r>
            <a:r>
              <a:rPr lang="en-US" i="1" u="sng" dirty="0"/>
              <a:t>Density</a:t>
            </a:r>
            <a:r>
              <a:rPr lang="en-US" dirty="0"/>
              <a:t> Function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09C5C6E-F751-440F-BFB6-C05AA4AFCFC6}"/>
                  </a:ext>
                </a:extLst>
              </p:cNvPr>
              <p:cNvSpPr>
                <a:spLocks noGrp="1"/>
              </p:cNvSpPr>
              <p:nvPr>
                <p:ph idx="1"/>
              </p:nvPr>
            </p:nvSpPr>
            <p:spPr>
              <a:xfrm>
                <a:off x="575240" y="1463857"/>
                <a:ext cx="11428074" cy="4845504"/>
              </a:xfrm>
            </p:spPr>
            <p:txBody>
              <a:bodyPr>
                <a:normAutofit/>
              </a:bodyPr>
              <a:lstStyle/>
              <a:p>
                <a:r>
                  <a:rPr lang="en-US" dirty="0">
                    <a:solidFill>
                      <a:schemeClr val="tx1">
                        <a:lumMod val="50000"/>
                        <a:lumOff val="50000"/>
                      </a:schemeClr>
                    </a:solidFill>
                  </a:rPr>
                  <a:t>For </a:t>
                </a:r>
                <a:r>
                  <a:rPr lang="en-US" b="1" i="1" dirty="0">
                    <a:solidFill>
                      <a:schemeClr val="tx1">
                        <a:lumMod val="50000"/>
                        <a:lumOff val="50000"/>
                      </a:schemeClr>
                    </a:solidFill>
                  </a:rPr>
                  <a:t>discrete</a:t>
                </a:r>
                <a:r>
                  <a:rPr lang="en-US" b="1" dirty="0">
                    <a:solidFill>
                      <a:schemeClr val="tx1">
                        <a:lumMod val="50000"/>
                        <a:lumOff val="50000"/>
                      </a:schemeClr>
                    </a:solidFill>
                  </a:rPr>
                  <a:t> random variables</a:t>
                </a:r>
                <a:r>
                  <a:rPr lang="en-US" dirty="0">
                    <a:solidFill>
                      <a:schemeClr val="tx1">
                        <a:lumMod val="50000"/>
                        <a:lumOff val="50000"/>
                      </a:schemeClr>
                    </a:solidFill>
                  </a:rPr>
                  <a:t>, we defined the PMF: </a:t>
                </a:r>
                <a14:m>
                  <m:oMath xmlns:m="http://schemas.openxmlformats.org/officeDocument/2006/math">
                    <m:sSub>
                      <m:sSubPr>
                        <m:ctrlPr>
                          <a:rPr lang="en-US" b="0" i="1" smtClean="0">
                            <a:solidFill>
                              <a:schemeClr val="tx1">
                                <a:lumMod val="50000"/>
                                <a:lumOff val="50000"/>
                              </a:schemeClr>
                            </a:solidFill>
                            <a:latin typeface="Cambria Math" panose="02040503050406030204" pitchFamily="18" charset="0"/>
                          </a:rPr>
                        </m:ctrlPr>
                      </m:sSubPr>
                      <m:e>
                        <m:r>
                          <a:rPr lang="en-US" b="0" i="1" smtClean="0">
                            <a:solidFill>
                              <a:schemeClr val="tx1">
                                <a:lumMod val="50000"/>
                                <a:lumOff val="50000"/>
                              </a:schemeClr>
                            </a:solidFill>
                            <a:latin typeface="Cambria Math" panose="02040503050406030204" pitchFamily="18" charset="0"/>
                          </a:rPr>
                          <m:t>𝑝</m:t>
                        </m:r>
                      </m:e>
                      <m:sub>
                        <m:r>
                          <a:rPr lang="en-US" b="0" i="1" smtClean="0">
                            <a:solidFill>
                              <a:schemeClr val="tx1">
                                <a:lumMod val="50000"/>
                                <a:lumOff val="50000"/>
                              </a:schemeClr>
                            </a:solidFill>
                            <a:latin typeface="Cambria Math" panose="02040503050406030204" pitchFamily="18" charset="0"/>
                          </a:rPr>
                          <m:t>𝑌</m:t>
                        </m:r>
                      </m:sub>
                    </m:sSub>
                    <m:d>
                      <m:dPr>
                        <m:ctrlPr>
                          <a:rPr lang="en-US" b="0" i="1" smtClean="0">
                            <a:solidFill>
                              <a:schemeClr val="tx1">
                                <a:lumMod val="50000"/>
                                <a:lumOff val="50000"/>
                              </a:schemeClr>
                            </a:solidFill>
                            <a:latin typeface="Cambria Math" panose="02040503050406030204" pitchFamily="18" charset="0"/>
                          </a:rPr>
                        </m:ctrlPr>
                      </m:dPr>
                      <m:e>
                        <m:r>
                          <a:rPr lang="en-US" b="0" i="1" smtClean="0">
                            <a:solidFill>
                              <a:schemeClr val="tx1">
                                <a:lumMod val="50000"/>
                                <a:lumOff val="50000"/>
                              </a:schemeClr>
                            </a:solidFill>
                            <a:latin typeface="Cambria Math" panose="02040503050406030204" pitchFamily="18" charset="0"/>
                          </a:rPr>
                          <m:t>𝑘</m:t>
                        </m:r>
                      </m:e>
                    </m:d>
                    <m:r>
                      <a:rPr lang="en-US" b="0" i="1" smtClean="0">
                        <a:solidFill>
                          <a:schemeClr val="tx1">
                            <a:lumMod val="50000"/>
                            <a:lumOff val="50000"/>
                          </a:schemeClr>
                        </a:solidFill>
                        <a:latin typeface="Cambria Math" panose="02040503050406030204" pitchFamily="18" charset="0"/>
                      </a:rPr>
                      <m:t>=</m:t>
                    </m:r>
                    <m:r>
                      <a:rPr lang="en-US" b="0" i="1" smtClean="0">
                        <a:solidFill>
                          <a:schemeClr val="tx1">
                            <a:lumMod val="50000"/>
                            <a:lumOff val="50000"/>
                          </a:schemeClr>
                        </a:solidFill>
                        <a:latin typeface="Cambria Math" panose="02040503050406030204" pitchFamily="18" charset="0"/>
                      </a:rPr>
                      <m:t>ℙ</m:t>
                    </m:r>
                    <m:r>
                      <a:rPr lang="en-US" b="0" i="1" smtClean="0">
                        <a:solidFill>
                          <a:schemeClr val="tx1">
                            <a:lumMod val="50000"/>
                            <a:lumOff val="50000"/>
                          </a:schemeClr>
                        </a:solidFill>
                        <a:latin typeface="Cambria Math" panose="02040503050406030204" pitchFamily="18" charset="0"/>
                      </a:rPr>
                      <m:t>(</m:t>
                    </m:r>
                    <m:r>
                      <a:rPr lang="en-US" b="0" i="1" smtClean="0">
                        <a:solidFill>
                          <a:schemeClr val="tx1">
                            <a:lumMod val="50000"/>
                            <a:lumOff val="50000"/>
                          </a:schemeClr>
                        </a:solidFill>
                        <a:latin typeface="Cambria Math" panose="02040503050406030204" pitchFamily="18" charset="0"/>
                      </a:rPr>
                      <m:t>𝑌</m:t>
                    </m:r>
                    <m:r>
                      <a:rPr lang="en-US" b="0" i="1" smtClean="0">
                        <a:solidFill>
                          <a:schemeClr val="tx1">
                            <a:lumMod val="50000"/>
                            <a:lumOff val="50000"/>
                          </a:schemeClr>
                        </a:solidFill>
                        <a:latin typeface="Cambria Math" panose="02040503050406030204" pitchFamily="18" charset="0"/>
                      </a:rPr>
                      <m:t>=</m:t>
                    </m:r>
                    <m:r>
                      <a:rPr lang="en-US" b="0" i="1" smtClean="0">
                        <a:solidFill>
                          <a:schemeClr val="tx1">
                            <a:lumMod val="50000"/>
                            <a:lumOff val="50000"/>
                          </a:schemeClr>
                        </a:solidFill>
                        <a:latin typeface="Cambria Math" panose="02040503050406030204" pitchFamily="18" charset="0"/>
                      </a:rPr>
                      <m:t>𝑘</m:t>
                    </m:r>
                    <m:r>
                      <a:rPr lang="en-US" b="0" i="1" smtClean="0">
                        <a:solidFill>
                          <a:schemeClr val="tx1">
                            <a:lumMod val="50000"/>
                            <a:lumOff val="50000"/>
                          </a:schemeClr>
                        </a:solidFill>
                        <a:latin typeface="Cambria Math" panose="02040503050406030204" pitchFamily="18" charset="0"/>
                      </a:rPr>
                      <m:t>)</m:t>
                    </m:r>
                  </m:oMath>
                </a14:m>
                <a:r>
                  <a:rPr lang="en-US" dirty="0">
                    <a:solidFill>
                      <a:schemeClr val="tx1">
                        <a:lumMod val="50000"/>
                        <a:lumOff val="50000"/>
                      </a:schemeClr>
                    </a:solidFill>
                  </a:rPr>
                  <a:t>.</a:t>
                </a:r>
                <a:endParaRPr lang="en-US" b="1" dirty="0"/>
              </a:p>
              <a:p>
                <a:endParaRPr lang="en-US" sz="1000" b="1" dirty="0"/>
              </a:p>
              <a:p>
                <a:r>
                  <a:rPr lang="en-US" b="1" dirty="0"/>
                  <a:t>For </a:t>
                </a:r>
                <a:r>
                  <a:rPr lang="en-US" b="1" i="1" dirty="0"/>
                  <a:t>continuous</a:t>
                </a:r>
                <a:r>
                  <a:rPr lang="en-US" b="1" dirty="0"/>
                  <a:t> random variables, we use the </a:t>
                </a:r>
                <a:r>
                  <a:rPr lang="en-US" b="1" dirty="0">
                    <a:solidFill>
                      <a:schemeClr val="accent5">
                        <a:lumMod val="75000"/>
                      </a:schemeClr>
                    </a:solidFill>
                  </a:rPr>
                  <a:t>probability </a:t>
                </a:r>
                <a:r>
                  <a:rPr lang="en-US" b="1" u="sng" dirty="0">
                    <a:solidFill>
                      <a:schemeClr val="accent5">
                        <a:lumMod val="75000"/>
                      </a:schemeClr>
                    </a:solidFill>
                  </a:rPr>
                  <a:t>density</a:t>
                </a:r>
                <a:r>
                  <a:rPr lang="en-US" b="1" dirty="0">
                    <a:solidFill>
                      <a:schemeClr val="accent5">
                        <a:lumMod val="75000"/>
                      </a:schemeClr>
                    </a:solidFill>
                  </a:rPr>
                  <a:t> function </a:t>
                </a:r>
                <a:endParaRPr lang="en-US" b="1" i="1" dirty="0">
                  <a:solidFill>
                    <a:schemeClr val="tx1"/>
                  </a:solidFill>
                  <a:latin typeface="Cambria Math" panose="02040503050406030204" pitchFamily="18" charset="0"/>
                </a:endParaRPr>
              </a:p>
              <a:p>
                <a14:m>
                  <m:oMath xmlns:m="http://schemas.openxmlformats.org/officeDocument/2006/math">
                    <m:sSub>
                      <m:sSubPr>
                        <m:ctrlPr>
                          <a:rPr lang="en-US" b="1" i="1" smtClean="0">
                            <a:solidFill>
                              <a:schemeClr val="tx1"/>
                            </a:solidFill>
                            <a:latin typeface="Cambria Math" panose="02040503050406030204" pitchFamily="18" charset="0"/>
                          </a:rPr>
                        </m:ctrlPr>
                      </m:sSubPr>
                      <m:e>
                        <m:r>
                          <a:rPr lang="en-US" b="1" i="1" smtClean="0">
                            <a:solidFill>
                              <a:schemeClr val="tx1"/>
                            </a:solidFill>
                            <a:latin typeface="Cambria Math" panose="02040503050406030204" pitchFamily="18" charset="0"/>
                          </a:rPr>
                          <m:t>𝒇</m:t>
                        </m:r>
                      </m:e>
                      <m:sub>
                        <m:r>
                          <a:rPr lang="en-US" b="1" i="1" smtClean="0">
                            <a:solidFill>
                              <a:schemeClr val="tx1"/>
                            </a:solidFill>
                            <a:latin typeface="Cambria Math" panose="02040503050406030204" pitchFamily="18" charset="0"/>
                          </a:rPr>
                          <m:t>𝑿</m:t>
                        </m:r>
                      </m:sub>
                    </m:sSub>
                    <m:r>
                      <a:rPr lang="en-US" b="1" i="1" smtClean="0">
                        <a:solidFill>
                          <a:schemeClr val="tx1"/>
                        </a:solidFill>
                        <a:latin typeface="Cambria Math" panose="02040503050406030204" pitchFamily="18" charset="0"/>
                      </a:rPr>
                      <m:t>(</m:t>
                    </m:r>
                    <m:r>
                      <a:rPr lang="en-US" b="1" i="1" smtClean="0">
                        <a:solidFill>
                          <a:schemeClr val="tx1"/>
                        </a:solidFill>
                        <a:latin typeface="Cambria Math" panose="02040503050406030204" pitchFamily="18" charset="0"/>
                      </a:rPr>
                      <m:t>𝒌</m:t>
                    </m:r>
                    <m:r>
                      <a:rPr lang="en-US" b="1" i="1" smtClean="0">
                        <a:solidFill>
                          <a:schemeClr val="tx1"/>
                        </a:solidFill>
                        <a:latin typeface="Cambria Math" panose="02040503050406030204" pitchFamily="18" charset="0"/>
                      </a:rPr>
                      <m:t>)</m:t>
                    </m:r>
                  </m:oMath>
                </a14:m>
                <a:r>
                  <a:rPr lang="en-US" b="1" dirty="0">
                    <a:solidFill>
                      <a:schemeClr val="tx1"/>
                    </a:solidFill>
                  </a:rPr>
                  <a:t> </a:t>
                </a:r>
                <a:r>
                  <a:rPr lang="en-US" dirty="0">
                    <a:solidFill>
                      <a:schemeClr val="tx1"/>
                    </a:solidFill>
                  </a:rPr>
                  <a:t>is the </a:t>
                </a:r>
                <a:r>
                  <a:rPr lang="en-US" u="sng" dirty="0">
                    <a:solidFill>
                      <a:schemeClr val="tx1"/>
                    </a:solidFill>
                  </a:rPr>
                  <a:t>density</a:t>
                </a:r>
                <a:r>
                  <a:rPr lang="en-US" dirty="0">
                    <a:solidFill>
                      <a:schemeClr val="tx1"/>
                    </a:solidFill>
                  </a:rPr>
                  <a:t> of the continuous random variable </a:t>
                </a:r>
                <a14:m>
                  <m:oMath xmlns:m="http://schemas.openxmlformats.org/officeDocument/2006/math">
                    <m:r>
                      <a:rPr lang="en-US" b="0" i="1" smtClean="0">
                        <a:solidFill>
                          <a:schemeClr val="tx1"/>
                        </a:solidFill>
                        <a:latin typeface="Cambria Math" panose="02040503050406030204" pitchFamily="18" charset="0"/>
                      </a:rPr>
                      <m:t>𝑋</m:t>
                    </m:r>
                  </m:oMath>
                </a14:m>
                <a:r>
                  <a:rPr lang="en-US" dirty="0">
                    <a:solidFill>
                      <a:schemeClr val="tx1"/>
                    </a:solidFill>
                  </a:rPr>
                  <a:t> at the value </a:t>
                </a:r>
                <a14:m>
                  <m:oMath xmlns:m="http://schemas.openxmlformats.org/officeDocument/2006/math">
                    <m:r>
                      <a:rPr lang="en-US" b="0" i="1" smtClean="0">
                        <a:solidFill>
                          <a:schemeClr val="tx1"/>
                        </a:solidFill>
                        <a:latin typeface="Cambria Math" panose="02040503050406030204" pitchFamily="18" charset="0"/>
                      </a:rPr>
                      <m:t>𝑘</m:t>
                    </m:r>
                  </m:oMath>
                </a14:m>
                <a:endParaRPr lang="en-US" dirty="0">
                  <a:solidFill>
                    <a:schemeClr val="tx1"/>
                  </a:solidFill>
                </a:endParaRPr>
              </a:p>
              <a:p>
                <a:endParaRPr lang="en-US" dirty="0"/>
              </a:p>
              <a:p>
                <a:r>
                  <a:rPr lang="en-US" b="1" dirty="0">
                    <a:solidFill>
                      <a:schemeClr val="accent4">
                        <a:lumMod val="75000"/>
                      </a:schemeClr>
                    </a:solidFill>
                  </a:rPr>
                  <a:t>How do we use the PDF?</a:t>
                </a:r>
              </a:p>
              <a:p>
                <a:r>
                  <a:rPr lang="en-US" dirty="0"/>
                  <a:t>To compute probabilities of events!</a:t>
                </a:r>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𝑏</m:t>
                        </m:r>
                      </m:e>
                    </m:d>
                    <m:r>
                      <a:rPr lang="en-US" b="0" i="1" smtClean="0">
                        <a:latin typeface="Cambria Math" panose="02040503050406030204" pitchFamily="18" charset="0"/>
                      </a:rPr>
                      <m:t>=</m:t>
                    </m:r>
                  </m:oMath>
                </a14:m>
                <a:r>
                  <a:rPr lang="en-US" dirty="0"/>
                  <a:t> </a:t>
                </a:r>
                <a14:m>
                  <m:oMath xmlns:m="http://schemas.openxmlformats.org/officeDocument/2006/math">
                    <m:nary>
                      <m:naryPr>
                        <m:ctrlPr>
                          <a:rPr lang="en-US" i="1">
                            <a:latin typeface="Cambria Math" panose="02040503050406030204" pitchFamily="18" charset="0"/>
                          </a:rPr>
                        </m:ctrlPr>
                      </m:naryPr>
                      <m:sub>
                        <m:r>
                          <a:rPr lang="en-US" i="1">
                            <a:latin typeface="Cambria Math" panose="02040503050406030204" pitchFamily="18" charset="0"/>
                          </a:rPr>
                          <m:t>𝑎</m:t>
                        </m:r>
                      </m:sub>
                      <m:sup>
                        <m:r>
                          <a:rPr lang="en-US" i="1">
                            <a:latin typeface="Cambria Math" panose="02040503050406030204" pitchFamily="18" charset="0"/>
                          </a:rPr>
                          <m:t>𝑏</m:t>
                        </m:r>
                      </m:sup>
                      <m:e>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𝑋</m:t>
                            </m:r>
                          </m:sub>
                        </m:sSub>
                        <m:d>
                          <m:dPr>
                            <m:ctrlPr>
                              <a:rPr lang="en-US" i="1">
                                <a:latin typeface="Cambria Math" panose="02040503050406030204" pitchFamily="18" charset="0"/>
                              </a:rPr>
                            </m:ctrlPr>
                          </m:dPr>
                          <m:e>
                            <m:r>
                              <a:rPr lang="en-US" i="1">
                                <a:latin typeface="Cambria Math" panose="02040503050406030204" pitchFamily="18" charset="0"/>
                              </a:rPr>
                              <m:t>𝑧</m:t>
                            </m:r>
                          </m:e>
                        </m:d>
                        <m:r>
                          <a:rPr lang="en-US">
                            <a:latin typeface="Cambria Math" panose="02040503050406030204" pitchFamily="18" charset="0"/>
                          </a:rPr>
                          <m:t> </m:t>
                        </m:r>
                        <m:r>
                          <m:rPr>
                            <m:sty m:val="p"/>
                          </m:rPr>
                          <a:rPr lang="en-US">
                            <a:latin typeface="Cambria Math" panose="02040503050406030204" pitchFamily="18" charset="0"/>
                          </a:rPr>
                          <m:t>d</m:t>
                        </m:r>
                        <m:r>
                          <a:rPr lang="en-US" i="1">
                            <a:latin typeface="Cambria Math" panose="02040503050406030204" pitchFamily="18" charset="0"/>
                          </a:rPr>
                          <m:t>𝑧</m:t>
                        </m:r>
                      </m:e>
                    </m:nary>
                  </m:oMath>
                </a14:m>
                <a:br>
                  <a:rPr lang="en-US" sz="2400" i="1" dirty="0"/>
                </a:br>
                <a:r>
                  <a:rPr lang="en-US" sz="2400" i="1" dirty="0"/>
                  <a:t>integrating is analogous to summing</a:t>
                </a:r>
              </a:p>
            </p:txBody>
          </p:sp>
        </mc:Choice>
        <mc:Fallback xmlns="">
          <p:sp>
            <p:nvSpPr>
              <p:cNvPr id="3" name="Content Placeholder 2">
                <a:extLst>
                  <a:ext uri="{FF2B5EF4-FFF2-40B4-BE49-F238E27FC236}">
                    <a16:creationId xmlns:a16="http://schemas.microsoft.com/office/drawing/2014/main" id="{609C5C6E-F751-440F-BFB6-C05AA4AFCFC6}"/>
                  </a:ext>
                </a:extLst>
              </p:cNvPr>
              <p:cNvSpPr>
                <a:spLocks noGrp="1" noRot="1" noChangeAspect="1" noMove="1" noResize="1" noEditPoints="1" noAdjustHandles="1" noChangeArrowheads="1" noChangeShapeType="1" noTextEdit="1"/>
              </p:cNvSpPr>
              <p:nvPr>
                <p:ph idx="1"/>
              </p:nvPr>
            </p:nvSpPr>
            <p:spPr>
              <a:xfrm>
                <a:off x="575240" y="1463857"/>
                <a:ext cx="11428074" cy="4845504"/>
              </a:xfrm>
              <a:blipFill>
                <a:blip r:embed="rId3"/>
                <a:stretch>
                  <a:fillRect l="-640" t="-2138" r="-373"/>
                </a:stretch>
              </a:blipFill>
            </p:spPr>
            <p:txBody>
              <a:bodyPr/>
              <a:lstStyle/>
              <a:p>
                <a:r>
                  <a:rPr lang="en-US">
                    <a:noFill/>
                  </a:rPr>
                  <a:t> </a:t>
                </a:r>
              </a:p>
            </p:txBody>
          </p:sp>
        </mc:Fallback>
      </mc:AlternateContent>
      <p:pic>
        <p:nvPicPr>
          <p:cNvPr id="8" name="Picture 7" descr="A graph and diagram of a graph&#10;&#10;Description automatically generated">
            <a:extLst>
              <a:ext uri="{FF2B5EF4-FFF2-40B4-BE49-F238E27FC236}">
                <a16:creationId xmlns:a16="http://schemas.microsoft.com/office/drawing/2014/main" id="{6E2EBD47-76D8-BD13-2338-3E4C534B85AA}"/>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408687" y="4440431"/>
            <a:ext cx="5208073" cy="2628012"/>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030ADCA-432B-79A3-837E-F85865DF15B2}"/>
                  </a:ext>
                </a:extLst>
              </p:cNvPr>
              <p:cNvSpPr txBox="1"/>
              <p:nvPr/>
            </p:nvSpPr>
            <p:spPr>
              <a:xfrm>
                <a:off x="6408687" y="3851726"/>
                <a:ext cx="5042921" cy="492443"/>
              </a:xfrm>
              <a:prstGeom prst="rect">
                <a:avLst/>
              </a:prstGeom>
              <a:noFill/>
            </p:spPr>
            <p:txBody>
              <a:bodyPr wrap="square">
                <a:spAutoFit/>
              </a:bodyPr>
              <a:lstStyle/>
              <a:p>
                <a:r>
                  <a:rPr kumimoji="0" lang="en-US" sz="2600" b="1" i="1" u="none" strike="noStrike" kern="1200" cap="none" spc="0" normalizeH="0" baseline="0" noProof="0" dirty="0">
                    <a:ln>
                      <a:noFill/>
                    </a:ln>
                    <a:solidFill>
                      <a:schemeClr val="accent3">
                        <a:lumMod val="75000"/>
                      </a:schemeClr>
                    </a:solidFill>
                    <a:effectLst/>
                    <a:uLnTx/>
                    <a:uFillTx/>
                    <a:latin typeface="Segoe UI Semilight" panose="020B0402040204020203" pitchFamily="34" charset="0"/>
                    <a:cs typeface="Segoe UI Semilight" panose="020B0402040204020203" pitchFamily="34" charset="0"/>
                  </a:rPr>
                  <a:t>e.g., PDF for a continuous RV, </a:t>
                </a:r>
                <a14:m>
                  <m:oMath xmlns:m="http://schemas.openxmlformats.org/officeDocument/2006/math">
                    <m:r>
                      <a:rPr kumimoji="0" lang="en-US" sz="2600" b="1" i="1" u="none" strike="noStrike" kern="1200" cap="none" spc="0" normalizeH="0" baseline="0" noProof="0" smtClean="0">
                        <a:ln>
                          <a:noFill/>
                        </a:ln>
                        <a:solidFill>
                          <a:schemeClr val="accent3">
                            <a:lumMod val="75000"/>
                          </a:schemeClr>
                        </a:solidFill>
                        <a:effectLst/>
                        <a:uLnTx/>
                        <a:uFillTx/>
                        <a:latin typeface="Cambria Math" panose="02040503050406030204" pitchFamily="18" charset="0"/>
                        <a:cs typeface="Segoe UI Semilight" panose="020B0402040204020203" pitchFamily="34" charset="0"/>
                      </a:rPr>
                      <m:t>𝑿</m:t>
                    </m:r>
                  </m:oMath>
                </a14:m>
                <a:endParaRPr lang="en-US" sz="2600" dirty="0">
                  <a:solidFill>
                    <a:schemeClr val="accent3">
                      <a:lumMod val="75000"/>
                    </a:schemeClr>
                  </a:solidFill>
                </a:endParaRPr>
              </a:p>
            </p:txBody>
          </p:sp>
        </mc:Choice>
        <mc:Fallback xmlns="">
          <p:sp>
            <p:nvSpPr>
              <p:cNvPr id="13" name="TextBox 12">
                <a:extLst>
                  <a:ext uri="{FF2B5EF4-FFF2-40B4-BE49-F238E27FC236}">
                    <a16:creationId xmlns:a16="http://schemas.microsoft.com/office/drawing/2014/main" id="{1030ADCA-432B-79A3-837E-F85865DF15B2}"/>
                  </a:ext>
                </a:extLst>
              </p:cNvPr>
              <p:cNvSpPr txBox="1">
                <a:spLocks noRot="1" noChangeAspect="1" noMove="1" noResize="1" noEditPoints="1" noAdjustHandles="1" noChangeArrowheads="1" noChangeShapeType="1" noTextEdit="1"/>
              </p:cNvSpPr>
              <p:nvPr/>
            </p:nvSpPr>
            <p:spPr>
              <a:xfrm>
                <a:off x="6408687" y="3851726"/>
                <a:ext cx="5042921" cy="492443"/>
              </a:xfrm>
              <a:prstGeom prst="rect">
                <a:avLst/>
              </a:prstGeom>
              <a:blipFill>
                <a:blip r:embed="rId5"/>
                <a:stretch>
                  <a:fillRect l="-2174" t="-12346" b="-28395"/>
                </a:stretch>
              </a:blipFill>
            </p:spPr>
            <p:txBody>
              <a:bodyPr/>
              <a:lstStyle/>
              <a:p>
                <a:r>
                  <a:rPr lang="en-US">
                    <a:noFill/>
                  </a:rPr>
                  <a:t> </a:t>
                </a:r>
              </a:p>
            </p:txBody>
          </p:sp>
        </mc:Fallback>
      </mc:AlternateContent>
    </p:spTree>
    <p:extLst>
      <p:ext uri="{BB962C8B-B14F-4D97-AF65-F5344CB8AC3E}">
        <p14:creationId xmlns:p14="http://schemas.microsoft.com/office/powerpoint/2010/main" val="3271117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7DA49-CDCE-4508-8318-5D1DF00E652A}"/>
              </a:ext>
            </a:extLst>
          </p:cNvPr>
          <p:cNvSpPr>
            <a:spLocks noGrp="1"/>
          </p:cNvSpPr>
          <p:nvPr>
            <p:ph type="title"/>
          </p:nvPr>
        </p:nvSpPr>
        <p:spPr/>
        <p:txBody>
          <a:bodyPr/>
          <a:lstStyle/>
          <a:p>
            <a:r>
              <a:rPr lang="en-US" dirty="0"/>
              <a:t>Probability </a:t>
            </a:r>
            <a:r>
              <a:rPr lang="en-US" i="1" u="sng" dirty="0"/>
              <a:t>Density</a:t>
            </a:r>
            <a:r>
              <a:rPr lang="en-US" dirty="0"/>
              <a:t> Function (</a:t>
            </a:r>
            <a:r>
              <a:rPr lang="en-US" i="1" dirty="0"/>
              <a:t>example)</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630DC7D-9929-43B8-8B95-42434CE865FC}"/>
                  </a:ext>
                </a:extLst>
              </p:cNvPr>
              <p:cNvSpPr>
                <a:spLocks noGrp="1"/>
              </p:cNvSpPr>
              <p:nvPr>
                <p:ph idx="1"/>
              </p:nvPr>
            </p:nvSpPr>
            <p:spPr/>
            <p:txBody>
              <a:bodyPr>
                <a:normAutofit/>
              </a:bodyPr>
              <a:lstStyle/>
              <a:p>
                <a14:m>
                  <m:oMath xmlns:m="http://schemas.openxmlformats.org/officeDocument/2006/math">
                    <m:r>
                      <a:rPr lang="en-US" b="0" i="1" smtClean="0">
                        <a:latin typeface="Cambria Math" panose="02040503050406030204" pitchFamily="18" charset="0"/>
                      </a:rPr>
                      <m:t>𝑋</m:t>
                    </m:r>
                  </m:oMath>
                </a14:m>
                <a:r>
                  <a:rPr lang="en-US" dirty="0"/>
                  <a:t> is a </a:t>
                </a:r>
                <a:r>
                  <a:rPr lang="en-US" b="1" dirty="0"/>
                  <a:t>uniform real number </a:t>
                </a:r>
                <a:r>
                  <a:rPr lang="en-US" dirty="0"/>
                  <a:t>in </a:t>
                </a:r>
                <a14:m>
                  <m:oMath xmlns:m="http://schemas.openxmlformats.org/officeDocument/2006/math">
                    <m:r>
                      <a:rPr lang="en-US" b="0" i="1" smtClean="0">
                        <a:latin typeface="Cambria Math" panose="02040503050406030204" pitchFamily="18" charset="0"/>
                      </a:rPr>
                      <m:t>[0,1]</m:t>
                    </m:r>
                  </m:oMath>
                </a14:m>
                <a:r>
                  <a:rPr lang="en-US" dirty="0"/>
                  <a:t>. Let’s derive the PDF for </a:t>
                </a:r>
                <a14:m>
                  <m:oMath xmlns:m="http://schemas.openxmlformats.org/officeDocument/2006/math">
                    <m:r>
                      <a:rPr lang="en-US" b="0" i="1" smtClean="0">
                        <a:latin typeface="Cambria Math" panose="02040503050406030204" pitchFamily="18" charset="0"/>
                      </a:rPr>
                      <m:t>𝑋</m:t>
                    </m:r>
                  </m:oMath>
                </a14:m>
                <a:r>
                  <a:rPr lang="en-US" dirty="0"/>
                  <a:t>!</a:t>
                </a:r>
              </a:p>
              <a:p>
                <a:r>
                  <a:rPr lang="en-US" dirty="0"/>
                  <a:t>Idea: Make it “work right” for </a:t>
                </a:r>
                <a:r>
                  <a:rPr lang="en-US" b="1" dirty="0"/>
                  <a:t>events </a:t>
                </a:r>
                <a:r>
                  <a:rPr lang="en-US" dirty="0"/>
                  <a:t>since single outcomes don’t make sense.</a:t>
                </a:r>
                <a:endParaRPr lang="en-US" b="1" dirty="0"/>
              </a:p>
              <a:p>
                <a:endParaRPr lang="en-US" b="0" i="1" dirty="0">
                  <a:latin typeface="Cambria Math" panose="02040503050406030204" pitchFamily="18" charset="0"/>
                </a:endParaRPr>
              </a:p>
              <a:p>
                <a14:m>
                  <m:oMath xmlns:m="http://schemas.openxmlformats.org/officeDocument/2006/math">
                    <m:r>
                      <a:rPr lang="en-US" i="1">
                        <a:latin typeface="Cambria Math" panose="02040503050406030204" pitchFamily="18" charset="0"/>
                      </a:rPr>
                      <m:t>ℙ</m:t>
                    </m:r>
                    <m:d>
                      <m:dPr>
                        <m:ctrlPr>
                          <a:rPr lang="en-US" i="1">
                            <a:latin typeface="Cambria Math" panose="02040503050406030204" pitchFamily="18" charset="0"/>
                          </a:rPr>
                        </m:ctrlPr>
                      </m:dPr>
                      <m:e>
                        <m:r>
                          <a:rPr lang="en-US" i="1">
                            <a:latin typeface="Cambria Math" panose="02040503050406030204" pitchFamily="18" charset="0"/>
                          </a:rPr>
                          <m:t>0≤</m:t>
                        </m:r>
                        <m:r>
                          <a:rPr lang="en-US" i="1">
                            <a:latin typeface="Cambria Math" panose="02040503050406030204" pitchFamily="18" charset="0"/>
                          </a:rPr>
                          <m:t>𝑋</m:t>
                        </m:r>
                        <m:r>
                          <a:rPr lang="en-US" i="1">
                            <a:latin typeface="Cambria Math" panose="02040503050406030204" pitchFamily="18" charset="0"/>
                          </a:rPr>
                          <m:t>≤1</m:t>
                        </m:r>
                      </m:e>
                    </m:d>
                    <m:r>
                      <a:rPr lang="en-US" i="1">
                        <a:latin typeface="Cambria Math" panose="02040503050406030204" pitchFamily="18" charset="0"/>
                      </a:rPr>
                      <m:t>=</m:t>
                    </m:r>
                    <m:r>
                      <a:rPr lang="en-US" b="0" i="1" smtClean="0">
                        <a:latin typeface="Cambria Math" panose="02040503050406030204" pitchFamily="18" charset="0"/>
                      </a:rPr>
                      <m:t>             =∫</m:t>
                    </m:r>
                  </m:oMath>
                </a14:m>
                <a:r>
                  <a:rPr lang="en-US" dirty="0"/>
                  <a:t>     </a:t>
                </a:r>
                <a:br>
                  <a:rPr lang="en-US" dirty="0"/>
                </a:br>
                <a:endParaRPr lang="en-US" dirty="0"/>
              </a:p>
              <a:p>
                <a14:m>
                  <m:oMath xmlns:m="http://schemas.openxmlformats.org/officeDocument/2006/math">
                    <m:r>
                      <a:rPr lang="en-US" i="1">
                        <a:latin typeface="Cambria Math" panose="02040503050406030204" pitchFamily="18" charset="0"/>
                      </a:rPr>
                      <m:t>ℙ</m:t>
                    </m:r>
                    <m:r>
                      <a:rPr lang="en-US" i="1">
                        <a:latin typeface="Cambria Math" panose="02040503050406030204" pitchFamily="18" charset="0"/>
                      </a:rPr>
                      <m:t>(</m:t>
                    </m:r>
                    <m:r>
                      <a:rPr lang="en-US" i="1">
                        <a:latin typeface="Cambria Math" panose="02040503050406030204" pitchFamily="18" charset="0"/>
                      </a:rPr>
                      <m:t>𝑋</m:t>
                    </m:r>
                  </m:oMath>
                </a14:m>
                <a:r>
                  <a:rPr lang="en-US" dirty="0"/>
                  <a:t> is negative</a:t>
                </a:r>
                <a14:m>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        =∫    </m:t>
                    </m:r>
                  </m:oMath>
                </a14:m>
                <a:br>
                  <a:rPr lang="en-US" dirty="0"/>
                </a:br>
                <a:endParaRPr lang="en-US" dirty="0"/>
              </a:p>
              <a:p>
                <a14:m>
                  <m:oMath xmlns:m="http://schemas.openxmlformats.org/officeDocument/2006/math">
                    <m:r>
                      <a:rPr lang="en-US" i="1">
                        <a:latin typeface="Cambria Math" panose="02040503050406030204" pitchFamily="18" charset="0"/>
                      </a:rPr>
                      <m:t>ℙ</m:t>
                    </m:r>
                    <m:d>
                      <m:dPr>
                        <m:ctrlPr>
                          <a:rPr lang="en-US" i="1">
                            <a:latin typeface="Cambria Math" panose="02040503050406030204" pitchFamily="18" charset="0"/>
                          </a:rPr>
                        </m:ctrlPr>
                      </m:dPr>
                      <m:e>
                        <m:r>
                          <a:rPr lang="en-US" i="1">
                            <a:latin typeface="Cambria Math" panose="02040503050406030204" pitchFamily="18" charset="0"/>
                          </a:rPr>
                          <m:t>.4≤</m:t>
                        </m:r>
                        <m:r>
                          <a:rPr lang="en-US" i="1">
                            <a:latin typeface="Cambria Math" panose="02040503050406030204" pitchFamily="18" charset="0"/>
                          </a:rPr>
                          <m:t>𝑋</m:t>
                        </m:r>
                        <m:r>
                          <a:rPr lang="en-US" i="1">
                            <a:latin typeface="Cambria Math" panose="02040503050406030204" pitchFamily="18" charset="0"/>
                          </a:rPr>
                          <m:t>≤.5</m:t>
                        </m:r>
                      </m:e>
                    </m:d>
                    <m:r>
                      <a:rPr lang="en-US" i="1">
                        <a:latin typeface="Cambria Math" panose="02040503050406030204" pitchFamily="18" charset="0"/>
                      </a:rPr>
                      <m:t>=</m:t>
                    </m:r>
                    <m:r>
                      <a:rPr lang="en-US" b="0" i="1" smtClean="0">
                        <a:latin typeface="Cambria Math" panose="02040503050406030204" pitchFamily="18" charset="0"/>
                      </a:rPr>
                      <m:t>            =∫</m:t>
                    </m:r>
                  </m:oMath>
                </a14:m>
                <a:endParaRPr lang="en-US" dirty="0"/>
              </a:p>
              <a:p>
                <a:endParaRPr lang="en-US" b="0" i="1" dirty="0">
                  <a:latin typeface="Cambria Math" panose="02040503050406030204" pitchFamily="18" charset="0"/>
                </a:endParaRPr>
              </a:p>
              <a:p>
                <a:endParaRPr lang="en-US" dirty="0"/>
              </a:p>
            </p:txBody>
          </p:sp>
        </mc:Choice>
        <mc:Fallback xmlns="">
          <p:sp>
            <p:nvSpPr>
              <p:cNvPr id="3" name="Content Placeholder 2">
                <a:extLst>
                  <a:ext uri="{FF2B5EF4-FFF2-40B4-BE49-F238E27FC236}">
                    <a16:creationId xmlns:a16="http://schemas.microsoft.com/office/drawing/2014/main" id="{D630DC7D-9929-43B8-8B95-42434CE865FC}"/>
                  </a:ext>
                </a:extLst>
              </p:cNvPr>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93376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96171-0A51-4764-BA38-17A348AF83C5}"/>
              </a:ext>
            </a:extLst>
          </p:cNvPr>
          <p:cNvSpPr>
            <a:spLocks noGrp="1"/>
          </p:cNvSpPr>
          <p:nvPr>
            <p:ph type="title"/>
          </p:nvPr>
        </p:nvSpPr>
        <p:spPr/>
        <p:txBody>
          <a:bodyPr/>
          <a:lstStyle/>
          <a:p>
            <a:r>
              <a:rPr lang="en-US" dirty="0"/>
              <a:t>Scenario: Negative Binomial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786E90-8DA2-4B80-AA46-4140F5FBAC5B}"/>
                  </a:ext>
                </a:extLst>
              </p:cNvPr>
              <p:cNvSpPr>
                <a:spLocks noGrp="1"/>
              </p:cNvSpPr>
              <p:nvPr>
                <p:ph idx="1"/>
              </p:nvPr>
            </p:nvSpPr>
            <p:spPr>
              <a:xfrm>
                <a:off x="575240" y="1475287"/>
                <a:ext cx="8831650" cy="4845504"/>
              </a:xfrm>
            </p:spPr>
            <p:txBody>
              <a:bodyPr/>
              <a:lstStyle/>
              <a:p>
                <a:endParaRPr lang="en-US" dirty="0"/>
              </a:p>
              <a:p>
                <a:endParaRPr lang="en-US" dirty="0"/>
              </a:p>
              <a:p>
                <a:endParaRPr lang="en-US" dirty="0"/>
              </a:p>
              <a:p>
                <a:r>
                  <a:rPr lang="en-US" i="1" dirty="0"/>
                  <a:t>Example</a:t>
                </a:r>
              </a:p>
              <a:p>
                <a:r>
                  <a:rPr lang="en-US" dirty="0"/>
                  <a:t>You’re playing a carnival game, and there are </a:t>
                </a:r>
                <a14:m>
                  <m:oMath xmlns:m="http://schemas.openxmlformats.org/officeDocument/2006/math">
                    <m:r>
                      <a:rPr lang="en-US" b="0" i="1" smtClean="0">
                        <a:latin typeface="Cambria Math" panose="02040503050406030204" pitchFamily="18" charset="0"/>
                      </a:rPr>
                      <m:t>𝑟</m:t>
                    </m:r>
                  </m:oMath>
                </a14:m>
                <a:r>
                  <a:rPr lang="en-US" dirty="0"/>
                  <a:t> little kids nearby who all want a stuffed animal. You can win a single game (and thus win one stuffed animal) with probability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 </m:t>
                    </m:r>
                  </m:oMath>
                </a14:m>
                <a:r>
                  <a:rPr lang="en-US" dirty="0"/>
                  <a:t>(independently each time) How many times will you need to play the game before every kid gets their toy?</a:t>
                </a:r>
              </a:p>
              <a:p>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A4786E90-8DA2-4B80-AA46-4140F5FBAC5B}"/>
                  </a:ext>
                </a:extLst>
              </p:cNvPr>
              <p:cNvSpPr>
                <a:spLocks noGrp="1" noRot="1" noChangeAspect="1" noMove="1" noResize="1" noEditPoints="1" noAdjustHandles="1" noChangeArrowheads="1" noChangeShapeType="1" noTextEdit="1"/>
              </p:cNvSpPr>
              <p:nvPr>
                <p:ph idx="1"/>
              </p:nvPr>
            </p:nvSpPr>
            <p:spPr>
              <a:xfrm>
                <a:off x="575240" y="1475287"/>
                <a:ext cx="8831650" cy="4845504"/>
              </a:xfrm>
              <a:blipFill>
                <a:blip r:embed="rId3"/>
                <a:stretch>
                  <a:fillRect l="-897" r="-2692"/>
                </a:stretch>
              </a:blipFill>
            </p:spPr>
            <p:txBody>
              <a:bodyPr/>
              <a:lstStyle/>
              <a:p>
                <a:r>
                  <a:rPr lang="en-US">
                    <a:noFill/>
                  </a:rPr>
                  <a:t> </a:t>
                </a:r>
              </a:p>
            </p:txBody>
          </p:sp>
        </mc:Fallback>
      </mc:AlternateContent>
      <p:pic>
        <p:nvPicPr>
          <p:cNvPr id="1026" name="Picture 2" descr="IT'S SO FLUFFY! - It's so fluffy I'm gonna die | Meme Generator">
            <a:extLst>
              <a:ext uri="{FF2B5EF4-FFF2-40B4-BE49-F238E27FC236}">
                <a16:creationId xmlns:a16="http://schemas.microsoft.com/office/drawing/2014/main" id="{8A590F0B-2702-4212-B766-8A77803034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5252" y="4424490"/>
            <a:ext cx="2339467" cy="223004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EA96F60-A6E8-2888-E0DC-4CE4B2BE2C9B}"/>
                  </a:ext>
                </a:extLst>
              </p:cNvPr>
              <p:cNvSpPr txBox="1"/>
              <p:nvPr/>
            </p:nvSpPr>
            <p:spPr>
              <a:xfrm>
                <a:off x="518088" y="1565581"/>
                <a:ext cx="10946201" cy="867930"/>
              </a:xfrm>
              <a:prstGeom prst="rect">
                <a:avLst/>
              </a:prstGeom>
              <a:noFill/>
            </p:spPr>
            <p:txBody>
              <a:bodyPr wrap="square">
                <a:spAutoFit/>
              </a:bodyPr>
              <a:lstStyle/>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en-US" sz="2800" b="1"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Run </a:t>
                </a:r>
                <a:r>
                  <a:rPr kumimoji="0" lang="en-US" sz="2800" b="1" i="0" u="sng"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independent</a:t>
                </a:r>
                <a:r>
                  <a:rPr kumimoji="0" lang="en-US" sz="2800" b="1"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trials with probability </a:t>
                </a:r>
                <a14:m>
                  <m:oMath xmlns:m="http://schemas.openxmlformats.org/officeDocument/2006/math">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rPr>
                      <m:t>𝒑</m:t>
                    </m:r>
                  </m:oMath>
                </a14:m>
                <a:r>
                  <a:rPr kumimoji="0" lang="en-US" sz="2800" b="1"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How many trials do you need </a:t>
                </a:r>
                <a:r>
                  <a:rPr kumimoji="0" lang="en-US" sz="2800" b="1" i="1"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until </a:t>
                </a:r>
                <a14:m>
                  <m:oMath xmlns:m="http://schemas.openxmlformats.org/officeDocument/2006/math">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rPr>
                      <m:t>𝒓</m:t>
                    </m:r>
                  </m:oMath>
                </a14:m>
                <a:r>
                  <a:rPr kumimoji="0" lang="en-US" sz="2800" b="1" i="1"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successes</a:t>
                </a:r>
                <a:r>
                  <a:rPr kumimoji="0" lang="en-US" sz="2800" b="1"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a:t>
                </a:r>
              </a:p>
            </p:txBody>
          </p:sp>
        </mc:Choice>
        <mc:Fallback xmlns="">
          <p:sp>
            <p:nvSpPr>
              <p:cNvPr id="7" name="TextBox 6">
                <a:extLst>
                  <a:ext uri="{FF2B5EF4-FFF2-40B4-BE49-F238E27FC236}">
                    <a16:creationId xmlns:a16="http://schemas.microsoft.com/office/drawing/2014/main" id="{CEA96F60-A6E8-2888-E0DC-4CE4B2BE2C9B}"/>
                  </a:ext>
                </a:extLst>
              </p:cNvPr>
              <p:cNvSpPr txBox="1">
                <a:spLocks noRot="1" noChangeAspect="1" noMove="1" noResize="1" noEditPoints="1" noAdjustHandles="1" noChangeArrowheads="1" noChangeShapeType="1" noTextEdit="1"/>
              </p:cNvSpPr>
              <p:nvPr/>
            </p:nvSpPr>
            <p:spPr>
              <a:xfrm>
                <a:off x="518088" y="1565581"/>
                <a:ext cx="10946201" cy="867930"/>
              </a:xfrm>
              <a:prstGeom prst="rect">
                <a:avLst/>
              </a:prstGeom>
              <a:blipFill>
                <a:blip r:embed="rId5"/>
                <a:stretch>
                  <a:fillRect l="-334" t="-12676" b="-19014"/>
                </a:stretch>
              </a:blipFill>
            </p:spPr>
            <p:txBody>
              <a:bodyPr/>
              <a:lstStyle/>
              <a:p>
                <a:r>
                  <a:rPr lang="en-US">
                    <a:noFill/>
                  </a:rPr>
                  <a:t> </a:t>
                </a:r>
              </a:p>
            </p:txBody>
          </p:sp>
        </mc:Fallback>
      </mc:AlternateContent>
    </p:spTree>
    <p:extLst>
      <p:ext uri="{BB962C8B-B14F-4D97-AF65-F5344CB8AC3E}">
        <p14:creationId xmlns:p14="http://schemas.microsoft.com/office/powerpoint/2010/main" val="16910169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7DA49-CDCE-4508-8318-5D1DF00E652A}"/>
              </a:ext>
            </a:extLst>
          </p:cNvPr>
          <p:cNvSpPr>
            <a:spLocks noGrp="1"/>
          </p:cNvSpPr>
          <p:nvPr>
            <p:ph type="title"/>
          </p:nvPr>
        </p:nvSpPr>
        <p:spPr/>
        <p:txBody>
          <a:bodyPr/>
          <a:lstStyle/>
          <a:p>
            <a:r>
              <a:rPr lang="en-US" dirty="0"/>
              <a:t>Probability </a:t>
            </a:r>
            <a:r>
              <a:rPr lang="en-US" i="1" u="sng" dirty="0"/>
              <a:t>Density</a:t>
            </a:r>
            <a:r>
              <a:rPr lang="en-US" dirty="0"/>
              <a:t> Function (</a:t>
            </a:r>
            <a:r>
              <a:rPr lang="en-US" i="1" dirty="0"/>
              <a:t>example)</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630DC7D-9929-43B8-8B95-42434CE865FC}"/>
                  </a:ext>
                </a:extLst>
              </p:cNvPr>
              <p:cNvSpPr>
                <a:spLocks noGrp="1"/>
              </p:cNvSpPr>
              <p:nvPr>
                <p:ph idx="1"/>
              </p:nvPr>
            </p:nvSpPr>
            <p:spPr/>
            <p:txBody>
              <a:bodyPr>
                <a:normAutofit lnSpcReduction="10000"/>
              </a:bodyPr>
              <a:lstStyle/>
              <a:p>
                <a14:m>
                  <m:oMath xmlns:m="http://schemas.openxmlformats.org/officeDocument/2006/math">
                    <m:r>
                      <a:rPr lang="en-US" b="0" i="1" smtClean="0">
                        <a:latin typeface="Cambria Math" panose="02040503050406030204" pitchFamily="18" charset="0"/>
                      </a:rPr>
                      <m:t>𝑋</m:t>
                    </m:r>
                  </m:oMath>
                </a14:m>
                <a:r>
                  <a:rPr lang="en-US" dirty="0"/>
                  <a:t> is a </a:t>
                </a:r>
                <a:r>
                  <a:rPr lang="en-US" b="1" dirty="0"/>
                  <a:t>uniform real number </a:t>
                </a:r>
                <a:r>
                  <a:rPr lang="en-US" dirty="0"/>
                  <a:t>in </a:t>
                </a:r>
                <a14:m>
                  <m:oMath xmlns:m="http://schemas.openxmlformats.org/officeDocument/2006/math">
                    <m:r>
                      <a:rPr lang="en-US" b="0" i="1" smtClean="0">
                        <a:latin typeface="Cambria Math" panose="02040503050406030204" pitchFamily="18" charset="0"/>
                      </a:rPr>
                      <m:t>[0,1]</m:t>
                    </m:r>
                  </m:oMath>
                </a14:m>
                <a:r>
                  <a:rPr lang="en-US" dirty="0"/>
                  <a:t>. Let’s derive the PDF for </a:t>
                </a:r>
                <a14:m>
                  <m:oMath xmlns:m="http://schemas.openxmlformats.org/officeDocument/2006/math">
                    <m:r>
                      <a:rPr lang="en-US" b="0" i="1" smtClean="0">
                        <a:latin typeface="Cambria Math" panose="02040503050406030204" pitchFamily="18" charset="0"/>
                      </a:rPr>
                      <m:t>𝑋</m:t>
                    </m:r>
                  </m:oMath>
                </a14:m>
                <a:r>
                  <a:rPr lang="en-US" dirty="0"/>
                  <a:t>!</a:t>
                </a:r>
              </a:p>
              <a:p>
                <a:r>
                  <a:rPr lang="en-US" dirty="0"/>
                  <a:t>Idea: Make it “work right” for </a:t>
                </a:r>
                <a:r>
                  <a:rPr lang="en-US" b="1" dirty="0"/>
                  <a:t>events </a:t>
                </a:r>
                <a:r>
                  <a:rPr lang="en-US" dirty="0"/>
                  <a:t>since single outcomes don’t make sense.</a:t>
                </a:r>
                <a:endParaRPr lang="en-US" b="1" dirty="0"/>
              </a:p>
              <a:p>
                <a:endParaRPr lang="en-US" b="0" i="1" dirty="0">
                  <a:latin typeface="Cambria Math" panose="02040503050406030204" pitchFamily="18" charset="0"/>
                </a:endParaRPr>
              </a:p>
              <a:p>
                <a14:m>
                  <m:oMath xmlns:m="http://schemas.openxmlformats.org/officeDocument/2006/math">
                    <m:r>
                      <a:rPr lang="en-US" i="1">
                        <a:latin typeface="Cambria Math" panose="02040503050406030204" pitchFamily="18" charset="0"/>
                      </a:rPr>
                      <m:t>ℙ</m:t>
                    </m:r>
                    <m:d>
                      <m:dPr>
                        <m:ctrlPr>
                          <a:rPr lang="en-US" i="1">
                            <a:latin typeface="Cambria Math" panose="02040503050406030204" pitchFamily="18" charset="0"/>
                          </a:rPr>
                        </m:ctrlPr>
                      </m:dPr>
                      <m:e>
                        <m:r>
                          <a:rPr lang="en-US" i="1">
                            <a:latin typeface="Cambria Math" panose="02040503050406030204" pitchFamily="18" charset="0"/>
                          </a:rPr>
                          <m:t>0≤</m:t>
                        </m:r>
                        <m:r>
                          <a:rPr lang="en-US" i="1">
                            <a:latin typeface="Cambria Math" panose="02040503050406030204" pitchFamily="18" charset="0"/>
                          </a:rPr>
                          <m:t>𝑋</m:t>
                        </m:r>
                        <m:r>
                          <a:rPr lang="en-US" i="1">
                            <a:latin typeface="Cambria Math" panose="02040503050406030204" pitchFamily="18" charset="0"/>
                          </a:rPr>
                          <m:t>≤1</m:t>
                        </m:r>
                      </m:e>
                    </m:d>
                    <m:r>
                      <a:rPr lang="en-US" i="1">
                        <a:latin typeface="Cambria Math" panose="02040503050406030204" pitchFamily="18" charset="0"/>
                      </a:rPr>
                      <m:t>=</m:t>
                    </m:r>
                    <m:r>
                      <a:rPr lang="en-US" b="0" i="1" smtClean="0">
                        <a:latin typeface="Cambria Math" panose="02040503050406030204" pitchFamily="18" charset="0"/>
                      </a:rPr>
                      <m:t>  1   =</m:t>
                    </m:r>
                    <m:nary>
                      <m:naryPr>
                        <m:ctrlPr>
                          <a:rPr lang="en-US" i="1">
                            <a:latin typeface="Cambria Math" panose="02040503050406030204" pitchFamily="18" charset="0"/>
                          </a:rPr>
                        </m:ctrlPr>
                      </m:naryPr>
                      <m:sub>
                        <m:r>
                          <m:rPr>
                            <m:brk m:alnAt="23"/>
                          </m:rPr>
                          <a:rPr lang="en-US" i="1">
                            <a:latin typeface="Cambria Math" panose="02040503050406030204" pitchFamily="18" charset="0"/>
                          </a:rPr>
                          <m:t>0</m:t>
                        </m:r>
                      </m:sub>
                      <m:sup>
                        <m:r>
                          <a:rPr lang="en-US" i="1">
                            <a:latin typeface="Cambria Math" panose="02040503050406030204" pitchFamily="18" charset="0"/>
                          </a:rPr>
                          <m:t>1</m:t>
                        </m:r>
                      </m:sup>
                      <m:e>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𝑋</m:t>
                            </m:r>
                          </m:sub>
                        </m:sSub>
                        <m:d>
                          <m:dPr>
                            <m:ctrlPr>
                              <a:rPr lang="en-US" i="1">
                                <a:latin typeface="Cambria Math" panose="02040503050406030204" pitchFamily="18" charset="0"/>
                              </a:rPr>
                            </m:ctrlPr>
                          </m:dPr>
                          <m:e>
                            <m:r>
                              <a:rPr lang="en-US" i="1">
                                <a:latin typeface="Cambria Math" panose="02040503050406030204" pitchFamily="18" charset="0"/>
                              </a:rPr>
                              <m:t>𝑧</m:t>
                            </m:r>
                          </m:e>
                        </m:d>
                        <m:r>
                          <a:rPr lang="en-US">
                            <a:latin typeface="Cambria Math" panose="02040503050406030204" pitchFamily="18" charset="0"/>
                          </a:rPr>
                          <m:t> </m:t>
                        </m:r>
                        <m:r>
                          <m:rPr>
                            <m:sty m:val="p"/>
                          </m:rPr>
                          <a:rPr lang="en-US">
                            <a:latin typeface="Cambria Math" panose="02040503050406030204" pitchFamily="18" charset="0"/>
                          </a:rPr>
                          <m:t>d</m:t>
                        </m:r>
                        <m:r>
                          <a:rPr lang="en-US" i="1">
                            <a:latin typeface="Cambria Math" panose="02040503050406030204" pitchFamily="18" charset="0"/>
                          </a:rPr>
                          <m:t>𝑧</m:t>
                        </m:r>
                      </m:e>
                    </m:nary>
                  </m:oMath>
                </a14:m>
                <a:br>
                  <a:rPr lang="en-US" dirty="0"/>
                </a:br>
                <a:endParaRPr lang="en-US" dirty="0"/>
              </a:p>
              <a:p>
                <a14:m>
                  <m:oMath xmlns:m="http://schemas.openxmlformats.org/officeDocument/2006/math">
                    <m:r>
                      <a:rPr lang="en-US" i="1">
                        <a:latin typeface="Cambria Math" panose="02040503050406030204" pitchFamily="18" charset="0"/>
                      </a:rPr>
                      <m:t>ℙ</m:t>
                    </m:r>
                    <m:r>
                      <a:rPr lang="en-US" i="1">
                        <a:latin typeface="Cambria Math" panose="02040503050406030204" pitchFamily="18" charset="0"/>
                      </a:rPr>
                      <m:t>(</m:t>
                    </m:r>
                    <m:r>
                      <a:rPr lang="en-US" i="1">
                        <a:latin typeface="Cambria Math" panose="02040503050406030204" pitchFamily="18" charset="0"/>
                      </a:rPr>
                      <m:t>𝑋</m:t>
                    </m:r>
                  </m:oMath>
                </a14:m>
                <a:r>
                  <a:rPr lang="en-US" dirty="0"/>
                  <a:t> is negative</a:t>
                </a:r>
                <a14:m>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0=</m:t>
                    </m:r>
                    <m:nary>
                      <m:naryPr>
                        <m:ctrlPr>
                          <a:rPr lang="en-US" i="1" dirty="0" smtClean="0">
                            <a:latin typeface="Cambria Math" panose="02040503050406030204" pitchFamily="18" charset="0"/>
                          </a:rPr>
                        </m:ctrlPr>
                      </m:naryPr>
                      <m:sub>
                        <m:r>
                          <m:rPr>
                            <m:brk m:alnAt="23"/>
                          </m:rPr>
                          <a:rPr lang="en-US" i="1" dirty="0">
                            <a:latin typeface="Cambria Math" panose="02040503050406030204" pitchFamily="18" charset="0"/>
                          </a:rPr>
                          <m:t>−</m:t>
                        </m:r>
                        <m:r>
                          <a:rPr lang="en-US" i="1" dirty="0">
                            <a:latin typeface="Cambria Math" panose="02040503050406030204" pitchFamily="18" charset="0"/>
                          </a:rPr>
                          <m:t>∞</m:t>
                        </m:r>
                      </m:sub>
                      <m:sup>
                        <m:r>
                          <a:rPr lang="en-US" i="1" dirty="0">
                            <a:latin typeface="Cambria Math" panose="02040503050406030204" pitchFamily="18" charset="0"/>
                          </a:rPr>
                          <m:t>0</m:t>
                        </m:r>
                      </m:sup>
                      <m:e>
                        <m:sSub>
                          <m:sSubPr>
                            <m:ctrlPr>
                              <a:rPr lang="en-US" i="1" dirty="0">
                                <a:latin typeface="Cambria Math" panose="02040503050406030204" pitchFamily="18" charset="0"/>
                              </a:rPr>
                            </m:ctrlPr>
                          </m:sSubPr>
                          <m:e>
                            <m:r>
                              <a:rPr lang="en-US" i="1" dirty="0">
                                <a:latin typeface="Cambria Math" panose="02040503050406030204" pitchFamily="18" charset="0"/>
                              </a:rPr>
                              <m:t>𝑓</m:t>
                            </m:r>
                          </m:e>
                          <m:sub>
                            <m:r>
                              <a:rPr lang="en-US" i="1" dirty="0">
                                <a:latin typeface="Cambria Math" panose="02040503050406030204" pitchFamily="18" charset="0"/>
                              </a:rPr>
                              <m:t>𝑋</m:t>
                            </m:r>
                          </m:sub>
                        </m:sSub>
                        <m:d>
                          <m:dPr>
                            <m:ctrlPr>
                              <a:rPr lang="en-US" i="1" dirty="0">
                                <a:latin typeface="Cambria Math" panose="02040503050406030204" pitchFamily="18" charset="0"/>
                              </a:rPr>
                            </m:ctrlPr>
                          </m:dPr>
                          <m:e>
                            <m:r>
                              <a:rPr lang="en-US" i="1" dirty="0">
                                <a:latin typeface="Cambria Math" panose="02040503050406030204" pitchFamily="18" charset="0"/>
                              </a:rPr>
                              <m:t>𝑧</m:t>
                            </m:r>
                          </m:e>
                        </m:d>
                        <m:r>
                          <a:rPr lang="en-US" dirty="0">
                            <a:latin typeface="Cambria Math" panose="02040503050406030204" pitchFamily="18" charset="0"/>
                          </a:rPr>
                          <m:t> </m:t>
                        </m:r>
                        <m:r>
                          <m:rPr>
                            <m:sty m:val="p"/>
                          </m:rPr>
                          <a:rPr lang="en-US" dirty="0">
                            <a:latin typeface="Cambria Math" panose="02040503050406030204" pitchFamily="18" charset="0"/>
                          </a:rPr>
                          <m:t>d</m:t>
                        </m:r>
                        <m:r>
                          <a:rPr lang="en-US" b="0" i="1" dirty="0" smtClean="0">
                            <a:latin typeface="Cambria Math" panose="02040503050406030204" pitchFamily="18" charset="0"/>
                          </a:rPr>
                          <m:t>𝑧</m:t>
                        </m:r>
                      </m:e>
                    </m:nary>
                  </m:oMath>
                </a14:m>
                <a:br>
                  <a:rPr lang="en-US" dirty="0"/>
                </a:br>
                <a:endParaRPr lang="en-US" dirty="0"/>
              </a:p>
              <a:p>
                <a14:m>
                  <m:oMath xmlns:m="http://schemas.openxmlformats.org/officeDocument/2006/math">
                    <m:r>
                      <a:rPr lang="en-US" i="1">
                        <a:latin typeface="Cambria Math" panose="02040503050406030204" pitchFamily="18" charset="0"/>
                      </a:rPr>
                      <m:t>ℙ</m:t>
                    </m:r>
                    <m:d>
                      <m:dPr>
                        <m:ctrlPr>
                          <a:rPr lang="en-US" i="1">
                            <a:latin typeface="Cambria Math" panose="02040503050406030204" pitchFamily="18" charset="0"/>
                          </a:rPr>
                        </m:ctrlPr>
                      </m:dPr>
                      <m:e>
                        <m:r>
                          <a:rPr lang="en-US" i="1">
                            <a:latin typeface="Cambria Math" panose="02040503050406030204" pitchFamily="18" charset="0"/>
                          </a:rPr>
                          <m:t>.4≤</m:t>
                        </m:r>
                        <m:r>
                          <a:rPr lang="en-US" i="1">
                            <a:latin typeface="Cambria Math" panose="02040503050406030204" pitchFamily="18" charset="0"/>
                          </a:rPr>
                          <m:t>𝑋</m:t>
                        </m:r>
                        <m:r>
                          <a:rPr lang="en-US" i="1">
                            <a:latin typeface="Cambria Math" panose="02040503050406030204" pitchFamily="18" charset="0"/>
                          </a:rPr>
                          <m:t>≤.5</m:t>
                        </m:r>
                      </m:e>
                    </m:d>
                    <m:r>
                      <a:rPr lang="en-US" i="1">
                        <a:latin typeface="Cambria Math" panose="02040503050406030204" pitchFamily="18" charset="0"/>
                      </a:rPr>
                      <m:t>=</m:t>
                    </m:r>
                    <m:r>
                      <a:rPr lang="en-US" b="0" i="1" smtClean="0">
                        <a:latin typeface="Cambria Math" panose="02040503050406030204" pitchFamily="18" charset="0"/>
                      </a:rPr>
                      <m:t>0.1</m:t>
                    </m:r>
                    <m:r>
                      <a:rPr lang="en-US" b="0" i="0" smtClean="0">
                        <a:latin typeface="Cambria Math" panose="02040503050406030204" pitchFamily="18" charset="0"/>
                      </a:rPr>
                      <m:t>=</m:t>
                    </m:r>
                    <m:nary>
                      <m:naryPr>
                        <m:ctrlPr>
                          <a:rPr lang="en-US" i="1" dirty="0">
                            <a:latin typeface="Cambria Math" panose="02040503050406030204" pitchFamily="18" charset="0"/>
                          </a:rPr>
                        </m:ctrlPr>
                      </m:naryPr>
                      <m:sub>
                        <m:r>
                          <m:rPr>
                            <m:brk m:alnAt="23"/>
                          </m:rPr>
                          <a:rPr lang="en-US" i="1" dirty="0">
                            <a:latin typeface="Cambria Math" panose="02040503050406030204" pitchFamily="18" charset="0"/>
                          </a:rPr>
                          <m:t>.</m:t>
                        </m:r>
                        <m:r>
                          <a:rPr lang="en-US" i="1" dirty="0">
                            <a:latin typeface="Cambria Math" panose="02040503050406030204" pitchFamily="18" charset="0"/>
                          </a:rPr>
                          <m:t>4</m:t>
                        </m:r>
                      </m:sub>
                      <m:sup>
                        <m:r>
                          <a:rPr lang="en-US" i="1" dirty="0">
                            <a:latin typeface="Cambria Math" panose="02040503050406030204" pitchFamily="18" charset="0"/>
                          </a:rPr>
                          <m:t>.5</m:t>
                        </m:r>
                      </m:sup>
                      <m:e>
                        <m:sSub>
                          <m:sSubPr>
                            <m:ctrlPr>
                              <a:rPr lang="en-US" i="1" dirty="0">
                                <a:latin typeface="Cambria Math" panose="02040503050406030204" pitchFamily="18" charset="0"/>
                              </a:rPr>
                            </m:ctrlPr>
                          </m:sSubPr>
                          <m:e>
                            <m:r>
                              <a:rPr lang="en-US" i="1" dirty="0">
                                <a:latin typeface="Cambria Math" panose="02040503050406030204" pitchFamily="18" charset="0"/>
                              </a:rPr>
                              <m:t>𝑓</m:t>
                            </m:r>
                          </m:e>
                          <m:sub>
                            <m:r>
                              <a:rPr lang="en-US" i="1" dirty="0">
                                <a:latin typeface="Cambria Math" panose="02040503050406030204" pitchFamily="18" charset="0"/>
                              </a:rPr>
                              <m:t>𝑋</m:t>
                            </m:r>
                          </m:sub>
                        </m:sSub>
                        <m:r>
                          <a:rPr lang="en-US" i="1" dirty="0">
                            <a:latin typeface="Cambria Math" panose="02040503050406030204" pitchFamily="18" charset="0"/>
                          </a:rPr>
                          <m:t>(</m:t>
                        </m:r>
                        <m:r>
                          <a:rPr lang="en-US" i="1" dirty="0">
                            <a:latin typeface="Cambria Math" panose="02040503050406030204" pitchFamily="18" charset="0"/>
                          </a:rPr>
                          <m:t>𝑧</m:t>
                        </m:r>
                        <m:r>
                          <a:rPr lang="en-US" i="1" dirty="0">
                            <a:latin typeface="Cambria Math" panose="02040503050406030204" pitchFamily="18" charset="0"/>
                          </a:rPr>
                          <m:t>)</m:t>
                        </m:r>
                      </m:e>
                    </m:nary>
                    <m:r>
                      <a:rPr lang="en-US" i="1" dirty="0">
                        <a:latin typeface="Cambria Math" panose="02040503050406030204" pitchFamily="18" charset="0"/>
                      </a:rPr>
                      <m:t> </m:t>
                    </m:r>
                    <m:r>
                      <m:rPr>
                        <m:sty m:val="p"/>
                      </m:rPr>
                      <a:rPr lang="en-US" dirty="0">
                        <a:latin typeface="Cambria Math" panose="02040503050406030204" pitchFamily="18" charset="0"/>
                      </a:rPr>
                      <m:t>d</m:t>
                    </m:r>
                    <m:r>
                      <a:rPr lang="en-US" i="1" dirty="0">
                        <a:latin typeface="Cambria Math" panose="02040503050406030204" pitchFamily="18" charset="0"/>
                      </a:rPr>
                      <m:t>𝑧</m:t>
                    </m:r>
                  </m:oMath>
                </a14:m>
                <a:endParaRPr lang="en-US" dirty="0"/>
              </a:p>
              <a:p>
                <a:endParaRPr lang="en-US" dirty="0"/>
              </a:p>
              <a:p>
                <a:endParaRPr lang="en-US" b="0" i="1" dirty="0">
                  <a:latin typeface="Cambria Math" panose="02040503050406030204" pitchFamily="18" charset="0"/>
                </a:endParaRPr>
              </a:p>
              <a:p>
                <a:endParaRPr lang="en-US" dirty="0"/>
              </a:p>
            </p:txBody>
          </p:sp>
        </mc:Choice>
        <mc:Fallback xmlns="">
          <p:sp>
            <p:nvSpPr>
              <p:cNvPr id="3" name="Content Placeholder 2">
                <a:extLst>
                  <a:ext uri="{FF2B5EF4-FFF2-40B4-BE49-F238E27FC236}">
                    <a16:creationId xmlns:a16="http://schemas.microsoft.com/office/drawing/2014/main" id="{D630DC7D-9929-43B8-8B95-42434CE865FC}"/>
                  </a:ext>
                </a:extLst>
              </p:cNvPr>
              <p:cNvSpPr>
                <a:spLocks noGrp="1" noRot="1" noChangeAspect="1" noMove="1" noResize="1" noEditPoints="1" noAdjustHandles="1" noChangeArrowheads="1" noChangeShapeType="1" noTextEdit="1"/>
              </p:cNvSpPr>
              <p:nvPr>
                <p:ph idx="1"/>
              </p:nvPr>
            </p:nvSpPr>
            <p:spPr>
              <a:blipFill>
                <a:blip r:embed="rId3"/>
                <a:stretch>
                  <a:fillRect l="-708" t="-3019"/>
                </a:stretch>
              </a:blipFill>
            </p:spPr>
            <p:txBody>
              <a:bodyPr/>
              <a:lstStyle/>
              <a:p>
                <a:r>
                  <a:rPr lang="en-US">
                    <a:noFill/>
                  </a:rPr>
                  <a:t> </a:t>
                </a:r>
              </a:p>
            </p:txBody>
          </p:sp>
        </mc:Fallback>
      </mc:AlternateContent>
    </p:spTree>
    <p:extLst>
      <p:ext uri="{BB962C8B-B14F-4D97-AF65-F5344CB8AC3E}">
        <p14:creationId xmlns:p14="http://schemas.microsoft.com/office/powerpoint/2010/main" val="1130256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72687-55FA-43F9-A5A7-C00BA9DC3B91}"/>
              </a:ext>
            </a:extLst>
          </p:cNvPr>
          <p:cNvSpPr>
            <a:spLocks noGrp="1"/>
          </p:cNvSpPr>
          <p:nvPr>
            <p:ph type="title"/>
          </p:nvPr>
        </p:nvSpPr>
        <p:spPr/>
        <p:txBody>
          <a:bodyPr/>
          <a:lstStyle/>
          <a:p>
            <a:r>
              <a:rPr lang="en-US" dirty="0"/>
              <a:t>Probability </a:t>
            </a:r>
            <a:r>
              <a:rPr lang="en-US" i="1" u="sng" dirty="0"/>
              <a:t>Density</a:t>
            </a:r>
            <a:r>
              <a:rPr lang="en-US" dirty="0"/>
              <a:t> Function (</a:t>
            </a:r>
            <a:r>
              <a:rPr lang="en-US" i="1" dirty="0"/>
              <a:t>example)</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D5E1400-93DF-456E-90F6-2E1A7C5EFEE7}"/>
                  </a:ext>
                </a:extLst>
              </p:cNvPr>
              <p:cNvSpPr>
                <a:spLocks noGrp="1"/>
              </p:cNvSpPr>
              <p:nvPr>
                <p:ph idx="1"/>
              </p:nvPr>
            </p:nvSpPr>
            <p:spPr/>
            <p:txBody>
              <a:bodyPr/>
              <a:lstStyle/>
              <a:p>
                <a14:m>
                  <m:oMath xmlns:m="http://schemas.openxmlformats.org/officeDocument/2006/math">
                    <m:r>
                      <a:rPr lang="en-US" i="1">
                        <a:latin typeface="Cambria Math" panose="02040503050406030204" pitchFamily="18" charset="0"/>
                      </a:rPr>
                      <m:t>𝑋</m:t>
                    </m:r>
                  </m:oMath>
                </a14:m>
                <a:r>
                  <a:rPr lang="en-US" dirty="0"/>
                  <a:t> is a </a:t>
                </a:r>
                <a:r>
                  <a:rPr lang="en-US" b="1" dirty="0"/>
                  <a:t>uniform real number </a:t>
                </a:r>
                <a:r>
                  <a:rPr lang="en-US" dirty="0"/>
                  <a:t>in </a:t>
                </a:r>
                <a14:m>
                  <m:oMath xmlns:m="http://schemas.openxmlformats.org/officeDocument/2006/math">
                    <m:r>
                      <a:rPr lang="en-US" i="1">
                        <a:latin typeface="Cambria Math" panose="02040503050406030204" pitchFamily="18" charset="0"/>
                      </a:rPr>
                      <m:t>[0,1]</m:t>
                    </m:r>
                  </m:oMath>
                </a14:m>
                <a:r>
                  <a:rPr lang="en-US" dirty="0"/>
                  <a:t>. Let’s derive the PDF for </a:t>
                </a:r>
                <a14:m>
                  <m:oMath xmlns:m="http://schemas.openxmlformats.org/officeDocument/2006/math">
                    <m:r>
                      <a:rPr lang="en-US" i="1">
                        <a:latin typeface="Cambria Math" panose="02040503050406030204" pitchFamily="18" charset="0"/>
                      </a:rPr>
                      <m:t>𝑋</m:t>
                    </m:r>
                  </m:oMath>
                </a14:m>
                <a:r>
                  <a:rPr lang="en-US" dirty="0"/>
                  <a:t>!</a:t>
                </a:r>
              </a:p>
              <a:p>
                <a:r>
                  <a:rPr lang="en-US" dirty="0"/>
                  <a:t>What should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𝑋</m:t>
                        </m:r>
                      </m:sub>
                    </m:sSub>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be to make all those events integrate to the right values?</a:t>
                </a:r>
              </a:p>
              <a:p>
                <a:endParaRPr lang="en-US" dirty="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i="1">
                                <a:latin typeface="Cambria Math" panose="02040503050406030204" pitchFamily="18" charset="0"/>
                              </a:rPr>
                              <m:t>0 </m:t>
                            </m:r>
                            <m:r>
                              <a:rPr lang="en-US" b="0" i="1" smtClean="0">
                                <a:latin typeface="Cambria Math" panose="02040503050406030204" pitchFamily="18" charset="0"/>
                              </a:rPr>
                              <m:t>  </m:t>
                            </m:r>
                            <m:r>
                              <a:rPr lang="en-US">
                                <a:latin typeface="Cambria Math" panose="02040503050406030204" pitchFamily="18" charset="0"/>
                              </a:rPr>
                              <m:t>  </m:t>
                            </m:r>
                            <m:r>
                              <m:rPr>
                                <m:sty m:val="p"/>
                              </m:rPr>
                              <a:rPr lang="en-US">
                                <a:latin typeface="Cambria Math" panose="02040503050406030204" pitchFamily="18" charset="0"/>
                              </a:rPr>
                              <m:t>if</m:t>
                            </m:r>
                            <m:r>
                              <a:rPr lang="en-US" i="1">
                                <a:latin typeface="Cambria Math" panose="02040503050406030204" pitchFamily="18" charset="0"/>
                              </a:rPr>
                              <m:t> </m:t>
                            </m:r>
                            <m:r>
                              <a:rPr lang="en-US" i="1">
                                <a:latin typeface="Cambria Math" panose="02040503050406030204" pitchFamily="18" charset="0"/>
                              </a:rPr>
                              <m:t>𝑘</m:t>
                            </m:r>
                            <m:r>
                              <a:rPr lang="en-US" i="1">
                                <a:latin typeface="Cambria Math" panose="02040503050406030204" pitchFamily="18" charset="0"/>
                              </a:rPr>
                              <m:t>&lt;0 </m:t>
                            </m:r>
                            <m:r>
                              <m:rPr>
                                <m:sty m:val="p"/>
                              </m:rPr>
                              <a:rPr lang="en-US">
                                <a:latin typeface="Cambria Math" panose="02040503050406030204" pitchFamily="18" charset="0"/>
                              </a:rPr>
                              <m:t>or</m:t>
                            </m:r>
                            <m:r>
                              <a:rPr lang="en-US" i="1">
                                <a:latin typeface="Cambria Math" panose="02040503050406030204" pitchFamily="18" charset="0"/>
                              </a:rPr>
                              <m:t> </m:t>
                            </m:r>
                            <m:r>
                              <a:rPr lang="en-US" i="1">
                                <a:latin typeface="Cambria Math" panose="02040503050406030204" pitchFamily="18" charset="0"/>
                              </a:rPr>
                              <m:t>𝑘</m:t>
                            </m:r>
                            <m:r>
                              <a:rPr lang="en-US" i="1">
                                <a:latin typeface="Cambria Math" panose="02040503050406030204" pitchFamily="18" charset="0"/>
                              </a:rPr>
                              <m:t>&gt;1</m:t>
                            </m:r>
                          </m:e>
                          <m:e>
                            <m:r>
                              <a:rPr lang="en-US" i="1">
                                <a:latin typeface="Cambria Math" panose="02040503050406030204" pitchFamily="18" charset="0"/>
                              </a:rPr>
                              <m:t>1 </m:t>
                            </m:r>
                            <m:r>
                              <a:rPr lang="en-US" b="0" i="1" smtClean="0">
                                <a:latin typeface="Cambria Math" panose="02040503050406030204" pitchFamily="18" charset="0"/>
                              </a:rPr>
                              <m:t> </m:t>
                            </m:r>
                            <m:r>
                              <a:rPr lang="en-US">
                                <a:latin typeface="Cambria Math" panose="02040503050406030204" pitchFamily="18" charset="0"/>
                              </a:rPr>
                              <m:t>           </m:t>
                            </m:r>
                            <m:r>
                              <m:rPr>
                                <m:sty m:val="p"/>
                              </m:rPr>
                              <a:rPr lang="en-US">
                                <a:latin typeface="Cambria Math" panose="02040503050406030204" pitchFamily="18" charset="0"/>
                              </a:rPr>
                              <m:t>if</m:t>
                            </m:r>
                            <m:r>
                              <a:rPr lang="en-US" i="1">
                                <a:latin typeface="Cambria Math" panose="02040503050406030204" pitchFamily="18" charset="0"/>
                              </a:rPr>
                              <m:t> 0≤</m:t>
                            </m:r>
                            <m:r>
                              <a:rPr lang="en-US" i="1">
                                <a:latin typeface="Cambria Math" panose="02040503050406030204" pitchFamily="18" charset="0"/>
                              </a:rPr>
                              <m:t>𝑘</m:t>
                            </m:r>
                            <m:r>
                              <a:rPr lang="en-US" i="1">
                                <a:latin typeface="Cambria Math" panose="02040503050406030204" pitchFamily="18" charset="0"/>
                              </a:rPr>
                              <m:t>≤1</m:t>
                            </m:r>
                          </m:e>
                        </m:eqArr>
                      </m:e>
                    </m:d>
                  </m:oMath>
                </a14:m>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CD5E1400-93DF-456E-90F6-2E1A7C5EFEE7}"/>
                  </a:ext>
                </a:extLst>
              </p:cNvPr>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p:cxnSp>
        <p:nvCxnSpPr>
          <p:cNvPr id="4" name="Straight Connector 3">
            <a:extLst>
              <a:ext uri="{FF2B5EF4-FFF2-40B4-BE49-F238E27FC236}">
                <a16:creationId xmlns:a16="http://schemas.microsoft.com/office/drawing/2014/main" id="{F3117DAC-0E74-5CCB-FF47-8330CE294C37}"/>
              </a:ext>
            </a:extLst>
          </p:cNvPr>
          <p:cNvCxnSpPr/>
          <p:nvPr/>
        </p:nvCxnSpPr>
        <p:spPr>
          <a:xfrm>
            <a:off x="6299004" y="5783175"/>
            <a:ext cx="469152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F1A1369-4E5B-66E7-F3B1-3856D1439F7E}"/>
              </a:ext>
            </a:extLst>
          </p:cNvPr>
          <p:cNvCxnSpPr>
            <a:cxnSpLocks/>
          </p:cNvCxnSpPr>
          <p:nvPr/>
        </p:nvCxnSpPr>
        <p:spPr>
          <a:xfrm flipV="1">
            <a:off x="6537428" y="3543266"/>
            <a:ext cx="0" cy="245667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D5F0076-54C6-3D27-61F2-F71D62D3AF34}"/>
              </a:ext>
            </a:extLst>
          </p:cNvPr>
          <p:cNvCxnSpPr>
            <a:cxnSpLocks/>
          </p:cNvCxnSpPr>
          <p:nvPr/>
        </p:nvCxnSpPr>
        <p:spPr>
          <a:xfrm flipV="1">
            <a:off x="9705984" y="5650173"/>
            <a:ext cx="0" cy="349768"/>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E7C929C-33CF-849D-D865-145ECAE88417}"/>
              </a:ext>
            </a:extLst>
          </p:cNvPr>
          <p:cNvCxnSpPr>
            <a:cxnSpLocks/>
          </p:cNvCxnSpPr>
          <p:nvPr/>
        </p:nvCxnSpPr>
        <p:spPr>
          <a:xfrm flipV="1">
            <a:off x="7481398" y="5650173"/>
            <a:ext cx="0" cy="349768"/>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D95316D-499F-2E7D-20E0-B261B8E2F8DD}"/>
              </a:ext>
            </a:extLst>
          </p:cNvPr>
          <p:cNvSpPr txBox="1"/>
          <p:nvPr/>
        </p:nvSpPr>
        <p:spPr>
          <a:xfrm>
            <a:off x="9490775" y="5945349"/>
            <a:ext cx="465043" cy="523220"/>
          </a:xfrm>
          <a:prstGeom prst="rect">
            <a:avLst/>
          </a:prstGeom>
          <a:noFill/>
        </p:spPr>
        <p:txBody>
          <a:bodyPr wrap="square" rtlCol="0">
            <a:spAutoFit/>
          </a:bodyPr>
          <a:lstStyle/>
          <a:p>
            <a:r>
              <a:rPr lang="en-US" sz="2800" b="1" dirty="0">
                <a:latin typeface="Segoe UI" panose="020B0502040204020203" pitchFamily="34" charset="0"/>
                <a:cs typeface="Segoe UI" panose="020B0502040204020203" pitchFamily="34" charset="0"/>
              </a:rPr>
              <a:t>1</a:t>
            </a:r>
          </a:p>
        </p:txBody>
      </p:sp>
      <p:sp>
        <p:nvSpPr>
          <p:cNvPr id="15" name="TextBox 14">
            <a:extLst>
              <a:ext uri="{FF2B5EF4-FFF2-40B4-BE49-F238E27FC236}">
                <a16:creationId xmlns:a16="http://schemas.microsoft.com/office/drawing/2014/main" id="{4A2F5FAB-F2D6-B7B5-4C3E-B4EA30F1AC46}"/>
              </a:ext>
            </a:extLst>
          </p:cNvPr>
          <p:cNvSpPr txBox="1"/>
          <p:nvPr/>
        </p:nvSpPr>
        <p:spPr>
          <a:xfrm>
            <a:off x="7300940" y="5933921"/>
            <a:ext cx="465043" cy="523220"/>
          </a:xfrm>
          <a:prstGeom prst="rect">
            <a:avLst/>
          </a:prstGeom>
          <a:noFill/>
        </p:spPr>
        <p:txBody>
          <a:bodyPr wrap="square" rtlCol="0">
            <a:spAutoFit/>
          </a:bodyPr>
          <a:lstStyle/>
          <a:p>
            <a:r>
              <a:rPr lang="en-US" sz="2800" b="1" dirty="0">
                <a:latin typeface="Segoe UI" panose="020B0502040204020203" pitchFamily="34" charset="0"/>
                <a:cs typeface="Segoe UI" panose="020B0502040204020203" pitchFamily="34" charset="0"/>
              </a:rPr>
              <a:t>0</a:t>
            </a:r>
          </a:p>
        </p:txBody>
      </p:sp>
    </p:spTree>
    <p:extLst>
      <p:ext uri="{BB962C8B-B14F-4D97-AF65-F5344CB8AC3E}">
        <p14:creationId xmlns:p14="http://schemas.microsoft.com/office/powerpoint/2010/main" val="23522501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3CCDB-06D4-462E-85C6-4150F90AE8E6}"/>
              </a:ext>
            </a:extLst>
          </p:cNvPr>
          <p:cNvSpPr>
            <a:spLocks noGrp="1"/>
          </p:cNvSpPr>
          <p:nvPr>
            <p:ph type="title"/>
          </p:nvPr>
        </p:nvSpPr>
        <p:spPr/>
        <p:txBody>
          <a:bodyPr/>
          <a:lstStyle/>
          <a:p>
            <a:r>
              <a:rPr lang="en-US" dirty="0"/>
              <a:t>Probability vs. Density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AF742B0-50F8-47F0-ACBE-59F1E3EAF02E}"/>
                  </a:ext>
                </a:extLst>
              </p:cNvPr>
              <p:cNvSpPr>
                <a:spLocks noGrp="1"/>
              </p:cNvSpPr>
              <p:nvPr>
                <p:ph idx="1"/>
              </p:nvPr>
            </p:nvSpPr>
            <p:spPr/>
            <p:txBody>
              <a:bodyPr>
                <a:normAutofit/>
              </a:bodyPr>
              <a:lstStyle/>
              <a:p>
                <a:r>
                  <a:rPr lang="en-US" b="1" dirty="0"/>
                  <a:t>Key idea</a:t>
                </a:r>
                <a:r>
                  <a:rPr lang="en-US" dirty="0"/>
                  <a:t>: integrating the PDF gives us probabilities</a:t>
                </a:r>
              </a:p>
              <a:p>
                <a:r>
                  <a:rPr lang="en-US" i="1" dirty="0"/>
                  <a:t>But</a:t>
                </a:r>
                <a:r>
                  <a:rPr lang="en-US" dirty="0"/>
                  <a:t> the PDF itself does not give us probabilities</a:t>
                </a:r>
              </a:p>
              <a:p>
                <a:endParaRPr lang="en-US" dirty="0"/>
              </a:p>
              <a:p>
                <a:r>
                  <a:rPr lang="en-US" dirty="0"/>
                  <a:t>The number that best represents </a:t>
                </a:r>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=.1</m:t>
                        </m:r>
                      </m:e>
                    </m:d>
                  </m:oMath>
                </a14:m>
                <a:r>
                  <a:rPr lang="en-US" b="0" dirty="0"/>
                  <a:t> is </a:t>
                </a:r>
                <a14:m>
                  <m:oMath xmlns:m="http://schemas.openxmlformats.org/officeDocument/2006/math">
                    <m:r>
                      <a:rPr lang="en-US" b="0" i="1" smtClean="0">
                        <a:latin typeface="Cambria Math" panose="02040503050406030204" pitchFamily="18" charset="0"/>
                      </a:rPr>
                      <m:t>0</m:t>
                    </m:r>
                  </m:oMath>
                </a14:m>
                <a:endParaRPr lang="en-US" b="0" dirty="0"/>
              </a:p>
              <a:p>
                <a:r>
                  <a:rPr lang="en-US" b="0" dirty="0"/>
                  <a:t>But, this is different from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=1</m:t>
                    </m:r>
                  </m:oMath>
                </a14:m>
                <a:endParaRPr lang="en-US" dirty="0"/>
              </a:p>
            </p:txBody>
          </p:sp>
        </mc:Choice>
        <mc:Fallback xmlns="">
          <p:sp>
            <p:nvSpPr>
              <p:cNvPr id="3" name="Content Placeholder 2">
                <a:extLst>
                  <a:ext uri="{FF2B5EF4-FFF2-40B4-BE49-F238E27FC236}">
                    <a16:creationId xmlns:a16="http://schemas.microsoft.com/office/drawing/2014/main" id="{AAF742B0-50F8-47F0-ACBE-59F1E3EAF02E}"/>
                  </a:ext>
                </a:extLst>
              </p:cNvPr>
              <p:cNvSpPr>
                <a:spLocks noGrp="1" noRot="1" noChangeAspect="1" noMove="1" noResize="1" noEditPoints="1" noAdjustHandles="1" noChangeArrowheads="1" noChangeShapeType="1" noTextEdit="1"/>
              </p:cNvSpPr>
              <p:nvPr>
                <p:ph idx="1"/>
              </p:nvPr>
            </p:nvSpPr>
            <p:spPr>
              <a:blipFill>
                <a:blip r:embed="rId3"/>
                <a:stretch>
                  <a:fillRect l="-654"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Rounded Corners 3">
                <a:extLst>
                  <a:ext uri="{FF2B5EF4-FFF2-40B4-BE49-F238E27FC236}">
                    <a16:creationId xmlns:a16="http://schemas.microsoft.com/office/drawing/2014/main" id="{E5652E09-1A22-42D3-9DBA-FC2B1E850534}"/>
                  </a:ext>
                </a:extLst>
              </p:cNvPr>
              <p:cNvSpPr/>
              <p:nvPr/>
            </p:nvSpPr>
            <p:spPr>
              <a:xfrm>
                <a:off x="729540" y="5186148"/>
                <a:ext cx="10887220" cy="1408576"/>
              </a:xfrm>
              <a:prstGeom prst="roundRect">
                <a:avLst/>
              </a:prstGeom>
              <a:solidFill>
                <a:srgbClr val="F1F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latin typeface="Segoe UI Semibold" panose="020B0702040204020203" pitchFamily="34" charset="0"/>
                    <a:cs typeface="Segoe UI Semibold" panose="020B0702040204020203" pitchFamily="34" charset="0"/>
                  </a:rPr>
                  <a:t>For continuous probability spaces:</a:t>
                </a:r>
              </a:p>
              <a:p>
                <a:r>
                  <a:rPr lang="en-US" sz="2800" i="1" dirty="0">
                    <a:solidFill>
                      <a:schemeClr val="tx1"/>
                    </a:solidFill>
                    <a:latin typeface="Segoe UI Semilight" panose="020B0402040204020203" pitchFamily="34" charset="0"/>
                    <a:cs typeface="Segoe UI Semilight" panose="020B0402040204020203" pitchFamily="34" charset="0"/>
                  </a:rPr>
                  <a:t>&gt; Impossible events have probability </a:t>
                </a:r>
                <a14:m>
                  <m:oMath xmlns:m="http://schemas.openxmlformats.org/officeDocument/2006/math">
                    <m:r>
                      <a:rPr lang="en-US" sz="2800" b="0" i="1" smtClean="0">
                        <a:solidFill>
                          <a:schemeClr val="tx1"/>
                        </a:solidFill>
                        <a:latin typeface="Cambria Math" panose="02040503050406030204" pitchFamily="18" charset="0"/>
                        <a:cs typeface="Segoe UI Semibold" panose="020B0702040204020203" pitchFamily="34" charset="0"/>
                      </a:rPr>
                      <m:t>0</m:t>
                    </m:r>
                  </m:oMath>
                </a14:m>
                <a:br>
                  <a:rPr lang="en-US" sz="2800" i="1" dirty="0">
                    <a:solidFill>
                      <a:schemeClr val="tx1"/>
                    </a:solidFill>
                    <a:latin typeface="Segoe UI Semilight" panose="020B0402040204020203" pitchFamily="34" charset="0"/>
                    <a:cs typeface="Segoe UI Semilight" panose="020B0402040204020203" pitchFamily="34" charset="0"/>
                  </a:rPr>
                </a:br>
                <a:r>
                  <a:rPr lang="en-US" sz="2800" i="1" dirty="0">
                    <a:solidFill>
                      <a:schemeClr val="tx1"/>
                    </a:solidFill>
                    <a:latin typeface="Segoe UI Semilight" panose="020B0402040204020203" pitchFamily="34" charset="0"/>
                    <a:cs typeface="Segoe UI Semilight" panose="020B0402040204020203" pitchFamily="34" charset="0"/>
                  </a:rPr>
                  <a:t>&gt; But even though probability of a specific value is </a:t>
                </a:r>
                <a14:m>
                  <m:oMath xmlns:m="http://schemas.openxmlformats.org/officeDocument/2006/math">
                    <m:r>
                      <a:rPr lang="en-US" sz="2800" b="0" i="1" smtClean="0">
                        <a:solidFill>
                          <a:schemeClr val="tx1"/>
                        </a:solidFill>
                        <a:latin typeface="Cambria Math" panose="02040503050406030204" pitchFamily="18" charset="0"/>
                        <a:cs typeface="Segoe UI Semibold" panose="020B0702040204020203" pitchFamily="34" charset="0"/>
                      </a:rPr>
                      <m:t>0</m:t>
                    </m:r>
                  </m:oMath>
                </a14:m>
                <a:r>
                  <a:rPr lang="en-US" sz="2800" i="1" dirty="0">
                    <a:solidFill>
                      <a:schemeClr val="tx1"/>
                    </a:solidFill>
                    <a:latin typeface="Segoe UI Semilight" panose="020B0402040204020203" pitchFamily="34" charset="0"/>
                    <a:cs typeface="Segoe UI Semilight" panose="020B0402040204020203" pitchFamily="34" charset="0"/>
                  </a:rPr>
                  <a:t>, it’s still possible</a:t>
                </a:r>
              </a:p>
            </p:txBody>
          </p:sp>
        </mc:Choice>
        <mc:Fallback xmlns="">
          <p:sp>
            <p:nvSpPr>
              <p:cNvPr id="4" name="Rectangle: Rounded Corners 3">
                <a:extLst>
                  <a:ext uri="{FF2B5EF4-FFF2-40B4-BE49-F238E27FC236}">
                    <a16:creationId xmlns:a16="http://schemas.microsoft.com/office/drawing/2014/main" id="{E5652E09-1A22-42D3-9DBA-FC2B1E850534}"/>
                  </a:ext>
                </a:extLst>
              </p:cNvPr>
              <p:cNvSpPr>
                <a:spLocks noRot="1" noChangeAspect="1" noMove="1" noResize="1" noEditPoints="1" noAdjustHandles="1" noChangeArrowheads="1" noChangeShapeType="1" noTextEdit="1"/>
              </p:cNvSpPr>
              <p:nvPr/>
            </p:nvSpPr>
            <p:spPr>
              <a:xfrm>
                <a:off x="729540" y="5186148"/>
                <a:ext cx="10887220" cy="1408576"/>
              </a:xfrm>
              <a:prstGeom prst="roundRect">
                <a:avLst/>
              </a:prstGeom>
              <a:blipFill>
                <a:blip r:embed="rId4"/>
                <a:stretch>
                  <a:fillRect l="-560" t="-3463" b="-10823"/>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41041061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ADD46-97BB-4696-AE7A-58D2AD4EA18A}"/>
              </a:ext>
            </a:extLst>
          </p:cNvPr>
          <p:cNvSpPr>
            <a:spLocks noGrp="1"/>
          </p:cNvSpPr>
          <p:nvPr>
            <p:ph type="title"/>
          </p:nvPr>
        </p:nvSpPr>
        <p:spPr/>
        <p:txBody>
          <a:bodyPr>
            <a:normAutofit fontScale="90000"/>
          </a:bodyPr>
          <a:lstStyle/>
          <a:p>
            <a:r>
              <a:rPr lang="en-US" dirty="0"/>
              <a:t>What exactly do the values in the PDF mean?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F0522B5-E450-454A-A853-5B6FDD6A6E79}"/>
                  </a:ext>
                </a:extLst>
              </p:cNvPr>
              <p:cNvSpPr>
                <a:spLocks noGrp="1"/>
              </p:cNvSpPr>
              <p:nvPr>
                <p:ph idx="1"/>
              </p:nvPr>
            </p:nvSpPr>
            <p:spPr/>
            <p:txBody>
              <a:bodyPr>
                <a:normAutofit/>
              </a:bodyPr>
              <a:lstStyle/>
              <a:p>
                <a:r>
                  <a:rPr lang="en-US" dirty="0"/>
                  <a:t>Let’s look at the event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≈.2</m:t>
                    </m:r>
                  </m:oMath>
                </a14:m>
                <a:r>
                  <a:rPr lang="en-US" dirty="0"/>
                  <a:t> </a:t>
                </a:r>
              </a:p>
              <a:p>
                <a:r>
                  <a:rPr lang="en-US" sz="2200" dirty="0"/>
                  <a:t>For a </a:t>
                </a:r>
                <a:r>
                  <a:rPr lang="en-US" sz="2200" i="1" dirty="0"/>
                  <a:t>very </a:t>
                </a:r>
                <a:r>
                  <a:rPr lang="en-US" sz="2200" dirty="0"/>
                  <a:t>small value of </a:t>
                </a:r>
                <a14:m>
                  <m:oMath xmlns:m="http://schemas.openxmlformats.org/officeDocument/2006/math">
                    <m:r>
                      <a:rPr lang="en-US" sz="2200" b="0" i="1" smtClean="0">
                        <a:latin typeface="Cambria Math" panose="02040503050406030204" pitchFamily="18" charset="0"/>
                      </a:rPr>
                      <m:t>𝜖</m:t>
                    </m:r>
                  </m:oMath>
                </a14:m>
                <a:r>
                  <a:rPr lang="en-US" sz="2200" dirty="0"/>
                  <a:t>,</a:t>
                </a:r>
              </a:p>
              <a:p>
                <a14:m>
                  <m:oMath xmlns:m="http://schemas.openxmlformats.org/officeDocument/2006/math">
                    <m:r>
                      <a:rPr lang="en-US" i="1">
                        <a:latin typeface="Cambria Math" panose="02040503050406030204" pitchFamily="18" charset="0"/>
                      </a:rPr>
                      <m:t>ℙ</m:t>
                    </m:r>
                    <m:d>
                      <m:dPr>
                        <m:ctrlPr>
                          <a:rPr lang="en-US" b="0" i="1" smtClean="0">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≈.2</m:t>
                        </m:r>
                      </m:e>
                    </m:d>
                    <m:r>
                      <a:rPr lang="en-US" b="0" i="1" smtClean="0">
                        <a:latin typeface="Cambria Math" panose="02040503050406030204" pitchFamily="18" charset="0"/>
                      </a:rPr>
                      <m:t>= </m:t>
                    </m:r>
                    <m:r>
                      <a:rPr lang="en-US" b="0" i="1" smtClean="0">
                        <a:latin typeface="Cambria Math" panose="02040503050406030204" pitchFamily="18" charset="0"/>
                      </a:rPr>
                      <m:t>ℙ</m:t>
                    </m:r>
                    <m:r>
                      <a:rPr lang="en-US" b="0" i="1" smtClean="0">
                        <a:latin typeface="Cambria Math" panose="02040503050406030204" pitchFamily="18" charset="0"/>
                      </a:rPr>
                      <m:t>(.2−</m:t>
                    </m:r>
                    <m:r>
                      <a:rPr lang="en-US" b="0" i="1" smtClean="0">
                        <a:latin typeface="Cambria Math" panose="02040503050406030204" pitchFamily="18" charset="0"/>
                      </a:rPr>
                      <m:t>𝜖</m:t>
                    </m:r>
                    <m:r>
                      <a:rPr lang="en-US" b="0" i="1" smtClean="0">
                        <a:latin typeface="Cambria Math" panose="02040503050406030204" pitchFamily="18" charset="0"/>
                      </a:rPr>
                      <m:t>/2≤</m:t>
                    </m:r>
                    <m:r>
                      <a:rPr lang="en-US" b="0" i="1" smtClean="0">
                        <a:latin typeface="Cambria Math" panose="02040503050406030204" pitchFamily="18" charset="0"/>
                      </a:rPr>
                      <m:t>𝑋</m:t>
                    </m:r>
                    <m:r>
                      <a:rPr lang="en-US" b="0" i="1" smtClean="0">
                        <a:latin typeface="Cambria Math" panose="02040503050406030204" pitchFamily="18" charset="0"/>
                      </a:rPr>
                      <m:t>≤.2+</m:t>
                    </m:r>
                    <m:r>
                      <a:rPr lang="en-US" b="0" i="1" smtClean="0">
                        <a:latin typeface="Cambria Math" panose="02040503050406030204" pitchFamily="18" charset="0"/>
                      </a:rPr>
                      <m:t>𝜖</m:t>
                    </m:r>
                    <m:r>
                      <a:rPr lang="en-US" b="0" i="1" smtClean="0">
                        <a:latin typeface="Cambria Math" panose="02040503050406030204" pitchFamily="18" charset="0"/>
                      </a:rPr>
                      <m:t>/2)</m:t>
                    </m:r>
                  </m:oMath>
                </a14:m>
                <a:endParaRPr lang="en-US" dirty="0"/>
              </a:p>
              <a:p>
                <a14:m>
                  <m:oMath xmlns:m="http://schemas.openxmlformats.org/officeDocument/2006/math">
                    <m:r>
                      <a:rPr lang="en-US" b="0" i="1" smtClean="0">
                        <a:latin typeface="Cambria Math" panose="02040503050406030204" pitchFamily="18" charset="0"/>
                      </a:rPr>
                      <m:t>=</m:t>
                    </m:r>
                    <m:nary>
                      <m:naryPr>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𝜖</m:t>
                        </m:r>
                        <m:r>
                          <a:rPr lang="en-US" b="0" i="1" smtClean="0">
                            <a:latin typeface="Cambria Math" panose="02040503050406030204" pitchFamily="18" charset="0"/>
                          </a:rPr>
                          <m:t>/2</m:t>
                        </m:r>
                      </m:sub>
                      <m:sup>
                        <m:r>
                          <a:rPr lang="en-US" b="0" i="1" smtClean="0">
                            <a:latin typeface="Cambria Math" panose="02040503050406030204" pitchFamily="18" charset="0"/>
                          </a:rPr>
                          <m:t>−2+</m:t>
                        </m:r>
                        <m:r>
                          <a:rPr lang="en-US" b="0" i="1" smtClean="0">
                            <a:latin typeface="Cambria Math" panose="02040503050406030204" pitchFamily="18" charset="0"/>
                          </a:rPr>
                          <m:t>𝜖</m:t>
                        </m:r>
                        <m:r>
                          <a:rPr lang="en-US" b="0" i="1" smtClean="0">
                            <a:latin typeface="Cambria Math" panose="02040503050406030204" pitchFamily="18" charset="0"/>
                          </a:rPr>
                          <m:t>/2</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 </m:t>
                        </m:r>
                        <m:r>
                          <m:rPr>
                            <m:sty m:val="p"/>
                          </m:rPr>
                          <a:rPr lang="en-US" b="0" i="0" smtClean="0">
                            <a:latin typeface="Cambria Math" panose="02040503050406030204" pitchFamily="18" charset="0"/>
                          </a:rPr>
                          <m:t>d</m:t>
                        </m:r>
                        <m:r>
                          <a:rPr lang="en-US" b="0" i="1" smtClean="0">
                            <a:latin typeface="Cambria Math" panose="02040503050406030204" pitchFamily="18" charset="0"/>
                          </a:rPr>
                          <m:t>𝑧</m:t>
                        </m:r>
                      </m:e>
                    </m:nary>
                    <m:r>
                      <a:rPr lang="en-US" b="0" i="1" smtClean="0">
                        <a:latin typeface="Cambria Math" panose="02040503050406030204" pitchFamily="18" charset="0"/>
                      </a:rPr>
                      <m:t>≈</m:t>
                    </m:r>
                    <m:r>
                      <m:rPr>
                        <m:sty m:val="p"/>
                      </m:rPr>
                      <a:rPr lang="en-US" b="0" i="0" smtClean="0">
                        <a:latin typeface="Cambria Math" panose="02040503050406030204" pitchFamily="18" charset="0"/>
                      </a:rPr>
                      <m:t>height</m:t>
                    </m:r>
                    <m:r>
                      <a:rPr lang="en-US" b="0" i="0" smtClean="0">
                        <a:latin typeface="Cambria Math" panose="02040503050406030204" pitchFamily="18" charset="0"/>
                      </a:rPr>
                      <m:t>⋅</m:t>
                    </m:r>
                    <m:r>
                      <m:rPr>
                        <m:sty m:val="p"/>
                      </m:rPr>
                      <a:rPr lang="en-US" b="0" i="0" smtClean="0">
                        <a:latin typeface="Cambria Math" panose="02040503050406030204" pitchFamily="18" charset="0"/>
                      </a:rPr>
                      <m:t>width</m:t>
                    </m:r>
                  </m:oMath>
                </a14:m>
                <a:endParaRPr lang="en-US" dirty="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𝑓</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.2</m:t>
                        </m:r>
                      </m:e>
                    </m:d>
                    <m:r>
                      <a:rPr lang="en-US" b="0" i="1" smtClean="0">
                        <a:latin typeface="Cambria Math" panose="02040503050406030204" pitchFamily="18" charset="0"/>
                      </a:rPr>
                      <m:t>⋅</m:t>
                    </m:r>
                    <m:r>
                      <a:rPr lang="en-US" b="0" i="1" smtClean="0">
                        <a:latin typeface="Cambria Math" panose="02040503050406030204" pitchFamily="18" charset="0"/>
                      </a:rPr>
                      <m:t>𝜖</m:t>
                    </m:r>
                  </m:oMath>
                </a14:m>
                <a:endParaRPr lang="en-US" dirty="0"/>
              </a:p>
              <a:p>
                <a:endParaRPr lang="en-US" dirty="0"/>
              </a:p>
              <a:p>
                <a:r>
                  <a:rPr lang="en-US" dirty="0"/>
                  <a:t>What happens if we look at the ratio </a:t>
                </a:r>
              </a:p>
              <a:p>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ℙ</m:t>
                        </m:r>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≈.2)</m:t>
                        </m:r>
                      </m:num>
                      <m:den>
                        <m:r>
                          <a:rPr lang="en-US" i="1">
                            <a:latin typeface="Cambria Math" panose="02040503050406030204" pitchFamily="18" charset="0"/>
                          </a:rPr>
                          <m:t>ℙ</m:t>
                        </m:r>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≈.5)</m:t>
                        </m:r>
                      </m:den>
                    </m:f>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3F0522B5-E450-454A-A853-5B6FDD6A6E79}"/>
                  </a:ext>
                </a:extLst>
              </p:cNvPr>
              <p:cNvSpPr>
                <a:spLocks noGrp="1" noRot="1" noChangeAspect="1" noMove="1" noResize="1" noEditPoints="1" noAdjustHandles="1" noChangeArrowheads="1" noChangeShapeType="1" noTextEdit="1"/>
              </p:cNvSpPr>
              <p:nvPr>
                <p:ph idx="1"/>
              </p:nvPr>
            </p:nvSpPr>
            <p:spPr>
              <a:blipFill>
                <a:blip r:embed="rId3"/>
                <a:stretch>
                  <a:fillRect l="-654" t="-2138"/>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BCF39065-A0B2-4397-B816-636A0788E139}"/>
              </a:ext>
            </a:extLst>
          </p:cNvPr>
          <p:cNvGrpSpPr/>
          <p:nvPr/>
        </p:nvGrpSpPr>
        <p:grpSpPr>
          <a:xfrm>
            <a:off x="7227051" y="1564341"/>
            <a:ext cx="4755841" cy="3379799"/>
            <a:chOff x="575239" y="3532095"/>
            <a:chExt cx="5556620" cy="2895600"/>
          </a:xfrm>
        </p:grpSpPr>
        <p:cxnSp>
          <p:nvCxnSpPr>
            <p:cNvPr id="5" name="Straight Connector 4">
              <a:extLst>
                <a:ext uri="{FF2B5EF4-FFF2-40B4-BE49-F238E27FC236}">
                  <a16:creationId xmlns:a16="http://schemas.microsoft.com/office/drawing/2014/main" id="{9E650F23-EBC2-4E2A-9616-E8D16F0E774B}"/>
                </a:ext>
              </a:extLst>
            </p:cNvPr>
            <p:cNvCxnSpPr/>
            <p:nvPr/>
          </p:nvCxnSpPr>
          <p:spPr>
            <a:xfrm>
              <a:off x="575239" y="6172200"/>
              <a:ext cx="555662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0669891-7824-4D21-9C8B-EE6822C07797}"/>
                </a:ext>
              </a:extLst>
            </p:cNvPr>
            <p:cNvCxnSpPr>
              <a:cxnSpLocks/>
            </p:cNvCxnSpPr>
            <p:nvPr/>
          </p:nvCxnSpPr>
          <p:spPr>
            <a:xfrm flipV="1">
              <a:off x="857627" y="3532095"/>
              <a:ext cx="0" cy="28956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Freeform: Shape 6">
              <a:extLst>
                <a:ext uri="{FF2B5EF4-FFF2-40B4-BE49-F238E27FC236}">
                  <a16:creationId xmlns:a16="http://schemas.microsoft.com/office/drawing/2014/main" id="{9449B17B-0552-44C4-BC3F-26269330A6D4}"/>
                </a:ext>
              </a:extLst>
            </p:cNvPr>
            <p:cNvSpPr/>
            <p:nvPr/>
          </p:nvSpPr>
          <p:spPr>
            <a:xfrm>
              <a:off x="857627" y="3964290"/>
              <a:ext cx="4034667" cy="2207910"/>
            </a:xfrm>
            <a:custGeom>
              <a:avLst/>
              <a:gdLst>
                <a:gd name="connsiteX0" fmla="*/ 0 w 3873696"/>
                <a:gd name="connsiteY0" fmla="*/ 2012621 h 2120946"/>
                <a:gd name="connsiteX1" fmla="*/ 389965 w 3873696"/>
                <a:gd name="connsiteY1" fmla="*/ 1936421 h 2120946"/>
                <a:gd name="connsiteX2" fmla="*/ 389965 w 3873696"/>
                <a:gd name="connsiteY2" fmla="*/ 1936421 h 2120946"/>
                <a:gd name="connsiteX3" fmla="*/ 2070847 w 3873696"/>
                <a:gd name="connsiteY3" fmla="*/ 45 h 2120946"/>
                <a:gd name="connsiteX4" fmla="*/ 3666565 w 3873696"/>
                <a:gd name="connsiteY4" fmla="*/ 1878151 h 2120946"/>
                <a:gd name="connsiteX5" fmla="*/ 3805518 w 3873696"/>
                <a:gd name="connsiteY5" fmla="*/ 2039515 h 212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3696" h="2120946">
                  <a:moveTo>
                    <a:pt x="0" y="2012621"/>
                  </a:moveTo>
                  <a:lnTo>
                    <a:pt x="389965" y="1936421"/>
                  </a:lnTo>
                  <a:lnTo>
                    <a:pt x="389965" y="1936421"/>
                  </a:lnTo>
                  <a:cubicBezTo>
                    <a:pt x="670112" y="1613692"/>
                    <a:pt x="1524747" y="9757"/>
                    <a:pt x="2070847" y="45"/>
                  </a:cubicBezTo>
                  <a:cubicBezTo>
                    <a:pt x="2616947" y="-9667"/>
                    <a:pt x="3377453" y="1538239"/>
                    <a:pt x="3666565" y="1878151"/>
                  </a:cubicBezTo>
                  <a:cubicBezTo>
                    <a:pt x="3955677" y="2218063"/>
                    <a:pt x="3880597" y="2128789"/>
                    <a:pt x="3805518" y="2039515"/>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a:extLst>
              <a:ext uri="{FF2B5EF4-FFF2-40B4-BE49-F238E27FC236}">
                <a16:creationId xmlns:a16="http://schemas.microsoft.com/office/drawing/2014/main" id="{A82C5445-D65D-44DE-AB61-0F0C865433D5}"/>
              </a:ext>
            </a:extLst>
          </p:cNvPr>
          <p:cNvSpPr/>
          <p:nvPr/>
        </p:nvSpPr>
        <p:spPr>
          <a:xfrm>
            <a:off x="8381535" y="2982482"/>
            <a:ext cx="343177" cy="1663438"/>
          </a:xfrm>
          <a:prstGeom prst="rect">
            <a:avLst/>
          </a:prstGeom>
          <a:solidFill>
            <a:schemeClr val="accent2">
              <a:alpha val="7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1AD7D43D-EAD1-45FC-B284-05F6B50E983B}"/>
              </a:ext>
            </a:extLst>
          </p:cNvPr>
          <p:cNvSpPr txBox="1"/>
          <p:nvPr/>
        </p:nvSpPr>
        <p:spPr>
          <a:xfrm>
            <a:off x="8298450" y="4601001"/>
            <a:ext cx="471418" cy="461665"/>
          </a:xfrm>
          <a:prstGeom prst="rect">
            <a:avLst/>
          </a:prstGeom>
          <a:noFill/>
        </p:spPr>
        <p:txBody>
          <a:bodyPr wrap="square" rtlCol="0">
            <a:spAutoFit/>
          </a:bodyPr>
          <a:lstStyle/>
          <a:p>
            <a:r>
              <a:rPr lang="en-US" sz="2400" b="1" dirty="0">
                <a:latin typeface="Segoe UI" panose="020B0502040204020203" pitchFamily="34" charset="0"/>
                <a:cs typeface="Segoe UI" panose="020B0502040204020203" pitchFamily="34" charset="0"/>
              </a:rPr>
              <a:t>.2</a:t>
            </a:r>
          </a:p>
        </p:txBody>
      </p:sp>
      <p:cxnSp>
        <p:nvCxnSpPr>
          <p:cNvPr id="13" name="Straight Connector 12">
            <a:extLst>
              <a:ext uri="{FF2B5EF4-FFF2-40B4-BE49-F238E27FC236}">
                <a16:creationId xmlns:a16="http://schemas.microsoft.com/office/drawing/2014/main" id="{41831C99-C902-21F6-09D5-0B1A61F88A3F}"/>
              </a:ext>
            </a:extLst>
          </p:cNvPr>
          <p:cNvCxnSpPr>
            <a:cxnSpLocks/>
          </p:cNvCxnSpPr>
          <p:nvPr/>
        </p:nvCxnSpPr>
        <p:spPr>
          <a:xfrm flipH="1">
            <a:off x="8534159" y="2969166"/>
            <a:ext cx="18964" cy="1690069"/>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22535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ADD46-97BB-4696-AE7A-58D2AD4EA18A}"/>
              </a:ext>
            </a:extLst>
          </p:cNvPr>
          <p:cNvSpPr>
            <a:spLocks noGrp="1"/>
          </p:cNvSpPr>
          <p:nvPr>
            <p:ph type="title"/>
          </p:nvPr>
        </p:nvSpPr>
        <p:spPr/>
        <p:txBody>
          <a:bodyPr>
            <a:normAutofit fontScale="90000"/>
          </a:bodyPr>
          <a:lstStyle/>
          <a:p>
            <a:r>
              <a:rPr lang="en-US" dirty="0"/>
              <a:t>What exactly do the values in the PDF mean?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F0522B5-E450-454A-A853-5B6FDD6A6E79}"/>
                  </a:ext>
                </a:extLst>
              </p:cNvPr>
              <p:cNvSpPr>
                <a:spLocks noGrp="1"/>
              </p:cNvSpPr>
              <p:nvPr>
                <p:ph idx="1"/>
              </p:nvPr>
            </p:nvSpPr>
            <p:spPr>
              <a:xfrm>
                <a:off x="575240" y="1463856"/>
                <a:ext cx="11187258" cy="5130867"/>
              </a:xfrm>
            </p:spPr>
            <p:txBody>
              <a:bodyPr>
                <a:normAutofit/>
              </a:bodyPr>
              <a:lstStyle/>
              <a:p>
                <a:r>
                  <a:rPr lang="en-US" dirty="0"/>
                  <a:t>Let’s look at the event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≈.2</m:t>
                    </m:r>
                  </m:oMath>
                </a14:m>
                <a:r>
                  <a:rPr lang="en-US" dirty="0"/>
                  <a:t> </a:t>
                </a:r>
              </a:p>
              <a:p>
                <a:r>
                  <a:rPr lang="en-US" sz="2200" dirty="0"/>
                  <a:t>For a </a:t>
                </a:r>
                <a:r>
                  <a:rPr lang="en-US" sz="2200" i="1" dirty="0"/>
                  <a:t>very </a:t>
                </a:r>
                <a:r>
                  <a:rPr lang="en-US" sz="2200" dirty="0"/>
                  <a:t>small value of </a:t>
                </a:r>
                <a14:m>
                  <m:oMath xmlns:m="http://schemas.openxmlformats.org/officeDocument/2006/math">
                    <m:r>
                      <a:rPr lang="en-US" sz="2200" b="0" i="1" smtClean="0">
                        <a:latin typeface="Cambria Math" panose="02040503050406030204" pitchFamily="18" charset="0"/>
                      </a:rPr>
                      <m:t>𝜖</m:t>
                    </m:r>
                  </m:oMath>
                </a14:m>
                <a:r>
                  <a:rPr lang="en-US" sz="2200" dirty="0"/>
                  <a:t>,</a:t>
                </a:r>
              </a:p>
              <a:p>
                <a14:m>
                  <m:oMath xmlns:m="http://schemas.openxmlformats.org/officeDocument/2006/math">
                    <m:r>
                      <a:rPr lang="en-US" i="1">
                        <a:latin typeface="Cambria Math" panose="02040503050406030204" pitchFamily="18" charset="0"/>
                      </a:rPr>
                      <m:t>ℙ</m:t>
                    </m:r>
                    <m:d>
                      <m:dPr>
                        <m:ctrlPr>
                          <a:rPr lang="en-US" b="0" i="1" smtClean="0">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≈.2</m:t>
                        </m:r>
                      </m:e>
                    </m:d>
                    <m:r>
                      <a:rPr lang="en-US" b="0" i="1" smtClean="0">
                        <a:latin typeface="Cambria Math" panose="02040503050406030204" pitchFamily="18" charset="0"/>
                      </a:rPr>
                      <m:t>= </m:t>
                    </m:r>
                    <m:r>
                      <a:rPr lang="en-US" b="0" i="1" smtClean="0">
                        <a:latin typeface="Cambria Math" panose="02040503050406030204" pitchFamily="18" charset="0"/>
                      </a:rPr>
                      <m:t>ℙ</m:t>
                    </m:r>
                    <m:r>
                      <a:rPr lang="en-US" b="0" i="1" smtClean="0">
                        <a:latin typeface="Cambria Math" panose="02040503050406030204" pitchFamily="18" charset="0"/>
                      </a:rPr>
                      <m:t>(.2−</m:t>
                    </m:r>
                    <m:r>
                      <a:rPr lang="en-US" b="0" i="1" smtClean="0">
                        <a:latin typeface="Cambria Math" panose="02040503050406030204" pitchFamily="18" charset="0"/>
                      </a:rPr>
                      <m:t>𝜖</m:t>
                    </m:r>
                    <m:r>
                      <a:rPr lang="en-US" b="0" i="1" smtClean="0">
                        <a:latin typeface="Cambria Math" panose="02040503050406030204" pitchFamily="18" charset="0"/>
                      </a:rPr>
                      <m:t>/2≤</m:t>
                    </m:r>
                    <m:r>
                      <a:rPr lang="en-US" b="0" i="1" smtClean="0">
                        <a:latin typeface="Cambria Math" panose="02040503050406030204" pitchFamily="18" charset="0"/>
                      </a:rPr>
                      <m:t>𝑋</m:t>
                    </m:r>
                    <m:r>
                      <a:rPr lang="en-US" b="0" i="1" smtClean="0">
                        <a:latin typeface="Cambria Math" panose="02040503050406030204" pitchFamily="18" charset="0"/>
                      </a:rPr>
                      <m:t>≤.2+</m:t>
                    </m:r>
                    <m:r>
                      <a:rPr lang="en-US" b="0" i="1" smtClean="0">
                        <a:latin typeface="Cambria Math" panose="02040503050406030204" pitchFamily="18" charset="0"/>
                      </a:rPr>
                      <m:t>𝜖</m:t>
                    </m:r>
                    <m:r>
                      <a:rPr lang="en-US" b="0" i="1" smtClean="0">
                        <a:latin typeface="Cambria Math" panose="02040503050406030204" pitchFamily="18" charset="0"/>
                      </a:rPr>
                      <m:t>/2)</m:t>
                    </m:r>
                  </m:oMath>
                </a14:m>
                <a:endParaRPr lang="en-US" dirty="0"/>
              </a:p>
              <a:p>
                <a14:m>
                  <m:oMath xmlns:m="http://schemas.openxmlformats.org/officeDocument/2006/math">
                    <m:r>
                      <a:rPr lang="en-US" b="0" i="1" smtClean="0">
                        <a:latin typeface="Cambria Math" panose="02040503050406030204" pitchFamily="18" charset="0"/>
                      </a:rPr>
                      <m:t>=</m:t>
                    </m:r>
                    <m:nary>
                      <m:naryPr>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𝜖</m:t>
                        </m:r>
                        <m:r>
                          <a:rPr lang="en-US" b="0" i="1" smtClean="0">
                            <a:latin typeface="Cambria Math" panose="02040503050406030204" pitchFamily="18" charset="0"/>
                          </a:rPr>
                          <m:t>/2</m:t>
                        </m:r>
                      </m:sub>
                      <m:sup>
                        <m:r>
                          <a:rPr lang="en-US" b="0" i="1" smtClean="0">
                            <a:latin typeface="Cambria Math" panose="02040503050406030204" pitchFamily="18" charset="0"/>
                          </a:rPr>
                          <m:t>−2+</m:t>
                        </m:r>
                        <m:r>
                          <a:rPr lang="en-US" b="0" i="1" smtClean="0">
                            <a:latin typeface="Cambria Math" panose="02040503050406030204" pitchFamily="18" charset="0"/>
                          </a:rPr>
                          <m:t>𝜖</m:t>
                        </m:r>
                        <m:r>
                          <a:rPr lang="en-US" b="0" i="1" smtClean="0">
                            <a:latin typeface="Cambria Math" panose="02040503050406030204" pitchFamily="18" charset="0"/>
                          </a:rPr>
                          <m:t>/2</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 </m:t>
                        </m:r>
                        <m:r>
                          <m:rPr>
                            <m:sty m:val="p"/>
                          </m:rPr>
                          <a:rPr lang="en-US" b="0" i="0" smtClean="0">
                            <a:latin typeface="Cambria Math" panose="02040503050406030204" pitchFamily="18" charset="0"/>
                          </a:rPr>
                          <m:t>d</m:t>
                        </m:r>
                        <m:r>
                          <a:rPr lang="en-US" b="0" i="1" smtClean="0">
                            <a:latin typeface="Cambria Math" panose="02040503050406030204" pitchFamily="18" charset="0"/>
                          </a:rPr>
                          <m:t>𝑧</m:t>
                        </m:r>
                      </m:e>
                    </m:nary>
                    <m:r>
                      <a:rPr lang="en-US" b="0" i="1" smtClean="0">
                        <a:latin typeface="Cambria Math" panose="02040503050406030204" pitchFamily="18" charset="0"/>
                      </a:rPr>
                      <m:t>≈</m:t>
                    </m:r>
                    <m:r>
                      <m:rPr>
                        <m:sty m:val="p"/>
                      </m:rPr>
                      <a:rPr lang="en-US" b="0" i="0" smtClean="0">
                        <a:latin typeface="Cambria Math" panose="02040503050406030204" pitchFamily="18" charset="0"/>
                      </a:rPr>
                      <m:t>height</m:t>
                    </m:r>
                    <m:r>
                      <a:rPr lang="en-US" b="0" i="0" smtClean="0">
                        <a:latin typeface="Cambria Math" panose="02040503050406030204" pitchFamily="18" charset="0"/>
                      </a:rPr>
                      <m:t>⋅</m:t>
                    </m:r>
                    <m:r>
                      <m:rPr>
                        <m:sty m:val="p"/>
                      </m:rPr>
                      <a:rPr lang="en-US" b="0" i="0" smtClean="0">
                        <a:latin typeface="Cambria Math" panose="02040503050406030204" pitchFamily="18" charset="0"/>
                      </a:rPr>
                      <m:t>width</m:t>
                    </m:r>
                  </m:oMath>
                </a14:m>
                <a:endParaRPr lang="en-US" dirty="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𝑓</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.2</m:t>
                        </m:r>
                      </m:e>
                    </m:d>
                    <m:r>
                      <a:rPr lang="en-US" b="0" i="1" smtClean="0">
                        <a:latin typeface="Cambria Math" panose="02040503050406030204" pitchFamily="18" charset="0"/>
                      </a:rPr>
                      <m:t>⋅</m:t>
                    </m:r>
                    <m:r>
                      <a:rPr lang="en-US" b="0" i="1" smtClean="0">
                        <a:latin typeface="Cambria Math" panose="02040503050406030204" pitchFamily="18" charset="0"/>
                      </a:rPr>
                      <m:t>𝜖</m:t>
                    </m:r>
                  </m:oMath>
                </a14:m>
                <a:endParaRPr lang="en-US" dirty="0"/>
              </a:p>
              <a:p>
                <a:endParaRPr lang="en-US" dirty="0"/>
              </a:p>
              <a:p>
                <a:r>
                  <a:rPr lang="en-US" dirty="0"/>
                  <a:t>What happens if we look at the ratio </a:t>
                </a:r>
              </a:p>
              <a:p>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ℙ</m:t>
                        </m:r>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≈.2)</m:t>
                        </m:r>
                      </m:num>
                      <m:den>
                        <m:r>
                          <a:rPr lang="en-US" i="1">
                            <a:latin typeface="Cambria Math" panose="02040503050406030204" pitchFamily="18" charset="0"/>
                          </a:rPr>
                          <m:t>ℙ</m:t>
                        </m:r>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≈.5)</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ℙ</m:t>
                        </m:r>
                        <m:d>
                          <m:dPr>
                            <m:ctrlPr>
                              <a:rPr lang="en-US" i="1">
                                <a:latin typeface="Cambria Math" panose="02040503050406030204" pitchFamily="18" charset="0"/>
                              </a:rPr>
                            </m:ctrlPr>
                          </m:dPr>
                          <m:e>
                            <m:r>
                              <a:rPr lang="en-US" i="1">
                                <a:latin typeface="Cambria Math" panose="02040503050406030204" pitchFamily="18" charset="0"/>
                              </a:rPr>
                              <m:t>.2−</m:t>
                            </m:r>
                            <m:f>
                              <m:fPr>
                                <m:ctrlPr>
                                  <a:rPr lang="en-US" i="1">
                                    <a:latin typeface="Cambria Math" panose="02040503050406030204" pitchFamily="18" charset="0"/>
                                  </a:rPr>
                                </m:ctrlPr>
                              </m:fPr>
                              <m:num>
                                <m:r>
                                  <a:rPr lang="en-US" i="1">
                                    <a:latin typeface="Cambria Math" panose="02040503050406030204" pitchFamily="18" charset="0"/>
                                  </a:rPr>
                                  <m:t>𝜖</m:t>
                                </m:r>
                              </m:num>
                              <m:den>
                                <m:r>
                                  <a:rPr lang="en-US" i="1">
                                    <a:latin typeface="Cambria Math" panose="02040503050406030204" pitchFamily="18" charset="0"/>
                                  </a:rPr>
                                  <m:t>2</m:t>
                                </m:r>
                              </m:den>
                            </m:f>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≤.2+</m:t>
                            </m:r>
                            <m:f>
                              <m:fPr>
                                <m:ctrlPr>
                                  <a:rPr lang="en-US" i="1">
                                    <a:latin typeface="Cambria Math" panose="02040503050406030204" pitchFamily="18" charset="0"/>
                                  </a:rPr>
                                </m:ctrlPr>
                              </m:fPr>
                              <m:num>
                                <m:r>
                                  <a:rPr lang="en-US" i="1">
                                    <a:latin typeface="Cambria Math" panose="02040503050406030204" pitchFamily="18" charset="0"/>
                                  </a:rPr>
                                  <m:t>𝜖</m:t>
                                </m:r>
                              </m:num>
                              <m:den>
                                <m:r>
                                  <a:rPr lang="en-US" i="1">
                                    <a:latin typeface="Cambria Math" panose="02040503050406030204" pitchFamily="18" charset="0"/>
                                  </a:rPr>
                                  <m:t>2</m:t>
                                </m:r>
                              </m:den>
                            </m:f>
                          </m:e>
                        </m:d>
                      </m:num>
                      <m:den>
                        <m:r>
                          <a:rPr lang="en-US" i="1">
                            <a:latin typeface="Cambria Math" panose="02040503050406030204" pitchFamily="18" charset="0"/>
                          </a:rPr>
                          <m:t>ℙ</m:t>
                        </m:r>
                        <m:d>
                          <m:dPr>
                            <m:ctrlPr>
                              <a:rPr lang="en-US" i="1">
                                <a:latin typeface="Cambria Math" panose="02040503050406030204" pitchFamily="18" charset="0"/>
                              </a:rPr>
                            </m:ctrlPr>
                          </m:dPr>
                          <m:e>
                            <m:r>
                              <a:rPr lang="en-US" i="1">
                                <a:latin typeface="Cambria Math" panose="02040503050406030204" pitchFamily="18" charset="0"/>
                              </a:rPr>
                              <m:t>.5−</m:t>
                            </m:r>
                            <m:f>
                              <m:fPr>
                                <m:ctrlPr>
                                  <a:rPr lang="en-US" i="1">
                                    <a:latin typeface="Cambria Math" panose="02040503050406030204" pitchFamily="18" charset="0"/>
                                  </a:rPr>
                                </m:ctrlPr>
                              </m:fPr>
                              <m:num>
                                <m:r>
                                  <a:rPr lang="en-US" i="1">
                                    <a:latin typeface="Cambria Math" panose="02040503050406030204" pitchFamily="18" charset="0"/>
                                  </a:rPr>
                                  <m:t>𝜖</m:t>
                                </m:r>
                              </m:num>
                              <m:den>
                                <m:r>
                                  <a:rPr lang="en-US" i="1">
                                    <a:latin typeface="Cambria Math" panose="02040503050406030204" pitchFamily="18" charset="0"/>
                                  </a:rPr>
                                  <m:t>2</m:t>
                                </m:r>
                              </m:den>
                            </m:f>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≤.5+</m:t>
                            </m:r>
                            <m:f>
                              <m:fPr>
                                <m:ctrlPr>
                                  <a:rPr lang="en-US" i="1">
                                    <a:latin typeface="Cambria Math" panose="02040503050406030204" pitchFamily="18" charset="0"/>
                                  </a:rPr>
                                </m:ctrlPr>
                              </m:fPr>
                              <m:num>
                                <m:r>
                                  <a:rPr lang="en-US" i="1">
                                    <a:latin typeface="Cambria Math" panose="02040503050406030204" pitchFamily="18" charset="0"/>
                                  </a:rPr>
                                  <m:t>𝜖</m:t>
                                </m:r>
                              </m:num>
                              <m:den>
                                <m:r>
                                  <a:rPr lang="en-US" i="1">
                                    <a:latin typeface="Cambria Math" panose="02040503050406030204" pitchFamily="18" charset="0"/>
                                  </a:rPr>
                                  <m:t>2</m:t>
                                </m:r>
                              </m:den>
                            </m:f>
                          </m:e>
                        </m:d>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𝜖</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𝑋</m:t>
                            </m:r>
                          </m:sub>
                        </m:sSub>
                        <m:r>
                          <a:rPr lang="en-US" i="1">
                            <a:latin typeface="Cambria Math" panose="02040503050406030204" pitchFamily="18" charset="0"/>
                          </a:rPr>
                          <m:t>(.2)</m:t>
                        </m:r>
                      </m:num>
                      <m:den>
                        <m:r>
                          <a:rPr lang="en-US" i="1">
                            <a:latin typeface="Cambria Math" panose="02040503050406030204" pitchFamily="18" charset="0"/>
                          </a:rPr>
                          <m:t>𝜖</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𝑋</m:t>
                            </m:r>
                          </m:sub>
                        </m:sSub>
                        <m:r>
                          <a:rPr lang="en-US" i="1">
                            <a:latin typeface="Cambria Math" panose="02040503050406030204" pitchFamily="18" charset="0"/>
                          </a:rPr>
                          <m:t>(.5)</m:t>
                        </m:r>
                      </m:den>
                    </m:f>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𝑋</m:t>
                            </m:r>
                          </m:sub>
                        </m:sSub>
                        <m:d>
                          <m:dPr>
                            <m:ctrlPr>
                              <a:rPr lang="en-US" i="1">
                                <a:latin typeface="Cambria Math" panose="02040503050406030204" pitchFamily="18" charset="0"/>
                              </a:rPr>
                            </m:ctrlPr>
                          </m:dPr>
                          <m:e>
                            <m:r>
                              <a:rPr lang="en-US" i="1">
                                <a:latin typeface="Cambria Math" panose="02040503050406030204" pitchFamily="18" charset="0"/>
                              </a:rPr>
                              <m:t>.2</m:t>
                            </m:r>
                          </m:e>
                        </m:d>
                      </m:num>
                      <m:den>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𝑋</m:t>
                            </m:r>
                          </m:sub>
                        </m:sSub>
                        <m:r>
                          <a:rPr lang="en-US" i="1">
                            <a:latin typeface="Cambria Math" panose="02040503050406030204" pitchFamily="18" charset="0"/>
                          </a:rPr>
                          <m:t>(.5)</m:t>
                        </m:r>
                      </m:den>
                    </m:f>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3F0522B5-E450-454A-A853-5B6FDD6A6E79}"/>
                  </a:ext>
                </a:extLst>
              </p:cNvPr>
              <p:cNvSpPr>
                <a:spLocks noGrp="1" noRot="1" noChangeAspect="1" noMove="1" noResize="1" noEditPoints="1" noAdjustHandles="1" noChangeArrowheads="1" noChangeShapeType="1" noTextEdit="1"/>
              </p:cNvSpPr>
              <p:nvPr>
                <p:ph idx="1"/>
              </p:nvPr>
            </p:nvSpPr>
            <p:spPr>
              <a:xfrm>
                <a:off x="575240" y="1463856"/>
                <a:ext cx="11187258" cy="5130867"/>
              </a:xfrm>
              <a:blipFill>
                <a:blip r:embed="rId3"/>
                <a:stretch>
                  <a:fillRect l="-654" t="-2019"/>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BCF39065-A0B2-4397-B816-636A0788E139}"/>
              </a:ext>
            </a:extLst>
          </p:cNvPr>
          <p:cNvGrpSpPr/>
          <p:nvPr/>
        </p:nvGrpSpPr>
        <p:grpSpPr>
          <a:xfrm>
            <a:off x="7227051" y="1564341"/>
            <a:ext cx="4755841" cy="3379799"/>
            <a:chOff x="575239" y="3532095"/>
            <a:chExt cx="5556620" cy="2895600"/>
          </a:xfrm>
        </p:grpSpPr>
        <p:cxnSp>
          <p:nvCxnSpPr>
            <p:cNvPr id="5" name="Straight Connector 4">
              <a:extLst>
                <a:ext uri="{FF2B5EF4-FFF2-40B4-BE49-F238E27FC236}">
                  <a16:creationId xmlns:a16="http://schemas.microsoft.com/office/drawing/2014/main" id="{9E650F23-EBC2-4E2A-9616-E8D16F0E774B}"/>
                </a:ext>
              </a:extLst>
            </p:cNvPr>
            <p:cNvCxnSpPr/>
            <p:nvPr/>
          </p:nvCxnSpPr>
          <p:spPr>
            <a:xfrm>
              <a:off x="575239" y="6172200"/>
              <a:ext cx="555662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0669891-7824-4D21-9C8B-EE6822C07797}"/>
                </a:ext>
              </a:extLst>
            </p:cNvPr>
            <p:cNvCxnSpPr>
              <a:cxnSpLocks/>
            </p:cNvCxnSpPr>
            <p:nvPr/>
          </p:nvCxnSpPr>
          <p:spPr>
            <a:xfrm flipV="1">
              <a:off x="857627" y="3532095"/>
              <a:ext cx="0" cy="28956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Freeform: Shape 6">
              <a:extLst>
                <a:ext uri="{FF2B5EF4-FFF2-40B4-BE49-F238E27FC236}">
                  <a16:creationId xmlns:a16="http://schemas.microsoft.com/office/drawing/2014/main" id="{9449B17B-0552-44C4-BC3F-26269330A6D4}"/>
                </a:ext>
              </a:extLst>
            </p:cNvPr>
            <p:cNvSpPr/>
            <p:nvPr/>
          </p:nvSpPr>
          <p:spPr>
            <a:xfrm>
              <a:off x="857627" y="3964290"/>
              <a:ext cx="4034667" cy="2207910"/>
            </a:xfrm>
            <a:custGeom>
              <a:avLst/>
              <a:gdLst>
                <a:gd name="connsiteX0" fmla="*/ 0 w 3873696"/>
                <a:gd name="connsiteY0" fmla="*/ 2012621 h 2120946"/>
                <a:gd name="connsiteX1" fmla="*/ 389965 w 3873696"/>
                <a:gd name="connsiteY1" fmla="*/ 1936421 h 2120946"/>
                <a:gd name="connsiteX2" fmla="*/ 389965 w 3873696"/>
                <a:gd name="connsiteY2" fmla="*/ 1936421 h 2120946"/>
                <a:gd name="connsiteX3" fmla="*/ 2070847 w 3873696"/>
                <a:gd name="connsiteY3" fmla="*/ 45 h 2120946"/>
                <a:gd name="connsiteX4" fmla="*/ 3666565 w 3873696"/>
                <a:gd name="connsiteY4" fmla="*/ 1878151 h 2120946"/>
                <a:gd name="connsiteX5" fmla="*/ 3805518 w 3873696"/>
                <a:gd name="connsiteY5" fmla="*/ 2039515 h 212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3696" h="2120946">
                  <a:moveTo>
                    <a:pt x="0" y="2012621"/>
                  </a:moveTo>
                  <a:lnTo>
                    <a:pt x="389965" y="1936421"/>
                  </a:lnTo>
                  <a:lnTo>
                    <a:pt x="389965" y="1936421"/>
                  </a:lnTo>
                  <a:cubicBezTo>
                    <a:pt x="670112" y="1613692"/>
                    <a:pt x="1524747" y="9757"/>
                    <a:pt x="2070847" y="45"/>
                  </a:cubicBezTo>
                  <a:cubicBezTo>
                    <a:pt x="2616947" y="-9667"/>
                    <a:pt x="3377453" y="1538239"/>
                    <a:pt x="3666565" y="1878151"/>
                  </a:cubicBezTo>
                  <a:cubicBezTo>
                    <a:pt x="3955677" y="2218063"/>
                    <a:pt x="3880597" y="2128789"/>
                    <a:pt x="3805518" y="2039515"/>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a:extLst>
              <a:ext uri="{FF2B5EF4-FFF2-40B4-BE49-F238E27FC236}">
                <a16:creationId xmlns:a16="http://schemas.microsoft.com/office/drawing/2014/main" id="{A82C5445-D65D-44DE-AB61-0F0C865433D5}"/>
              </a:ext>
            </a:extLst>
          </p:cNvPr>
          <p:cNvSpPr/>
          <p:nvPr/>
        </p:nvSpPr>
        <p:spPr>
          <a:xfrm>
            <a:off x="8381535" y="2982482"/>
            <a:ext cx="343177" cy="1663438"/>
          </a:xfrm>
          <a:prstGeom prst="rect">
            <a:avLst/>
          </a:prstGeom>
          <a:solidFill>
            <a:schemeClr val="accent2">
              <a:alpha val="7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1AD7D43D-EAD1-45FC-B284-05F6B50E983B}"/>
              </a:ext>
            </a:extLst>
          </p:cNvPr>
          <p:cNvSpPr txBox="1"/>
          <p:nvPr/>
        </p:nvSpPr>
        <p:spPr>
          <a:xfrm>
            <a:off x="8298450" y="4601001"/>
            <a:ext cx="471418" cy="461665"/>
          </a:xfrm>
          <a:prstGeom prst="rect">
            <a:avLst/>
          </a:prstGeom>
          <a:noFill/>
        </p:spPr>
        <p:txBody>
          <a:bodyPr wrap="square" rtlCol="0">
            <a:spAutoFit/>
          </a:bodyPr>
          <a:lstStyle/>
          <a:p>
            <a:r>
              <a:rPr lang="en-US" sz="2400" b="1" dirty="0">
                <a:latin typeface="Segoe UI" panose="020B0502040204020203" pitchFamily="34" charset="0"/>
                <a:cs typeface="Segoe UI" panose="020B0502040204020203" pitchFamily="34" charset="0"/>
              </a:rPr>
              <a:t>.2</a:t>
            </a:r>
          </a:p>
        </p:txBody>
      </p:sp>
      <p:cxnSp>
        <p:nvCxnSpPr>
          <p:cNvPr id="13" name="Straight Connector 12">
            <a:extLst>
              <a:ext uri="{FF2B5EF4-FFF2-40B4-BE49-F238E27FC236}">
                <a16:creationId xmlns:a16="http://schemas.microsoft.com/office/drawing/2014/main" id="{41831C99-C902-21F6-09D5-0B1A61F88A3F}"/>
              </a:ext>
            </a:extLst>
          </p:cNvPr>
          <p:cNvCxnSpPr>
            <a:cxnSpLocks/>
          </p:cNvCxnSpPr>
          <p:nvPr/>
        </p:nvCxnSpPr>
        <p:spPr>
          <a:xfrm flipH="1">
            <a:off x="8534159" y="2969166"/>
            <a:ext cx="18964" cy="1690069"/>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B6A254FB-F110-7F8E-6A57-0B7E3188A3A6}"/>
              </a:ext>
            </a:extLst>
          </p:cNvPr>
          <p:cNvSpPr/>
          <p:nvPr/>
        </p:nvSpPr>
        <p:spPr>
          <a:xfrm>
            <a:off x="9208323" y="2144402"/>
            <a:ext cx="429173" cy="2514833"/>
          </a:xfrm>
          <a:prstGeom prst="rect">
            <a:avLst/>
          </a:prstGeom>
          <a:solidFill>
            <a:schemeClr val="accent2">
              <a:alpha val="7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A89067A-5825-1E3E-F45A-0EB6B3C121C3}"/>
              </a:ext>
            </a:extLst>
          </p:cNvPr>
          <p:cNvSpPr txBox="1"/>
          <p:nvPr/>
        </p:nvSpPr>
        <p:spPr>
          <a:xfrm>
            <a:off x="9125238" y="4614316"/>
            <a:ext cx="471418" cy="461665"/>
          </a:xfrm>
          <a:prstGeom prst="rect">
            <a:avLst/>
          </a:prstGeom>
          <a:noFill/>
        </p:spPr>
        <p:txBody>
          <a:bodyPr wrap="square" rtlCol="0">
            <a:spAutoFit/>
          </a:bodyPr>
          <a:lstStyle/>
          <a:p>
            <a:r>
              <a:rPr lang="en-US" sz="2400" b="1" dirty="0">
                <a:latin typeface="Segoe UI" panose="020B0502040204020203" pitchFamily="34" charset="0"/>
                <a:cs typeface="Segoe UI" panose="020B0502040204020203" pitchFamily="34" charset="0"/>
              </a:rPr>
              <a:t>.5</a:t>
            </a:r>
          </a:p>
        </p:txBody>
      </p:sp>
      <p:cxnSp>
        <p:nvCxnSpPr>
          <p:cNvPr id="19" name="Straight Connector 18">
            <a:extLst>
              <a:ext uri="{FF2B5EF4-FFF2-40B4-BE49-F238E27FC236}">
                <a16:creationId xmlns:a16="http://schemas.microsoft.com/office/drawing/2014/main" id="{1ACBA554-81D3-57F3-426C-B6077B2D2D59}"/>
              </a:ext>
            </a:extLst>
          </p:cNvPr>
          <p:cNvCxnSpPr>
            <a:cxnSpLocks/>
          </p:cNvCxnSpPr>
          <p:nvPr/>
        </p:nvCxnSpPr>
        <p:spPr>
          <a:xfrm flipH="1">
            <a:off x="9368402" y="2153653"/>
            <a:ext cx="54638" cy="2514833"/>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57145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9F58A-3CCE-486D-BD56-EDC0D13729A1}"/>
              </a:ext>
            </a:extLst>
          </p:cNvPr>
          <p:cNvSpPr>
            <a:spLocks noGrp="1"/>
          </p:cNvSpPr>
          <p:nvPr>
            <p:ph type="title"/>
          </p:nvPr>
        </p:nvSpPr>
        <p:spPr/>
        <p:txBody>
          <a:bodyPr>
            <a:normAutofit fontScale="90000"/>
          </a:bodyPr>
          <a:lstStyle/>
          <a:p>
            <a:r>
              <a:rPr lang="en-US" dirty="0"/>
              <a:t>What exactly do the values in the PDF mean?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1A095FC-F84E-4F9E-B13C-2AD4EC9CD0E4}"/>
                  </a:ext>
                </a:extLst>
              </p:cNvPr>
              <p:cNvSpPr>
                <a:spLocks noGrp="1"/>
              </p:cNvSpPr>
              <p:nvPr>
                <p:ph idx="1"/>
              </p:nvPr>
            </p:nvSpPr>
            <p:spPr>
              <a:xfrm>
                <a:off x="575240" y="1463857"/>
                <a:ext cx="11323992" cy="4845504"/>
              </a:xfrm>
            </p:spPr>
            <p:txBody>
              <a:bodyPr/>
              <a:lstStyle/>
              <a:p>
                <a:r>
                  <a:rPr lang="en-US" dirty="0"/>
                  <a:t>The number that when integrated over gives the probability of an event. </a:t>
                </a:r>
              </a:p>
              <a:p>
                <a:r>
                  <a:rPr lang="en-US" dirty="0"/>
                  <a:t>Equivalently, it’s number such that:</a:t>
                </a:r>
              </a:p>
              <a:p>
                <a:r>
                  <a:rPr lang="en-US" dirty="0"/>
                  <a:t>-it is always non-negative</a:t>
                </a:r>
              </a:p>
              <a:p>
                <a:r>
                  <a:rPr lang="en-US" dirty="0"/>
                  <a:t>-integrating over all real numbers gives 1.</a:t>
                </a:r>
              </a:p>
              <a:p>
                <a:r>
                  <a:rPr lang="en-US" dirty="0"/>
                  <a:t>-comparing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𝑋</m:t>
                        </m:r>
                      </m:sub>
                    </m:sSub>
                    <m:r>
                      <a:rPr lang="en-US" b="0" i="1" smtClean="0">
                        <a:latin typeface="Cambria Math" panose="02040503050406030204" pitchFamily="18" charset="0"/>
                      </a:rPr>
                      <m:t>(ℓ)</m:t>
                    </m:r>
                  </m:oMath>
                </a14:m>
                <a:r>
                  <a:rPr lang="en-US" dirty="0"/>
                  <a:t> gives the </a:t>
                </a:r>
                <a:r>
                  <a:rPr lang="en-US" b="1" dirty="0">
                    <a:solidFill>
                      <a:schemeClr val="accent5">
                        <a:lumMod val="75000"/>
                      </a:schemeClr>
                    </a:solidFill>
                  </a:rPr>
                  <a:t>relative chances of </a:t>
                </a:r>
                <a14:m>
                  <m:oMath xmlns:m="http://schemas.openxmlformats.org/officeDocument/2006/math">
                    <m:r>
                      <a:rPr lang="en-US" b="1" i="1" smtClean="0">
                        <a:solidFill>
                          <a:schemeClr val="accent5">
                            <a:lumMod val="75000"/>
                          </a:schemeClr>
                        </a:solidFill>
                        <a:latin typeface="Cambria Math" panose="02040503050406030204" pitchFamily="18" charset="0"/>
                      </a:rPr>
                      <m:t>𝑿</m:t>
                    </m:r>
                  </m:oMath>
                </a14:m>
                <a:r>
                  <a:rPr lang="en-US" b="1" dirty="0">
                    <a:solidFill>
                      <a:schemeClr val="accent5">
                        <a:lumMod val="75000"/>
                      </a:schemeClr>
                    </a:solidFill>
                  </a:rPr>
                  <a:t> being near </a:t>
                </a:r>
                <a14:m>
                  <m:oMath xmlns:m="http://schemas.openxmlformats.org/officeDocument/2006/math">
                    <m:r>
                      <a:rPr lang="en-US" b="1" i="1" smtClean="0">
                        <a:solidFill>
                          <a:schemeClr val="accent5">
                            <a:lumMod val="75000"/>
                          </a:schemeClr>
                        </a:solidFill>
                        <a:latin typeface="Cambria Math" panose="02040503050406030204" pitchFamily="18" charset="0"/>
                      </a:rPr>
                      <m:t>𝒌</m:t>
                    </m:r>
                  </m:oMath>
                </a14:m>
                <a:r>
                  <a:rPr lang="en-US" b="1" dirty="0">
                    <a:solidFill>
                      <a:schemeClr val="accent5">
                        <a:lumMod val="75000"/>
                      </a:schemeClr>
                    </a:solidFill>
                  </a:rPr>
                  <a:t> or </a:t>
                </a:r>
                <a14:m>
                  <m:oMath xmlns:m="http://schemas.openxmlformats.org/officeDocument/2006/math">
                    <m:r>
                      <a:rPr lang="en-US" b="1" i="1" smtClean="0">
                        <a:solidFill>
                          <a:schemeClr val="accent5">
                            <a:lumMod val="75000"/>
                          </a:schemeClr>
                        </a:solidFill>
                        <a:latin typeface="Cambria Math" panose="02040503050406030204" pitchFamily="18" charset="0"/>
                      </a:rPr>
                      <m:t>ℓ</m:t>
                    </m:r>
                  </m:oMath>
                </a14:m>
                <a:r>
                  <a:rPr lang="en-US" dirty="0"/>
                  <a:t>. </a:t>
                </a:r>
              </a:p>
            </p:txBody>
          </p:sp>
        </mc:Choice>
        <mc:Fallback xmlns="">
          <p:sp>
            <p:nvSpPr>
              <p:cNvPr id="3" name="Content Placeholder 2">
                <a:extLst>
                  <a:ext uri="{FF2B5EF4-FFF2-40B4-BE49-F238E27FC236}">
                    <a16:creationId xmlns:a16="http://schemas.microsoft.com/office/drawing/2014/main" id="{11A095FC-F84E-4F9E-B13C-2AD4EC9CD0E4}"/>
                  </a:ext>
                </a:extLst>
              </p:cNvPr>
              <p:cNvSpPr>
                <a:spLocks noGrp="1" noRot="1" noChangeAspect="1" noMove="1" noResize="1" noEditPoints="1" noAdjustHandles="1" noChangeArrowheads="1" noChangeShapeType="1" noTextEdit="1"/>
              </p:cNvSpPr>
              <p:nvPr>
                <p:ph idx="1"/>
              </p:nvPr>
            </p:nvSpPr>
            <p:spPr>
              <a:xfrm>
                <a:off x="575240" y="1463857"/>
                <a:ext cx="11323992" cy="4845504"/>
              </a:xfrm>
              <a:blipFill>
                <a:blip r:embed="rId2"/>
                <a:stretch>
                  <a:fillRect l="-700" t="-2138" r="-807"/>
                </a:stretch>
              </a:blipFill>
            </p:spPr>
            <p:txBody>
              <a:bodyPr/>
              <a:lstStyle/>
              <a:p>
                <a:r>
                  <a:rPr lang="en-US">
                    <a:noFill/>
                  </a:rPr>
                  <a:t> </a:t>
                </a:r>
              </a:p>
            </p:txBody>
          </p:sp>
        </mc:Fallback>
      </mc:AlternateContent>
    </p:spTree>
    <p:extLst>
      <p:ext uri="{BB962C8B-B14F-4D97-AF65-F5344CB8AC3E}">
        <p14:creationId xmlns:p14="http://schemas.microsoft.com/office/powerpoint/2010/main" val="30098215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DA26CB-34B9-4DD5-A7FC-60D4AF507D69}"/>
              </a:ext>
            </a:extLst>
          </p:cNvPr>
          <p:cNvSpPr>
            <a:spLocks noGrp="1"/>
          </p:cNvSpPr>
          <p:nvPr>
            <p:ph type="title"/>
          </p:nvPr>
        </p:nvSpPr>
        <p:spPr>
          <a:xfrm>
            <a:off x="1902775" y="3328368"/>
            <a:ext cx="7923613" cy="590415"/>
          </a:xfrm>
        </p:spPr>
        <p:txBody>
          <a:bodyPr/>
          <a:lstStyle/>
          <a:p>
            <a:r>
              <a:rPr lang="en-US" dirty="0"/>
              <a:t>Cumulative Distribution Function (CDF)</a:t>
            </a:r>
          </a:p>
        </p:txBody>
      </p:sp>
      <p:sp>
        <p:nvSpPr>
          <p:cNvPr id="5" name="Text Placeholder 4">
            <a:extLst>
              <a:ext uri="{FF2B5EF4-FFF2-40B4-BE49-F238E27FC236}">
                <a16:creationId xmlns:a16="http://schemas.microsoft.com/office/drawing/2014/main" id="{3163DFDE-35E6-4E1F-9D26-BE2F08DF9DF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442145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61F60-9F33-485B-96D2-BF1EFD9854A2}"/>
              </a:ext>
            </a:extLst>
          </p:cNvPr>
          <p:cNvSpPr>
            <a:spLocks noGrp="1"/>
          </p:cNvSpPr>
          <p:nvPr>
            <p:ph type="title"/>
          </p:nvPr>
        </p:nvSpPr>
        <p:spPr/>
        <p:txBody>
          <a:bodyPr/>
          <a:lstStyle/>
          <a:p>
            <a:r>
              <a:rPr lang="en-US" dirty="0"/>
              <a:t>What’s a CDF?</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D6E55FE-6AB6-4088-ACE5-5E98370C56EA}"/>
                  </a:ext>
                </a:extLst>
              </p:cNvPr>
              <p:cNvSpPr>
                <a:spLocks noGrp="1"/>
              </p:cNvSpPr>
              <p:nvPr>
                <p:ph idx="1"/>
              </p:nvPr>
            </p:nvSpPr>
            <p:spPr>
              <a:xfrm>
                <a:off x="575240" y="2978149"/>
                <a:ext cx="11187258" cy="2766061"/>
              </a:xfrm>
            </p:spPr>
            <p:txBody>
              <a:bodyPr/>
              <a:lstStyle/>
              <a:p>
                <a:pPr marL="0" indent="0">
                  <a:buNone/>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𝑘</m:t>
                        </m:r>
                      </m:e>
                    </m:d>
                    <m:r>
                      <a:rPr lang="en-US" b="0" i="1" smtClean="0">
                        <a:latin typeface="Cambria Math" panose="02040503050406030204" pitchFamily="18" charset="0"/>
                      </a:rPr>
                      <m:t>=</m:t>
                    </m:r>
                    <m:nary>
                      <m:naryPr>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m:t>
                        </m:r>
                        <m:r>
                          <a:rPr lang="en-US" b="0" i="1" smtClean="0">
                            <a:latin typeface="Cambria Math" panose="02040503050406030204" pitchFamily="18" charset="0"/>
                          </a:rPr>
                          <m:t>∞</m:t>
                        </m:r>
                      </m:sub>
                      <m:sup>
                        <m:r>
                          <a:rPr lang="en-US" b="0" i="1" smtClean="0">
                            <a:latin typeface="Cambria Math" panose="02040503050406030204" pitchFamily="18" charset="0"/>
                          </a:rPr>
                          <m:t>𝑘</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 </m:t>
                        </m:r>
                        <m:r>
                          <m:rPr>
                            <m:sty m:val="p"/>
                          </m:rPr>
                          <a:rPr lang="en-US" b="0" i="0" smtClean="0">
                            <a:latin typeface="Cambria Math" panose="02040503050406030204" pitchFamily="18" charset="0"/>
                          </a:rPr>
                          <m:t>d</m:t>
                        </m:r>
                        <m:r>
                          <a:rPr lang="en-US" b="0" i="1" smtClean="0">
                            <a:latin typeface="Cambria Math" panose="02040503050406030204" pitchFamily="18" charset="0"/>
                          </a:rPr>
                          <m:t>𝑧</m:t>
                        </m:r>
                      </m:e>
                    </m:nary>
                  </m:oMath>
                </a14:m>
                <a:r>
                  <a:rPr lang="en-US" dirty="0"/>
                  <a:t> </a:t>
                </a:r>
              </a:p>
              <a:p>
                <a:endParaRPr lang="en-US" dirty="0"/>
              </a:p>
              <a:p>
                <a:r>
                  <a:rPr lang="en-US" dirty="0"/>
                  <a:t>So how do I get from CDF to PDF? Taking the derivative!</a:t>
                </a:r>
              </a:p>
              <a:p>
                <a14:m>
                  <m:oMath xmlns:m="http://schemas.openxmlformats.org/officeDocument/2006/math">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d</m:t>
                        </m:r>
                      </m:num>
                      <m:den>
                        <m:r>
                          <m:rPr>
                            <m:sty m:val="p"/>
                          </m:rPr>
                          <a:rPr lang="en-US" b="0" i="0" smtClean="0">
                            <a:latin typeface="Cambria Math" panose="02040503050406030204" pitchFamily="18" charset="0"/>
                          </a:rPr>
                          <m:t>d</m:t>
                        </m:r>
                        <m:r>
                          <a:rPr lang="en-US" b="0" i="1" smtClean="0">
                            <a:latin typeface="Cambria Math" panose="02040503050406030204" pitchFamily="18" charset="0"/>
                          </a:rPr>
                          <m:t>𝑘</m:t>
                        </m:r>
                      </m:den>
                    </m:f>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𝑋</m:t>
                        </m:r>
                      </m:sub>
                    </m:sSub>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d</m:t>
                        </m:r>
                      </m:num>
                      <m:den>
                        <m:r>
                          <a:rPr lang="en-US" b="0" i="1" smtClean="0">
                            <a:latin typeface="Cambria Math" panose="02040503050406030204" pitchFamily="18" charset="0"/>
                          </a:rPr>
                          <m:t>𝑑𝑘</m:t>
                        </m:r>
                      </m:den>
                    </m:f>
                    <m:d>
                      <m:dPr>
                        <m:ctrlPr>
                          <a:rPr lang="en-US" b="0" i="1" smtClean="0">
                            <a:latin typeface="Cambria Math" panose="02040503050406030204" pitchFamily="18" charset="0"/>
                          </a:rPr>
                        </m:ctrlPr>
                      </m:dPr>
                      <m:e>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m:t>
                            </m:r>
                            <m:r>
                              <a:rPr lang="en-US" b="0" i="1" smtClean="0">
                                <a:latin typeface="Cambria Math" panose="02040503050406030204" pitchFamily="18" charset="0"/>
                              </a:rPr>
                              <m:t>∞</m:t>
                            </m:r>
                          </m:sub>
                          <m:sup>
                            <m:r>
                              <a:rPr lang="en-US" b="0" i="1" smtClean="0">
                                <a:latin typeface="Cambria Math" panose="02040503050406030204" pitchFamily="18" charset="0"/>
                              </a:rPr>
                              <m:t>𝑘</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 </m:t>
                            </m:r>
                            <m:r>
                              <m:rPr>
                                <m:sty m:val="p"/>
                              </m:rPr>
                              <a:rPr lang="en-US" b="0" i="0" smtClean="0">
                                <a:latin typeface="Cambria Math" panose="02040503050406030204" pitchFamily="18" charset="0"/>
                              </a:rPr>
                              <m:t>d</m:t>
                            </m:r>
                            <m:r>
                              <a:rPr lang="en-US" b="0" i="1" smtClean="0">
                                <a:latin typeface="Cambria Math" panose="02040503050406030204" pitchFamily="18" charset="0"/>
                              </a:rPr>
                              <m:t>𝑧</m:t>
                            </m:r>
                          </m:e>
                        </m:nary>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𝑋</m:t>
                        </m:r>
                      </m:sub>
                    </m:sSub>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BD6E55FE-6AB6-4088-ACE5-5E98370C56EA}"/>
                  </a:ext>
                </a:extLst>
              </p:cNvPr>
              <p:cNvSpPr>
                <a:spLocks noGrp="1" noRot="1" noChangeAspect="1" noMove="1" noResize="1" noEditPoints="1" noAdjustHandles="1" noChangeArrowheads="1" noChangeShapeType="1" noTextEdit="1"/>
              </p:cNvSpPr>
              <p:nvPr>
                <p:ph idx="1"/>
              </p:nvPr>
            </p:nvSpPr>
            <p:spPr>
              <a:xfrm>
                <a:off x="575240" y="2978149"/>
                <a:ext cx="11187258" cy="2766061"/>
              </a:xfrm>
              <a:blipFill>
                <a:blip r:embed="rId3"/>
                <a:stretch>
                  <a:fillRect l="-6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7F1184AF-06B6-4865-8928-C689FCD43ABA}"/>
                  </a:ext>
                </a:extLst>
              </p:cNvPr>
              <p:cNvSpPr/>
              <p:nvPr/>
            </p:nvSpPr>
            <p:spPr>
              <a:xfrm>
                <a:off x="575238" y="1521489"/>
                <a:ext cx="9864161" cy="114599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Segoe UI Semibold" panose="020B0702040204020203" pitchFamily="34" charset="0"/>
                    <a:cs typeface="Segoe UI Semibold" panose="020B0702040204020203" pitchFamily="34" charset="0"/>
                  </a:rPr>
                  <a:t>The Cumulative Distribution Function </a:t>
                </a:r>
                <a14:m>
                  <m:oMath xmlns:m="http://schemas.openxmlformats.org/officeDocument/2006/math">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𝐹</m:t>
                        </m:r>
                      </m:e>
                      <m:sub>
                        <m:r>
                          <a:rPr lang="en-US" sz="2800" b="0" i="1" smtClean="0">
                            <a:latin typeface="Cambria Math" panose="02040503050406030204" pitchFamily="18" charset="0"/>
                            <a:cs typeface="Segoe UI Semibold" panose="020B0702040204020203" pitchFamily="34" charset="0"/>
                          </a:rPr>
                          <m:t>𝑋</m:t>
                        </m:r>
                      </m:sub>
                    </m:sSub>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𝑘</m:t>
                        </m:r>
                      </m:e>
                    </m:d>
                    <m:r>
                      <a:rPr lang="en-US" sz="2800" b="1" i="0"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ℙ</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𝒌</m:t>
                    </m:r>
                    <m:r>
                      <a:rPr lang="en-US" sz="2800" b="1" i="1" smtClean="0">
                        <a:latin typeface="Cambria Math" panose="02040503050406030204" pitchFamily="18" charset="0"/>
                        <a:cs typeface="Segoe UI Semibold" panose="020B0702040204020203" pitchFamily="34" charset="0"/>
                      </a:rPr>
                      <m:t>)</m:t>
                    </m:r>
                  </m:oMath>
                </a14:m>
                <a:r>
                  <a:rPr lang="en-US" sz="2800" b="1" dirty="0">
                    <a:latin typeface="Segoe UI Semibold" panose="020B0702040204020203" pitchFamily="34" charset="0"/>
                    <a:cs typeface="Segoe UI Semibold" panose="020B0702040204020203" pitchFamily="34" charset="0"/>
                  </a:rPr>
                  <a:t> </a:t>
                </a:r>
              </a:p>
              <a:p>
                <a:pPr algn="ctr"/>
                <a:r>
                  <a:rPr lang="en-US" sz="2800" b="1" dirty="0">
                    <a:latin typeface="Segoe UI Semibold" panose="020B0702040204020203" pitchFamily="34" charset="0"/>
                    <a:cs typeface="Segoe UI Semibold" panose="020B0702040204020203" pitchFamily="34" charset="0"/>
                  </a:rPr>
                  <a:t>analogous to the CDF for discrete variables.</a:t>
                </a:r>
              </a:p>
            </p:txBody>
          </p:sp>
        </mc:Choice>
        <mc:Fallback xmlns="">
          <p:sp>
            <p:nvSpPr>
              <p:cNvPr id="4" name="Rectangle 3">
                <a:extLst>
                  <a:ext uri="{FF2B5EF4-FFF2-40B4-BE49-F238E27FC236}">
                    <a16:creationId xmlns:a16="http://schemas.microsoft.com/office/drawing/2014/main" id="{7F1184AF-06B6-4865-8928-C689FCD43ABA}"/>
                  </a:ext>
                </a:extLst>
              </p:cNvPr>
              <p:cNvSpPr>
                <a:spLocks noRot="1" noChangeAspect="1" noMove="1" noResize="1" noEditPoints="1" noAdjustHandles="1" noChangeArrowheads="1" noChangeShapeType="1" noTextEdit="1"/>
              </p:cNvSpPr>
              <p:nvPr/>
            </p:nvSpPr>
            <p:spPr>
              <a:xfrm>
                <a:off x="575238" y="1521489"/>
                <a:ext cx="9864161" cy="1145999"/>
              </a:xfrm>
              <a:prstGeom prst="rect">
                <a:avLst/>
              </a:prstGeom>
              <a:blipFill>
                <a:blip r:embed="rId4"/>
                <a:stretch>
                  <a:fillRect b="-5851"/>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790855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8253C-7D63-4415-A831-D007AC0FE1A4}"/>
              </a:ext>
            </a:extLst>
          </p:cNvPr>
          <p:cNvSpPr>
            <a:spLocks noGrp="1"/>
          </p:cNvSpPr>
          <p:nvPr>
            <p:ph type="title"/>
          </p:nvPr>
        </p:nvSpPr>
        <p:spPr/>
        <p:txBody>
          <a:bodyPr/>
          <a:lstStyle/>
          <a:p>
            <a:r>
              <a:rPr lang="en-US" dirty="0"/>
              <a:t>Comparing Discrete and Continuous</a:t>
            </a:r>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F2EF8A37-1AE7-4913-A385-0557E276C42A}"/>
                  </a:ext>
                </a:extLst>
              </p:cNvPr>
              <p:cNvGraphicFramePr>
                <a:graphicFrameLocks noGrp="1"/>
              </p:cNvGraphicFramePr>
              <p:nvPr>
                <p:ph idx="1"/>
                <p:extLst>
                  <p:ext uri="{D42A27DB-BD31-4B8C-83A1-F6EECF244321}">
                    <p14:modId xmlns:p14="http://schemas.microsoft.com/office/powerpoint/2010/main" val="1644114108"/>
                  </p:ext>
                </p:extLst>
              </p:nvPr>
            </p:nvGraphicFramePr>
            <p:xfrm>
              <a:off x="574675" y="1463675"/>
              <a:ext cx="11187114" cy="4590162"/>
            </p:xfrm>
            <a:graphic>
              <a:graphicData uri="http://schemas.openxmlformats.org/drawingml/2006/table">
                <a:tbl>
                  <a:tblPr firstRow="1" firstCol="1" bandRow="1">
                    <a:tableStyleId>{5C22544A-7EE6-4342-B048-85BDC9FD1C3A}</a:tableStyleId>
                  </a:tblPr>
                  <a:tblGrid>
                    <a:gridCol w="2239963">
                      <a:extLst>
                        <a:ext uri="{9D8B030D-6E8A-4147-A177-3AD203B41FA5}">
                          <a16:colId xmlns:a16="http://schemas.microsoft.com/office/drawing/2014/main" val="1709032533"/>
                        </a:ext>
                      </a:extLst>
                    </a:gridCol>
                    <a:gridCol w="4214812">
                      <a:extLst>
                        <a:ext uri="{9D8B030D-6E8A-4147-A177-3AD203B41FA5}">
                          <a16:colId xmlns:a16="http://schemas.microsoft.com/office/drawing/2014/main" val="1906392070"/>
                        </a:ext>
                      </a:extLst>
                    </a:gridCol>
                    <a:gridCol w="4732339">
                      <a:extLst>
                        <a:ext uri="{9D8B030D-6E8A-4147-A177-3AD203B41FA5}">
                          <a16:colId xmlns:a16="http://schemas.microsoft.com/office/drawing/2014/main" val="1533312725"/>
                        </a:ext>
                      </a:extLst>
                    </a:gridCol>
                  </a:tblGrid>
                  <a:tr h="370840">
                    <a:tc>
                      <a:txBody>
                        <a:bodyPr/>
                        <a:lstStyle/>
                        <a:p>
                          <a:endParaRPr lang="en-US" dirty="0"/>
                        </a:p>
                      </a:txBody>
                      <a:tcPr/>
                    </a:tc>
                    <a:tc>
                      <a:txBody>
                        <a:bodyPr/>
                        <a:lstStyle/>
                        <a:p>
                          <a:r>
                            <a:rPr lang="en-US" dirty="0"/>
                            <a:t>Discrete Random Variables</a:t>
                          </a:r>
                        </a:p>
                      </a:txBody>
                      <a:tcPr/>
                    </a:tc>
                    <a:tc>
                      <a:txBody>
                        <a:bodyPr/>
                        <a:lstStyle/>
                        <a:p>
                          <a:r>
                            <a:rPr lang="en-US" dirty="0"/>
                            <a:t>Continuous Random Variables</a:t>
                          </a:r>
                        </a:p>
                      </a:txBody>
                      <a:tcPr/>
                    </a:tc>
                    <a:extLst>
                      <a:ext uri="{0D108BD9-81ED-4DB2-BD59-A6C34878D82A}">
                        <a16:rowId xmlns:a16="http://schemas.microsoft.com/office/drawing/2014/main" val="2646723447"/>
                      </a:ext>
                    </a:extLst>
                  </a:tr>
                  <a:tr h="370840">
                    <a:tc>
                      <a:txBody>
                        <a:bodyPr/>
                        <a:lstStyle/>
                        <a:p>
                          <a:r>
                            <a:rPr lang="en-US" dirty="0"/>
                            <a:t>Probability </a:t>
                          </a:r>
                          <a14:m>
                            <m:oMath xmlns:m="http://schemas.openxmlformats.org/officeDocument/2006/math">
                              <m:r>
                                <a:rPr lang="en-US" b="1" i="1" smtClean="0">
                                  <a:latin typeface="Cambria Math" panose="02040503050406030204" pitchFamily="18" charset="0"/>
                                </a:rPr>
                                <m:t>𝟎</m:t>
                              </m:r>
                            </m:oMath>
                          </a14:m>
                          <a:endParaRPr lang="en-US" dirty="0"/>
                        </a:p>
                      </a:txBody>
                      <a:tcPr/>
                    </a:tc>
                    <a:tc>
                      <a:txBody>
                        <a:bodyPr/>
                        <a:lstStyle/>
                        <a:p>
                          <a:r>
                            <a:rPr lang="en-US" dirty="0"/>
                            <a:t>Equivalent to impossible</a:t>
                          </a:r>
                        </a:p>
                      </a:txBody>
                      <a:tcPr/>
                    </a:tc>
                    <a:tc>
                      <a:txBody>
                        <a:bodyPr/>
                        <a:lstStyle/>
                        <a:p>
                          <a:r>
                            <a:rPr lang="en-US" dirty="0"/>
                            <a:t>All impossible events have probability </a:t>
                          </a:r>
                          <a14:m>
                            <m:oMath xmlns:m="http://schemas.openxmlformats.org/officeDocument/2006/math">
                              <m:r>
                                <a:rPr lang="en-US" b="0" i="1" smtClean="0">
                                  <a:latin typeface="Cambria Math" panose="02040503050406030204" pitchFamily="18" charset="0"/>
                                </a:rPr>
                                <m:t>0,</m:t>
                              </m:r>
                            </m:oMath>
                          </a14:m>
                          <a:r>
                            <a:rPr lang="en-US" dirty="0"/>
                            <a:t> but not conversely</a:t>
                          </a:r>
                          <a:r>
                            <a:rPr lang="en-US" baseline="0" dirty="0"/>
                            <a:t>.</a:t>
                          </a:r>
                          <a:endParaRPr lang="en-US" dirty="0"/>
                        </a:p>
                      </a:txBody>
                      <a:tcPr/>
                    </a:tc>
                    <a:extLst>
                      <a:ext uri="{0D108BD9-81ED-4DB2-BD59-A6C34878D82A}">
                        <a16:rowId xmlns:a16="http://schemas.microsoft.com/office/drawing/2014/main" val="980795604"/>
                      </a:ext>
                    </a:extLst>
                  </a:tr>
                  <a:tr h="370840">
                    <a:tc>
                      <a:txBody>
                        <a:bodyPr/>
                        <a:lstStyle/>
                        <a:p>
                          <a:r>
                            <a:rPr lang="en-US" dirty="0"/>
                            <a:t>Relative Chances</a:t>
                          </a:r>
                        </a:p>
                      </a:txBody>
                      <a:tcPr/>
                    </a:tc>
                    <a:tc>
                      <a:txBody>
                        <a:bodyPr/>
                        <a:lstStyle/>
                        <a:p>
                          <a:r>
                            <a:rPr lang="en-US" dirty="0"/>
                            <a:t>PMF: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endParaRPr lang="en-US" dirty="0"/>
                        </a:p>
                      </a:txBody>
                      <a:tcPr/>
                    </a:tc>
                    <a:tc>
                      <a:txBody>
                        <a:bodyPr/>
                        <a:lstStyle/>
                        <a:p>
                          <a:r>
                            <a:rPr lang="en-US" dirty="0"/>
                            <a:t>PDF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𝑋</m:t>
                                  </m:r>
                                </m:sub>
                              </m:sSub>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gives chances relative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𝑋</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𝑘</m:t>
                                  </m:r>
                                </m:e>
                                <m:sup>
                                  <m:r>
                                    <a:rPr lang="en-US" b="0" i="1" smtClean="0">
                                      <a:latin typeface="Cambria Math" panose="02040503050406030204" pitchFamily="18" charset="0"/>
                                    </a:rPr>
                                    <m:t>′</m:t>
                                  </m:r>
                                </m:sup>
                              </m:sSup>
                              <m:r>
                                <a:rPr lang="en-US" b="0" i="1" smtClean="0">
                                  <a:latin typeface="Cambria Math" panose="02040503050406030204" pitchFamily="18" charset="0"/>
                                </a:rPr>
                                <m:t>)</m:t>
                              </m:r>
                            </m:oMath>
                          </a14:m>
                          <a:endParaRPr lang="en-US" dirty="0"/>
                        </a:p>
                      </a:txBody>
                      <a:tcPr/>
                    </a:tc>
                    <a:extLst>
                      <a:ext uri="{0D108BD9-81ED-4DB2-BD59-A6C34878D82A}">
                        <a16:rowId xmlns:a16="http://schemas.microsoft.com/office/drawing/2014/main" val="3109935141"/>
                      </a:ext>
                    </a:extLst>
                  </a:tr>
                  <a:tr h="370840">
                    <a:tc>
                      <a:txBody>
                        <a:bodyPr/>
                        <a:lstStyle/>
                        <a:p>
                          <a:r>
                            <a:rPr lang="en-US" dirty="0"/>
                            <a:t>Events</a:t>
                          </a:r>
                        </a:p>
                      </a:txBody>
                      <a:tcPr/>
                    </a:tc>
                    <a:tc>
                      <a:txBody>
                        <a:bodyPr/>
                        <a:lstStyle/>
                        <a:p>
                          <a:r>
                            <a:rPr lang="en-US" dirty="0"/>
                            <a:t>Sum over PMF to get probability</a:t>
                          </a:r>
                        </a:p>
                      </a:txBody>
                      <a:tcPr/>
                    </a:tc>
                    <a:tc>
                      <a:txBody>
                        <a:bodyPr/>
                        <a:lstStyle/>
                        <a:p>
                          <a:r>
                            <a:rPr lang="en-US" dirty="0"/>
                            <a:t>Integrate PDF to get probability</a:t>
                          </a:r>
                        </a:p>
                      </a:txBody>
                      <a:tcPr/>
                    </a:tc>
                    <a:extLst>
                      <a:ext uri="{0D108BD9-81ED-4DB2-BD59-A6C34878D82A}">
                        <a16:rowId xmlns:a16="http://schemas.microsoft.com/office/drawing/2014/main" val="3958944108"/>
                      </a:ext>
                    </a:extLst>
                  </a:tr>
                  <a:tr h="370840">
                    <a:tc>
                      <a:txBody>
                        <a:bodyPr/>
                        <a:lstStyle/>
                        <a:p>
                          <a:r>
                            <a:rPr lang="en-US" dirty="0"/>
                            <a:t>Convert from CDF to PMF</a:t>
                          </a:r>
                        </a:p>
                      </a:txBody>
                      <a:tcPr/>
                    </a:tc>
                    <a:tc>
                      <a:txBody>
                        <a:bodyPr/>
                        <a:lstStyle/>
                        <a:p>
                          <a:r>
                            <a:rPr lang="en-US" dirty="0"/>
                            <a:t>Sum up PMF to get CDF.</a:t>
                          </a:r>
                        </a:p>
                        <a:p>
                          <a:r>
                            <a:rPr lang="en-US" dirty="0"/>
                            <a:t>Look for “breakpoints” in CDF to get PMF. </a:t>
                          </a:r>
                        </a:p>
                      </a:txBody>
                      <a:tcPr/>
                    </a:tc>
                    <a:tc>
                      <a:txBody>
                        <a:bodyPr/>
                        <a:lstStyle/>
                        <a:p>
                          <a:r>
                            <a:rPr lang="en-US" dirty="0"/>
                            <a:t>Integrate PDF to get CDF.</a:t>
                          </a:r>
                        </a:p>
                        <a:p>
                          <a:r>
                            <a:rPr lang="en-US" dirty="0"/>
                            <a:t>Differentiate CDF to get PDF.</a:t>
                          </a:r>
                        </a:p>
                      </a:txBody>
                      <a:tcPr/>
                    </a:tc>
                    <a:extLst>
                      <a:ext uri="{0D108BD9-81ED-4DB2-BD59-A6C34878D82A}">
                        <a16:rowId xmlns:a16="http://schemas.microsoft.com/office/drawing/2014/main" val="2134381625"/>
                      </a:ext>
                    </a:extLst>
                  </a:tr>
                  <a:tr h="370840">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𝔼</m:t>
                                </m:r>
                                <m:r>
                                  <a:rPr lang="en-US" b="1" i="1" smtClean="0">
                                    <a:latin typeface="Cambria Math" panose="02040503050406030204" pitchFamily="18" charset="0"/>
                                  </a:rPr>
                                  <m:t>[</m:t>
                                </m:r>
                                <m:r>
                                  <a:rPr lang="en-US" b="1" i="1" smtClean="0">
                                    <a:latin typeface="Cambria Math" panose="02040503050406030204" pitchFamily="18" charset="0"/>
                                  </a:rPr>
                                  <m:t>𝑿</m:t>
                                </m:r>
                                <m:r>
                                  <a:rPr lang="en-US" b="1"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𝜔</m:t>
                                    </m:r>
                                  </m:sub>
                                  <m:sup/>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𝜔</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𝑋</m:t>
                                        </m:r>
                                      </m:sub>
                                    </m:sSub>
                                    <m:r>
                                      <a:rPr lang="en-US" b="0" i="1" smtClean="0">
                                        <a:latin typeface="Cambria Math" panose="02040503050406030204" pitchFamily="18" charset="0"/>
                                      </a:rPr>
                                      <m:t>(</m:t>
                                    </m:r>
                                    <m:r>
                                      <a:rPr lang="en-US" b="0" i="1" smtClean="0">
                                        <a:latin typeface="Cambria Math" panose="02040503050406030204" pitchFamily="18" charset="0"/>
                                      </a:rPr>
                                      <m:t>𝜔</m:t>
                                    </m:r>
                                    <m:r>
                                      <a:rPr lang="en-US" b="0" i="1" smtClean="0">
                                        <a:latin typeface="Cambria Math" panose="02040503050406030204" pitchFamily="18" charset="0"/>
                                      </a:rPr>
                                      <m:t>)</m:t>
                                    </m:r>
                                  </m:e>
                                </m:nary>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nary>
                                  <m:naryPr>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m:t>
                                    </m:r>
                                    <m:r>
                                      <a:rPr lang="en-US" b="0" i="1" smtClean="0">
                                        <a:latin typeface="Cambria Math" panose="02040503050406030204" pitchFamily="18" charset="0"/>
                                      </a:rPr>
                                      <m:t>∞</m:t>
                                    </m:r>
                                  </m:sub>
                                  <m:sup>
                                    <m:r>
                                      <a:rPr lang="en-US" b="0" i="1" smtClean="0">
                                        <a:latin typeface="Cambria Math" panose="02040503050406030204" pitchFamily="18" charset="0"/>
                                      </a:rPr>
                                      <m:t>∞</m:t>
                                    </m:r>
                                  </m:sup>
                                  <m:e>
                                    <m:r>
                                      <a:rPr lang="en-US" b="0" i="1" smtClean="0">
                                        <a:latin typeface="Cambria Math" panose="02040503050406030204" pitchFamily="18" charset="0"/>
                                      </a:rPr>
                                      <m:t>𝑧</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 </m:t>
                                    </m:r>
                                    <m:r>
                                      <m:rPr>
                                        <m:sty m:val="p"/>
                                      </m:rPr>
                                      <a:rPr lang="en-US" b="0" i="0" smtClean="0">
                                        <a:latin typeface="Cambria Math" panose="02040503050406030204" pitchFamily="18" charset="0"/>
                                      </a:rPr>
                                      <m:t>d</m:t>
                                    </m:r>
                                    <m:r>
                                      <a:rPr lang="en-US" b="0" i="1" smtClean="0">
                                        <a:latin typeface="Cambria Math" panose="02040503050406030204" pitchFamily="18" charset="0"/>
                                      </a:rPr>
                                      <m:t>𝑧</m:t>
                                    </m:r>
                                  </m:e>
                                </m:nary>
                              </m:oMath>
                            </m:oMathPara>
                          </a14:m>
                          <a:endParaRPr lang="en-US" dirty="0"/>
                        </a:p>
                      </a:txBody>
                      <a:tcPr/>
                    </a:tc>
                    <a:extLst>
                      <a:ext uri="{0D108BD9-81ED-4DB2-BD59-A6C34878D82A}">
                        <a16:rowId xmlns:a16="http://schemas.microsoft.com/office/drawing/2014/main" val="4292402285"/>
                      </a:ext>
                    </a:extLst>
                  </a:tr>
                  <a:tr h="370840">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𝔼</m:t>
                                </m:r>
                                <m:r>
                                  <a:rPr lang="en-US" b="1" i="1" smtClean="0">
                                    <a:latin typeface="Cambria Math" panose="02040503050406030204" pitchFamily="18" charset="0"/>
                                  </a:rPr>
                                  <m:t>[</m:t>
                                </m:r>
                                <m:r>
                                  <a:rPr lang="en-US" b="1" i="1" smtClean="0">
                                    <a:latin typeface="Cambria Math" panose="02040503050406030204" pitchFamily="18" charset="0"/>
                                  </a:rPr>
                                  <m:t>𝒈</m:t>
                                </m:r>
                                <m:d>
                                  <m:dPr>
                                    <m:ctrlPr>
                                      <a:rPr lang="en-US" b="1" i="1" smtClean="0">
                                        <a:latin typeface="Cambria Math" panose="02040503050406030204" pitchFamily="18" charset="0"/>
                                      </a:rPr>
                                    </m:ctrlPr>
                                  </m:dPr>
                                  <m:e>
                                    <m:r>
                                      <a:rPr lang="en-US" b="1" i="1" smtClean="0">
                                        <a:latin typeface="Cambria Math" panose="02040503050406030204" pitchFamily="18" charset="0"/>
                                      </a:rPr>
                                      <m:t>𝑿</m:t>
                                    </m:r>
                                  </m:e>
                                </m:d>
                                <m:r>
                                  <a:rPr lang="en-US" b="1"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𝜔</m:t>
                                    </m:r>
                                  </m:sub>
                                  <m:sup/>
                                  <m:e>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d>
                                          <m:dPr>
                                            <m:ctrlPr>
                                              <a:rPr lang="en-US" b="0" i="1" smtClean="0">
                                                <a:latin typeface="Cambria Math" panose="02040503050406030204" pitchFamily="18" charset="0"/>
                                              </a:rPr>
                                            </m:ctrlPr>
                                          </m:dPr>
                                          <m:e>
                                            <m:r>
                                              <a:rPr lang="en-US" b="0" i="1" smtClean="0">
                                                <a:latin typeface="Cambria Math" panose="02040503050406030204" pitchFamily="18" charset="0"/>
                                              </a:rPr>
                                              <m:t>𝜔</m:t>
                                            </m:r>
                                          </m:e>
                                        </m:d>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𝑋</m:t>
                                        </m:r>
                                      </m:sub>
                                    </m:sSub>
                                    <m:r>
                                      <a:rPr lang="en-US" b="0" i="1" smtClean="0">
                                        <a:latin typeface="Cambria Math" panose="02040503050406030204" pitchFamily="18" charset="0"/>
                                      </a:rPr>
                                      <m:t>(</m:t>
                                    </m:r>
                                    <m:r>
                                      <a:rPr lang="en-US" b="0" i="1" smtClean="0">
                                        <a:latin typeface="Cambria Math" panose="02040503050406030204" pitchFamily="18" charset="0"/>
                                      </a:rPr>
                                      <m:t>𝜔</m:t>
                                    </m:r>
                                    <m:r>
                                      <a:rPr lang="en-US" b="0" i="1" smtClean="0">
                                        <a:latin typeface="Cambria Math" panose="02040503050406030204" pitchFamily="18" charset="0"/>
                                      </a:rPr>
                                      <m:t>)</m:t>
                                    </m:r>
                                  </m:e>
                                </m:nary>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nary>
                                  <m:naryPr>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m:t>
                                    </m:r>
                                    <m:r>
                                      <a:rPr lang="en-US" b="0" i="1" smtClean="0">
                                        <a:latin typeface="Cambria Math" panose="02040503050406030204" pitchFamily="18" charset="0"/>
                                      </a:rPr>
                                      <m:t>∞</m:t>
                                    </m:r>
                                  </m:sub>
                                  <m:sup>
                                    <m:r>
                                      <a:rPr lang="en-US" b="0" i="1" smtClean="0">
                                        <a:latin typeface="Cambria Math" panose="02040503050406030204" pitchFamily="18" charset="0"/>
                                      </a:rPr>
                                      <m:t>∞</m:t>
                                    </m:r>
                                  </m:sup>
                                  <m:e>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 </m:t>
                                    </m:r>
                                    <m:r>
                                      <m:rPr>
                                        <m:sty m:val="p"/>
                                      </m:rPr>
                                      <a:rPr lang="en-US" b="0" i="0" smtClean="0">
                                        <a:latin typeface="Cambria Math" panose="02040503050406030204" pitchFamily="18" charset="0"/>
                                      </a:rPr>
                                      <m:t>d</m:t>
                                    </m:r>
                                    <m:r>
                                      <a:rPr lang="en-US" b="0" i="1" smtClean="0">
                                        <a:latin typeface="Cambria Math" panose="02040503050406030204" pitchFamily="18" charset="0"/>
                                      </a:rPr>
                                      <m:t>𝑧</m:t>
                                    </m:r>
                                  </m:e>
                                </m:nary>
                              </m:oMath>
                            </m:oMathPara>
                          </a14:m>
                          <a:endParaRPr lang="en-US" dirty="0"/>
                        </a:p>
                      </a:txBody>
                      <a:tcPr/>
                    </a:tc>
                    <a:extLst>
                      <a:ext uri="{0D108BD9-81ED-4DB2-BD59-A6C34878D82A}">
                        <a16:rowId xmlns:a16="http://schemas.microsoft.com/office/drawing/2014/main" val="3402158508"/>
                      </a:ext>
                    </a:extLst>
                  </a:tr>
                  <a:tr h="370840">
                    <a:tc>
                      <a:txBody>
                        <a:bodyPr/>
                        <a:lstStyle/>
                        <a:p>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𝐕𝐚𝐫</m:t>
                                </m:r>
                                <m:r>
                                  <a:rPr lang="en-US" b="1" i="1" smtClean="0">
                                    <a:latin typeface="Cambria Math" panose="02040503050406030204" pitchFamily="18" charset="0"/>
                                  </a:rPr>
                                  <m:t>(</m:t>
                                </m:r>
                                <m:r>
                                  <a:rPr lang="en-US" b="1" i="1" smtClean="0">
                                    <a:latin typeface="Cambria Math" panose="02040503050406030204" pitchFamily="18" charset="0"/>
                                  </a:rPr>
                                  <m:t>𝑿</m:t>
                                </m:r>
                                <m:r>
                                  <a:rPr lang="en-US" b="1"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2</m:t>
                                        </m:r>
                                      </m:sup>
                                    </m:sSup>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e>
                                    </m:d>
                                  </m:e>
                                  <m:sup>
                                    <m:r>
                                      <a:rPr lang="en-US" b="0" i="1" smtClean="0">
                                        <a:latin typeface="Cambria Math" panose="02040503050406030204" pitchFamily="18" charset="0"/>
                                      </a:rPr>
                                      <m:t>2</m:t>
                                    </m:r>
                                  </m:sup>
                                </m:sSup>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2</m:t>
                                        </m:r>
                                      </m:sup>
                                    </m:sSup>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e>
                                    </m:d>
                                  </m:e>
                                  <m:sup>
                                    <m:r>
                                      <a:rPr lang="en-US" b="0" i="1" smtClean="0">
                                        <a:latin typeface="Cambria Math" panose="02040503050406030204" pitchFamily="18" charset="0"/>
                                      </a:rPr>
                                      <m:t>2</m:t>
                                    </m:r>
                                  </m:sup>
                                </m:sSup>
                                <m:r>
                                  <a:rPr lang="en-US" b="0" i="1" smtClean="0">
                                    <a:latin typeface="Cambria Math" panose="02040503050406030204" pitchFamily="18" charset="0"/>
                                  </a:rPr>
                                  <m:t>=</m:t>
                                </m:r>
                                <m:nary>
                                  <m:naryPr>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m:t>
                                    </m:r>
                                    <m:r>
                                      <a:rPr lang="en-US" b="0" i="1" smtClean="0">
                                        <a:latin typeface="Cambria Math" panose="02040503050406030204" pitchFamily="18" charset="0"/>
                                      </a:rPr>
                                      <m:t>∞</m:t>
                                    </m:r>
                                  </m:sub>
                                  <m:sup>
                                    <m:r>
                                      <a:rPr lang="en-US" b="0" i="1" smtClean="0">
                                        <a:latin typeface="Cambria Math" panose="02040503050406030204" pitchFamily="18" charset="0"/>
                                      </a:rPr>
                                      <m:t>∞</m:t>
                                    </m:r>
                                  </m:sup>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𝑧</m:t>
                                            </m:r>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e>
                                        </m:d>
                                      </m:e>
                                      <m:sup>
                                        <m:r>
                                          <a:rPr lang="en-US" b="0" i="1" smtClean="0">
                                            <a:latin typeface="Cambria Math" panose="02040503050406030204" pitchFamily="18" charset="0"/>
                                          </a:rPr>
                                          <m:t>2</m:t>
                                        </m:r>
                                      </m:sup>
                                    </m:sSup>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 </m:t>
                                    </m:r>
                                    <m:r>
                                      <m:rPr>
                                        <m:sty m:val="p"/>
                                      </m:rPr>
                                      <a:rPr lang="en-US" b="0" i="0" smtClean="0">
                                        <a:latin typeface="Cambria Math" panose="02040503050406030204" pitchFamily="18" charset="0"/>
                                      </a:rPr>
                                      <m:t>d</m:t>
                                    </m:r>
                                    <m:r>
                                      <a:rPr lang="en-US" b="0" i="1" smtClean="0">
                                        <a:latin typeface="Cambria Math" panose="02040503050406030204" pitchFamily="18" charset="0"/>
                                      </a:rPr>
                                      <m:t>𝑧</m:t>
                                    </m:r>
                                  </m:e>
                                </m:nary>
                              </m:oMath>
                            </m:oMathPara>
                          </a14:m>
                          <a:endParaRPr lang="en-US" dirty="0"/>
                        </a:p>
                      </a:txBody>
                      <a:tcPr/>
                    </a:tc>
                    <a:extLst>
                      <a:ext uri="{0D108BD9-81ED-4DB2-BD59-A6C34878D82A}">
                        <a16:rowId xmlns:a16="http://schemas.microsoft.com/office/drawing/2014/main" val="2325061097"/>
                      </a:ext>
                    </a:extLst>
                  </a:tr>
                </a:tbl>
              </a:graphicData>
            </a:graphic>
          </p:graphicFrame>
        </mc:Choice>
        <mc:Fallback xmlns="">
          <p:graphicFrame>
            <p:nvGraphicFramePr>
              <p:cNvPr id="4" name="Content Placeholder 3">
                <a:extLst>
                  <a:ext uri="{FF2B5EF4-FFF2-40B4-BE49-F238E27FC236}">
                    <a16:creationId xmlns:a16="http://schemas.microsoft.com/office/drawing/2014/main" id="{F2EF8A37-1AE7-4913-A385-0557E276C42A}"/>
                  </a:ext>
                </a:extLst>
              </p:cNvPr>
              <p:cNvGraphicFramePr>
                <a:graphicFrameLocks noGrp="1"/>
              </p:cNvGraphicFramePr>
              <p:nvPr>
                <p:ph idx="1"/>
                <p:extLst>
                  <p:ext uri="{D42A27DB-BD31-4B8C-83A1-F6EECF244321}">
                    <p14:modId xmlns:p14="http://schemas.microsoft.com/office/powerpoint/2010/main" val="1644114108"/>
                  </p:ext>
                </p:extLst>
              </p:nvPr>
            </p:nvGraphicFramePr>
            <p:xfrm>
              <a:off x="574675" y="1463675"/>
              <a:ext cx="11187114" cy="4590162"/>
            </p:xfrm>
            <a:graphic>
              <a:graphicData uri="http://schemas.openxmlformats.org/drawingml/2006/table">
                <a:tbl>
                  <a:tblPr firstRow="1" firstCol="1" bandRow="1">
                    <a:tableStyleId>{5C22544A-7EE6-4342-B048-85BDC9FD1C3A}</a:tableStyleId>
                  </a:tblPr>
                  <a:tblGrid>
                    <a:gridCol w="2239963">
                      <a:extLst>
                        <a:ext uri="{9D8B030D-6E8A-4147-A177-3AD203B41FA5}">
                          <a16:colId xmlns:a16="http://schemas.microsoft.com/office/drawing/2014/main" val="1709032533"/>
                        </a:ext>
                      </a:extLst>
                    </a:gridCol>
                    <a:gridCol w="4214812">
                      <a:extLst>
                        <a:ext uri="{9D8B030D-6E8A-4147-A177-3AD203B41FA5}">
                          <a16:colId xmlns:a16="http://schemas.microsoft.com/office/drawing/2014/main" val="1906392070"/>
                        </a:ext>
                      </a:extLst>
                    </a:gridCol>
                    <a:gridCol w="4732339">
                      <a:extLst>
                        <a:ext uri="{9D8B030D-6E8A-4147-A177-3AD203B41FA5}">
                          <a16:colId xmlns:a16="http://schemas.microsoft.com/office/drawing/2014/main" val="1533312725"/>
                        </a:ext>
                      </a:extLst>
                    </a:gridCol>
                  </a:tblGrid>
                  <a:tr h="370840">
                    <a:tc>
                      <a:txBody>
                        <a:bodyPr/>
                        <a:lstStyle/>
                        <a:p>
                          <a:endParaRPr lang="en-US" dirty="0"/>
                        </a:p>
                      </a:txBody>
                      <a:tcPr/>
                    </a:tc>
                    <a:tc>
                      <a:txBody>
                        <a:bodyPr/>
                        <a:lstStyle/>
                        <a:p>
                          <a:r>
                            <a:rPr lang="en-US" dirty="0"/>
                            <a:t>Discrete Random Variables</a:t>
                          </a:r>
                        </a:p>
                      </a:txBody>
                      <a:tcPr/>
                    </a:tc>
                    <a:tc>
                      <a:txBody>
                        <a:bodyPr/>
                        <a:lstStyle/>
                        <a:p>
                          <a:r>
                            <a:rPr lang="en-US" dirty="0"/>
                            <a:t>Continuous Random Variables</a:t>
                          </a:r>
                        </a:p>
                      </a:txBody>
                      <a:tcPr/>
                    </a:tc>
                    <a:extLst>
                      <a:ext uri="{0D108BD9-81ED-4DB2-BD59-A6C34878D82A}">
                        <a16:rowId xmlns:a16="http://schemas.microsoft.com/office/drawing/2014/main" val="2646723447"/>
                      </a:ext>
                    </a:extLst>
                  </a:tr>
                  <a:tr h="640080">
                    <a:tc>
                      <a:txBody>
                        <a:bodyPr/>
                        <a:lstStyle/>
                        <a:p>
                          <a:endParaRPr lang="en-US"/>
                        </a:p>
                      </a:txBody>
                      <a:tcPr>
                        <a:blipFill>
                          <a:blip r:embed="rId3"/>
                          <a:stretch>
                            <a:fillRect l="-272" t="-62857" r="-400000" b="-561905"/>
                          </a:stretch>
                        </a:blipFill>
                      </a:tcPr>
                    </a:tc>
                    <a:tc>
                      <a:txBody>
                        <a:bodyPr/>
                        <a:lstStyle/>
                        <a:p>
                          <a:r>
                            <a:rPr lang="en-US" dirty="0"/>
                            <a:t>Equivalent to impossible</a:t>
                          </a:r>
                        </a:p>
                      </a:txBody>
                      <a:tcPr/>
                    </a:tc>
                    <a:tc>
                      <a:txBody>
                        <a:bodyPr/>
                        <a:lstStyle/>
                        <a:p>
                          <a:endParaRPr lang="en-US"/>
                        </a:p>
                      </a:txBody>
                      <a:tcPr>
                        <a:blipFill>
                          <a:blip r:embed="rId3"/>
                          <a:stretch>
                            <a:fillRect l="-136422" t="-62857" r="-515" b="-561905"/>
                          </a:stretch>
                        </a:blipFill>
                      </a:tcPr>
                    </a:tc>
                    <a:extLst>
                      <a:ext uri="{0D108BD9-81ED-4DB2-BD59-A6C34878D82A}">
                        <a16:rowId xmlns:a16="http://schemas.microsoft.com/office/drawing/2014/main" val="980795604"/>
                      </a:ext>
                    </a:extLst>
                  </a:tr>
                  <a:tr h="370840">
                    <a:tc>
                      <a:txBody>
                        <a:bodyPr/>
                        <a:lstStyle/>
                        <a:p>
                          <a:r>
                            <a:rPr lang="en-US" dirty="0"/>
                            <a:t>Relative Chances</a:t>
                          </a:r>
                        </a:p>
                      </a:txBody>
                      <a:tcPr/>
                    </a:tc>
                    <a:tc>
                      <a:txBody>
                        <a:bodyPr/>
                        <a:lstStyle/>
                        <a:p>
                          <a:endParaRPr lang="en-US"/>
                        </a:p>
                      </a:txBody>
                      <a:tcPr>
                        <a:blipFill>
                          <a:blip r:embed="rId3"/>
                          <a:stretch>
                            <a:fillRect l="-53401" t="-280328" r="-113025" b="-867213"/>
                          </a:stretch>
                        </a:blipFill>
                      </a:tcPr>
                    </a:tc>
                    <a:tc>
                      <a:txBody>
                        <a:bodyPr/>
                        <a:lstStyle/>
                        <a:p>
                          <a:endParaRPr lang="en-US"/>
                        </a:p>
                      </a:txBody>
                      <a:tcPr>
                        <a:blipFill>
                          <a:blip r:embed="rId3"/>
                          <a:stretch>
                            <a:fillRect l="-136422" t="-280328" r="-515" b="-867213"/>
                          </a:stretch>
                        </a:blipFill>
                      </a:tcPr>
                    </a:tc>
                    <a:extLst>
                      <a:ext uri="{0D108BD9-81ED-4DB2-BD59-A6C34878D82A}">
                        <a16:rowId xmlns:a16="http://schemas.microsoft.com/office/drawing/2014/main" val="3109935141"/>
                      </a:ext>
                    </a:extLst>
                  </a:tr>
                  <a:tr h="370840">
                    <a:tc>
                      <a:txBody>
                        <a:bodyPr/>
                        <a:lstStyle/>
                        <a:p>
                          <a:r>
                            <a:rPr lang="en-US" dirty="0"/>
                            <a:t>Events</a:t>
                          </a:r>
                        </a:p>
                      </a:txBody>
                      <a:tcPr/>
                    </a:tc>
                    <a:tc>
                      <a:txBody>
                        <a:bodyPr/>
                        <a:lstStyle/>
                        <a:p>
                          <a:r>
                            <a:rPr lang="en-US" dirty="0"/>
                            <a:t>Sum over PMF to get probability</a:t>
                          </a:r>
                        </a:p>
                      </a:txBody>
                      <a:tcPr/>
                    </a:tc>
                    <a:tc>
                      <a:txBody>
                        <a:bodyPr/>
                        <a:lstStyle/>
                        <a:p>
                          <a:r>
                            <a:rPr lang="en-US" dirty="0"/>
                            <a:t>Integrate PDF to get probability</a:t>
                          </a:r>
                        </a:p>
                      </a:txBody>
                      <a:tcPr/>
                    </a:tc>
                    <a:extLst>
                      <a:ext uri="{0D108BD9-81ED-4DB2-BD59-A6C34878D82A}">
                        <a16:rowId xmlns:a16="http://schemas.microsoft.com/office/drawing/2014/main" val="3958944108"/>
                      </a:ext>
                    </a:extLst>
                  </a:tr>
                  <a:tr h="640080">
                    <a:tc>
                      <a:txBody>
                        <a:bodyPr/>
                        <a:lstStyle/>
                        <a:p>
                          <a:r>
                            <a:rPr lang="en-US" dirty="0"/>
                            <a:t>Convert from CDF to PMF</a:t>
                          </a:r>
                        </a:p>
                      </a:txBody>
                      <a:tcPr/>
                    </a:tc>
                    <a:tc>
                      <a:txBody>
                        <a:bodyPr/>
                        <a:lstStyle/>
                        <a:p>
                          <a:r>
                            <a:rPr lang="en-US" dirty="0"/>
                            <a:t>Sum up PMF to get CDF.</a:t>
                          </a:r>
                        </a:p>
                        <a:p>
                          <a:r>
                            <a:rPr lang="en-US" dirty="0"/>
                            <a:t>Look for “breakpoints” in CDF to get PMF. </a:t>
                          </a:r>
                        </a:p>
                      </a:txBody>
                      <a:tcPr/>
                    </a:tc>
                    <a:tc>
                      <a:txBody>
                        <a:bodyPr/>
                        <a:lstStyle/>
                        <a:p>
                          <a:r>
                            <a:rPr lang="en-US" dirty="0"/>
                            <a:t>Integrate PDF to get CDF.</a:t>
                          </a:r>
                        </a:p>
                        <a:p>
                          <a:r>
                            <a:rPr lang="en-US" dirty="0"/>
                            <a:t>Differentiate CDF to get PDF.</a:t>
                          </a:r>
                        </a:p>
                      </a:txBody>
                      <a:tcPr/>
                    </a:tc>
                    <a:extLst>
                      <a:ext uri="{0D108BD9-81ED-4DB2-BD59-A6C34878D82A}">
                        <a16:rowId xmlns:a16="http://schemas.microsoft.com/office/drawing/2014/main" val="2134381625"/>
                      </a:ext>
                    </a:extLst>
                  </a:tr>
                  <a:tr h="757111">
                    <a:tc>
                      <a:txBody>
                        <a:bodyPr/>
                        <a:lstStyle/>
                        <a:p>
                          <a:endParaRPr lang="en-US"/>
                        </a:p>
                      </a:txBody>
                      <a:tcPr>
                        <a:blipFill>
                          <a:blip r:embed="rId3"/>
                          <a:stretch>
                            <a:fillRect l="-272" t="-320968" r="-400000" b="-192742"/>
                          </a:stretch>
                        </a:blipFill>
                      </a:tcPr>
                    </a:tc>
                    <a:tc>
                      <a:txBody>
                        <a:bodyPr/>
                        <a:lstStyle/>
                        <a:p>
                          <a:endParaRPr lang="en-US"/>
                        </a:p>
                      </a:txBody>
                      <a:tcPr>
                        <a:blipFill>
                          <a:blip r:embed="rId3"/>
                          <a:stretch>
                            <a:fillRect l="-53401" t="-320968" r="-113025" b="-192742"/>
                          </a:stretch>
                        </a:blipFill>
                      </a:tcPr>
                    </a:tc>
                    <a:tc>
                      <a:txBody>
                        <a:bodyPr/>
                        <a:lstStyle/>
                        <a:p>
                          <a:endParaRPr lang="en-US"/>
                        </a:p>
                      </a:txBody>
                      <a:tcPr>
                        <a:blipFill>
                          <a:blip r:embed="rId3"/>
                          <a:stretch>
                            <a:fillRect l="-136422" t="-320968" r="-515" b="-192742"/>
                          </a:stretch>
                        </a:blipFill>
                      </a:tcPr>
                    </a:tc>
                    <a:extLst>
                      <a:ext uri="{0D108BD9-81ED-4DB2-BD59-A6C34878D82A}">
                        <a16:rowId xmlns:a16="http://schemas.microsoft.com/office/drawing/2014/main" val="4292402285"/>
                      </a:ext>
                    </a:extLst>
                  </a:tr>
                  <a:tr h="757111">
                    <a:tc>
                      <a:txBody>
                        <a:bodyPr/>
                        <a:lstStyle/>
                        <a:p>
                          <a:endParaRPr lang="en-US"/>
                        </a:p>
                      </a:txBody>
                      <a:tcPr>
                        <a:blipFill>
                          <a:blip r:embed="rId3"/>
                          <a:stretch>
                            <a:fillRect l="-272" t="-417600" r="-400000" b="-91200"/>
                          </a:stretch>
                        </a:blipFill>
                      </a:tcPr>
                    </a:tc>
                    <a:tc>
                      <a:txBody>
                        <a:bodyPr/>
                        <a:lstStyle/>
                        <a:p>
                          <a:endParaRPr lang="en-US"/>
                        </a:p>
                      </a:txBody>
                      <a:tcPr>
                        <a:blipFill>
                          <a:blip r:embed="rId3"/>
                          <a:stretch>
                            <a:fillRect l="-53401" t="-417600" r="-113025" b="-91200"/>
                          </a:stretch>
                        </a:blipFill>
                      </a:tcPr>
                    </a:tc>
                    <a:tc>
                      <a:txBody>
                        <a:bodyPr/>
                        <a:lstStyle/>
                        <a:p>
                          <a:endParaRPr lang="en-US"/>
                        </a:p>
                      </a:txBody>
                      <a:tcPr>
                        <a:blipFill>
                          <a:blip r:embed="rId3"/>
                          <a:stretch>
                            <a:fillRect l="-136422" t="-417600" r="-515" b="-91200"/>
                          </a:stretch>
                        </a:blipFill>
                      </a:tcPr>
                    </a:tc>
                    <a:extLst>
                      <a:ext uri="{0D108BD9-81ED-4DB2-BD59-A6C34878D82A}">
                        <a16:rowId xmlns:a16="http://schemas.microsoft.com/office/drawing/2014/main" val="3402158508"/>
                      </a:ext>
                    </a:extLst>
                  </a:tr>
                  <a:tr h="683260">
                    <a:tc>
                      <a:txBody>
                        <a:bodyPr/>
                        <a:lstStyle/>
                        <a:p>
                          <a:endParaRPr lang="en-US"/>
                        </a:p>
                      </a:txBody>
                      <a:tcPr>
                        <a:blipFill>
                          <a:blip r:embed="rId3"/>
                          <a:stretch>
                            <a:fillRect l="-272" t="-577679" r="-400000" b="-1786"/>
                          </a:stretch>
                        </a:blipFill>
                      </a:tcPr>
                    </a:tc>
                    <a:tc>
                      <a:txBody>
                        <a:bodyPr/>
                        <a:lstStyle/>
                        <a:p>
                          <a:endParaRPr lang="en-US"/>
                        </a:p>
                      </a:txBody>
                      <a:tcPr>
                        <a:blipFill>
                          <a:blip r:embed="rId3"/>
                          <a:stretch>
                            <a:fillRect l="-53401" t="-577679" r="-113025" b="-1786"/>
                          </a:stretch>
                        </a:blipFill>
                      </a:tcPr>
                    </a:tc>
                    <a:tc>
                      <a:txBody>
                        <a:bodyPr/>
                        <a:lstStyle/>
                        <a:p>
                          <a:endParaRPr lang="en-US"/>
                        </a:p>
                      </a:txBody>
                      <a:tcPr>
                        <a:blipFill>
                          <a:blip r:embed="rId3"/>
                          <a:stretch>
                            <a:fillRect l="-136422" t="-577679" r="-515" b="-1786"/>
                          </a:stretch>
                        </a:blipFill>
                      </a:tcPr>
                    </a:tc>
                    <a:extLst>
                      <a:ext uri="{0D108BD9-81ED-4DB2-BD59-A6C34878D82A}">
                        <a16:rowId xmlns:a16="http://schemas.microsoft.com/office/drawing/2014/main" val="2325061097"/>
                      </a:ext>
                    </a:extLst>
                  </a:tr>
                </a:tbl>
              </a:graphicData>
            </a:graphic>
          </p:graphicFrame>
        </mc:Fallback>
      </mc:AlternateContent>
    </p:spTree>
    <p:extLst>
      <p:ext uri="{BB962C8B-B14F-4D97-AF65-F5344CB8AC3E}">
        <p14:creationId xmlns:p14="http://schemas.microsoft.com/office/powerpoint/2010/main" val="12222637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C8665-1CFD-654E-8B2F-B372AF45366B}"/>
              </a:ext>
            </a:extLst>
          </p:cNvPr>
          <p:cNvSpPr>
            <a:spLocks noGrp="1"/>
          </p:cNvSpPr>
          <p:nvPr>
            <p:ph type="title"/>
          </p:nvPr>
        </p:nvSpPr>
        <p:spPr>
          <a:xfrm>
            <a:off x="1902775" y="3262680"/>
            <a:ext cx="5292109" cy="590415"/>
          </a:xfrm>
        </p:spPr>
        <p:txBody>
          <a:bodyPr/>
          <a:lstStyle/>
          <a:p>
            <a:r>
              <a:rPr lang="en-US" dirty="0"/>
              <a:t>Expectation and Variance</a:t>
            </a:r>
          </a:p>
        </p:txBody>
      </p:sp>
      <p:sp>
        <p:nvSpPr>
          <p:cNvPr id="3" name="Text Placeholder 2">
            <a:extLst>
              <a:ext uri="{FF2B5EF4-FFF2-40B4-BE49-F238E27FC236}">
                <a16:creationId xmlns:a16="http://schemas.microsoft.com/office/drawing/2014/main" id="{E7C9BBDB-CFD3-0DC2-5EF3-140AFA70381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14600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2150C-6411-4421-83C8-377CBEE7B3D9}"/>
              </a:ext>
            </a:extLst>
          </p:cNvPr>
          <p:cNvSpPr>
            <a:spLocks noGrp="1"/>
          </p:cNvSpPr>
          <p:nvPr>
            <p:ph type="title"/>
          </p:nvPr>
        </p:nvSpPr>
        <p:spPr/>
        <p:txBody>
          <a:bodyPr/>
          <a:lstStyle/>
          <a:p>
            <a:r>
              <a:rPr lang="en-US" dirty="0"/>
              <a:t>Try it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3C3D2A7-1814-4FA2-9A7D-DAB0E7ACE506}"/>
                  </a:ext>
                </a:extLst>
              </p:cNvPr>
              <p:cNvSpPr>
                <a:spLocks noGrp="1"/>
              </p:cNvSpPr>
              <p:nvPr>
                <p:ph idx="1"/>
              </p:nvPr>
            </p:nvSpPr>
            <p:spPr/>
            <p:txBody>
              <a:bodyPr/>
              <a:lstStyle/>
              <a:p>
                <a:pPr lvl="0">
                  <a:buClr>
                    <a:srgbClr val="1CADE4"/>
                  </a:buClr>
                  <a:defRPr/>
                </a:pPr>
                <a:r>
                  <a:rPr lang="en-US" b="1" dirty="0">
                    <a:solidFill>
                      <a:prstClr val="black"/>
                    </a:solidFill>
                  </a:rPr>
                  <a:t>Run </a:t>
                </a:r>
                <a:r>
                  <a:rPr lang="en-US" b="1" u="sng" dirty="0">
                    <a:solidFill>
                      <a:prstClr val="black"/>
                    </a:solidFill>
                  </a:rPr>
                  <a:t>independent</a:t>
                </a:r>
                <a:r>
                  <a:rPr lang="en-US" b="1" dirty="0">
                    <a:solidFill>
                      <a:prstClr val="black"/>
                    </a:solidFill>
                  </a:rPr>
                  <a:t> trials with probability </a:t>
                </a:r>
                <a14:m>
                  <m:oMath xmlns:m="http://schemas.openxmlformats.org/officeDocument/2006/math">
                    <m:r>
                      <a:rPr lang="en-US" b="1" i="1">
                        <a:solidFill>
                          <a:prstClr val="black"/>
                        </a:solidFill>
                        <a:latin typeface="Cambria Math" panose="02040503050406030204" pitchFamily="18" charset="0"/>
                      </a:rPr>
                      <m:t>𝒑</m:t>
                    </m:r>
                  </m:oMath>
                </a14:m>
                <a:r>
                  <a:rPr lang="en-US" b="1" dirty="0">
                    <a:solidFill>
                      <a:prstClr val="black"/>
                    </a:solidFill>
                  </a:rPr>
                  <a:t>. How many trials do you need </a:t>
                </a:r>
                <a:r>
                  <a:rPr lang="en-US" b="1" i="1" dirty="0">
                    <a:solidFill>
                      <a:prstClr val="black"/>
                    </a:solidFill>
                  </a:rPr>
                  <a:t>until </a:t>
                </a:r>
                <a14:m>
                  <m:oMath xmlns:m="http://schemas.openxmlformats.org/officeDocument/2006/math">
                    <m:r>
                      <a:rPr lang="en-US" b="1" i="1">
                        <a:solidFill>
                          <a:prstClr val="black"/>
                        </a:solidFill>
                        <a:latin typeface="Cambria Math" panose="02040503050406030204" pitchFamily="18" charset="0"/>
                      </a:rPr>
                      <m:t>𝒓</m:t>
                    </m:r>
                  </m:oMath>
                </a14:m>
                <a:r>
                  <a:rPr lang="en-US" b="1" i="1" dirty="0">
                    <a:solidFill>
                      <a:prstClr val="black"/>
                    </a:solidFill>
                  </a:rPr>
                  <a:t> successes</a:t>
                </a:r>
                <a:r>
                  <a:rPr lang="en-US" b="1" dirty="0">
                    <a:solidFill>
                      <a:prstClr val="black"/>
                    </a:solidFill>
                  </a:rPr>
                  <a:t>?</a:t>
                </a:r>
              </a:p>
              <a:p>
                <a:pPr lvl="0">
                  <a:buClr>
                    <a:srgbClr val="1CADE4"/>
                  </a:buClr>
                  <a:defRPr/>
                </a:pPr>
                <a:endParaRPr lang="en-US" sz="1000" b="1" dirty="0">
                  <a:solidFill>
                    <a:prstClr val="black"/>
                  </a:solidFill>
                </a:endParaRPr>
              </a:p>
              <a:p>
                <a:pPr lvl="0">
                  <a:buClr>
                    <a:srgbClr val="1CADE4"/>
                  </a:buClr>
                  <a:defRPr/>
                </a:pPr>
                <a14:m>
                  <m:oMath xmlns:m="http://schemas.openxmlformats.org/officeDocument/2006/math">
                    <m:r>
                      <a:rPr lang="en-US" b="0" i="1" smtClean="0">
                        <a:solidFill>
                          <a:prstClr val="black"/>
                        </a:solidFill>
                        <a:latin typeface="Cambria Math" panose="02040503050406030204" pitchFamily="18" charset="0"/>
                      </a:rPr>
                      <m:t>𝑋</m:t>
                    </m:r>
                  </m:oMath>
                </a14:m>
                <a:r>
                  <a:rPr lang="en-US" dirty="0">
                    <a:solidFill>
                      <a:prstClr val="black"/>
                    </a:solidFill>
                  </a:rPr>
                  <a:t> is the number of trials till (and including) the </a:t>
                </a:r>
                <a:r>
                  <a:rPr lang="en-US" dirty="0" err="1">
                    <a:solidFill>
                      <a:prstClr val="black"/>
                    </a:solidFill>
                  </a:rPr>
                  <a:t>r’th</a:t>
                </a:r>
                <a:r>
                  <a:rPr lang="en-US" dirty="0">
                    <a:solidFill>
                      <a:prstClr val="black"/>
                    </a:solidFill>
                  </a:rPr>
                  <a:t> success</a:t>
                </a:r>
              </a:p>
              <a:p>
                <a:pPr marL="0" indent="0">
                  <a:buNone/>
                </a:pPr>
                <a:endParaRPr lang="en-US" sz="1000" dirty="0"/>
              </a:p>
              <a:p>
                <a:r>
                  <a:rPr lang="en-US" dirty="0"/>
                  <a:t>What is the </a:t>
                </a:r>
                <a:r>
                  <a:rPr lang="en-US" b="1" dirty="0"/>
                  <a:t>support</a:t>
                </a:r>
                <a:r>
                  <a:rPr lang="en-US" dirty="0"/>
                  <a:t> of </a:t>
                </a:r>
                <a14:m>
                  <m:oMath xmlns:m="http://schemas.openxmlformats.org/officeDocument/2006/math">
                    <m:r>
                      <a:rPr lang="en-US" b="0" i="1" smtClean="0">
                        <a:latin typeface="Cambria Math" panose="02040503050406030204" pitchFamily="18" charset="0"/>
                      </a:rPr>
                      <m:t>𝑋</m:t>
                    </m:r>
                  </m:oMath>
                </a14:m>
                <a:r>
                  <a:rPr lang="en-US" dirty="0"/>
                  <a:t>?</a:t>
                </a:r>
              </a:p>
              <a:p>
                <a:r>
                  <a:rPr lang="en-US" dirty="0"/>
                  <a:t>What’s the </a:t>
                </a:r>
                <a:r>
                  <a:rPr lang="en-US" b="1" dirty="0"/>
                  <a:t>PMF</a:t>
                </a:r>
                <a:r>
                  <a:rPr lang="en-US" dirty="0"/>
                  <a:t>? </a:t>
                </a:r>
              </a:p>
              <a:p>
                <a:pPr lvl="1"/>
                <a:r>
                  <a:rPr lang="en-US" dirty="0"/>
                  <a:t>i.e., what is the probability it takes exactly </a:t>
                </a:r>
                <a14:m>
                  <m:oMath xmlns:m="http://schemas.openxmlformats.org/officeDocument/2006/math">
                    <m:r>
                      <a:rPr lang="en-US" b="0" i="1" smtClean="0">
                        <a:latin typeface="Cambria Math" panose="02040503050406030204" pitchFamily="18" charset="0"/>
                      </a:rPr>
                      <m:t>𝑘</m:t>
                    </m:r>
                  </m:oMath>
                </a14:m>
                <a:r>
                  <a:rPr lang="en-US" dirty="0"/>
                  <a:t> trials till the </a:t>
                </a:r>
                <a:r>
                  <a:rPr lang="en-US" dirty="0" err="1"/>
                  <a:t>r’th</a:t>
                </a:r>
                <a:r>
                  <a:rPr lang="en-US" dirty="0"/>
                  <a:t> success?</a:t>
                </a:r>
              </a:p>
            </p:txBody>
          </p:sp>
        </mc:Choice>
        <mc:Fallback xmlns="">
          <p:sp>
            <p:nvSpPr>
              <p:cNvPr id="3" name="Content Placeholder 2">
                <a:extLst>
                  <a:ext uri="{FF2B5EF4-FFF2-40B4-BE49-F238E27FC236}">
                    <a16:creationId xmlns:a16="http://schemas.microsoft.com/office/drawing/2014/main" id="{53C3D2A7-1814-4FA2-9A7D-DAB0E7ACE506}"/>
                  </a:ext>
                </a:extLst>
              </p:cNvPr>
              <p:cNvSpPr>
                <a:spLocks noGrp="1" noRot="1" noChangeAspect="1" noMove="1" noResize="1" noEditPoints="1" noAdjustHandles="1" noChangeArrowheads="1" noChangeShapeType="1" noTextEdit="1"/>
              </p:cNvSpPr>
              <p:nvPr>
                <p:ph idx="1"/>
              </p:nvPr>
            </p:nvSpPr>
            <p:spPr>
              <a:blipFill>
                <a:blip r:embed="rId3"/>
                <a:stretch>
                  <a:fillRect l="-708" t="-2138" r="-1198"/>
                </a:stretch>
              </a:blipFill>
            </p:spPr>
            <p:txBody>
              <a:bodyPr/>
              <a:lstStyle/>
              <a:p>
                <a:r>
                  <a:rPr lang="en-US">
                    <a:noFill/>
                  </a:rPr>
                  <a:t> </a:t>
                </a:r>
              </a:p>
            </p:txBody>
          </p:sp>
        </mc:Fallback>
      </mc:AlternateContent>
      <p:sp>
        <p:nvSpPr>
          <p:cNvPr id="4" name="Rounded Rectangle 4">
            <a:extLst>
              <a:ext uri="{FF2B5EF4-FFF2-40B4-BE49-F238E27FC236}">
                <a16:creationId xmlns:a16="http://schemas.microsoft.com/office/drawing/2014/main" id="{5DC56F5C-5904-6A27-EAEF-5841A3272A0D}"/>
              </a:ext>
            </a:extLst>
          </p:cNvPr>
          <p:cNvSpPr/>
          <p:nvPr/>
        </p:nvSpPr>
        <p:spPr>
          <a:xfrm>
            <a:off x="5128591" y="5989983"/>
            <a:ext cx="6838626" cy="6770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Fill out the poll everywhere: pollev.com/cse312</a:t>
            </a:r>
          </a:p>
        </p:txBody>
      </p:sp>
    </p:spTree>
    <p:extLst>
      <p:ext uri="{BB962C8B-B14F-4D97-AF65-F5344CB8AC3E}">
        <p14:creationId xmlns:p14="http://schemas.microsoft.com/office/powerpoint/2010/main" val="30980534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BA5E0-5262-4BCB-B54A-7FBEB5B71AD7}"/>
              </a:ext>
            </a:extLst>
          </p:cNvPr>
          <p:cNvSpPr>
            <a:spLocks noGrp="1"/>
          </p:cNvSpPr>
          <p:nvPr>
            <p:ph type="title"/>
          </p:nvPr>
        </p:nvSpPr>
        <p:spPr/>
        <p:txBody>
          <a:bodyPr/>
          <a:lstStyle/>
          <a:p>
            <a:r>
              <a:rPr lang="en-US" dirty="0"/>
              <a:t>What about expectation?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6F57E79-AC2D-43F5-A877-EF3CBA1D5FD4}"/>
                  </a:ext>
                </a:extLst>
              </p:cNvPr>
              <p:cNvSpPr>
                <a:spLocks noGrp="1"/>
              </p:cNvSpPr>
              <p:nvPr>
                <p:ph idx="1"/>
              </p:nvPr>
            </p:nvSpPr>
            <p:spPr/>
            <p:txBody>
              <a:bodyPr/>
              <a:lstStyle/>
              <a:p>
                <a:pPr marL="0" indent="0">
                  <a:buNone/>
                </a:pPr>
                <a:endParaRPr lang="en-US" dirty="0"/>
              </a:p>
              <a:p>
                <a:pPr marL="0" indent="0">
                  <a:buNone/>
                </a:pPr>
                <a:endParaRPr lang="en-US" sz="1000" dirty="0"/>
              </a:p>
              <a:p>
                <a:r>
                  <a:rPr lang="en-US" dirty="0"/>
                  <a:t>For a </a:t>
                </a:r>
                <a:r>
                  <a:rPr lang="en-US" b="1" dirty="0"/>
                  <a:t>continuous</a:t>
                </a:r>
                <a:r>
                  <a:rPr lang="en-US" dirty="0"/>
                  <a:t> random variable </a:t>
                </a:r>
                <a14:m>
                  <m:oMath xmlns:m="http://schemas.openxmlformats.org/officeDocument/2006/math">
                    <m:r>
                      <a:rPr lang="en-US" b="0" i="1" smtClean="0">
                        <a:latin typeface="Cambria Math" panose="02040503050406030204" pitchFamily="18" charset="0"/>
                      </a:rPr>
                      <m:t>𝑋</m:t>
                    </m:r>
                  </m:oMath>
                </a14:m>
                <a:r>
                  <a:rPr lang="en-US" dirty="0"/>
                  <a:t>, we define:</a:t>
                </a:r>
              </a:p>
              <a:p>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m:t>
                        </m:r>
                        <m:r>
                          <a:rPr lang="en-US" b="0" i="1" smtClean="0">
                            <a:latin typeface="Cambria Math" panose="02040503050406030204" pitchFamily="18" charset="0"/>
                          </a:rPr>
                          <m:t>∞</m:t>
                        </m:r>
                      </m:sub>
                      <m:sup>
                        <m:r>
                          <a:rPr lang="en-US" b="0" i="1" smtClean="0">
                            <a:latin typeface="Cambria Math" panose="02040503050406030204" pitchFamily="18" charset="0"/>
                          </a:rPr>
                          <m:t>∞</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r>
                              <a:rPr lang="en-US" b="0" i="1" smtClean="0">
                                <a:latin typeface="Cambria Math" panose="02040503050406030204" pitchFamily="18" charset="0"/>
                              </a:rPr>
                              <m:t>⋅</m:t>
                            </m:r>
                            <m:r>
                              <a:rPr lang="en-US" b="0" i="1" smtClean="0">
                                <a:latin typeface="Cambria Math" panose="02040503050406030204" pitchFamily="18" charset="0"/>
                              </a:rPr>
                              <m:t>𝑓</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 </m:t>
                        </m:r>
                        <m:r>
                          <m:rPr>
                            <m:sty m:val="p"/>
                          </m:rPr>
                          <a:rPr lang="en-US" b="0" i="0" smtClean="0">
                            <a:latin typeface="Cambria Math" panose="02040503050406030204" pitchFamily="18" charset="0"/>
                          </a:rPr>
                          <m:t>d</m:t>
                        </m:r>
                        <m:r>
                          <a:rPr lang="en-US" b="0" i="1" smtClean="0">
                            <a:latin typeface="Cambria Math" panose="02040503050406030204" pitchFamily="18" charset="0"/>
                          </a:rPr>
                          <m:t>𝑧</m:t>
                        </m:r>
                      </m:e>
                    </m:nary>
                  </m:oMath>
                </a14:m>
                <a:endParaRPr lang="en-US" dirty="0"/>
              </a:p>
              <a:p>
                <a:endParaRPr lang="en-US" dirty="0"/>
              </a:p>
              <a:p>
                <a:r>
                  <a:rPr lang="en-US" dirty="0"/>
                  <a:t>Just replace summing over the PMF with integrating the PDF.</a:t>
                </a:r>
              </a:p>
              <a:p>
                <a:r>
                  <a:rPr lang="en-US" dirty="0"/>
                  <a:t>It still represents the average value of </a:t>
                </a:r>
                <a14:m>
                  <m:oMath xmlns:m="http://schemas.openxmlformats.org/officeDocument/2006/math">
                    <m:r>
                      <a:rPr lang="en-US" b="0" i="1" smtClean="0">
                        <a:latin typeface="Cambria Math" panose="02040503050406030204" pitchFamily="18" charset="0"/>
                      </a:rPr>
                      <m:t>𝑋</m:t>
                    </m:r>
                  </m:oMath>
                </a14:m>
                <a:r>
                  <a:rPr lang="en-US" dirty="0"/>
                  <a:t>.</a:t>
                </a:r>
              </a:p>
            </p:txBody>
          </p:sp>
        </mc:Choice>
        <mc:Fallback xmlns="">
          <p:sp>
            <p:nvSpPr>
              <p:cNvPr id="3" name="Content Placeholder 2">
                <a:extLst>
                  <a:ext uri="{FF2B5EF4-FFF2-40B4-BE49-F238E27FC236}">
                    <a16:creationId xmlns:a16="http://schemas.microsoft.com/office/drawing/2014/main" id="{76F57E79-AC2D-43F5-A877-EF3CBA1D5FD4}"/>
                  </a:ext>
                </a:extLst>
              </p:cNvPr>
              <p:cNvSpPr>
                <a:spLocks noGrp="1" noRot="1" noChangeAspect="1" noMove="1" noResize="1" noEditPoints="1" noAdjustHandles="1" noChangeArrowheads="1" noChangeShapeType="1" noTextEdit="1"/>
              </p:cNvSpPr>
              <p:nvPr>
                <p:ph idx="1"/>
              </p:nvPr>
            </p:nvSpPr>
            <p:spPr>
              <a:blipFill>
                <a:blip r:embed="rId2"/>
                <a:stretch>
                  <a:fillRect l="-6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FCF5DA6-9356-A89D-45E6-98F8CE3A828B}"/>
                  </a:ext>
                </a:extLst>
              </p:cNvPr>
              <p:cNvSpPr txBox="1"/>
              <p:nvPr/>
            </p:nvSpPr>
            <p:spPr>
              <a:xfrm>
                <a:off x="575239" y="1277943"/>
                <a:ext cx="10929937" cy="743362"/>
              </a:xfrm>
              <a:prstGeom prst="roundRect">
                <a:avLst>
                  <a:gd name="adj" fmla="val 16667"/>
                </a:avLst>
              </a:prstGeom>
              <a:solidFill>
                <a:srgbClr val="F3F0E9"/>
              </a:solidFill>
            </p:spPr>
            <p:txBody>
              <a:bodyPr wrap="square" anchor="ctr">
                <a:noAutofit/>
              </a:bodyPr>
              <a:lstStyle/>
              <a:p>
                <a:pPr algn="ctr"/>
                <a:r>
                  <a:rPr lang="en-US" sz="2400" dirty="0">
                    <a:latin typeface="Segoe UI Semilight" panose="020B0402040204020203" pitchFamily="34" charset="0"/>
                    <a:cs typeface="Segoe UI Semilight" panose="020B0402040204020203" pitchFamily="34" charset="0"/>
                  </a:rPr>
                  <a:t>For a </a:t>
                </a:r>
                <a:r>
                  <a:rPr lang="en-US" sz="2400" b="1" dirty="0">
                    <a:latin typeface="Segoe UI Semilight" panose="020B0402040204020203" pitchFamily="34" charset="0"/>
                    <a:cs typeface="Segoe UI Semilight" panose="020B0402040204020203" pitchFamily="34" charset="0"/>
                  </a:rPr>
                  <a:t>discrete </a:t>
                </a:r>
                <a:r>
                  <a:rPr lang="en-US" sz="2400" dirty="0">
                    <a:latin typeface="Segoe UI Semilight" panose="020B0402040204020203" pitchFamily="34" charset="0"/>
                    <a:cs typeface="Segoe UI Semilight" panose="020B0402040204020203" pitchFamily="34" charset="0"/>
                  </a:rPr>
                  <a:t>random variable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𝑋</m:t>
                    </m:r>
                  </m:oMath>
                </a14:m>
                <a:r>
                  <a:rPr lang="en-US" sz="2400" b="1" dirty="0">
                    <a:latin typeface="Segoe UI Semilight" panose="020B0402040204020203" pitchFamily="34" charset="0"/>
                    <a:cs typeface="Segoe UI Semilight" panose="020B0402040204020203" pitchFamily="34" charset="0"/>
                  </a:rPr>
                  <a:t>, </a:t>
                </a:r>
                <a:r>
                  <a:rPr lang="en-US" sz="2400" dirty="0">
                    <a:latin typeface="Segoe UI Semilight" panose="020B0402040204020203" pitchFamily="34" charset="0"/>
                    <a:cs typeface="Segoe UI Semilight" panose="020B0402040204020203" pitchFamily="34" charset="0"/>
                  </a:rPr>
                  <a:t>we have </a:t>
                </a:r>
                <a14:m>
                  <m:oMath xmlns:m="http://schemas.openxmlformats.org/officeDocument/2006/math">
                    <m:r>
                      <a:rPr lang="en-US" sz="2400" i="1">
                        <a:latin typeface="Cambria Math" panose="02040503050406030204" pitchFamily="18" charset="0"/>
                      </a:rPr>
                      <m:t>𝔼</m:t>
                    </m:r>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𝑋</m:t>
                        </m:r>
                      </m:e>
                    </m:d>
                    <m:r>
                      <a:rPr lang="en-US" sz="2400" i="1">
                        <a:latin typeface="Cambria Math" panose="02040503050406030204" pitchFamily="18" charset="0"/>
                      </a:rPr>
                      <m:t>=</m:t>
                    </m:r>
                    <m:nary>
                      <m:naryPr>
                        <m:chr m:val="∑"/>
                        <m:supHide m:val="on"/>
                        <m:ctrlPr>
                          <a:rPr lang="en-US" sz="2400" b="0" i="1" smtClean="0">
                            <a:latin typeface="Cambria Math" panose="02040503050406030204" pitchFamily="18" charset="0"/>
                          </a:rPr>
                        </m:ctrlPr>
                      </m:naryPr>
                      <m:sub>
                        <m:r>
                          <a:rPr lang="en-US" sz="2400" b="0" i="1" smtClean="0">
                            <a:latin typeface="Cambria Math" panose="02040503050406030204" pitchFamily="18" charset="0"/>
                          </a:rPr>
                          <m:t>𝑘</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Ω</m:t>
                            </m:r>
                          </m:e>
                          <m:sub>
                            <m:r>
                              <a:rPr lang="en-US" sz="2400" b="0" i="1" smtClean="0">
                                <a:latin typeface="Cambria Math" panose="02040503050406030204" pitchFamily="18" charset="0"/>
                              </a:rPr>
                              <m:t>𝑋</m:t>
                            </m:r>
                          </m:sub>
                        </m:sSub>
                      </m:sub>
                      <m:sup/>
                      <m:e>
                        <m:r>
                          <a:rPr lang="en-US" sz="2400" b="0" i="1" smtClean="0">
                            <a:latin typeface="Cambria Math" panose="02040503050406030204" pitchFamily="18" charset="0"/>
                          </a:rPr>
                          <m:t>𝑘</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𝑋</m:t>
                            </m:r>
                          </m:sub>
                        </m:sSub>
                        <m:r>
                          <a:rPr lang="en-US" sz="2400" b="0" i="1" smtClean="0">
                            <a:latin typeface="Cambria Math" panose="02040503050406030204" pitchFamily="18" charset="0"/>
                          </a:rPr>
                          <m:t>(</m:t>
                        </m:r>
                        <m:r>
                          <a:rPr lang="en-US" sz="2400" b="0" i="1" smtClean="0">
                            <a:latin typeface="Cambria Math" panose="02040503050406030204" pitchFamily="18" charset="0"/>
                          </a:rPr>
                          <m:t>𝑘</m:t>
                        </m:r>
                        <m:r>
                          <a:rPr lang="en-US" sz="2400" b="0" i="1" smtClean="0">
                            <a:latin typeface="Cambria Math" panose="02040503050406030204" pitchFamily="18" charset="0"/>
                          </a:rPr>
                          <m:t>)</m:t>
                        </m:r>
                      </m:e>
                    </m:nary>
                  </m:oMath>
                </a14:m>
                <a:endParaRPr lang="en-US" sz="2400" b="1" dirty="0">
                  <a:latin typeface="Segoe UI Semilight" panose="020B0402040204020203" pitchFamily="34" charset="0"/>
                  <a:cs typeface="Segoe UI Semilight" panose="020B0402040204020203" pitchFamily="34" charset="0"/>
                </a:endParaRPr>
              </a:p>
            </p:txBody>
          </p:sp>
        </mc:Choice>
        <mc:Fallback xmlns="">
          <p:sp>
            <p:nvSpPr>
              <p:cNvPr id="4" name="TextBox 3">
                <a:extLst>
                  <a:ext uri="{FF2B5EF4-FFF2-40B4-BE49-F238E27FC236}">
                    <a16:creationId xmlns:a16="http://schemas.microsoft.com/office/drawing/2014/main" id="{7FCF5DA6-9356-A89D-45E6-98F8CE3A828B}"/>
                  </a:ext>
                </a:extLst>
              </p:cNvPr>
              <p:cNvSpPr txBox="1">
                <a:spLocks noRot="1" noChangeAspect="1" noMove="1" noResize="1" noEditPoints="1" noAdjustHandles="1" noChangeArrowheads="1" noChangeShapeType="1" noTextEdit="1"/>
              </p:cNvSpPr>
              <p:nvPr/>
            </p:nvSpPr>
            <p:spPr>
              <a:xfrm>
                <a:off x="575239" y="1277943"/>
                <a:ext cx="10929937" cy="743362"/>
              </a:xfrm>
              <a:prstGeom prst="roundRect">
                <a:avLst>
                  <a:gd name="adj" fmla="val 16667"/>
                </a:avLst>
              </a:prstGeom>
              <a:blipFill>
                <a:blip r:embed="rId3"/>
                <a:stretch>
                  <a:fillRect t="-63934" b="-100820"/>
                </a:stretch>
              </a:blipFill>
            </p:spPr>
            <p:txBody>
              <a:bodyPr/>
              <a:lstStyle/>
              <a:p>
                <a:r>
                  <a:rPr lang="en-US">
                    <a:noFill/>
                  </a:rPr>
                  <a:t> </a:t>
                </a:r>
              </a:p>
            </p:txBody>
          </p:sp>
        </mc:Fallback>
      </mc:AlternateContent>
    </p:spTree>
    <p:extLst>
      <p:ext uri="{BB962C8B-B14F-4D97-AF65-F5344CB8AC3E}">
        <p14:creationId xmlns:p14="http://schemas.microsoft.com/office/powerpoint/2010/main" val="25675570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9AADD-6D8E-433E-9D93-CE408BE6B95A}"/>
              </a:ext>
            </a:extLst>
          </p:cNvPr>
          <p:cNvSpPr>
            <a:spLocks noGrp="1"/>
          </p:cNvSpPr>
          <p:nvPr>
            <p:ph type="title"/>
          </p:nvPr>
        </p:nvSpPr>
        <p:spPr/>
        <p:txBody>
          <a:bodyPr/>
          <a:lstStyle/>
          <a:p>
            <a:r>
              <a:rPr lang="en-US" dirty="0"/>
              <a:t>Expectation of a function</a:t>
            </a:r>
          </a:p>
        </p:txBody>
      </p:sp>
      <p:sp>
        <p:nvSpPr>
          <p:cNvPr id="3" name="Content Placeholder 2">
            <a:extLst>
              <a:ext uri="{FF2B5EF4-FFF2-40B4-BE49-F238E27FC236}">
                <a16:creationId xmlns:a16="http://schemas.microsoft.com/office/drawing/2014/main" id="{823CAD82-C427-4BD7-A194-F9D0C6391A5B}"/>
              </a:ext>
            </a:extLst>
          </p:cNvPr>
          <p:cNvSpPr>
            <a:spLocks noGrp="1"/>
          </p:cNvSpPr>
          <p:nvPr>
            <p:ph idx="1"/>
          </p:nvPr>
        </p:nvSpPr>
        <p:spPr>
          <a:xfrm>
            <a:off x="575240" y="3766552"/>
            <a:ext cx="11187258" cy="3324861"/>
          </a:xfrm>
        </p:spPr>
        <p:txBody>
          <a:bodyPr/>
          <a:lstStyle/>
          <a:p>
            <a:r>
              <a:rPr lang="en-US" dirty="0"/>
              <a:t>Again, analogous to the discrete case; just replace summation with integration and </a:t>
            </a:r>
            <a:r>
              <a:rPr lang="en-US" dirty="0" err="1"/>
              <a:t>pmf</a:t>
            </a:r>
            <a:r>
              <a:rPr lang="en-US" dirty="0"/>
              <a:t> with the pdf.</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B3031C61-8320-4779-9BAC-341E0546C689}"/>
                  </a:ext>
                </a:extLst>
              </p:cNvPr>
              <p:cNvSpPr/>
              <p:nvPr/>
            </p:nvSpPr>
            <p:spPr>
              <a:xfrm>
                <a:off x="575238" y="2284492"/>
                <a:ext cx="9172011" cy="1145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latin typeface="Segoe UI Semilight" panose="020B0402040204020203" pitchFamily="34" charset="0"/>
                    <a:cs typeface="Segoe UI Semilight" panose="020B0402040204020203" pitchFamily="34" charset="0"/>
                  </a:rPr>
                  <a:t>For any function </a:t>
                </a:r>
                <a14:m>
                  <m:oMath xmlns:m="http://schemas.openxmlformats.org/officeDocument/2006/math">
                    <m:r>
                      <a:rPr lang="en-US" sz="2800" b="0" i="1" smtClean="0">
                        <a:solidFill>
                          <a:schemeClr val="tx1"/>
                        </a:solidFill>
                        <a:latin typeface="Cambria Math" panose="02040503050406030204" pitchFamily="18" charset="0"/>
                        <a:cs typeface="Segoe UI Semibold" panose="020B0702040204020203" pitchFamily="34" charset="0"/>
                      </a:rPr>
                      <m:t>𝑔</m:t>
                    </m:r>
                  </m:oMath>
                </a14:m>
                <a:r>
                  <a:rPr lang="en-US" sz="2800" dirty="0">
                    <a:solidFill>
                      <a:schemeClr val="tx1"/>
                    </a:solidFill>
                    <a:latin typeface="Segoe UI Semilight" panose="020B0402040204020203" pitchFamily="34" charset="0"/>
                    <a:cs typeface="Segoe UI Semilight" panose="020B0402040204020203" pitchFamily="34" charset="0"/>
                  </a:rPr>
                  <a:t> and any </a:t>
                </a:r>
                <a:r>
                  <a:rPr lang="en-US" sz="2800" b="1" dirty="0">
                    <a:solidFill>
                      <a:schemeClr val="tx1"/>
                    </a:solidFill>
                    <a:latin typeface="Segoe UI Semilight" panose="020B0402040204020203" pitchFamily="34" charset="0"/>
                    <a:cs typeface="Segoe UI Semilight" panose="020B0402040204020203" pitchFamily="34" charset="0"/>
                  </a:rPr>
                  <a:t>continuous</a:t>
                </a:r>
                <a:r>
                  <a:rPr lang="en-US" sz="2800" dirty="0">
                    <a:solidFill>
                      <a:schemeClr val="tx1"/>
                    </a:solidFill>
                    <a:latin typeface="Segoe UI Semilight" panose="020B0402040204020203" pitchFamily="34" charset="0"/>
                    <a:cs typeface="Segoe UI Semilight" panose="020B0402040204020203" pitchFamily="34" charset="0"/>
                  </a:rPr>
                  <a:t> random variable, </a:t>
                </a:r>
                <a14:m>
                  <m:oMath xmlns:m="http://schemas.openxmlformats.org/officeDocument/2006/math">
                    <m:r>
                      <a:rPr lang="en-US" sz="2800" b="0" i="1" smtClean="0">
                        <a:solidFill>
                          <a:schemeClr val="tx1"/>
                        </a:solidFill>
                        <a:latin typeface="Cambria Math" panose="02040503050406030204" pitchFamily="18" charset="0"/>
                        <a:cs typeface="Segoe UI Semibold" panose="020B0702040204020203" pitchFamily="34" charset="0"/>
                      </a:rPr>
                      <m:t>𝑋</m:t>
                    </m:r>
                    <m:r>
                      <a:rPr lang="en-US" sz="2800" b="0" i="1" smtClean="0">
                        <a:solidFill>
                          <a:schemeClr val="tx1"/>
                        </a:solidFill>
                        <a:latin typeface="Cambria Math" panose="02040503050406030204" pitchFamily="18" charset="0"/>
                        <a:cs typeface="Segoe UI Semibold" panose="020B0702040204020203" pitchFamily="34" charset="0"/>
                      </a:rPr>
                      <m:t>:</m:t>
                    </m:r>
                  </m:oMath>
                </a14:m>
                <a:endParaRPr lang="en-US" sz="2800" dirty="0">
                  <a:solidFill>
                    <a:schemeClr val="tx1"/>
                  </a:solidFill>
                  <a:latin typeface="Segoe UI Semilight" panose="020B0402040204020203" pitchFamily="34" charset="0"/>
                  <a:cs typeface="Segoe UI Semilight" panose="020B0402040204020203" pitchFamily="34" charset="0"/>
                </a:endParaRPr>
              </a:p>
              <a:p>
                <a:r>
                  <a:rPr lang="en-US" sz="2800" dirty="0">
                    <a:solidFill>
                      <a:schemeClr val="tx1"/>
                    </a:solidFill>
                    <a:latin typeface="Segoe UI Semilight" panose="020B0402040204020203" pitchFamily="34" charset="0"/>
                    <a:cs typeface="Segoe UI Semilight" panose="020B0402040204020203" pitchFamily="34" charset="0"/>
                  </a:rPr>
                  <a:t> </a:t>
                </a:r>
                <a14:m>
                  <m:oMath xmlns:m="http://schemas.openxmlformats.org/officeDocument/2006/math">
                    <m:r>
                      <a:rPr lang="en-US" sz="2800" b="0" i="1" smtClean="0">
                        <a:solidFill>
                          <a:schemeClr val="tx1"/>
                        </a:solidFill>
                        <a:latin typeface="Cambria Math" panose="02040503050406030204" pitchFamily="18" charset="0"/>
                        <a:cs typeface="Segoe UI Semibold" panose="020B0702040204020203" pitchFamily="34" charset="0"/>
                      </a:rPr>
                      <m:t>𝔼</m:t>
                    </m:r>
                    <m:d>
                      <m:dPr>
                        <m:begChr m:val="["/>
                        <m:endChr m:val="]"/>
                        <m:ctrlPr>
                          <a:rPr lang="en-US" sz="2800" i="1" smtClean="0">
                            <a:solidFill>
                              <a:schemeClr val="tx1"/>
                            </a:solidFill>
                            <a:latin typeface="Cambria Math" panose="02040503050406030204" pitchFamily="18" charset="0"/>
                            <a:cs typeface="Segoe UI Semibold" panose="020B0702040204020203" pitchFamily="34" charset="0"/>
                          </a:rPr>
                        </m:ctrlPr>
                      </m:dPr>
                      <m:e>
                        <m:r>
                          <a:rPr lang="en-US" sz="2800" b="0" i="1" smtClean="0">
                            <a:solidFill>
                              <a:schemeClr val="tx1"/>
                            </a:solidFill>
                            <a:latin typeface="Cambria Math" panose="02040503050406030204" pitchFamily="18" charset="0"/>
                            <a:cs typeface="Segoe UI Semibold" panose="020B0702040204020203" pitchFamily="34" charset="0"/>
                          </a:rPr>
                          <m:t>𝑔</m:t>
                        </m:r>
                        <m:d>
                          <m:dPr>
                            <m:ctrlPr>
                              <a:rPr lang="en-US" sz="2800" i="1" smtClean="0">
                                <a:solidFill>
                                  <a:schemeClr val="tx1"/>
                                </a:solidFill>
                                <a:latin typeface="Cambria Math" panose="02040503050406030204" pitchFamily="18" charset="0"/>
                                <a:cs typeface="Segoe UI Semibold" panose="020B0702040204020203" pitchFamily="34" charset="0"/>
                              </a:rPr>
                            </m:ctrlPr>
                          </m:dPr>
                          <m:e>
                            <m:r>
                              <a:rPr lang="en-US" sz="2800" b="0" i="1" smtClean="0">
                                <a:solidFill>
                                  <a:schemeClr val="tx1"/>
                                </a:solidFill>
                                <a:latin typeface="Cambria Math" panose="02040503050406030204" pitchFamily="18" charset="0"/>
                                <a:cs typeface="Segoe UI Semibold" panose="020B0702040204020203" pitchFamily="34" charset="0"/>
                              </a:rPr>
                              <m:t>𝑋</m:t>
                            </m:r>
                          </m:e>
                        </m:d>
                      </m:e>
                    </m:d>
                    <m:r>
                      <a:rPr lang="en-US" sz="2800" b="0" i="1" smtClean="0">
                        <a:solidFill>
                          <a:schemeClr val="tx1"/>
                        </a:solidFill>
                        <a:latin typeface="Cambria Math" panose="02040503050406030204" pitchFamily="18" charset="0"/>
                        <a:cs typeface="Segoe UI Semibold" panose="020B0702040204020203" pitchFamily="34" charset="0"/>
                      </a:rPr>
                      <m:t>=</m:t>
                    </m:r>
                    <m:nary>
                      <m:naryPr>
                        <m:ctrlPr>
                          <a:rPr lang="en-US" sz="2800" i="1" smtClean="0">
                            <a:solidFill>
                              <a:schemeClr val="tx1"/>
                            </a:solidFill>
                            <a:latin typeface="Cambria Math" panose="02040503050406030204" pitchFamily="18" charset="0"/>
                            <a:cs typeface="Segoe UI Semibold" panose="020B0702040204020203" pitchFamily="34" charset="0"/>
                          </a:rPr>
                        </m:ctrlPr>
                      </m:naryPr>
                      <m:sub>
                        <m:r>
                          <m:rPr>
                            <m:brk m:alnAt="23"/>
                          </m:rPr>
                          <a:rPr lang="en-US" sz="2800" b="0" i="1" smtClean="0">
                            <a:solidFill>
                              <a:schemeClr val="tx1"/>
                            </a:solidFill>
                            <a:latin typeface="Cambria Math" panose="02040503050406030204" pitchFamily="18" charset="0"/>
                            <a:cs typeface="Segoe UI Semibold" panose="020B0702040204020203" pitchFamily="34" charset="0"/>
                          </a:rPr>
                          <m:t>−</m:t>
                        </m:r>
                        <m:r>
                          <a:rPr lang="en-US" sz="2800" b="0" i="1" smtClean="0">
                            <a:solidFill>
                              <a:schemeClr val="tx1"/>
                            </a:solidFill>
                            <a:latin typeface="Cambria Math" panose="02040503050406030204" pitchFamily="18" charset="0"/>
                            <a:cs typeface="Segoe UI Semibold" panose="020B0702040204020203" pitchFamily="34" charset="0"/>
                          </a:rPr>
                          <m:t>∞</m:t>
                        </m:r>
                      </m:sub>
                      <m:sup>
                        <m:r>
                          <a:rPr lang="en-US" sz="2800" b="0" i="1" smtClean="0">
                            <a:solidFill>
                              <a:schemeClr val="tx1"/>
                            </a:solidFill>
                            <a:latin typeface="Cambria Math" panose="02040503050406030204" pitchFamily="18" charset="0"/>
                            <a:cs typeface="Segoe UI Semibold" panose="020B0702040204020203" pitchFamily="34" charset="0"/>
                          </a:rPr>
                          <m:t>∞</m:t>
                        </m:r>
                      </m:sup>
                      <m:e>
                        <m:r>
                          <a:rPr lang="en-US" sz="2800" b="0" i="1" smtClean="0">
                            <a:solidFill>
                              <a:schemeClr val="tx1"/>
                            </a:solidFill>
                            <a:latin typeface="Cambria Math" panose="02040503050406030204" pitchFamily="18" charset="0"/>
                            <a:cs typeface="Segoe UI Semibold" panose="020B0702040204020203" pitchFamily="34" charset="0"/>
                          </a:rPr>
                          <m:t>𝑔</m:t>
                        </m:r>
                        <m:d>
                          <m:dPr>
                            <m:ctrlPr>
                              <a:rPr lang="en-US" sz="2800" i="1" smtClean="0">
                                <a:solidFill>
                                  <a:schemeClr val="tx1"/>
                                </a:solidFill>
                                <a:latin typeface="Cambria Math" panose="02040503050406030204" pitchFamily="18" charset="0"/>
                                <a:cs typeface="Segoe UI Semibold" panose="020B0702040204020203" pitchFamily="34" charset="0"/>
                              </a:rPr>
                            </m:ctrlPr>
                          </m:dPr>
                          <m:e>
                            <m:r>
                              <a:rPr lang="en-US" sz="2800" b="0" i="1" smtClean="0">
                                <a:solidFill>
                                  <a:schemeClr val="tx1"/>
                                </a:solidFill>
                                <a:latin typeface="Cambria Math" panose="02040503050406030204" pitchFamily="18" charset="0"/>
                                <a:cs typeface="Segoe UI Semibold" panose="020B0702040204020203" pitchFamily="34" charset="0"/>
                              </a:rPr>
                              <m:t>𝑧</m:t>
                            </m:r>
                          </m:e>
                        </m:d>
                        <m:r>
                          <a:rPr lang="en-US" sz="2800" b="0" i="1" smtClean="0">
                            <a:solidFill>
                              <a:schemeClr val="tx1"/>
                            </a:solidFill>
                            <a:latin typeface="Cambria Math" panose="02040503050406030204" pitchFamily="18" charset="0"/>
                            <a:cs typeface="Segoe UI Semibold" panose="020B0702040204020203" pitchFamily="34" charset="0"/>
                          </a:rPr>
                          <m:t>⋅</m:t>
                        </m:r>
                        <m:sSub>
                          <m:sSubPr>
                            <m:ctrlPr>
                              <a:rPr lang="en-US" sz="2800" i="1" smtClean="0">
                                <a:solidFill>
                                  <a:schemeClr val="tx1"/>
                                </a:solidFill>
                                <a:latin typeface="Cambria Math" panose="02040503050406030204" pitchFamily="18" charset="0"/>
                                <a:cs typeface="Segoe UI Semibold" panose="020B0702040204020203" pitchFamily="34" charset="0"/>
                              </a:rPr>
                            </m:ctrlPr>
                          </m:sSubPr>
                          <m:e>
                            <m:r>
                              <a:rPr lang="en-US" sz="2800" b="0" i="1" smtClean="0">
                                <a:solidFill>
                                  <a:schemeClr val="tx1"/>
                                </a:solidFill>
                                <a:latin typeface="Cambria Math" panose="02040503050406030204" pitchFamily="18" charset="0"/>
                                <a:cs typeface="Segoe UI Semibold" panose="020B0702040204020203" pitchFamily="34" charset="0"/>
                              </a:rPr>
                              <m:t>𝑓</m:t>
                            </m:r>
                          </m:e>
                          <m:sub>
                            <m:r>
                              <a:rPr lang="en-US" sz="2800" b="0" i="1" smtClean="0">
                                <a:solidFill>
                                  <a:schemeClr val="tx1"/>
                                </a:solidFill>
                                <a:latin typeface="Cambria Math" panose="02040503050406030204" pitchFamily="18" charset="0"/>
                                <a:cs typeface="Segoe UI Semibold" panose="020B0702040204020203" pitchFamily="34" charset="0"/>
                              </a:rPr>
                              <m:t>𝑋</m:t>
                            </m:r>
                          </m:sub>
                        </m:sSub>
                        <m:d>
                          <m:dPr>
                            <m:ctrlPr>
                              <a:rPr lang="en-US" sz="2800" i="1" smtClean="0">
                                <a:solidFill>
                                  <a:schemeClr val="tx1"/>
                                </a:solidFill>
                                <a:latin typeface="Cambria Math" panose="02040503050406030204" pitchFamily="18" charset="0"/>
                                <a:cs typeface="Segoe UI Semibold" panose="020B0702040204020203" pitchFamily="34" charset="0"/>
                              </a:rPr>
                            </m:ctrlPr>
                          </m:dPr>
                          <m:e>
                            <m:r>
                              <a:rPr lang="en-US" sz="2800" b="0" i="1" smtClean="0">
                                <a:solidFill>
                                  <a:schemeClr val="tx1"/>
                                </a:solidFill>
                                <a:latin typeface="Cambria Math" panose="02040503050406030204" pitchFamily="18" charset="0"/>
                                <a:cs typeface="Segoe UI Semibold" panose="020B0702040204020203" pitchFamily="34" charset="0"/>
                              </a:rPr>
                              <m:t>𝑧</m:t>
                            </m:r>
                          </m:e>
                        </m:d>
                        <m:r>
                          <a:rPr lang="en-US" sz="2800" b="0" i="1" smtClean="0">
                            <a:solidFill>
                              <a:schemeClr val="tx1"/>
                            </a:solidFill>
                            <a:latin typeface="Cambria Math" panose="02040503050406030204" pitchFamily="18" charset="0"/>
                            <a:cs typeface="Segoe UI Semibold" panose="020B0702040204020203" pitchFamily="34" charset="0"/>
                          </a:rPr>
                          <m:t> </m:t>
                        </m:r>
                        <m:r>
                          <m:rPr>
                            <m:sty m:val="p"/>
                          </m:rPr>
                          <a:rPr lang="en-US" sz="2800" b="0" i="0" smtClean="0">
                            <a:solidFill>
                              <a:schemeClr val="tx1"/>
                            </a:solidFill>
                            <a:latin typeface="Cambria Math" panose="02040503050406030204" pitchFamily="18" charset="0"/>
                            <a:cs typeface="Segoe UI Semibold" panose="020B0702040204020203" pitchFamily="34" charset="0"/>
                          </a:rPr>
                          <m:t>d</m:t>
                        </m:r>
                        <m:r>
                          <a:rPr lang="en-US" sz="2800" b="0" i="1" smtClean="0">
                            <a:solidFill>
                              <a:schemeClr val="tx1"/>
                            </a:solidFill>
                            <a:latin typeface="Cambria Math" panose="02040503050406030204" pitchFamily="18" charset="0"/>
                            <a:cs typeface="Segoe UI Semibold" panose="020B0702040204020203" pitchFamily="34" charset="0"/>
                          </a:rPr>
                          <m:t>𝑧</m:t>
                        </m:r>
                      </m:e>
                    </m:nary>
                  </m:oMath>
                </a14:m>
                <a:endParaRPr lang="en-US" sz="2800" dirty="0">
                  <a:solidFill>
                    <a:schemeClr val="tx1"/>
                  </a:solidFill>
                  <a:latin typeface="Segoe UI Semilight" panose="020B0402040204020203" pitchFamily="34" charset="0"/>
                  <a:cs typeface="Segoe UI Semilight" panose="020B0402040204020203" pitchFamily="34" charset="0"/>
                </a:endParaRPr>
              </a:p>
            </p:txBody>
          </p:sp>
        </mc:Choice>
        <mc:Fallback xmlns="">
          <p:sp>
            <p:nvSpPr>
              <p:cNvPr id="5" name="Rectangle 4">
                <a:extLst>
                  <a:ext uri="{FF2B5EF4-FFF2-40B4-BE49-F238E27FC236}">
                    <a16:creationId xmlns:a16="http://schemas.microsoft.com/office/drawing/2014/main" id="{B3031C61-8320-4779-9BAC-341E0546C689}"/>
                  </a:ext>
                </a:extLst>
              </p:cNvPr>
              <p:cNvSpPr>
                <a:spLocks noRot="1" noChangeAspect="1" noMove="1" noResize="1" noEditPoints="1" noAdjustHandles="1" noChangeArrowheads="1" noChangeShapeType="1" noTextEdit="1"/>
              </p:cNvSpPr>
              <p:nvPr/>
            </p:nvSpPr>
            <p:spPr>
              <a:xfrm>
                <a:off x="575238" y="2284492"/>
                <a:ext cx="9172011" cy="1145999"/>
              </a:xfrm>
              <a:prstGeom prst="rect">
                <a:avLst/>
              </a:prstGeom>
              <a:blipFill>
                <a:blip r:embed="rId2"/>
                <a:stretch>
                  <a:fillRect l="-1329" t="-212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B0D223E-82FC-5947-A957-597E7BC86196}"/>
                  </a:ext>
                </a:extLst>
              </p:cNvPr>
              <p:cNvSpPr txBox="1"/>
              <p:nvPr/>
            </p:nvSpPr>
            <p:spPr>
              <a:xfrm>
                <a:off x="575239" y="1277943"/>
                <a:ext cx="10929937" cy="743362"/>
              </a:xfrm>
              <a:prstGeom prst="roundRect">
                <a:avLst>
                  <a:gd name="adj" fmla="val 16667"/>
                </a:avLst>
              </a:prstGeom>
              <a:solidFill>
                <a:srgbClr val="F3F0E9"/>
              </a:solidFill>
            </p:spPr>
            <p:txBody>
              <a:bodyPr wrap="square" anchor="ctr">
                <a:noAutofit/>
              </a:bodyPr>
              <a:lstStyle/>
              <a:p>
                <a:pPr algn="ctr"/>
                <a:r>
                  <a:rPr lang="en-US" sz="2400" dirty="0">
                    <a:latin typeface="Segoe UI Semilight" panose="020B0402040204020203" pitchFamily="34" charset="0"/>
                    <a:cs typeface="Segoe UI Semilight" panose="020B0402040204020203" pitchFamily="34" charset="0"/>
                  </a:rPr>
                  <a:t>For a </a:t>
                </a:r>
                <a:r>
                  <a:rPr lang="en-US" sz="2400" b="1" dirty="0">
                    <a:latin typeface="Segoe UI Semilight" panose="020B0402040204020203" pitchFamily="34" charset="0"/>
                    <a:cs typeface="Segoe UI Semilight" panose="020B0402040204020203" pitchFamily="34" charset="0"/>
                  </a:rPr>
                  <a:t>discrete </a:t>
                </a:r>
                <a:r>
                  <a:rPr lang="en-US" sz="2400" dirty="0">
                    <a:latin typeface="Segoe UI Semilight" panose="020B0402040204020203" pitchFamily="34" charset="0"/>
                    <a:cs typeface="Segoe UI Semilight" panose="020B0402040204020203" pitchFamily="34" charset="0"/>
                  </a:rPr>
                  <a:t>random variable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𝑋</m:t>
                    </m:r>
                  </m:oMath>
                </a14:m>
                <a:r>
                  <a:rPr lang="en-US" sz="2400" b="1" dirty="0">
                    <a:latin typeface="Segoe UI Semilight" panose="020B0402040204020203" pitchFamily="34" charset="0"/>
                    <a:cs typeface="Segoe UI Semilight" panose="020B0402040204020203" pitchFamily="34" charset="0"/>
                  </a:rPr>
                  <a:t>, </a:t>
                </a:r>
                <a:r>
                  <a:rPr lang="en-US" sz="2400" dirty="0">
                    <a:latin typeface="Segoe UI Semilight" panose="020B0402040204020203" pitchFamily="34" charset="0"/>
                    <a:cs typeface="Segoe UI Semilight" panose="020B0402040204020203" pitchFamily="34" charset="0"/>
                  </a:rPr>
                  <a:t>we have </a:t>
                </a:r>
                <a14:m>
                  <m:oMath xmlns:m="http://schemas.openxmlformats.org/officeDocument/2006/math">
                    <m:r>
                      <a:rPr lang="en-US" sz="2400" i="1">
                        <a:latin typeface="Cambria Math" panose="02040503050406030204" pitchFamily="18" charset="0"/>
                      </a:rPr>
                      <m:t>𝔼</m:t>
                    </m:r>
                    <m:d>
                      <m:dPr>
                        <m:begChr m:val="["/>
                        <m:endChr m:val="]"/>
                        <m:ctrlPr>
                          <a:rPr lang="en-US" sz="2400" i="1">
                            <a:latin typeface="Cambria Math" panose="02040503050406030204" pitchFamily="18" charset="0"/>
                          </a:rPr>
                        </m:ctrlPr>
                      </m:dPr>
                      <m:e>
                        <m:r>
                          <a:rPr lang="en-US" sz="2400" b="0" i="1" smtClean="0">
                            <a:latin typeface="Cambria Math" panose="02040503050406030204" pitchFamily="18" charset="0"/>
                          </a:rPr>
                          <m:t>𝑔</m:t>
                        </m:r>
                        <m:r>
                          <a:rPr lang="en-US" sz="2400" b="0" i="1" smtClean="0">
                            <a:latin typeface="Cambria Math" panose="02040503050406030204" pitchFamily="18" charset="0"/>
                          </a:rPr>
                          <m:t>(</m:t>
                        </m:r>
                        <m:r>
                          <a:rPr lang="en-US" sz="2400" i="1">
                            <a:latin typeface="Cambria Math" panose="02040503050406030204" pitchFamily="18" charset="0"/>
                          </a:rPr>
                          <m:t>𝑋</m:t>
                        </m:r>
                        <m:r>
                          <a:rPr lang="en-US" sz="2400" b="0" i="1" smtClean="0">
                            <a:latin typeface="Cambria Math" panose="02040503050406030204" pitchFamily="18" charset="0"/>
                          </a:rPr>
                          <m:t>)</m:t>
                        </m:r>
                      </m:e>
                    </m:d>
                    <m:r>
                      <a:rPr lang="en-US" sz="2400" i="1">
                        <a:latin typeface="Cambria Math" panose="02040503050406030204" pitchFamily="18" charset="0"/>
                      </a:rPr>
                      <m:t>=</m:t>
                    </m:r>
                    <m:nary>
                      <m:naryPr>
                        <m:chr m:val="∑"/>
                        <m:supHide m:val="on"/>
                        <m:ctrlPr>
                          <a:rPr lang="en-US" sz="2400" b="0" i="1" smtClean="0">
                            <a:latin typeface="Cambria Math" panose="02040503050406030204" pitchFamily="18" charset="0"/>
                          </a:rPr>
                        </m:ctrlPr>
                      </m:naryPr>
                      <m:sub>
                        <m:r>
                          <a:rPr lang="en-US" sz="2400" b="0" i="1" smtClean="0">
                            <a:latin typeface="Cambria Math" panose="02040503050406030204" pitchFamily="18" charset="0"/>
                          </a:rPr>
                          <m:t>𝑘</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Ω</m:t>
                            </m:r>
                          </m:e>
                          <m:sub>
                            <m:r>
                              <a:rPr lang="en-US" sz="2400" b="0" i="1" smtClean="0">
                                <a:latin typeface="Cambria Math" panose="02040503050406030204" pitchFamily="18" charset="0"/>
                              </a:rPr>
                              <m:t>𝑋</m:t>
                            </m:r>
                          </m:sub>
                        </m:sSub>
                      </m:sub>
                      <m:sup/>
                      <m:e>
                        <m:r>
                          <a:rPr lang="en-US" sz="2400" b="0" i="1" smtClean="0">
                            <a:latin typeface="Cambria Math" panose="02040503050406030204" pitchFamily="18" charset="0"/>
                          </a:rPr>
                          <m:t>𝑔</m:t>
                        </m:r>
                        <m:r>
                          <a:rPr lang="en-US" sz="2400" b="0" i="1" smtClean="0">
                            <a:latin typeface="Cambria Math" panose="02040503050406030204" pitchFamily="18" charset="0"/>
                          </a:rPr>
                          <m:t>(</m:t>
                        </m:r>
                        <m:r>
                          <a:rPr lang="en-US" sz="2400" b="0" i="1" smtClean="0">
                            <a:latin typeface="Cambria Math" panose="02040503050406030204" pitchFamily="18" charset="0"/>
                          </a:rPr>
                          <m:t>𝑘</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𝑋</m:t>
                            </m:r>
                          </m:sub>
                        </m:sSub>
                        <m:r>
                          <a:rPr lang="en-US" sz="2400" b="0" i="1" smtClean="0">
                            <a:latin typeface="Cambria Math" panose="02040503050406030204" pitchFamily="18" charset="0"/>
                          </a:rPr>
                          <m:t>(</m:t>
                        </m:r>
                        <m:r>
                          <a:rPr lang="en-US" sz="2400" b="0" i="1" smtClean="0">
                            <a:latin typeface="Cambria Math" panose="02040503050406030204" pitchFamily="18" charset="0"/>
                          </a:rPr>
                          <m:t>𝑘</m:t>
                        </m:r>
                        <m:r>
                          <a:rPr lang="en-US" sz="2400" b="0" i="1" smtClean="0">
                            <a:latin typeface="Cambria Math" panose="02040503050406030204" pitchFamily="18" charset="0"/>
                          </a:rPr>
                          <m:t>)</m:t>
                        </m:r>
                      </m:e>
                    </m:nary>
                  </m:oMath>
                </a14:m>
                <a:endParaRPr lang="en-US" sz="2400" b="1" dirty="0">
                  <a:latin typeface="Segoe UI Semilight" panose="020B0402040204020203" pitchFamily="34" charset="0"/>
                  <a:cs typeface="Segoe UI Semilight" panose="020B0402040204020203" pitchFamily="34" charset="0"/>
                </a:endParaRPr>
              </a:p>
            </p:txBody>
          </p:sp>
        </mc:Choice>
        <mc:Fallback xmlns="">
          <p:sp>
            <p:nvSpPr>
              <p:cNvPr id="4" name="TextBox 3">
                <a:extLst>
                  <a:ext uri="{FF2B5EF4-FFF2-40B4-BE49-F238E27FC236}">
                    <a16:creationId xmlns:a16="http://schemas.microsoft.com/office/drawing/2014/main" id="{FB0D223E-82FC-5947-A957-597E7BC86196}"/>
                  </a:ext>
                </a:extLst>
              </p:cNvPr>
              <p:cNvSpPr txBox="1">
                <a:spLocks noRot="1" noChangeAspect="1" noMove="1" noResize="1" noEditPoints="1" noAdjustHandles="1" noChangeArrowheads="1" noChangeShapeType="1" noTextEdit="1"/>
              </p:cNvSpPr>
              <p:nvPr/>
            </p:nvSpPr>
            <p:spPr>
              <a:xfrm>
                <a:off x="575239" y="1277943"/>
                <a:ext cx="10929937" cy="743362"/>
              </a:xfrm>
              <a:prstGeom prst="roundRect">
                <a:avLst>
                  <a:gd name="adj" fmla="val 16667"/>
                </a:avLst>
              </a:prstGeom>
              <a:blipFill>
                <a:blip r:embed="rId3"/>
                <a:stretch>
                  <a:fillRect t="-63934" b="-100820"/>
                </a:stretch>
              </a:blipFill>
            </p:spPr>
            <p:txBody>
              <a:bodyPr/>
              <a:lstStyle/>
              <a:p>
                <a:r>
                  <a:rPr lang="en-US">
                    <a:noFill/>
                  </a:rPr>
                  <a:t> </a:t>
                </a:r>
              </a:p>
            </p:txBody>
          </p:sp>
        </mc:Fallback>
      </mc:AlternateContent>
    </p:spTree>
    <p:extLst>
      <p:ext uri="{BB962C8B-B14F-4D97-AF65-F5344CB8AC3E}">
        <p14:creationId xmlns:p14="http://schemas.microsoft.com/office/powerpoint/2010/main" val="24187091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99263-E667-4AA9-A17E-C5BA13841681}"/>
              </a:ext>
            </a:extLst>
          </p:cNvPr>
          <p:cNvSpPr>
            <a:spLocks noGrp="1"/>
          </p:cNvSpPr>
          <p:nvPr>
            <p:ph type="title"/>
          </p:nvPr>
        </p:nvSpPr>
        <p:spPr/>
        <p:txBody>
          <a:bodyPr/>
          <a:lstStyle/>
          <a:p>
            <a:r>
              <a:rPr lang="en-US" dirty="0"/>
              <a:t>Linearity of Expectation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D3ACBBC-101F-454C-B400-56F8C6CEE8C4}"/>
                  </a:ext>
                </a:extLst>
              </p:cNvPr>
              <p:cNvSpPr>
                <a:spLocks noGrp="1"/>
              </p:cNvSpPr>
              <p:nvPr>
                <p:ph idx="1"/>
              </p:nvPr>
            </p:nvSpPr>
            <p:spPr>
              <a:xfrm>
                <a:off x="575240" y="1463857"/>
                <a:ext cx="11187258" cy="4845504"/>
              </a:xfrm>
            </p:spPr>
            <p:txBody>
              <a:bodyPr/>
              <a:lstStyle/>
              <a:p>
                <a:r>
                  <a:rPr lang="en-US" dirty="0"/>
                  <a:t>Still true!</a:t>
                </a:r>
              </a:p>
              <a:p>
                <a:endParaRPr lang="en-US" dirty="0"/>
              </a:p>
              <a:p>
                <a:pPr marL="0" indent="0">
                  <a:buNone/>
                </a:pPr>
                <a:endParaRPr lang="en-US" dirty="0"/>
              </a:p>
              <a:p>
                <a:r>
                  <a:rPr lang="en-US" dirty="0"/>
                  <a:t>Won’t show you the proof – for just </a:t>
                </a:r>
                <a14:m>
                  <m:oMath xmlns:m="http://schemas.openxmlformats.org/officeDocument/2006/math">
                    <m:r>
                      <a:rPr lang="en-US" b="0" i="1" smtClean="0">
                        <a:latin typeface="Cambria Math" panose="02040503050406030204" pitchFamily="18" charset="0"/>
                      </a:rPr>
                      <m:t>𝔼</m:t>
                    </m:r>
                    <m:r>
                      <a:rPr lang="en-US" b="0" i="1" smtClean="0">
                        <a:latin typeface="Cambria Math" panose="02040503050406030204" pitchFamily="18" charset="0"/>
                      </a:rPr>
                      <m:t>[</m:t>
                    </m:r>
                    <m:r>
                      <a:rPr lang="en-US" b="0" i="1" smtClean="0">
                        <a:latin typeface="Cambria Math" panose="02040503050406030204" pitchFamily="18" charset="0"/>
                      </a:rPr>
                      <m:t>𝑎𝑋</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a14:m>
                <a:r>
                  <a:rPr lang="en-US" dirty="0"/>
                  <a:t>, it’s</a:t>
                </a:r>
                <a:br>
                  <a:rPr lang="en-US" dirty="0"/>
                </a:br>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𝑎𝑋</m:t>
                        </m:r>
                        <m:r>
                          <a:rPr lang="en-US" b="0" i="1" smtClean="0">
                            <a:latin typeface="Cambria Math" panose="02040503050406030204" pitchFamily="18" charset="0"/>
                          </a:rPr>
                          <m:t>+</m:t>
                        </m:r>
                        <m:r>
                          <a:rPr lang="en-US" b="0" i="1" smtClean="0">
                            <a:latin typeface="Cambria Math" panose="02040503050406030204" pitchFamily="18" charset="0"/>
                          </a:rPr>
                          <m:t>𝑏</m:t>
                        </m:r>
                      </m:e>
                    </m:d>
                    <m:r>
                      <a:rPr lang="en-US" b="0" i="1" smtClean="0">
                        <a:latin typeface="Cambria Math" panose="02040503050406030204" pitchFamily="18" charset="0"/>
                      </a:rPr>
                      <m:t>=</m:t>
                    </m:r>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m:t>
                        </m:r>
                        <m:r>
                          <a:rPr lang="en-US" b="0" i="1" smtClean="0">
                            <a:latin typeface="Cambria Math" panose="02040503050406030204" pitchFamily="18" charset="0"/>
                          </a:rPr>
                          <m:t>∞</m:t>
                        </m:r>
                      </m:sub>
                      <m:sup>
                        <m:r>
                          <a:rPr lang="en-US" b="0" i="1" smtClean="0">
                            <a:latin typeface="Cambria Math" panose="02040503050406030204" pitchFamily="18" charset="0"/>
                          </a:rPr>
                          <m:t>∞</m:t>
                        </m:r>
                      </m:sup>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𝑎𝑋</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r>
                              <a:rPr lang="en-US" b="0" i="1" smtClean="0">
                                <a:latin typeface="Cambria Math" panose="02040503050406030204" pitchFamily="18" charset="0"/>
                              </a:rPr>
                              <m:t>𝑏</m:t>
                            </m:r>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𝑋</m:t>
                            </m:r>
                          </m:sub>
                        </m:sSub>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 </m:t>
                        </m:r>
                        <m:r>
                          <m:rPr>
                            <m:sty m:val="p"/>
                          </m:rPr>
                          <a:rPr lang="en-US" b="0" i="0" smtClean="0">
                            <a:latin typeface="Cambria Math" panose="02040503050406030204" pitchFamily="18" charset="0"/>
                          </a:rPr>
                          <m:t>d</m:t>
                        </m:r>
                        <m:r>
                          <a:rPr lang="en-US" b="0" i="1" smtClean="0">
                            <a:latin typeface="Cambria Math" panose="02040503050406030204" pitchFamily="18" charset="0"/>
                          </a:rPr>
                          <m:t>𝑘</m:t>
                        </m:r>
                      </m:e>
                    </m:nary>
                    <m:r>
                      <a:rPr lang="en-US" b="0" i="1" smtClean="0">
                        <a:latin typeface="Cambria Math" panose="02040503050406030204" pitchFamily="18" charset="0"/>
                      </a:rPr>
                      <m:t> </m:t>
                    </m:r>
                  </m:oMath>
                </a14:m>
                <a:r>
                  <a:rPr lang="en-US" dirty="0"/>
                  <a:t> </a:t>
                </a:r>
              </a:p>
              <a:p>
                <a14:m>
                  <m:oMath xmlns:m="http://schemas.openxmlformats.org/officeDocument/2006/math">
                    <m:r>
                      <a:rPr lang="en-US" b="0" i="1" smtClean="0">
                        <a:latin typeface="Cambria Math" panose="02040503050406030204" pitchFamily="18" charset="0"/>
                      </a:rPr>
                      <m:t>=</m:t>
                    </m:r>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m:t>
                        </m:r>
                        <m:r>
                          <a:rPr lang="en-US" b="0" i="1" smtClean="0">
                            <a:latin typeface="Cambria Math" panose="02040503050406030204" pitchFamily="18" charset="0"/>
                          </a:rPr>
                          <m:t>∞</m:t>
                        </m:r>
                      </m:sub>
                      <m:sup>
                        <m:r>
                          <a:rPr lang="en-US" b="0" i="1" smtClean="0">
                            <a:latin typeface="Cambria Math" panose="02040503050406030204" pitchFamily="18" charset="0"/>
                          </a:rPr>
                          <m:t>∞</m:t>
                        </m:r>
                      </m:sup>
                      <m:e>
                        <m:r>
                          <a:rPr lang="en-US" b="0" i="1" smtClean="0">
                            <a:latin typeface="Cambria Math" panose="02040503050406030204" pitchFamily="18" charset="0"/>
                          </a:rPr>
                          <m:t>𝑎𝑋</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𝑑𝑘</m:t>
                        </m:r>
                      </m:e>
                    </m:nary>
                    <m:r>
                      <a:rPr lang="en-US" b="0" i="1" smtClean="0">
                        <a:latin typeface="Cambria Math" panose="02040503050406030204" pitchFamily="18" charset="0"/>
                      </a:rPr>
                      <m:t>+</m:t>
                    </m:r>
                    <m:nary>
                      <m:naryPr>
                        <m:ctrlPr>
                          <a:rPr lang="en-US" i="1">
                            <a:latin typeface="Cambria Math" panose="02040503050406030204" pitchFamily="18" charset="0"/>
                          </a:rPr>
                        </m:ctrlPr>
                      </m:naryPr>
                      <m:sub>
                        <m:r>
                          <m:rPr>
                            <m:brk m:alnAt="23"/>
                          </m:rPr>
                          <a:rPr lang="en-US" i="1">
                            <a:latin typeface="Cambria Math" panose="02040503050406030204" pitchFamily="18" charset="0"/>
                          </a:rPr>
                          <m:t>−</m:t>
                        </m:r>
                        <m:r>
                          <a:rPr lang="en-US" i="1">
                            <a:latin typeface="Cambria Math" panose="02040503050406030204" pitchFamily="18" charset="0"/>
                          </a:rPr>
                          <m:t>∞</m:t>
                        </m:r>
                      </m:sub>
                      <m:sup>
                        <m:r>
                          <a:rPr lang="en-US" i="1">
                            <a:latin typeface="Cambria Math" panose="02040503050406030204" pitchFamily="18" charset="0"/>
                          </a:rPr>
                          <m:t>∞</m:t>
                        </m:r>
                      </m:sup>
                      <m:e>
                        <m:r>
                          <a:rPr lang="en-US" b="0" i="1" smtClean="0">
                            <a:latin typeface="Cambria Math" panose="02040503050406030204" pitchFamily="18" charset="0"/>
                          </a:rPr>
                          <m:t>𝑏</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𝑋</m:t>
                            </m:r>
                          </m:sub>
                        </m:sSub>
                        <m:d>
                          <m:dPr>
                            <m:ctrlPr>
                              <a:rPr lang="en-US" i="1">
                                <a:latin typeface="Cambria Math" panose="02040503050406030204" pitchFamily="18" charset="0"/>
                              </a:rPr>
                            </m:ctrlPr>
                          </m:dPr>
                          <m:e>
                            <m:r>
                              <a:rPr lang="en-US" i="1">
                                <a:latin typeface="Cambria Math" panose="02040503050406030204" pitchFamily="18" charset="0"/>
                              </a:rPr>
                              <m:t>𝑘</m:t>
                            </m:r>
                          </m:e>
                        </m:d>
                        <m:r>
                          <a:rPr lang="en-US" i="1">
                            <a:latin typeface="Cambria Math" panose="02040503050406030204" pitchFamily="18" charset="0"/>
                          </a:rPr>
                          <m:t>𝑑𝑘</m:t>
                        </m:r>
                      </m:e>
                    </m:nary>
                  </m:oMath>
                </a14:m>
                <a:endParaRPr lang="en-US" dirty="0"/>
              </a:p>
              <a:p>
                <a14:m>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𝑎</m:t>
                    </m:r>
                    <m:nary>
                      <m:naryPr>
                        <m:ctrlPr>
                          <a:rPr lang="en-US" i="1">
                            <a:latin typeface="Cambria Math" panose="02040503050406030204" pitchFamily="18" charset="0"/>
                          </a:rPr>
                        </m:ctrlPr>
                      </m:naryPr>
                      <m:sub>
                        <m:r>
                          <m:rPr>
                            <m:brk m:alnAt="23"/>
                          </m:rPr>
                          <a:rPr lang="en-US" i="1">
                            <a:latin typeface="Cambria Math" panose="02040503050406030204" pitchFamily="18" charset="0"/>
                          </a:rPr>
                          <m:t>−</m:t>
                        </m:r>
                        <m:r>
                          <a:rPr lang="en-US" i="1">
                            <a:latin typeface="Cambria Math" panose="02040503050406030204" pitchFamily="18" charset="0"/>
                          </a:rPr>
                          <m:t>∞</m:t>
                        </m:r>
                      </m:sub>
                      <m:sup>
                        <m:r>
                          <a:rPr lang="en-US" i="1">
                            <a:latin typeface="Cambria Math" panose="02040503050406030204" pitchFamily="18" charset="0"/>
                          </a:rPr>
                          <m:t>∞</m:t>
                        </m:r>
                      </m:sup>
                      <m:e>
                        <m:r>
                          <a:rPr lang="en-US" i="1">
                            <a:latin typeface="Cambria Math" panose="02040503050406030204" pitchFamily="18" charset="0"/>
                          </a:rPr>
                          <m:t>𝑋</m:t>
                        </m:r>
                        <m:d>
                          <m:dPr>
                            <m:ctrlPr>
                              <a:rPr lang="en-US" i="1">
                                <a:latin typeface="Cambria Math" panose="02040503050406030204" pitchFamily="18" charset="0"/>
                              </a:rPr>
                            </m:ctrlPr>
                          </m:dPr>
                          <m:e>
                            <m:r>
                              <a:rPr lang="en-US" i="1">
                                <a:latin typeface="Cambria Math" panose="02040503050406030204" pitchFamily="18" charset="0"/>
                              </a:rPr>
                              <m:t>𝑘</m:t>
                            </m:r>
                          </m:e>
                        </m:d>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𝑋</m:t>
                            </m:r>
                          </m:sub>
                        </m:sSub>
                        <m:d>
                          <m:dPr>
                            <m:ctrlPr>
                              <a:rPr lang="en-US" i="1">
                                <a:latin typeface="Cambria Math" panose="02040503050406030204" pitchFamily="18" charset="0"/>
                              </a:rPr>
                            </m:ctrlPr>
                          </m:dPr>
                          <m:e>
                            <m:r>
                              <a:rPr lang="en-US" i="1">
                                <a:latin typeface="Cambria Math" panose="02040503050406030204" pitchFamily="18" charset="0"/>
                              </a:rPr>
                              <m:t>𝑘</m:t>
                            </m:r>
                          </m:e>
                        </m:d>
                        <m:r>
                          <a:rPr lang="en-US" i="1">
                            <a:latin typeface="Cambria Math" panose="02040503050406030204" pitchFamily="18" charset="0"/>
                          </a:rPr>
                          <m:t>𝑑𝑘</m:t>
                        </m:r>
                      </m:e>
                    </m:nary>
                    <m:r>
                      <a:rPr lang="en-US" i="1">
                        <a:latin typeface="Cambria Math" panose="02040503050406030204" pitchFamily="18" charset="0"/>
                      </a:rPr>
                      <m:t>+</m:t>
                    </m:r>
                    <m:r>
                      <a:rPr lang="en-US" b="0" i="1" smtClean="0">
                        <a:latin typeface="Cambria Math" panose="02040503050406030204" pitchFamily="18" charset="0"/>
                      </a:rPr>
                      <m:t>𝑏</m:t>
                    </m:r>
                    <m:nary>
                      <m:naryPr>
                        <m:ctrlPr>
                          <a:rPr lang="en-US" i="1">
                            <a:latin typeface="Cambria Math" panose="02040503050406030204" pitchFamily="18" charset="0"/>
                          </a:rPr>
                        </m:ctrlPr>
                      </m:naryPr>
                      <m:sub>
                        <m:r>
                          <m:rPr>
                            <m:brk m:alnAt="23"/>
                          </m:rPr>
                          <a:rPr lang="en-US" i="1">
                            <a:latin typeface="Cambria Math" panose="02040503050406030204" pitchFamily="18" charset="0"/>
                          </a:rPr>
                          <m:t>−</m:t>
                        </m:r>
                        <m:r>
                          <a:rPr lang="en-US" i="1">
                            <a:latin typeface="Cambria Math" panose="02040503050406030204" pitchFamily="18" charset="0"/>
                          </a:rPr>
                          <m:t>∞</m:t>
                        </m:r>
                      </m:sub>
                      <m:sup>
                        <m:r>
                          <a:rPr lang="en-US" i="1">
                            <a:latin typeface="Cambria Math" panose="02040503050406030204" pitchFamily="18" charset="0"/>
                          </a:rPr>
                          <m:t>∞</m:t>
                        </m:r>
                      </m:sup>
                      <m:e>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𝑋</m:t>
                            </m:r>
                          </m:sub>
                        </m:sSub>
                        <m:d>
                          <m:dPr>
                            <m:ctrlPr>
                              <a:rPr lang="en-US" i="1">
                                <a:latin typeface="Cambria Math" panose="02040503050406030204" pitchFamily="18" charset="0"/>
                              </a:rPr>
                            </m:ctrlPr>
                          </m:dPr>
                          <m:e>
                            <m:r>
                              <a:rPr lang="en-US" i="1">
                                <a:latin typeface="Cambria Math" panose="02040503050406030204" pitchFamily="18" charset="0"/>
                              </a:rPr>
                              <m:t>𝑘</m:t>
                            </m:r>
                          </m:e>
                        </m:d>
                        <m:r>
                          <a:rPr lang="en-US" i="1">
                            <a:latin typeface="Cambria Math" panose="02040503050406030204" pitchFamily="18" charset="0"/>
                          </a:rPr>
                          <m:t>𝑑𝑘</m:t>
                        </m:r>
                      </m:e>
                    </m:nary>
                  </m:oMath>
                </a14:m>
                <a:endParaRPr lang="en-US" dirty="0"/>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a:rPr lang="en-US" b="0" i="1" smtClean="0">
                        <a:latin typeface="Cambria Math" panose="02040503050406030204" pitchFamily="18" charset="0"/>
                      </a:rPr>
                      <m:t>𝑏</m:t>
                    </m:r>
                  </m:oMath>
                </a14:m>
                <a:endParaRPr lang="en-US" dirty="0"/>
              </a:p>
            </p:txBody>
          </p:sp>
        </mc:Choice>
        <mc:Fallback xmlns="">
          <p:sp>
            <p:nvSpPr>
              <p:cNvPr id="3" name="Content Placeholder 2">
                <a:extLst>
                  <a:ext uri="{FF2B5EF4-FFF2-40B4-BE49-F238E27FC236}">
                    <a16:creationId xmlns:a16="http://schemas.microsoft.com/office/drawing/2014/main" id="{ED3ACBBC-101F-454C-B400-56F8C6CEE8C4}"/>
                  </a:ext>
                </a:extLst>
              </p:cNvPr>
              <p:cNvSpPr>
                <a:spLocks noGrp="1" noRot="1" noChangeAspect="1" noMove="1" noResize="1" noEditPoints="1" noAdjustHandles="1" noChangeArrowheads="1" noChangeShapeType="1" noTextEdit="1"/>
              </p:cNvSpPr>
              <p:nvPr>
                <p:ph idx="1"/>
              </p:nvPr>
            </p:nvSpPr>
            <p:spPr>
              <a:xfrm>
                <a:off x="575240" y="1463857"/>
                <a:ext cx="11187258" cy="4845504"/>
              </a:xfrm>
              <a:blipFill>
                <a:blip r:embed="rId2"/>
                <a:stretch>
                  <a:fillRect l="-654"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42F83AFF-EA17-4231-8F1F-80CAEE7D710A}"/>
                  </a:ext>
                </a:extLst>
              </p:cNvPr>
              <p:cNvSpPr/>
              <p:nvPr/>
            </p:nvSpPr>
            <p:spPr>
              <a:xfrm>
                <a:off x="575239" y="1959639"/>
                <a:ext cx="6587561" cy="114599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𝒂𝑿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𝒃𝒀</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𝒄</m:t>
                          </m:r>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𝒂</m:t>
                      </m:r>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𝒃</m:t>
                      </m:r>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𝒀</m:t>
                          </m:r>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𝒄</m:t>
                      </m:r>
                    </m:oMath>
                  </m:oMathPara>
                </a14:m>
                <a:endParaRPr lang="en-US" sz="2800" b="1" dirty="0">
                  <a:latin typeface="Segoe UI Semibold" panose="020B0702040204020203" pitchFamily="34" charset="0"/>
                  <a:cs typeface="Segoe UI Semibold" panose="020B0702040204020203" pitchFamily="34" charset="0"/>
                </a:endParaRPr>
              </a:p>
              <a:p>
                <a:pPr algn="ctr"/>
                <a:r>
                  <a:rPr lang="en-US" sz="2800" b="1" dirty="0">
                    <a:latin typeface="Segoe UI Semibold" panose="020B0702040204020203" pitchFamily="34" charset="0"/>
                    <a:cs typeface="Segoe UI Semibold" panose="020B0702040204020203" pitchFamily="34" charset="0"/>
                  </a:rPr>
                  <a:t>For all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𝒀</m:t>
                    </m:r>
                  </m:oMath>
                </a14:m>
                <a:r>
                  <a:rPr lang="en-US" sz="2800" b="1" dirty="0">
                    <a:latin typeface="Segoe UI Semibold" panose="020B0702040204020203" pitchFamily="34" charset="0"/>
                    <a:cs typeface="Segoe UI Semibold" panose="020B0702040204020203" pitchFamily="34" charset="0"/>
                  </a:rPr>
                  <a:t>; even if they’re continuous.</a:t>
                </a:r>
              </a:p>
            </p:txBody>
          </p:sp>
        </mc:Choice>
        <mc:Fallback xmlns="">
          <p:sp>
            <p:nvSpPr>
              <p:cNvPr id="4" name="Rectangle 3">
                <a:extLst>
                  <a:ext uri="{FF2B5EF4-FFF2-40B4-BE49-F238E27FC236}">
                    <a16:creationId xmlns:a16="http://schemas.microsoft.com/office/drawing/2014/main" id="{42F83AFF-EA17-4231-8F1F-80CAEE7D710A}"/>
                  </a:ext>
                </a:extLst>
              </p:cNvPr>
              <p:cNvSpPr>
                <a:spLocks noRot="1" noChangeAspect="1" noMove="1" noResize="1" noEditPoints="1" noAdjustHandles="1" noChangeArrowheads="1" noChangeShapeType="1" noTextEdit="1"/>
              </p:cNvSpPr>
              <p:nvPr/>
            </p:nvSpPr>
            <p:spPr>
              <a:xfrm>
                <a:off x="575239" y="1959639"/>
                <a:ext cx="6587561" cy="1145999"/>
              </a:xfrm>
              <a:prstGeom prst="rect">
                <a:avLst/>
              </a:prstGeom>
              <a:blipFill>
                <a:blip r:embed="rId3"/>
                <a:stretch>
                  <a:fillRect b="-6383"/>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8750163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334B6-B566-48A8-8392-7BBE5568C0DD}"/>
              </a:ext>
            </a:extLst>
          </p:cNvPr>
          <p:cNvSpPr>
            <a:spLocks noGrp="1"/>
          </p:cNvSpPr>
          <p:nvPr>
            <p:ph type="title"/>
          </p:nvPr>
        </p:nvSpPr>
        <p:spPr/>
        <p:txBody>
          <a:bodyPr/>
          <a:lstStyle/>
          <a:p>
            <a:r>
              <a:rPr lang="en-US" dirty="0"/>
              <a:t>Variance</a:t>
            </a:r>
          </a:p>
        </p:txBody>
      </p:sp>
      <p:sp>
        <p:nvSpPr>
          <p:cNvPr id="3" name="Content Placeholder 2">
            <a:extLst>
              <a:ext uri="{FF2B5EF4-FFF2-40B4-BE49-F238E27FC236}">
                <a16:creationId xmlns:a16="http://schemas.microsoft.com/office/drawing/2014/main" id="{628E974E-CED2-40A5-A117-88330B31F1F9}"/>
              </a:ext>
            </a:extLst>
          </p:cNvPr>
          <p:cNvSpPr>
            <a:spLocks noGrp="1"/>
          </p:cNvSpPr>
          <p:nvPr>
            <p:ph idx="1"/>
          </p:nvPr>
        </p:nvSpPr>
        <p:spPr/>
        <p:txBody>
          <a:bodyPr/>
          <a:lstStyle/>
          <a:p>
            <a:r>
              <a:rPr lang="en-US" dirty="0"/>
              <a:t>No surprises here</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1C42BEE6-B706-42D2-9DF9-1770CCF5A3CA}"/>
                  </a:ext>
                </a:extLst>
              </p:cNvPr>
              <p:cNvSpPr/>
              <p:nvPr/>
            </p:nvSpPr>
            <p:spPr>
              <a:xfrm>
                <a:off x="575239" y="2120506"/>
                <a:ext cx="9711761" cy="1145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1" i="0" smtClean="0">
                          <a:solidFill>
                            <a:schemeClr val="tx1"/>
                          </a:solidFill>
                          <a:latin typeface="Cambria Math" panose="02040503050406030204" pitchFamily="18" charset="0"/>
                          <a:cs typeface="Segoe UI Semibold" panose="020B0702040204020203" pitchFamily="34" charset="0"/>
                        </a:rPr>
                        <m:t>𝐕𝐚𝐫</m:t>
                      </m:r>
                      <m:d>
                        <m:dPr>
                          <m:ctrlPr>
                            <a:rPr lang="en-US" sz="2800" b="1" i="1" smtClean="0">
                              <a:solidFill>
                                <a:schemeClr val="tx1"/>
                              </a:solidFill>
                              <a:latin typeface="Cambria Math" panose="02040503050406030204" pitchFamily="18" charset="0"/>
                              <a:cs typeface="Segoe UI Semibold" panose="020B0702040204020203" pitchFamily="34" charset="0"/>
                            </a:rPr>
                          </m:ctrlPr>
                        </m:dPr>
                        <m:e>
                          <m:r>
                            <a:rPr lang="en-US" sz="2800" b="1" i="1" smtClean="0">
                              <a:solidFill>
                                <a:schemeClr val="tx1"/>
                              </a:solidFill>
                              <a:latin typeface="Cambria Math" panose="02040503050406030204" pitchFamily="18" charset="0"/>
                              <a:cs typeface="Segoe UI Semibold" panose="020B0702040204020203" pitchFamily="34" charset="0"/>
                            </a:rPr>
                            <m:t>𝑿</m:t>
                          </m:r>
                        </m:e>
                      </m:d>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𝔼</m:t>
                      </m:r>
                      <m:d>
                        <m:dPr>
                          <m:begChr m:val="["/>
                          <m:endChr m:val="]"/>
                          <m:ctrlPr>
                            <a:rPr lang="en-US" sz="2800" b="1" i="1" smtClean="0">
                              <a:solidFill>
                                <a:schemeClr val="tx1"/>
                              </a:solidFill>
                              <a:latin typeface="Cambria Math" panose="02040503050406030204" pitchFamily="18" charset="0"/>
                              <a:cs typeface="Segoe UI Semibold" panose="020B0702040204020203" pitchFamily="34" charset="0"/>
                            </a:rPr>
                          </m:ctrlPr>
                        </m:dPr>
                        <m:e>
                          <m:sSup>
                            <m:sSupPr>
                              <m:ctrlPr>
                                <a:rPr lang="en-US" sz="2800" b="1" i="1" smtClean="0">
                                  <a:solidFill>
                                    <a:schemeClr val="tx1"/>
                                  </a:solidFill>
                                  <a:latin typeface="Cambria Math" panose="02040503050406030204" pitchFamily="18" charset="0"/>
                                  <a:cs typeface="Segoe UI Semibold" panose="020B0702040204020203" pitchFamily="34" charset="0"/>
                                </a:rPr>
                              </m:ctrlPr>
                            </m:sSupPr>
                            <m:e>
                              <m:r>
                                <a:rPr lang="en-US" sz="2800" b="1" i="1" smtClean="0">
                                  <a:solidFill>
                                    <a:schemeClr val="tx1"/>
                                  </a:solidFill>
                                  <a:latin typeface="Cambria Math" panose="02040503050406030204" pitchFamily="18" charset="0"/>
                                  <a:cs typeface="Segoe UI Semibold" panose="020B0702040204020203" pitchFamily="34" charset="0"/>
                                </a:rPr>
                                <m:t>𝑿</m:t>
                              </m:r>
                            </m:e>
                            <m:sup>
                              <m:r>
                                <a:rPr lang="en-US" sz="2800" b="1" i="1" smtClean="0">
                                  <a:solidFill>
                                    <a:schemeClr val="tx1"/>
                                  </a:solidFill>
                                  <a:latin typeface="Cambria Math" panose="02040503050406030204" pitchFamily="18" charset="0"/>
                                  <a:cs typeface="Segoe UI Semibold" panose="020B0702040204020203" pitchFamily="34" charset="0"/>
                                </a:rPr>
                                <m:t>𝟐</m:t>
                              </m:r>
                            </m:sup>
                          </m:sSup>
                        </m:e>
                      </m:d>
                      <m:r>
                        <a:rPr lang="en-US" sz="2800" b="1" i="1" smtClean="0">
                          <a:solidFill>
                            <a:schemeClr val="tx1"/>
                          </a:solidFill>
                          <a:latin typeface="Cambria Math" panose="02040503050406030204" pitchFamily="18" charset="0"/>
                          <a:cs typeface="Segoe UI Semibold" panose="020B0702040204020203" pitchFamily="34" charset="0"/>
                        </a:rPr>
                        <m:t>−</m:t>
                      </m:r>
                      <m:sSup>
                        <m:sSupPr>
                          <m:ctrlPr>
                            <a:rPr lang="en-US" sz="2800" b="1" i="1" smtClean="0">
                              <a:solidFill>
                                <a:schemeClr val="tx1"/>
                              </a:solidFill>
                              <a:latin typeface="Cambria Math" panose="02040503050406030204" pitchFamily="18" charset="0"/>
                              <a:cs typeface="Segoe UI Semibold" panose="020B0702040204020203" pitchFamily="34" charset="0"/>
                            </a:rPr>
                          </m:ctrlPr>
                        </m:sSupPr>
                        <m:e>
                          <m:d>
                            <m:dPr>
                              <m:ctrlPr>
                                <a:rPr lang="en-US" sz="2800" b="1" i="1" smtClean="0">
                                  <a:solidFill>
                                    <a:schemeClr val="tx1"/>
                                  </a:solidFill>
                                  <a:latin typeface="Cambria Math" panose="02040503050406030204" pitchFamily="18" charset="0"/>
                                  <a:cs typeface="Segoe UI Semibold" panose="020B0702040204020203" pitchFamily="34" charset="0"/>
                                </a:rPr>
                              </m:ctrlPr>
                            </m:dPr>
                            <m:e>
                              <m:r>
                                <a:rPr lang="en-US" sz="2800" b="1" i="1" smtClean="0">
                                  <a:solidFill>
                                    <a:schemeClr val="tx1"/>
                                  </a:solidFill>
                                  <a:latin typeface="Cambria Math" panose="02040503050406030204" pitchFamily="18" charset="0"/>
                                  <a:cs typeface="Segoe UI Semibold" panose="020B0702040204020203" pitchFamily="34" charset="0"/>
                                </a:rPr>
                                <m:t>𝔼</m:t>
                              </m:r>
                              <m:d>
                                <m:dPr>
                                  <m:begChr m:val="["/>
                                  <m:endChr m:val="]"/>
                                  <m:ctrlPr>
                                    <a:rPr lang="en-US" sz="2800" b="1" i="1" smtClean="0">
                                      <a:solidFill>
                                        <a:schemeClr val="tx1"/>
                                      </a:solidFill>
                                      <a:latin typeface="Cambria Math" panose="02040503050406030204" pitchFamily="18" charset="0"/>
                                      <a:cs typeface="Segoe UI Semibold" panose="020B0702040204020203" pitchFamily="34" charset="0"/>
                                    </a:rPr>
                                  </m:ctrlPr>
                                </m:dPr>
                                <m:e>
                                  <m:r>
                                    <a:rPr lang="en-US" sz="2800" b="1" i="1" smtClean="0">
                                      <a:solidFill>
                                        <a:schemeClr val="tx1"/>
                                      </a:solidFill>
                                      <a:latin typeface="Cambria Math" panose="02040503050406030204" pitchFamily="18" charset="0"/>
                                      <a:cs typeface="Segoe UI Semibold" panose="020B0702040204020203" pitchFamily="34" charset="0"/>
                                    </a:rPr>
                                    <m:t>𝑿</m:t>
                                  </m:r>
                                </m:e>
                              </m:d>
                            </m:e>
                          </m:d>
                        </m:e>
                        <m:sup>
                          <m:r>
                            <a:rPr lang="en-US" sz="2800" b="1" i="1" smtClean="0">
                              <a:solidFill>
                                <a:schemeClr val="tx1"/>
                              </a:solidFill>
                              <a:latin typeface="Cambria Math" panose="02040503050406030204" pitchFamily="18" charset="0"/>
                              <a:cs typeface="Segoe UI Semibold" panose="020B0702040204020203" pitchFamily="34" charset="0"/>
                            </a:rPr>
                            <m:t>𝟐</m:t>
                          </m:r>
                        </m:sup>
                      </m:sSup>
                      <m:r>
                        <a:rPr lang="en-US" sz="2800" b="1" i="1" smtClean="0">
                          <a:solidFill>
                            <a:schemeClr val="tx1"/>
                          </a:solidFill>
                          <a:latin typeface="Cambria Math" panose="02040503050406030204" pitchFamily="18" charset="0"/>
                          <a:cs typeface="Segoe UI Semibold" panose="020B0702040204020203" pitchFamily="34" charset="0"/>
                        </a:rPr>
                        <m:t>=</m:t>
                      </m:r>
                      <m:nary>
                        <m:naryPr>
                          <m:ctrlPr>
                            <a:rPr lang="en-US" sz="2800" b="1" i="1" smtClean="0">
                              <a:solidFill>
                                <a:schemeClr val="tx1"/>
                              </a:solidFill>
                              <a:latin typeface="Cambria Math" panose="02040503050406030204" pitchFamily="18" charset="0"/>
                              <a:cs typeface="Segoe UI Semibold" panose="020B0702040204020203" pitchFamily="34" charset="0"/>
                            </a:rPr>
                          </m:ctrlPr>
                        </m:naryPr>
                        <m:sub>
                          <m:r>
                            <m:rPr>
                              <m:brk m:alnAt="23"/>
                            </m:rP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m:t>
                          </m:r>
                        </m:sub>
                        <m:sup>
                          <m:r>
                            <a:rPr lang="en-US" sz="2800" b="1" i="1" smtClean="0">
                              <a:solidFill>
                                <a:schemeClr val="tx1"/>
                              </a:solidFill>
                              <a:latin typeface="Cambria Math" panose="02040503050406030204" pitchFamily="18" charset="0"/>
                              <a:cs typeface="Segoe UI Semibold" panose="020B0702040204020203" pitchFamily="34" charset="0"/>
                            </a:rPr>
                            <m:t>∞</m:t>
                          </m:r>
                        </m:sup>
                        <m:e>
                          <m:sSup>
                            <m:sSupPr>
                              <m:ctrlPr>
                                <a:rPr lang="en-US" sz="2800" b="1" i="1" smtClean="0">
                                  <a:solidFill>
                                    <a:schemeClr val="tx1"/>
                                  </a:solidFill>
                                  <a:latin typeface="Cambria Math" panose="02040503050406030204" pitchFamily="18" charset="0"/>
                                  <a:cs typeface="Segoe UI Semibold" panose="020B0702040204020203" pitchFamily="34" charset="0"/>
                                </a:rPr>
                              </m:ctrlPr>
                            </m:sSupPr>
                            <m:e>
                              <m:sSub>
                                <m:sSubPr>
                                  <m:ctrlPr>
                                    <a:rPr lang="en-US" sz="2800" b="1" i="1" smtClean="0">
                                      <a:solidFill>
                                        <a:schemeClr val="tx1"/>
                                      </a:solidFill>
                                      <a:latin typeface="Cambria Math" panose="02040503050406030204" pitchFamily="18" charset="0"/>
                                      <a:cs typeface="Segoe UI Semibold" panose="020B0702040204020203" pitchFamily="34" charset="0"/>
                                    </a:rPr>
                                  </m:ctrlPr>
                                </m:sSubPr>
                                <m:e>
                                  <m:r>
                                    <a:rPr lang="en-US" sz="2800" b="1" i="1" smtClean="0">
                                      <a:solidFill>
                                        <a:schemeClr val="tx1"/>
                                      </a:solidFill>
                                      <a:latin typeface="Cambria Math" panose="02040503050406030204" pitchFamily="18" charset="0"/>
                                      <a:cs typeface="Segoe UI Semibold" panose="020B0702040204020203" pitchFamily="34" charset="0"/>
                                    </a:rPr>
                                    <m:t>𝒇</m:t>
                                  </m:r>
                                </m:e>
                                <m:sub>
                                  <m:r>
                                    <a:rPr lang="en-US" sz="2800" b="1" i="1" smtClean="0">
                                      <a:solidFill>
                                        <a:schemeClr val="tx1"/>
                                      </a:solidFill>
                                      <a:latin typeface="Cambria Math" panose="02040503050406030204" pitchFamily="18" charset="0"/>
                                      <a:cs typeface="Segoe UI Semibold" panose="020B0702040204020203" pitchFamily="34" charset="0"/>
                                    </a:rPr>
                                    <m:t>𝑿</m:t>
                                  </m:r>
                                </m:sub>
                              </m:sSub>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𝒌</m:t>
                              </m:r>
                              <m:r>
                                <a:rPr lang="en-US" sz="2800" b="1" i="1" smtClean="0">
                                  <a:solidFill>
                                    <a:schemeClr val="tx1"/>
                                  </a:solidFill>
                                  <a:latin typeface="Cambria Math" panose="02040503050406030204" pitchFamily="18" charset="0"/>
                                  <a:cs typeface="Segoe UI Semibold" panose="020B0702040204020203" pitchFamily="34" charset="0"/>
                                </a:rPr>
                                <m:t>)</m:t>
                              </m:r>
                              <m:d>
                                <m:dPr>
                                  <m:ctrlPr>
                                    <a:rPr lang="en-US" sz="2800" b="1" i="1" smtClean="0">
                                      <a:solidFill>
                                        <a:schemeClr val="tx1"/>
                                      </a:solidFill>
                                      <a:latin typeface="Cambria Math" panose="02040503050406030204" pitchFamily="18" charset="0"/>
                                      <a:cs typeface="Segoe UI Semibold" panose="020B0702040204020203" pitchFamily="34" charset="0"/>
                                    </a:rPr>
                                  </m:ctrlPr>
                                </m:dPr>
                                <m:e>
                                  <m:r>
                                    <a:rPr lang="en-US" sz="2800" b="1" i="1" smtClean="0">
                                      <a:solidFill>
                                        <a:schemeClr val="tx1"/>
                                      </a:solidFill>
                                      <a:latin typeface="Cambria Math" panose="02040503050406030204" pitchFamily="18" charset="0"/>
                                      <a:cs typeface="Segoe UI Semibold" panose="020B0702040204020203" pitchFamily="34" charset="0"/>
                                    </a:rPr>
                                    <m:t>𝒌</m:t>
                                  </m:r>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𝔼</m:t>
                                  </m:r>
                                  <m:d>
                                    <m:dPr>
                                      <m:begChr m:val="["/>
                                      <m:endChr m:val="]"/>
                                      <m:ctrlPr>
                                        <a:rPr lang="en-US" sz="2800" b="1" i="1" smtClean="0">
                                          <a:solidFill>
                                            <a:schemeClr val="tx1"/>
                                          </a:solidFill>
                                          <a:latin typeface="Cambria Math" panose="02040503050406030204" pitchFamily="18" charset="0"/>
                                          <a:cs typeface="Segoe UI Semibold" panose="020B0702040204020203" pitchFamily="34" charset="0"/>
                                        </a:rPr>
                                      </m:ctrlPr>
                                    </m:dPr>
                                    <m:e>
                                      <m:r>
                                        <a:rPr lang="en-US" sz="2800" b="1" i="1" smtClean="0">
                                          <a:solidFill>
                                            <a:schemeClr val="tx1"/>
                                          </a:solidFill>
                                          <a:latin typeface="Cambria Math" panose="02040503050406030204" pitchFamily="18" charset="0"/>
                                          <a:cs typeface="Segoe UI Semibold" panose="020B0702040204020203" pitchFamily="34" charset="0"/>
                                        </a:rPr>
                                        <m:t>𝑿</m:t>
                                      </m:r>
                                    </m:e>
                                  </m:d>
                                </m:e>
                              </m:d>
                            </m:e>
                            <m:sup>
                              <m:r>
                                <a:rPr lang="en-US" sz="2800" b="1" i="1" smtClean="0">
                                  <a:solidFill>
                                    <a:schemeClr val="tx1"/>
                                  </a:solidFill>
                                  <a:latin typeface="Cambria Math" panose="02040503050406030204" pitchFamily="18" charset="0"/>
                                  <a:cs typeface="Segoe UI Semibold" panose="020B0702040204020203" pitchFamily="34" charset="0"/>
                                </a:rPr>
                                <m:t>𝟐</m:t>
                              </m:r>
                            </m:sup>
                          </m:sSup>
                          <m:r>
                            <a:rPr lang="en-US" sz="2800" b="1" i="1" smtClean="0">
                              <a:solidFill>
                                <a:schemeClr val="tx1"/>
                              </a:solidFill>
                              <a:latin typeface="Cambria Math" panose="02040503050406030204" pitchFamily="18" charset="0"/>
                              <a:cs typeface="Segoe UI Semibold" panose="020B0702040204020203" pitchFamily="34" charset="0"/>
                            </a:rPr>
                            <m:t> </m:t>
                          </m:r>
                          <m:r>
                            <a:rPr lang="en-US" sz="2800" b="1" i="0" smtClean="0">
                              <a:solidFill>
                                <a:schemeClr val="tx1"/>
                              </a:solidFill>
                              <a:latin typeface="Cambria Math" panose="02040503050406030204" pitchFamily="18" charset="0"/>
                              <a:cs typeface="Segoe UI Semibold" panose="020B0702040204020203" pitchFamily="34" charset="0"/>
                            </a:rPr>
                            <m:t>𝐝</m:t>
                          </m:r>
                          <m:r>
                            <a:rPr lang="en-US" sz="2800" b="1" i="1" smtClean="0">
                              <a:solidFill>
                                <a:schemeClr val="tx1"/>
                              </a:solidFill>
                              <a:latin typeface="Cambria Math" panose="02040503050406030204" pitchFamily="18" charset="0"/>
                              <a:cs typeface="Segoe UI Semibold" panose="020B0702040204020203" pitchFamily="34" charset="0"/>
                            </a:rPr>
                            <m:t>𝒌</m:t>
                          </m:r>
                        </m:e>
                      </m:nary>
                    </m:oMath>
                  </m:oMathPara>
                </a14:m>
                <a:endParaRPr lang="en-US" sz="2800" b="1" dirty="0">
                  <a:solidFill>
                    <a:schemeClr val="tx1"/>
                  </a:solidFill>
                  <a:latin typeface="Segoe UI Semibold" panose="020B0702040204020203" pitchFamily="34" charset="0"/>
                  <a:cs typeface="Segoe UI Semibold" panose="020B0702040204020203" pitchFamily="34" charset="0"/>
                </a:endParaRPr>
              </a:p>
            </p:txBody>
          </p:sp>
        </mc:Choice>
        <mc:Fallback xmlns="">
          <p:sp>
            <p:nvSpPr>
              <p:cNvPr id="4" name="Rectangle 3">
                <a:extLst>
                  <a:ext uri="{FF2B5EF4-FFF2-40B4-BE49-F238E27FC236}">
                    <a16:creationId xmlns:a16="http://schemas.microsoft.com/office/drawing/2014/main" id="{1C42BEE6-B706-42D2-9DF9-1770CCF5A3CA}"/>
                  </a:ext>
                </a:extLst>
              </p:cNvPr>
              <p:cNvSpPr>
                <a:spLocks noRot="1" noChangeAspect="1" noMove="1" noResize="1" noEditPoints="1" noAdjustHandles="1" noChangeArrowheads="1" noChangeShapeType="1" noTextEdit="1"/>
              </p:cNvSpPr>
              <p:nvPr/>
            </p:nvSpPr>
            <p:spPr>
              <a:xfrm>
                <a:off x="575239" y="2120506"/>
                <a:ext cx="9711761" cy="1145999"/>
              </a:xfrm>
              <a:prstGeom prst="rect">
                <a:avLst/>
              </a:prstGeom>
              <a:blipFill>
                <a:blip r:embed="rId3"/>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3668771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72F79-9501-4DFE-AB14-AEE6940DC89F}"/>
              </a:ext>
            </a:extLst>
          </p:cNvPr>
          <p:cNvSpPr>
            <a:spLocks noGrp="1"/>
          </p:cNvSpPr>
          <p:nvPr>
            <p:ph type="title"/>
          </p:nvPr>
        </p:nvSpPr>
        <p:spPr/>
        <p:txBody>
          <a:bodyPr/>
          <a:lstStyle/>
          <a:p>
            <a:r>
              <a:rPr lang="en-US" dirty="0"/>
              <a:t>Let’s calculate an expectation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5249C1A-BE0B-4257-AB56-D1CD3FD3E9BA}"/>
                  </a:ext>
                </a:extLst>
              </p:cNvPr>
              <p:cNvSpPr>
                <a:spLocks noGrp="1"/>
              </p:cNvSpPr>
              <p:nvPr>
                <p:ph idx="1"/>
              </p:nvPr>
            </p:nvSpPr>
            <p:spPr/>
            <p:txBody>
              <a:bodyPr/>
              <a:lstStyle/>
              <a:p>
                <a:r>
                  <a:rPr lang="en-US" dirty="0"/>
                  <a:t>Let </a:t>
                </a:r>
                <a14:m>
                  <m:oMath xmlns:m="http://schemas.openxmlformats.org/officeDocument/2006/math">
                    <m:r>
                      <a:rPr lang="en-US" b="0" i="1" smtClean="0">
                        <a:latin typeface="Cambria Math" panose="02040503050406030204" pitchFamily="18" charset="0"/>
                      </a:rPr>
                      <m:t>𝑋</m:t>
                    </m:r>
                  </m:oMath>
                </a14:m>
                <a:r>
                  <a:rPr lang="en-US" dirty="0"/>
                  <a:t> be a uniform random number between </a:t>
                </a:r>
                <a14:m>
                  <m:oMath xmlns:m="http://schemas.openxmlformats.org/officeDocument/2006/math">
                    <m:r>
                      <a:rPr lang="en-US" b="0" i="1" smtClean="0">
                        <a:latin typeface="Cambria Math" panose="02040503050406030204" pitchFamily="18" charset="0"/>
                      </a:rPr>
                      <m:t>𝑎</m:t>
                    </m:r>
                  </m:oMath>
                </a14:m>
                <a:r>
                  <a:rPr lang="en-US" dirty="0"/>
                  <a:t> and</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𝑏</m:t>
                    </m:r>
                  </m:oMath>
                </a14:m>
                <a:r>
                  <a:rPr lang="en-US" dirty="0"/>
                  <a:t>.</a:t>
                </a:r>
              </a:p>
              <a:p>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m:t>
                        </m:r>
                        <m:r>
                          <a:rPr lang="en-US" b="0" i="1" smtClean="0">
                            <a:latin typeface="Cambria Math" panose="02040503050406030204" pitchFamily="18" charset="0"/>
                          </a:rPr>
                          <m:t>∞</m:t>
                        </m:r>
                      </m:sub>
                      <m:sup>
                        <m:r>
                          <a:rPr lang="en-US" b="0" i="1" smtClean="0">
                            <a:latin typeface="Cambria Math" panose="02040503050406030204" pitchFamily="18" charset="0"/>
                          </a:rPr>
                          <m:t>∞</m:t>
                        </m:r>
                      </m:sup>
                      <m:e>
                        <m:r>
                          <a:rPr lang="en-US" b="0" i="1" smtClean="0">
                            <a:latin typeface="Cambria Math" panose="02040503050406030204" pitchFamily="18" charset="0"/>
                          </a:rPr>
                          <m:t>𝑧</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 </m:t>
                        </m:r>
                        <m:r>
                          <m:rPr>
                            <m:sty m:val="p"/>
                          </m:rPr>
                          <a:rPr lang="en-US" b="0" i="0" smtClean="0">
                            <a:latin typeface="Cambria Math" panose="02040503050406030204" pitchFamily="18" charset="0"/>
                          </a:rPr>
                          <m:t>d</m:t>
                        </m:r>
                        <m:r>
                          <a:rPr lang="en-US" b="0" i="1" smtClean="0">
                            <a:latin typeface="Cambria Math" panose="02040503050406030204" pitchFamily="18" charset="0"/>
                          </a:rPr>
                          <m:t>𝑧</m:t>
                        </m:r>
                      </m:e>
                    </m:nary>
                  </m:oMath>
                </a14:m>
                <a:endParaRPr lang="en-US" dirty="0"/>
              </a:p>
              <a:p>
                <a14:m>
                  <m:oMath xmlns:m="http://schemas.openxmlformats.org/officeDocument/2006/math">
                    <m:r>
                      <a:rPr lang="en-US" b="0" i="1" smtClean="0">
                        <a:latin typeface="Cambria Math" panose="02040503050406030204" pitchFamily="18" charset="0"/>
                      </a:rPr>
                      <m:t>=</m:t>
                    </m:r>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m:t>
                        </m:r>
                        <m:r>
                          <a:rPr lang="en-US" b="0" i="1" smtClean="0">
                            <a:latin typeface="Cambria Math" panose="02040503050406030204" pitchFamily="18" charset="0"/>
                          </a:rPr>
                          <m:t>∞</m:t>
                        </m:r>
                      </m:sub>
                      <m:sup>
                        <m:r>
                          <a:rPr lang="en-US" b="0" i="1" smtClean="0">
                            <a:latin typeface="Cambria Math" panose="02040503050406030204" pitchFamily="18" charset="0"/>
                          </a:rPr>
                          <m:t>𝑎</m:t>
                        </m:r>
                      </m:sup>
                      <m:e>
                        <m:r>
                          <a:rPr lang="en-US" b="0" i="1" smtClean="0">
                            <a:latin typeface="Cambria Math" panose="02040503050406030204" pitchFamily="18" charset="0"/>
                          </a:rPr>
                          <m:t>𝑧</m:t>
                        </m:r>
                        <m:r>
                          <a:rPr lang="en-US" b="0" i="1" smtClean="0">
                            <a:latin typeface="Cambria Math" panose="02040503050406030204" pitchFamily="18" charset="0"/>
                          </a:rPr>
                          <m:t>⋅0 </m:t>
                        </m:r>
                        <m:r>
                          <m:rPr>
                            <m:sty m:val="p"/>
                          </m:rPr>
                          <a:rPr lang="en-US" b="0" i="0" smtClean="0">
                            <a:latin typeface="Cambria Math" panose="02040503050406030204" pitchFamily="18" charset="0"/>
                          </a:rPr>
                          <m:t>d</m:t>
                        </m:r>
                        <m:r>
                          <a:rPr lang="en-US" b="0" i="1" smtClean="0">
                            <a:latin typeface="Cambria Math" panose="02040503050406030204" pitchFamily="18" charset="0"/>
                          </a:rPr>
                          <m:t>𝑧</m:t>
                        </m:r>
                      </m:e>
                    </m:nary>
                    <m:r>
                      <a:rPr lang="en-US" b="0" i="1" smtClean="0">
                        <a:latin typeface="Cambria Math" panose="02040503050406030204" pitchFamily="18" charset="0"/>
                      </a:rPr>
                      <m:t>+</m:t>
                    </m:r>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𝑎</m:t>
                        </m:r>
                      </m:sub>
                      <m:sup>
                        <m:r>
                          <a:rPr lang="en-US" b="0" i="1" smtClean="0">
                            <a:latin typeface="Cambria Math" panose="02040503050406030204" pitchFamily="18" charset="0"/>
                          </a:rPr>
                          <m:t>𝑏</m:t>
                        </m:r>
                      </m:sup>
                      <m:e>
                        <m:r>
                          <a:rPr lang="en-US" b="0" i="1" smtClean="0">
                            <a:latin typeface="Cambria Math" panose="02040503050406030204" pitchFamily="18" charset="0"/>
                          </a:rPr>
                          <m:t>𝑧</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den>
                        </m:f>
                        <m:r>
                          <m:rPr>
                            <m:sty m:val="p"/>
                          </m:rPr>
                          <a:rPr lang="en-US" b="0" i="0" smtClean="0">
                            <a:latin typeface="Cambria Math" panose="02040503050406030204" pitchFamily="18" charset="0"/>
                          </a:rPr>
                          <m:t>d</m:t>
                        </m:r>
                        <m:r>
                          <a:rPr lang="en-US" b="0" i="1" smtClean="0">
                            <a:latin typeface="Cambria Math" panose="02040503050406030204" pitchFamily="18" charset="0"/>
                          </a:rPr>
                          <m:t>𝑧</m:t>
                        </m:r>
                      </m:e>
                    </m:nary>
                    <m:r>
                      <a:rPr lang="en-US" b="0" i="1" smtClean="0">
                        <a:latin typeface="Cambria Math" panose="02040503050406030204" pitchFamily="18" charset="0"/>
                      </a:rPr>
                      <m:t>+</m:t>
                    </m:r>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𝑏</m:t>
                        </m:r>
                      </m:sub>
                      <m:sup>
                        <m:r>
                          <a:rPr lang="en-US" b="0" i="1" smtClean="0">
                            <a:latin typeface="Cambria Math" panose="02040503050406030204" pitchFamily="18" charset="0"/>
                          </a:rPr>
                          <m:t>∞</m:t>
                        </m:r>
                      </m:sup>
                      <m:e>
                        <m:r>
                          <a:rPr lang="en-US" b="0" i="1" smtClean="0">
                            <a:latin typeface="Cambria Math" panose="02040503050406030204" pitchFamily="18" charset="0"/>
                          </a:rPr>
                          <m:t>𝑧</m:t>
                        </m:r>
                        <m:r>
                          <a:rPr lang="en-US" b="0" i="1" smtClean="0">
                            <a:latin typeface="Cambria Math" panose="02040503050406030204" pitchFamily="18" charset="0"/>
                          </a:rPr>
                          <m:t>⋅0</m:t>
                        </m:r>
                      </m:e>
                    </m:nary>
                    <m:r>
                      <m:rPr>
                        <m:sty m:val="p"/>
                      </m:rPr>
                      <a:rPr lang="en-US" b="0" i="0" smtClean="0">
                        <a:latin typeface="Cambria Math" panose="02040503050406030204" pitchFamily="18" charset="0"/>
                      </a:rPr>
                      <m:t>d</m:t>
                    </m:r>
                    <m:r>
                      <a:rPr lang="en-US" b="0" i="1" smtClean="0">
                        <a:latin typeface="Cambria Math" panose="02040503050406030204" pitchFamily="18" charset="0"/>
                      </a:rPr>
                      <m:t>𝑧</m:t>
                    </m:r>
                  </m:oMath>
                </a14:m>
                <a:endParaRPr lang="en-US" dirty="0"/>
              </a:p>
              <a:p>
                <a14:m>
                  <m:oMath xmlns:m="http://schemas.openxmlformats.org/officeDocument/2006/math">
                    <m:r>
                      <a:rPr lang="en-US" b="0" i="1" smtClean="0">
                        <a:latin typeface="Cambria Math" panose="02040503050406030204" pitchFamily="18" charset="0"/>
                      </a:rPr>
                      <m:t>=0+</m:t>
                    </m:r>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𝑎</m:t>
                        </m:r>
                      </m:sub>
                      <m:sup>
                        <m:r>
                          <a:rPr lang="en-US" b="0" i="1" smtClean="0">
                            <a:latin typeface="Cambria Math" panose="02040503050406030204" pitchFamily="18" charset="0"/>
                          </a:rPr>
                          <m:t>𝑏</m:t>
                        </m:r>
                      </m:sup>
                      <m:e>
                        <m:f>
                          <m:fPr>
                            <m:ctrlPr>
                              <a:rPr lang="en-US" b="0" i="1" smtClean="0">
                                <a:latin typeface="Cambria Math" panose="02040503050406030204" pitchFamily="18" charset="0"/>
                              </a:rPr>
                            </m:ctrlPr>
                          </m:fPr>
                          <m:num>
                            <m:r>
                              <a:rPr lang="en-US" b="0" i="1" smtClean="0">
                                <a:latin typeface="Cambria Math" panose="02040503050406030204" pitchFamily="18" charset="0"/>
                              </a:rPr>
                              <m:t>𝑧</m:t>
                            </m:r>
                          </m:num>
                          <m:den>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den>
                        </m:f>
                        <m:r>
                          <a:rPr lang="en-US" b="0" i="1" smtClean="0">
                            <a:latin typeface="Cambria Math" panose="02040503050406030204" pitchFamily="18" charset="0"/>
                          </a:rPr>
                          <m:t> </m:t>
                        </m:r>
                        <m:r>
                          <m:rPr>
                            <m:sty m:val="p"/>
                          </m:rPr>
                          <a:rPr lang="en-US" b="0" i="0" smtClean="0">
                            <a:latin typeface="Cambria Math" panose="02040503050406030204" pitchFamily="18" charset="0"/>
                          </a:rPr>
                          <m:t>d</m:t>
                        </m:r>
                        <m:r>
                          <a:rPr lang="en-US" b="0" i="1" smtClean="0">
                            <a:latin typeface="Cambria Math" panose="02040503050406030204" pitchFamily="18" charset="0"/>
                          </a:rPr>
                          <m:t>𝑧</m:t>
                        </m:r>
                        <m:r>
                          <a:rPr lang="en-US" b="0" i="1" smtClean="0">
                            <a:latin typeface="Cambria Math" panose="02040503050406030204" pitchFamily="18" charset="0"/>
                          </a:rPr>
                          <m:t>+0</m:t>
                        </m:r>
                      </m:e>
                    </m:nary>
                  </m:oMath>
                </a14:m>
                <a:endParaRPr lang="en-US" dirty="0"/>
              </a:p>
              <a:p>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𝑧</m:t>
                                        </m:r>
                                      </m:e>
                                      <m:sup>
                                        <m:r>
                                          <a:rPr lang="en-US" i="1">
                                            <a:latin typeface="Cambria Math" panose="02040503050406030204" pitchFamily="18" charset="0"/>
                                          </a:rPr>
                                          <m:t>2</m:t>
                                        </m:r>
                                      </m:sup>
                                    </m:sSup>
                                  </m:num>
                                  <m:den>
                                    <m:r>
                                      <a:rPr lang="en-US" i="1">
                                        <a:latin typeface="Cambria Math" panose="02040503050406030204" pitchFamily="18" charset="0"/>
                                      </a:rPr>
                                      <m:t>2</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den>
                                </m:f>
                              </m:e>
                            </m:d>
                          </m:e>
                          <m:sup>
                            <m:r>
                              <a:rPr lang="en-US" b="0" i="1" smtClean="0">
                                <a:latin typeface="Cambria Math" panose="02040503050406030204" pitchFamily="18" charset="0"/>
                              </a:rPr>
                              <m:t>𝑏</m:t>
                            </m:r>
                          </m:sup>
                        </m:sSup>
                      </m:e>
                      <m:sub>
                        <m:r>
                          <a:rPr lang="en-US" b="0" i="1" smtClean="0">
                            <a:latin typeface="Cambria Math" panose="02040503050406030204" pitchFamily="18" charset="0"/>
                          </a:rPr>
                          <m:t>𝑧</m:t>
                        </m:r>
                        <m:r>
                          <a:rPr lang="en-US" b="0" i="1" smtClean="0">
                            <a:latin typeface="Cambria Math" panose="02040503050406030204" pitchFamily="18" charset="0"/>
                          </a:rPr>
                          <m:t>=</m:t>
                        </m:r>
                        <m:r>
                          <a:rPr lang="en-US" b="0" i="1" smtClean="0">
                            <a:latin typeface="Cambria Math" panose="02040503050406030204" pitchFamily="18" charset="0"/>
                          </a:rPr>
                          <m:t>𝑎</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2</m:t>
                            </m:r>
                          </m:sup>
                        </m:sSup>
                      </m:num>
                      <m:den>
                        <m:r>
                          <a:rPr lang="en-US" b="0" i="1" smtClean="0">
                            <a:latin typeface="Cambria Math" panose="02040503050406030204" pitchFamily="18" charset="0"/>
                          </a:rPr>
                          <m:t>2(</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2</m:t>
                            </m:r>
                          </m:sup>
                        </m:sSup>
                      </m:num>
                      <m:den>
                        <m:r>
                          <a:rPr lang="en-US" b="0" i="1" smtClean="0">
                            <a:latin typeface="Cambria Math" panose="02040503050406030204" pitchFamily="18" charset="0"/>
                          </a:rPr>
                          <m:t>2</m:t>
                        </m:r>
                        <m:d>
                          <m:dPr>
                            <m:ctrlPr>
                              <a:rPr lang="en-US" b="0" i="1" smtClean="0">
                                <a:latin typeface="Cambria Math" panose="02040503050406030204" pitchFamily="18" charset="0"/>
                              </a:rPr>
                            </m:ctrlPr>
                          </m:dPr>
                          <m:e>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e>
                        </m:d>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2</m:t>
                            </m:r>
                          </m:sup>
                        </m:sSup>
                      </m:num>
                      <m:den>
                        <m:r>
                          <a:rPr lang="en-US" b="0" i="1" smtClean="0">
                            <a:latin typeface="Cambria Math" panose="02040503050406030204" pitchFamily="18" charset="0"/>
                          </a:rPr>
                          <m:t>2</m:t>
                        </m:r>
                        <m:d>
                          <m:dPr>
                            <m:ctrlPr>
                              <a:rPr lang="en-US" b="0" i="1" smtClean="0">
                                <a:latin typeface="Cambria Math" panose="02040503050406030204" pitchFamily="18" charset="0"/>
                              </a:rPr>
                            </m:ctrlPr>
                          </m:dPr>
                          <m:e>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e>
                        </m:d>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e>
                        </m:d>
                        <m:d>
                          <m:dPr>
                            <m:ctrlPr>
                              <a:rPr lang="en-US" b="0" i="1" smtClean="0">
                                <a:latin typeface="Cambria Math" panose="02040503050406030204" pitchFamily="18" charset="0"/>
                              </a:rPr>
                            </m:ctrlPr>
                          </m:dPr>
                          <m:e>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e>
                        </m:d>
                      </m:num>
                      <m:den>
                        <m:r>
                          <a:rPr lang="en-US" b="0" i="1" smtClean="0">
                            <a:latin typeface="Cambria Math" panose="02040503050406030204" pitchFamily="18" charset="0"/>
                          </a:rPr>
                          <m:t>2</m:t>
                        </m:r>
                        <m:d>
                          <m:dPr>
                            <m:ctrlPr>
                              <a:rPr lang="en-US" b="0" i="1" smtClean="0">
                                <a:latin typeface="Cambria Math" panose="02040503050406030204" pitchFamily="18" charset="0"/>
                              </a:rPr>
                            </m:ctrlPr>
                          </m:dPr>
                          <m:e>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e>
                        </m:d>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num>
                      <m:den>
                        <m:r>
                          <a:rPr lang="en-US" b="0" i="1" smtClean="0">
                            <a:latin typeface="Cambria Math" panose="02040503050406030204" pitchFamily="18" charset="0"/>
                          </a:rPr>
                          <m:t>2</m:t>
                        </m:r>
                      </m:den>
                    </m:f>
                  </m:oMath>
                </a14:m>
                <a:endParaRPr lang="en-US" dirty="0"/>
              </a:p>
            </p:txBody>
          </p:sp>
        </mc:Choice>
        <mc:Fallback xmlns="">
          <p:sp>
            <p:nvSpPr>
              <p:cNvPr id="3" name="Content Placeholder 2">
                <a:extLst>
                  <a:ext uri="{FF2B5EF4-FFF2-40B4-BE49-F238E27FC236}">
                    <a16:creationId xmlns:a16="http://schemas.microsoft.com/office/drawing/2014/main" id="{F5249C1A-BE0B-4257-AB56-D1CD3FD3E9BA}"/>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338756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C0C4E7EF-C5FF-4AB3-BAC8-07C8D238C5AF}"/>
                  </a:ext>
                </a:extLst>
              </p:cNvPr>
              <p:cNvSpPr>
                <a:spLocks noGrp="1"/>
              </p:cNvSpPr>
              <p:nvPr>
                <p:ph type="title"/>
              </p:nvPr>
            </p:nvSpPr>
            <p:spPr/>
            <p:txBody>
              <a:bodyPr/>
              <a:lstStyle/>
              <a:p>
                <a:r>
                  <a:rPr lang="en-US" dirty="0"/>
                  <a:t>What about </a:t>
                </a:r>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e>
                    </m:d>
                  </m:oMath>
                </a14:m>
                <a:endParaRPr lang="en-US" dirty="0"/>
              </a:p>
            </p:txBody>
          </p:sp>
        </mc:Choice>
        <mc:Fallback xmlns="">
          <p:sp>
            <p:nvSpPr>
              <p:cNvPr id="2" name="Title 1">
                <a:extLst>
                  <a:ext uri="{FF2B5EF4-FFF2-40B4-BE49-F238E27FC236}">
                    <a16:creationId xmlns:a16="http://schemas.microsoft.com/office/drawing/2014/main" id="{C0C4E7EF-C5FF-4AB3-BAC8-07C8D238C5AF}"/>
                  </a:ext>
                </a:extLst>
              </p:cNvPr>
              <p:cNvSpPr>
                <a:spLocks noGrp="1" noRot="1" noChangeAspect="1" noMove="1" noResize="1" noEditPoints="1" noAdjustHandles="1" noChangeArrowheads="1" noChangeShapeType="1" noTextEdit="1"/>
              </p:cNvSpPr>
              <p:nvPr>
                <p:ph type="title"/>
              </p:nvPr>
            </p:nvSpPr>
            <p:spPr>
              <a:blipFill>
                <a:blip r:embed="rId2"/>
                <a:stretch>
                  <a:fillRect l="-2179" t="-6587"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A4831E4-71CB-48E3-BC31-9B85E3BD5FDF}"/>
                  </a:ext>
                </a:extLst>
              </p:cNvPr>
              <p:cNvSpPr>
                <a:spLocks noGrp="1"/>
              </p:cNvSpPr>
              <p:nvPr>
                <p:ph idx="1"/>
              </p:nvPr>
            </p:nvSpPr>
            <p:spPr/>
            <p:txBody>
              <a:bodyPr/>
              <a:lstStyle/>
              <a:p>
                <a:r>
                  <a:rPr lang="en-US" dirty="0"/>
                  <a:t>Let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m:rPr>
                        <m:sty m:val="p"/>
                      </m:rPr>
                      <a:rPr lang="en-US" b="0" i="0" smtClean="0">
                        <a:latin typeface="Cambria Math" panose="02040503050406030204" pitchFamily="18" charset="0"/>
                      </a:rPr>
                      <m:t>Unif</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a14:m>
                <a:r>
                  <a:rPr lang="en-US" dirty="0"/>
                  <a:t>, what about </a:t>
                </a:r>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2</m:t>
                            </m:r>
                          </m:sup>
                        </m:sSup>
                      </m:e>
                    </m:d>
                  </m:oMath>
                </a14:m>
                <a:r>
                  <a:rPr lang="en-US" dirty="0"/>
                  <a:t>?</a:t>
                </a:r>
              </a:p>
              <a:p>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2</m:t>
                            </m:r>
                          </m:sup>
                        </m:sSup>
                      </m:e>
                    </m:d>
                    <m:r>
                      <a:rPr lang="en-US" b="0" i="1" smtClean="0">
                        <a:latin typeface="Cambria Math" panose="02040503050406030204" pitchFamily="18" charset="0"/>
                      </a:rPr>
                      <m:t>=</m:t>
                    </m:r>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m:t>
                        </m:r>
                        <m:r>
                          <a:rPr lang="en-US" b="0" i="1" smtClean="0">
                            <a:latin typeface="Cambria Math" panose="02040503050406030204" pitchFamily="18" charset="0"/>
                          </a:rPr>
                          <m:t>∞</m:t>
                        </m:r>
                      </m:sub>
                      <m:sup>
                        <m:r>
                          <a:rPr lang="en-US" b="0" i="1" smtClean="0">
                            <a:latin typeface="Cambria Math" panose="02040503050406030204" pitchFamily="18" charset="0"/>
                          </a:rPr>
                          <m:t>∞</m:t>
                        </m:r>
                      </m:sup>
                      <m:e>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2</m:t>
                            </m:r>
                          </m:sup>
                        </m:sSup>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m:rPr>
                            <m:sty m:val="p"/>
                          </m:rPr>
                          <a:rPr lang="en-US" b="0" i="0" smtClean="0">
                            <a:latin typeface="Cambria Math" panose="02040503050406030204" pitchFamily="18" charset="0"/>
                          </a:rPr>
                          <m:t>d</m:t>
                        </m:r>
                        <m:r>
                          <a:rPr lang="en-US" b="0" i="1" smtClean="0">
                            <a:latin typeface="Cambria Math" panose="02040503050406030204" pitchFamily="18" charset="0"/>
                          </a:rPr>
                          <m:t>𝑧</m:t>
                        </m:r>
                      </m:e>
                    </m:nary>
                  </m:oMath>
                </a14:m>
                <a:endParaRPr lang="en-US" b="0" dirty="0"/>
              </a:p>
              <a:p>
                <a14:m>
                  <m:oMath xmlns:m="http://schemas.openxmlformats.org/officeDocument/2006/math">
                    <m:r>
                      <a:rPr lang="en-US" b="0" i="1" smtClean="0">
                        <a:latin typeface="Cambria Math" panose="02040503050406030204" pitchFamily="18" charset="0"/>
                      </a:rPr>
                      <m:t>=</m:t>
                    </m:r>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m:t>
                        </m:r>
                        <m:r>
                          <a:rPr lang="en-US" b="0" i="1" smtClean="0">
                            <a:latin typeface="Cambria Math" panose="02040503050406030204" pitchFamily="18" charset="0"/>
                          </a:rPr>
                          <m:t>∞</m:t>
                        </m:r>
                      </m:sub>
                      <m:sup>
                        <m:r>
                          <a:rPr lang="en-US" b="0" i="1" smtClean="0">
                            <a:latin typeface="Cambria Math" panose="02040503050406030204" pitchFamily="18" charset="0"/>
                          </a:rPr>
                          <m:t>𝑎</m:t>
                        </m:r>
                      </m:sup>
                      <m:e>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2</m:t>
                            </m:r>
                          </m:sup>
                        </m:sSup>
                        <m:r>
                          <a:rPr lang="en-US" b="0" i="1" smtClean="0">
                            <a:latin typeface="Cambria Math" panose="02040503050406030204" pitchFamily="18" charset="0"/>
                          </a:rPr>
                          <m:t>⋅0 </m:t>
                        </m:r>
                        <m:r>
                          <m:rPr>
                            <m:sty m:val="p"/>
                          </m:rPr>
                          <a:rPr lang="en-US" b="0" i="0" smtClean="0">
                            <a:latin typeface="Cambria Math" panose="02040503050406030204" pitchFamily="18" charset="0"/>
                          </a:rPr>
                          <m:t>d</m:t>
                        </m:r>
                        <m:r>
                          <a:rPr lang="en-US" b="0" i="1" smtClean="0">
                            <a:latin typeface="Cambria Math" panose="02040503050406030204" pitchFamily="18" charset="0"/>
                          </a:rPr>
                          <m:t>𝑧</m:t>
                        </m:r>
                        <m:r>
                          <a:rPr lang="en-US" b="0" i="1" smtClean="0">
                            <a:latin typeface="Cambria Math" panose="02040503050406030204" pitchFamily="18" charset="0"/>
                          </a:rPr>
                          <m:t>+</m:t>
                        </m:r>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𝑎</m:t>
                            </m:r>
                          </m:sub>
                          <m:sup>
                            <m:r>
                              <a:rPr lang="en-US" b="0" i="1" smtClean="0">
                                <a:latin typeface="Cambria Math" panose="02040503050406030204" pitchFamily="18" charset="0"/>
                              </a:rPr>
                              <m:t>𝑏</m:t>
                            </m:r>
                          </m:sup>
                          <m:e>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2</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den>
                            </m:f>
                            <m:r>
                              <m:rPr>
                                <m:sty m:val="p"/>
                              </m:rPr>
                              <a:rPr lang="en-US" b="0" i="0" smtClean="0">
                                <a:latin typeface="Cambria Math" panose="02040503050406030204" pitchFamily="18" charset="0"/>
                              </a:rPr>
                              <m:t>d</m:t>
                            </m:r>
                            <m:r>
                              <a:rPr lang="en-US" b="0" i="1" smtClean="0">
                                <a:latin typeface="Cambria Math" panose="02040503050406030204" pitchFamily="18" charset="0"/>
                              </a:rPr>
                              <m:t>𝑧</m:t>
                            </m:r>
                          </m:e>
                        </m:nary>
                        <m:r>
                          <a:rPr lang="en-US" b="0" i="1" smtClean="0">
                            <a:latin typeface="Cambria Math" panose="02040503050406030204" pitchFamily="18" charset="0"/>
                          </a:rPr>
                          <m:t>+</m:t>
                        </m:r>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𝑏</m:t>
                            </m:r>
                          </m:sub>
                          <m:sup>
                            <m:r>
                              <a:rPr lang="en-US" b="0" i="1" smtClean="0">
                                <a:latin typeface="Cambria Math" panose="02040503050406030204" pitchFamily="18" charset="0"/>
                              </a:rPr>
                              <m:t>∞</m:t>
                            </m:r>
                          </m:sup>
                          <m:e>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2</m:t>
                                </m:r>
                              </m:sup>
                            </m:sSup>
                            <m:r>
                              <a:rPr lang="en-US" b="0" i="1" smtClean="0">
                                <a:latin typeface="Cambria Math" panose="02040503050406030204" pitchFamily="18" charset="0"/>
                              </a:rPr>
                              <m:t>⋅0 </m:t>
                            </m:r>
                            <m:r>
                              <m:rPr>
                                <m:sty m:val="p"/>
                              </m:rPr>
                              <a:rPr lang="en-US" b="0" i="0" smtClean="0">
                                <a:latin typeface="Cambria Math" panose="02040503050406030204" pitchFamily="18" charset="0"/>
                              </a:rPr>
                              <m:t>d</m:t>
                            </m:r>
                            <m:r>
                              <a:rPr lang="en-US" b="0" i="1" smtClean="0">
                                <a:latin typeface="Cambria Math" panose="02040503050406030204" pitchFamily="18" charset="0"/>
                              </a:rPr>
                              <m:t>𝑧</m:t>
                            </m:r>
                          </m:e>
                        </m:nary>
                      </m:e>
                    </m:nary>
                  </m:oMath>
                </a14:m>
                <a:endParaRPr lang="en-US" dirty="0"/>
              </a:p>
              <a:p>
                <a14:m>
                  <m:oMath xmlns:m="http://schemas.openxmlformats.org/officeDocument/2006/math">
                    <m:r>
                      <a:rPr lang="en-US" b="0" i="1" smtClean="0">
                        <a:latin typeface="Cambria Math" panose="02040503050406030204" pitchFamily="18" charset="0"/>
                      </a:rPr>
                      <m:t>=0+</m:t>
                    </m:r>
                    <m:nary>
                      <m:naryPr>
                        <m:ctrlPr>
                          <a:rPr lang="en-US" i="1">
                            <a:latin typeface="Cambria Math" panose="02040503050406030204" pitchFamily="18" charset="0"/>
                          </a:rPr>
                        </m:ctrlPr>
                      </m:naryPr>
                      <m:sub>
                        <m:r>
                          <m:rPr>
                            <m:brk m:alnAt="23"/>
                          </m:rPr>
                          <a:rPr lang="en-US" i="1">
                            <a:latin typeface="Cambria Math" panose="02040503050406030204" pitchFamily="18" charset="0"/>
                          </a:rPr>
                          <m:t>𝑎</m:t>
                        </m:r>
                      </m:sub>
                      <m:sup>
                        <m:r>
                          <a:rPr lang="en-US" i="1">
                            <a:latin typeface="Cambria Math" panose="02040503050406030204" pitchFamily="18" charset="0"/>
                          </a:rPr>
                          <m:t>𝑏</m:t>
                        </m:r>
                      </m:sup>
                      <m:e>
                        <m:sSup>
                          <m:sSupPr>
                            <m:ctrlPr>
                              <a:rPr lang="en-US" i="1">
                                <a:latin typeface="Cambria Math" panose="02040503050406030204" pitchFamily="18" charset="0"/>
                              </a:rPr>
                            </m:ctrlPr>
                          </m:sSupPr>
                          <m:e>
                            <m:r>
                              <a:rPr lang="en-US" i="1">
                                <a:latin typeface="Cambria Math" panose="02040503050406030204" pitchFamily="18" charset="0"/>
                              </a:rPr>
                              <m:t>𝑧</m:t>
                            </m:r>
                          </m:e>
                          <m:sup>
                            <m:r>
                              <a:rPr lang="en-US" i="1">
                                <a:latin typeface="Cambria Math" panose="02040503050406030204" pitchFamily="18" charset="0"/>
                              </a:rPr>
                              <m:t>2</m:t>
                            </m:r>
                          </m:sup>
                        </m:s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rPr>
                              <m:t>𝑎</m:t>
                            </m:r>
                          </m:den>
                        </m:f>
                        <m:r>
                          <m:rPr>
                            <m:sty m:val="p"/>
                          </m:rPr>
                          <a:rPr lang="en-US">
                            <a:latin typeface="Cambria Math" panose="02040503050406030204" pitchFamily="18" charset="0"/>
                          </a:rPr>
                          <m:t>d</m:t>
                        </m:r>
                        <m:r>
                          <a:rPr lang="en-US" i="1">
                            <a:latin typeface="Cambria Math" panose="02040503050406030204" pitchFamily="18" charset="0"/>
                          </a:rPr>
                          <m:t>𝑧</m:t>
                        </m:r>
                      </m:e>
                    </m:nary>
                    <m:r>
                      <a:rPr lang="en-US" b="0" i="0" smtClean="0">
                        <a:latin typeface="Cambria Math" panose="02040503050406030204" pitchFamily="18" charset="0"/>
                      </a:rPr>
                      <m:t>+0</m:t>
                    </m:r>
                  </m:oMath>
                </a14:m>
                <a:endParaRPr lang="en-US" dirty="0"/>
              </a:p>
              <a:p>
                <a14:m>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den>
                    </m:f>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3</m:t>
                                        </m:r>
                                      </m:sup>
                                    </m:sSup>
                                  </m:num>
                                  <m:den>
                                    <m:r>
                                      <a:rPr lang="en-US" b="0" i="1" smtClean="0">
                                        <a:latin typeface="Cambria Math" panose="02040503050406030204" pitchFamily="18" charset="0"/>
                                      </a:rPr>
                                      <m:t>3</m:t>
                                    </m:r>
                                  </m:den>
                                </m:f>
                              </m:e>
                            </m:d>
                          </m:e>
                          <m:sup>
                            <m:r>
                              <a:rPr lang="en-US" b="0" i="1" smtClean="0">
                                <a:latin typeface="Cambria Math" panose="02040503050406030204" pitchFamily="18" charset="0"/>
                              </a:rPr>
                              <m:t>𝑏</m:t>
                            </m:r>
                          </m:sup>
                        </m:sSup>
                      </m:e>
                      <m:sub>
                        <m:r>
                          <a:rPr lang="en-US" b="0" i="1" smtClean="0">
                            <a:latin typeface="Cambria Math" panose="02040503050406030204" pitchFamily="18" charset="0"/>
                          </a:rPr>
                          <m:t>𝑧</m:t>
                        </m:r>
                        <m:r>
                          <a:rPr lang="en-US" b="0" i="1" smtClean="0">
                            <a:latin typeface="Cambria Math" panose="02040503050406030204" pitchFamily="18" charset="0"/>
                          </a:rPr>
                          <m:t>=</m:t>
                        </m:r>
                        <m:r>
                          <a:rPr lang="en-US" b="0" i="1" smtClean="0">
                            <a:latin typeface="Cambria Math" panose="02040503050406030204" pitchFamily="18" charset="0"/>
                          </a:rPr>
                          <m:t>𝑎</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den>
                    </m:f>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3</m:t>
                                </m:r>
                              </m:sup>
                            </m:sSup>
                          </m:num>
                          <m:den>
                            <m:r>
                              <a:rPr lang="en-US" b="0" i="1" smtClean="0">
                                <a:latin typeface="Cambria Math" panose="02040503050406030204" pitchFamily="18" charset="0"/>
                              </a:rPr>
                              <m:t>3</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3</m:t>
                                </m:r>
                              </m:sup>
                            </m:sSup>
                          </m:num>
                          <m:den>
                            <m:r>
                              <a:rPr lang="en-US" b="0" i="1" smtClean="0">
                                <a:latin typeface="Cambria Math" panose="02040503050406030204" pitchFamily="18" charset="0"/>
                              </a:rPr>
                              <m:t>3</m:t>
                            </m:r>
                          </m:den>
                        </m:f>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
                          <m:dPr>
                            <m:ctrlPr>
                              <a:rPr lang="en-US" b="0" i="1" smtClean="0">
                                <a:latin typeface="Cambria Math" panose="02040503050406030204" pitchFamily="18" charset="0"/>
                              </a:rPr>
                            </m:ctrlPr>
                          </m:dPr>
                          <m:e>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e>
                        </m:d>
                      </m:den>
                    </m:f>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e>
                    </m:d>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𝑎𝑏</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2</m:t>
                            </m:r>
                          </m:sup>
                        </m:sSup>
                      </m:e>
                    </m:d>
                  </m:oMath>
                </a14:m>
                <a:endParaRPr lang="en-US" dirty="0"/>
              </a:p>
              <a:p>
                <a14:m>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𝑎𝑏</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2</m:t>
                            </m:r>
                          </m:sup>
                        </m:sSup>
                      </m:num>
                      <m:den>
                        <m:r>
                          <a:rPr lang="en-US" b="0" i="1" smtClean="0">
                            <a:latin typeface="Cambria Math" panose="02040503050406030204" pitchFamily="18" charset="0"/>
                          </a:rPr>
                          <m:t>3</m:t>
                        </m:r>
                      </m:den>
                    </m:f>
                  </m:oMath>
                </a14:m>
                <a:endParaRPr lang="en-US" dirty="0"/>
              </a:p>
            </p:txBody>
          </p:sp>
        </mc:Choice>
        <mc:Fallback xmlns="">
          <p:sp>
            <p:nvSpPr>
              <p:cNvPr id="3" name="Content Placeholder 2">
                <a:extLst>
                  <a:ext uri="{FF2B5EF4-FFF2-40B4-BE49-F238E27FC236}">
                    <a16:creationId xmlns:a16="http://schemas.microsoft.com/office/drawing/2014/main" id="{3A4831E4-71CB-48E3-BC31-9B85E3BD5FDF}"/>
                  </a:ext>
                </a:extLst>
              </p:cNvPr>
              <p:cNvSpPr>
                <a:spLocks noGrp="1" noRot="1" noChangeAspect="1" noMove="1" noResize="1" noEditPoints="1" noAdjustHandles="1" noChangeArrowheads="1" noChangeShapeType="1" noTextEdit="1"/>
              </p:cNvSpPr>
              <p:nvPr>
                <p:ph idx="1"/>
              </p:nvPr>
            </p:nvSpPr>
            <p:spPr>
              <a:blipFill>
                <a:blip r:embed="rId3"/>
                <a:stretch>
                  <a:fillRect l="-654" t="-1761"/>
                </a:stretch>
              </a:blipFill>
            </p:spPr>
            <p:txBody>
              <a:bodyPr/>
              <a:lstStyle/>
              <a:p>
                <a:r>
                  <a:rPr lang="en-US">
                    <a:noFill/>
                  </a:rPr>
                  <a:t> </a:t>
                </a:r>
              </a:p>
            </p:txBody>
          </p:sp>
        </mc:Fallback>
      </mc:AlternateContent>
    </p:spTree>
    <p:extLst>
      <p:ext uri="{BB962C8B-B14F-4D97-AF65-F5344CB8AC3E}">
        <p14:creationId xmlns:p14="http://schemas.microsoft.com/office/powerpoint/2010/main" val="55660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DB330-87CD-4151-836D-B281EF3DB876}"/>
              </a:ext>
            </a:extLst>
          </p:cNvPr>
          <p:cNvSpPr>
            <a:spLocks noGrp="1"/>
          </p:cNvSpPr>
          <p:nvPr>
            <p:ph type="title"/>
          </p:nvPr>
        </p:nvSpPr>
        <p:spPr/>
        <p:txBody>
          <a:bodyPr/>
          <a:lstStyle/>
          <a:p>
            <a:r>
              <a:rPr lang="en-US" dirty="0"/>
              <a:t>Let’s assemble the variance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6023053-D0C6-46AA-9B32-D7B1BE0AB625}"/>
                  </a:ext>
                </a:extLst>
              </p:cNvPr>
              <p:cNvSpPr>
                <a:spLocks noGrp="1"/>
              </p:cNvSpPr>
              <p:nvPr>
                <p:ph idx="1"/>
              </p:nvPr>
            </p:nvSpPr>
            <p:spPr/>
            <p:txBody>
              <a:bodyPr/>
              <a:lstStyle/>
              <a:p>
                <a14:m>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2</m:t>
                            </m:r>
                          </m:sup>
                        </m:sSup>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e>
                        </m:d>
                      </m:e>
                      <m:sup>
                        <m:r>
                          <a:rPr lang="en-US" b="0" i="1" smtClean="0">
                            <a:latin typeface="Cambria Math" panose="02040503050406030204" pitchFamily="18" charset="0"/>
                          </a:rPr>
                          <m:t>2</m:t>
                        </m:r>
                      </m:sup>
                    </m:sSup>
                  </m:oMath>
                </a14:m>
                <a:endParaRPr lang="en-US" dirty="0"/>
              </a:p>
              <a:p>
                <a14:m>
                  <m:oMath xmlns:m="http://schemas.openxmlformats.org/officeDocument/2006/math">
                    <m:r>
                      <a:rPr lang="en-US" b="0" i="1" smtClean="0">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2</m:t>
                            </m:r>
                          </m:sup>
                        </m:sSup>
                        <m:r>
                          <a:rPr lang="en-US" i="1">
                            <a:latin typeface="Cambria Math" panose="02040503050406030204" pitchFamily="18" charset="0"/>
                          </a:rPr>
                          <m:t>+</m:t>
                        </m:r>
                        <m:r>
                          <a:rPr lang="en-US" i="1">
                            <a:latin typeface="Cambria Math" panose="02040503050406030204" pitchFamily="18" charset="0"/>
                          </a:rPr>
                          <m:t>𝑎𝑏</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𝑏</m:t>
                            </m:r>
                          </m:e>
                          <m:sup>
                            <m:r>
                              <a:rPr lang="en-US" i="1">
                                <a:latin typeface="Cambria Math" panose="02040503050406030204" pitchFamily="18" charset="0"/>
                              </a:rPr>
                              <m:t>2</m:t>
                            </m:r>
                          </m:sup>
                        </m:sSup>
                      </m:num>
                      <m:den>
                        <m:r>
                          <a:rPr lang="en-US" i="1">
                            <a:latin typeface="Cambria Math" panose="02040503050406030204" pitchFamily="18" charset="0"/>
                          </a:rPr>
                          <m:t>3</m:t>
                        </m:r>
                      </m:den>
                    </m:f>
                    <m:r>
                      <a:rPr lang="en-US" b="0" i="0"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num>
                              <m:den>
                                <m:r>
                                  <a:rPr lang="en-US" b="0" i="1" smtClean="0">
                                    <a:latin typeface="Cambria Math" panose="02040503050406030204" pitchFamily="18" charset="0"/>
                                  </a:rPr>
                                  <m:t>2</m:t>
                                </m:r>
                              </m:den>
                            </m:f>
                          </m:e>
                        </m:d>
                      </m:e>
                      <m:sup>
                        <m:r>
                          <a:rPr lang="en-US" b="0" i="0" smtClean="0">
                            <a:latin typeface="Cambria Math" panose="02040503050406030204" pitchFamily="18" charset="0"/>
                          </a:rPr>
                          <m:t>2</m:t>
                        </m:r>
                      </m:sup>
                    </m:sSup>
                  </m:oMath>
                </a14:m>
                <a:endParaRPr lang="en-US" dirty="0"/>
              </a:p>
              <a:p>
                <a14:m>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4(</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𝑎𝑏</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2</m:t>
                            </m:r>
                          </m:sup>
                        </m:sSup>
                        <m:r>
                          <a:rPr lang="en-US" b="0" i="1" smtClean="0">
                            <a:latin typeface="Cambria Math" panose="02040503050406030204" pitchFamily="18" charset="0"/>
                          </a:rPr>
                          <m:t>)</m:t>
                        </m:r>
                      </m:num>
                      <m:den>
                        <m:r>
                          <a:rPr lang="en-US" b="0" i="1" smtClean="0">
                            <a:latin typeface="Cambria Math" panose="02040503050406030204" pitchFamily="18" charset="0"/>
                          </a:rPr>
                          <m:t>12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3(</m:t>
                            </m:r>
                            <m:r>
                              <a:rPr lang="en-US" b="0" i="1" smtClean="0">
                                <a:latin typeface="Cambria Math" panose="02040503050406030204" pitchFamily="18" charset="0"/>
                              </a:rPr>
                              <m:t>𝑎</m:t>
                            </m:r>
                          </m:e>
                          <m:sup>
                            <m:r>
                              <a:rPr lang="en-US" b="0" i="1" smtClean="0">
                                <a:latin typeface="Cambria Math" panose="02040503050406030204" pitchFamily="18" charset="0"/>
                              </a:rPr>
                              <m:t>2</m:t>
                            </m:r>
                          </m:sup>
                        </m:sSup>
                        <m:r>
                          <a:rPr lang="en-US" b="0" i="1" smtClean="0">
                            <a:latin typeface="Cambria Math" panose="02040503050406030204" pitchFamily="18" charset="0"/>
                          </a:rPr>
                          <m:t>+2</m:t>
                        </m:r>
                        <m:r>
                          <a:rPr lang="en-US" b="0" i="1" smtClean="0">
                            <a:latin typeface="Cambria Math" panose="02040503050406030204" pitchFamily="18" charset="0"/>
                          </a:rPr>
                          <m:t>𝑎𝑏</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2</m:t>
                            </m:r>
                          </m:sup>
                        </m:sSup>
                        <m:r>
                          <a:rPr lang="en-US" b="0" i="1" smtClean="0">
                            <a:latin typeface="Cambria Math" panose="02040503050406030204" pitchFamily="18" charset="0"/>
                          </a:rPr>
                          <m:t>)</m:t>
                        </m:r>
                      </m:num>
                      <m:den>
                        <m:r>
                          <a:rPr lang="en-US" b="0" i="1" smtClean="0">
                            <a:latin typeface="Cambria Math" panose="02040503050406030204" pitchFamily="18" charset="0"/>
                          </a:rPr>
                          <m:t>12</m:t>
                        </m:r>
                      </m:den>
                    </m:f>
                  </m:oMath>
                </a14:m>
                <a:endParaRPr lang="en-US" dirty="0"/>
              </a:p>
              <a:p>
                <a14:m>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2</m:t>
                            </m:r>
                          </m:sup>
                        </m:sSup>
                        <m:r>
                          <a:rPr lang="en-US" b="0" i="1" smtClean="0">
                            <a:latin typeface="Cambria Math" panose="02040503050406030204" pitchFamily="18" charset="0"/>
                          </a:rPr>
                          <m:t>−2</m:t>
                        </m:r>
                        <m:r>
                          <a:rPr lang="en-US" b="0" i="1" smtClean="0">
                            <a:latin typeface="Cambria Math" panose="02040503050406030204" pitchFamily="18" charset="0"/>
                          </a:rPr>
                          <m:t>𝑎𝑏</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2</m:t>
                            </m:r>
                          </m:sup>
                        </m:sSup>
                      </m:num>
                      <m:den>
                        <m:r>
                          <a:rPr lang="en-US" b="0" i="1" smtClean="0">
                            <a:latin typeface="Cambria Math" panose="02040503050406030204" pitchFamily="18" charset="0"/>
                          </a:rPr>
                          <m:t>12</m:t>
                        </m:r>
                      </m:den>
                    </m:f>
                  </m:oMath>
                </a14:m>
                <a:endParaRPr lang="en-US" dirty="0"/>
              </a:p>
              <a:p>
                <a14:m>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e>
                          <m:sup>
                            <m:r>
                              <a:rPr lang="en-US" b="0" i="1" smtClean="0">
                                <a:latin typeface="Cambria Math" panose="02040503050406030204" pitchFamily="18" charset="0"/>
                              </a:rPr>
                              <m:t>2</m:t>
                            </m:r>
                          </m:sup>
                        </m:sSup>
                      </m:num>
                      <m:den>
                        <m:r>
                          <a:rPr lang="en-US" b="0" i="1" smtClean="0">
                            <a:latin typeface="Cambria Math" panose="02040503050406030204" pitchFamily="18" charset="0"/>
                          </a:rPr>
                          <m:t>12</m:t>
                        </m:r>
                      </m:den>
                    </m:f>
                  </m:oMath>
                </a14:m>
                <a:endParaRPr lang="en-US" dirty="0"/>
              </a:p>
            </p:txBody>
          </p:sp>
        </mc:Choice>
        <mc:Fallback xmlns="">
          <p:sp>
            <p:nvSpPr>
              <p:cNvPr id="3" name="Content Placeholder 2">
                <a:extLst>
                  <a:ext uri="{FF2B5EF4-FFF2-40B4-BE49-F238E27FC236}">
                    <a16:creationId xmlns:a16="http://schemas.microsoft.com/office/drawing/2014/main" id="{56023053-D0C6-46AA-9B32-D7B1BE0AB625}"/>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79815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FB9F4-DF22-4D03-B514-564E30F65B85}"/>
              </a:ext>
            </a:extLst>
          </p:cNvPr>
          <p:cNvSpPr>
            <a:spLocks noGrp="1"/>
          </p:cNvSpPr>
          <p:nvPr>
            <p:ph type="title"/>
          </p:nvPr>
        </p:nvSpPr>
        <p:spPr/>
        <p:txBody>
          <a:bodyPr/>
          <a:lstStyle/>
          <a:p>
            <a:r>
              <a:rPr lang="en-US" dirty="0"/>
              <a:t>Continuous Uniform Distribution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F47C619-FA10-4FA6-920D-83D972C16CF6}"/>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m:rPr>
                        <m:sty m:val="p"/>
                      </m:rPr>
                      <a:rPr lang="en-US" b="0" i="0" smtClean="0">
                        <a:latin typeface="Cambria Math" panose="02040503050406030204" pitchFamily="18" charset="0"/>
                      </a:rPr>
                      <m:t>Unif</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a14:m>
                <a:r>
                  <a:rPr lang="en-US" dirty="0"/>
                  <a:t> (uniform real number between </a:t>
                </a:r>
                <a14:m>
                  <m:oMath xmlns:m="http://schemas.openxmlformats.org/officeDocument/2006/math">
                    <m:r>
                      <a:rPr lang="en-US" b="0" i="1" smtClean="0">
                        <a:latin typeface="Cambria Math" panose="02040503050406030204" pitchFamily="18" charset="0"/>
                      </a:rPr>
                      <m:t>𝑎</m:t>
                    </m:r>
                  </m:oMath>
                </a14:m>
                <a:r>
                  <a:rPr lang="en-US" dirty="0"/>
                  <a:t> and </a:t>
                </a:r>
                <a14:m>
                  <m:oMath xmlns:m="http://schemas.openxmlformats.org/officeDocument/2006/math">
                    <m:r>
                      <a:rPr lang="en-US" b="0" i="1" smtClean="0">
                        <a:latin typeface="Cambria Math" panose="02040503050406030204" pitchFamily="18" charset="0"/>
                      </a:rPr>
                      <m:t>𝑏</m:t>
                    </m:r>
                  </m:oMath>
                </a14:m>
                <a:r>
                  <a:rPr lang="en-US" dirty="0"/>
                  <a:t>)</a:t>
                </a:r>
              </a:p>
              <a:p>
                <a:r>
                  <a:rPr lang="en-US" dirty="0"/>
                  <a:t>PDF: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den>
                            </m:f>
                            <m:r>
                              <a:rPr lang="en-US" b="0" i="1" smtClean="0">
                                <a:latin typeface="Cambria Math" panose="02040503050406030204" pitchFamily="18" charset="0"/>
                              </a:rPr>
                              <m:t> </m:t>
                            </m:r>
                            <m:r>
                              <a:rPr lang="en-US" b="0" i="0"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𝑏</m:t>
                            </m:r>
                          </m:e>
                          <m:e>
                            <m:r>
                              <a:rPr lang="en-US" b="0" i="1" smtClean="0">
                                <a:latin typeface="Cambria Math" panose="02040503050406030204" pitchFamily="18" charset="0"/>
                              </a:rPr>
                              <m:t>0   </m:t>
                            </m:r>
                            <m:r>
                              <a:rPr lang="en-US" b="0" i="0" smtClean="0">
                                <a:latin typeface="Cambria Math" panose="02040503050406030204" pitchFamily="18" charset="0"/>
                              </a:rPr>
                              <m:t>         </m:t>
                            </m:r>
                            <m:r>
                              <m:rPr>
                                <m:sty m:val="p"/>
                              </m:rPr>
                              <a:rPr lang="en-US" b="0" i="0" smtClean="0">
                                <a:latin typeface="Cambria Math" panose="02040503050406030204" pitchFamily="18" charset="0"/>
                              </a:rPr>
                              <m:t>otherwise</m:t>
                            </m:r>
                          </m:e>
                        </m:eqArr>
                      </m:e>
                    </m:d>
                  </m:oMath>
                </a14:m>
                <a:endParaRPr lang="en-US" dirty="0"/>
              </a:p>
              <a:p>
                <a:r>
                  <a:rPr lang="en-US" dirty="0"/>
                  <a:t>CDF: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0              </m:t>
                            </m:r>
                            <m:r>
                              <a:rPr lang="en-US" b="0" i="0"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𝑘</m:t>
                            </m:r>
                            <m:r>
                              <a:rPr lang="en-US" b="0" i="1" smtClean="0">
                                <a:latin typeface="Cambria Math" panose="02040503050406030204" pitchFamily="18" charset="0"/>
                              </a:rPr>
                              <m:t>&lt;</m:t>
                            </m:r>
                            <m:r>
                              <a:rPr lang="en-US" b="0" i="1" smtClean="0">
                                <a:latin typeface="Cambria Math" panose="02040503050406030204" pitchFamily="18" charset="0"/>
                              </a:rPr>
                              <m:t>𝑎</m:t>
                            </m:r>
                          </m:e>
                          <m:e>
                            <m:f>
                              <m:fPr>
                                <m:ctrlPr>
                                  <a:rPr lang="en-US" b="0" i="1" smtClean="0">
                                    <a:latin typeface="Cambria Math" panose="02040503050406030204" pitchFamily="18" charset="0"/>
                                  </a:rPr>
                                </m:ctrlPr>
                              </m:fPr>
                              <m:num>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𝑎</m:t>
                                </m:r>
                              </m:num>
                              <m:den>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den>
                            </m:f>
                            <m:r>
                              <a:rPr lang="en-US" b="0" i="1"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𝑏</m:t>
                            </m:r>
                          </m:e>
                          <m:e>
                            <m:r>
                              <a:rPr lang="en-US" b="0" i="1" smtClean="0">
                                <a:latin typeface="Cambria Math" panose="02040503050406030204" pitchFamily="18" charset="0"/>
                              </a:rPr>
                              <m:t>1              </m:t>
                            </m:r>
                            <m:r>
                              <a:rPr lang="en-US" b="0" i="0"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𝑏</m:t>
                            </m:r>
                          </m:e>
                        </m:eqArr>
                      </m:e>
                    </m:d>
                  </m:oMath>
                </a14:m>
                <a:endParaRPr lang="en-US" b="0" dirty="0"/>
              </a:p>
              <a:p>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num>
                      <m:den>
                        <m:r>
                          <a:rPr lang="en-US" b="0" i="1" smtClean="0">
                            <a:latin typeface="Cambria Math" panose="02040503050406030204" pitchFamily="18" charset="0"/>
                          </a:rPr>
                          <m:t>2</m:t>
                        </m:r>
                      </m:den>
                    </m:f>
                  </m:oMath>
                </a14:m>
                <a:endParaRPr lang="en-US" dirty="0"/>
              </a:p>
              <a:p>
                <a14:m>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e>
                            </m:d>
                          </m:e>
                          <m:sup>
                            <m:r>
                              <a:rPr lang="en-US" b="0" i="1" smtClean="0">
                                <a:latin typeface="Cambria Math" panose="02040503050406030204" pitchFamily="18" charset="0"/>
                              </a:rPr>
                              <m:t>2</m:t>
                            </m:r>
                          </m:sup>
                        </m:sSup>
                      </m:num>
                      <m:den>
                        <m:r>
                          <a:rPr lang="en-US" b="0" i="1" smtClean="0">
                            <a:latin typeface="Cambria Math" panose="02040503050406030204" pitchFamily="18" charset="0"/>
                          </a:rPr>
                          <m:t>12</m:t>
                        </m:r>
                      </m:den>
                    </m:f>
                  </m:oMath>
                </a14:m>
                <a:endParaRPr lang="en-US" dirty="0"/>
              </a:p>
            </p:txBody>
          </p:sp>
        </mc:Choice>
        <mc:Fallback xmlns="">
          <p:sp>
            <p:nvSpPr>
              <p:cNvPr id="3" name="Content Placeholder 2">
                <a:extLst>
                  <a:ext uri="{FF2B5EF4-FFF2-40B4-BE49-F238E27FC236}">
                    <a16:creationId xmlns:a16="http://schemas.microsoft.com/office/drawing/2014/main" id="{7F47C619-FA10-4FA6-920D-83D972C16CF6}"/>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18286739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8253C-7D63-4415-A831-D007AC0FE1A4}"/>
              </a:ext>
            </a:extLst>
          </p:cNvPr>
          <p:cNvSpPr>
            <a:spLocks noGrp="1"/>
          </p:cNvSpPr>
          <p:nvPr>
            <p:ph type="title"/>
          </p:nvPr>
        </p:nvSpPr>
        <p:spPr/>
        <p:txBody>
          <a:bodyPr/>
          <a:lstStyle/>
          <a:p>
            <a:r>
              <a:rPr lang="en-US" dirty="0"/>
              <a:t>Comparing Discrete and Continuous</a:t>
            </a:r>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F2EF8A37-1AE7-4913-A385-0557E276C42A}"/>
                  </a:ext>
                </a:extLst>
              </p:cNvPr>
              <p:cNvGraphicFramePr>
                <a:graphicFrameLocks noGrp="1"/>
              </p:cNvGraphicFramePr>
              <p:nvPr>
                <p:ph idx="1"/>
                <p:extLst>
                  <p:ext uri="{D42A27DB-BD31-4B8C-83A1-F6EECF244321}">
                    <p14:modId xmlns:p14="http://schemas.microsoft.com/office/powerpoint/2010/main" val="4028268926"/>
                  </p:ext>
                </p:extLst>
              </p:nvPr>
            </p:nvGraphicFramePr>
            <p:xfrm>
              <a:off x="570010" y="1463675"/>
              <a:ext cx="11187114" cy="4590162"/>
            </p:xfrm>
            <a:graphic>
              <a:graphicData uri="http://schemas.openxmlformats.org/drawingml/2006/table">
                <a:tbl>
                  <a:tblPr firstRow="1" firstCol="1" bandRow="1">
                    <a:tableStyleId>{5C22544A-7EE6-4342-B048-85BDC9FD1C3A}</a:tableStyleId>
                  </a:tblPr>
                  <a:tblGrid>
                    <a:gridCol w="2239963">
                      <a:extLst>
                        <a:ext uri="{9D8B030D-6E8A-4147-A177-3AD203B41FA5}">
                          <a16:colId xmlns:a16="http://schemas.microsoft.com/office/drawing/2014/main" val="1709032533"/>
                        </a:ext>
                      </a:extLst>
                    </a:gridCol>
                    <a:gridCol w="4214812">
                      <a:extLst>
                        <a:ext uri="{9D8B030D-6E8A-4147-A177-3AD203B41FA5}">
                          <a16:colId xmlns:a16="http://schemas.microsoft.com/office/drawing/2014/main" val="1906392070"/>
                        </a:ext>
                      </a:extLst>
                    </a:gridCol>
                    <a:gridCol w="4732339">
                      <a:extLst>
                        <a:ext uri="{9D8B030D-6E8A-4147-A177-3AD203B41FA5}">
                          <a16:colId xmlns:a16="http://schemas.microsoft.com/office/drawing/2014/main" val="1533312725"/>
                        </a:ext>
                      </a:extLst>
                    </a:gridCol>
                  </a:tblGrid>
                  <a:tr h="3708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a:solidFill>
                                <a:schemeClr val="tx1"/>
                              </a:solidFill>
                            </a:rPr>
                            <a:t>Discrete Random Variables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a:solidFill>
                                <a:schemeClr val="tx1"/>
                              </a:solidFill>
                            </a:rPr>
                            <a:t>Continuous Random Variables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6723447"/>
                      </a:ext>
                    </a:extLst>
                  </a:tr>
                  <a:tr h="370840">
                    <a:tc>
                      <a:txBody>
                        <a:bodyPr/>
                        <a:lstStyle/>
                        <a:p>
                          <a:r>
                            <a:rPr lang="en-US" b="0" dirty="0">
                              <a:solidFill>
                                <a:schemeClr val="tx1"/>
                              </a:solidFill>
                            </a:rPr>
                            <a:t>Probability </a:t>
                          </a:r>
                          <a14:m>
                            <m:oMath xmlns:m="http://schemas.openxmlformats.org/officeDocument/2006/math">
                              <m:r>
                                <a:rPr lang="en-US" b="0" i="1" smtClean="0">
                                  <a:solidFill>
                                    <a:schemeClr val="tx1"/>
                                  </a:solidFill>
                                  <a:latin typeface="Cambria Math" panose="02040503050406030204" pitchFamily="18" charset="0"/>
                                </a:rPr>
                                <m:t>0</m:t>
                              </m:r>
                            </m:oMath>
                          </a14:m>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Equivalent to impossible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All impossible events have probability </a:t>
                          </a:r>
                          <a14:m>
                            <m:oMath xmlns:m="http://schemas.openxmlformats.org/officeDocument/2006/math">
                              <m:r>
                                <a:rPr lang="en-US" b="0" i="1" smtClean="0">
                                  <a:solidFill>
                                    <a:schemeClr val="tx1"/>
                                  </a:solidFill>
                                  <a:latin typeface="Cambria Math" panose="02040503050406030204" pitchFamily="18" charset="0"/>
                                </a:rPr>
                                <m:t>0,</m:t>
                              </m:r>
                            </m:oMath>
                          </a14:m>
                          <a:r>
                            <a:rPr lang="en-US" dirty="0">
                              <a:solidFill>
                                <a:schemeClr val="tx1"/>
                              </a:solidFill>
                            </a:rPr>
                            <a:t> but not conversely</a:t>
                          </a:r>
                          <a:r>
                            <a:rPr lang="en-US" baseline="0" dirty="0">
                              <a:solidFill>
                                <a:schemeClr val="tx1"/>
                              </a:solidFill>
                            </a:rPr>
                            <a: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0795604"/>
                      </a:ext>
                    </a:extLst>
                  </a:tr>
                  <a:tr h="370840">
                    <a:tc>
                      <a:txBody>
                        <a:bodyPr/>
                        <a:lstStyle/>
                        <a:p>
                          <a:r>
                            <a:rPr lang="en-US" b="0" dirty="0">
                              <a:solidFill>
                                <a:schemeClr val="tx1"/>
                              </a:solidFill>
                            </a:rPr>
                            <a:t>Relative Chances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PMF: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𝑝</m:t>
                                  </m:r>
                                </m:e>
                                <m:sub>
                                  <m:r>
                                    <a:rPr lang="en-US" b="0" i="1" smtClean="0">
                                      <a:solidFill>
                                        <a:schemeClr val="tx1"/>
                                      </a:solidFill>
                                      <a:latin typeface="Cambria Math" panose="02040503050406030204" pitchFamily="18" charset="0"/>
                                    </a:rPr>
                                    <m:t>𝑋</m:t>
                                  </m:r>
                                </m:sub>
                              </m:sSub>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𝑘</m:t>
                                  </m:r>
                                </m:e>
                              </m:d>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ℙ</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𝑋</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𝑘</m:t>
                              </m:r>
                              <m:r>
                                <a:rPr lang="en-US" b="0" i="1" smtClean="0">
                                  <a:solidFill>
                                    <a:schemeClr val="tx1"/>
                                  </a:solidFill>
                                  <a:latin typeface="Cambria Math" panose="02040503050406030204" pitchFamily="18" charset="0"/>
                                </a:rPr>
                                <m:t>)</m:t>
                              </m:r>
                            </m:oMath>
                          </a14:m>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PDF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𝑓</m:t>
                                  </m:r>
                                </m:e>
                                <m:sub>
                                  <m:r>
                                    <a:rPr lang="en-US" b="0" i="1" smtClean="0">
                                      <a:solidFill>
                                        <a:schemeClr val="tx1"/>
                                      </a:solidFill>
                                      <a:latin typeface="Cambria Math" panose="02040503050406030204" pitchFamily="18" charset="0"/>
                                    </a:rPr>
                                    <m:t>𝑋</m:t>
                                  </m:r>
                                </m:sub>
                              </m:s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𝑘</m:t>
                              </m:r>
                              <m:r>
                                <a:rPr lang="en-US" b="0" i="1" smtClean="0">
                                  <a:solidFill>
                                    <a:schemeClr val="tx1"/>
                                  </a:solidFill>
                                  <a:latin typeface="Cambria Math" panose="02040503050406030204" pitchFamily="18" charset="0"/>
                                </a:rPr>
                                <m:t>)</m:t>
                              </m:r>
                            </m:oMath>
                          </a14:m>
                          <a:r>
                            <a:rPr lang="en-US" dirty="0">
                              <a:solidFill>
                                <a:schemeClr val="tx1"/>
                              </a:solidFill>
                            </a:rPr>
                            <a:t> gives chances relative to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𝑓</m:t>
                                  </m:r>
                                </m:e>
                                <m:sub>
                                  <m:r>
                                    <a:rPr lang="en-US" b="0" i="1" smtClean="0">
                                      <a:solidFill>
                                        <a:schemeClr val="tx1"/>
                                      </a:solidFill>
                                      <a:latin typeface="Cambria Math" panose="02040503050406030204" pitchFamily="18" charset="0"/>
                                    </a:rPr>
                                    <m:t>𝑋</m:t>
                                  </m:r>
                                </m:sub>
                              </m:sSub>
                              <m:r>
                                <a:rPr lang="en-US" b="0" i="1" smtClean="0">
                                  <a:solidFill>
                                    <a:schemeClr val="tx1"/>
                                  </a:solidFill>
                                  <a:latin typeface="Cambria Math" panose="02040503050406030204" pitchFamily="18" charset="0"/>
                                </a:rPr>
                                <m:t>(</m:t>
                              </m:r>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𝑘</m:t>
                                  </m:r>
                                </m:e>
                                <m:sup>
                                  <m:r>
                                    <a:rPr lang="en-US" b="0" i="1" smtClean="0">
                                      <a:solidFill>
                                        <a:schemeClr val="tx1"/>
                                      </a:solidFill>
                                      <a:latin typeface="Cambria Math" panose="02040503050406030204" pitchFamily="18" charset="0"/>
                                    </a:rPr>
                                    <m:t>′</m:t>
                                  </m:r>
                                </m:sup>
                              </m:sSup>
                              <m:r>
                                <a:rPr lang="en-US" b="0" i="1" smtClean="0">
                                  <a:solidFill>
                                    <a:schemeClr val="tx1"/>
                                  </a:solidFill>
                                  <a:latin typeface="Cambria Math" panose="02040503050406030204" pitchFamily="18" charset="0"/>
                                </a:rPr>
                                <m:t>)</m:t>
                              </m:r>
                            </m:oMath>
                          </a14:m>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9935141"/>
                      </a:ext>
                    </a:extLst>
                  </a:tr>
                  <a:tr h="370840">
                    <a:tc>
                      <a:txBody>
                        <a:bodyPr/>
                        <a:lstStyle/>
                        <a:p>
                          <a:r>
                            <a:rPr lang="en-US" b="0" dirty="0">
                              <a:solidFill>
                                <a:schemeClr val="tx1"/>
                              </a:solidFill>
                            </a:rPr>
                            <a:t>Events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Sum over PMF to get probability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Integrate PDF to get probability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8944108"/>
                      </a:ext>
                    </a:extLst>
                  </a:tr>
                  <a:tr h="370840">
                    <a:tc>
                      <a:txBody>
                        <a:bodyPr/>
                        <a:lstStyle/>
                        <a:p>
                          <a:r>
                            <a:rPr lang="en-US" b="0" dirty="0">
                              <a:solidFill>
                                <a:schemeClr val="tx1"/>
                              </a:solidFill>
                            </a:rPr>
                            <a:t>Convert from CDF to PMF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Sum up PMF to get CDF.</a:t>
                          </a:r>
                        </a:p>
                        <a:p>
                          <a:r>
                            <a:rPr lang="en-US" dirty="0">
                              <a:solidFill>
                                <a:schemeClr val="tx1"/>
                              </a:solidFill>
                            </a:rPr>
                            <a:t>Look for “breakpoints” in CDF to get PMF.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Integrate PDF to get CDF.</a:t>
                          </a:r>
                        </a:p>
                        <a:p>
                          <a:r>
                            <a:rPr lang="en-US" dirty="0">
                              <a:solidFill>
                                <a:schemeClr val="tx1"/>
                              </a:solidFill>
                            </a:rPr>
                            <a:t>Differentiate CDF to get PDF.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4381625"/>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𝔼</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𝑋</m:t>
                                </m:r>
                                <m:r>
                                  <a:rPr lang="en-US" b="0" i="1" smtClean="0">
                                    <a:solidFill>
                                      <a:schemeClr val="tx1"/>
                                    </a:solidFill>
                                    <a:latin typeface="Cambria Math" panose="02040503050406030204" pitchFamily="18" charset="0"/>
                                  </a:rPr>
                                  <m:t>]</m:t>
                                </m:r>
                              </m:oMath>
                            </m:oMathPara>
                          </a14:m>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nary>
                                  <m:naryPr>
                                    <m:chr m:val="∑"/>
                                    <m:supHide m:val="on"/>
                                    <m:ctrlPr>
                                      <a:rPr lang="en-US" b="0" i="1" smtClean="0">
                                        <a:solidFill>
                                          <a:schemeClr val="tx1"/>
                                        </a:solidFill>
                                        <a:latin typeface="Cambria Math" panose="02040503050406030204" pitchFamily="18" charset="0"/>
                                      </a:rPr>
                                    </m:ctrlPr>
                                  </m:naryPr>
                                  <m:sub>
                                    <m:r>
                                      <a:rPr lang="en-US" b="0" i="1" smtClean="0">
                                        <a:solidFill>
                                          <a:schemeClr val="tx1"/>
                                        </a:solidFill>
                                        <a:latin typeface="Cambria Math" panose="02040503050406030204" pitchFamily="18" charset="0"/>
                                      </a:rPr>
                                      <m:t>𝜔</m:t>
                                    </m:r>
                                  </m:sub>
                                  <m:sup/>
                                  <m:e>
                                    <m:r>
                                      <a:rPr lang="en-US" b="0" i="1" smtClean="0">
                                        <a:solidFill>
                                          <a:schemeClr val="tx1"/>
                                        </a:solidFill>
                                        <a:latin typeface="Cambria Math" panose="02040503050406030204" pitchFamily="18" charset="0"/>
                                      </a:rPr>
                                      <m:t>𝑋</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𝜔</m:t>
                                    </m:r>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𝑓</m:t>
                                        </m:r>
                                      </m:e>
                                      <m:sub>
                                        <m:r>
                                          <a:rPr lang="en-US" b="0" i="1" smtClean="0">
                                            <a:solidFill>
                                              <a:schemeClr val="tx1"/>
                                            </a:solidFill>
                                            <a:latin typeface="Cambria Math" panose="02040503050406030204" pitchFamily="18" charset="0"/>
                                          </a:rPr>
                                          <m:t>𝑋</m:t>
                                        </m:r>
                                      </m:sub>
                                    </m:s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𝜔</m:t>
                                    </m:r>
                                    <m:r>
                                      <a:rPr lang="en-US" b="0" i="1" smtClean="0">
                                        <a:solidFill>
                                          <a:schemeClr val="tx1"/>
                                        </a:solidFill>
                                        <a:latin typeface="Cambria Math" panose="02040503050406030204" pitchFamily="18" charset="0"/>
                                      </a:rPr>
                                      <m:t>)</m:t>
                                    </m:r>
                                  </m:e>
                                </m:nary>
                              </m:oMath>
                            </m:oMathPara>
                          </a14:m>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nary>
                                  <m:naryPr>
                                    <m:ctrlPr>
                                      <a:rPr lang="en-US" i="1" smtClean="0">
                                        <a:solidFill>
                                          <a:schemeClr val="tx1"/>
                                        </a:solidFill>
                                        <a:latin typeface="Cambria Math" panose="02040503050406030204" pitchFamily="18" charset="0"/>
                                      </a:rPr>
                                    </m:ctrlPr>
                                  </m:naryPr>
                                  <m:sub>
                                    <m:r>
                                      <m:rPr>
                                        <m:brk m:alnAt="23"/>
                                      </m:rP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m:t>
                                    </m:r>
                                  </m:sub>
                                  <m:sup>
                                    <m:r>
                                      <a:rPr lang="en-US" b="0" i="1" smtClean="0">
                                        <a:solidFill>
                                          <a:schemeClr val="tx1"/>
                                        </a:solidFill>
                                        <a:latin typeface="Cambria Math" panose="02040503050406030204" pitchFamily="18" charset="0"/>
                                      </a:rPr>
                                      <m:t>∞</m:t>
                                    </m:r>
                                  </m:sup>
                                  <m:e>
                                    <m:r>
                                      <a:rPr lang="en-US" b="0" i="1" smtClean="0">
                                        <a:solidFill>
                                          <a:schemeClr val="tx1"/>
                                        </a:solidFill>
                                        <a:latin typeface="Cambria Math" panose="02040503050406030204" pitchFamily="18" charset="0"/>
                                      </a:rPr>
                                      <m:t>𝑧</m:t>
                                    </m:r>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𝑓</m:t>
                                        </m:r>
                                      </m:e>
                                      <m:sub>
                                        <m:r>
                                          <a:rPr lang="en-US" b="0" i="1" smtClean="0">
                                            <a:solidFill>
                                              <a:schemeClr val="tx1"/>
                                            </a:solidFill>
                                            <a:latin typeface="Cambria Math" panose="02040503050406030204" pitchFamily="18" charset="0"/>
                                          </a:rPr>
                                          <m:t>𝑋</m:t>
                                        </m:r>
                                      </m:sub>
                                    </m:sSub>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𝑧</m:t>
                                        </m:r>
                                      </m:e>
                                    </m:d>
                                    <m:r>
                                      <a:rPr lang="en-US" b="0" i="1" smtClean="0">
                                        <a:solidFill>
                                          <a:schemeClr val="tx1"/>
                                        </a:solidFill>
                                        <a:latin typeface="Cambria Math" panose="02040503050406030204" pitchFamily="18" charset="0"/>
                                      </a:rPr>
                                      <m:t> </m:t>
                                    </m:r>
                                    <m:r>
                                      <m:rPr>
                                        <m:sty m:val="p"/>
                                      </m:rPr>
                                      <a:rPr lang="en-US" b="0" i="0" smtClean="0">
                                        <a:solidFill>
                                          <a:schemeClr val="tx1"/>
                                        </a:solidFill>
                                        <a:latin typeface="Cambria Math" panose="02040503050406030204" pitchFamily="18" charset="0"/>
                                      </a:rPr>
                                      <m:t>d</m:t>
                                    </m:r>
                                    <m:r>
                                      <a:rPr lang="en-US" b="0" i="1" smtClean="0">
                                        <a:solidFill>
                                          <a:schemeClr val="tx1"/>
                                        </a:solidFill>
                                        <a:latin typeface="Cambria Math" panose="02040503050406030204" pitchFamily="18" charset="0"/>
                                      </a:rPr>
                                      <m:t>𝑧</m:t>
                                    </m:r>
                                  </m:e>
                                </m:nary>
                              </m:oMath>
                            </m:oMathPara>
                          </a14:m>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2402285"/>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𝔼</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𝑔</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𝑋</m:t>
                                    </m:r>
                                  </m:e>
                                </m:d>
                                <m:r>
                                  <a:rPr lang="en-US" b="0" i="1" smtClean="0">
                                    <a:solidFill>
                                      <a:schemeClr val="tx1"/>
                                    </a:solidFill>
                                    <a:latin typeface="Cambria Math" panose="02040503050406030204" pitchFamily="18" charset="0"/>
                                  </a:rPr>
                                  <m:t>]</m:t>
                                </m:r>
                              </m:oMath>
                            </m:oMathPara>
                          </a14:m>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nary>
                                  <m:naryPr>
                                    <m:chr m:val="∑"/>
                                    <m:supHide m:val="on"/>
                                    <m:ctrlPr>
                                      <a:rPr lang="en-US" b="0" i="1" smtClean="0">
                                        <a:solidFill>
                                          <a:schemeClr val="tx1"/>
                                        </a:solidFill>
                                        <a:latin typeface="Cambria Math" panose="02040503050406030204" pitchFamily="18" charset="0"/>
                                      </a:rPr>
                                    </m:ctrlPr>
                                  </m:naryPr>
                                  <m:sub>
                                    <m:r>
                                      <a:rPr lang="en-US" b="0" i="1" smtClean="0">
                                        <a:solidFill>
                                          <a:schemeClr val="tx1"/>
                                        </a:solidFill>
                                        <a:latin typeface="Cambria Math" panose="02040503050406030204" pitchFamily="18" charset="0"/>
                                      </a:rPr>
                                      <m:t>𝜔</m:t>
                                    </m:r>
                                  </m:sub>
                                  <m:sup/>
                                  <m:e>
                                    <m:r>
                                      <a:rPr lang="en-US" b="0" i="1" smtClean="0">
                                        <a:solidFill>
                                          <a:schemeClr val="tx1"/>
                                        </a:solidFill>
                                        <a:latin typeface="Cambria Math" panose="02040503050406030204" pitchFamily="18" charset="0"/>
                                      </a:rPr>
                                      <m:t>𝑔</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𝑋</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𝜔</m:t>
                                            </m:r>
                                          </m:e>
                                        </m:d>
                                      </m:e>
                                    </m:d>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𝑓</m:t>
                                        </m:r>
                                      </m:e>
                                      <m:sub>
                                        <m:r>
                                          <a:rPr lang="en-US" b="0" i="1" smtClean="0">
                                            <a:solidFill>
                                              <a:schemeClr val="tx1"/>
                                            </a:solidFill>
                                            <a:latin typeface="Cambria Math" panose="02040503050406030204" pitchFamily="18" charset="0"/>
                                          </a:rPr>
                                          <m:t>𝑋</m:t>
                                        </m:r>
                                      </m:sub>
                                    </m:s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𝜔</m:t>
                                    </m:r>
                                    <m:r>
                                      <a:rPr lang="en-US" b="0" i="1" smtClean="0">
                                        <a:solidFill>
                                          <a:schemeClr val="tx1"/>
                                        </a:solidFill>
                                        <a:latin typeface="Cambria Math" panose="02040503050406030204" pitchFamily="18" charset="0"/>
                                      </a:rPr>
                                      <m:t>)</m:t>
                                    </m:r>
                                  </m:e>
                                </m:nary>
                              </m:oMath>
                            </m:oMathPara>
                          </a14:m>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nary>
                                  <m:naryPr>
                                    <m:ctrlPr>
                                      <a:rPr lang="en-US" i="1" smtClean="0">
                                        <a:solidFill>
                                          <a:schemeClr val="tx1"/>
                                        </a:solidFill>
                                        <a:latin typeface="Cambria Math" panose="02040503050406030204" pitchFamily="18" charset="0"/>
                                      </a:rPr>
                                    </m:ctrlPr>
                                  </m:naryPr>
                                  <m:sub>
                                    <m:r>
                                      <m:rPr>
                                        <m:brk m:alnAt="23"/>
                                      </m:rP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m:t>
                                    </m:r>
                                  </m:sub>
                                  <m:sup>
                                    <m:r>
                                      <a:rPr lang="en-US" b="0" i="1" smtClean="0">
                                        <a:solidFill>
                                          <a:schemeClr val="tx1"/>
                                        </a:solidFill>
                                        <a:latin typeface="Cambria Math" panose="02040503050406030204" pitchFamily="18" charset="0"/>
                                      </a:rPr>
                                      <m:t>∞</m:t>
                                    </m:r>
                                  </m:sup>
                                  <m:e>
                                    <m:r>
                                      <a:rPr lang="en-US" b="0" i="1" smtClean="0">
                                        <a:solidFill>
                                          <a:schemeClr val="tx1"/>
                                        </a:solidFill>
                                        <a:latin typeface="Cambria Math" panose="02040503050406030204" pitchFamily="18" charset="0"/>
                                      </a:rPr>
                                      <m:t>𝑔</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𝑧</m:t>
                                    </m:r>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𝑓</m:t>
                                        </m:r>
                                      </m:e>
                                      <m:sub>
                                        <m:r>
                                          <a:rPr lang="en-US" b="0" i="1" smtClean="0">
                                            <a:solidFill>
                                              <a:schemeClr val="tx1"/>
                                            </a:solidFill>
                                            <a:latin typeface="Cambria Math" panose="02040503050406030204" pitchFamily="18" charset="0"/>
                                          </a:rPr>
                                          <m:t>𝑋</m:t>
                                        </m:r>
                                      </m:sub>
                                    </m:sSub>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𝑧</m:t>
                                        </m:r>
                                      </m:e>
                                    </m:d>
                                    <m:r>
                                      <a:rPr lang="en-US" b="0" i="1" smtClean="0">
                                        <a:solidFill>
                                          <a:schemeClr val="tx1"/>
                                        </a:solidFill>
                                        <a:latin typeface="Cambria Math" panose="02040503050406030204" pitchFamily="18" charset="0"/>
                                      </a:rPr>
                                      <m:t> </m:t>
                                    </m:r>
                                    <m:r>
                                      <m:rPr>
                                        <m:sty m:val="p"/>
                                      </m:rPr>
                                      <a:rPr lang="en-US" b="0" i="0" smtClean="0">
                                        <a:solidFill>
                                          <a:schemeClr val="tx1"/>
                                        </a:solidFill>
                                        <a:latin typeface="Cambria Math" panose="02040503050406030204" pitchFamily="18" charset="0"/>
                                      </a:rPr>
                                      <m:t>d</m:t>
                                    </m:r>
                                    <m:r>
                                      <a:rPr lang="en-US" b="0" i="1" smtClean="0">
                                        <a:solidFill>
                                          <a:schemeClr val="tx1"/>
                                        </a:solidFill>
                                        <a:latin typeface="Cambria Math" panose="02040503050406030204" pitchFamily="18" charset="0"/>
                                      </a:rPr>
                                      <m:t>𝑧</m:t>
                                    </m:r>
                                  </m:e>
                                </m:nary>
                              </m:oMath>
                            </m:oMathPara>
                          </a14:m>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2158508"/>
                      </a:ext>
                    </a:extLst>
                  </a:tr>
                  <a:tr h="370840">
                    <a:tc>
                      <a:txBody>
                        <a:bodyPr/>
                        <a:lstStyle/>
                        <a:p>
                          <a:pPr/>
                          <a14:m>
                            <m:oMathPara xmlns:m="http://schemas.openxmlformats.org/officeDocument/2006/math">
                              <m:oMathParaPr>
                                <m:jc m:val="centerGroup"/>
                              </m:oMathParaPr>
                              <m:oMath xmlns:m="http://schemas.openxmlformats.org/officeDocument/2006/math">
                                <m:r>
                                  <m:rPr>
                                    <m:sty m:val="p"/>
                                  </m:rPr>
                                  <a:rPr lang="en-US" b="0" i="0" smtClean="0">
                                    <a:solidFill>
                                      <a:schemeClr val="tx1"/>
                                    </a:solidFill>
                                    <a:latin typeface="Cambria Math" panose="02040503050406030204" pitchFamily="18" charset="0"/>
                                  </a:rPr>
                                  <m:t>Var</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𝑋</m:t>
                                </m:r>
                                <m:r>
                                  <a:rPr lang="en-US" b="0" i="1" smtClean="0">
                                    <a:solidFill>
                                      <a:schemeClr val="tx1"/>
                                    </a:solidFill>
                                    <a:latin typeface="Cambria Math" panose="02040503050406030204" pitchFamily="18" charset="0"/>
                                  </a:rPr>
                                  <m:t>)</m:t>
                                </m:r>
                              </m:oMath>
                            </m:oMathPara>
                          </a14:m>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𝔼</m:t>
                                </m:r>
                                <m:d>
                                  <m:dPr>
                                    <m:begChr m:val="["/>
                                    <m:endChr m:val="]"/>
                                    <m:ctrlPr>
                                      <a:rPr lang="en-US" b="0" i="1" smtClean="0">
                                        <a:solidFill>
                                          <a:schemeClr val="tx1"/>
                                        </a:solidFill>
                                        <a:latin typeface="Cambria Math" panose="02040503050406030204" pitchFamily="18" charset="0"/>
                                      </a:rPr>
                                    </m:ctrlPr>
                                  </m:dPr>
                                  <m:e>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𝑋</m:t>
                                        </m:r>
                                      </m:e>
                                      <m:sup>
                                        <m:r>
                                          <a:rPr lang="en-US" b="0" i="1" smtClean="0">
                                            <a:solidFill>
                                              <a:schemeClr val="tx1"/>
                                            </a:solidFill>
                                            <a:latin typeface="Cambria Math" panose="02040503050406030204" pitchFamily="18" charset="0"/>
                                          </a:rPr>
                                          <m:t>2</m:t>
                                        </m:r>
                                      </m:sup>
                                    </m:sSup>
                                  </m:e>
                                </m:d>
                                <m:r>
                                  <a:rPr lang="en-US" b="0" i="1" smtClean="0">
                                    <a:solidFill>
                                      <a:schemeClr val="tx1"/>
                                    </a:solidFill>
                                    <a:latin typeface="Cambria Math" panose="02040503050406030204" pitchFamily="18" charset="0"/>
                                  </a:rPr>
                                  <m:t>−</m:t>
                                </m:r>
                                <m:sSup>
                                  <m:sSupPr>
                                    <m:ctrlPr>
                                      <a:rPr lang="en-US" b="0" i="1" smtClean="0">
                                        <a:solidFill>
                                          <a:schemeClr val="tx1"/>
                                        </a:solidFill>
                                        <a:latin typeface="Cambria Math" panose="02040503050406030204" pitchFamily="18" charset="0"/>
                                      </a:rPr>
                                    </m:ctrlPr>
                                  </m:sSupPr>
                                  <m:e>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𝔼</m:t>
                                        </m:r>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𝑋</m:t>
                                            </m:r>
                                          </m:e>
                                        </m:d>
                                      </m:e>
                                    </m:d>
                                  </m:e>
                                  <m:sup>
                                    <m:r>
                                      <a:rPr lang="en-US" b="0" i="1" smtClean="0">
                                        <a:solidFill>
                                          <a:schemeClr val="tx1"/>
                                        </a:solidFill>
                                        <a:latin typeface="Cambria Math" panose="02040503050406030204" pitchFamily="18" charset="0"/>
                                      </a:rPr>
                                      <m:t>2</m:t>
                                    </m:r>
                                  </m:sup>
                                </m:sSup>
                              </m:oMath>
                            </m:oMathPara>
                          </a14:m>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𝔼</m:t>
                                </m:r>
                                <m:d>
                                  <m:dPr>
                                    <m:begChr m:val="["/>
                                    <m:endChr m:val="]"/>
                                    <m:ctrlPr>
                                      <a:rPr lang="en-US" b="0" i="1" smtClean="0">
                                        <a:solidFill>
                                          <a:schemeClr val="tx1"/>
                                        </a:solidFill>
                                        <a:latin typeface="Cambria Math" panose="02040503050406030204" pitchFamily="18" charset="0"/>
                                      </a:rPr>
                                    </m:ctrlPr>
                                  </m:dPr>
                                  <m:e>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𝑋</m:t>
                                        </m:r>
                                      </m:e>
                                      <m:sup>
                                        <m:r>
                                          <a:rPr lang="en-US" b="0" i="1" smtClean="0">
                                            <a:solidFill>
                                              <a:schemeClr val="tx1"/>
                                            </a:solidFill>
                                            <a:latin typeface="Cambria Math" panose="02040503050406030204" pitchFamily="18" charset="0"/>
                                          </a:rPr>
                                          <m:t>2</m:t>
                                        </m:r>
                                      </m:sup>
                                    </m:sSup>
                                  </m:e>
                                </m:d>
                                <m:r>
                                  <a:rPr lang="en-US" b="0" i="1" smtClean="0">
                                    <a:solidFill>
                                      <a:schemeClr val="tx1"/>
                                    </a:solidFill>
                                    <a:latin typeface="Cambria Math" panose="02040503050406030204" pitchFamily="18" charset="0"/>
                                  </a:rPr>
                                  <m:t>−</m:t>
                                </m:r>
                                <m:sSup>
                                  <m:sSupPr>
                                    <m:ctrlPr>
                                      <a:rPr lang="en-US" b="0" i="1" smtClean="0">
                                        <a:solidFill>
                                          <a:schemeClr val="tx1"/>
                                        </a:solidFill>
                                        <a:latin typeface="Cambria Math" panose="02040503050406030204" pitchFamily="18" charset="0"/>
                                      </a:rPr>
                                    </m:ctrlPr>
                                  </m:sSupPr>
                                  <m:e>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𝔼</m:t>
                                        </m:r>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𝑋</m:t>
                                            </m:r>
                                          </m:e>
                                        </m:d>
                                      </m:e>
                                    </m:d>
                                  </m:e>
                                  <m:sup>
                                    <m:r>
                                      <a:rPr lang="en-US" b="0" i="1" smtClean="0">
                                        <a:solidFill>
                                          <a:schemeClr val="tx1"/>
                                        </a:solidFill>
                                        <a:latin typeface="Cambria Math" panose="02040503050406030204" pitchFamily="18" charset="0"/>
                                      </a:rPr>
                                      <m:t>2</m:t>
                                    </m:r>
                                  </m:sup>
                                </m:sSup>
                                <m:r>
                                  <a:rPr lang="en-US" b="0" i="1" smtClean="0">
                                    <a:solidFill>
                                      <a:schemeClr val="tx1"/>
                                    </a:solidFill>
                                    <a:latin typeface="Cambria Math" panose="02040503050406030204" pitchFamily="18" charset="0"/>
                                  </a:rPr>
                                  <m:t>=</m:t>
                                </m:r>
                                <m:nary>
                                  <m:naryPr>
                                    <m:ctrlPr>
                                      <a:rPr lang="en-US" i="1" smtClean="0">
                                        <a:solidFill>
                                          <a:schemeClr val="tx1"/>
                                        </a:solidFill>
                                        <a:latin typeface="Cambria Math" panose="02040503050406030204" pitchFamily="18" charset="0"/>
                                      </a:rPr>
                                    </m:ctrlPr>
                                  </m:naryPr>
                                  <m:sub>
                                    <m:r>
                                      <m:rPr>
                                        <m:brk m:alnAt="23"/>
                                      </m:rP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m:t>
                                    </m:r>
                                  </m:sub>
                                  <m:sup>
                                    <m:r>
                                      <a:rPr lang="en-US" b="0" i="1" smtClean="0">
                                        <a:solidFill>
                                          <a:schemeClr val="tx1"/>
                                        </a:solidFill>
                                        <a:latin typeface="Cambria Math" panose="02040503050406030204" pitchFamily="18" charset="0"/>
                                      </a:rPr>
                                      <m:t>∞</m:t>
                                    </m:r>
                                  </m:sup>
                                  <m:e>
                                    <m:sSup>
                                      <m:sSupPr>
                                        <m:ctrlPr>
                                          <a:rPr lang="en-US" b="0" i="1" smtClean="0">
                                            <a:solidFill>
                                              <a:schemeClr val="tx1"/>
                                            </a:solidFill>
                                            <a:latin typeface="Cambria Math" panose="02040503050406030204" pitchFamily="18" charset="0"/>
                                          </a:rPr>
                                        </m:ctrlPr>
                                      </m:sSupPr>
                                      <m:e>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𝑧</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𝔼</m:t>
                                            </m:r>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𝑋</m:t>
                                                </m:r>
                                              </m:e>
                                            </m:d>
                                          </m:e>
                                        </m:d>
                                      </m:e>
                                      <m:sup>
                                        <m:r>
                                          <a:rPr lang="en-US" b="0" i="1" smtClean="0">
                                            <a:solidFill>
                                              <a:schemeClr val="tx1"/>
                                            </a:solidFill>
                                            <a:latin typeface="Cambria Math" panose="02040503050406030204" pitchFamily="18" charset="0"/>
                                          </a:rPr>
                                          <m:t>2</m:t>
                                        </m:r>
                                      </m:sup>
                                    </m:sSup>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𝑓</m:t>
                                        </m:r>
                                      </m:e>
                                      <m:sub>
                                        <m:r>
                                          <a:rPr lang="en-US" b="0" i="1" smtClean="0">
                                            <a:solidFill>
                                              <a:schemeClr val="tx1"/>
                                            </a:solidFill>
                                            <a:latin typeface="Cambria Math" panose="02040503050406030204" pitchFamily="18" charset="0"/>
                                          </a:rPr>
                                          <m:t>𝑋</m:t>
                                        </m:r>
                                      </m:sub>
                                    </m:sSub>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𝑧</m:t>
                                        </m:r>
                                      </m:e>
                                    </m:d>
                                    <m:r>
                                      <a:rPr lang="en-US" b="0" i="1" smtClean="0">
                                        <a:solidFill>
                                          <a:schemeClr val="tx1"/>
                                        </a:solidFill>
                                        <a:latin typeface="Cambria Math" panose="02040503050406030204" pitchFamily="18" charset="0"/>
                                      </a:rPr>
                                      <m:t> </m:t>
                                    </m:r>
                                    <m:r>
                                      <m:rPr>
                                        <m:sty m:val="p"/>
                                      </m:rPr>
                                      <a:rPr lang="en-US" b="0" i="0" smtClean="0">
                                        <a:solidFill>
                                          <a:schemeClr val="tx1"/>
                                        </a:solidFill>
                                        <a:latin typeface="Cambria Math" panose="02040503050406030204" pitchFamily="18" charset="0"/>
                                      </a:rPr>
                                      <m:t>d</m:t>
                                    </m:r>
                                    <m:r>
                                      <a:rPr lang="en-US" b="0" i="1" smtClean="0">
                                        <a:solidFill>
                                          <a:schemeClr val="tx1"/>
                                        </a:solidFill>
                                        <a:latin typeface="Cambria Math" panose="02040503050406030204" pitchFamily="18" charset="0"/>
                                      </a:rPr>
                                      <m:t>𝑧</m:t>
                                    </m:r>
                                  </m:e>
                                </m:nary>
                              </m:oMath>
                            </m:oMathPara>
                          </a14:m>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5061097"/>
                      </a:ext>
                    </a:extLst>
                  </a:tr>
                </a:tbl>
              </a:graphicData>
            </a:graphic>
          </p:graphicFrame>
        </mc:Choice>
        <mc:Fallback xmlns="">
          <p:graphicFrame>
            <p:nvGraphicFramePr>
              <p:cNvPr id="4" name="Content Placeholder 3">
                <a:extLst>
                  <a:ext uri="{FF2B5EF4-FFF2-40B4-BE49-F238E27FC236}">
                    <a16:creationId xmlns:a16="http://schemas.microsoft.com/office/drawing/2014/main" id="{F2EF8A37-1AE7-4913-A385-0557E276C42A}"/>
                  </a:ext>
                </a:extLst>
              </p:cNvPr>
              <p:cNvGraphicFramePr>
                <a:graphicFrameLocks noGrp="1"/>
              </p:cNvGraphicFramePr>
              <p:nvPr>
                <p:ph idx="1"/>
                <p:extLst>
                  <p:ext uri="{D42A27DB-BD31-4B8C-83A1-F6EECF244321}">
                    <p14:modId xmlns:p14="http://schemas.microsoft.com/office/powerpoint/2010/main" val="4028268926"/>
                  </p:ext>
                </p:extLst>
              </p:nvPr>
            </p:nvGraphicFramePr>
            <p:xfrm>
              <a:off x="570010" y="1463675"/>
              <a:ext cx="11187114" cy="4590162"/>
            </p:xfrm>
            <a:graphic>
              <a:graphicData uri="http://schemas.openxmlformats.org/drawingml/2006/table">
                <a:tbl>
                  <a:tblPr firstRow="1" firstCol="1" bandRow="1">
                    <a:tableStyleId>{5C22544A-7EE6-4342-B048-85BDC9FD1C3A}</a:tableStyleId>
                  </a:tblPr>
                  <a:tblGrid>
                    <a:gridCol w="2239963">
                      <a:extLst>
                        <a:ext uri="{9D8B030D-6E8A-4147-A177-3AD203B41FA5}">
                          <a16:colId xmlns:a16="http://schemas.microsoft.com/office/drawing/2014/main" val="1709032533"/>
                        </a:ext>
                      </a:extLst>
                    </a:gridCol>
                    <a:gridCol w="4214812">
                      <a:extLst>
                        <a:ext uri="{9D8B030D-6E8A-4147-A177-3AD203B41FA5}">
                          <a16:colId xmlns:a16="http://schemas.microsoft.com/office/drawing/2014/main" val="1906392070"/>
                        </a:ext>
                      </a:extLst>
                    </a:gridCol>
                    <a:gridCol w="4732339">
                      <a:extLst>
                        <a:ext uri="{9D8B030D-6E8A-4147-A177-3AD203B41FA5}">
                          <a16:colId xmlns:a16="http://schemas.microsoft.com/office/drawing/2014/main" val="1533312725"/>
                        </a:ext>
                      </a:extLst>
                    </a:gridCol>
                  </a:tblGrid>
                  <a:tr h="3708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a:solidFill>
                                <a:schemeClr val="tx1"/>
                              </a:solidFill>
                            </a:rPr>
                            <a:t>Discrete Random Variables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a:solidFill>
                                <a:schemeClr val="tx1"/>
                              </a:solidFill>
                            </a:rPr>
                            <a:t>Continuous Random Variables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6723447"/>
                      </a:ext>
                    </a:extLst>
                  </a:tr>
                  <a:tr h="64008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72" t="-62857" r="-399457" b="-561905"/>
                          </a:stretch>
                        </a:blipFill>
                      </a:tcPr>
                    </a:tc>
                    <a:tc>
                      <a:txBody>
                        <a:bodyPr/>
                        <a:lstStyle/>
                        <a:p>
                          <a:r>
                            <a:rPr lang="en-US" dirty="0">
                              <a:solidFill>
                                <a:schemeClr val="tx1"/>
                              </a:solidFill>
                            </a:rPr>
                            <a:t>Equivalent to impossible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36422" t="-62857" r="-257" b="-561905"/>
                          </a:stretch>
                        </a:blipFill>
                      </a:tcPr>
                    </a:tc>
                    <a:extLst>
                      <a:ext uri="{0D108BD9-81ED-4DB2-BD59-A6C34878D82A}">
                        <a16:rowId xmlns:a16="http://schemas.microsoft.com/office/drawing/2014/main" val="980795604"/>
                      </a:ext>
                    </a:extLst>
                  </a:tr>
                  <a:tr h="370840">
                    <a:tc>
                      <a:txBody>
                        <a:bodyPr/>
                        <a:lstStyle/>
                        <a:p>
                          <a:r>
                            <a:rPr lang="en-US" b="0" dirty="0">
                              <a:solidFill>
                                <a:schemeClr val="tx1"/>
                              </a:solidFill>
                            </a:rPr>
                            <a:t>Relative Chances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53401" t="-280328" r="-112735" b="-86721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36422" t="-280328" r="-257" b="-867213"/>
                          </a:stretch>
                        </a:blipFill>
                      </a:tcPr>
                    </a:tc>
                    <a:extLst>
                      <a:ext uri="{0D108BD9-81ED-4DB2-BD59-A6C34878D82A}">
                        <a16:rowId xmlns:a16="http://schemas.microsoft.com/office/drawing/2014/main" val="3109935141"/>
                      </a:ext>
                    </a:extLst>
                  </a:tr>
                  <a:tr h="370840">
                    <a:tc>
                      <a:txBody>
                        <a:bodyPr/>
                        <a:lstStyle/>
                        <a:p>
                          <a:r>
                            <a:rPr lang="en-US" b="0" dirty="0">
                              <a:solidFill>
                                <a:schemeClr val="tx1"/>
                              </a:solidFill>
                            </a:rPr>
                            <a:t>Events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Sum over PMF to get probability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Integrate PDF to get probability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8944108"/>
                      </a:ext>
                    </a:extLst>
                  </a:tr>
                  <a:tr h="640080">
                    <a:tc>
                      <a:txBody>
                        <a:bodyPr/>
                        <a:lstStyle/>
                        <a:p>
                          <a:r>
                            <a:rPr lang="en-US" b="0" dirty="0">
                              <a:solidFill>
                                <a:schemeClr val="tx1"/>
                              </a:solidFill>
                            </a:rPr>
                            <a:t>Convert from CDF to PMF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Sum up PMF to get CDF.</a:t>
                          </a:r>
                        </a:p>
                        <a:p>
                          <a:r>
                            <a:rPr lang="en-US" dirty="0">
                              <a:solidFill>
                                <a:schemeClr val="tx1"/>
                              </a:solidFill>
                            </a:rPr>
                            <a:t>Look for “breakpoints” in CDF to get PMF.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Integrate PDF to get CDF.</a:t>
                          </a:r>
                        </a:p>
                        <a:p>
                          <a:r>
                            <a:rPr lang="en-US" dirty="0">
                              <a:solidFill>
                                <a:schemeClr val="tx1"/>
                              </a:solidFill>
                            </a:rPr>
                            <a:t>Differentiate CDF to get PDF.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4381625"/>
                      </a:ext>
                    </a:extLst>
                  </a:tr>
                  <a:tr h="757111">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72" t="-320968" r="-399457" b="-192742"/>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53401" t="-320968" r="-112735" b="-192742"/>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36422" t="-320968" r="-257" b="-192742"/>
                          </a:stretch>
                        </a:blipFill>
                      </a:tcPr>
                    </a:tc>
                    <a:extLst>
                      <a:ext uri="{0D108BD9-81ED-4DB2-BD59-A6C34878D82A}">
                        <a16:rowId xmlns:a16="http://schemas.microsoft.com/office/drawing/2014/main" val="4292402285"/>
                      </a:ext>
                    </a:extLst>
                  </a:tr>
                  <a:tr h="757111">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72" t="-417600" r="-399457" b="-912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53401" t="-417600" r="-112735" b="-912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36422" t="-417600" r="-257" b="-91200"/>
                          </a:stretch>
                        </a:blipFill>
                      </a:tcPr>
                    </a:tc>
                    <a:extLst>
                      <a:ext uri="{0D108BD9-81ED-4DB2-BD59-A6C34878D82A}">
                        <a16:rowId xmlns:a16="http://schemas.microsoft.com/office/drawing/2014/main" val="3402158508"/>
                      </a:ext>
                    </a:extLst>
                  </a:tr>
                  <a:tr h="68326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72" t="-577679" r="-399457" b="-178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53401" t="-577679" r="-112735" b="-178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36422" t="-577679" r="-257" b="-1786"/>
                          </a:stretch>
                        </a:blipFill>
                      </a:tcPr>
                    </a:tc>
                    <a:extLst>
                      <a:ext uri="{0D108BD9-81ED-4DB2-BD59-A6C34878D82A}">
                        <a16:rowId xmlns:a16="http://schemas.microsoft.com/office/drawing/2014/main" val="2325061097"/>
                      </a:ext>
                    </a:extLst>
                  </a:tr>
                </a:tbl>
              </a:graphicData>
            </a:graphic>
          </p:graphicFrame>
        </mc:Fallback>
      </mc:AlternateContent>
    </p:spTree>
    <p:extLst>
      <p:ext uri="{BB962C8B-B14F-4D97-AF65-F5344CB8AC3E}">
        <p14:creationId xmlns:p14="http://schemas.microsoft.com/office/powerpoint/2010/main" val="1249202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2150C-6411-4421-83C8-377CBEE7B3D9}"/>
              </a:ext>
            </a:extLst>
          </p:cNvPr>
          <p:cNvSpPr>
            <a:spLocks noGrp="1"/>
          </p:cNvSpPr>
          <p:nvPr>
            <p:ph type="title"/>
          </p:nvPr>
        </p:nvSpPr>
        <p:spPr/>
        <p:txBody>
          <a:bodyPr/>
          <a:lstStyle/>
          <a:p>
            <a:r>
              <a:rPr lang="en-US" dirty="0"/>
              <a:t>Try it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3C3D2A7-1814-4FA2-9A7D-DAB0E7ACE506}"/>
                  </a:ext>
                </a:extLst>
              </p:cNvPr>
              <p:cNvSpPr>
                <a:spLocks noGrp="1"/>
              </p:cNvSpPr>
              <p:nvPr>
                <p:ph idx="1"/>
              </p:nvPr>
            </p:nvSpPr>
            <p:spPr/>
            <p:txBody>
              <a:bodyPr/>
              <a:lstStyle/>
              <a:p>
                <a:pPr lvl="0">
                  <a:buClr>
                    <a:srgbClr val="1CADE4"/>
                  </a:buClr>
                  <a:defRPr/>
                </a:pPr>
                <a:r>
                  <a:rPr lang="en-US" b="1" dirty="0">
                    <a:solidFill>
                      <a:prstClr val="black"/>
                    </a:solidFill>
                  </a:rPr>
                  <a:t>Run </a:t>
                </a:r>
                <a:r>
                  <a:rPr lang="en-US" b="1" u="sng" dirty="0">
                    <a:solidFill>
                      <a:prstClr val="black"/>
                    </a:solidFill>
                  </a:rPr>
                  <a:t>independent</a:t>
                </a:r>
                <a:r>
                  <a:rPr lang="en-US" b="1" dirty="0">
                    <a:solidFill>
                      <a:prstClr val="black"/>
                    </a:solidFill>
                  </a:rPr>
                  <a:t> trials with probability </a:t>
                </a:r>
                <a14:m>
                  <m:oMath xmlns:m="http://schemas.openxmlformats.org/officeDocument/2006/math">
                    <m:r>
                      <a:rPr lang="en-US" b="1" i="1">
                        <a:solidFill>
                          <a:prstClr val="black"/>
                        </a:solidFill>
                        <a:latin typeface="Cambria Math" panose="02040503050406030204" pitchFamily="18" charset="0"/>
                      </a:rPr>
                      <m:t>𝒑</m:t>
                    </m:r>
                  </m:oMath>
                </a14:m>
                <a:r>
                  <a:rPr lang="en-US" b="1" dirty="0">
                    <a:solidFill>
                      <a:prstClr val="black"/>
                    </a:solidFill>
                  </a:rPr>
                  <a:t>. How many trials do you need </a:t>
                </a:r>
                <a:r>
                  <a:rPr lang="en-US" b="1" i="1" dirty="0">
                    <a:solidFill>
                      <a:prstClr val="black"/>
                    </a:solidFill>
                  </a:rPr>
                  <a:t>until </a:t>
                </a:r>
                <a14:m>
                  <m:oMath xmlns:m="http://schemas.openxmlformats.org/officeDocument/2006/math">
                    <m:r>
                      <a:rPr lang="en-US" b="1" i="1">
                        <a:solidFill>
                          <a:prstClr val="black"/>
                        </a:solidFill>
                        <a:latin typeface="Cambria Math" panose="02040503050406030204" pitchFamily="18" charset="0"/>
                      </a:rPr>
                      <m:t>𝒓</m:t>
                    </m:r>
                  </m:oMath>
                </a14:m>
                <a:r>
                  <a:rPr lang="en-US" b="1" i="1" dirty="0">
                    <a:solidFill>
                      <a:prstClr val="black"/>
                    </a:solidFill>
                  </a:rPr>
                  <a:t> successes</a:t>
                </a:r>
                <a:r>
                  <a:rPr lang="en-US" b="1" dirty="0">
                    <a:solidFill>
                      <a:prstClr val="black"/>
                    </a:solidFill>
                  </a:rPr>
                  <a:t>?</a:t>
                </a:r>
              </a:p>
              <a:p>
                <a:pPr lvl="0">
                  <a:buClr>
                    <a:srgbClr val="1CADE4"/>
                  </a:buClr>
                  <a:defRPr/>
                </a:pPr>
                <a:endParaRPr lang="en-US" sz="1000" b="1" dirty="0">
                  <a:solidFill>
                    <a:prstClr val="black"/>
                  </a:solidFill>
                </a:endParaRPr>
              </a:p>
              <a:p>
                <a:pPr lvl="0">
                  <a:buClr>
                    <a:srgbClr val="1CADE4"/>
                  </a:buClr>
                  <a:defRPr/>
                </a:pPr>
                <a14:m>
                  <m:oMath xmlns:m="http://schemas.openxmlformats.org/officeDocument/2006/math">
                    <m:r>
                      <a:rPr lang="en-US" b="0" i="1" smtClean="0">
                        <a:solidFill>
                          <a:prstClr val="black"/>
                        </a:solidFill>
                        <a:latin typeface="Cambria Math" panose="02040503050406030204" pitchFamily="18" charset="0"/>
                      </a:rPr>
                      <m:t>𝑋</m:t>
                    </m:r>
                  </m:oMath>
                </a14:m>
                <a:r>
                  <a:rPr lang="en-US" dirty="0">
                    <a:solidFill>
                      <a:prstClr val="black"/>
                    </a:solidFill>
                  </a:rPr>
                  <a:t> is the number of trials till (and including) the </a:t>
                </a:r>
                <a:r>
                  <a:rPr lang="en-US" dirty="0" err="1">
                    <a:solidFill>
                      <a:prstClr val="black"/>
                    </a:solidFill>
                  </a:rPr>
                  <a:t>r’th</a:t>
                </a:r>
                <a:r>
                  <a:rPr lang="en-US" dirty="0">
                    <a:solidFill>
                      <a:prstClr val="black"/>
                    </a:solidFill>
                  </a:rPr>
                  <a:t> success</a:t>
                </a:r>
              </a:p>
              <a:p>
                <a:pPr marL="0" indent="0">
                  <a:buNone/>
                </a:pPr>
                <a:endParaRPr lang="en-US" sz="1000" dirty="0"/>
              </a:p>
              <a:p>
                <a:r>
                  <a:rPr lang="en-US" dirty="0"/>
                  <a:t>What is the </a:t>
                </a:r>
                <a:r>
                  <a:rPr lang="en-US" b="1" dirty="0"/>
                  <a:t>support</a:t>
                </a:r>
                <a:r>
                  <a:rPr lang="en-US" dirty="0"/>
                  <a:t> of </a:t>
                </a:r>
                <a14:m>
                  <m:oMath xmlns:m="http://schemas.openxmlformats.org/officeDocument/2006/math">
                    <m:r>
                      <a:rPr lang="en-US" b="0" i="1" smtClean="0">
                        <a:latin typeface="Cambria Math" panose="02040503050406030204" pitchFamily="18" charset="0"/>
                      </a:rPr>
                      <m:t>𝑋</m:t>
                    </m:r>
                  </m:oMath>
                </a14:m>
                <a:r>
                  <a:rPr lang="en-US" dirty="0"/>
                  <a:t>? </a:t>
                </a:r>
                <a14:m>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Ω</m:t>
                        </m:r>
                      </m:e>
                      <m:sub>
                        <m:r>
                          <a:rPr lang="en-US" b="0" i="1" smtClean="0">
                            <a:latin typeface="Cambria Math" panose="02040503050406030204" pitchFamily="18" charset="0"/>
                          </a:rPr>
                          <m:t>𝑋</m:t>
                        </m:r>
                      </m:sub>
                    </m:sSub>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 </m:t>
                    </m:r>
                    <m:r>
                      <a:rPr lang="en-US" b="0" i="1" smtClean="0">
                        <a:latin typeface="Cambria Math" panose="02040503050406030204" pitchFamily="18" charset="0"/>
                      </a:rPr>
                      <m:t>𝑟</m:t>
                    </m:r>
                    <m:r>
                      <a:rPr lang="en-US" b="0" i="1" smtClean="0">
                        <a:latin typeface="Cambria Math" panose="02040503050406030204" pitchFamily="18" charset="0"/>
                      </a:rPr>
                      <m:t>+1, </m:t>
                    </m:r>
                    <m:r>
                      <a:rPr lang="en-US" b="0" i="1" smtClean="0">
                        <a:latin typeface="Cambria Math" panose="02040503050406030204" pitchFamily="18" charset="0"/>
                      </a:rPr>
                      <m:t>𝑟</m:t>
                    </m:r>
                    <m:r>
                      <a:rPr lang="en-US" b="0" i="1" smtClean="0">
                        <a:latin typeface="Cambria Math" panose="02040503050406030204" pitchFamily="18" charset="0"/>
                      </a:rPr>
                      <m:t>+2, …}</m:t>
                    </m:r>
                  </m:oMath>
                </a14:m>
                <a:endParaRPr lang="en-US" dirty="0"/>
              </a:p>
              <a:p>
                <a:r>
                  <a:rPr lang="en-US" dirty="0"/>
                  <a:t>What’s the </a:t>
                </a:r>
                <a:r>
                  <a:rPr lang="en-US" b="1" dirty="0"/>
                  <a:t>PMF</a:t>
                </a:r>
                <a:r>
                  <a:rPr lang="en-US" dirty="0"/>
                  <a:t>? </a:t>
                </a:r>
              </a:p>
              <a:p>
                <a:pPr lvl="1"/>
                <a:r>
                  <a:rPr lang="en-US" dirty="0"/>
                  <a:t>i.e., what is the probability it takes exactly </a:t>
                </a:r>
                <a14:m>
                  <m:oMath xmlns:m="http://schemas.openxmlformats.org/officeDocument/2006/math">
                    <m:r>
                      <a:rPr lang="en-US" b="0" i="1" smtClean="0">
                        <a:latin typeface="Cambria Math" panose="02040503050406030204" pitchFamily="18" charset="0"/>
                      </a:rPr>
                      <m:t>𝑘</m:t>
                    </m:r>
                  </m:oMath>
                </a14:m>
                <a:r>
                  <a:rPr lang="en-US" dirty="0"/>
                  <a:t> trials till the </a:t>
                </a:r>
                <a:r>
                  <a:rPr lang="en-US" dirty="0" err="1"/>
                  <a:t>r’th</a:t>
                </a:r>
                <a:r>
                  <a:rPr lang="en-US" dirty="0"/>
                  <a:t> success?</a:t>
                </a:r>
              </a:p>
            </p:txBody>
          </p:sp>
        </mc:Choice>
        <mc:Fallback xmlns="">
          <p:sp>
            <p:nvSpPr>
              <p:cNvPr id="3" name="Content Placeholder 2">
                <a:extLst>
                  <a:ext uri="{FF2B5EF4-FFF2-40B4-BE49-F238E27FC236}">
                    <a16:creationId xmlns:a16="http://schemas.microsoft.com/office/drawing/2014/main" id="{53C3D2A7-1814-4FA2-9A7D-DAB0E7ACE506}"/>
                  </a:ext>
                </a:extLst>
              </p:cNvPr>
              <p:cNvSpPr>
                <a:spLocks noGrp="1" noRot="1" noChangeAspect="1" noMove="1" noResize="1" noEditPoints="1" noAdjustHandles="1" noChangeArrowheads="1" noChangeShapeType="1" noTextEdit="1"/>
              </p:cNvSpPr>
              <p:nvPr>
                <p:ph idx="1"/>
              </p:nvPr>
            </p:nvSpPr>
            <p:spPr>
              <a:blipFill>
                <a:blip r:embed="rId3"/>
                <a:stretch>
                  <a:fillRect l="-708" t="-2138" r="-1198"/>
                </a:stretch>
              </a:blipFill>
            </p:spPr>
            <p:txBody>
              <a:bodyPr/>
              <a:lstStyle/>
              <a:p>
                <a:r>
                  <a:rPr lang="en-US">
                    <a:noFill/>
                  </a:rPr>
                  <a:t> </a:t>
                </a:r>
              </a:p>
            </p:txBody>
          </p:sp>
        </mc:Fallback>
      </mc:AlternateContent>
    </p:spTree>
    <p:extLst>
      <p:ext uri="{BB962C8B-B14F-4D97-AF65-F5344CB8AC3E}">
        <p14:creationId xmlns:p14="http://schemas.microsoft.com/office/powerpoint/2010/main" val="3007332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E6899-A571-4860-A27E-86E3C51C97DA}"/>
              </a:ext>
            </a:extLst>
          </p:cNvPr>
          <p:cNvSpPr>
            <a:spLocks noGrp="1"/>
          </p:cNvSpPr>
          <p:nvPr>
            <p:ph type="title"/>
          </p:nvPr>
        </p:nvSpPr>
        <p:spPr/>
        <p:txBody>
          <a:bodyPr/>
          <a:lstStyle/>
          <a:p>
            <a:r>
              <a:rPr lang="en-US" dirty="0"/>
              <a:t>Negative Binomial Analysis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AD9F551-B72F-4F68-A9B2-DF3474DF581A}"/>
                  </a:ext>
                </a:extLst>
              </p:cNvPr>
              <p:cNvSpPr>
                <a:spLocks noGrp="1"/>
              </p:cNvSpPr>
              <p:nvPr>
                <p:ph idx="1"/>
              </p:nvPr>
            </p:nvSpPr>
            <p:spPr/>
            <p:txBody>
              <a:bodyPr/>
              <a:lstStyle/>
              <a:p>
                <a:r>
                  <a:rPr lang="en-US" dirty="0">
                    <a:solidFill>
                      <a:prstClr val="black"/>
                    </a:solidFill>
                  </a:rPr>
                  <a:t>Run </a:t>
                </a:r>
                <a:r>
                  <a:rPr lang="en-US" u="sng" dirty="0">
                    <a:solidFill>
                      <a:prstClr val="black"/>
                    </a:solidFill>
                  </a:rPr>
                  <a:t>independent</a:t>
                </a:r>
                <a:r>
                  <a:rPr lang="en-US" dirty="0">
                    <a:solidFill>
                      <a:prstClr val="black"/>
                    </a:solidFill>
                  </a:rPr>
                  <a:t> trials with probability </a:t>
                </a:r>
                <a14:m>
                  <m:oMath xmlns:m="http://schemas.openxmlformats.org/officeDocument/2006/math">
                    <m:r>
                      <a:rPr lang="en-US" b="0" i="1">
                        <a:solidFill>
                          <a:prstClr val="black"/>
                        </a:solidFill>
                        <a:latin typeface="Cambria Math" panose="02040503050406030204" pitchFamily="18" charset="0"/>
                      </a:rPr>
                      <m:t>𝑝</m:t>
                    </m:r>
                  </m:oMath>
                </a14:m>
                <a:br>
                  <a:rPr lang="en-US" i="1" dirty="0">
                    <a:solidFill>
                      <a:prstClr val="black"/>
                    </a:solidFill>
                    <a:latin typeface="Cambria Math" panose="02040503050406030204" pitchFamily="18" charset="0"/>
                  </a:rPr>
                </a:br>
                <a14:m>
                  <m:oMath xmlns:m="http://schemas.openxmlformats.org/officeDocument/2006/math">
                    <m:r>
                      <a:rPr lang="en-US" b="0" i="1" smtClean="0">
                        <a:solidFill>
                          <a:prstClr val="black"/>
                        </a:solidFill>
                        <a:latin typeface="Cambria Math" panose="02040503050406030204" pitchFamily="18" charset="0"/>
                      </a:rPr>
                      <m:t>𝑋</m:t>
                    </m:r>
                  </m:oMath>
                </a14:m>
                <a:r>
                  <a:rPr lang="en-US" dirty="0">
                    <a:solidFill>
                      <a:prstClr val="black"/>
                    </a:solidFill>
                  </a:rPr>
                  <a:t> is the number of trials till (and including) the </a:t>
                </a:r>
                <a:r>
                  <a:rPr lang="en-US" dirty="0" err="1">
                    <a:solidFill>
                      <a:prstClr val="black"/>
                    </a:solidFill>
                  </a:rPr>
                  <a:t>r’th</a:t>
                </a:r>
                <a:r>
                  <a:rPr lang="en-US" dirty="0">
                    <a:solidFill>
                      <a:prstClr val="black"/>
                    </a:solidFill>
                  </a:rPr>
                  <a:t> success</a:t>
                </a:r>
                <a:endParaRPr lang="en-US" dirty="0"/>
              </a:p>
              <a:p>
                <a:r>
                  <a:rPr lang="en-US" dirty="0"/>
                  <a:t>What’s the </a:t>
                </a:r>
                <a:r>
                  <a:rPr lang="en-US" b="1" dirty="0"/>
                  <a:t>PMF</a:t>
                </a:r>
                <a:r>
                  <a:rPr lang="en-US" dirty="0"/>
                  <a:t>? Well how would we know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𝑘</m:t>
                    </m:r>
                  </m:oMath>
                </a14:m>
                <a:r>
                  <a:rPr lang="en-US" dirty="0"/>
                  <a:t>?</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BAD9F551-B72F-4F68-A9B2-DF3474DF581A}"/>
                  </a:ext>
                </a:extLst>
              </p:cNvPr>
              <p:cNvSpPr>
                <a:spLocks noGrp="1" noRot="1" noChangeAspect="1" noMove="1" noResize="1" noEditPoints="1" noAdjustHandles="1" noChangeArrowheads="1" noChangeShapeType="1" noTextEdit="1"/>
              </p:cNvSpPr>
              <p:nvPr>
                <p:ph idx="1"/>
              </p:nvPr>
            </p:nvSpPr>
            <p:spPr>
              <a:blipFill>
                <a:blip r:embed="rId3"/>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124685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E6899-A571-4860-A27E-86E3C51C97DA}"/>
              </a:ext>
            </a:extLst>
          </p:cNvPr>
          <p:cNvSpPr>
            <a:spLocks noGrp="1"/>
          </p:cNvSpPr>
          <p:nvPr>
            <p:ph type="title"/>
          </p:nvPr>
        </p:nvSpPr>
        <p:spPr/>
        <p:txBody>
          <a:bodyPr/>
          <a:lstStyle/>
          <a:p>
            <a:r>
              <a:rPr lang="en-US" dirty="0"/>
              <a:t>Negative Binomial Analysis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AD9F551-B72F-4F68-A9B2-DF3474DF581A}"/>
                  </a:ext>
                </a:extLst>
              </p:cNvPr>
              <p:cNvSpPr>
                <a:spLocks noGrp="1"/>
              </p:cNvSpPr>
              <p:nvPr>
                <p:ph idx="1"/>
              </p:nvPr>
            </p:nvSpPr>
            <p:spPr/>
            <p:txBody>
              <a:bodyPr>
                <a:normAutofit/>
              </a:bodyPr>
              <a:lstStyle/>
              <a:p>
                <a:r>
                  <a:rPr lang="en-US" dirty="0"/>
                  <a:t>What’s the </a:t>
                </a:r>
                <a:r>
                  <a:rPr lang="en-US" b="1" dirty="0"/>
                  <a:t>PMF</a:t>
                </a:r>
                <a:r>
                  <a:rPr lang="en-US" dirty="0"/>
                  <a:t>? Well how would we know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𝑘</m:t>
                    </m:r>
                  </m:oMath>
                </a14:m>
                <a:r>
                  <a:rPr lang="en-US" dirty="0"/>
                  <a:t>?</a:t>
                </a:r>
              </a:p>
              <a:p>
                <a:r>
                  <a:rPr lang="en-US" dirty="0"/>
                  <a:t>Of the first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trials,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−1</m:t>
                    </m:r>
                  </m:oMath>
                </a14:m>
                <a:r>
                  <a:rPr lang="en-US" dirty="0"/>
                  <a:t> must be successes. </a:t>
                </a:r>
                <a:br>
                  <a:rPr lang="en-US" dirty="0"/>
                </a:br>
                <a:r>
                  <a:rPr lang="en-US" dirty="0"/>
                  <a:t>And trial </a:t>
                </a:r>
                <a14:m>
                  <m:oMath xmlns:m="http://schemas.openxmlformats.org/officeDocument/2006/math">
                    <m:r>
                      <a:rPr lang="en-US" b="0" i="1" smtClean="0">
                        <a:latin typeface="Cambria Math" panose="02040503050406030204" pitchFamily="18" charset="0"/>
                      </a:rPr>
                      <m:t>𝑘</m:t>
                    </m:r>
                  </m:oMath>
                </a14:m>
                <a:r>
                  <a:rPr lang="en-US" dirty="0"/>
                  <a:t> must be a success.</a:t>
                </a:r>
              </a:p>
              <a:p>
                <a:r>
                  <a:rPr lang="en-US" b="1" dirty="0"/>
                  <a:t>1</a:t>
                </a:r>
                <a:r>
                  <a:rPr lang="en-US" dirty="0"/>
                  <a:t>. We want </a:t>
                </a:r>
                <a:r>
                  <a:rPr lang="en-US" b="1" dirty="0"/>
                  <a:t>exactly </a:t>
                </a:r>
                <a14:m>
                  <m:oMath xmlns:m="http://schemas.openxmlformats.org/officeDocument/2006/math">
                    <m:r>
                      <a:rPr lang="en-US" b="1" i="1" dirty="0" smtClean="0">
                        <a:latin typeface="Cambria Math" panose="02040503050406030204" pitchFamily="18" charset="0"/>
                      </a:rPr>
                      <m:t>𝒓</m:t>
                    </m:r>
                    <m:r>
                      <a:rPr lang="en-US" b="1" i="1" dirty="0" smtClean="0">
                        <a:latin typeface="Cambria Math" panose="02040503050406030204" pitchFamily="18" charset="0"/>
                      </a:rPr>
                      <m:t>−</m:t>
                    </m:r>
                    <m:r>
                      <a:rPr lang="en-US" b="1" i="1" dirty="0" smtClean="0">
                        <a:latin typeface="Cambria Math" panose="02040503050406030204" pitchFamily="18" charset="0"/>
                      </a:rPr>
                      <m:t>𝟏</m:t>
                    </m:r>
                  </m:oMath>
                </a14:m>
                <a:r>
                  <a:rPr lang="en-US" b="1" dirty="0"/>
                  <a:t> of the first </a:t>
                </a:r>
                <a14:m>
                  <m:oMath xmlns:m="http://schemas.openxmlformats.org/officeDocument/2006/math">
                    <m:r>
                      <a:rPr lang="en-US" b="1" i="1" dirty="0" smtClean="0">
                        <a:latin typeface="Cambria Math" panose="02040503050406030204" pitchFamily="18" charset="0"/>
                      </a:rPr>
                      <m:t>𝒌</m:t>
                    </m:r>
                    <m:r>
                      <a:rPr lang="en-US" b="1" i="1" dirty="0" smtClean="0">
                        <a:latin typeface="Cambria Math" panose="02040503050406030204" pitchFamily="18" charset="0"/>
                      </a:rPr>
                      <m:t>−</m:t>
                    </m:r>
                    <m:r>
                      <a:rPr lang="en-US" b="1" i="1" dirty="0" smtClean="0">
                        <a:latin typeface="Cambria Math" panose="02040503050406030204" pitchFamily="18" charset="0"/>
                      </a:rPr>
                      <m:t>𝟏</m:t>
                    </m:r>
                  </m:oMath>
                </a14:m>
                <a:r>
                  <a:rPr lang="en-US" b="1" dirty="0"/>
                  <a:t> to be successes </a:t>
                </a:r>
                <a:r>
                  <a:rPr lang="en-US" dirty="0"/>
                  <a:t>– this sounds like a binomial! It’s the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𝑌</m:t>
                        </m:r>
                      </m:sub>
                    </m:sSub>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−1)</m:t>
                    </m:r>
                  </m:oMath>
                </a14:m>
                <a:r>
                  <a:rPr lang="en-US" dirty="0"/>
                  <a:t> where </a:t>
                </a:r>
                <a14:m>
                  <m:oMath xmlns:m="http://schemas.openxmlformats.org/officeDocument/2006/math">
                    <m:r>
                      <a:rPr lang="en-US" i="1">
                        <a:latin typeface="Cambria Math" panose="02040503050406030204" pitchFamily="18" charset="0"/>
                      </a:rPr>
                      <m:t>𝑌</m:t>
                    </m:r>
                    <m:r>
                      <a:rPr lang="en-US" i="1">
                        <a:latin typeface="Cambria Math" panose="02040503050406030204" pitchFamily="18" charset="0"/>
                      </a:rPr>
                      <m:t>~</m:t>
                    </m:r>
                    <m:r>
                      <m:rPr>
                        <m:sty m:val="p"/>
                      </m:rPr>
                      <a:rPr lang="en-US">
                        <a:latin typeface="Cambria Math" panose="02040503050406030204" pitchFamily="18" charset="0"/>
                      </a:rPr>
                      <m:t>Bin</m:t>
                    </m:r>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−1, </m:t>
                    </m:r>
                    <m:r>
                      <a:rPr lang="en-US" i="1">
                        <a:latin typeface="Cambria Math" panose="02040503050406030204" pitchFamily="18" charset="0"/>
                      </a:rPr>
                      <m:t>𝑟</m:t>
                    </m:r>
                    <m:r>
                      <a:rPr lang="en-US" i="1">
                        <a:latin typeface="Cambria Math" panose="02040503050406030204" pitchFamily="18" charset="0"/>
                      </a:rPr>
                      <m:t>−1)</m:t>
                    </m:r>
                  </m:oMath>
                </a14:m>
                <a:r>
                  <a:rPr lang="en-US" dirty="0"/>
                  <a:t>: </a:t>
                </a:r>
                <a:endParaRPr lang="en-US" i="1" dirty="0">
                  <a:latin typeface="Cambria Math" panose="02040503050406030204" pitchFamily="18" charset="0"/>
                </a:endParaRPr>
              </a:p>
              <a:p>
                <a:pPr>
                  <a:spcBef>
                    <a:spcPts val="0"/>
                  </a:spcBef>
                </a:pP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𝑘</m:t>
                            </m:r>
                            <m:r>
                              <a:rPr lang="en-US" b="0" i="1" smtClean="0">
                                <a:latin typeface="Cambria Math" panose="02040503050406030204" pitchFamily="18" charset="0"/>
                              </a:rPr>
                              <m:t>−1</m:t>
                            </m:r>
                          </m:num>
                          <m:den>
                            <m:r>
                              <a:rPr lang="en-US" b="0" i="1" smtClean="0">
                                <a:latin typeface="Cambria Math" panose="02040503050406030204" pitchFamily="18" charset="0"/>
                              </a:rPr>
                              <m:t>𝑟</m:t>
                            </m:r>
                            <m:r>
                              <a:rPr lang="en-US" b="0" i="1" smtClean="0">
                                <a:latin typeface="Cambria Math" panose="02040503050406030204" pitchFamily="18" charset="0"/>
                              </a:rPr>
                              <m:t>−1</m:t>
                            </m:r>
                          </m:den>
                        </m:f>
                      </m:e>
                    </m:d>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e>
                      <m:sup>
                        <m:r>
                          <a:rPr lang="en-US" b="0" i="1" smtClean="0">
                            <a:latin typeface="Cambria Math" panose="02040503050406030204" pitchFamily="18" charset="0"/>
                          </a:rPr>
                          <m:t>𝑘</m:t>
                        </m:r>
                        <m:r>
                          <a:rPr lang="en-US" b="0" i="1" smtClean="0">
                            <a:latin typeface="Cambria Math" panose="02040503050406030204" pitchFamily="18" charset="0"/>
                          </a:rPr>
                          <m:t>−1−(</m:t>
                        </m:r>
                        <m:r>
                          <a:rPr lang="en-US" b="0" i="1" smtClean="0">
                            <a:latin typeface="Cambria Math" panose="02040503050406030204" pitchFamily="18" charset="0"/>
                          </a:rPr>
                          <m:t>𝑟</m:t>
                        </m:r>
                        <m:r>
                          <a:rPr lang="en-US" b="0" i="1" smtClean="0">
                            <a:latin typeface="Cambria Math" panose="02040503050406030204" pitchFamily="18" charset="0"/>
                          </a:rPr>
                          <m:t>−1)</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𝑟</m:t>
                        </m:r>
                        <m:r>
                          <a:rPr lang="en-US" b="0" i="1" smtClean="0">
                            <a:latin typeface="Cambria Math" panose="02040503050406030204" pitchFamily="18" charset="0"/>
                          </a:rPr>
                          <m:t>−1</m:t>
                        </m:r>
                      </m:sup>
                    </m:sSup>
                    <m:r>
                      <a:rPr lang="en-US" b="0" i="1" smtClean="0">
                        <a:latin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𝑘</m:t>
                            </m:r>
                            <m:r>
                              <a:rPr lang="en-US" i="1">
                                <a:latin typeface="Cambria Math" panose="02040503050406030204" pitchFamily="18" charset="0"/>
                              </a:rPr>
                              <m:t>−1</m:t>
                            </m:r>
                          </m:num>
                          <m:den>
                            <m:r>
                              <a:rPr lang="en-US" i="1">
                                <a:latin typeface="Cambria Math" panose="02040503050406030204" pitchFamily="18" charset="0"/>
                              </a:rPr>
                              <m:t>𝑟</m:t>
                            </m:r>
                            <m:r>
                              <a:rPr lang="en-US" i="1">
                                <a:latin typeface="Cambria Math" panose="02040503050406030204" pitchFamily="18" charset="0"/>
                              </a:rPr>
                              <m:t>−1</m:t>
                            </m:r>
                          </m:den>
                        </m:f>
                      </m:e>
                    </m:d>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e>
                      <m:sup>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𝑟</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𝑟</m:t>
                        </m:r>
                        <m:r>
                          <a:rPr lang="en-US" b="0" i="1" smtClean="0">
                            <a:latin typeface="Cambria Math" panose="02040503050406030204" pitchFamily="18" charset="0"/>
                          </a:rPr>
                          <m:t>−1</m:t>
                        </m:r>
                      </m:sup>
                    </m:sSup>
                  </m:oMath>
                </a14:m>
                <a:endParaRPr lang="en-US" dirty="0"/>
              </a:p>
              <a:p>
                <a:pPr>
                  <a:spcBef>
                    <a:spcPts val="0"/>
                  </a:spcBef>
                </a:pPr>
                <a:endParaRPr lang="en-US" sz="1000" dirty="0"/>
              </a:p>
              <a:p>
                <a:r>
                  <a:rPr lang="en-US" b="1" dirty="0"/>
                  <a:t>2</a:t>
                </a:r>
                <a:r>
                  <a:rPr lang="en-US" dirty="0"/>
                  <a:t>. Multiply by </a:t>
                </a:r>
                <a14:m>
                  <m:oMath xmlns:m="http://schemas.openxmlformats.org/officeDocument/2006/math">
                    <m:r>
                      <a:rPr lang="en-US" b="0" i="1" smtClean="0">
                        <a:latin typeface="Cambria Math" panose="02040503050406030204" pitchFamily="18" charset="0"/>
                      </a:rPr>
                      <m:t>𝑝</m:t>
                    </m:r>
                  </m:oMath>
                </a14:m>
                <a:r>
                  <a:rPr lang="en-US" dirty="0"/>
                  <a:t>, probability </a:t>
                </a:r>
                <a14:m>
                  <m:oMath xmlns:m="http://schemas.openxmlformats.org/officeDocument/2006/math">
                    <m:r>
                      <a:rPr lang="en-US" b="1" i="1" dirty="0" smtClean="0">
                        <a:latin typeface="Cambria Math" panose="02040503050406030204" pitchFamily="18" charset="0"/>
                      </a:rPr>
                      <m:t>𝒌</m:t>
                    </m:r>
                  </m:oMath>
                </a14:m>
                <a:r>
                  <a:rPr lang="en-US" b="1" dirty="0" err="1"/>
                  <a:t>’th</a:t>
                </a:r>
                <a:r>
                  <a:rPr lang="en-US" b="1" dirty="0"/>
                  <a:t> trial is success</a:t>
                </a:r>
              </a:p>
              <a:p>
                <a:endParaRPr lang="en-US" dirty="0"/>
              </a:p>
              <a:p>
                <a:r>
                  <a:rPr lang="en-US" dirty="0"/>
                  <a:t>Total: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𝑘</m:t>
                            </m:r>
                            <m:r>
                              <a:rPr lang="en-US" i="1">
                                <a:latin typeface="Cambria Math" panose="02040503050406030204" pitchFamily="18" charset="0"/>
                              </a:rPr>
                              <m:t>−1</m:t>
                            </m:r>
                          </m:num>
                          <m:den>
                            <m:r>
                              <a:rPr lang="en-US" i="1">
                                <a:latin typeface="Cambria Math" panose="02040503050406030204" pitchFamily="18" charset="0"/>
                              </a:rPr>
                              <m:t>𝑟</m:t>
                            </m:r>
                            <m:r>
                              <a:rPr lang="en-US" i="1">
                                <a:latin typeface="Cambria Math" panose="02040503050406030204" pitchFamily="18" charset="0"/>
                              </a:rPr>
                              <m:t>−1</m:t>
                            </m:r>
                          </m:den>
                        </m:f>
                      </m:e>
                    </m:d>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𝑝</m:t>
                            </m:r>
                          </m:e>
                        </m:d>
                      </m:e>
                      <m:sup>
                        <m:r>
                          <a:rPr lang="en-US" i="1">
                            <a:latin typeface="Cambria Math" panose="02040503050406030204" pitchFamily="18" charset="0"/>
                          </a:rPr>
                          <m:t>𝑘</m:t>
                        </m:r>
                        <m:r>
                          <a:rPr lang="en-US" i="1">
                            <a:latin typeface="Cambria Math" panose="02040503050406030204" pitchFamily="18" charset="0"/>
                          </a:rPr>
                          <m:t>−</m:t>
                        </m:r>
                        <m:r>
                          <a:rPr lang="en-US" i="1">
                            <a:latin typeface="Cambria Math" panose="02040503050406030204" pitchFamily="18" charset="0"/>
                          </a:rPr>
                          <m:t>𝑟</m:t>
                        </m:r>
                      </m:sup>
                    </m:sSup>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𝑟</m:t>
                        </m:r>
                      </m:sup>
                    </m:sSup>
                  </m:oMath>
                </a14:m>
                <a:endParaRPr lang="en-US" dirty="0"/>
              </a:p>
            </p:txBody>
          </p:sp>
        </mc:Choice>
        <mc:Fallback xmlns="">
          <p:sp>
            <p:nvSpPr>
              <p:cNvPr id="3" name="Content Placeholder 2">
                <a:extLst>
                  <a:ext uri="{FF2B5EF4-FFF2-40B4-BE49-F238E27FC236}">
                    <a16:creationId xmlns:a16="http://schemas.microsoft.com/office/drawing/2014/main" id="{BAD9F551-B72F-4F68-A9B2-DF3474DF581A}"/>
                  </a:ext>
                </a:extLst>
              </p:cNvPr>
              <p:cNvSpPr>
                <a:spLocks noGrp="1" noRot="1" noChangeAspect="1" noMove="1" noResize="1" noEditPoints="1" noAdjustHandles="1" noChangeArrowheads="1" noChangeShapeType="1" noTextEdit="1"/>
              </p:cNvSpPr>
              <p:nvPr>
                <p:ph idx="1"/>
              </p:nvPr>
            </p:nvSpPr>
            <p:spPr>
              <a:blipFill>
                <a:blip r:embed="rId3"/>
                <a:stretch>
                  <a:fillRect l="-708" t="-2138" r="-926" b="-1635"/>
                </a:stretch>
              </a:blipFill>
            </p:spPr>
            <p:txBody>
              <a:bodyPr/>
              <a:lstStyle/>
              <a:p>
                <a:r>
                  <a:rPr lang="en-US">
                    <a:noFill/>
                  </a:rPr>
                  <a:t> </a:t>
                </a:r>
              </a:p>
            </p:txBody>
          </p:sp>
        </mc:Fallback>
      </mc:AlternateContent>
    </p:spTree>
    <p:extLst>
      <p:ext uri="{BB962C8B-B14F-4D97-AF65-F5344CB8AC3E}">
        <p14:creationId xmlns:p14="http://schemas.microsoft.com/office/powerpoint/2010/main" val="4003026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BDEF3-D41D-48DA-B492-32E9C6B600CB}"/>
              </a:ext>
            </a:extLst>
          </p:cNvPr>
          <p:cNvSpPr>
            <a:spLocks noGrp="1"/>
          </p:cNvSpPr>
          <p:nvPr>
            <p:ph type="title"/>
          </p:nvPr>
        </p:nvSpPr>
        <p:spPr/>
        <p:txBody>
          <a:bodyPr/>
          <a:lstStyle/>
          <a:p>
            <a:r>
              <a:rPr lang="en-US" dirty="0"/>
              <a:t>Negative Binomial Analysis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AE2BCDD-077A-4C94-9AC0-446C736C6652}"/>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𝑋</m:t>
                    </m:r>
                  </m:oMath>
                </a14:m>
                <a:r>
                  <a:rPr lang="en-US" i="1" dirty="0"/>
                  <a:t> is the number of trials till we see </a:t>
                </a:r>
                <a14:m>
                  <m:oMath xmlns:m="http://schemas.openxmlformats.org/officeDocument/2006/math">
                    <m:r>
                      <a:rPr lang="en-US" b="0" i="1" smtClean="0">
                        <a:latin typeface="Cambria Math" panose="02040503050406030204" pitchFamily="18" charset="0"/>
                      </a:rPr>
                      <m:t>𝑟</m:t>
                    </m:r>
                  </m:oMath>
                </a14:m>
                <a:r>
                  <a:rPr lang="en-US" i="1" dirty="0"/>
                  <a:t> successes</a:t>
                </a:r>
              </a:p>
              <a:p>
                <a:r>
                  <a:rPr lang="en-US" dirty="0"/>
                  <a:t>To see </a:t>
                </a:r>
                <a14:m>
                  <m:oMath xmlns:m="http://schemas.openxmlformats.org/officeDocument/2006/math">
                    <m:r>
                      <a:rPr lang="en-US" b="0" i="1" smtClean="0">
                        <a:latin typeface="Cambria Math" panose="02040503050406030204" pitchFamily="18" charset="0"/>
                      </a:rPr>
                      <m:t>𝑟</m:t>
                    </m:r>
                  </m:oMath>
                </a14:m>
                <a:r>
                  <a:rPr lang="en-US" dirty="0"/>
                  <a:t> successes:</a:t>
                </a:r>
              </a:p>
              <a:p>
                <a:r>
                  <a:rPr lang="en-US" dirty="0"/>
                  <a:t>We do trials until we see success </a:t>
                </a:r>
                <a14:m>
                  <m:oMath xmlns:m="http://schemas.openxmlformats.org/officeDocument/2006/math">
                    <m:r>
                      <a:rPr lang="en-US" b="0" i="1" smtClean="0">
                        <a:latin typeface="Cambria Math" panose="02040503050406030204" pitchFamily="18" charset="0"/>
                      </a:rPr>
                      <m:t>1</m:t>
                    </m:r>
                  </m:oMath>
                </a14:m>
                <a:r>
                  <a:rPr lang="en-US" dirty="0"/>
                  <a:t>. </a:t>
                </a:r>
              </a:p>
              <a:p>
                <a:r>
                  <a:rPr lang="en-US" dirty="0"/>
                  <a:t>Then do trials until success </a:t>
                </a:r>
                <a14:m>
                  <m:oMath xmlns:m="http://schemas.openxmlformats.org/officeDocument/2006/math">
                    <m:r>
                      <a:rPr lang="en-US" i="1" dirty="0" smtClean="0">
                        <a:latin typeface="Cambria Math" panose="02040503050406030204" pitchFamily="18" charset="0"/>
                      </a:rPr>
                      <m:t>2</m:t>
                    </m:r>
                    <m:r>
                      <a:rPr lang="en-US" b="0" i="1" dirty="0" smtClean="0">
                        <a:latin typeface="Cambria Math" panose="02040503050406030204" pitchFamily="18" charset="0"/>
                      </a:rPr>
                      <m:t>.</m:t>
                    </m:r>
                  </m:oMath>
                </a14:m>
                <a:endParaRPr lang="en-US" dirty="0"/>
              </a:p>
              <a:p>
                <a:r>
                  <a:rPr lang="en-US" dirty="0"/>
                  <a:t>…do trials until success </a:t>
                </a:r>
                <a14:m>
                  <m:oMath xmlns:m="http://schemas.openxmlformats.org/officeDocument/2006/math">
                    <m:r>
                      <a:rPr lang="en-US" b="0" i="1" smtClean="0">
                        <a:latin typeface="Cambria Math" panose="02040503050406030204" pitchFamily="18" charset="0"/>
                      </a:rPr>
                      <m:t>𝑟</m:t>
                    </m:r>
                  </m:oMath>
                </a14:m>
                <a:r>
                  <a:rPr lang="en-US" dirty="0"/>
                  <a:t>.</a:t>
                </a:r>
              </a:p>
              <a:p>
                <a:endParaRPr lang="en-US" dirty="0"/>
              </a:p>
              <a:p>
                <a:r>
                  <a:rPr lang="en-US" dirty="0"/>
                  <a:t>What’s the </a:t>
                </a:r>
                <a:r>
                  <a:rPr lang="en-US" b="1" dirty="0"/>
                  <a:t>expectation</a:t>
                </a:r>
                <a:r>
                  <a:rPr lang="en-US" dirty="0"/>
                  <a:t> and </a:t>
                </a:r>
                <a:r>
                  <a:rPr lang="en-US" b="1" dirty="0"/>
                  <a:t>variance</a:t>
                </a:r>
                <a:r>
                  <a:rPr lang="en-US" dirty="0"/>
                  <a:t> (hint: linearity)?</a:t>
                </a:r>
              </a:p>
              <a:p>
                <a:pPr lvl="1"/>
                <a:r>
                  <a:rPr lang="en-US" dirty="0"/>
                  <a:t>How can we write </a:t>
                </a:r>
                <a14:m>
                  <m:oMath xmlns:m="http://schemas.openxmlformats.org/officeDocument/2006/math">
                    <m:r>
                      <a:rPr lang="en-US" i="1" dirty="0" smtClean="0">
                        <a:latin typeface="Cambria Math" panose="02040503050406030204" pitchFamily="18" charset="0"/>
                      </a:rPr>
                      <m:t>𝑋</m:t>
                    </m:r>
                    <m:r>
                      <a:rPr lang="en-US" i="1" dirty="0">
                        <a:latin typeface="Cambria Math" panose="02040503050406030204" pitchFamily="18" charset="0"/>
                      </a:rPr>
                      <m:t> </m:t>
                    </m:r>
                  </m:oMath>
                </a14:m>
                <a:r>
                  <a:rPr lang="en-US" dirty="0"/>
                  <a:t>as a sum of random variables? </a:t>
                </a:r>
              </a:p>
              <a:p>
                <a:endParaRPr lang="en-US" dirty="0"/>
              </a:p>
            </p:txBody>
          </p:sp>
        </mc:Choice>
        <mc:Fallback xmlns="">
          <p:sp>
            <p:nvSpPr>
              <p:cNvPr id="3" name="Content Placeholder 2">
                <a:extLst>
                  <a:ext uri="{FF2B5EF4-FFF2-40B4-BE49-F238E27FC236}">
                    <a16:creationId xmlns:a16="http://schemas.microsoft.com/office/drawing/2014/main" id="{AAE2BCDD-077A-4C94-9AC0-446C736C6652}"/>
                  </a:ext>
                </a:extLst>
              </p:cNvPr>
              <p:cNvSpPr>
                <a:spLocks noGrp="1" noRot="1" noChangeAspect="1" noMove="1" noResize="1" noEditPoints="1" noAdjustHandles="1" noChangeArrowheads="1" noChangeShapeType="1" noTextEdit="1"/>
              </p:cNvSpPr>
              <p:nvPr>
                <p:ph idx="1"/>
              </p:nvPr>
            </p:nvSpPr>
            <p:spPr>
              <a:blipFill>
                <a:blip r:embed="rId3"/>
                <a:stretch>
                  <a:fillRect l="-654" t="-2138"/>
                </a:stretch>
              </a:blipFill>
            </p:spPr>
            <p:txBody>
              <a:bodyPr/>
              <a:lstStyle/>
              <a:p>
                <a:r>
                  <a:rPr lang="en-US">
                    <a:noFill/>
                  </a:rPr>
                  <a:t> </a:t>
                </a:r>
              </a:p>
            </p:txBody>
          </p:sp>
        </mc:Fallback>
      </mc:AlternateContent>
      <p:sp>
        <p:nvSpPr>
          <p:cNvPr id="4" name="Rounded Rectangle 4">
            <a:extLst>
              <a:ext uri="{FF2B5EF4-FFF2-40B4-BE49-F238E27FC236}">
                <a16:creationId xmlns:a16="http://schemas.microsoft.com/office/drawing/2014/main" id="{4C27E2A6-2763-3994-BD96-01533A266F94}"/>
              </a:ext>
            </a:extLst>
          </p:cNvPr>
          <p:cNvSpPr/>
          <p:nvPr/>
        </p:nvSpPr>
        <p:spPr>
          <a:xfrm>
            <a:off x="5128591" y="5989983"/>
            <a:ext cx="6838626" cy="6770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Fill out the poll everywhere: pollev.com/cse312</a:t>
            </a:r>
          </a:p>
        </p:txBody>
      </p:sp>
    </p:spTree>
    <p:extLst>
      <p:ext uri="{BB962C8B-B14F-4D97-AF65-F5344CB8AC3E}">
        <p14:creationId xmlns:p14="http://schemas.microsoft.com/office/powerpoint/2010/main" val="11625076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UW-accent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2_template" id="{E9E1C34E-321A-4CCF-AB4F-B7BF45CD4E83}" vid="{4E8A6AA9-08E3-46AB-AEAF-6FC73982C9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312_template</Template>
  <TotalTime>0</TotalTime>
  <Words>4203</Words>
  <Application>Microsoft Office PowerPoint</Application>
  <PresentationFormat>Widescreen</PresentationFormat>
  <Paragraphs>551</Paragraphs>
  <Slides>58</Slides>
  <Notes>39</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Aptos</vt:lpstr>
      <vt:lpstr>Arial</vt:lpstr>
      <vt:lpstr>Cambria Math</vt:lpstr>
      <vt:lpstr>Segoe UI</vt:lpstr>
      <vt:lpstr>Segoe UI Light</vt:lpstr>
      <vt:lpstr>Segoe UI Semibold</vt:lpstr>
      <vt:lpstr>Segoe UI Semilight</vt:lpstr>
      <vt:lpstr>Tw Cen MT</vt:lpstr>
      <vt:lpstr>Wingdings</vt:lpstr>
      <vt:lpstr>Wingdings 3</vt:lpstr>
      <vt:lpstr>Integral</vt:lpstr>
      <vt:lpstr>Continuous Random Variables</vt:lpstr>
      <vt:lpstr>Logistics</vt:lpstr>
      <vt:lpstr>Zoo of Discrete Random Variables</vt:lpstr>
      <vt:lpstr>Scenario: Negative Binomial </vt:lpstr>
      <vt:lpstr>Try it</vt:lpstr>
      <vt:lpstr>Try it</vt:lpstr>
      <vt:lpstr>Negative Binomial Analysis</vt:lpstr>
      <vt:lpstr>Negative Binomial Analysis</vt:lpstr>
      <vt:lpstr>Negative Binomial Analysis</vt:lpstr>
      <vt:lpstr>Negative Binomial Analysis</vt:lpstr>
      <vt:lpstr>Negative Binomial Analysis</vt:lpstr>
      <vt:lpstr>Negative Binomial Analysis</vt:lpstr>
      <vt:lpstr>Negative Binomial Analysis</vt:lpstr>
      <vt:lpstr>Negative Binomial Analysis</vt:lpstr>
      <vt:lpstr>Negative Binomial</vt:lpstr>
      <vt:lpstr>Scenario: Hypergeometric</vt:lpstr>
      <vt:lpstr>Hypergeometric: Analysis (PMF)</vt:lpstr>
      <vt:lpstr>Hypergeometric: Analysis (PMF)</vt:lpstr>
      <vt:lpstr>Hypergeometric: Analysis (Expectation)</vt:lpstr>
      <vt:lpstr>Hypergeometric: Analysis (Expectation)</vt:lpstr>
      <vt:lpstr>Hypergeometric: Analysis (Expectation)</vt:lpstr>
      <vt:lpstr>Hypergeometric: Analysis (Expectation)</vt:lpstr>
      <vt:lpstr>Hypergeometric: Analysis</vt:lpstr>
      <vt:lpstr>Hypergeometric Random Variable</vt:lpstr>
      <vt:lpstr>Zoo! </vt:lpstr>
      <vt:lpstr>Discrete Zoo of Random Variables</vt:lpstr>
      <vt:lpstr>Zoo Takeaways</vt:lpstr>
      <vt:lpstr>Continuous Random Variables</vt:lpstr>
      <vt:lpstr>Discrete Random Variables</vt:lpstr>
      <vt:lpstr>Why Need New Rules?</vt:lpstr>
      <vt:lpstr>Probability Density Function (PDF)</vt:lpstr>
      <vt:lpstr>How to describe probability of a single value?</vt:lpstr>
      <vt:lpstr>How to describe probability of a single value?</vt:lpstr>
      <vt:lpstr>How to describe probability of a single value?</vt:lpstr>
      <vt:lpstr>How to describe probability of a single value?</vt:lpstr>
      <vt:lpstr>Probability Density Function</vt:lpstr>
      <vt:lpstr>Probability Density Function</vt:lpstr>
      <vt:lpstr>Probability Density Function</vt:lpstr>
      <vt:lpstr>Probability Density Function (example)</vt:lpstr>
      <vt:lpstr>Probability Density Function (example)</vt:lpstr>
      <vt:lpstr>Probability Density Function (example)</vt:lpstr>
      <vt:lpstr>Probability vs. Density</vt:lpstr>
      <vt:lpstr>What exactly do the values in the PDF mean? </vt:lpstr>
      <vt:lpstr>What exactly do the values in the PDF mean? </vt:lpstr>
      <vt:lpstr>What exactly do the values in the PDF mean? </vt:lpstr>
      <vt:lpstr>Cumulative Distribution Function (CDF)</vt:lpstr>
      <vt:lpstr>What’s a CDF?</vt:lpstr>
      <vt:lpstr>Comparing Discrete and Continuous</vt:lpstr>
      <vt:lpstr>Expectation and Variance</vt:lpstr>
      <vt:lpstr>What about expectation?</vt:lpstr>
      <vt:lpstr>Expectation of a function</vt:lpstr>
      <vt:lpstr>Linearity of Expectation</vt:lpstr>
      <vt:lpstr>Variance</vt:lpstr>
      <vt:lpstr>Let’s calculate an expectation</vt:lpstr>
      <vt:lpstr>What about E[g(X)]</vt:lpstr>
      <vt:lpstr>Let’s assemble the variance</vt:lpstr>
      <vt:lpstr>Continuous Uniform Distribution</vt:lpstr>
      <vt:lpstr>Comparing Discrete and Continuous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2024-07-24T18:25:29Z</dcterms:created>
  <dcterms:modified xsi:type="dcterms:W3CDTF">2024-07-24T18:25:45Z</dcterms:modified>
</cp:coreProperties>
</file>