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4"/>
  </p:notesMasterIdLst>
  <p:sldIdLst>
    <p:sldId id="256" r:id="rId2"/>
    <p:sldId id="366" r:id="rId3"/>
    <p:sldId id="364" r:id="rId4"/>
    <p:sldId id="331" r:id="rId5"/>
    <p:sldId id="348" r:id="rId6"/>
    <p:sldId id="349" r:id="rId7"/>
    <p:sldId id="362" r:id="rId8"/>
    <p:sldId id="360" r:id="rId9"/>
    <p:sldId id="370" r:id="rId10"/>
    <p:sldId id="361" r:id="rId11"/>
    <p:sldId id="365" r:id="rId12"/>
    <p:sldId id="350" r:id="rId13"/>
    <p:sldId id="351" r:id="rId14"/>
    <p:sldId id="359" r:id="rId15"/>
    <p:sldId id="372" r:id="rId16"/>
    <p:sldId id="352" r:id="rId17"/>
    <p:sldId id="353" r:id="rId18"/>
    <p:sldId id="373" r:id="rId19"/>
    <p:sldId id="371" r:id="rId20"/>
    <p:sldId id="354" r:id="rId21"/>
    <p:sldId id="374" r:id="rId22"/>
    <p:sldId id="283" r:id="rId23"/>
    <p:sldId id="380" r:id="rId24"/>
    <p:sldId id="284" r:id="rId25"/>
    <p:sldId id="285" r:id="rId26"/>
    <p:sldId id="286" r:id="rId27"/>
    <p:sldId id="325" r:id="rId28"/>
    <p:sldId id="326" r:id="rId29"/>
    <p:sldId id="327" r:id="rId30"/>
    <p:sldId id="328" r:id="rId31"/>
    <p:sldId id="332" r:id="rId32"/>
    <p:sldId id="267" r:id="rId33"/>
    <p:sldId id="377" r:id="rId34"/>
    <p:sldId id="333" r:id="rId35"/>
    <p:sldId id="375" r:id="rId36"/>
    <p:sldId id="378" r:id="rId37"/>
    <p:sldId id="334" r:id="rId38"/>
    <p:sldId id="335" r:id="rId39"/>
    <p:sldId id="336" r:id="rId40"/>
    <p:sldId id="337" r:id="rId41"/>
    <p:sldId id="338" r:id="rId42"/>
    <p:sldId id="273" r:id="rId43"/>
    <p:sldId id="379" r:id="rId44"/>
    <p:sldId id="275" r:id="rId45"/>
    <p:sldId id="276" r:id="rId46"/>
    <p:sldId id="274" r:id="rId47"/>
    <p:sldId id="346" r:id="rId48"/>
    <p:sldId id="340" r:id="rId49"/>
    <p:sldId id="376" r:id="rId50"/>
    <p:sldId id="343" r:id="rId51"/>
    <p:sldId id="341" r:id="rId52"/>
    <p:sldId id="34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1F9"/>
    <a:srgbClr val="ECF4F3"/>
    <a:srgbClr val="E8EBEE"/>
    <a:srgbClr val="D4E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81" autoAdjust="0"/>
    <p:restoredTop sz="84394" autoAdjust="0"/>
  </p:normalViewPr>
  <p:slideViewPr>
    <p:cSldViewPr snapToGrid="0">
      <p:cViewPr varScale="1">
        <p:scale>
          <a:sx n="47" d="100"/>
          <a:sy n="47" d="100"/>
        </p:scale>
        <p:origin x="10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PMF for Poisson</a:t>
            </a:r>
            <a:r>
              <a:rPr lang="en-US" sz="2400" baseline="0"/>
              <a:t> with lambda=1</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Sheet1!$B$29:$B$39</c:f>
              <c:numCache>
                <c:formatCode>General</c:formatCode>
                <c:ptCount val="11"/>
                <c:pt idx="0">
                  <c:v>0.36787944117144233</c:v>
                </c:pt>
                <c:pt idx="1">
                  <c:v>0.36787944117144233</c:v>
                </c:pt>
                <c:pt idx="2">
                  <c:v>0.18393972058572117</c:v>
                </c:pt>
                <c:pt idx="3">
                  <c:v>6.1313240195240391E-2</c:v>
                </c:pt>
                <c:pt idx="4">
                  <c:v>1.5328310048810098E-2</c:v>
                </c:pt>
                <c:pt idx="5">
                  <c:v>3.0656620097620196E-3</c:v>
                </c:pt>
                <c:pt idx="6">
                  <c:v>5.1094366829366989E-4</c:v>
                </c:pt>
                <c:pt idx="7">
                  <c:v>7.2991952613381413E-5</c:v>
                </c:pt>
                <c:pt idx="8">
                  <c:v>9.1239940766726766E-6</c:v>
                </c:pt>
                <c:pt idx="9">
                  <c:v>1.0137771196302974E-6</c:v>
                </c:pt>
                <c:pt idx="10">
                  <c:v>1.0137771196302975E-7</c:v>
                </c:pt>
              </c:numCache>
            </c:numRef>
          </c:val>
          <c:extLst>
            <c:ext xmlns:c16="http://schemas.microsoft.com/office/drawing/2014/chart" uri="{C3380CC4-5D6E-409C-BE32-E72D297353CC}">
              <c16:uniqueId val="{00000000-C454-4C5C-B864-C3E6AB92A07B}"/>
            </c:ext>
          </c:extLst>
        </c:ser>
        <c:dLbls>
          <c:showLegendKey val="0"/>
          <c:showVal val="0"/>
          <c:showCatName val="0"/>
          <c:showSerName val="0"/>
          <c:showPercent val="0"/>
          <c:showBubbleSize val="0"/>
        </c:dLbls>
        <c:gapWidth val="219"/>
        <c:overlap val="-27"/>
        <c:axId val="876438656"/>
        <c:axId val="1119314880"/>
      </c:barChart>
      <c:catAx>
        <c:axId val="876438656"/>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314880"/>
        <c:crosses val="autoZero"/>
        <c:auto val="1"/>
        <c:lblAlgn val="ctr"/>
        <c:lblOffset val="100"/>
        <c:tickLblSkip val="2"/>
        <c:noMultiLvlLbl val="0"/>
      </c:catAx>
      <c:valAx>
        <c:axId val="1119314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6438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PMF for Poisson with lambda=5</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Sheet1!$C$29:$C$39</c:f>
              <c:numCache>
                <c:formatCode>General</c:formatCode>
                <c:ptCount val="11"/>
                <c:pt idx="0">
                  <c:v>6.737946999085467E-3</c:v>
                </c:pt>
                <c:pt idx="1">
                  <c:v>3.3689734995427337E-2</c:v>
                </c:pt>
                <c:pt idx="2">
                  <c:v>8.4224337488568335E-2</c:v>
                </c:pt>
                <c:pt idx="3">
                  <c:v>0.14037389581428056</c:v>
                </c:pt>
                <c:pt idx="4">
                  <c:v>0.17546736976785071</c:v>
                </c:pt>
                <c:pt idx="5">
                  <c:v>0.17546736976785071</c:v>
                </c:pt>
                <c:pt idx="6">
                  <c:v>0.14622280813987559</c:v>
                </c:pt>
                <c:pt idx="7">
                  <c:v>0.104444862957054</c:v>
                </c:pt>
                <c:pt idx="8">
                  <c:v>6.5278039348158748E-2</c:v>
                </c:pt>
                <c:pt idx="9">
                  <c:v>3.6265577415643749E-2</c:v>
                </c:pt>
                <c:pt idx="10">
                  <c:v>1.8132788707821871E-2</c:v>
                </c:pt>
              </c:numCache>
            </c:numRef>
          </c:val>
          <c:extLst>
            <c:ext xmlns:c16="http://schemas.microsoft.com/office/drawing/2014/chart" uri="{C3380CC4-5D6E-409C-BE32-E72D297353CC}">
              <c16:uniqueId val="{00000000-3781-4F4A-ACD2-0CEFB666F2AE}"/>
            </c:ext>
          </c:extLst>
        </c:ser>
        <c:dLbls>
          <c:showLegendKey val="0"/>
          <c:showVal val="0"/>
          <c:showCatName val="0"/>
          <c:showSerName val="0"/>
          <c:showPercent val="0"/>
          <c:showBubbleSize val="0"/>
        </c:dLbls>
        <c:gapWidth val="219"/>
        <c:overlap val="-27"/>
        <c:axId val="862076288"/>
        <c:axId val="1354415712"/>
      </c:barChart>
      <c:catAx>
        <c:axId val="86207628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1354415712"/>
        <c:crosses val="autoZero"/>
        <c:auto val="1"/>
        <c:lblAlgn val="ctr"/>
        <c:lblOffset val="100"/>
        <c:noMultiLvlLbl val="0"/>
      </c:catAx>
      <c:valAx>
        <c:axId val="1354415712"/>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6207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A5C42-0CEA-4489-810A-212970EAC080}"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D05A3-9B78-4FC2-B847-8F57DC23EE06}" type="slidenum">
              <a:rPr lang="en-US" smtClean="0"/>
              <a:t>‹#›</a:t>
            </a:fld>
            <a:endParaRPr lang="en-US"/>
          </a:p>
        </p:txBody>
      </p:sp>
    </p:spTree>
    <p:extLst>
      <p:ext uri="{BB962C8B-B14F-4D97-AF65-F5344CB8AC3E}">
        <p14:creationId xmlns:p14="http://schemas.microsoft.com/office/powerpoint/2010/main" val="3540710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3</a:t>
            </a:fld>
            <a:endParaRPr lang="en-US"/>
          </a:p>
        </p:txBody>
      </p:sp>
    </p:spTree>
    <p:extLst>
      <p:ext uri="{BB962C8B-B14F-4D97-AF65-F5344CB8AC3E}">
        <p14:creationId xmlns:p14="http://schemas.microsoft.com/office/powerpoint/2010/main" val="3303009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16</a:t>
            </a:fld>
            <a:endParaRPr lang="en-US"/>
          </a:p>
        </p:txBody>
      </p:sp>
    </p:spTree>
    <p:extLst>
      <p:ext uri="{BB962C8B-B14F-4D97-AF65-F5344CB8AC3E}">
        <p14:creationId xmlns:p14="http://schemas.microsoft.com/office/powerpoint/2010/main" val="122321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17</a:t>
            </a:fld>
            <a:endParaRPr lang="en-US"/>
          </a:p>
        </p:txBody>
      </p:sp>
    </p:spTree>
    <p:extLst>
      <p:ext uri="{BB962C8B-B14F-4D97-AF65-F5344CB8AC3E}">
        <p14:creationId xmlns:p14="http://schemas.microsoft.com/office/powerpoint/2010/main" val="206342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18</a:t>
            </a:fld>
            <a:endParaRPr lang="en-US"/>
          </a:p>
        </p:txBody>
      </p:sp>
    </p:spTree>
    <p:extLst>
      <p:ext uri="{BB962C8B-B14F-4D97-AF65-F5344CB8AC3E}">
        <p14:creationId xmlns:p14="http://schemas.microsoft.com/office/powerpoint/2010/main" val="1707551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19</a:t>
            </a:fld>
            <a:endParaRPr lang="en-US"/>
          </a:p>
        </p:txBody>
      </p:sp>
    </p:spTree>
    <p:extLst>
      <p:ext uri="{BB962C8B-B14F-4D97-AF65-F5344CB8AC3E}">
        <p14:creationId xmlns:p14="http://schemas.microsoft.com/office/powerpoint/2010/main" val="3158915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20</a:t>
            </a:fld>
            <a:endParaRPr lang="en-US"/>
          </a:p>
        </p:txBody>
      </p:sp>
    </p:spTree>
    <p:extLst>
      <p:ext uri="{BB962C8B-B14F-4D97-AF65-F5344CB8AC3E}">
        <p14:creationId xmlns:p14="http://schemas.microsoft.com/office/powerpoint/2010/main" val="279872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21</a:t>
            </a:fld>
            <a:endParaRPr lang="en-US"/>
          </a:p>
        </p:txBody>
      </p:sp>
    </p:spTree>
    <p:extLst>
      <p:ext uri="{BB962C8B-B14F-4D97-AF65-F5344CB8AC3E}">
        <p14:creationId xmlns:p14="http://schemas.microsoft.com/office/powerpoint/2010/main" val="30338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22</a:t>
            </a:fld>
            <a:endParaRPr lang="en-US"/>
          </a:p>
        </p:txBody>
      </p:sp>
    </p:spTree>
    <p:extLst>
      <p:ext uri="{BB962C8B-B14F-4D97-AF65-F5344CB8AC3E}">
        <p14:creationId xmlns:p14="http://schemas.microsoft.com/office/powerpoint/2010/main" val="1511162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23</a:t>
            </a:fld>
            <a:endParaRPr lang="en-US"/>
          </a:p>
        </p:txBody>
      </p:sp>
    </p:spTree>
    <p:extLst>
      <p:ext uri="{BB962C8B-B14F-4D97-AF65-F5344CB8AC3E}">
        <p14:creationId xmlns:p14="http://schemas.microsoft.com/office/powerpoint/2010/main" val="317451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24</a:t>
            </a:fld>
            <a:endParaRPr lang="en-US"/>
          </a:p>
        </p:txBody>
      </p:sp>
    </p:spTree>
    <p:extLst>
      <p:ext uri="{BB962C8B-B14F-4D97-AF65-F5344CB8AC3E}">
        <p14:creationId xmlns:p14="http://schemas.microsoft.com/office/powerpoint/2010/main" val="3865415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25</a:t>
            </a:fld>
            <a:endParaRPr lang="en-US"/>
          </a:p>
        </p:txBody>
      </p:sp>
    </p:spTree>
    <p:extLst>
      <p:ext uri="{BB962C8B-B14F-4D97-AF65-F5344CB8AC3E}">
        <p14:creationId xmlns:p14="http://schemas.microsoft.com/office/powerpoint/2010/main" val="395183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6</a:t>
            </a:fld>
            <a:endParaRPr lang="en-US"/>
          </a:p>
        </p:txBody>
      </p:sp>
    </p:spTree>
    <p:extLst>
      <p:ext uri="{BB962C8B-B14F-4D97-AF65-F5344CB8AC3E}">
        <p14:creationId xmlns:p14="http://schemas.microsoft.com/office/powerpoint/2010/main" val="304682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26</a:t>
            </a:fld>
            <a:endParaRPr lang="en-US"/>
          </a:p>
        </p:txBody>
      </p:sp>
    </p:spTree>
    <p:extLst>
      <p:ext uri="{BB962C8B-B14F-4D97-AF65-F5344CB8AC3E}">
        <p14:creationId xmlns:p14="http://schemas.microsoft.com/office/powerpoint/2010/main" val="1634310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27</a:t>
            </a:fld>
            <a:endParaRPr lang="en-US"/>
          </a:p>
        </p:txBody>
      </p:sp>
    </p:spTree>
    <p:extLst>
      <p:ext uri="{BB962C8B-B14F-4D97-AF65-F5344CB8AC3E}">
        <p14:creationId xmlns:p14="http://schemas.microsoft.com/office/powerpoint/2010/main" val="4228125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28</a:t>
            </a:fld>
            <a:endParaRPr lang="en-US"/>
          </a:p>
        </p:txBody>
      </p:sp>
    </p:spTree>
    <p:extLst>
      <p:ext uri="{BB962C8B-B14F-4D97-AF65-F5344CB8AC3E}">
        <p14:creationId xmlns:p14="http://schemas.microsoft.com/office/powerpoint/2010/main" val="795842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29</a:t>
            </a:fld>
            <a:endParaRPr lang="en-US"/>
          </a:p>
        </p:txBody>
      </p:sp>
    </p:spTree>
    <p:extLst>
      <p:ext uri="{BB962C8B-B14F-4D97-AF65-F5344CB8AC3E}">
        <p14:creationId xmlns:p14="http://schemas.microsoft.com/office/powerpoint/2010/main" val="2224585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30</a:t>
            </a:fld>
            <a:endParaRPr lang="en-US"/>
          </a:p>
        </p:txBody>
      </p:sp>
    </p:spTree>
    <p:extLst>
      <p:ext uri="{BB962C8B-B14F-4D97-AF65-F5344CB8AC3E}">
        <p14:creationId xmlns:p14="http://schemas.microsoft.com/office/powerpoint/2010/main" val="1277876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31</a:t>
            </a:fld>
            <a:endParaRPr lang="en-US"/>
          </a:p>
        </p:txBody>
      </p:sp>
    </p:spTree>
    <p:extLst>
      <p:ext uri="{BB962C8B-B14F-4D97-AF65-F5344CB8AC3E}">
        <p14:creationId xmlns:p14="http://schemas.microsoft.com/office/powerpoint/2010/main" val="1137990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32</a:t>
            </a:fld>
            <a:endParaRPr lang="en-US"/>
          </a:p>
        </p:txBody>
      </p:sp>
    </p:spTree>
    <p:extLst>
      <p:ext uri="{BB962C8B-B14F-4D97-AF65-F5344CB8AC3E}">
        <p14:creationId xmlns:p14="http://schemas.microsoft.com/office/powerpoint/2010/main" val="1750242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33</a:t>
            </a:fld>
            <a:endParaRPr lang="en-US"/>
          </a:p>
        </p:txBody>
      </p:sp>
    </p:spTree>
    <p:extLst>
      <p:ext uri="{BB962C8B-B14F-4D97-AF65-F5344CB8AC3E}">
        <p14:creationId xmlns:p14="http://schemas.microsoft.com/office/powerpoint/2010/main" val="1470961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34</a:t>
            </a:fld>
            <a:endParaRPr lang="en-US"/>
          </a:p>
        </p:txBody>
      </p:sp>
    </p:spTree>
    <p:extLst>
      <p:ext uri="{BB962C8B-B14F-4D97-AF65-F5344CB8AC3E}">
        <p14:creationId xmlns:p14="http://schemas.microsoft.com/office/powerpoint/2010/main" val="3508727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35</a:t>
            </a:fld>
            <a:endParaRPr lang="en-US"/>
          </a:p>
        </p:txBody>
      </p:sp>
    </p:spTree>
    <p:extLst>
      <p:ext uri="{BB962C8B-B14F-4D97-AF65-F5344CB8AC3E}">
        <p14:creationId xmlns:p14="http://schemas.microsoft.com/office/powerpoint/2010/main" val="156051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7</a:t>
            </a:fld>
            <a:endParaRPr lang="en-US"/>
          </a:p>
        </p:txBody>
      </p:sp>
    </p:spTree>
    <p:extLst>
      <p:ext uri="{BB962C8B-B14F-4D97-AF65-F5344CB8AC3E}">
        <p14:creationId xmlns:p14="http://schemas.microsoft.com/office/powerpoint/2010/main" val="361672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36</a:t>
            </a:fld>
            <a:endParaRPr lang="en-US"/>
          </a:p>
        </p:txBody>
      </p:sp>
    </p:spTree>
    <p:extLst>
      <p:ext uri="{BB962C8B-B14F-4D97-AF65-F5344CB8AC3E}">
        <p14:creationId xmlns:p14="http://schemas.microsoft.com/office/powerpoint/2010/main" val="1891904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37</a:t>
            </a:fld>
            <a:endParaRPr lang="en-US"/>
          </a:p>
        </p:txBody>
      </p:sp>
    </p:spTree>
    <p:extLst>
      <p:ext uri="{BB962C8B-B14F-4D97-AF65-F5344CB8AC3E}">
        <p14:creationId xmlns:p14="http://schemas.microsoft.com/office/powerpoint/2010/main" val="3725997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38</a:t>
            </a:fld>
            <a:endParaRPr lang="en-US"/>
          </a:p>
        </p:txBody>
      </p:sp>
    </p:spTree>
    <p:extLst>
      <p:ext uri="{BB962C8B-B14F-4D97-AF65-F5344CB8AC3E}">
        <p14:creationId xmlns:p14="http://schemas.microsoft.com/office/powerpoint/2010/main" val="2057074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42</a:t>
            </a:fld>
            <a:endParaRPr lang="en-US"/>
          </a:p>
        </p:txBody>
      </p:sp>
    </p:spTree>
    <p:extLst>
      <p:ext uri="{BB962C8B-B14F-4D97-AF65-F5344CB8AC3E}">
        <p14:creationId xmlns:p14="http://schemas.microsoft.com/office/powerpoint/2010/main" val="1695817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49</a:t>
            </a:fld>
            <a:endParaRPr lang="en-US"/>
          </a:p>
        </p:txBody>
      </p:sp>
    </p:spTree>
    <p:extLst>
      <p:ext uri="{BB962C8B-B14F-4D97-AF65-F5344CB8AC3E}">
        <p14:creationId xmlns:p14="http://schemas.microsoft.com/office/powerpoint/2010/main" val="2592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8</a:t>
            </a:fld>
            <a:endParaRPr lang="en-US"/>
          </a:p>
        </p:txBody>
      </p:sp>
    </p:spTree>
    <p:extLst>
      <p:ext uri="{BB962C8B-B14F-4D97-AF65-F5344CB8AC3E}">
        <p14:creationId xmlns:p14="http://schemas.microsoft.com/office/powerpoint/2010/main" val="1939066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11</a:t>
            </a:fld>
            <a:endParaRPr lang="en-US"/>
          </a:p>
        </p:txBody>
      </p:sp>
    </p:spTree>
    <p:extLst>
      <p:ext uri="{BB962C8B-B14F-4D97-AF65-F5344CB8AC3E}">
        <p14:creationId xmlns:p14="http://schemas.microsoft.com/office/powerpoint/2010/main" val="248713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12</a:t>
            </a:fld>
            <a:endParaRPr lang="en-US"/>
          </a:p>
        </p:txBody>
      </p:sp>
    </p:spTree>
    <p:extLst>
      <p:ext uri="{BB962C8B-B14F-4D97-AF65-F5344CB8AC3E}">
        <p14:creationId xmlns:p14="http://schemas.microsoft.com/office/powerpoint/2010/main" val="76217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13</a:t>
            </a:fld>
            <a:endParaRPr lang="en-US"/>
          </a:p>
        </p:txBody>
      </p:sp>
    </p:spTree>
    <p:extLst>
      <p:ext uri="{BB962C8B-B14F-4D97-AF65-F5344CB8AC3E}">
        <p14:creationId xmlns:p14="http://schemas.microsoft.com/office/powerpoint/2010/main" val="127246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14</a:t>
            </a:fld>
            <a:endParaRPr lang="en-US"/>
          </a:p>
        </p:txBody>
      </p:sp>
    </p:spTree>
    <p:extLst>
      <p:ext uri="{BB962C8B-B14F-4D97-AF65-F5344CB8AC3E}">
        <p14:creationId xmlns:p14="http://schemas.microsoft.com/office/powerpoint/2010/main" val="303570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D05A3-9B78-4FC2-B847-8F57DC23EE06}" type="slidenum">
              <a:rPr lang="en-US" smtClean="0"/>
              <a:t>15</a:t>
            </a:fld>
            <a:endParaRPr lang="en-US"/>
          </a:p>
        </p:txBody>
      </p:sp>
    </p:spTree>
    <p:extLst>
      <p:ext uri="{BB962C8B-B14F-4D97-AF65-F5344CB8AC3E}">
        <p14:creationId xmlns:p14="http://schemas.microsoft.com/office/powerpoint/2010/main" val="278901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87C812E-00A9-4E48-BE42-3FF127BFEC65}"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1825C-E96D-449A-8D95-BB1C833499F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29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87C812E-00A9-4E48-BE42-3FF127BFEC65}" type="datetimeFigureOut">
              <a:rPr lang="en-US" smtClean="0"/>
              <a:t>7/12/2024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4A11825C-E96D-449A-8D95-BB1C833499FE}"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498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366733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A3F5163-3850-436A-BCE0-06200C4419B0}" type="datetimeFigureOut">
              <a:rPr lang="en-US" smtClean="0"/>
              <a:t>7/12/2024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94A3F47-9F86-4B77-9DA6-763493A6573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4297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87C812E-00A9-4E48-BE42-3FF127BFEC65}"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1825C-E96D-449A-8D95-BB1C833499FE}" type="slidenum">
              <a:rPr lang="en-US" smtClean="0"/>
              <a:t>‹#›</a:t>
            </a:fld>
            <a:endParaRPr lang="en-US"/>
          </a:p>
        </p:txBody>
      </p:sp>
    </p:spTree>
    <p:extLst>
      <p:ext uri="{BB962C8B-B14F-4D97-AF65-F5344CB8AC3E}">
        <p14:creationId xmlns:p14="http://schemas.microsoft.com/office/powerpoint/2010/main" val="3711757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87C812E-00A9-4E48-BE42-3FF127BFEC65}" type="datetimeFigureOut">
              <a:rPr lang="en-US" smtClean="0"/>
              <a:t>7/12/2024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1825C-E96D-449A-8D95-BB1C833499FE}"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208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7C812E-00A9-4E48-BE42-3FF127BFEC65}" type="datetimeFigureOut">
              <a:rPr lang="en-US" smtClean="0"/>
              <a:t>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1825C-E96D-449A-8D95-BB1C833499FE}" type="slidenum">
              <a:rPr lang="en-US" smtClean="0"/>
              <a:t>‹#›</a:t>
            </a:fld>
            <a:endParaRPr lang="en-US"/>
          </a:p>
        </p:txBody>
      </p:sp>
    </p:spTree>
    <p:extLst>
      <p:ext uri="{BB962C8B-B14F-4D97-AF65-F5344CB8AC3E}">
        <p14:creationId xmlns:p14="http://schemas.microsoft.com/office/powerpoint/2010/main" val="281036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87C812E-00A9-4E48-BE42-3FF127BFEC65}"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1825C-E96D-449A-8D95-BB1C833499FE}"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7421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7C812E-00A9-4E48-BE42-3FF127BFEC65}"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1825C-E96D-449A-8D95-BB1C833499F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45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C812E-00A9-4E48-BE42-3FF127BFEC65}" type="datetimeFigureOut">
              <a:rPr lang="en-US" smtClean="0"/>
              <a:t>7/12/2024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11825C-E96D-449A-8D95-BB1C833499FE}" type="slidenum">
              <a:rPr lang="en-US" smtClean="0"/>
              <a:t>‹#›</a:t>
            </a:fld>
            <a:endParaRPr lang="en-US"/>
          </a:p>
        </p:txBody>
      </p:sp>
    </p:spTree>
    <p:extLst>
      <p:ext uri="{BB962C8B-B14F-4D97-AF65-F5344CB8AC3E}">
        <p14:creationId xmlns:p14="http://schemas.microsoft.com/office/powerpoint/2010/main" val="60107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7C812E-00A9-4E48-BE42-3FF127BFEC65}"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1825C-E96D-449A-8D95-BB1C833499F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46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87C812E-00A9-4E48-BE42-3FF127BFEC65}" type="datetimeFigureOut">
              <a:rPr lang="en-US" smtClean="0"/>
              <a:t>7/12/2024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4A11825C-E96D-449A-8D95-BB1C833499FE}"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060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87C812E-00A9-4E48-BE42-3FF127BFEC65}" type="datetimeFigureOut">
              <a:rPr lang="en-US" smtClean="0"/>
              <a:t>7/12/2024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A11825C-E96D-449A-8D95-BB1C833499FE}"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841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600.png"/><Relationship Id="rId4" Type="http://schemas.openxmlformats.org/officeDocument/2006/relationships/image" Target="../media/image4500.png"/></Relationships>
</file>

<file path=ppt/slides/_rels/slide29.xml.rels><?xml version="1.0" encoding="UTF-8" standalone="yes"?>
<Relationships xmlns="http://schemas.openxmlformats.org/package/2006/relationships"><Relationship Id="rId3" Type="http://schemas.openxmlformats.org/officeDocument/2006/relationships/image" Target="../media/image470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3" Type="http://schemas.openxmlformats.org/officeDocument/2006/relationships/image" Target="../media/image60.svg"/><Relationship Id="rId18" Type="http://schemas.openxmlformats.org/officeDocument/2006/relationships/image" Target="../media/image65.png"/><Relationship Id="rId26" Type="http://schemas.openxmlformats.org/officeDocument/2006/relationships/image" Target="../media/image300.png"/><Relationship Id="rId3" Type="http://schemas.openxmlformats.org/officeDocument/2006/relationships/image" Target="../media/image36.svg"/><Relationship Id="rId21" Type="http://schemas.openxmlformats.org/officeDocument/2006/relationships/image" Target="../media/image68.svg"/><Relationship Id="rId34" Type="http://schemas.openxmlformats.org/officeDocument/2006/relationships/image" Target="../media/image350.png"/><Relationship Id="rId7" Type="http://schemas.openxmlformats.org/officeDocument/2006/relationships/image" Target="../media/image52.svg"/><Relationship Id="rId12" Type="http://schemas.openxmlformats.org/officeDocument/2006/relationships/image" Target="../media/image59.png"/><Relationship Id="rId17" Type="http://schemas.openxmlformats.org/officeDocument/2006/relationships/image" Target="../media/image64.svg"/><Relationship Id="rId25" Type="http://schemas.openxmlformats.org/officeDocument/2006/relationships/image" Target="../media/image290.png"/><Relationship Id="rId33" Type="http://schemas.openxmlformats.org/officeDocument/2006/relationships/image" Target="../media/image400.png"/><Relationship Id="rId2" Type="http://schemas.openxmlformats.org/officeDocument/2006/relationships/image" Target="../media/image35.png"/><Relationship Id="rId16" Type="http://schemas.openxmlformats.org/officeDocument/2006/relationships/image" Target="../media/image63.png"/><Relationship Id="rId20" Type="http://schemas.openxmlformats.org/officeDocument/2006/relationships/image" Target="../media/image67.png"/><Relationship Id="rId29"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8.svg"/><Relationship Id="rId24" Type="http://schemas.openxmlformats.org/officeDocument/2006/relationships/image" Target="../media/image292.png"/><Relationship Id="rId32" Type="http://schemas.openxmlformats.org/officeDocument/2006/relationships/image" Target="../media/image341.png"/><Relationship Id="rId5" Type="http://schemas.openxmlformats.org/officeDocument/2006/relationships/image" Target="../media/image49.svg"/><Relationship Id="rId15" Type="http://schemas.openxmlformats.org/officeDocument/2006/relationships/image" Target="../media/image62.svg"/><Relationship Id="rId23" Type="http://schemas.openxmlformats.org/officeDocument/2006/relationships/image" Target="../media/image281.png"/><Relationship Id="rId28" Type="http://schemas.openxmlformats.org/officeDocument/2006/relationships/image" Target="../media/image320.png"/><Relationship Id="rId10" Type="http://schemas.openxmlformats.org/officeDocument/2006/relationships/image" Target="../media/image57.png"/><Relationship Id="rId19" Type="http://schemas.openxmlformats.org/officeDocument/2006/relationships/image" Target="../media/image66.svg"/><Relationship Id="rId31" Type="http://schemas.openxmlformats.org/officeDocument/2006/relationships/image" Target="../media/image380.png"/><Relationship Id="rId4" Type="http://schemas.openxmlformats.org/officeDocument/2006/relationships/image" Target="../media/image48.png"/><Relationship Id="rId9" Type="http://schemas.openxmlformats.org/officeDocument/2006/relationships/image" Target="../media/image56.svg"/><Relationship Id="rId14" Type="http://schemas.openxmlformats.org/officeDocument/2006/relationships/image" Target="../media/image61.png"/><Relationship Id="rId22" Type="http://schemas.openxmlformats.org/officeDocument/2006/relationships/image" Target="../media/image271.png"/><Relationship Id="rId27" Type="http://schemas.openxmlformats.org/officeDocument/2006/relationships/image" Target="../media/image310.png"/><Relationship Id="rId30" Type="http://schemas.openxmlformats.org/officeDocument/2006/relationships/image" Target="../media/image330.png"/><Relationship Id="rId35" Type="http://schemas.openxmlformats.org/officeDocument/2006/relationships/image" Target="../media/image420.png"/><Relationship Id="rId8" Type="http://schemas.openxmlformats.org/officeDocument/2006/relationships/image" Target="../media/image5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DBF60D7-0469-A6E6-BCAC-5069D01D6A4F}"/>
              </a:ext>
            </a:extLst>
          </p:cNvPr>
          <p:cNvSpPr>
            <a:spLocks noGrp="1"/>
          </p:cNvSpPr>
          <p:nvPr>
            <p:ph type="ctrTitle"/>
          </p:nvPr>
        </p:nvSpPr>
        <p:spPr>
          <a:xfrm>
            <a:off x="714094" y="2227436"/>
            <a:ext cx="10763812" cy="1463040"/>
          </a:xfrm>
        </p:spPr>
        <p:txBody>
          <a:bodyPr/>
          <a:lstStyle/>
          <a:p>
            <a:pPr algn="ctr"/>
            <a:r>
              <a:rPr lang="en-US" b="1" dirty="0"/>
              <a:t>Discrete Random Variable Zoo II</a:t>
            </a:r>
          </a:p>
        </p:txBody>
      </p:sp>
      <p:sp>
        <p:nvSpPr>
          <p:cNvPr id="9" name="Subtitle 2">
            <a:extLst>
              <a:ext uri="{FF2B5EF4-FFF2-40B4-BE49-F238E27FC236}">
                <a16:creationId xmlns:a16="http://schemas.microsoft.com/office/drawing/2014/main" id="{800D062E-9FE6-2F59-8BFD-6A1B85C30C5F}"/>
              </a:ext>
            </a:extLst>
          </p:cNvPr>
          <p:cNvSpPr>
            <a:spLocks noGrp="1"/>
          </p:cNvSpPr>
          <p:nvPr>
            <p:ph type="subTitle" idx="1"/>
          </p:nvPr>
        </p:nvSpPr>
        <p:spPr>
          <a:xfrm>
            <a:off x="2273508" y="3174170"/>
            <a:ext cx="7615003" cy="1463040"/>
          </a:xfrm>
        </p:spPr>
        <p:txBody>
          <a:bodyPr>
            <a:normAutofit/>
          </a:bodyPr>
          <a:lstStyle/>
          <a:p>
            <a:pPr algn="ctr"/>
            <a:r>
              <a:rPr lang="en-US" sz="4000" dirty="0"/>
              <a:t>CSE 312 24Su</a:t>
            </a:r>
          </a:p>
          <a:p>
            <a:pPr algn="ctr"/>
            <a:r>
              <a:rPr lang="en-US" sz="3500" dirty="0"/>
              <a:t>Lecture 11</a:t>
            </a:r>
          </a:p>
        </p:txBody>
      </p:sp>
      <p:sp>
        <p:nvSpPr>
          <p:cNvPr id="10" name="Rectangle 9">
            <a:extLst>
              <a:ext uri="{FF2B5EF4-FFF2-40B4-BE49-F238E27FC236}">
                <a16:creationId xmlns:a16="http://schemas.microsoft.com/office/drawing/2014/main" id="{D9AFF1F1-0B7A-0810-C54D-66E83F9D2890}"/>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F19CA2C-5D2F-7265-0B11-7D4067D66121}"/>
              </a:ext>
            </a:extLst>
          </p:cNvPr>
          <p:cNvSpPr txBox="1"/>
          <p:nvPr/>
        </p:nvSpPr>
        <p:spPr>
          <a:xfrm>
            <a:off x="0" y="330501"/>
            <a:ext cx="12192000" cy="658040"/>
          </a:xfrm>
          <a:prstGeom prst="rect">
            <a:avLst/>
          </a:prstGeom>
          <a:solidFill>
            <a:srgbClr val="EDF8FD"/>
          </a:solidFill>
        </p:spPr>
        <p:txBody>
          <a:bodyPr wrap="square" anchor="ctr">
            <a:noAutofit/>
          </a:bodyPr>
          <a:lstStyle/>
          <a:p>
            <a:pPr algn="ctr"/>
            <a:r>
              <a:rPr lang="en-US" sz="2800" b="1" dirty="0">
                <a:latin typeface="Segoe UI" panose="020B0502040204020203" pitchFamily="34" charset="0"/>
                <a:cs typeface="Segoe UI" panose="020B0502040204020203" pitchFamily="34" charset="0"/>
              </a:rPr>
              <a:t>etherpad.wikimedia.org/p/312 </a:t>
            </a:r>
            <a:r>
              <a:rPr lang="en-US" sz="2800" dirty="0">
                <a:latin typeface="Segoe UI" panose="020B0502040204020203" pitchFamily="34" charset="0"/>
                <a:cs typeface="Segoe UI" panose="020B0502040204020203" pitchFamily="34" charset="0"/>
              </a:rPr>
              <a:t>for (anonymous) questions/comments! </a:t>
            </a:r>
            <a:endParaRPr lang="en-US" sz="28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6339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A2DC-BB94-7DC3-001E-FA60103D56F1}"/>
              </a:ext>
            </a:extLst>
          </p:cNvPr>
          <p:cNvSpPr>
            <a:spLocks noGrp="1"/>
          </p:cNvSpPr>
          <p:nvPr>
            <p:ph type="title"/>
          </p:nvPr>
        </p:nvSpPr>
        <p:spPr/>
        <p:txBody>
          <a:bodyPr/>
          <a:lstStyle/>
          <a:p>
            <a:r>
              <a:rPr lang="en-US" b="1" dirty="0"/>
              <a:t>Example: </a:t>
            </a:r>
            <a:r>
              <a:rPr lang="en-US" dirty="0"/>
              <a:t>Unpopular 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E16B10-6701-4C2D-6B78-ABF1B25BF951}"/>
                  </a:ext>
                </a:extLst>
              </p:cNvPr>
              <p:cNvSpPr>
                <a:spLocks noGrp="1"/>
              </p:cNvSpPr>
              <p:nvPr>
                <p:ph idx="1"/>
              </p:nvPr>
            </p:nvSpPr>
            <p:spPr>
              <a:xfrm>
                <a:off x="575240" y="1463857"/>
                <a:ext cx="11187258" cy="5047112"/>
              </a:xfrm>
            </p:spPr>
            <p:txBody>
              <a:bodyPr>
                <a:normAutofit lnSpcReduction="10000"/>
              </a:bodyPr>
              <a:lstStyle/>
              <a:p>
                <a:r>
                  <a:rPr lang="en-US" dirty="0"/>
                  <a:t>A donut shop serves 50 people a day and serves a </a:t>
                </a:r>
                <a:r>
                  <a:rPr lang="en-US" i="1" dirty="0"/>
                  <a:t>mango chili lime</a:t>
                </a:r>
                <a:r>
                  <a:rPr lang="en-US" dirty="0"/>
                  <a:t> donut. The probability that a customer chooses this donut is 0.2. All customers’ choices are independent of each other. </a:t>
                </a:r>
              </a:p>
              <a:p>
                <a:endParaRPr lang="en-US" sz="300" dirty="0"/>
              </a:p>
              <a:p>
                <a:r>
                  <a:rPr lang="en-US" i="1" dirty="0"/>
                  <a:t>What is the probability that </a:t>
                </a:r>
                <a:r>
                  <a:rPr lang="en-US" i="1" u="sng" dirty="0"/>
                  <a:t>exactly</a:t>
                </a:r>
                <a:r>
                  <a:rPr lang="en-US" i="1" dirty="0"/>
                  <a:t> </a:t>
                </a:r>
                <a14:m>
                  <m:oMath xmlns:m="http://schemas.openxmlformats.org/officeDocument/2006/math">
                    <m:r>
                      <a:rPr lang="en-US" i="1" dirty="0" smtClean="0">
                        <a:latin typeface="Cambria Math" panose="02040503050406030204" pitchFamily="18" charset="0"/>
                      </a:rPr>
                      <m:t>10</m:t>
                    </m:r>
                  </m:oMath>
                </a14:m>
                <a:r>
                  <a:rPr lang="en-US" i="1" dirty="0"/>
                  <a:t> people choose this flavor? </a:t>
                </a:r>
              </a:p>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 </m:t>
                    </m:r>
                  </m:oMath>
                </a14:m>
                <a:r>
                  <a:rPr lang="en-US" dirty="0"/>
                  <a:t>number of people who choose this flavor.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Bin</m:t>
                    </m:r>
                    <m:r>
                      <a:rPr lang="en-US" b="0" i="1" smtClean="0">
                        <a:latin typeface="Cambria Math" panose="02040503050406030204" pitchFamily="18" charset="0"/>
                      </a:rPr>
                      <m:t>(50, 0.2)</m:t>
                    </m:r>
                  </m:oMath>
                </a14:m>
                <a:endParaRPr lang="en-US" dirty="0"/>
              </a:p>
              <a:p>
                <a14:m>
                  <m:oMath xmlns:m="http://schemas.openxmlformats.org/officeDocument/2006/math">
                    <m:r>
                      <a:rPr lang="en-US"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=10</m:t>
                        </m:r>
                      </m:e>
                    </m:d>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50</m:t>
                            </m:r>
                          </m:num>
                          <m:den>
                            <m:r>
                              <a:rPr lang="en-US" b="0" i="1" smtClean="0">
                                <a:latin typeface="Cambria Math" panose="02040503050406030204" pitchFamily="18" charset="0"/>
                              </a:rPr>
                              <m:t>10</m:t>
                            </m:r>
                          </m:den>
                        </m:f>
                      </m:e>
                    </m:d>
                    <m:sSup>
                      <m:sSupPr>
                        <m:ctrlPr>
                          <a:rPr lang="en-US" i="1">
                            <a:latin typeface="Cambria Math" panose="02040503050406030204" pitchFamily="18" charset="0"/>
                          </a:rPr>
                        </m:ctrlPr>
                      </m:sSupPr>
                      <m:e>
                        <m:r>
                          <a:rPr lang="en-US" b="0" i="1" smtClean="0">
                            <a:latin typeface="Cambria Math" panose="02040503050406030204" pitchFamily="18" charset="0"/>
                          </a:rPr>
                          <m:t>0.2</m:t>
                        </m:r>
                      </m:e>
                      <m:sup>
                        <m:r>
                          <a:rPr lang="en-US" b="0" i="1" smtClean="0">
                            <a:latin typeface="Cambria Math" panose="02040503050406030204" pitchFamily="18" charset="0"/>
                          </a:rPr>
                          <m:t>10</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0.2</m:t>
                            </m:r>
                          </m:e>
                        </m:d>
                      </m:e>
                      <m:sup>
                        <m:r>
                          <a:rPr lang="en-US" b="0" i="1" smtClean="0">
                            <a:latin typeface="Cambria Math" panose="02040503050406030204" pitchFamily="18" charset="0"/>
                          </a:rPr>
                          <m:t>50−10</m:t>
                        </m:r>
                      </m:sup>
                    </m:sSup>
                  </m:oMath>
                </a14:m>
                <a:endParaRPr lang="en-US" dirty="0"/>
              </a:p>
              <a:p>
                <a:endParaRPr lang="en-US" sz="400" dirty="0"/>
              </a:p>
              <a:p>
                <a:r>
                  <a:rPr lang="en-US" i="1" dirty="0"/>
                  <a:t>What is the probability that </a:t>
                </a:r>
                <a:r>
                  <a:rPr lang="en-US" i="1" u="sng" dirty="0"/>
                  <a:t>at least</a:t>
                </a:r>
                <a:r>
                  <a:rPr lang="en-US" i="1" dirty="0"/>
                  <a:t> </a:t>
                </a:r>
                <a14:m>
                  <m:oMath xmlns:m="http://schemas.openxmlformats.org/officeDocument/2006/math">
                    <m:r>
                      <a:rPr lang="en-US" i="1" dirty="0" smtClean="0">
                        <a:latin typeface="Cambria Math" panose="02040503050406030204" pitchFamily="18" charset="0"/>
                      </a:rPr>
                      <m:t>3</m:t>
                    </m:r>
                  </m:oMath>
                </a14:m>
                <a:r>
                  <a:rPr lang="en-US" i="1" dirty="0"/>
                  <a:t> people choose this flavor? </a:t>
                </a:r>
              </a:p>
              <a:p>
                <a14:m>
                  <m:oMath xmlns:m="http://schemas.openxmlformats.org/officeDocument/2006/math">
                    <m:r>
                      <a:rPr lang="en-US"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≥3</m:t>
                        </m:r>
                      </m:e>
                    </m:d>
                    <m:r>
                      <a:rPr lang="en-US" b="0" i="1" smtClean="0">
                        <a:latin typeface="Cambria Math" panose="02040503050406030204" pitchFamily="18" charset="0"/>
                      </a:rPr>
                      <m:t>=1−</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b="0" i="1" smtClean="0">
                            <a:latin typeface="Cambria Math" panose="02040503050406030204" pitchFamily="18" charset="0"/>
                          </a:rPr>
                          <m:t>&lt;3</m:t>
                        </m:r>
                      </m:e>
                    </m:d>
                    <m:r>
                      <a:rPr lang="en-US" b="0" i="1" smtClean="0">
                        <a:latin typeface="Cambria Math" panose="02040503050406030204" pitchFamily="18" charset="0"/>
                      </a:rPr>
                      <m:t>=1−(</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=0</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=2</m:t>
                        </m:r>
                      </m:e>
                    </m:d>
                    <m:r>
                      <a:rPr lang="en-US" b="0" i="1" smtClean="0">
                        <a:latin typeface="Cambria Math" panose="02040503050406030204" pitchFamily="18" charset="0"/>
                      </a:rPr>
                      <m:t>)</m:t>
                    </m:r>
                  </m:oMath>
                </a14:m>
                <a:endParaRPr lang="en-US" i="1" dirty="0"/>
              </a:p>
              <a:p>
                <a:pPr lvl="1"/>
                <a:r>
                  <a:rPr lang="en-US" i="1" dirty="0"/>
                  <a:t>                  </a:t>
                </a:r>
                <a14:m>
                  <m:oMath xmlns:m="http://schemas.openxmlformats.org/officeDocument/2006/math">
                    <m:r>
                      <a:rPr lang="en-US" b="0" i="1" smtClean="0">
                        <a:latin typeface="Cambria Math" panose="02040503050406030204" pitchFamily="18" charset="0"/>
                      </a:rPr>
                      <m:t>=1−(</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50</m:t>
                            </m:r>
                          </m:num>
                          <m:den>
                            <m:r>
                              <a:rPr lang="en-US" b="0" i="1" smtClean="0">
                                <a:latin typeface="Cambria Math" panose="02040503050406030204" pitchFamily="18" charset="0"/>
                              </a:rPr>
                              <m:t>0</m:t>
                            </m:r>
                          </m:den>
                        </m:f>
                      </m:e>
                    </m:d>
                    <m:sSup>
                      <m:sSupPr>
                        <m:ctrlPr>
                          <a:rPr lang="en-US" i="1">
                            <a:latin typeface="Cambria Math" panose="02040503050406030204" pitchFamily="18" charset="0"/>
                          </a:rPr>
                        </m:ctrlPr>
                      </m:sSupPr>
                      <m:e>
                        <m:r>
                          <a:rPr lang="en-US" i="1">
                            <a:latin typeface="Cambria Math" panose="02040503050406030204" pitchFamily="18" charset="0"/>
                          </a:rPr>
                          <m:t>0.2</m:t>
                        </m:r>
                      </m:e>
                      <m:sup>
                        <m:r>
                          <a:rPr lang="en-US" b="0" i="1" smtClean="0">
                            <a:latin typeface="Cambria Math" panose="02040503050406030204" pitchFamily="18" charset="0"/>
                          </a:rPr>
                          <m:t>0</m:t>
                        </m:r>
                      </m:sup>
                    </m:sSup>
                    <m:sSup>
                      <m:sSupPr>
                        <m:ctrlPr>
                          <a:rPr lang="en-US" i="1">
                            <a:latin typeface="Cambria Math" panose="02040503050406030204" pitchFamily="18" charset="0"/>
                          </a:rPr>
                        </m:ctrlPr>
                      </m:sSupPr>
                      <m:e>
                        <m:r>
                          <a:rPr lang="en-US" b="0" i="1" smtClean="0">
                            <a:latin typeface="Cambria Math" panose="02040503050406030204" pitchFamily="18" charset="0"/>
                          </a:rPr>
                          <m:t>(0.8)</m:t>
                        </m:r>
                      </m:e>
                      <m:sup>
                        <m:r>
                          <a:rPr lang="en-US" i="1">
                            <a:latin typeface="Cambria Math" panose="02040503050406030204" pitchFamily="18" charset="0"/>
                          </a:rPr>
                          <m:t>50−0</m:t>
                        </m:r>
                      </m:sup>
                    </m:sSup>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50</m:t>
                            </m:r>
                          </m:num>
                          <m:den>
                            <m:r>
                              <a:rPr lang="en-US" i="1">
                                <a:latin typeface="Cambria Math" panose="02040503050406030204" pitchFamily="18" charset="0"/>
                              </a:rPr>
                              <m:t>1</m:t>
                            </m:r>
                          </m:den>
                        </m:f>
                      </m:e>
                    </m:d>
                    <m:sSup>
                      <m:sSupPr>
                        <m:ctrlPr>
                          <a:rPr lang="en-US" i="1">
                            <a:latin typeface="Cambria Math" panose="02040503050406030204" pitchFamily="18" charset="0"/>
                          </a:rPr>
                        </m:ctrlPr>
                      </m:sSupPr>
                      <m:e>
                        <m:r>
                          <a:rPr lang="en-US" i="1">
                            <a:latin typeface="Cambria Math" panose="02040503050406030204" pitchFamily="18" charset="0"/>
                          </a:rPr>
                          <m:t>0.2</m:t>
                        </m:r>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m:t>
                            </m:r>
                            <m:r>
                              <a:rPr lang="en-US" b="0" i="1" smtClean="0">
                                <a:latin typeface="Cambria Math" panose="02040503050406030204" pitchFamily="18" charset="0"/>
                              </a:rPr>
                              <m:t>8</m:t>
                            </m:r>
                          </m:e>
                        </m:d>
                      </m:e>
                      <m:sup>
                        <m:r>
                          <a:rPr lang="en-US" i="1">
                            <a:latin typeface="Cambria Math" panose="02040503050406030204" pitchFamily="18" charset="0"/>
                          </a:rPr>
                          <m:t>50−1</m:t>
                        </m:r>
                      </m:sup>
                    </m:sSup>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50</m:t>
                            </m:r>
                          </m:num>
                          <m:den>
                            <m:r>
                              <a:rPr lang="en-US" b="0" i="1" smtClean="0">
                                <a:latin typeface="Cambria Math" panose="02040503050406030204" pitchFamily="18" charset="0"/>
                              </a:rPr>
                              <m:t>2</m:t>
                            </m:r>
                          </m:den>
                        </m:f>
                      </m:e>
                    </m:d>
                    <m:sSup>
                      <m:sSupPr>
                        <m:ctrlPr>
                          <a:rPr lang="en-US" i="1">
                            <a:latin typeface="Cambria Math" panose="02040503050406030204" pitchFamily="18" charset="0"/>
                          </a:rPr>
                        </m:ctrlPr>
                      </m:sSupPr>
                      <m:e>
                        <m:r>
                          <a:rPr lang="en-US" i="1">
                            <a:latin typeface="Cambria Math" panose="02040503050406030204" pitchFamily="18" charset="0"/>
                          </a:rPr>
                          <m:t>0.2</m:t>
                        </m:r>
                      </m:e>
                      <m:sup>
                        <m:r>
                          <a:rPr lang="en-US" b="0" i="1" smtClean="0">
                            <a:latin typeface="Cambria Math" panose="02040503050406030204" pitchFamily="18" charset="0"/>
                          </a:rPr>
                          <m:t>2</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m:t>
                            </m:r>
                            <m:r>
                              <a:rPr lang="en-US" b="0" i="1" smtClean="0">
                                <a:latin typeface="Cambria Math" panose="02040503050406030204" pitchFamily="18" charset="0"/>
                              </a:rPr>
                              <m:t>8</m:t>
                            </m:r>
                          </m:e>
                        </m:d>
                      </m:e>
                      <m:sup>
                        <m:r>
                          <a:rPr lang="en-US" i="1">
                            <a:latin typeface="Cambria Math" panose="02040503050406030204" pitchFamily="18" charset="0"/>
                          </a:rPr>
                          <m:t>50−</m:t>
                        </m:r>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i="1" dirty="0"/>
              </a:p>
            </p:txBody>
          </p:sp>
        </mc:Choice>
        <mc:Fallback xmlns="">
          <p:sp>
            <p:nvSpPr>
              <p:cNvPr id="3" name="Content Placeholder 2">
                <a:extLst>
                  <a:ext uri="{FF2B5EF4-FFF2-40B4-BE49-F238E27FC236}">
                    <a16:creationId xmlns:a16="http://schemas.microsoft.com/office/drawing/2014/main" id="{2CE16B10-6701-4C2D-6B78-ABF1B25BF951}"/>
                  </a:ext>
                </a:extLst>
              </p:cNvPr>
              <p:cNvSpPr>
                <a:spLocks noGrp="1" noRot="1" noChangeAspect="1" noMove="1" noResize="1" noEditPoints="1" noAdjustHandles="1" noChangeArrowheads="1" noChangeShapeType="1" noTextEdit="1"/>
              </p:cNvSpPr>
              <p:nvPr>
                <p:ph idx="1"/>
              </p:nvPr>
            </p:nvSpPr>
            <p:spPr>
              <a:xfrm>
                <a:off x="575240" y="1463857"/>
                <a:ext cx="11187258" cy="5047112"/>
              </a:xfrm>
              <a:blipFill>
                <a:blip r:embed="rId2"/>
                <a:stretch>
                  <a:fillRect l="-708" t="-2899"/>
                </a:stretch>
              </a:blipFill>
            </p:spPr>
            <p:txBody>
              <a:bodyPr/>
              <a:lstStyle/>
              <a:p>
                <a:r>
                  <a:rPr lang="en-US">
                    <a:noFill/>
                  </a:rPr>
                  <a:t> </a:t>
                </a:r>
              </a:p>
            </p:txBody>
          </p:sp>
        </mc:Fallback>
      </mc:AlternateContent>
    </p:spTree>
    <p:extLst>
      <p:ext uri="{BB962C8B-B14F-4D97-AF65-F5344CB8AC3E}">
        <p14:creationId xmlns:p14="http://schemas.microsoft.com/office/powerpoint/2010/main" val="2358993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CDE3-A494-8E9D-4FAC-89F039461283}"/>
              </a:ext>
            </a:extLst>
          </p:cNvPr>
          <p:cNvSpPr>
            <a:spLocks noGrp="1"/>
          </p:cNvSpPr>
          <p:nvPr>
            <p:ph type="title"/>
          </p:nvPr>
        </p:nvSpPr>
        <p:spPr/>
        <p:txBody>
          <a:bodyPr/>
          <a:lstStyle/>
          <a:p>
            <a:r>
              <a:rPr lang="en-US" dirty="0"/>
              <a:t>Discrete Zoo of Random Variables (</a:t>
            </a:r>
            <a:r>
              <a:rPr lang="en-US" dirty="0">
                <a:solidFill>
                  <a:schemeClr val="accent1">
                    <a:lumMod val="75000"/>
                  </a:schemeClr>
                </a:solidFill>
              </a:rPr>
              <a:t>today!</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0A3385-4C50-395B-0DEE-826455153C55}"/>
                  </a:ext>
                </a:extLst>
              </p:cNvPr>
              <p:cNvSpPr>
                <a:spLocks noGrp="1"/>
              </p:cNvSpPr>
              <p:nvPr>
                <p:ph idx="1"/>
              </p:nvPr>
            </p:nvSpPr>
            <p:spPr>
              <a:xfrm>
                <a:off x="575240" y="1235256"/>
                <a:ext cx="11187258" cy="5531304"/>
              </a:xfrm>
            </p:spPr>
            <p:txBody>
              <a:bodyPr>
                <a:normAutofit fontScale="92500" lnSpcReduction="10000"/>
              </a:bodyPr>
              <a:lstStyle/>
              <a:p>
                <a:pPr marL="404813" indent="-234950">
                  <a:buFont typeface="Arial" panose="020B0604020202020204" pitchFamily="34" charset="0"/>
                  <a:buChar char="•"/>
                </a:pPr>
                <a:r>
                  <a:rPr lang="en-US" b="1" dirty="0"/>
                  <a:t>Uniform: </a:t>
                </a:r>
                <a:r>
                  <a:rPr lang="en-US" dirty="0"/>
                  <a:t>Every integer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 are equally likely</a:t>
                </a:r>
              </a:p>
              <a:p>
                <a:pPr marL="206439" lvl="1"/>
                <a:r>
                  <a:rPr lang="en-US" b="1" dirty="0"/>
                  <a:t>  </a:t>
                </a:r>
                <a14:m>
                  <m:oMath xmlns:m="http://schemas.openxmlformats.org/officeDocument/2006/math">
                    <m:r>
                      <m:rPr>
                        <m:sty m:val="p"/>
                      </m:rPr>
                      <a:rPr lang="en-US" b="0" i="0" smtClean="0">
                        <a:latin typeface="Cambria Math" panose="02040503050406030204" pitchFamily="18" charset="0"/>
                      </a:rPr>
                      <m:t>Un</m:t>
                    </m:r>
                    <m:r>
                      <a:rPr lang="en-US" b="0" i="1" smtClean="0">
                        <a:latin typeface="Cambria Math" panose="02040503050406030204" pitchFamily="18" charset="0"/>
                      </a:rPr>
                      <m:t>𝑖𝑓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1" dirty="0"/>
              </a:p>
              <a:p>
                <a:pPr marL="404813" indent="-234950">
                  <a:buFont typeface="Arial" panose="020B0604020202020204" pitchFamily="34" charset="0"/>
                  <a:buChar char="•"/>
                </a:pPr>
                <a:r>
                  <a:rPr lang="en-US" b="1" dirty="0"/>
                  <a:t>Bernoulli: </a:t>
                </a:r>
                <a:r>
                  <a:rPr lang="en-US" dirty="0"/>
                  <a:t>Whether there is success in one trial</a:t>
                </a:r>
                <a:endParaRPr lang="en-US" b="1" dirty="0"/>
              </a:p>
              <a:p>
                <a:pPr marL="206439" lvl="1"/>
                <a:r>
                  <a:rPr lang="en-US" b="1" dirty="0"/>
                  <a:t>  </a:t>
                </a:r>
                <a14:m>
                  <m:oMath xmlns:m="http://schemas.openxmlformats.org/officeDocument/2006/math">
                    <m:r>
                      <m:rPr>
                        <m:sty m:val="p"/>
                      </m:rPr>
                      <a:rPr lang="en-US" b="0" i="0" smtClean="0">
                        <a:latin typeface="Cambria Math" panose="02040503050406030204" pitchFamily="18" charset="0"/>
                      </a:rPr>
                      <m:t>Ber</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b="1" dirty="0"/>
                  <a:t> is 1 with probability </a:t>
                </a:r>
                <a14:m>
                  <m:oMath xmlns:m="http://schemas.openxmlformats.org/officeDocument/2006/math">
                    <m:r>
                      <a:rPr lang="en-US" b="1" i="1" smtClean="0">
                        <a:latin typeface="Cambria Math" panose="02040503050406030204" pitchFamily="18" charset="0"/>
                      </a:rPr>
                      <m:t>𝒑</m:t>
                    </m:r>
                  </m:oMath>
                </a14:m>
                <a:r>
                  <a:rPr lang="en-US" b="1" dirty="0"/>
                  <a:t> and 0 otherwise</a:t>
                </a:r>
                <a:endParaRPr lang="en-US" dirty="0"/>
              </a:p>
              <a:p>
                <a:pPr marL="404813" indent="-234950">
                  <a:buFont typeface="Arial" panose="020B0604020202020204" pitchFamily="34" charset="0"/>
                  <a:buChar char="•"/>
                </a:pPr>
                <a:r>
                  <a:rPr lang="en-US" b="1" dirty="0"/>
                  <a:t>Binomial: </a:t>
                </a:r>
                <a:r>
                  <a:rPr lang="en-US" dirty="0"/>
                  <a:t>Number of successes in </a:t>
                </a:r>
                <a14:m>
                  <m:oMath xmlns:m="http://schemas.openxmlformats.org/officeDocument/2006/math">
                    <m:r>
                      <a:rPr lang="en-US" b="0" i="1" smtClean="0">
                        <a:latin typeface="Cambria Math" panose="02040503050406030204" pitchFamily="18" charset="0"/>
                      </a:rPr>
                      <m:t>𝑛</m:t>
                    </m:r>
                  </m:oMath>
                </a14:m>
                <a:r>
                  <a:rPr lang="en-US" b="1" dirty="0"/>
                  <a:t> </a:t>
                </a:r>
                <a:r>
                  <a:rPr lang="en-US" dirty="0"/>
                  <a:t>independent trials</a:t>
                </a:r>
              </a:p>
              <a:p>
                <a:pPr marL="206439" lvl="1"/>
                <a:r>
                  <a:rPr lang="en-US" b="1" dirty="0"/>
                  <a:t>  </a:t>
                </a:r>
                <a14:m>
                  <m:oMath xmlns:m="http://schemas.openxmlformats.org/officeDocument/2006/math">
                    <m:r>
                      <m:rPr>
                        <m:sty m:val="p"/>
                      </m:rPr>
                      <a:rPr lang="en-US" b="0" i="0" smtClean="0">
                        <a:latin typeface="Cambria Math" panose="02040503050406030204" pitchFamily="18" charset="0"/>
                      </a:rPr>
                      <m:t>Bin</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e>
                    </m:d>
                  </m:oMath>
                </a14:m>
                <a:r>
                  <a:rPr lang="en-US" dirty="0"/>
                  <a:t> - </a:t>
                </a:r>
                <a14:m>
                  <m:oMath xmlns:m="http://schemas.openxmlformats.org/officeDocument/2006/math">
                    <m:r>
                      <a:rPr lang="en-US" b="0" i="1" smtClean="0">
                        <a:latin typeface="Cambria Math" panose="02040503050406030204" pitchFamily="18" charset="0"/>
                      </a:rPr>
                      <m:t>𝑛</m:t>
                    </m:r>
                  </m:oMath>
                </a14:m>
                <a:r>
                  <a:rPr lang="en-US" dirty="0"/>
                  <a:t> independent trials, probability </a:t>
                </a:r>
                <a14:m>
                  <m:oMath xmlns:m="http://schemas.openxmlformats.org/officeDocument/2006/math">
                    <m:r>
                      <a:rPr lang="en-US" b="0" i="1" smtClean="0">
                        <a:latin typeface="Cambria Math" panose="02040503050406030204" pitchFamily="18" charset="0"/>
                      </a:rPr>
                      <m:t>𝑝</m:t>
                    </m:r>
                  </m:oMath>
                </a14:m>
                <a:r>
                  <a:rPr lang="en-US" dirty="0"/>
                  <a:t> of success on each trial</a:t>
                </a:r>
              </a:p>
              <a:p>
                <a:pPr marL="404813" marR="0" lvl="0" indent="-234950" algn="l" defTabSz="914400" rtl="0" eaLnBrk="1" fontAlgn="auto" latinLnBrk="0" hangingPunct="1">
                  <a:lnSpc>
                    <a:spcPct val="90000"/>
                  </a:lnSpc>
                  <a:spcBef>
                    <a:spcPts val="1200"/>
                  </a:spcBef>
                  <a:spcAft>
                    <a:spcPts val="200"/>
                  </a:spcAft>
                  <a:buClr>
                    <a:srgbClr val="1CADE4"/>
                  </a:buClr>
                  <a:buSzPct val="100000"/>
                  <a:buFont typeface="Arial" panose="020B0604020202020204" pitchFamily="34" charset="0"/>
                  <a:buChar char="•"/>
                  <a:tabLst/>
                  <a:defRPr/>
                </a:pPr>
                <a:r>
                  <a:rPr kumimoji="0" lang="en-US" sz="2800" b="1" i="0" u="none" strike="noStrike" kern="1200" cap="none" spc="0" normalizeH="0" baseline="0" noProof="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t>Geometric: </a:t>
                </a:r>
                <a:r>
                  <a:rPr kumimoji="0" lang="en-US" sz="2800" b="0" i="0" u="none" strike="noStrike" kern="1200" cap="none" spc="0" normalizeH="0" baseline="0" noProof="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t>Number of </a:t>
                </a:r>
                <a:r>
                  <a:rPr lang="en-US" dirty="0">
                    <a:solidFill>
                      <a:schemeClr val="accent1">
                        <a:lumMod val="75000"/>
                      </a:schemeClr>
                    </a:solidFill>
                  </a:rPr>
                  <a:t>trials till first success</a:t>
                </a:r>
                <a:br>
                  <a:rPr lang="en-US" dirty="0">
                    <a:solidFill>
                      <a:schemeClr val="accent1">
                        <a:lumMod val="75000"/>
                      </a:schemeClr>
                    </a:solidFill>
                  </a:rPr>
                </a:br>
                <a14:m>
                  <m:oMath xmlns:m="http://schemas.openxmlformats.org/officeDocument/2006/math">
                    <m:r>
                      <m:rPr>
                        <m:sty m:val="p"/>
                      </m:rPr>
                      <a:rPr kumimoji="0" lang="en-US" sz="2400" b="0" i="0"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t>Geo</m:t>
                    </m:r>
                    <m:d>
                      <m:dPr>
                        <m:ctrlP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ctrlPr>
                      </m:dPr>
                      <m:e>
                        <m: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t>𝑝</m:t>
                        </m:r>
                      </m:e>
                    </m:d>
                  </m:oMath>
                </a14:m>
                <a:r>
                  <a:rPr kumimoji="0" lang="en-US" sz="2400" b="0" i="0" u="none" strike="noStrike" kern="1200" cap="none" spc="0" normalizeH="0" baseline="0" noProof="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t> - probability </a:t>
                </a:r>
                <a14:m>
                  <m:oMath xmlns:m="http://schemas.openxmlformats.org/officeDocument/2006/math">
                    <m: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t>𝑝</m:t>
                    </m:r>
                  </m:oMath>
                </a14:m>
                <a:r>
                  <a:rPr kumimoji="0" lang="en-US" sz="2400" b="0" i="0" u="none" strike="noStrike" kern="1200" cap="none" spc="0" normalizeH="0" baseline="0" noProof="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t> of success on each trial</a:t>
                </a:r>
                <a:endParaRPr lang="en-US" dirty="0">
                  <a:solidFill>
                    <a:schemeClr val="accent1">
                      <a:lumMod val="75000"/>
                    </a:schemeClr>
                  </a:solidFill>
                </a:endParaRPr>
              </a:p>
              <a:p>
                <a:pPr marL="404813" marR="0" lvl="0" indent="-234950" algn="l" defTabSz="914400" rtl="0" eaLnBrk="1" fontAlgn="auto" latinLnBrk="0" hangingPunct="1">
                  <a:lnSpc>
                    <a:spcPct val="90000"/>
                  </a:lnSpc>
                  <a:spcBef>
                    <a:spcPts val="1200"/>
                  </a:spcBef>
                  <a:spcAft>
                    <a:spcPts val="200"/>
                  </a:spcAft>
                  <a:buClr>
                    <a:srgbClr val="1CADE4"/>
                  </a:buClr>
                  <a:buSzPct val="100000"/>
                  <a:buFont typeface="Arial" panose="020B0604020202020204" pitchFamily="34" charset="0"/>
                  <a:buChar char="•"/>
                  <a:tabLst/>
                  <a:defRPr/>
                </a:pPr>
                <a:r>
                  <a:rPr lang="en-US" b="1" dirty="0">
                    <a:solidFill>
                      <a:schemeClr val="accent1">
                        <a:lumMod val="75000"/>
                      </a:schemeClr>
                    </a:solidFill>
                  </a:rPr>
                  <a:t>Poisson: </a:t>
                </a:r>
                <a:r>
                  <a:rPr lang="en-US" dirty="0">
                    <a:solidFill>
                      <a:schemeClr val="accent1">
                        <a:lumMod val="75000"/>
                      </a:schemeClr>
                    </a:solidFill>
                  </a:rPr>
                  <a:t>Number of successes in a time interval</a:t>
                </a:r>
                <a:br>
                  <a:rPr lang="en-US" dirty="0">
                    <a:solidFill>
                      <a:schemeClr val="accent1">
                        <a:lumMod val="75000"/>
                      </a:schemeClr>
                    </a:solidFill>
                  </a:rPr>
                </a:br>
                <a14:m>
                  <m:oMath xmlns:m="http://schemas.openxmlformats.org/officeDocument/2006/math">
                    <m:r>
                      <m:rPr>
                        <m:sty m:val="p"/>
                      </m:rPr>
                      <a:rPr kumimoji="0" lang="en-US" sz="2400" b="0" i="0"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t>Poi</m:t>
                    </m:r>
                    <m:d>
                      <m:dPr>
                        <m:ctrlP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ctrlPr>
                      </m:dPr>
                      <m:e>
                        <m: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t>𝜆</m:t>
                        </m:r>
                      </m:e>
                    </m:d>
                  </m:oMath>
                </a14:m>
                <a:r>
                  <a:rPr kumimoji="0" lang="en-US" sz="2400" b="0" i="0" u="none" strike="noStrike" kern="1200" cap="none" spc="0" normalizeH="0" baseline="0" noProof="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t> -</a:t>
                </a:r>
                <a:r>
                  <a:rPr kumimoji="0" lang="en-US" sz="2400" b="0" i="0" u="none" strike="noStrike" kern="1200" cap="none" spc="0" normalizeH="0" noProof="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t> average number of successes in the time interval</a:t>
                </a:r>
                <a:endParaRPr lang="en-US" dirty="0">
                  <a:solidFill>
                    <a:schemeClr val="accent1">
                      <a:lumMod val="75000"/>
                    </a:schemeClr>
                  </a:solidFill>
                </a:endParaRPr>
              </a:p>
              <a:p>
                <a:pPr marL="404813" marR="0" lvl="0" indent="-234950" algn="l" defTabSz="914400" rtl="0" eaLnBrk="1" fontAlgn="auto" latinLnBrk="0" hangingPunct="1">
                  <a:lnSpc>
                    <a:spcPct val="90000"/>
                  </a:lnSpc>
                  <a:spcBef>
                    <a:spcPts val="1200"/>
                  </a:spcBef>
                  <a:spcAft>
                    <a:spcPts val="200"/>
                  </a:spcAft>
                  <a:buClr>
                    <a:srgbClr val="1CADE4"/>
                  </a:buClr>
                  <a:buSzPct val="100000"/>
                  <a:buFont typeface="Arial" panose="020B0604020202020204" pitchFamily="34" charset="0"/>
                  <a:buChar char="•"/>
                  <a:tabLst/>
                  <a:defRPr/>
                </a:pPr>
                <a:r>
                  <a:rPr lang="en-US" b="1" dirty="0">
                    <a:solidFill>
                      <a:schemeClr val="accent1">
                        <a:lumMod val="75000"/>
                      </a:schemeClr>
                    </a:solidFill>
                  </a:rPr>
                  <a:t>Negative Binomial</a:t>
                </a:r>
                <a:r>
                  <a:rPr lang="en-US" dirty="0">
                    <a:solidFill>
                      <a:schemeClr val="accent1">
                        <a:lumMod val="75000"/>
                      </a:schemeClr>
                    </a:solidFill>
                  </a:rPr>
                  <a:t>: Number of trials till </a:t>
                </a:r>
                <a14:m>
                  <m:oMath xmlns:m="http://schemas.openxmlformats.org/officeDocument/2006/math">
                    <m:r>
                      <a:rPr lang="en-US" b="0" i="1" smtClean="0">
                        <a:solidFill>
                          <a:schemeClr val="accent1">
                            <a:lumMod val="75000"/>
                          </a:schemeClr>
                        </a:solidFill>
                        <a:latin typeface="Cambria Math" panose="02040503050406030204" pitchFamily="18" charset="0"/>
                      </a:rPr>
                      <m:t>𝑟</m:t>
                    </m:r>
                  </m:oMath>
                </a14:m>
                <a:r>
                  <a:rPr kumimoji="0" lang="en-US" sz="2800" b="1" i="0" u="none" strike="noStrike" kern="1200" cap="none" spc="0" normalizeH="0" baseline="0" noProof="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t>’</a:t>
                </a:r>
                <a:r>
                  <a:rPr lang="en-US" noProof="0" dirty="0" err="1">
                    <a:solidFill>
                      <a:schemeClr val="accent1">
                        <a:lumMod val="75000"/>
                      </a:schemeClr>
                    </a:solidFill>
                  </a:rPr>
                  <a:t>th</a:t>
                </a:r>
                <a:r>
                  <a:rPr lang="en-US" noProof="0" dirty="0">
                    <a:solidFill>
                      <a:schemeClr val="accent1">
                        <a:lumMod val="75000"/>
                      </a:schemeClr>
                    </a:solidFill>
                  </a:rPr>
                  <a:t> success</a:t>
                </a:r>
                <a:br>
                  <a:rPr lang="en-US" noProof="0" dirty="0">
                    <a:solidFill>
                      <a:schemeClr val="accent1">
                        <a:lumMod val="75000"/>
                      </a:schemeClr>
                    </a:solidFill>
                  </a:rPr>
                </a:br>
                <a14:m>
                  <m:oMath xmlns:m="http://schemas.openxmlformats.org/officeDocument/2006/math">
                    <m:r>
                      <m:rPr>
                        <m:sty m:val="p"/>
                      </m:rPr>
                      <a:rPr kumimoji="0" lang="en-US" sz="2400" b="0" i="0"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t>NegBin</m:t>
                    </m:r>
                    <m:d>
                      <m:dPr>
                        <m:ctrlP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ctrlPr>
                      </m:dPr>
                      <m:e>
                        <m: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t>𝑟</m:t>
                        </m:r>
                        <m: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t>,</m:t>
                        </m:r>
                        <m: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t>𝑝</m:t>
                        </m:r>
                      </m:e>
                    </m:d>
                  </m:oMath>
                </a14:m>
                <a:r>
                  <a:rPr kumimoji="0" lang="en-US" sz="2400" b="0" i="0" u="none" strike="noStrike" kern="1200" cap="none" spc="0" normalizeH="0" baseline="0" noProof="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t> - probability </a:t>
                </a:r>
                <a14:m>
                  <m:oMath xmlns:m="http://schemas.openxmlformats.org/officeDocument/2006/math">
                    <m: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t>𝑝</m:t>
                    </m:r>
                  </m:oMath>
                </a14:m>
                <a:r>
                  <a:rPr kumimoji="0" lang="en-US" sz="2400" b="0" i="0" u="none" strike="noStrike" kern="1200" cap="none" spc="0" normalizeH="0" baseline="0" noProof="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t> of success on each trial, want trials till th</a:t>
                </a:r>
                <a:r>
                  <a:rPr kumimoji="0" lang="en-US" sz="2400" b="0" i="0" u="none" strike="noStrike" kern="1200" cap="none" spc="0" normalizeH="0" baseline="0" noProof="0" dirty="0">
                    <a:ln>
                      <a:noFill/>
                    </a:ln>
                    <a:solidFill>
                      <a:schemeClr val="accent1">
                        <a:lumMod val="75000"/>
                      </a:schemeClr>
                    </a:solidFill>
                    <a:effectLst/>
                    <a:uLnTx/>
                    <a:uFillTx/>
                  </a:rPr>
                  <a:t>e </a:t>
                </a:r>
                <a14:m>
                  <m:oMath xmlns:m="http://schemas.openxmlformats.org/officeDocument/2006/math">
                    <m: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rPr>
                      <m:t>𝑟</m:t>
                    </m:r>
                  </m:oMath>
                </a14:m>
                <a:r>
                  <a:rPr lang="en-US" sz="2400" noProof="0" dirty="0">
                    <a:solidFill>
                      <a:schemeClr val="accent1">
                        <a:lumMod val="75000"/>
                      </a:schemeClr>
                    </a:solidFill>
                  </a:rPr>
                  <a:t>’</a:t>
                </a:r>
                <a:r>
                  <a:rPr lang="en-US" sz="2400" noProof="0" dirty="0" err="1">
                    <a:solidFill>
                      <a:schemeClr val="accent1">
                        <a:lumMod val="75000"/>
                      </a:schemeClr>
                    </a:solidFill>
                  </a:rPr>
                  <a:t>th</a:t>
                </a:r>
                <a:r>
                  <a:rPr lang="en-US" sz="2400" noProof="0" dirty="0">
                    <a:solidFill>
                      <a:schemeClr val="accent1">
                        <a:lumMod val="75000"/>
                      </a:schemeClr>
                    </a:solidFill>
                  </a:rPr>
                  <a:t> success</a:t>
                </a:r>
              </a:p>
              <a:p>
                <a:pPr marL="404813" marR="0" lvl="0" indent="-234950" algn="l" defTabSz="914400" rtl="0" eaLnBrk="1" fontAlgn="auto" latinLnBrk="0" hangingPunct="1">
                  <a:lnSpc>
                    <a:spcPct val="90000"/>
                  </a:lnSpc>
                  <a:spcBef>
                    <a:spcPts val="1200"/>
                  </a:spcBef>
                  <a:spcAft>
                    <a:spcPts val="200"/>
                  </a:spcAft>
                  <a:buClr>
                    <a:srgbClr val="1CADE4"/>
                  </a:buClr>
                  <a:buSzPct val="100000"/>
                  <a:buFont typeface="Arial" panose="020B0604020202020204" pitchFamily="34" charset="0"/>
                  <a:buChar char="•"/>
                  <a:tabLst/>
                  <a:defRPr/>
                </a:pPr>
                <a:r>
                  <a:rPr kumimoji="0" lang="en-US" sz="2800" b="1" i="0" u="none" strike="noStrike" kern="1200" cap="none" spc="0" normalizeH="0" baseline="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t>Hypergeometric: </a:t>
                </a:r>
                <a:r>
                  <a:rPr kumimoji="0" lang="en-US" sz="2800" i="0" u="none" strike="noStrike" kern="1200" cap="none" spc="0" normalizeH="0" baseline="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t>Number of successes when drawing a sample</a:t>
                </a:r>
                <a:br>
                  <a:rPr kumimoji="0" lang="en-US" sz="2800" i="0" u="none" strike="noStrike" kern="1200" cap="none" spc="0" normalizeH="0" baseline="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br>
                <a14:m>
                  <m:oMath xmlns:m="http://schemas.openxmlformats.org/officeDocument/2006/math">
                    <m:r>
                      <m:rPr>
                        <m:sty m:val="p"/>
                      </m:rPr>
                      <a:rPr kumimoji="0" lang="en-US" sz="2400" b="0" i="0"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t>HypGeo</m:t>
                    </m:r>
                    <m:d>
                      <m:dPr>
                        <m:ctrlP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ctrlPr>
                      </m:dPr>
                      <m:e>
                        <m: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t>𝑁</m:t>
                        </m:r>
                        <m: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t>,</m:t>
                        </m:r>
                        <m: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t>𝐾</m:t>
                        </m:r>
                        <m: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t>,</m:t>
                        </m:r>
                        <m:r>
                          <a:rPr kumimoji="0" lang="en-US" sz="2400" b="0" i="1" u="none" strike="noStrike" kern="1200" cap="none" spc="0" normalizeH="0" baseline="0" noProof="0" smtClean="0">
                            <a:ln>
                              <a:noFill/>
                            </a:ln>
                            <a:solidFill>
                              <a:schemeClr val="accent1">
                                <a:lumMod val="75000"/>
                              </a:schemeClr>
                            </a:solidFill>
                            <a:effectLst/>
                            <a:uLnTx/>
                            <a:uFillTx/>
                            <a:latin typeface="Cambria Math" panose="02040503050406030204" pitchFamily="18" charset="0"/>
                            <a:ea typeface="+mn-ea"/>
                          </a:rPr>
                          <m:t>𝑛</m:t>
                        </m:r>
                      </m:e>
                    </m:d>
                  </m:oMath>
                </a14:m>
                <a:r>
                  <a:rPr kumimoji="0" lang="en-US" sz="2400" b="0" i="0" u="none" strike="noStrike" kern="1200" cap="none" spc="0" normalizeH="0" baseline="0" noProof="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t> -</a:t>
                </a:r>
                <a:r>
                  <a:rPr kumimoji="0" lang="en-US" sz="2400" b="0" i="0" u="none" strike="noStrike" kern="1200" cap="none" spc="0" normalizeH="0" noProof="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t> drawing a sample of </a:t>
                </a:r>
                <a14:m>
                  <m:oMath xmlns:m="http://schemas.openxmlformats.org/officeDocument/2006/math">
                    <m:r>
                      <a:rPr kumimoji="0" lang="en-US" sz="2400" b="0" i="1" u="none" strike="noStrike" kern="1200" cap="none" spc="0" normalizeH="0" noProof="0" smtClean="0">
                        <a:ln>
                          <a:noFill/>
                        </a:ln>
                        <a:solidFill>
                          <a:schemeClr val="accent1">
                            <a:lumMod val="75000"/>
                          </a:schemeClr>
                        </a:solidFill>
                        <a:effectLst/>
                        <a:uLnTx/>
                        <a:uFillTx/>
                        <a:latin typeface="Cambria Math" panose="02040503050406030204" pitchFamily="18" charset="0"/>
                        <a:ea typeface="+mn-ea"/>
                        <a:cs typeface="Segoe UI Semilight" panose="020B0402040204020203" pitchFamily="34" charset="0"/>
                      </a:rPr>
                      <m:t>𝑛</m:t>
                    </m:r>
                  </m:oMath>
                </a14:m>
                <a:r>
                  <a:rPr kumimoji="0" lang="en-US" sz="2400" b="0" i="0" u="none" strike="noStrike" kern="1200" cap="none" spc="0" normalizeH="0" noProof="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t> items from a set of </a:t>
                </a:r>
                <a14:m>
                  <m:oMath xmlns:m="http://schemas.openxmlformats.org/officeDocument/2006/math">
                    <m:r>
                      <a:rPr kumimoji="0" lang="en-US" sz="2400" b="0" i="1" u="none" strike="noStrike" kern="1200" cap="none" spc="0" normalizeH="0" noProof="0" smtClean="0">
                        <a:ln>
                          <a:noFill/>
                        </a:ln>
                        <a:solidFill>
                          <a:schemeClr val="accent1">
                            <a:lumMod val="75000"/>
                          </a:schemeClr>
                        </a:solidFill>
                        <a:effectLst/>
                        <a:uLnTx/>
                        <a:uFillTx/>
                        <a:latin typeface="Cambria Math" panose="02040503050406030204" pitchFamily="18" charset="0"/>
                        <a:ea typeface="+mn-ea"/>
                        <a:cs typeface="Segoe UI Semilight" panose="020B0402040204020203" pitchFamily="34" charset="0"/>
                      </a:rPr>
                      <m:t>𝑁</m:t>
                    </m:r>
                  </m:oMath>
                </a14:m>
                <a:r>
                  <a:rPr kumimoji="0" lang="en-US" sz="2400" b="0" i="0" u="none" strike="noStrike" kern="1200" cap="none" spc="0" normalizeH="0" noProof="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t> with </a:t>
                </a:r>
                <a14:m>
                  <m:oMath xmlns:m="http://schemas.openxmlformats.org/officeDocument/2006/math">
                    <m:r>
                      <a:rPr kumimoji="0" lang="en-US" sz="2400" b="0" i="1" u="none" strike="noStrike" kern="1200" cap="none" spc="0" normalizeH="0" noProof="0" smtClean="0">
                        <a:ln>
                          <a:noFill/>
                        </a:ln>
                        <a:solidFill>
                          <a:schemeClr val="accent1">
                            <a:lumMod val="75000"/>
                          </a:schemeClr>
                        </a:solidFill>
                        <a:effectLst/>
                        <a:uLnTx/>
                        <a:uFillTx/>
                        <a:latin typeface="Cambria Math" panose="02040503050406030204" pitchFamily="18" charset="0"/>
                        <a:ea typeface="+mn-ea"/>
                        <a:cs typeface="Segoe UI Semilight" panose="020B0402040204020203" pitchFamily="34" charset="0"/>
                      </a:rPr>
                      <m:t>𝐾</m:t>
                    </m:r>
                  </m:oMath>
                </a14:m>
                <a:r>
                  <a:rPr kumimoji="0" lang="en-US" sz="2400" b="0" i="0" u="none" strike="noStrike" kern="1200" cap="none" spc="0" normalizeH="0" noProof="0" dirty="0">
                    <a:ln>
                      <a:noFill/>
                    </a:ln>
                    <a:solidFill>
                      <a:schemeClr val="accent1">
                        <a:lumMod val="75000"/>
                      </a:schemeClr>
                    </a:solidFill>
                    <a:effectLst/>
                    <a:uLnTx/>
                    <a:uFillTx/>
                    <a:latin typeface="Segoe UI Semilight" panose="020B0402040204020203" pitchFamily="34" charset="0"/>
                    <a:ea typeface="+mn-ea"/>
                    <a:cs typeface="Segoe UI Semilight" panose="020B0402040204020203" pitchFamily="34" charset="0"/>
                  </a:rPr>
                  <a:t> successes</a:t>
                </a:r>
                <a:endParaRPr lang="en-US" sz="1100" dirty="0">
                  <a:solidFill>
                    <a:schemeClr val="accent1">
                      <a:lumMod val="75000"/>
                    </a:schemeClr>
                  </a:solidFill>
                </a:endParaRPr>
              </a:p>
            </p:txBody>
          </p:sp>
        </mc:Choice>
        <mc:Fallback xmlns="">
          <p:sp>
            <p:nvSpPr>
              <p:cNvPr id="3" name="Content Placeholder 2">
                <a:extLst>
                  <a:ext uri="{FF2B5EF4-FFF2-40B4-BE49-F238E27FC236}">
                    <a16:creationId xmlns:a16="http://schemas.microsoft.com/office/drawing/2014/main" id="{3B0A3385-4C50-395B-0DEE-826455153C55}"/>
                  </a:ext>
                </a:extLst>
              </p:cNvPr>
              <p:cNvSpPr>
                <a:spLocks noGrp="1" noRot="1" noChangeAspect="1" noMove="1" noResize="1" noEditPoints="1" noAdjustHandles="1" noChangeArrowheads="1" noChangeShapeType="1" noTextEdit="1"/>
              </p:cNvSpPr>
              <p:nvPr>
                <p:ph idx="1"/>
              </p:nvPr>
            </p:nvSpPr>
            <p:spPr>
              <a:xfrm>
                <a:off x="575240" y="1235256"/>
                <a:ext cx="11187258" cy="5531304"/>
              </a:xfrm>
              <a:blipFill>
                <a:blip r:embed="rId3"/>
                <a:stretch>
                  <a:fillRect t="-2426" b="-1433"/>
                </a:stretch>
              </a:blipFill>
            </p:spPr>
            <p:txBody>
              <a:bodyPr/>
              <a:lstStyle/>
              <a:p>
                <a:r>
                  <a:rPr lang="en-US">
                    <a:noFill/>
                  </a:rPr>
                  <a:t> </a:t>
                </a:r>
              </a:p>
            </p:txBody>
          </p:sp>
        </mc:Fallback>
      </mc:AlternateContent>
    </p:spTree>
    <p:extLst>
      <p:ext uri="{BB962C8B-B14F-4D97-AF65-F5344CB8AC3E}">
        <p14:creationId xmlns:p14="http://schemas.microsoft.com/office/powerpoint/2010/main" val="231880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A685-9493-4C65-98C0-9F15F237BA23}"/>
              </a:ext>
            </a:extLst>
          </p:cNvPr>
          <p:cNvSpPr>
            <a:spLocks noGrp="1"/>
          </p:cNvSpPr>
          <p:nvPr>
            <p:ph type="title"/>
          </p:nvPr>
        </p:nvSpPr>
        <p:spPr/>
        <p:txBody>
          <a:bodyPr/>
          <a:lstStyle/>
          <a:p>
            <a:r>
              <a:rPr lang="en-US" dirty="0"/>
              <a:t>Situation: Geometric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2545D3-2AC8-4E0A-890C-8FFD1E0E23CE}"/>
                  </a:ext>
                </a:extLst>
              </p:cNvPr>
              <p:cNvSpPr>
                <a:spLocks noGrp="1"/>
              </p:cNvSpPr>
              <p:nvPr>
                <p:ph idx="1"/>
              </p:nvPr>
            </p:nvSpPr>
            <p:spPr>
              <a:xfrm>
                <a:off x="575240" y="1463857"/>
                <a:ext cx="11361656" cy="4845504"/>
              </a:xfrm>
            </p:spPr>
            <p:txBody>
              <a:bodyPr/>
              <a:lstStyle/>
              <a:p>
                <a:r>
                  <a:rPr lang="en-US" b="1" dirty="0"/>
                  <a:t>How many </a:t>
                </a:r>
                <a:r>
                  <a:rPr lang="en-US" b="1" i="1" dirty="0"/>
                  <a:t>independent</a:t>
                </a:r>
                <a:r>
                  <a:rPr lang="en-US" b="1" dirty="0"/>
                  <a:t> trials are needed </a:t>
                </a:r>
                <a:r>
                  <a:rPr lang="en-US" b="1" u="sng" dirty="0"/>
                  <a:t>until the first success</a:t>
                </a:r>
                <a:r>
                  <a:rPr lang="en-US" b="1" dirty="0"/>
                  <a:t>?</a:t>
                </a:r>
              </a:p>
              <a:p>
                <a:endParaRPr lang="en-US" dirty="0"/>
              </a:p>
              <a:p>
                <a:r>
                  <a:rPr lang="en-US" i="1" dirty="0"/>
                  <a:t>Familiar Example:</a:t>
                </a:r>
              </a:p>
              <a:p>
                <a:r>
                  <a:rPr lang="en-US" dirty="0"/>
                  <a:t>You flip a coin (which comes up heads with probability </a:t>
                </a:r>
                <a14:m>
                  <m:oMath xmlns:m="http://schemas.openxmlformats.org/officeDocument/2006/math">
                    <m:r>
                      <a:rPr lang="en-US" b="0" i="1" smtClean="0">
                        <a:latin typeface="Cambria Math" panose="02040503050406030204" pitchFamily="18" charset="0"/>
                      </a:rPr>
                      <m:t>𝑝</m:t>
                    </m:r>
                  </m:oMath>
                </a14:m>
                <a:r>
                  <a:rPr lang="en-US" dirty="0"/>
                  <a:t>) independently until you get a heads. How many flips did you need?</a:t>
                </a:r>
              </a:p>
              <a:p>
                <a:endParaRPr lang="en-US" dirty="0"/>
              </a:p>
            </p:txBody>
          </p:sp>
        </mc:Choice>
        <mc:Fallback xmlns="">
          <p:sp>
            <p:nvSpPr>
              <p:cNvPr id="3" name="Content Placeholder 2">
                <a:extLst>
                  <a:ext uri="{FF2B5EF4-FFF2-40B4-BE49-F238E27FC236}">
                    <a16:creationId xmlns:a16="http://schemas.microsoft.com/office/drawing/2014/main" id="{062545D3-2AC8-4E0A-890C-8FFD1E0E23CE}"/>
                  </a:ext>
                </a:extLst>
              </p:cNvPr>
              <p:cNvSpPr>
                <a:spLocks noGrp="1" noRot="1" noChangeAspect="1" noMove="1" noResize="1" noEditPoints="1" noAdjustHandles="1" noChangeArrowheads="1" noChangeShapeType="1" noTextEdit="1"/>
              </p:cNvSpPr>
              <p:nvPr>
                <p:ph idx="1"/>
              </p:nvPr>
            </p:nvSpPr>
            <p:spPr>
              <a:xfrm>
                <a:off x="575240" y="1463857"/>
                <a:ext cx="11361656" cy="4845504"/>
              </a:xfrm>
              <a:blipFill>
                <a:blip r:embed="rId3"/>
                <a:stretch>
                  <a:fillRect l="-697" t="-2138" r="-268"/>
                </a:stretch>
              </a:blipFill>
            </p:spPr>
            <p:txBody>
              <a:bodyPr/>
              <a:lstStyle/>
              <a:p>
                <a:r>
                  <a:rPr lang="en-US">
                    <a:noFill/>
                  </a:rPr>
                  <a:t> </a:t>
                </a:r>
              </a:p>
            </p:txBody>
          </p:sp>
        </mc:Fallback>
      </mc:AlternateContent>
    </p:spTree>
    <p:extLst>
      <p:ext uri="{BB962C8B-B14F-4D97-AF65-F5344CB8AC3E}">
        <p14:creationId xmlns:p14="http://schemas.microsoft.com/office/powerpoint/2010/main" val="165600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A68E-FFBD-430F-8192-CECD25853947}"/>
              </a:ext>
            </a:extLst>
          </p:cNvPr>
          <p:cNvSpPr>
            <a:spLocks noGrp="1"/>
          </p:cNvSpPr>
          <p:nvPr>
            <p:ph type="title"/>
          </p:nvPr>
        </p:nvSpPr>
        <p:spPr/>
        <p:txBody>
          <a:bodyPr>
            <a:normAutofit/>
          </a:bodyPr>
          <a:lstStyle/>
          <a:p>
            <a:r>
              <a:rPr lang="en-US" dirty="0"/>
              <a:t>Geometric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9EDAFF-94EB-49D7-A363-38C1D3A9DCD1}"/>
                  </a:ext>
                </a:extLst>
              </p:cNvPr>
              <p:cNvSpPr>
                <a:spLocks noGrp="1"/>
              </p:cNvSpPr>
              <p:nvPr>
                <p:ph idx="1"/>
              </p:nvPr>
            </p:nvSpPr>
            <p:spPr>
              <a:xfrm>
                <a:off x="575240" y="1463857"/>
                <a:ext cx="11187258" cy="4946882"/>
              </a:xfrm>
            </p:spPr>
            <p:txBody>
              <a:bodyPr>
                <a:normAutofit/>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Geo</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𝑋</m:t>
                    </m:r>
                  </m:oMath>
                </a14:m>
                <a:r>
                  <a:rPr lang="en-US" dirty="0"/>
                  <a:t> is the number of trials needed to see the first success.</a:t>
                </a:r>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𝑝</m:t>
                    </m:r>
                  </m:oMath>
                </a14:m>
                <a:r>
                  <a:rPr lang="en-US" dirty="0"/>
                  <a:t> is the probability of success for one trial.</a:t>
                </a:r>
              </a:p>
              <a:p>
                <a:endParaRPr lang="en-US" sz="5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E89EDAFF-94EB-49D7-A363-38C1D3A9DCD1}"/>
                  </a:ext>
                </a:extLst>
              </p:cNvPr>
              <p:cNvSpPr>
                <a:spLocks noGrp="1" noRot="1" noChangeAspect="1" noMove="1" noResize="1" noEditPoints="1" noAdjustHandles="1" noChangeArrowheads="1" noChangeShapeType="1" noTextEdit="1"/>
              </p:cNvSpPr>
              <p:nvPr>
                <p:ph idx="1"/>
              </p:nvPr>
            </p:nvSpPr>
            <p:spPr>
              <a:xfrm>
                <a:off x="575240" y="1463857"/>
                <a:ext cx="11187258" cy="4946882"/>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60466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A68E-FFBD-430F-8192-CECD25853947}"/>
              </a:ext>
            </a:extLst>
          </p:cNvPr>
          <p:cNvSpPr>
            <a:spLocks noGrp="1"/>
          </p:cNvSpPr>
          <p:nvPr>
            <p:ph type="title"/>
          </p:nvPr>
        </p:nvSpPr>
        <p:spPr/>
        <p:txBody>
          <a:bodyPr>
            <a:normAutofit/>
          </a:bodyPr>
          <a:lstStyle/>
          <a:p>
            <a:r>
              <a:rPr lang="en-US" dirty="0"/>
              <a:t>Geometric Distribution </a:t>
            </a:r>
            <a:r>
              <a:rPr lang="en-US" i="1" dirty="0"/>
              <a:t>Examples</a:t>
            </a:r>
            <a:endParaRPr lang="en-US" dirty="0"/>
          </a:p>
        </p:txBody>
      </p:sp>
      <p:sp>
        <p:nvSpPr>
          <p:cNvPr id="3" name="Content Placeholder 2">
            <a:extLst>
              <a:ext uri="{FF2B5EF4-FFF2-40B4-BE49-F238E27FC236}">
                <a16:creationId xmlns:a16="http://schemas.microsoft.com/office/drawing/2014/main" id="{E89EDAFF-94EB-49D7-A363-38C1D3A9DCD1}"/>
              </a:ext>
            </a:extLst>
          </p:cNvPr>
          <p:cNvSpPr>
            <a:spLocks noGrp="1"/>
          </p:cNvSpPr>
          <p:nvPr>
            <p:ph idx="1"/>
          </p:nvPr>
        </p:nvSpPr>
        <p:spPr>
          <a:xfrm>
            <a:off x="575239" y="1463857"/>
            <a:ext cx="11616761" cy="4946882"/>
          </a:xfrm>
        </p:spPr>
        <p:txBody>
          <a:bodyPr>
            <a:normAutofit/>
          </a:bodyPr>
          <a:lstStyle/>
          <a:p>
            <a:r>
              <a:rPr lang="en-US" dirty="0"/>
              <a:t>How many bits can we write </a:t>
            </a:r>
            <a:r>
              <a:rPr lang="en-US" i="1" dirty="0"/>
              <a:t>before one is incorrect</a:t>
            </a:r>
            <a:r>
              <a:rPr lang="en-US" dirty="0"/>
              <a:t>?</a:t>
            </a:r>
          </a:p>
          <a:p>
            <a:r>
              <a:rPr lang="en-US" dirty="0"/>
              <a:t>How many questions do you have to answer </a:t>
            </a:r>
            <a:r>
              <a:rPr lang="en-US" i="1" dirty="0"/>
              <a:t>until you get one right</a:t>
            </a:r>
            <a:r>
              <a:rPr lang="en-US" dirty="0"/>
              <a:t>?</a:t>
            </a:r>
          </a:p>
          <a:p>
            <a:r>
              <a:rPr lang="en-US" dirty="0"/>
              <a:t>How many times can you run an experiment </a:t>
            </a:r>
            <a:r>
              <a:rPr lang="en-US" i="1" dirty="0"/>
              <a:t>until it fails for the first time</a:t>
            </a:r>
            <a:r>
              <a:rPr lang="en-US" dirty="0"/>
              <a:t>?</a:t>
            </a:r>
          </a:p>
        </p:txBody>
      </p:sp>
    </p:spTree>
    <p:extLst>
      <p:ext uri="{BB962C8B-B14F-4D97-AF65-F5344CB8AC3E}">
        <p14:creationId xmlns:p14="http://schemas.microsoft.com/office/powerpoint/2010/main" val="86367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A68E-FFBD-430F-8192-CECD25853947}"/>
              </a:ext>
            </a:extLst>
          </p:cNvPr>
          <p:cNvSpPr>
            <a:spLocks noGrp="1"/>
          </p:cNvSpPr>
          <p:nvPr>
            <p:ph type="title"/>
          </p:nvPr>
        </p:nvSpPr>
        <p:spPr/>
        <p:txBody>
          <a:bodyPr>
            <a:normAutofit/>
          </a:bodyPr>
          <a:lstStyle/>
          <a:p>
            <a:r>
              <a:rPr lang="en-US" dirty="0"/>
              <a:t>Geometric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9EDAFF-94EB-49D7-A363-38C1D3A9DCD1}"/>
                  </a:ext>
                </a:extLst>
              </p:cNvPr>
              <p:cNvSpPr>
                <a:spLocks noGrp="1"/>
              </p:cNvSpPr>
              <p:nvPr>
                <p:ph idx="1"/>
              </p:nvPr>
            </p:nvSpPr>
            <p:spPr>
              <a:xfrm>
                <a:off x="575240" y="1463857"/>
                <a:ext cx="11187258" cy="4946882"/>
              </a:xfrm>
            </p:spPr>
            <p:txBody>
              <a:bodyPr>
                <a:normAutofit lnSpcReduction="10000"/>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Geo</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𝑋</m:t>
                    </m:r>
                  </m:oMath>
                </a14:m>
                <a:r>
                  <a:rPr lang="en-US" dirty="0"/>
                  <a:t> is the number of trials needed to see the first success.</a:t>
                </a:r>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𝑝</m:t>
                    </m:r>
                  </m:oMath>
                </a14:m>
                <a:r>
                  <a:rPr lang="en-US" dirty="0"/>
                  <a:t> is the probability of success for one trial.</a:t>
                </a:r>
              </a:p>
              <a:p>
                <a:endParaRPr lang="en-US" sz="500" dirty="0"/>
              </a:p>
              <a:p>
                <a:pPr marL="0" indent="0">
                  <a:buNone/>
                </a:pPr>
                <a:r>
                  <a:rPr lang="en-US" dirty="0"/>
                  <a:t>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Ω</m:t>
                        </m:r>
                      </m:e>
                      <m:sub>
                        <m:r>
                          <a:rPr lang="en-US" b="0" i="1" smtClean="0">
                            <a:latin typeface="Cambria Math" panose="02040503050406030204" pitchFamily="18" charset="0"/>
                          </a:rPr>
                          <m:t>𝑋</m:t>
                        </m:r>
                      </m:sub>
                    </m:sSub>
                    <m:r>
                      <a:rPr lang="en-US" b="0" i="1" smtClean="0">
                        <a:latin typeface="Cambria Math" panose="02040503050406030204" pitchFamily="18" charset="0"/>
                      </a:rPr>
                      <m:t>={1,2,3,4,…}</m:t>
                    </m:r>
                  </m:oMath>
                </a14:m>
                <a:endParaRPr lang="en-US" dirty="0"/>
              </a:p>
              <a:p>
                <a:r>
                  <a:rPr lang="en-US" b="1" dirty="0"/>
                  <a:t>PMF:</a:t>
                </a: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𝑝</m:t>
                    </m:r>
                  </m:oMath>
                </a14:m>
                <a:r>
                  <a:rPr lang="en-US" dirty="0"/>
                  <a:t> 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∈{1,2,3,…}</m:t>
                    </m:r>
                  </m:oMath>
                </a14:m>
                <a:endParaRPr lang="en-US" dirty="0"/>
              </a:p>
              <a:p>
                <a:r>
                  <a:rPr lang="en-US" b="1" dirty="0"/>
                  <a:t>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sup>
                    </m:sSup>
                    <m:r>
                      <a:rPr lang="en-US" b="0" i="1" smtClean="0">
                        <a:latin typeface="Cambria Math" panose="02040503050406030204" pitchFamily="18" charset="0"/>
                      </a:rPr>
                      <m:t> </m:t>
                    </m:r>
                  </m:oMath>
                </a14:m>
                <a:r>
                  <a:rPr lang="en-US" dirty="0"/>
                  <a:t>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ℕ</m:t>
                    </m:r>
                  </m:oMath>
                </a14:m>
                <a:endParaRPr lang="en-US" dirty="0"/>
              </a:p>
              <a:p>
                <a:r>
                  <a:rPr lang="en-US" b="1" dirty="0"/>
                  <a:t>Expectation: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m:rPr>
                            <m:sty m:val="p"/>
                          </m:rPr>
                          <a:rPr lang="en-US" b="0" i="0" smtClean="0">
                            <a:latin typeface="Cambria Math" panose="02040503050406030204" pitchFamily="18" charset="0"/>
                          </a:rPr>
                          <m:t>p</m:t>
                        </m:r>
                      </m:den>
                    </m:f>
                  </m:oMath>
                </a14:m>
                <a:endParaRPr lang="en-US" b="0" i="0" dirty="0">
                  <a:latin typeface="Cambria Math" panose="02040503050406030204" pitchFamily="18" charset="0"/>
                </a:endParaRPr>
              </a:p>
              <a:p>
                <a:r>
                  <a:rPr lang="en-US" b="1" dirty="0"/>
                  <a:t>Variance: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endParaRPr lang="en-US" dirty="0"/>
              </a:p>
            </p:txBody>
          </p:sp>
        </mc:Choice>
        <mc:Fallback xmlns="">
          <p:sp>
            <p:nvSpPr>
              <p:cNvPr id="3" name="Content Placeholder 2">
                <a:extLst>
                  <a:ext uri="{FF2B5EF4-FFF2-40B4-BE49-F238E27FC236}">
                    <a16:creationId xmlns:a16="http://schemas.microsoft.com/office/drawing/2014/main" id="{E89EDAFF-94EB-49D7-A363-38C1D3A9DCD1}"/>
                  </a:ext>
                </a:extLst>
              </p:cNvPr>
              <p:cNvSpPr>
                <a:spLocks noGrp="1" noRot="1" noChangeAspect="1" noMove="1" noResize="1" noEditPoints="1" noAdjustHandles="1" noChangeArrowheads="1" noChangeShapeType="1" noTextEdit="1"/>
              </p:cNvSpPr>
              <p:nvPr>
                <p:ph idx="1"/>
              </p:nvPr>
            </p:nvSpPr>
            <p:spPr>
              <a:xfrm>
                <a:off x="575240" y="1463857"/>
                <a:ext cx="11187258" cy="4946882"/>
              </a:xfrm>
              <a:blipFill>
                <a:blip r:embed="rId3"/>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16907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6AC2-E203-417F-A142-A4436753A427}"/>
              </a:ext>
            </a:extLst>
          </p:cNvPr>
          <p:cNvSpPr>
            <a:spLocks noGrp="1"/>
          </p:cNvSpPr>
          <p:nvPr>
            <p:ph type="title"/>
          </p:nvPr>
        </p:nvSpPr>
        <p:spPr/>
        <p:txBody>
          <a:bodyPr/>
          <a:lstStyle/>
          <a:p>
            <a:r>
              <a:rPr lang="en-US" dirty="0"/>
              <a:t>Geometric: Analysis</a:t>
            </a:r>
          </a:p>
        </p:txBody>
      </p:sp>
      <p:sp>
        <p:nvSpPr>
          <p:cNvPr id="3" name="Content Placeholder 2">
            <a:extLst>
              <a:ext uri="{FF2B5EF4-FFF2-40B4-BE49-F238E27FC236}">
                <a16:creationId xmlns:a16="http://schemas.microsoft.com/office/drawing/2014/main" id="{1D4F874B-9F1F-4A69-AAC4-8037551D0C99}"/>
              </a:ext>
            </a:extLst>
          </p:cNvPr>
          <p:cNvSpPr>
            <a:spLocks noGrp="1"/>
          </p:cNvSpPr>
          <p:nvPr>
            <p:ph idx="1"/>
          </p:nvPr>
        </p:nvSpPr>
        <p:spPr/>
        <p:txBody>
          <a:bodyPr/>
          <a:lstStyle/>
          <a:p>
            <a:r>
              <a:rPr lang="en-US" dirty="0"/>
              <a:t>Both the expectation and variance are new to us. </a:t>
            </a:r>
          </a:p>
          <a:p>
            <a:r>
              <a:rPr lang="en-US" dirty="0"/>
              <a:t>The derivations of both are uninformative</a:t>
            </a:r>
          </a:p>
          <a:p>
            <a:pPr lvl="1"/>
            <a:r>
              <a:rPr lang="en-US" dirty="0"/>
              <a:t>Every derivation I’ve ever seen has wild algebra tricks.</a:t>
            </a:r>
          </a:p>
          <a:p>
            <a:endParaRPr lang="en-US" dirty="0"/>
          </a:p>
        </p:txBody>
      </p:sp>
    </p:spTree>
    <p:extLst>
      <p:ext uri="{BB962C8B-B14F-4D97-AF65-F5344CB8AC3E}">
        <p14:creationId xmlns:p14="http://schemas.microsoft.com/office/powerpoint/2010/main" val="144783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E3434-E826-4F7B-8EF1-FF5B60D30E14}"/>
              </a:ext>
            </a:extLst>
          </p:cNvPr>
          <p:cNvSpPr>
            <a:spLocks noGrp="1"/>
          </p:cNvSpPr>
          <p:nvPr>
            <p:ph type="title"/>
          </p:nvPr>
        </p:nvSpPr>
        <p:spPr/>
        <p:txBody>
          <a:bodyPr/>
          <a:lstStyle/>
          <a:p>
            <a:r>
              <a:rPr lang="en-US" dirty="0"/>
              <a:t>Geometric: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780300-87A8-42FE-8579-20F7E2A42ECC}"/>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m:t>
                        </m:r>
                      </m:sup>
                      <m:e>
                        <m:r>
                          <a:rPr lang="en-US" b="0" i="1" smtClean="0">
                            <a:latin typeface="Cambria Math" panose="02040503050406030204" pitchFamily="18" charset="0"/>
                          </a:rPr>
                          <m:t>𝑘</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𝑝</m:t>
                        </m:r>
                      </m:e>
                    </m:nary>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m:t>
                        </m:r>
                      </m:sup>
                      <m:e>
                        <m:r>
                          <a:rPr lang="en-US" i="1">
                            <a:latin typeface="Cambria Math" panose="02040503050406030204" pitchFamily="18" charset="0"/>
                          </a:rPr>
                          <m:t>𝑘</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e>
                          <m:sup>
                            <m:r>
                              <a:rPr lang="en-US" i="1">
                                <a:latin typeface="Cambria Math" panose="02040503050406030204" pitchFamily="18" charset="0"/>
                              </a:rPr>
                              <m:t>𝑘</m:t>
                            </m:r>
                            <m:r>
                              <a:rPr lang="en-US" i="1">
                                <a:latin typeface="Cambria Math" panose="02040503050406030204" pitchFamily="18" charset="0"/>
                              </a:rPr>
                              <m:t>−1</m:t>
                            </m:r>
                          </m:sup>
                        </m:sSup>
                      </m:e>
                    </m:nary>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oMath>
                </a14:m>
                <a:r>
                  <a:rPr lang="en-US" dirty="0"/>
                  <a:t>.</a:t>
                </a:r>
              </a:p>
              <a:p>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oMath>
                </a14:m>
                <a:endParaRPr lang="en-US" b="0"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40780300-87A8-42FE-8579-20F7E2A42ECC}"/>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4738A0A-889B-4097-BA2B-4E2CDB0CAD98}"/>
                  </a:ext>
                </a:extLst>
              </p:cNvPr>
              <p:cNvSpPr/>
              <p:nvPr/>
            </p:nvSpPr>
            <p:spPr>
              <a:xfrm>
                <a:off x="6168868" y="3429000"/>
                <a:ext cx="5292012" cy="2194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Intuition: for small </a:t>
                </a:r>
                <a14:m>
                  <m:oMath xmlns:m="http://schemas.openxmlformats.org/officeDocument/2006/math">
                    <m:r>
                      <a:rPr lang="en-US" sz="2400" b="0" i="1" smtClean="0">
                        <a:latin typeface="Cambria Math" panose="02040503050406030204" pitchFamily="18" charset="0"/>
                      </a:rPr>
                      <m:t>𝑝</m:t>
                    </m:r>
                  </m:oMath>
                </a14:m>
                <a:r>
                  <a:rPr lang="en-US" sz="2400" dirty="0"/>
                  <a:t> lots of variance (might have to wait a long time, and it’s variable)</a:t>
                </a:r>
              </a:p>
              <a:p>
                <a:pPr algn="ctr"/>
                <a:r>
                  <a:rPr lang="en-US" sz="2400" dirty="0"/>
                  <a:t>For large </a:t>
                </a:r>
                <a14:m>
                  <m:oMath xmlns:m="http://schemas.openxmlformats.org/officeDocument/2006/math">
                    <m:r>
                      <a:rPr lang="en-US" sz="2400" b="0" i="1" smtClean="0">
                        <a:latin typeface="Cambria Math" panose="02040503050406030204" pitchFamily="18" charset="0"/>
                      </a:rPr>
                      <m:t>𝑝</m:t>
                    </m:r>
                  </m:oMath>
                </a14:m>
                <a:r>
                  <a:rPr lang="en-US" sz="2400" dirty="0"/>
                  <a:t> very little variance (for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=1</m:t>
                    </m:r>
                  </m:oMath>
                </a14:m>
                <a:r>
                  <a:rPr lang="en-US" sz="2400" dirty="0"/>
                  <a:t> there’s no variation at all!) </a:t>
                </a:r>
              </a:p>
            </p:txBody>
          </p:sp>
        </mc:Choice>
        <mc:Fallback xmlns="">
          <p:sp>
            <p:nvSpPr>
              <p:cNvPr id="4" name="Rectangle 3">
                <a:extLst>
                  <a:ext uri="{FF2B5EF4-FFF2-40B4-BE49-F238E27FC236}">
                    <a16:creationId xmlns:a16="http://schemas.microsoft.com/office/drawing/2014/main" id="{94738A0A-889B-4097-BA2B-4E2CDB0CAD98}"/>
                  </a:ext>
                </a:extLst>
              </p:cNvPr>
              <p:cNvSpPr>
                <a:spLocks noRot="1" noChangeAspect="1" noMove="1" noResize="1" noEditPoints="1" noAdjustHandles="1" noChangeArrowheads="1" noChangeShapeType="1" noTextEdit="1"/>
              </p:cNvSpPr>
              <p:nvPr/>
            </p:nvSpPr>
            <p:spPr>
              <a:xfrm>
                <a:off x="6168868" y="3429000"/>
                <a:ext cx="5292012" cy="2194877"/>
              </a:xfrm>
              <a:prstGeom prst="rect">
                <a:avLst/>
              </a:prstGeom>
              <a:blipFill>
                <a:blip r:embed="rId4"/>
                <a:stretch>
                  <a:fillRect l="-1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DAB1D1B-2A9A-400C-AFB3-4E722D23FE6C}"/>
                  </a:ext>
                </a:extLst>
              </p:cNvPr>
              <p:cNvSpPr/>
              <p:nvPr/>
            </p:nvSpPr>
            <p:spPr>
              <a:xfrm>
                <a:off x="6168868" y="1463857"/>
                <a:ext cx="5292012" cy="587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Intuition: Smaller </a:t>
                </a:r>
                <a14:m>
                  <m:oMath xmlns:m="http://schemas.openxmlformats.org/officeDocument/2006/math">
                    <m:r>
                      <a:rPr lang="en-US" sz="2400" b="0" i="1" smtClean="0">
                        <a:latin typeface="Cambria Math" panose="02040503050406030204" pitchFamily="18" charset="0"/>
                      </a:rPr>
                      <m:t>𝑝</m:t>
                    </m:r>
                  </m:oMath>
                </a14:m>
                <a:r>
                  <a:rPr lang="en-US" sz="2400" dirty="0"/>
                  <a:t> means longer wait</a:t>
                </a:r>
              </a:p>
            </p:txBody>
          </p:sp>
        </mc:Choice>
        <mc:Fallback xmlns="">
          <p:sp>
            <p:nvSpPr>
              <p:cNvPr id="5" name="Rectangle 4">
                <a:extLst>
                  <a:ext uri="{FF2B5EF4-FFF2-40B4-BE49-F238E27FC236}">
                    <a16:creationId xmlns:a16="http://schemas.microsoft.com/office/drawing/2014/main" id="{6DAB1D1B-2A9A-400C-AFB3-4E722D23FE6C}"/>
                  </a:ext>
                </a:extLst>
              </p:cNvPr>
              <p:cNvSpPr>
                <a:spLocks noRot="1" noChangeAspect="1" noMove="1" noResize="1" noEditPoints="1" noAdjustHandles="1" noChangeArrowheads="1" noChangeShapeType="1" noTextEdit="1"/>
              </p:cNvSpPr>
              <p:nvPr/>
            </p:nvSpPr>
            <p:spPr>
              <a:xfrm>
                <a:off x="6168868" y="1463857"/>
                <a:ext cx="5292012" cy="587304"/>
              </a:xfrm>
              <a:prstGeom prst="rect">
                <a:avLst/>
              </a:prstGeom>
              <a:blipFill>
                <a:blip r:embed="rId5"/>
                <a:stretch>
                  <a:fillRect b="-11111"/>
                </a:stretch>
              </a:blipFill>
            </p:spPr>
            <p:txBody>
              <a:bodyPr/>
              <a:lstStyle/>
              <a:p>
                <a:r>
                  <a:rPr lang="en-US">
                    <a:noFill/>
                  </a:rPr>
                  <a:t> </a:t>
                </a:r>
              </a:p>
            </p:txBody>
          </p:sp>
        </mc:Fallback>
      </mc:AlternateContent>
    </p:spTree>
    <p:extLst>
      <p:ext uri="{BB962C8B-B14F-4D97-AF65-F5344CB8AC3E}">
        <p14:creationId xmlns:p14="http://schemas.microsoft.com/office/powerpoint/2010/main" val="2211965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3C2EA-E866-4BBE-8F1C-07716D6558A5}"/>
              </a:ext>
            </a:extLst>
          </p:cNvPr>
          <p:cNvSpPr>
            <a:spLocks noGrp="1"/>
          </p:cNvSpPr>
          <p:nvPr>
            <p:ph type="title"/>
          </p:nvPr>
        </p:nvSpPr>
        <p:spPr/>
        <p:txBody>
          <a:bodyPr/>
          <a:lstStyle/>
          <a:p>
            <a:r>
              <a:rPr lang="en-US" dirty="0"/>
              <a:t>Geometric Property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FF877E-CB5C-4A2C-8B9A-A7AC80D1F7BB}"/>
                  </a:ext>
                </a:extLst>
              </p:cNvPr>
              <p:cNvSpPr>
                <a:spLocks noGrp="1"/>
              </p:cNvSpPr>
              <p:nvPr>
                <p:ph idx="1"/>
              </p:nvPr>
            </p:nvSpPr>
            <p:spPr/>
            <p:txBody>
              <a:bodyPr/>
              <a:lstStyle/>
              <a:p>
                <a:endParaRPr lang="en-US" dirty="0"/>
              </a:p>
              <a:p>
                <a:endParaRPr lang="en-US" dirty="0"/>
              </a:p>
              <a:p>
                <a:r>
                  <a:rPr lang="en-US" dirty="0"/>
                  <a:t>Suppose you’re flipping coins independently until you see a heads.</a:t>
                </a:r>
              </a:p>
              <a:p>
                <a14:m>
                  <m:oMath xmlns:m="http://schemas.openxmlformats.org/officeDocument/2006/math">
                    <m:r>
                      <a:rPr lang="en-US" b="1" i="1" smtClean="0">
                        <a:solidFill>
                          <a:schemeClr val="accent1">
                            <a:lumMod val="75000"/>
                          </a:schemeClr>
                        </a:solidFill>
                        <a:latin typeface="Cambria Math" panose="02040503050406030204" pitchFamily="18" charset="0"/>
                      </a:rPr>
                      <m:t>𝑿</m:t>
                    </m:r>
                    <m:r>
                      <a:rPr lang="en-US" b="1" i="1" smtClean="0">
                        <a:solidFill>
                          <a:schemeClr val="accent1">
                            <a:lumMod val="75000"/>
                          </a:schemeClr>
                        </a:solidFill>
                        <a:latin typeface="Cambria Math" panose="02040503050406030204" pitchFamily="18" charset="0"/>
                      </a:rPr>
                      <m:t>~</m:t>
                    </m:r>
                    <m:r>
                      <a:rPr lang="en-US" b="1" i="0" smtClean="0">
                        <a:solidFill>
                          <a:schemeClr val="accent1">
                            <a:lumMod val="75000"/>
                          </a:schemeClr>
                        </a:solidFill>
                        <a:latin typeface="Cambria Math" panose="02040503050406030204" pitchFamily="18" charset="0"/>
                      </a:rPr>
                      <m:t>𝐆𝐞𝐨</m:t>
                    </m:r>
                    <m:r>
                      <a:rPr lang="en-US" b="1" i="1" smtClean="0">
                        <a:solidFill>
                          <a:schemeClr val="accent1">
                            <a:lumMod val="75000"/>
                          </a:schemeClr>
                        </a:solidFill>
                        <a:latin typeface="Cambria Math" panose="02040503050406030204" pitchFamily="18" charset="0"/>
                      </a:rPr>
                      <m:t>(</m:t>
                    </m:r>
                    <m:r>
                      <a:rPr lang="en-US" b="1" i="1" smtClean="0">
                        <a:solidFill>
                          <a:schemeClr val="accent1">
                            <a:lumMod val="75000"/>
                          </a:schemeClr>
                        </a:solidFill>
                        <a:latin typeface="Cambria Math" panose="02040503050406030204" pitchFamily="18" charset="0"/>
                      </a:rPr>
                      <m:t>𝒑</m:t>
                    </m:r>
                    <m:r>
                      <a:rPr lang="en-US" b="1" i="1" smtClean="0">
                        <a:solidFill>
                          <a:schemeClr val="accent1">
                            <a:lumMod val="75000"/>
                          </a:schemeClr>
                        </a:solidFill>
                        <a:latin typeface="Cambria Math" panose="02040503050406030204" pitchFamily="18" charset="0"/>
                      </a:rPr>
                      <m:t>)</m:t>
                    </m:r>
                  </m:oMath>
                </a14:m>
                <a:r>
                  <a:rPr lang="en-US" b="1" dirty="0">
                    <a:solidFill>
                      <a:schemeClr val="accent1">
                        <a:lumMod val="75000"/>
                      </a:schemeClr>
                    </a:solidFill>
                  </a:rPr>
                  <a:t> is number of flips till the first head</a:t>
                </a:r>
              </a:p>
              <a:p>
                <a:r>
                  <a:rPr lang="en-US" dirty="0"/>
                  <a:t>&gt; The first three came up tails. </a:t>
                </a:r>
              </a:p>
              <a:p>
                <a:r>
                  <a:rPr lang="en-US" dirty="0"/>
                  <a:t>&gt; </a:t>
                </a:r>
                <a14:m>
                  <m:oMath xmlns:m="http://schemas.openxmlformats.org/officeDocument/2006/math">
                    <m:r>
                      <a:rPr lang="en-US" b="1" i="1" dirty="0" smtClean="0">
                        <a:solidFill>
                          <a:schemeClr val="accent1">
                            <a:lumMod val="75000"/>
                          </a:schemeClr>
                        </a:solidFill>
                        <a:latin typeface="Cambria Math" panose="02040503050406030204" pitchFamily="18" charset="0"/>
                      </a:rPr>
                      <m:t>𝒀</m:t>
                    </m:r>
                  </m:oMath>
                </a14:m>
                <a:r>
                  <a:rPr lang="en-US" b="1" dirty="0">
                    <a:solidFill>
                      <a:schemeClr val="accent1">
                        <a:lumMod val="75000"/>
                      </a:schemeClr>
                    </a:solidFill>
                  </a:rPr>
                  <a:t> is number of flips </a:t>
                </a:r>
                <a:r>
                  <a:rPr lang="en-US" b="1" i="1" dirty="0">
                    <a:solidFill>
                      <a:schemeClr val="accent1">
                        <a:lumMod val="75000"/>
                      </a:schemeClr>
                    </a:solidFill>
                  </a:rPr>
                  <a:t>left </a:t>
                </a:r>
                <a:r>
                  <a:rPr lang="en-US" b="1" dirty="0">
                    <a:solidFill>
                      <a:schemeClr val="accent1">
                        <a:lumMod val="75000"/>
                      </a:schemeClr>
                    </a:solidFill>
                  </a:rPr>
                  <a:t>until you see the first head</a:t>
                </a:r>
                <a:endParaRPr lang="en-US" b="1" dirty="0"/>
              </a:p>
              <a:p>
                <a:r>
                  <a:rPr lang="en-US" b="1" i="1" dirty="0"/>
                  <a:t>Does </a:t>
                </a:r>
                <a14:m>
                  <m:oMath xmlns:m="http://schemas.openxmlformats.org/officeDocument/2006/math">
                    <m:r>
                      <a:rPr lang="en-US" b="1" i="1" smtClean="0">
                        <a:latin typeface="Cambria Math" panose="02040503050406030204" pitchFamily="18" charset="0"/>
                      </a:rPr>
                      <m:t>𝒀</m:t>
                    </m:r>
                  </m:oMath>
                </a14:m>
                <a:r>
                  <a:rPr lang="en-US" b="1" i="1" dirty="0"/>
                  <a:t> also </a:t>
                </a:r>
                <a:r>
                  <a:rPr lang="en-US" b="1" i="1" dirty="0">
                    <a:solidFill>
                      <a:schemeClr val="tx1"/>
                    </a:solidFill>
                  </a:rPr>
                  <a:t>follow </a:t>
                </a:r>
                <a14:m>
                  <m:oMath xmlns:m="http://schemas.openxmlformats.org/officeDocument/2006/math">
                    <m:r>
                      <a:rPr lang="en-US" b="1">
                        <a:solidFill>
                          <a:schemeClr val="tx1"/>
                        </a:solidFill>
                        <a:latin typeface="Cambria Math" panose="02040503050406030204" pitchFamily="18" charset="0"/>
                      </a:rPr>
                      <m:t>𝐆𝐞𝐨</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𝒑</m:t>
                    </m:r>
                    <m:r>
                      <a:rPr lang="en-US" b="1" i="1">
                        <a:solidFill>
                          <a:schemeClr val="tx1"/>
                        </a:solidFill>
                        <a:latin typeface="Cambria Math" panose="02040503050406030204" pitchFamily="18" charset="0"/>
                      </a:rPr>
                      <m:t>)</m:t>
                    </m:r>
                  </m:oMath>
                </a14:m>
                <a:r>
                  <a:rPr lang="en-US" b="1" dirty="0">
                    <a:solidFill>
                      <a:schemeClr val="tx1"/>
                    </a:solidFill>
                  </a:rPr>
                  <a:t>? </a:t>
                </a:r>
                <a:endParaRPr lang="en-US" b="1" i="1" dirty="0"/>
              </a:p>
            </p:txBody>
          </p:sp>
        </mc:Choice>
        <mc:Fallback xmlns="">
          <p:sp>
            <p:nvSpPr>
              <p:cNvPr id="3" name="Content Placeholder 2">
                <a:extLst>
                  <a:ext uri="{FF2B5EF4-FFF2-40B4-BE49-F238E27FC236}">
                    <a16:creationId xmlns:a16="http://schemas.microsoft.com/office/drawing/2014/main" id="{30FF877E-CB5C-4A2C-8B9A-A7AC80D1F7BB}"/>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7E71E726-0099-481F-3274-122A9A829811}"/>
              </a:ext>
            </a:extLst>
          </p:cNvPr>
          <p:cNvSpPr/>
          <p:nvPr/>
        </p:nvSpPr>
        <p:spPr>
          <a:xfrm>
            <a:off x="736979" y="6023817"/>
            <a:ext cx="518615" cy="518615"/>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T</a:t>
            </a:r>
          </a:p>
        </p:txBody>
      </p:sp>
      <p:sp>
        <p:nvSpPr>
          <p:cNvPr id="5" name="Oval 4">
            <a:extLst>
              <a:ext uri="{FF2B5EF4-FFF2-40B4-BE49-F238E27FC236}">
                <a16:creationId xmlns:a16="http://schemas.microsoft.com/office/drawing/2014/main" id="{6AEB2CA3-6805-AF2A-1563-8C9F0625DFF6}"/>
              </a:ext>
            </a:extLst>
          </p:cNvPr>
          <p:cNvSpPr/>
          <p:nvPr/>
        </p:nvSpPr>
        <p:spPr>
          <a:xfrm>
            <a:off x="1417333" y="6023817"/>
            <a:ext cx="518615" cy="518615"/>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800" b="1" i="0" u="none" strike="noStrike" kern="1200" cap="none" spc="0" normalizeH="0" baseline="0" noProof="0">
                <a:ln>
                  <a:noFill/>
                </a:ln>
                <a:solidFill>
                  <a:schemeClr val="bg1"/>
                </a:solidFill>
                <a:effectLst/>
                <a:uLnTx/>
                <a:uFillTx/>
                <a:latin typeface="Tw Cen MT" panose="020B0602020104020603"/>
                <a:ea typeface="+mn-ea"/>
                <a:cs typeface="+mn-cs"/>
              </a:rPr>
              <a:t>T</a:t>
            </a:r>
            <a:endParaRPr lang="en-US">
              <a:solidFill>
                <a:schemeClr val="bg1"/>
              </a:solidFill>
            </a:endParaRPr>
          </a:p>
        </p:txBody>
      </p:sp>
      <p:sp>
        <p:nvSpPr>
          <p:cNvPr id="6" name="Oval 5">
            <a:extLst>
              <a:ext uri="{FF2B5EF4-FFF2-40B4-BE49-F238E27FC236}">
                <a16:creationId xmlns:a16="http://schemas.microsoft.com/office/drawing/2014/main" id="{7F1F4C05-B0FD-5170-37E0-302FE34AB65F}"/>
              </a:ext>
            </a:extLst>
          </p:cNvPr>
          <p:cNvSpPr/>
          <p:nvPr/>
        </p:nvSpPr>
        <p:spPr>
          <a:xfrm>
            <a:off x="2097687" y="6025613"/>
            <a:ext cx="518615" cy="518615"/>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800" b="1" i="0" u="none" strike="noStrike" kern="1200" cap="none" spc="0" normalizeH="0" baseline="0" noProof="0">
                <a:ln>
                  <a:noFill/>
                </a:ln>
                <a:solidFill>
                  <a:schemeClr val="bg1"/>
                </a:solidFill>
                <a:effectLst/>
                <a:uLnTx/>
                <a:uFillTx/>
                <a:latin typeface="Tw Cen MT" panose="020B0602020104020603"/>
                <a:ea typeface="+mn-ea"/>
                <a:cs typeface="+mn-cs"/>
              </a:rPr>
              <a:t>T</a:t>
            </a:r>
            <a:endParaRPr lang="en-US" dirty="0">
              <a:solidFill>
                <a:schemeClr val="bg1"/>
              </a:solidFill>
            </a:endParaRPr>
          </a:p>
        </p:txBody>
      </p:sp>
      <p:sp>
        <p:nvSpPr>
          <p:cNvPr id="7" name="Oval 6">
            <a:extLst>
              <a:ext uri="{FF2B5EF4-FFF2-40B4-BE49-F238E27FC236}">
                <a16:creationId xmlns:a16="http://schemas.microsoft.com/office/drawing/2014/main" id="{E596E8DA-8A4F-371B-136A-D65538788499}"/>
              </a:ext>
            </a:extLst>
          </p:cNvPr>
          <p:cNvSpPr/>
          <p:nvPr/>
        </p:nvSpPr>
        <p:spPr>
          <a:xfrm>
            <a:off x="2778041" y="6023817"/>
            <a:ext cx="518615" cy="51861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w Cen MT" panose="020B0602020104020603"/>
              </a:rPr>
              <a:t>?</a:t>
            </a:r>
            <a:endParaRPr lang="en-US" dirty="0">
              <a:solidFill>
                <a:schemeClr val="bg1"/>
              </a:solidFill>
            </a:endParaRPr>
          </a:p>
        </p:txBody>
      </p:sp>
      <p:sp>
        <p:nvSpPr>
          <p:cNvPr id="8" name="Oval 7">
            <a:extLst>
              <a:ext uri="{FF2B5EF4-FFF2-40B4-BE49-F238E27FC236}">
                <a16:creationId xmlns:a16="http://schemas.microsoft.com/office/drawing/2014/main" id="{10544495-0ED9-3CD2-9E46-91EA2B78B8BE}"/>
              </a:ext>
            </a:extLst>
          </p:cNvPr>
          <p:cNvSpPr/>
          <p:nvPr/>
        </p:nvSpPr>
        <p:spPr>
          <a:xfrm>
            <a:off x="3458395" y="6023817"/>
            <a:ext cx="518615" cy="51861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w Cen MT" panose="020B0602020104020603"/>
                <a:ea typeface="+mn-ea"/>
                <a:cs typeface="+mn-cs"/>
              </a:rPr>
              <a:t>?</a:t>
            </a: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9" name="Oval 8">
            <a:extLst>
              <a:ext uri="{FF2B5EF4-FFF2-40B4-BE49-F238E27FC236}">
                <a16:creationId xmlns:a16="http://schemas.microsoft.com/office/drawing/2014/main" id="{E7FAEA8C-E306-D8AF-0227-FC6CC41E971E}"/>
              </a:ext>
            </a:extLst>
          </p:cNvPr>
          <p:cNvSpPr/>
          <p:nvPr/>
        </p:nvSpPr>
        <p:spPr>
          <a:xfrm>
            <a:off x="4138749" y="6023816"/>
            <a:ext cx="518615" cy="51861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w Cen MT" panose="020B0602020104020603"/>
                <a:ea typeface="+mn-ea"/>
                <a:cs typeface="+mn-cs"/>
              </a:rPr>
              <a:t>?</a:t>
            </a: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1" name="TextBox 10">
            <a:extLst>
              <a:ext uri="{FF2B5EF4-FFF2-40B4-BE49-F238E27FC236}">
                <a16:creationId xmlns:a16="http://schemas.microsoft.com/office/drawing/2014/main" id="{D366A951-A957-0BF3-321D-16CB6857776A}"/>
              </a:ext>
            </a:extLst>
          </p:cNvPr>
          <p:cNvSpPr txBox="1"/>
          <p:nvPr/>
        </p:nvSpPr>
        <p:spPr>
          <a:xfrm>
            <a:off x="5542437" y="5902676"/>
            <a:ext cx="6093724" cy="523220"/>
          </a:xfrm>
          <a:prstGeom prst="rect">
            <a:avLst/>
          </a:prstGeom>
          <a:noFill/>
        </p:spPr>
        <p:txBody>
          <a:bodyPr wrap="square">
            <a:spAutoFit/>
          </a:bodyPr>
          <a:lstStyle/>
          <a:p>
            <a:r>
              <a:rPr lang="en-US" sz="2800" b="1" dirty="0"/>
              <a:t>…</a:t>
            </a:r>
          </a:p>
        </p:txBody>
      </p:sp>
      <p:sp>
        <p:nvSpPr>
          <p:cNvPr id="12" name="Oval 11">
            <a:extLst>
              <a:ext uri="{FF2B5EF4-FFF2-40B4-BE49-F238E27FC236}">
                <a16:creationId xmlns:a16="http://schemas.microsoft.com/office/drawing/2014/main" id="{AB6D1467-B5D3-9758-E2B2-3DE39D80CF7A}"/>
              </a:ext>
            </a:extLst>
          </p:cNvPr>
          <p:cNvSpPr/>
          <p:nvPr/>
        </p:nvSpPr>
        <p:spPr>
          <a:xfrm>
            <a:off x="4819103" y="6050053"/>
            <a:ext cx="518615" cy="51861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w Cen MT" panose="020B0602020104020603"/>
                <a:ea typeface="+mn-ea"/>
                <a:cs typeface="+mn-cs"/>
              </a:rPr>
              <a:t>?</a:t>
            </a:r>
            <a:endParaRPr lang="en-US" dirty="0">
              <a:solidFill>
                <a:schemeClr val="bg1"/>
              </a:solidFill>
            </a:endParaRPr>
          </a:p>
        </p:txBody>
      </p:sp>
      <p:sp>
        <p:nvSpPr>
          <p:cNvPr id="14" name="Rounded Rectangle 4">
            <a:extLst>
              <a:ext uri="{FF2B5EF4-FFF2-40B4-BE49-F238E27FC236}">
                <a16:creationId xmlns:a16="http://schemas.microsoft.com/office/drawing/2014/main" id="{F4495EEA-7D08-8D4C-AB51-E60DBC139791}"/>
              </a:ext>
            </a:extLst>
          </p:cNvPr>
          <p:cNvSpPr/>
          <p:nvPr/>
        </p:nvSpPr>
        <p:spPr>
          <a:xfrm>
            <a:off x="8156293" y="5433039"/>
            <a:ext cx="3810924" cy="1234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 pollev.com/cse312</a:t>
            </a:r>
          </a:p>
        </p:txBody>
      </p:sp>
    </p:spTree>
    <p:extLst>
      <p:ext uri="{BB962C8B-B14F-4D97-AF65-F5344CB8AC3E}">
        <p14:creationId xmlns:p14="http://schemas.microsoft.com/office/powerpoint/2010/main" val="246036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FF877E-CB5C-4A2C-8B9A-A7AC80D1F7BB}"/>
                  </a:ext>
                </a:extLst>
              </p:cNvPr>
              <p:cNvSpPr>
                <a:spLocks noGrp="1"/>
              </p:cNvSpPr>
              <p:nvPr>
                <p:ph idx="1"/>
              </p:nvPr>
            </p:nvSpPr>
            <p:spPr>
              <a:xfrm>
                <a:off x="575240" y="1463857"/>
                <a:ext cx="11616760" cy="4845504"/>
              </a:xfrm>
            </p:spPr>
            <p:txBody>
              <a:bodyPr>
                <a:normAutofit/>
              </a:bodyPr>
              <a:lstStyle/>
              <a:p>
                <a:r>
                  <a:rPr lang="en-US" dirty="0">
                    <a:highlight>
                      <a:srgbClr val="ECF4F3"/>
                    </a:highlight>
                  </a:rPr>
                  <a:t>Geometric random variables are called “</a:t>
                </a:r>
                <a:r>
                  <a:rPr lang="en-US" b="1" dirty="0">
                    <a:highlight>
                      <a:srgbClr val="ECF4F3"/>
                    </a:highlight>
                  </a:rPr>
                  <a:t>memoryless</a:t>
                </a:r>
                <a:r>
                  <a:rPr lang="en-US" dirty="0">
                    <a:highlight>
                      <a:srgbClr val="ECF4F3"/>
                    </a:highlight>
                  </a:rPr>
                  <a:t>”</a:t>
                </a:r>
              </a:p>
              <a:p>
                <a:endParaRPr lang="en-US" sz="1100" dirty="0"/>
              </a:p>
              <a:p>
                <a:r>
                  <a:rPr lang="en-US" dirty="0"/>
                  <a:t>Suppose you’re flipping coins independently until you see a heads.</a:t>
                </a:r>
              </a:p>
              <a:p>
                <a14:m>
                  <m:oMath xmlns:m="http://schemas.openxmlformats.org/officeDocument/2006/math">
                    <m:r>
                      <a:rPr lang="en-US" b="1" i="1">
                        <a:solidFill>
                          <a:schemeClr val="accent1">
                            <a:lumMod val="75000"/>
                          </a:schemeClr>
                        </a:solidFill>
                        <a:latin typeface="Cambria Math" panose="02040503050406030204" pitchFamily="18" charset="0"/>
                      </a:rPr>
                      <m:t>𝑿</m:t>
                    </m:r>
                    <m:r>
                      <a:rPr lang="en-US" b="1" i="1">
                        <a:solidFill>
                          <a:schemeClr val="accent1">
                            <a:lumMod val="75000"/>
                          </a:schemeClr>
                        </a:solidFill>
                        <a:latin typeface="Cambria Math" panose="02040503050406030204" pitchFamily="18" charset="0"/>
                      </a:rPr>
                      <m:t>~</m:t>
                    </m:r>
                    <m:r>
                      <a:rPr lang="en-US" b="1">
                        <a:solidFill>
                          <a:schemeClr val="accent1">
                            <a:lumMod val="75000"/>
                          </a:schemeClr>
                        </a:solidFill>
                        <a:latin typeface="Cambria Math" panose="02040503050406030204" pitchFamily="18" charset="0"/>
                      </a:rPr>
                      <m:t>𝐆𝐞𝐨</m:t>
                    </m:r>
                    <m:r>
                      <a:rPr lang="en-US" b="1" i="1">
                        <a:solidFill>
                          <a:schemeClr val="accent1">
                            <a:lumMod val="75000"/>
                          </a:schemeClr>
                        </a:solidFill>
                        <a:latin typeface="Cambria Math" panose="02040503050406030204" pitchFamily="18" charset="0"/>
                      </a:rPr>
                      <m:t>(</m:t>
                    </m:r>
                    <m:r>
                      <a:rPr lang="en-US" b="1" i="1">
                        <a:solidFill>
                          <a:schemeClr val="accent1">
                            <a:lumMod val="75000"/>
                          </a:schemeClr>
                        </a:solidFill>
                        <a:latin typeface="Cambria Math" panose="02040503050406030204" pitchFamily="18" charset="0"/>
                      </a:rPr>
                      <m:t>𝒑</m:t>
                    </m:r>
                    <m:r>
                      <a:rPr lang="en-US" b="1" i="1">
                        <a:solidFill>
                          <a:schemeClr val="accent1">
                            <a:lumMod val="75000"/>
                          </a:schemeClr>
                        </a:solidFill>
                        <a:latin typeface="Cambria Math" panose="02040503050406030204" pitchFamily="18" charset="0"/>
                      </a:rPr>
                      <m:t>)</m:t>
                    </m:r>
                  </m:oMath>
                </a14:m>
                <a:r>
                  <a:rPr lang="en-US" b="1" dirty="0">
                    <a:solidFill>
                      <a:schemeClr val="accent1">
                        <a:lumMod val="75000"/>
                      </a:schemeClr>
                    </a:solidFill>
                  </a:rPr>
                  <a:t> is number of flips till the first head</a:t>
                </a:r>
              </a:p>
              <a:p>
                <a:r>
                  <a:rPr lang="en-US" dirty="0"/>
                  <a:t>&gt; The first three came up tails. </a:t>
                </a:r>
              </a:p>
              <a:p>
                <a:r>
                  <a:rPr lang="en-US" dirty="0"/>
                  <a:t>&gt; </a:t>
                </a:r>
                <a14:m>
                  <m:oMath xmlns:m="http://schemas.openxmlformats.org/officeDocument/2006/math">
                    <m:r>
                      <a:rPr lang="en-US" b="1" i="1" dirty="0">
                        <a:solidFill>
                          <a:schemeClr val="accent1">
                            <a:lumMod val="75000"/>
                          </a:schemeClr>
                        </a:solidFill>
                        <a:latin typeface="Cambria Math" panose="02040503050406030204" pitchFamily="18" charset="0"/>
                      </a:rPr>
                      <m:t>𝒀</m:t>
                    </m:r>
                  </m:oMath>
                </a14:m>
                <a:r>
                  <a:rPr lang="en-US" b="1" dirty="0">
                    <a:solidFill>
                      <a:schemeClr val="accent1">
                        <a:lumMod val="75000"/>
                      </a:schemeClr>
                    </a:solidFill>
                  </a:rPr>
                  <a:t> is number of flips </a:t>
                </a:r>
                <a:r>
                  <a:rPr lang="en-US" b="1" i="1" dirty="0">
                    <a:solidFill>
                      <a:schemeClr val="accent1">
                        <a:lumMod val="75000"/>
                      </a:schemeClr>
                    </a:solidFill>
                  </a:rPr>
                  <a:t>left </a:t>
                </a:r>
                <a:r>
                  <a:rPr lang="en-US" b="1" dirty="0">
                    <a:solidFill>
                      <a:schemeClr val="accent1">
                        <a:lumMod val="75000"/>
                      </a:schemeClr>
                    </a:solidFill>
                  </a:rPr>
                  <a:t>until you see the first head </a:t>
                </a:r>
                <a:r>
                  <a:rPr lang="en-US" b="1" i="1" dirty="0">
                    <a:solidFill>
                      <a:schemeClr val="accent1">
                        <a:lumMod val="75000"/>
                      </a:schemeClr>
                    </a:solidFill>
                  </a:rPr>
                  <a:t>after the first 3 tails</a:t>
                </a:r>
                <a:endParaRPr lang="en-US" b="1" i="1" dirty="0"/>
              </a:p>
              <a:p>
                <a:r>
                  <a:rPr lang="en-US" b="1" i="1" dirty="0"/>
                  <a:t>Does </a:t>
                </a:r>
                <a14:m>
                  <m:oMath xmlns:m="http://schemas.openxmlformats.org/officeDocument/2006/math">
                    <m:r>
                      <a:rPr lang="en-US" b="1" i="1">
                        <a:latin typeface="Cambria Math" panose="02040503050406030204" pitchFamily="18" charset="0"/>
                      </a:rPr>
                      <m:t>𝒀</m:t>
                    </m:r>
                  </m:oMath>
                </a14:m>
                <a:r>
                  <a:rPr lang="en-US" b="1" i="1" dirty="0"/>
                  <a:t> also follow </a:t>
                </a:r>
                <a14:m>
                  <m:oMath xmlns:m="http://schemas.openxmlformats.org/officeDocument/2006/math">
                    <m:r>
                      <a:rPr lang="en-US" b="1">
                        <a:latin typeface="Cambria Math" panose="02040503050406030204" pitchFamily="18" charset="0"/>
                      </a:rPr>
                      <m:t>𝐆𝐞𝐨</m:t>
                    </m:r>
                    <m:r>
                      <a:rPr lang="en-US" b="1" i="1">
                        <a:latin typeface="Cambria Math" panose="02040503050406030204" pitchFamily="18" charset="0"/>
                      </a:rPr>
                      <m:t>(</m:t>
                    </m:r>
                    <m:r>
                      <a:rPr lang="en-US" b="1" i="1">
                        <a:latin typeface="Cambria Math" panose="02040503050406030204" pitchFamily="18" charset="0"/>
                      </a:rPr>
                      <m:t>𝒑</m:t>
                    </m:r>
                    <m:r>
                      <a:rPr lang="en-US" b="1" i="1">
                        <a:latin typeface="Cambria Math" panose="02040503050406030204" pitchFamily="18" charset="0"/>
                      </a:rPr>
                      <m:t>)</m:t>
                    </m:r>
                  </m:oMath>
                </a14:m>
                <a:r>
                  <a:rPr lang="en-US" b="1" dirty="0"/>
                  <a:t>? </a:t>
                </a:r>
                <a:r>
                  <a:rPr lang="en-US" b="1" dirty="0">
                    <a:solidFill>
                      <a:schemeClr val="accent5">
                        <a:lumMod val="60000"/>
                        <a:lumOff val="40000"/>
                      </a:schemeClr>
                    </a:solidFill>
                  </a:rPr>
                  <a:t>Yes!</a:t>
                </a:r>
                <a:endParaRPr lang="en-US" sz="1000" b="1" i="1" dirty="0"/>
              </a:p>
              <a:p>
                <a:r>
                  <a:rPr lang="en-US" dirty="0"/>
                  <a:t>The coin “forgot” it already came up tails 3 times.</a:t>
                </a:r>
              </a:p>
            </p:txBody>
          </p:sp>
        </mc:Choice>
        <mc:Fallback xmlns="">
          <p:sp>
            <p:nvSpPr>
              <p:cNvPr id="3" name="Content Placeholder 2">
                <a:extLst>
                  <a:ext uri="{FF2B5EF4-FFF2-40B4-BE49-F238E27FC236}">
                    <a16:creationId xmlns:a16="http://schemas.microsoft.com/office/drawing/2014/main" id="{30FF877E-CB5C-4A2C-8B9A-A7AC80D1F7BB}"/>
                  </a:ext>
                </a:extLst>
              </p:cNvPr>
              <p:cNvSpPr>
                <a:spLocks noGrp="1" noRot="1" noChangeAspect="1" noMove="1" noResize="1" noEditPoints="1" noAdjustHandles="1" noChangeArrowheads="1" noChangeShapeType="1" noTextEdit="1"/>
              </p:cNvSpPr>
              <p:nvPr>
                <p:ph idx="1"/>
              </p:nvPr>
            </p:nvSpPr>
            <p:spPr>
              <a:xfrm>
                <a:off x="575240" y="1463857"/>
                <a:ext cx="11616760" cy="4845504"/>
              </a:xfrm>
              <a:blipFill>
                <a:blip r:embed="rId3"/>
                <a:stretch>
                  <a:fillRect l="-1469" t="-213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96C3C2EA-E866-4BBE-8F1C-07716D6558A5}"/>
              </a:ext>
            </a:extLst>
          </p:cNvPr>
          <p:cNvSpPr>
            <a:spLocks noGrp="1"/>
          </p:cNvSpPr>
          <p:nvPr>
            <p:ph type="title"/>
          </p:nvPr>
        </p:nvSpPr>
        <p:spPr/>
        <p:txBody>
          <a:bodyPr/>
          <a:lstStyle/>
          <a:p>
            <a:r>
              <a:rPr lang="en-US" dirty="0"/>
              <a:t>Geometric Property - </a:t>
            </a:r>
            <a:r>
              <a:rPr lang="en-US" i="1" u="sng" dirty="0"/>
              <a:t>Memoryless</a:t>
            </a:r>
          </a:p>
        </p:txBody>
      </p:sp>
      <p:sp>
        <p:nvSpPr>
          <p:cNvPr id="4" name="Oval 3">
            <a:extLst>
              <a:ext uri="{FF2B5EF4-FFF2-40B4-BE49-F238E27FC236}">
                <a16:creationId xmlns:a16="http://schemas.microsoft.com/office/drawing/2014/main" id="{7E71E726-0099-481F-3274-122A9A829811}"/>
              </a:ext>
            </a:extLst>
          </p:cNvPr>
          <p:cNvSpPr/>
          <p:nvPr/>
        </p:nvSpPr>
        <p:spPr>
          <a:xfrm>
            <a:off x="736979" y="6023817"/>
            <a:ext cx="518615" cy="518615"/>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T</a:t>
            </a:r>
          </a:p>
        </p:txBody>
      </p:sp>
      <p:sp>
        <p:nvSpPr>
          <p:cNvPr id="5" name="Oval 4">
            <a:extLst>
              <a:ext uri="{FF2B5EF4-FFF2-40B4-BE49-F238E27FC236}">
                <a16:creationId xmlns:a16="http://schemas.microsoft.com/office/drawing/2014/main" id="{6AEB2CA3-6805-AF2A-1563-8C9F0625DFF6}"/>
              </a:ext>
            </a:extLst>
          </p:cNvPr>
          <p:cNvSpPr/>
          <p:nvPr/>
        </p:nvSpPr>
        <p:spPr>
          <a:xfrm>
            <a:off x="1417333" y="6023817"/>
            <a:ext cx="518615" cy="518615"/>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800" b="1" i="0" u="none" strike="noStrike" kern="1200" cap="none" spc="0" normalizeH="0" baseline="0" noProof="0">
                <a:ln>
                  <a:noFill/>
                </a:ln>
                <a:solidFill>
                  <a:schemeClr val="bg1"/>
                </a:solidFill>
                <a:effectLst/>
                <a:uLnTx/>
                <a:uFillTx/>
                <a:latin typeface="Tw Cen MT" panose="020B0602020104020603"/>
                <a:ea typeface="+mn-ea"/>
                <a:cs typeface="+mn-cs"/>
              </a:rPr>
              <a:t>T</a:t>
            </a:r>
            <a:endParaRPr lang="en-US">
              <a:solidFill>
                <a:schemeClr val="bg1"/>
              </a:solidFill>
            </a:endParaRPr>
          </a:p>
        </p:txBody>
      </p:sp>
      <p:sp>
        <p:nvSpPr>
          <p:cNvPr id="6" name="Oval 5">
            <a:extLst>
              <a:ext uri="{FF2B5EF4-FFF2-40B4-BE49-F238E27FC236}">
                <a16:creationId xmlns:a16="http://schemas.microsoft.com/office/drawing/2014/main" id="{7F1F4C05-B0FD-5170-37E0-302FE34AB65F}"/>
              </a:ext>
            </a:extLst>
          </p:cNvPr>
          <p:cNvSpPr/>
          <p:nvPr/>
        </p:nvSpPr>
        <p:spPr>
          <a:xfrm>
            <a:off x="2097687" y="6025613"/>
            <a:ext cx="518615" cy="518615"/>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800" b="1" i="0" u="none" strike="noStrike" kern="1200" cap="none" spc="0" normalizeH="0" baseline="0" noProof="0">
                <a:ln>
                  <a:noFill/>
                </a:ln>
                <a:solidFill>
                  <a:schemeClr val="bg1"/>
                </a:solidFill>
                <a:effectLst/>
                <a:uLnTx/>
                <a:uFillTx/>
                <a:latin typeface="Tw Cen MT" panose="020B0602020104020603"/>
                <a:ea typeface="+mn-ea"/>
                <a:cs typeface="+mn-cs"/>
              </a:rPr>
              <a:t>T</a:t>
            </a:r>
            <a:endParaRPr lang="en-US" dirty="0">
              <a:solidFill>
                <a:schemeClr val="bg1"/>
              </a:solidFill>
            </a:endParaRPr>
          </a:p>
        </p:txBody>
      </p:sp>
      <p:sp>
        <p:nvSpPr>
          <p:cNvPr id="7" name="Oval 6">
            <a:extLst>
              <a:ext uri="{FF2B5EF4-FFF2-40B4-BE49-F238E27FC236}">
                <a16:creationId xmlns:a16="http://schemas.microsoft.com/office/drawing/2014/main" id="{E596E8DA-8A4F-371B-136A-D65538788499}"/>
              </a:ext>
            </a:extLst>
          </p:cNvPr>
          <p:cNvSpPr/>
          <p:nvPr/>
        </p:nvSpPr>
        <p:spPr>
          <a:xfrm>
            <a:off x="2778041" y="6023817"/>
            <a:ext cx="518615" cy="51861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w Cen MT" panose="020B0602020104020603"/>
              </a:rPr>
              <a:t>?</a:t>
            </a:r>
            <a:endParaRPr lang="en-US" dirty="0">
              <a:solidFill>
                <a:schemeClr val="bg1"/>
              </a:solidFill>
            </a:endParaRPr>
          </a:p>
        </p:txBody>
      </p:sp>
      <p:sp>
        <p:nvSpPr>
          <p:cNvPr id="8" name="Oval 7">
            <a:extLst>
              <a:ext uri="{FF2B5EF4-FFF2-40B4-BE49-F238E27FC236}">
                <a16:creationId xmlns:a16="http://schemas.microsoft.com/office/drawing/2014/main" id="{10544495-0ED9-3CD2-9E46-91EA2B78B8BE}"/>
              </a:ext>
            </a:extLst>
          </p:cNvPr>
          <p:cNvSpPr/>
          <p:nvPr/>
        </p:nvSpPr>
        <p:spPr>
          <a:xfrm>
            <a:off x="3458395" y="6023817"/>
            <a:ext cx="518615" cy="51861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w Cen MT" panose="020B0602020104020603"/>
                <a:ea typeface="+mn-ea"/>
                <a:cs typeface="+mn-cs"/>
              </a:rPr>
              <a:t>?</a:t>
            </a: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9" name="Oval 8">
            <a:extLst>
              <a:ext uri="{FF2B5EF4-FFF2-40B4-BE49-F238E27FC236}">
                <a16:creationId xmlns:a16="http://schemas.microsoft.com/office/drawing/2014/main" id="{E7FAEA8C-E306-D8AF-0227-FC6CC41E971E}"/>
              </a:ext>
            </a:extLst>
          </p:cNvPr>
          <p:cNvSpPr/>
          <p:nvPr/>
        </p:nvSpPr>
        <p:spPr>
          <a:xfrm>
            <a:off x="4138749" y="6023816"/>
            <a:ext cx="518615" cy="51861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w Cen MT" panose="020B0602020104020603"/>
                <a:ea typeface="+mn-ea"/>
                <a:cs typeface="+mn-cs"/>
              </a:rPr>
              <a:t>?</a:t>
            </a: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1" name="TextBox 10">
            <a:extLst>
              <a:ext uri="{FF2B5EF4-FFF2-40B4-BE49-F238E27FC236}">
                <a16:creationId xmlns:a16="http://schemas.microsoft.com/office/drawing/2014/main" id="{D366A951-A957-0BF3-321D-16CB6857776A}"/>
              </a:ext>
            </a:extLst>
          </p:cNvPr>
          <p:cNvSpPr txBox="1"/>
          <p:nvPr/>
        </p:nvSpPr>
        <p:spPr>
          <a:xfrm>
            <a:off x="5542437" y="5902676"/>
            <a:ext cx="6093724" cy="523220"/>
          </a:xfrm>
          <a:prstGeom prst="rect">
            <a:avLst/>
          </a:prstGeom>
          <a:noFill/>
        </p:spPr>
        <p:txBody>
          <a:bodyPr wrap="square">
            <a:spAutoFit/>
          </a:bodyPr>
          <a:lstStyle/>
          <a:p>
            <a:r>
              <a:rPr lang="en-US" sz="2800" b="1" dirty="0"/>
              <a:t>…</a:t>
            </a:r>
          </a:p>
        </p:txBody>
      </p:sp>
      <p:sp>
        <p:nvSpPr>
          <p:cNvPr id="12" name="Oval 11">
            <a:extLst>
              <a:ext uri="{FF2B5EF4-FFF2-40B4-BE49-F238E27FC236}">
                <a16:creationId xmlns:a16="http://schemas.microsoft.com/office/drawing/2014/main" id="{AB6D1467-B5D3-9758-E2B2-3DE39D80CF7A}"/>
              </a:ext>
            </a:extLst>
          </p:cNvPr>
          <p:cNvSpPr/>
          <p:nvPr/>
        </p:nvSpPr>
        <p:spPr>
          <a:xfrm>
            <a:off x="4819103" y="6050053"/>
            <a:ext cx="518615" cy="51861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w Cen MT" panose="020B0602020104020603"/>
                <a:ea typeface="+mn-ea"/>
                <a:cs typeface="+mn-cs"/>
              </a:rPr>
              <a:t>?</a:t>
            </a:r>
            <a:endParaRPr lang="en-US" dirty="0">
              <a:solidFill>
                <a:schemeClr val="bg1"/>
              </a:solidFill>
            </a:endParaRPr>
          </a:p>
        </p:txBody>
      </p:sp>
    </p:spTree>
    <p:extLst>
      <p:ext uri="{BB962C8B-B14F-4D97-AF65-F5344CB8AC3E}">
        <p14:creationId xmlns:p14="http://schemas.microsoft.com/office/powerpoint/2010/main" val="114262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DCC9-56BE-A524-C58E-0C466C4FF94A}"/>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57E4EB4B-EB2B-9EBD-0EFF-37DF8CC559E7}"/>
              </a:ext>
            </a:extLst>
          </p:cNvPr>
          <p:cNvSpPr>
            <a:spLocks noGrp="1"/>
          </p:cNvSpPr>
          <p:nvPr>
            <p:ph idx="1"/>
          </p:nvPr>
        </p:nvSpPr>
        <p:spPr/>
        <p:txBody>
          <a:bodyPr/>
          <a:lstStyle/>
          <a:p>
            <a:r>
              <a:rPr lang="en-US" dirty="0"/>
              <a:t>&gt; Coding part for HW3 due tonight</a:t>
            </a:r>
          </a:p>
          <a:p>
            <a:r>
              <a:rPr lang="en-US" dirty="0"/>
              <a:t>&gt; Couple extra office hours this weekend before the midterm</a:t>
            </a:r>
          </a:p>
          <a:p>
            <a:r>
              <a:rPr lang="en-US" dirty="0"/>
              <a:t>&gt; Review session today at 4pm</a:t>
            </a:r>
          </a:p>
          <a:p>
            <a:r>
              <a:rPr lang="en-US" dirty="0"/>
              <a:t>&gt; Review session during lecture slot on Monday</a:t>
            </a:r>
          </a:p>
          <a:p>
            <a:pPr lvl="1"/>
            <a:r>
              <a:rPr lang="en-US" dirty="0"/>
              <a:t>    Bring questions/topics you want to review!!! </a:t>
            </a:r>
          </a:p>
        </p:txBody>
      </p:sp>
    </p:spTree>
    <p:extLst>
      <p:ext uri="{BB962C8B-B14F-4D97-AF65-F5344CB8AC3E}">
        <p14:creationId xmlns:p14="http://schemas.microsoft.com/office/powerpoint/2010/main" val="1755839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04C3-90FC-4AC5-A65A-FFA23EA31CFA}"/>
              </a:ext>
            </a:extLst>
          </p:cNvPr>
          <p:cNvSpPr>
            <a:spLocks noGrp="1"/>
          </p:cNvSpPr>
          <p:nvPr>
            <p:ph type="title"/>
          </p:nvPr>
        </p:nvSpPr>
        <p:spPr/>
        <p:txBody>
          <a:bodyPr/>
          <a:lstStyle/>
          <a:p>
            <a:r>
              <a:rPr lang="en-US" dirty="0"/>
              <a:t>Formally…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BEF4BB-21E8-4372-8DF2-BED7F36BB0D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of flips needed, </a:t>
                </a:r>
                <a14:m>
                  <m:oMath xmlns:m="http://schemas.openxmlformats.org/officeDocument/2006/math">
                    <m:r>
                      <a:rPr lang="en-US" b="0" i="1" smtClean="0">
                        <a:latin typeface="Cambria Math" panose="02040503050406030204" pitchFamily="18" charset="0"/>
                      </a:rPr>
                      <m:t>𝑌</m:t>
                    </m:r>
                  </m:oMath>
                </a14:m>
                <a:r>
                  <a:rPr lang="en-US" dirty="0"/>
                  <a:t> be the flips after the third.</a:t>
                </a:r>
              </a:p>
              <a:p>
                <a14:m>
                  <m:oMath xmlns:m="http://schemas.openxmlformats.org/officeDocument/2006/math">
                    <m:r>
                      <a:rPr lang="en-US" b="0" i="1" smtClean="0">
                        <a:latin typeface="Cambria Math" panose="02040503050406030204" pitchFamily="18" charset="0"/>
                      </a:rPr>
                      <m:t>ℙ</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𝑋</m:t>
                    </m:r>
                    <m:r>
                      <a:rPr lang="en-US" b="0" i="1" smtClean="0">
                        <a:latin typeface="Cambria Math" panose="02040503050406030204" pitchFamily="18" charset="0"/>
                      </a:rPr>
                      <m:t>≥3)=</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≥3)/</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≥3)</m:t>
                    </m:r>
                  </m:oMath>
                </a14:m>
                <a:endParaRPr lang="en-US" dirty="0"/>
              </a:p>
              <a:p>
                <a14:m>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+3−1</m:t>
                            </m:r>
                          </m:sup>
                        </m:sSup>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3</m:t>
                            </m:r>
                          </m:sup>
                        </m:sSup>
                      </m:den>
                    </m:f>
                  </m:oMath>
                </a14:m>
                <a:endParaRPr lang="en-US" dirty="0"/>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𝑝</m:t>
                    </m:r>
                  </m:oMath>
                </a14:m>
                <a:endParaRPr lang="en-US" dirty="0"/>
              </a:p>
              <a:p>
                <a:r>
                  <a:rPr lang="en-US" dirty="0"/>
                  <a:t>Which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29BEF4BB-21E8-4372-8DF2-BED7F36BB0DA}"/>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688373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04C3-90FC-4AC5-A65A-FFA23EA31CFA}"/>
              </a:ext>
            </a:extLst>
          </p:cNvPr>
          <p:cNvSpPr>
            <a:spLocks noGrp="1"/>
          </p:cNvSpPr>
          <p:nvPr>
            <p:ph type="title"/>
          </p:nvPr>
        </p:nvSpPr>
        <p:spPr/>
        <p:txBody>
          <a:bodyPr/>
          <a:lstStyle/>
          <a:p>
            <a:r>
              <a:rPr lang="en-US" dirty="0"/>
              <a:t>Formally…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BEF4BB-21E8-4372-8DF2-BED7F36BB0D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of flips needed, </a:t>
                </a:r>
                <a14:m>
                  <m:oMath xmlns:m="http://schemas.openxmlformats.org/officeDocument/2006/math">
                    <m:r>
                      <a:rPr lang="en-US" b="0" i="1" smtClean="0">
                        <a:latin typeface="Cambria Math" panose="02040503050406030204" pitchFamily="18" charset="0"/>
                      </a:rPr>
                      <m:t>𝑌</m:t>
                    </m:r>
                  </m:oMath>
                </a14:m>
                <a:r>
                  <a:rPr lang="en-US" dirty="0"/>
                  <a:t> be the flips after the third.</a:t>
                </a:r>
              </a:p>
              <a:p>
                <a14:m>
                  <m:oMath xmlns:m="http://schemas.openxmlformats.org/officeDocument/2006/math">
                    <m:r>
                      <a:rPr lang="en-US" b="0" i="1" smtClean="0">
                        <a:latin typeface="Cambria Math" panose="02040503050406030204" pitchFamily="18" charset="0"/>
                      </a:rPr>
                      <m:t>ℙ</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𝑋</m:t>
                    </m:r>
                    <m:r>
                      <a:rPr lang="en-US" b="0" i="1" smtClean="0">
                        <a:latin typeface="Cambria Math" panose="02040503050406030204" pitchFamily="18" charset="0"/>
                      </a:rPr>
                      <m:t>≥3)=</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≥3)/</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≥3)</m:t>
                    </m:r>
                  </m:oMath>
                </a14:m>
                <a:endParaRPr lang="en-US" dirty="0"/>
              </a:p>
              <a:p>
                <a14:m>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+3−1</m:t>
                            </m:r>
                          </m:sup>
                        </m:sSup>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3</m:t>
                            </m:r>
                          </m:sup>
                        </m:sSup>
                      </m:den>
                    </m:f>
                  </m:oMath>
                </a14:m>
                <a:endParaRPr lang="en-US" dirty="0"/>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𝑝</m:t>
                    </m:r>
                  </m:oMath>
                </a14:m>
                <a:endParaRPr lang="en-US" dirty="0"/>
              </a:p>
              <a:p>
                <a:r>
                  <a:rPr lang="en-US" dirty="0"/>
                  <a:t>Which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29BEF4BB-21E8-4372-8DF2-BED7F36BB0DA}"/>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43055755-47CF-3E6A-4902-D93D2FCE1BF3}"/>
                  </a:ext>
                </a:extLst>
              </p:cNvPr>
              <p:cNvSpPr/>
              <p:nvPr/>
            </p:nvSpPr>
            <p:spPr>
              <a:xfrm>
                <a:off x="429502" y="4956312"/>
                <a:ext cx="11187259" cy="1664769"/>
              </a:xfrm>
              <a:prstGeom prst="roundRect">
                <a:avLst>
                  <a:gd name="adj" fmla="val 13749"/>
                </a:avLst>
              </a:prstGeom>
              <a:solidFill>
                <a:srgbClr val="ECF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A geometric distribution is </a:t>
                </a:r>
                <a:r>
                  <a:rPr kumimoji="0" lang="en-US" sz="2800" b="1"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memoryless</a:t>
                </a:r>
                <a:r>
                  <a:rPr lang="en-US" sz="2800" b="1" dirty="0">
                    <a:solidFill>
                      <a:schemeClr val="tx1"/>
                    </a:solidFill>
                    <a:latin typeface="Segoe UI" panose="020B0502040204020203" pitchFamily="34" charset="0"/>
                    <a:cs typeface="Segoe UI" panose="020B0502040204020203" pitchFamily="34" charset="0"/>
                  </a:rPr>
                  <a:t>:</a:t>
                </a:r>
                <a:r>
                  <a:rPr kumimoji="0" lang="en-US" sz="280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 </a:t>
                </a: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Segoe UI" panose="020B0502040204020203" pitchFamily="34" charset="0"/>
                    <a:cs typeface="Segoe UI" panose="020B0502040204020203" pitchFamily="34" charset="0"/>
                  </a:rPr>
                  <a:t>&gt; If </a:t>
                </a:r>
                <a14:m>
                  <m:oMath xmlns:m="http://schemas.openxmlformats.org/officeDocument/2006/math">
                    <m:r>
                      <a:rPr lang="en-US" sz="2800" b="0" i="1" smtClean="0">
                        <a:solidFill>
                          <a:schemeClr val="tx1"/>
                        </a:solidFill>
                        <a:latin typeface="Cambria Math" panose="02040503050406030204" pitchFamily="18" charset="0"/>
                        <a:cs typeface="Segoe UI" panose="020B0502040204020203" pitchFamily="34" charset="0"/>
                      </a:rPr>
                      <m:t>𝑋</m:t>
                    </m:r>
                    <m:r>
                      <a:rPr lang="en-US" sz="2800" b="0" i="1" smtClean="0">
                        <a:solidFill>
                          <a:schemeClr val="tx1"/>
                        </a:solidFill>
                        <a:latin typeface="Cambria Math" panose="02040503050406030204" pitchFamily="18" charset="0"/>
                        <a:cs typeface="Segoe UI" panose="020B0502040204020203" pitchFamily="34" charset="0"/>
                      </a:rPr>
                      <m:t>~</m:t>
                    </m:r>
                    <m:r>
                      <m:rPr>
                        <m:sty m:val="p"/>
                      </m:rPr>
                      <a:rPr lang="en-US" sz="2800" b="0" i="0" smtClean="0">
                        <a:solidFill>
                          <a:schemeClr val="tx1"/>
                        </a:solidFill>
                        <a:latin typeface="Cambria Math" panose="02040503050406030204" pitchFamily="18" charset="0"/>
                        <a:cs typeface="Segoe UI" panose="020B0502040204020203" pitchFamily="34" charset="0"/>
                      </a:rPr>
                      <m:t>Geo</m:t>
                    </m:r>
                    <m:r>
                      <a:rPr lang="en-US" sz="2800" b="0" i="1" smtClean="0">
                        <a:solidFill>
                          <a:schemeClr val="tx1"/>
                        </a:solidFill>
                        <a:latin typeface="Cambria Math" panose="02040503050406030204" pitchFamily="18" charset="0"/>
                        <a:cs typeface="Segoe UI" panose="020B0502040204020203" pitchFamily="34" charset="0"/>
                      </a:rPr>
                      <m:t>(</m:t>
                    </m:r>
                    <m:r>
                      <a:rPr lang="en-US" sz="2800" b="0" i="1" smtClean="0">
                        <a:solidFill>
                          <a:schemeClr val="tx1"/>
                        </a:solidFill>
                        <a:latin typeface="Cambria Math" panose="02040503050406030204" pitchFamily="18" charset="0"/>
                        <a:cs typeface="Segoe UI" panose="020B0502040204020203" pitchFamily="34" charset="0"/>
                      </a:rPr>
                      <m:t>𝑝</m:t>
                    </m:r>
                    <m:r>
                      <a:rPr lang="en-US" sz="2800" b="0" i="1" smtClean="0">
                        <a:solidFill>
                          <a:schemeClr val="tx1"/>
                        </a:solidFill>
                        <a:latin typeface="Cambria Math" panose="02040503050406030204" pitchFamily="18" charset="0"/>
                        <a:cs typeface="Segoe UI" panose="020B0502040204020203" pitchFamily="34" charset="0"/>
                      </a:rPr>
                      <m:t>)</m:t>
                    </m:r>
                  </m:oMath>
                </a14:m>
                <a:endParaRPr lang="en-US" sz="2800" dirty="0">
                  <a:solidFill>
                    <a:schemeClr val="tx1"/>
                  </a:solidFill>
                  <a:latin typeface="Segoe UI" panose="020B0502040204020203" pitchFamily="34" charset="0"/>
                  <a:cs typeface="Segoe UI" panose="020B0502040204020203" pitchFamily="34" charset="0"/>
                </a:endParaRPr>
              </a:p>
              <a:p>
                <a:pPr lvl="0">
                  <a:defRPr/>
                </a:pPr>
                <a:r>
                  <a:rPr lang="en-US" sz="2800" dirty="0">
                    <a:solidFill>
                      <a:schemeClr val="tx1"/>
                    </a:solidFill>
                  </a:rPr>
                  <a:t>   </a:t>
                </a:r>
                <a14:m>
                  <m:oMath xmlns:m="http://schemas.openxmlformats.org/officeDocument/2006/math">
                    <m:r>
                      <a:rPr lang="en-US" sz="2800" i="1">
                        <a:solidFill>
                          <a:schemeClr val="tx1"/>
                        </a:solidFill>
                        <a:latin typeface="Cambria Math" panose="02040503050406030204" pitchFamily="18" charset="0"/>
                      </a:rPr>
                      <m:t>ℙ</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𝑋</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𝑎</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𝑏</m:t>
                        </m:r>
                      </m:e>
                      <m:e>
                        <m:r>
                          <a:rPr lang="en-US" sz="2800" b="0" i="1" smtClean="0">
                            <a:solidFill>
                              <a:schemeClr val="tx1"/>
                            </a:solidFill>
                            <a:latin typeface="Cambria Math" panose="02040503050406030204" pitchFamily="18" charset="0"/>
                          </a:rPr>
                          <m:t>𝑋</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𝑎</m:t>
                        </m:r>
                      </m:e>
                    </m:d>
                    <m:r>
                      <a:rPr lang="en-US" sz="2800" b="0" i="1" smtClean="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ℙ</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𝑋</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𝑏</m:t>
                    </m:r>
                    <m:r>
                      <a:rPr lang="en-US" sz="2800" b="0" i="1" smtClean="0">
                        <a:solidFill>
                          <a:schemeClr val="tx1"/>
                        </a:solidFill>
                        <a:latin typeface="Cambria Math" panose="02040503050406030204" pitchFamily="18" charset="0"/>
                      </a:rPr>
                      <m:t>)</m:t>
                    </m:r>
                  </m:oMath>
                </a14:m>
                <a:endParaRPr lang="en-US" sz="2800" dirty="0">
                  <a:solidFill>
                    <a:schemeClr val="tx1"/>
                  </a:solidFill>
                </a:endParaRPr>
              </a:p>
            </p:txBody>
          </p:sp>
        </mc:Choice>
        <mc:Fallback xmlns="">
          <p:sp>
            <p:nvSpPr>
              <p:cNvPr id="4" name="Rectangle: Rounded Corners 3">
                <a:extLst>
                  <a:ext uri="{FF2B5EF4-FFF2-40B4-BE49-F238E27FC236}">
                    <a16:creationId xmlns:a16="http://schemas.microsoft.com/office/drawing/2014/main" id="{43055755-47CF-3E6A-4902-D93D2FCE1BF3}"/>
                  </a:ext>
                </a:extLst>
              </p:cNvPr>
              <p:cNvSpPr>
                <a:spLocks noRot="1" noChangeAspect="1" noMove="1" noResize="1" noEditPoints="1" noAdjustHandles="1" noChangeArrowheads="1" noChangeShapeType="1" noTextEdit="1"/>
              </p:cNvSpPr>
              <p:nvPr/>
            </p:nvSpPr>
            <p:spPr>
              <a:xfrm>
                <a:off x="429502" y="4956312"/>
                <a:ext cx="11187259" cy="1664769"/>
              </a:xfrm>
              <a:prstGeom prst="roundRect">
                <a:avLst>
                  <a:gd name="adj" fmla="val 13749"/>
                </a:avLst>
              </a:prstGeom>
              <a:blipFill>
                <a:blip r:embed="rId4"/>
                <a:stretch>
                  <a:fillRect l="-49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48434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694621-9B03-46F9-9E15-56BF7ECE2893}"/>
              </a:ext>
            </a:extLst>
          </p:cNvPr>
          <p:cNvSpPr>
            <a:spLocks noGrp="1"/>
          </p:cNvSpPr>
          <p:nvPr>
            <p:ph type="title"/>
          </p:nvPr>
        </p:nvSpPr>
        <p:spPr/>
        <p:txBody>
          <a:bodyPr/>
          <a:lstStyle/>
          <a:p>
            <a:r>
              <a:rPr lang="en-US" dirty="0"/>
              <a:t>Scenario: The Poisson Distribution</a:t>
            </a:r>
          </a:p>
        </p:txBody>
      </p:sp>
      <p:sp>
        <p:nvSpPr>
          <p:cNvPr id="5" name="Content Placeholder 4">
            <a:extLst>
              <a:ext uri="{FF2B5EF4-FFF2-40B4-BE49-F238E27FC236}">
                <a16:creationId xmlns:a16="http://schemas.microsoft.com/office/drawing/2014/main" id="{399D4AF8-97DF-4AFA-B742-64C829371982}"/>
              </a:ext>
            </a:extLst>
          </p:cNvPr>
          <p:cNvSpPr>
            <a:spLocks noGrp="1"/>
          </p:cNvSpPr>
          <p:nvPr>
            <p:ph idx="1"/>
          </p:nvPr>
        </p:nvSpPr>
        <p:spPr/>
        <p:txBody>
          <a:bodyPr>
            <a:normAutofit/>
          </a:bodyPr>
          <a:lstStyle/>
          <a:p>
            <a:pPr lvl="1"/>
            <a:r>
              <a:rPr lang="en-US" sz="2800" dirty="0"/>
              <a:t>We’re trying to count the </a:t>
            </a:r>
            <a:r>
              <a:rPr lang="en-US" sz="2800" b="1" dirty="0"/>
              <a:t>number of times something happens in some interval of </a:t>
            </a:r>
            <a:r>
              <a:rPr lang="en-US" sz="2800" b="1" u="sng" dirty="0"/>
              <a:t>time</a:t>
            </a:r>
            <a:r>
              <a:rPr lang="en-US" sz="2800" dirty="0"/>
              <a:t>.</a:t>
            </a:r>
          </a:p>
          <a:p>
            <a:pPr lvl="1"/>
            <a:r>
              <a:rPr lang="en-US" dirty="0"/>
              <a:t>&gt; We know the average number that happen (i.e. the expectation)</a:t>
            </a:r>
          </a:p>
          <a:p>
            <a:pPr lvl="1"/>
            <a:r>
              <a:rPr lang="en-US" dirty="0"/>
              <a:t>&gt; Each occurrence is independent of the others. </a:t>
            </a:r>
          </a:p>
          <a:p>
            <a:pPr lvl="1"/>
            <a:r>
              <a:rPr lang="en-US" dirty="0"/>
              <a:t>&gt; There are a VERY large number of “potential sources” for those events, few of    which happen.</a:t>
            </a:r>
          </a:p>
        </p:txBody>
      </p:sp>
    </p:spTree>
    <p:extLst>
      <p:ext uri="{BB962C8B-B14F-4D97-AF65-F5344CB8AC3E}">
        <p14:creationId xmlns:p14="http://schemas.microsoft.com/office/powerpoint/2010/main" val="109193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694621-9B03-46F9-9E15-56BF7ECE2893}"/>
              </a:ext>
            </a:extLst>
          </p:cNvPr>
          <p:cNvSpPr>
            <a:spLocks noGrp="1"/>
          </p:cNvSpPr>
          <p:nvPr>
            <p:ph type="title"/>
          </p:nvPr>
        </p:nvSpPr>
        <p:spPr/>
        <p:txBody>
          <a:bodyPr/>
          <a:lstStyle/>
          <a:p>
            <a:r>
              <a:rPr lang="en-US" dirty="0"/>
              <a:t>Scenario: The Poisson Distribution</a:t>
            </a:r>
          </a:p>
        </p:txBody>
      </p:sp>
      <p:sp>
        <p:nvSpPr>
          <p:cNvPr id="5" name="Content Placeholder 4">
            <a:extLst>
              <a:ext uri="{FF2B5EF4-FFF2-40B4-BE49-F238E27FC236}">
                <a16:creationId xmlns:a16="http://schemas.microsoft.com/office/drawing/2014/main" id="{399D4AF8-97DF-4AFA-B742-64C829371982}"/>
              </a:ext>
            </a:extLst>
          </p:cNvPr>
          <p:cNvSpPr>
            <a:spLocks noGrp="1"/>
          </p:cNvSpPr>
          <p:nvPr>
            <p:ph idx="1"/>
          </p:nvPr>
        </p:nvSpPr>
        <p:spPr/>
        <p:txBody>
          <a:bodyPr>
            <a:normAutofit/>
          </a:bodyPr>
          <a:lstStyle/>
          <a:p>
            <a:pPr lvl="1"/>
            <a:r>
              <a:rPr lang="en-US" sz="2800" dirty="0"/>
              <a:t>We’re trying to count the </a:t>
            </a:r>
            <a:r>
              <a:rPr lang="en-US" sz="2800" b="1" dirty="0"/>
              <a:t>number of times something happens in some interval of </a:t>
            </a:r>
            <a:r>
              <a:rPr lang="en-US" sz="2800" b="1" u="sng" dirty="0"/>
              <a:t>time</a:t>
            </a:r>
            <a:r>
              <a:rPr lang="en-US" sz="2800" dirty="0"/>
              <a:t>.</a:t>
            </a:r>
          </a:p>
          <a:p>
            <a:pPr lvl="1"/>
            <a:r>
              <a:rPr lang="en-US" dirty="0"/>
              <a:t>&gt; We know the average number that happen (i.e. the expectation)</a:t>
            </a:r>
          </a:p>
          <a:p>
            <a:pPr lvl="1"/>
            <a:r>
              <a:rPr lang="en-US" dirty="0"/>
              <a:t>&gt; Each occurrence is independent of the others. </a:t>
            </a:r>
          </a:p>
          <a:p>
            <a:pPr lvl="1"/>
            <a:r>
              <a:rPr lang="en-US" dirty="0"/>
              <a:t>&gt; There are a VERY large number of “potential sources” for those events, few of    which happen.</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DF60A1B0-D04A-ED6F-70BD-01D280721892}"/>
                  </a:ext>
                </a:extLst>
              </p:cNvPr>
              <p:cNvSpPr/>
              <p:nvPr/>
            </p:nvSpPr>
            <p:spPr>
              <a:xfrm>
                <a:off x="429502" y="2384384"/>
                <a:ext cx="11187259" cy="4236697"/>
              </a:xfrm>
              <a:prstGeom prst="roundRect">
                <a:avLst>
                  <a:gd name="adj" fmla="val 13749"/>
                </a:avLst>
              </a:prstGeom>
              <a:solidFill>
                <a:srgbClr val="F4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i="1" dirty="0">
                    <a:solidFill>
                      <a:schemeClr val="tx1"/>
                    </a:solidFill>
                    <a:latin typeface="Segoe UI Semilight" panose="020B0402040204020203" pitchFamily="34" charset="0"/>
                    <a:cs typeface="Segoe UI Semilight" panose="020B0402040204020203" pitchFamily="34" charset="0"/>
                  </a:rPr>
                  <a:t>Example of situation that’s hard to model without a Poisson distribution</a:t>
                </a:r>
              </a:p>
              <a:p>
                <a:pPr>
                  <a:spcBef>
                    <a:spcPts val="1200"/>
                  </a:spcBef>
                </a:pPr>
                <a:r>
                  <a:rPr lang="en-US" sz="2400" dirty="0">
                    <a:solidFill>
                      <a:schemeClr val="tx1"/>
                    </a:solidFill>
                    <a:latin typeface="Segoe UI Semilight" panose="020B0402040204020203" pitchFamily="34" charset="0"/>
                    <a:cs typeface="Segoe UI Semilight" panose="020B0402040204020203" pitchFamily="34" charset="0"/>
                  </a:rPr>
                  <a:t>We want to model </a:t>
                </a:r>
                <a:r>
                  <a:rPr lang="en-US" sz="2400" b="1" dirty="0">
                    <a:solidFill>
                      <a:schemeClr val="tx1"/>
                    </a:solidFill>
                    <a:latin typeface="Segoe UI Semilight" panose="020B0402040204020203" pitchFamily="34" charset="0"/>
                    <a:cs typeface="Segoe UI Semilight" panose="020B0402040204020203" pitchFamily="34" charset="0"/>
                  </a:rPr>
                  <a:t>number of people who buy a mango chili lime donut in a day</a:t>
                </a:r>
              </a:p>
              <a:p>
                <a:pPr>
                  <a:spcBef>
                    <a:spcPts val="1200"/>
                  </a:spcBef>
                </a:pPr>
                <a:r>
                  <a:rPr lang="en-US" sz="2400" dirty="0">
                    <a:solidFill>
                      <a:schemeClr val="tx1"/>
                    </a:solidFill>
                    <a:latin typeface="Segoe UI Semilight" panose="020B0402040204020203" pitchFamily="34" charset="0"/>
                    <a:cs typeface="Segoe UI Semilight" panose="020B0402040204020203" pitchFamily="34" charset="0"/>
                  </a:rPr>
                  <a:t>&gt; We did this with a </a:t>
                </a:r>
                <a:r>
                  <a:rPr lang="en-US" sz="2400" u="sng" dirty="0">
                    <a:solidFill>
                      <a:schemeClr val="tx1"/>
                    </a:solidFill>
                    <a:latin typeface="Segoe UI Semilight" panose="020B0402040204020203" pitchFamily="34" charset="0"/>
                    <a:cs typeface="Segoe UI Semilight" panose="020B0402040204020203" pitchFamily="34" charset="0"/>
                  </a:rPr>
                  <a:t>binomial distribution</a:t>
                </a:r>
                <a:r>
                  <a:rPr lang="en-US" sz="2400" dirty="0">
                    <a:solidFill>
                      <a:schemeClr val="tx1"/>
                    </a:solidFill>
                    <a:latin typeface="Segoe UI Semilight" panose="020B0402040204020203" pitchFamily="34" charset="0"/>
                    <a:cs typeface="Segoe UI Semilight" panose="020B0402040204020203" pitchFamily="34" charset="0"/>
                  </a:rPr>
                  <a:t>, and said there are 50 people, each who have probability 0.2 of buying the donut -&gt; </a:t>
                </a:r>
                <a14:m>
                  <m:oMath xmlns:m="http://schemas.openxmlformats.org/officeDocument/2006/math">
                    <m:r>
                      <m:rPr>
                        <m:sty m:val="p"/>
                      </m:rPr>
                      <a:rPr lang="en-US" sz="2400" i="0" dirty="0" smtClean="0">
                        <a:solidFill>
                          <a:schemeClr val="tx1"/>
                        </a:solidFill>
                        <a:latin typeface="Cambria Math" panose="02040503050406030204" pitchFamily="18" charset="0"/>
                        <a:cs typeface="Segoe UI Semilight" panose="020B0402040204020203" pitchFamily="34" charset="0"/>
                      </a:rPr>
                      <m:t>Bin</m:t>
                    </m:r>
                    <m:r>
                      <a:rPr lang="en-US" sz="2400" i="1" dirty="0" smtClean="0">
                        <a:solidFill>
                          <a:schemeClr val="tx1"/>
                        </a:solidFill>
                        <a:latin typeface="Cambria Math" panose="02040503050406030204" pitchFamily="18" charset="0"/>
                        <a:cs typeface="Segoe UI Semilight" panose="020B0402040204020203" pitchFamily="34" charset="0"/>
                      </a:rPr>
                      <m:t>(50,0.2)</m:t>
                    </m:r>
                  </m:oMath>
                </a14:m>
                <a:endParaRPr lang="en-US" sz="2400" dirty="0">
                  <a:solidFill>
                    <a:schemeClr val="tx1"/>
                  </a:solidFill>
                  <a:latin typeface="Segoe UI Semilight" panose="020B0402040204020203" pitchFamily="34" charset="0"/>
                  <a:cs typeface="Segoe UI Semilight" panose="020B0402040204020203" pitchFamily="34" charset="0"/>
                </a:endParaRPr>
              </a:p>
              <a:p>
                <a:pPr>
                  <a:spcBef>
                    <a:spcPts val="1200"/>
                  </a:spcBef>
                </a:pPr>
                <a:r>
                  <a:rPr lang="en-US" sz="2400" dirty="0">
                    <a:solidFill>
                      <a:schemeClr val="tx1"/>
                    </a:solidFill>
                    <a:latin typeface="Segoe UI Semilight" panose="020B0402040204020203" pitchFamily="34" charset="0"/>
                    <a:cs typeface="Segoe UI Semilight" panose="020B0402040204020203" pitchFamily="34" charset="0"/>
                  </a:rPr>
                  <a:t>&gt; Realistically though, there are </a:t>
                </a:r>
                <a:r>
                  <a:rPr lang="en-US" sz="2400" b="1" dirty="0">
                    <a:solidFill>
                      <a:schemeClr val="tx1"/>
                    </a:solidFill>
                    <a:latin typeface="Segoe UI Semilight" panose="020B0402040204020203" pitchFamily="34" charset="0"/>
                    <a:cs typeface="Segoe UI Semilight" panose="020B0402040204020203" pitchFamily="34" charset="0"/>
                  </a:rPr>
                  <a:t>way</a:t>
                </a:r>
                <a:r>
                  <a:rPr lang="en-US" sz="2400" dirty="0">
                    <a:solidFill>
                      <a:schemeClr val="tx1"/>
                    </a:solidFill>
                    <a:latin typeface="Segoe UI Semilight" panose="020B0402040204020203" pitchFamily="34" charset="0"/>
                    <a:cs typeface="Segoe UI Semilight" panose="020B0402040204020203" pitchFamily="34" charset="0"/>
                  </a:rPr>
                  <a:t> more people who could possibly come into the donut shop, and it’s very hard to model the probability of each person choosing to come into the shop and buy the donut today</a:t>
                </a:r>
              </a:p>
              <a:p>
                <a:pPr>
                  <a:spcBef>
                    <a:spcPts val="1200"/>
                  </a:spcBef>
                </a:pPr>
                <a:r>
                  <a:rPr lang="en-US" sz="2400" dirty="0">
                    <a:solidFill>
                      <a:schemeClr val="tx1"/>
                    </a:solidFill>
                    <a:latin typeface="Segoe UI Semilight" panose="020B0402040204020203" pitchFamily="34" charset="0"/>
                    <a:cs typeface="Segoe UI Semilight" panose="020B0402040204020203" pitchFamily="34" charset="0"/>
                  </a:rPr>
                  <a:t>&gt; With a </a:t>
                </a:r>
                <a:r>
                  <a:rPr lang="en-US" sz="2400" b="1" u="sng" dirty="0">
                    <a:solidFill>
                      <a:schemeClr val="tx1"/>
                    </a:solidFill>
                    <a:latin typeface="Segoe UI Semilight" panose="020B0402040204020203" pitchFamily="34" charset="0"/>
                    <a:cs typeface="Segoe UI Semilight" panose="020B0402040204020203" pitchFamily="34" charset="0"/>
                  </a:rPr>
                  <a:t>Poisson distribution</a:t>
                </a:r>
                <a:r>
                  <a:rPr lang="en-US" sz="2400" dirty="0">
                    <a:solidFill>
                      <a:schemeClr val="tx1"/>
                    </a:solidFill>
                    <a:latin typeface="Segoe UI Semilight" panose="020B0402040204020203" pitchFamily="34" charset="0"/>
                    <a:cs typeface="Segoe UI Semilight" panose="020B0402040204020203" pitchFamily="34" charset="0"/>
                  </a:rPr>
                  <a:t> we can model this when all we know is the </a:t>
                </a:r>
                <a:r>
                  <a:rPr lang="en-US" sz="2400" i="1" dirty="0">
                    <a:solidFill>
                      <a:schemeClr val="tx1"/>
                    </a:solidFill>
                    <a:latin typeface="Segoe UI Semilight" panose="020B0402040204020203" pitchFamily="34" charset="0"/>
                    <a:cs typeface="Segoe UI Semilight" panose="020B0402040204020203" pitchFamily="34" charset="0"/>
                  </a:rPr>
                  <a:t>average number of people buying that donut in a day from historical data</a:t>
                </a:r>
                <a:endParaRPr lang="en-US" sz="24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8" name="Rectangle: Rounded Corners 7">
                <a:extLst>
                  <a:ext uri="{FF2B5EF4-FFF2-40B4-BE49-F238E27FC236}">
                    <a16:creationId xmlns:a16="http://schemas.microsoft.com/office/drawing/2014/main" id="{DF60A1B0-D04A-ED6F-70BD-01D280721892}"/>
                  </a:ext>
                </a:extLst>
              </p:cNvPr>
              <p:cNvSpPr>
                <a:spLocks noRot="1" noChangeAspect="1" noMove="1" noResize="1" noEditPoints="1" noAdjustHandles="1" noChangeArrowheads="1" noChangeShapeType="1" noTextEdit="1"/>
              </p:cNvSpPr>
              <p:nvPr/>
            </p:nvSpPr>
            <p:spPr>
              <a:xfrm>
                <a:off x="429502" y="2384384"/>
                <a:ext cx="11187259" cy="4236697"/>
              </a:xfrm>
              <a:prstGeom prst="roundRect">
                <a:avLst>
                  <a:gd name="adj" fmla="val 13749"/>
                </a:avLst>
              </a:prstGeom>
              <a:blipFill>
                <a:blip r:embed="rId3"/>
                <a:stretch>
                  <a:fillRect b="-172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242809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A3E2-816F-44BC-8A1B-5E44686252E3}"/>
              </a:ext>
            </a:extLst>
          </p:cNvPr>
          <p:cNvSpPr>
            <a:spLocks noGrp="1"/>
          </p:cNvSpPr>
          <p:nvPr>
            <p:ph type="title"/>
          </p:nvPr>
        </p:nvSpPr>
        <p:spPr/>
        <p:txBody>
          <a:bodyPr/>
          <a:lstStyle/>
          <a:p>
            <a:r>
              <a:rPr lang="en-US" dirty="0"/>
              <a:t>The Poisson Distribution</a:t>
            </a:r>
          </a:p>
        </p:txBody>
      </p:sp>
      <p:sp>
        <p:nvSpPr>
          <p:cNvPr id="3" name="Content Placeholder 2">
            <a:extLst>
              <a:ext uri="{FF2B5EF4-FFF2-40B4-BE49-F238E27FC236}">
                <a16:creationId xmlns:a16="http://schemas.microsoft.com/office/drawing/2014/main" id="{889B9EA3-ABA9-4C3C-A94C-D644C0F6D48E}"/>
              </a:ext>
            </a:extLst>
          </p:cNvPr>
          <p:cNvSpPr>
            <a:spLocks noGrp="1"/>
          </p:cNvSpPr>
          <p:nvPr>
            <p:ph idx="1"/>
          </p:nvPr>
        </p:nvSpPr>
        <p:spPr/>
        <p:txBody>
          <a:bodyPr>
            <a:normAutofit/>
          </a:bodyPr>
          <a:lstStyle/>
          <a:p>
            <a:r>
              <a:rPr lang="en-US" dirty="0"/>
              <a:t>Classic applications:</a:t>
            </a:r>
          </a:p>
          <a:p>
            <a:pPr lvl="1"/>
            <a:r>
              <a:rPr lang="en-US" dirty="0"/>
              <a:t>How many traffic accidents occur in Seattle in a day</a:t>
            </a:r>
          </a:p>
          <a:p>
            <a:pPr lvl="1"/>
            <a:r>
              <a:rPr lang="en-US" dirty="0"/>
              <a:t>How many major earthquakes occur in a year (not including aftershocks)</a:t>
            </a:r>
          </a:p>
          <a:p>
            <a:pPr lvl="1"/>
            <a:r>
              <a:rPr lang="en-US" dirty="0"/>
              <a:t>How many customers visit a bakery in an hour</a:t>
            </a:r>
          </a:p>
          <a:p>
            <a:pPr lvl="1"/>
            <a:endParaRPr lang="en-US" dirty="0"/>
          </a:p>
          <a:p>
            <a:r>
              <a:rPr lang="en-US" dirty="0"/>
              <a:t>Why not just use counting coin flips? </a:t>
            </a:r>
          </a:p>
          <a:p>
            <a:pPr lvl="1"/>
            <a:r>
              <a:rPr lang="en-US" dirty="0"/>
              <a:t>What are the flips…the number of cars? Every person who might visit the bakery? </a:t>
            </a:r>
            <a:r>
              <a:rPr lang="en-US" b="1" dirty="0"/>
              <a:t>There are way too many of these to count exactly or think about dependency between. But a Poisson might accurately model what’s happening.</a:t>
            </a:r>
          </a:p>
        </p:txBody>
      </p:sp>
    </p:spTree>
    <p:extLst>
      <p:ext uri="{BB962C8B-B14F-4D97-AF65-F5344CB8AC3E}">
        <p14:creationId xmlns:p14="http://schemas.microsoft.com/office/powerpoint/2010/main" val="1148963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AFEE-953A-4396-A819-BEF0C63597D6}"/>
              </a:ext>
            </a:extLst>
          </p:cNvPr>
          <p:cNvSpPr>
            <a:spLocks noGrp="1"/>
          </p:cNvSpPr>
          <p:nvPr>
            <p:ph type="title"/>
          </p:nvPr>
        </p:nvSpPr>
        <p:spPr/>
        <p:txBody>
          <a:bodyPr>
            <a:normAutofit/>
          </a:bodyPr>
          <a:lstStyle/>
          <a:p>
            <a:r>
              <a:rPr lang="en-US" dirty="0"/>
              <a:t>It’s a model – </a:t>
            </a:r>
            <a:r>
              <a:rPr lang="en-US" sz="3100" dirty="0"/>
              <a:t>it’s doesn’t </a:t>
            </a:r>
            <a:r>
              <a:rPr lang="en-US" sz="3100" i="1" dirty="0"/>
              <a:t>fully </a:t>
            </a:r>
            <a:r>
              <a:rPr lang="en-US" sz="3100" dirty="0"/>
              <a:t>reflect the real world</a:t>
            </a:r>
          </a:p>
        </p:txBody>
      </p:sp>
      <p:sp>
        <p:nvSpPr>
          <p:cNvPr id="3" name="Content Placeholder 2">
            <a:extLst>
              <a:ext uri="{FF2B5EF4-FFF2-40B4-BE49-F238E27FC236}">
                <a16:creationId xmlns:a16="http://schemas.microsoft.com/office/drawing/2014/main" id="{68D9F3C4-4518-4E5C-A973-7077786FC7DA}"/>
              </a:ext>
            </a:extLst>
          </p:cNvPr>
          <p:cNvSpPr>
            <a:spLocks noGrp="1"/>
          </p:cNvSpPr>
          <p:nvPr>
            <p:ph idx="1"/>
          </p:nvPr>
        </p:nvSpPr>
        <p:spPr/>
        <p:txBody>
          <a:bodyPr/>
          <a:lstStyle/>
          <a:p>
            <a:r>
              <a:rPr lang="en-US" dirty="0"/>
              <a:t>By modeling choice, we mean that we’re choosing math that we think represents the real world as best as possible</a:t>
            </a:r>
          </a:p>
          <a:p>
            <a:endParaRPr lang="en-US" dirty="0"/>
          </a:p>
          <a:p>
            <a:r>
              <a:rPr lang="en-US" dirty="0"/>
              <a:t>Is every traffic accident really independent? </a:t>
            </a:r>
          </a:p>
          <a:p>
            <a:r>
              <a:rPr lang="en-US" dirty="0"/>
              <a:t>Not </a:t>
            </a:r>
            <a:r>
              <a:rPr lang="en-US" i="1" dirty="0"/>
              <a:t>really,</a:t>
            </a:r>
            <a:r>
              <a:rPr lang="en-US" dirty="0"/>
              <a:t> one causes congestion, which causes angrier drivers. Or both might be caused by bad weather/more cars on the road. </a:t>
            </a:r>
          </a:p>
          <a:p>
            <a:r>
              <a:rPr lang="en-US" dirty="0"/>
              <a:t>But we assume they are (because the dependence is so weak that the model is useful). </a:t>
            </a:r>
          </a:p>
        </p:txBody>
      </p:sp>
    </p:spTree>
    <p:extLst>
      <p:ext uri="{BB962C8B-B14F-4D97-AF65-F5344CB8AC3E}">
        <p14:creationId xmlns:p14="http://schemas.microsoft.com/office/powerpoint/2010/main" val="3594014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BD628-DE85-4CCD-81A4-FBA41C35F14E}"/>
              </a:ext>
            </a:extLst>
          </p:cNvPr>
          <p:cNvSpPr>
            <a:spLocks noGrp="1"/>
          </p:cNvSpPr>
          <p:nvPr>
            <p:ph type="title"/>
          </p:nvPr>
        </p:nvSpPr>
        <p:spPr/>
        <p:txBody>
          <a:bodyPr/>
          <a:lstStyle/>
          <a:p>
            <a:r>
              <a:rPr lang="en-US" dirty="0"/>
              <a:t>Poisson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5FFCB3-8ECB-4F4C-ACE6-8A505D3AC501}"/>
                  </a:ext>
                </a:extLst>
              </p:cNvPr>
              <p:cNvSpPr>
                <a:spLocks noGrp="1"/>
              </p:cNvSpPr>
              <p:nvPr>
                <p:ph idx="1"/>
              </p:nvPr>
            </p:nvSpPr>
            <p:spPr/>
            <p:txBody>
              <a:bodyPr>
                <a:normAutofit lnSpcReduction="10000"/>
              </a:bodyPr>
              <a:lstStyle/>
              <a:p>
                <a14:m>
                  <m:oMath xmlns:m="http://schemas.openxmlformats.org/officeDocument/2006/math">
                    <m:r>
                      <a:rPr lang="en-US" i="1" smtClean="0">
                        <a:latin typeface="Cambria Math" panose="02040503050406030204" pitchFamily="18" charset="0"/>
                      </a:rPr>
                      <m:t>𝑋</m:t>
                    </m:r>
                    <m:r>
                      <a:rPr lang="en-US" i="1" smtClean="0">
                        <a:latin typeface="Cambria Math" panose="02040503050406030204" pitchFamily="18" charset="0"/>
                      </a:rPr>
                      <m:t>~</m:t>
                    </m:r>
                    <m:r>
                      <m:rPr>
                        <m:sty m:val="p"/>
                      </m:rPr>
                      <a:rPr lang="en-US">
                        <a:latin typeface="Cambria Math" panose="02040503050406030204" pitchFamily="18" charset="0"/>
                      </a:rPr>
                      <m:t>Poi</m:t>
                    </m:r>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𝑋</m:t>
                    </m:r>
                  </m:oMath>
                </a14:m>
                <a:r>
                  <a:rPr lang="en-US" dirty="0"/>
                  <a:t> is the number of incidents seen in a particular time interval.</a:t>
                </a:r>
              </a:p>
              <a:p>
                <a:r>
                  <a:rPr lang="en-US" dirty="0"/>
                  <a:t>Let </a:t>
                </a:r>
                <a14:m>
                  <m:oMath xmlns:m="http://schemas.openxmlformats.org/officeDocument/2006/math">
                    <m:r>
                      <a:rPr lang="en-US" b="0" i="1" smtClean="0">
                        <a:latin typeface="Cambria Math" panose="02040503050406030204" pitchFamily="18" charset="0"/>
                      </a:rPr>
                      <m:t>𝜆</m:t>
                    </m:r>
                  </m:oMath>
                </a14:m>
                <a:r>
                  <a:rPr lang="en-US" dirty="0"/>
                  <a:t> be the average number of incidents in that time interval. </a:t>
                </a:r>
              </a:p>
              <a:p>
                <a:r>
                  <a:rPr lang="en-US" dirty="0"/>
                  <a:t>Support: </a:t>
                </a:r>
                <a14:m>
                  <m:oMath xmlns:m="http://schemas.openxmlformats.org/officeDocument/2006/math">
                    <m:r>
                      <a:rPr lang="en-US" b="0" i="1" smtClean="0">
                        <a:latin typeface="Cambria Math" panose="02040503050406030204" pitchFamily="18" charset="0"/>
                      </a:rPr>
                      <m:t>ℕ</m:t>
                    </m:r>
                  </m:oMath>
                </a14:m>
                <a:r>
                  <a:rPr lang="en-US" dirty="0"/>
                  <a:t> (all </a:t>
                </a:r>
                <a:r>
                  <a:rPr lang="en-US" i="1" dirty="0"/>
                  <a:t>natural </a:t>
                </a:r>
                <a:r>
                  <a:rPr lang="en-US" dirty="0"/>
                  <a:t>numbers) </a:t>
                </a:r>
              </a:p>
              <a:p>
                <a:r>
                  <a:rPr lang="en-US" b="1" dirty="0"/>
                  <a:t>PMF: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sup>
                        </m:sSup>
                      </m:num>
                      <m:den>
                        <m:r>
                          <a:rPr lang="en-US" b="0" i="1" smtClean="0">
                            <a:latin typeface="Cambria Math" panose="02040503050406030204" pitchFamily="18" charset="0"/>
                          </a:rPr>
                          <m:t>𝑘</m:t>
                        </m:r>
                        <m:r>
                          <a:rPr lang="en-US" b="0" i="1" smtClean="0">
                            <a:latin typeface="Cambria Math" panose="02040503050406030204" pitchFamily="18" charset="0"/>
                          </a:rPr>
                          <m:t>!</m:t>
                        </m:r>
                      </m:den>
                    </m:f>
                  </m:oMath>
                </a14:m>
                <a:r>
                  <a:rPr lang="en-US" dirty="0"/>
                  <a:t> (for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a:t>
                </a:r>
              </a:p>
              <a:p>
                <a:r>
                  <a:rPr lang="en-US" b="1" dirty="0"/>
                  <a:t>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sup>
                    </m:sSup>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up>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𝑖</m:t>
                                </m:r>
                              </m:sup>
                            </m:sSup>
                          </m:num>
                          <m:den>
                            <m:r>
                              <a:rPr lang="en-US" b="0" i="1" smtClean="0">
                                <a:latin typeface="Cambria Math" panose="02040503050406030204" pitchFamily="18" charset="0"/>
                              </a:rPr>
                              <m:t>𝑖</m:t>
                            </m:r>
                            <m:r>
                              <a:rPr lang="en-US" b="0" i="1" smtClean="0">
                                <a:latin typeface="Cambria Math" panose="02040503050406030204" pitchFamily="18" charset="0"/>
                              </a:rPr>
                              <m:t>!</m:t>
                            </m:r>
                          </m:den>
                        </m:f>
                      </m:e>
                    </m:nary>
                  </m:oMath>
                </a14:m>
                <a:endParaRPr lang="en-US" dirty="0"/>
              </a:p>
              <a:p>
                <a:r>
                  <a:rPr lang="en-US" b="1" dirty="0"/>
                  <a:t>Expectation: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𝜆</m:t>
                    </m:r>
                  </m:oMath>
                </a14:m>
                <a:endParaRPr lang="en-US" dirty="0"/>
              </a:p>
              <a:p>
                <a:r>
                  <a:rPr lang="en-US" b="1" dirty="0"/>
                  <a:t>Variance: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𝜆</m:t>
                    </m:r>
                  </m:oMath>
                </a14:m>
                <a:endParaRPr lang="en-US" dirty="0"/>
              </a:p>
            </p:txBody>
          </p:sp>
        </mc:Choice>
        <mc:Fallback xmlns="">
          <p:sp>
            <p:nvSpPr>
              <p:cNvPr id="3" name="Content Placeholder 2">
                <a:extLst>
                  <a:ext uri="{FF2B5EF4-FFF2-40B4-BE49-F238E27FC236}">
                    <a16:creationId xmlns:a16="http://schemas.microsoft.com/office/drawing/2014/main" id="{8C5FFCB3-8ECB-4F4C-ACE6-8A505D3AC501}"/>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993056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CD69-954A-4C4B-B3B0-5474E2A846C6}"/>
              </a:ext>
            </a:extLst>
          </p:cNvPr>
          <p:cNvSpPr>
            <a:spLocks noGrp="1"/>
          </p:cNvSpPr>
          <p:nvPr>
            <p:ph type="title"/>
          </p:nvPr>
        </p:nvSpPr>
        <p:spPr/>
        <p:txBody>
          <a:bodyPr/>
          <a:lstStyle/>
          <a:p>
            <a:r>
              <a:rPr lang="en-US" dirty="0"/>
              <a:t>Poisson Distribution (sample PMFs)</a:t>
            </a:r>
          </a:p>
        </p:txBody>
      </p:sp>
      <p:graphicFrame>
        <p:nvGraphicFramePr>
          <p:cNvPr id="4" name="Chart 3">
            <a:extLst>
              <a:ext uri="{FF2B5EF4-FFF2-40B4-BE49-F238E27FC236}">
                <a16:creationId xmlns:a16="http://schemas.microsoft.com/office/drawing/2014/main" id="{EFAEE60C-DF91-442E-913E-3FE4BEAF463C}"/>
              </a:ext>
            </a:extLst>
          </p:cNvPr>
          <p:cNvGraphicFramePr>
            <a:graphicFrameLocks/>
          </p:cNvGraphicFramePr>
          <p:nvPr/>
        </p:nvGraphicFramePr>
        <p:xfrm>
          <a:off x="158751" y="1463856"/>
          <a:ext cx="5464100" cy="39463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2379ABF-7D9B-44C0-B144-72A11DD24129}"/>
              </a:ext>
            </a:extLst>
          </p:cNvPr>
          <p:cNvGraphicFramePr>
            <a:graphicFrameLocks/>
          </p:cNvGraphicFramePr>
          <p:nvPr/>
        </p:nvGraphicFramePr>
        <p:xfrm>
          <a:off x="6095999" y="1612900"/>
          <a:ext cx="5656733" cy="379729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49B15FE4-CFF7-456A-BBFF-5CD5875A4EF6}"/>
              </a:ext>
            </a:extLst>
          </p:cNvPr>
          <p:cNvSpPr txBox="1"/>
          <p:nvPr/>
        </p:nvSpPr>
        <p:spPr>
          <a:xfrm>
            <a:off x="825500" y="5298893"/>
            <a:ext cx="317500" cy="369332"/>
          </a:xfrm>
          <a:prstGeom prst="rect">
            <a:avLst/>
          </a:prstGeom>
          <a:noFill/>
        </p:spPr>
        <p:txBody>
          <a:bodyPr wrap="square" rtlCol="0">
            <a:spAutoFit/>
          </a:bodyPr>
          <a:lstStyle/>
          <a:p>
            <a:r>
              <a:rPr lang="en-US" dirty="0"/>
              <a:t>0</a:t>
            </a:r>
          </a:p>
        </p:txBody>
      </p:sp>
      <p:sp>
        <p:nvSpPr>
          <p:cNvPr id="7" name="TextBox 6">
            <a:extLst>
              <a:ext uri="{FF2B5EF4-FFF2-40B4-BE49-F238E27FC236}">
                <a16:creationId xmlns:a16="http://schemas.microsoft.com/office/drawing/2014/main" id="{A90B3F78-FF28-417E-8E9B-A9EB2C6710C6}"/>
              </a:ext>
            </a:extLst>
          </p:cNvPr>
          <p:cNvSpPr txBox="1"/>
          <p:nvPr/>
        </p:nvSpPr>
        <p:spPr>
          <a:xfrm>
            <a:off x="2965450" y="5298893"/>
            <a:ext cx="317500" cy="369332"/>
          </a:xfrm>
          <a:prstGeom prst="rect">
            <a:avLst/>
          </a:prstGeom>
          <a:noFill/>
        </p:spPr>
        <p:txBody>
          <a:bodyPr wrap="square" rtlCol="0">
            <a:spAutoFit/>
          </a:bodyPr>
          <a:lstStyle/>
          <a:p>
            <a:r>
              <a:rPr lang="en-US" dirty="0"/>
              <a:t>5</a:t>
            </a:r>
          </a:p>
        </p:txBody>
      </p:sp>
      <p:sp>
        <p:nvSpPr>
          <p:cNvPr id="8" name="TextBox 7">
            <a:extLst>
              <a:ext uri="{FF2B5EF4-FFF2-40B4-BE49-F238E27FC236}">
                <a16:creationId xmlns:a16="http://schemas.microsoft.com/office/drawing/2014/main" id="{25562261-FCD2-471B-A583-22270378EFE9}"/>
              </a:ext>
            </a:extLst>
          </p:cNvPr>
          <p:cNvSpPr txBox="1"/>
          <p:nvPr/>
        </p:nvSpPr>
        <p:spPr>
          <a:xfrm>
            <a:off x="5105399" y="5298893"/>
            <a:ext cx="517451" cy="369332"/>
          </a:xfrm>
          <a:prstGeom prst="rect">
            <a:avLst/>
          </a:prstGeom>
          <a:noFill/>
        </p:spPr>
        <p:txBody>
          <a:bodyPr wrap="square" rtlCol="0">
            <a:spAutoFit/>
          </a:bodyPr>
          <a:lstStyle/>
          <a:p>
            <a:r>
              <a:rPr lang="en-US" dirty="0"/>
              <a:t>10</a:t>
            </a:r>
          </a:p>
        </p:txBody>
      </p:sp>
      <p:sp>
        <p:nvSpPr>
          <p:cNvPr id="9" name="TextBox 8">
            <a:extLst>
              <a:ext uri="{FF2B5EF4-FFF2-40B4-BE49-F238E27FC236}">
                <a16:creationId xmlns:a16="http://schemas.microsoft.com/office/drawing/2014/main" id="{FFB21026-EDF2-4E95-8055-643450DCA66D}"/>
              </a:ext>
            </a:extLst>
          </p:cNvPr>
          <p:cNvSpPr txBox="1"/>
          <p:nvPr/>
        </p:nvSpPr>
        <p:spPr>
          <a:xfrm>
            <a:off x="6832600" y="5260793"/>
            <a:ext cx="317500" cy="369332"/>
          </a:xfrm>
          <a:prstGeom prst="rect">
            <a:avLst/>
          </a:prstGeom>
          <a:noFill/>
        </p:spPr>
        <p:txBody>
          <a:bodyPr wrap="square" rtlCol="0">
            <a:spAutoFit/>
          </a:bodyPr>
          <a:lstStyle/>
          <a:p>
            <a:r>
              <a:rPr lang="en-US" dirty="0"/>
              <a:t>0</a:t>
            </a:r>
          </a:p>
        </p:txBody>
      </p:sp>
      <p:sp>
        <p:nvSpPr>
          <p:cNvPr id="10" name="TextBox 9">
            <a:extLst>
              <a:ext uri="{FF2B5EF4-FFF2-40B4-BE49-F238E27FC236}">
                <a16:creationId xmlns:a16="http://schemas.microsoft.com/office/drawing/2014/main" id="{3A0A1636-FCE2-40EF-8690-3DE81C804794}"/>
              </a:ext>
            </a:extLst>
          </p:cNvPr>
          <p:cNvSpPr txBox="1"/>
          <p:nvPr/>
        </p:nvSpPr>
        <p:spPr>
          <a:xfrm>
            <a:off x="8972550" y="5260793"/>
            <a:ext cx="317500" cy="369332"/>
          </a:xfrm>
          <a:prstGeom prst="rect">
            <a:avLst/>
          </a:prstGeom>
          <a:noFill/>
        </p:spPr>
        <p:txBody>
          <a:bodyPr wrap="square" rtlCol="0">
            <a:spAutoFit/>
          </a:bodyPr>
          <a:lstStyle/>
          <a:p>
            <a:r>
              <a:rPr lang="en-US" dirty="0"/>
              <a:t>5</a:t>
            </a:r>
          </a:p>
        </p:txBody>
      </p:sp>
      <p:sp>
        <p:nvSpPr>
          <p:cNvPr id="11" name="TextBox 10">
            <a:extLst>
              <a:ext uri="{FF2B5EF4-FFF2-40B4-BE49-F238E27FC236}">
                <a16:creationId xmlns:a16="http://schemas.microsoft.com/office/drawing/2014/main" id="{D61E6B01-7374-42AF-930E-B1B8A33A8CC0}"/>
              </a:ext>
            </a:extLst>
          </p:cNvPr>
          <p:cNvSpPr txBox="1"/>
          <p:nvPr/>
        </p:nvSpPr>
        <p:spPr>
          <a:xfrm>
            <a:off x="11112499" y="5260793"/>
            <a:ext cx="517451" cy="369332"/>
          </a:xfrm>
          <a:prstGeom prst="rect">
            <a:avLst/>
          </a:prstGeom>
          <a:noFill/>
        </p:spPr>
        <p:txBody>
          <a:bodyPr wrap="square" rtlCol="0">
            <a:spAutoFit/>
          </a:bodyPr>
          <a:lstStyle/>
          <a:p>
            <a:r>
              <a:rPr lang="en-US" dirty="0"/>
              <a:t>10</a:t>
            </a:r>
          </a:p>
        </p:txBody>
      </p:sp>
      <p:sp>
        <p:nvSpPr>
          <p:cNvPr id="12" name="TextBox 11">
            <a:extLst>
              <a:ext uri="{FF2B5EF4-FFF2-40B4-BE49-F238E27FC236}">
                <a16:creationId xmlns:a16="http://schemas.microsoft.com/office/drawing/2014/main" id="{F0C3FED1-9342-48CD-A8E1-7A603B7E9ADD}"/>
              </a:ext>
            </a:extLst>
          </p:cNvPr>
          <p:cNvSpPr txBox="1"/>
          <p:nvPr/>
        </p:nvSpPr>
        <p:spPr>
          <a:xfrm>
            <a:off x="5378450" y="4991100"/>
            <a:ext cx="594767" cy="369332"/>
          </a:xfrm>
          <a:prstGeom prst="rect">
            <a:avLst/>
          </a:prstGeom>
          <a:noFill/>
        </p:spPr>
        <p:txBody>
          <a:bodyPr wrap="square" rtlCol="0">
            <a:spAutoFit/>
          </a:bodyPr>
          <a:lstStyle/>
          <a:p>
            <a:r>
              <a:rPr lang="en-US" dirty="0"/>
              <a:t>…</a:t>
            </a:r>
          </a:p>
        </p:txBody>
      </p:sp>
      <p:sp>
        <p:nvSpPr>
          <p:cNvPr id="13" name="TextBox 12">
            <a:extLst>
              <a:ext uri="{FF2B5EF4-FFF2-40B4-BE49-F238E27FC236}">
                <a16:creationId xmlns:a16="http://schemas.microsoft.com/office/drawing/2014/main" id="{41429D14-CCBA-419A-905E-FD02575F5ECC}"/>
              </a:ext>
            </a:extLst>
          </p:cNvPr>
          <p:cNvSpPr txBox="1"/>
          <p:nvPr/>
        </p:nvSpPr>
        <p:spPr>
          <a:xfrm>
            <a:off x="11525250" y="4846296"/>
            <a:ext cx="594767"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830023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DF54-926A-4922-B661-371B4E3E9071}"/>
              </a:ext>
            </a:extLst>
          </p:cNvPr>
          <p:cNvSpPr>
            <a:spLocks noGrp="1"/>
          </p:cNvSpPr>
          <p:nvPr>
            <p:ph type="title"/>
          </p:nvPr>
        </p:nvSpPr>
        <p:spPr/>
        <p:txBody>
          <a:bodyPr/>
          <a:lstStyle/>
          <a:p>
            <a:r>
              <a:rPr lang="en-US" dirty="0"/>
              <a:t>Let’s take a closer look at that PMF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D2593B-9BD4-421B-B8DE-66AEE7B094F3}"/>
                  </a:ext>
                </a:extLst>
              </p:cNvPr>
              <p:cNvSpPr>
                <a:spLocks noGrp="1"/>
              </p:cNvSpPr>
              <p:nvPr>
                <p:ph idx="1"/>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sup>
                        </m:sSup>
                      </m:num>
                      <m:den>
                        <m:r>
                          <a:rPr lang="en-US" i="1">
                            <a:latin typeface="Cambria Math" panose="02040503050406030204" pitchFamily="18" charset="0"/>
                          </a:rPr>
                          <m:t>𝑘</m:t>
                        </m:r>
                        <m:r>
                          <a:rPr lang="en-US" i="1">
                            <a:latin typeface="Cambria Math" panose="02040503050406030204" pitchFamily="18" charset="0"/>
                          </a:rPr>
                          <m:t>!</m:t>
                        </m:r>
                      </m:den>
                    </m:f>
                  </m:oMath>
                </a14:m>
                <a:r>
                  <a:rPr lang="en-US" dirty="0"/>
                  <a:t> (for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ℕ</m:t>
                    </m:r>
                  </m:oMath>
                </a14:m>
                <a:r>
                  <a:rPr lang="en-US" dirty="0"/>
                  <a:t>)</a:t>
                </a:r>
              </a:p>
              <a:p>
                <a:endParaRPr lang="en-US" dirty="0"/>
              </a:p>
              <a:p>
                <a:r>
                  <a:rPr lang="en-US" dirty="0"/>
                  <a:t>If this is a real PMF, it should sum to </a:t>
                </a:r>
                <a14:m>
                  <m:oMath xmlns:m="http://schemas.openxmlformats.org/officeDocument/2006/math">
                    <m:r>
                      <a:rPr lang="en-US" b="0" i="1" smtClean="0">
                        <a:latin typeface="Cambria Math" panose="02040503050406030204" pitchFamily="18" charset="0"/>
                      </a:rPr>
                      <m:t>1</m:t>
                    </m:r>
                  </m:oMath>
                </a14:m>
                <a:r>
                  <a:rPr lang="en-US" dirty="0"/>
                  <a:t>. </a:t>
                </a:r>
              </a:p>
              <a:p>
                <a:endParaRPr lang="en-US" dirty="0"/>
              </a:p>
              <a:p>
                <a:endParaRPr lang="en-US" dirty="0"/>
              </a:p>
              <a:p>
                <a14:m>
                  <m:oMath xmlns:m="http://schemas.openxmlformats.org/officeDocument/2006/math">
                    <m:nary>
                      <m:naryPr>
                        <m:chr m:val="∑"/>
                        <m:limLoc m:val="subSup"/>
                        <m:ctrlPr>
                          <a:rPr lang="en-US"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=0</m:t>
                        </m:r>
                      </m:sub>
                      <m:sup>
                        <m:r>
                          <a:rPr lang="en-US" b="0" i="1" smtClean="0">
                            <a:latin typeface="Cambria Math" panose="02040503050406030204" pitchFamily="18" charset="0"/>
                          </a:rPr>
                          <m:t>∞</m:t>
                        </m:r>
                      </m:sup>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sup>
                            </m:sSup>
                          </m:num>
                          <m:den>
                            <m:r>
                              <a:rPr lang="en-US" i="1">
                                <a:latin typeface="Cambria Math" panose="02040503050406030204" pitchFamily="18" charset="0"/>
                              </a:rPr>
                              <m:t>𝑘</m:t>
                            </m:r>
                            <m:r>
                              <a:rPr lang="en-US" i="1">
                                <a:latin typeface="Cambria Math" panose="02040503050406030204" pitchFamily="18" charset="0"/>
                              </a:rPr>
                              <m:t>!</m:t>
                            </m:r>
                          </m:den>
                        </m:f>
                      </m:e>
                    </m:nary>
                  </m:oMath>
                </a14:m>
                <a:endParaRPr lang="en-US" dirty="0"/>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sup>
                    </m:sSup>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𝑘</m:t>
                        </m:r>
                        <m:r>
                          <a:rPr lang="en-US" i="1">
                            <a:latin typeface="Cambria Math" panose="02040503050406030204" pitchFamily="18" charset="0"/>
                          </a:rPr>
                          <m:t>=0</m:t>
                        </m:r>
                      </m:sub>
                      <m:sup>
                        <m:r>
                          <a:rPr lang="en-US" i="1">
                            <a:latin typeface="Cambria Math" panose="02040503050406030204" pitchFamily="18" charset="0"/>
                          </a:rPr>
                          <m:t>∞</m:t>
                        </m:r>
                      </m:sup>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𝑘</m:t>
                                </m:r>
                              </m:sup>
                            </m:sSup>
                          </m:num>
                          <m:den>
                            <m:r>
                              <a:rPr lang="en-US" i="1">
                                <a:latin typeface="Cambria Math" panose="02040503050406030204" pitchFamily="18" charset="0"/>
                              </a:rPr>
                              <m:t>𝑘</m:t>
                            </m:r>
                            <m:r>
                              <a:rPr lang="en-US" i="1">
                                <a:latin typeface="Cambria Math" panose="02040503050406030204" pitchFamily="18" charset="0"/>
                              </a:rPr>
                              <m:t>!</m:t>
                            </m:r>
                          </m:den>
                        </m:f>
                      </m:e>
                    </m:nary>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25D2593B-9BD4-421B-B8DE-66AEE7B094F3}"/>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9BB84B5-5E96-4D8A-AA4D-AA6DDE85CAF8}"/>
                  </a:ext>
                </a:extLst>
              </p:cNvPr>
              <p:cNvSpPr/>
              <p:nvPr/>
            </p:nvSpPr>
            <p:spPr>
              <a:xfrm>
                <a:off x="3162300" y="4946650"/>
                <a:ext cx="3409950" cy="125476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Cambria Math" panose="02040503050406030204" pitchFamily="18" charset="0"/>
                  </a:rPr>
                  <a:t>Taylor Series for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𝑒</m:t>
                        </m:r>
                      </m:e>
                      <m:sup>
                        <m:r>
                          <a:rPr lang="en-US" sz="2400" b="0" i="1" smtClean="0">
                            <a:solidFill>
                              <a:schemeClr val="tx1"/>
                            </a:solidFill>
                            <a:latin typeface="Cambria Math" panose="02040503050406030204" pitchFamily="18" charset="0"/>
                          </a:rPr>
                          <m:t>𝑥</m:t>
                        </m:r>
                      </m:sup>
                    </m:sSup>
                  </m:oMath>
                </a14:m>
                <a:endParaRPr lang="en-US" sz="240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nary>
                        <m:naryPr>
                          <m:chr m:val="∑"/>
                          <m:limLoc m:val="subSup"/>
                          <m:ctrlPr>
                            <a:rPr lang="en-US" sz="2400" i="1" smtClean="0">
                              <a:solidFill>
                                <a:schemeClr val="tx1"/>
                              </a:solidFill>
                              <a:latin typeface="Cambria Math" panose="02040503050406030204" pitchFamily="18" charset="0"/>
                            </a:rPr>
                          </m:ctrlPr>
                        </m:naryPr>
                        <m:sub>
                          <m:r>
                            <m:rPr>
                              <m:brk m:alnAt="25"/>
                            </m:rPr>
                            <a:rPr lang="en-US" sz="2400" b="0" i="1" smtClean="0">
                              <a:solidFill>
                                <a:schemeClr val="tx1"/>
                              </a:solidFill>
                              <a:latin typeface="Cambria Math" panose="02040503050406030204" pitchFamily="18" charset="0"/>
                            </a:rPr>
                            <m:t>𝑘</m:t>
                          </m:r>
                          <m:r>
                            <a:rPr lang="en-US" sz="2400" b="0" i="1" smtClean="0">
                              <a:solidFill>
                                <a:schemeClr val="tx1"/>
                              </a:solidFill>
                              <a:latin typeface="Cambria Math" panose="02040503050406030204" pitchFamily="18" charset="0"/>
                            </a:rPr>
                            <m:t>=0</m:t>
                          </m:r>
                        </m:sub>
                        <m:sup>
                          <m:r>
                            <a:rPr lang="en-US" sz="2400" b="0" i="1" smtClean="0">
                              <a:solidFill>
                                <a:schemeClr val="tx1"/>
                              </a:solidFill>
                              <a:latin typeface="Cambria Math" panose="02040503050406030204" pitchFamily="18" charset="0"/>
                            </a:rPr>
                            <m:t>∞</m:t>
                          </m:r>
                        </m:sup>
                        <m:e>
                          <m:f>
                            <m:fPr>
                              <m:ctrlPr>
                                <a:rPr lang="en-US" sz="2400" b="0" i="1" smtClean="0">
                                  <a:solidFill>
                                    <a:schemeClr val="tx1"/>
                                  </a:solidFill>
                                  <a:latin typeface="Cambria Math" panose="02040503050406030204" pitchFamily="18" charset="0"/>
                                </a:rPr>
                              </m:ctrlPr>
                            </m:fPr>
                            <m:num>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𝑥</m:t>
                                  </m:r>
                                </m:e>
                                <m:sup>
                                  <m:r>
                                    <a:rPr lang="en-US" sz="2400" b="0" i="1" smtClean="0">
                                      <a:solidFill>
                                        <a:schemeClr val="tx1"/>
                                      </a:solidFill>
                                      <a:latin typeface="Cambria Math" panose="02040503050406030204" pitchFamily="18" charset="0"/>
                                    </a:rPr>
                                    <m:t>𝑘</m:t>
                                  </m:r>
                                </m:sup>
                              </m:sSup>
                            </m:num>
                            <m:den>
                              <m:r>
                                <a:rPr lang="en-US" sz="2400" b="0" i="1" smtClean="0">
                                  <a:solidFill>
                                    <a:schemeClr val="tx1"/>
                                  </a:solidFill>
                                  <a:latin typeface="Cambria Math" panose="02040503050406030204" pitchFamily="18" charset="0"/>
                                </a:rPr>
                                <m:t>𝑘</m:t>
                              </m:r>
                              <m:r>
                                <a:rPr lang="en-US" sz="2400" b="0" i="1" smtClean="0">
                                  <a:solidFill>
                                    <a:schemeClr val="tx1"/>
                                  </a:solidFill>
                                  <a:latin typeface="Cambria Math" panose="02040503050406030204" pitchFamily="18" charset="0"/>
                                </a:rPr>
                                <m:t>!</m:t>
                              </m:r>
                            </m:den>
                          </m:f>
                        </m:e>
                      </m:nary>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𝑒</m:t>
                          </m:r>
                        </m:e>
                        <m:sup>
                          <m:r>
                            <a:rPr lang="en-US" sz="2400" b="0" i="1" smtClean="0">
                              <a:solidFill>
                                <a:schemeClr val="tx1"/>
                              </a:solidFill>
                              <a:latin typeface="Cambria Math" panose="02040503050406030204" pitchFamily="18" charset="0"/>
                            </a:rPr>
                            <m:t>𝑥</m:t>
                          </m:r>
                        </m:sup>
                      </m:sSup>
                    </m:oMath>
                  </m:oMathPara>
                </a14:m>
                <a:endParaRPr lang="en-US" sz="2400" dirty="0">
                  <a:solidFill>
                    <a:schemeClr val="tx1"/>
                  </a:solidFill>
                </a:endParaRPr>
              </a:p>
            </p:txBody>
          </p:sp>
        </mc:Choice>
        <mc:Fallback xmlns="">
          <p:sp>
            <p:nvSpPr>
              <p:cNvPr id="6" name="Rectangle 5">
                <a:extLst>
                  <a:ext uri="{FF2B5EF4-FFF2-40B4-BE49-F238E27FC236}">
                    <a16:creationId xmlns:a16="http://schemas.microsoft.com/office/drawing/2014/main" id="{D9BB84B5-5E96-4D8A-AA4D-AA6DDE85CAF8}"/>
                  </a:ext>
                </a:extLst>
              </p:cNvPr>
              <p:cNvSpPr>
                <a:spLocks noRot="1" noChangeAspect="1" noMove="1" noResize="1" noEditPoints="1" noAdjustHandles="1" noChangeArrowheads="1" noChangeShapeType="1" noTextEdit="1"/>
              </p:cNvSpPr>
              <p:nvPr/>
            </p:nvSpPr>
            <p:spPr>
              <a:xfrm>
                <a:off x="3162300" y="4946650"/>
                <a:ext cx="3409950" cy="1254761"/>
              </a:xfrm>
              <a:prstGeom prst="rect">
                <a:avLst/>
              </a:prstGeom>
              <a:blipFill>
                <a:blip r:embed="rId4"/>
                <a:stretch>
                  <a:fillRect t="-2871"/>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D94A1D-E0BE-4654-AFF4-765FA84D160D}"/>
                  </a:ext>
                </a:extLst>
              </p:cNvPr>
              <p:cNvSpPr txBox="1"/>
              <p:nvPr/>
            </p:nvSpPr>
            <p:spPr>
              <a:xfrm>
                <a:off x="6477000" y="5302321"/>
                <a:ext cx="3556000" cy="5434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rPr>
                            <m:t>𝜆</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𝜆</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0</m:t>
                          </m:r>
                        </m:sup>
                      </m:sSup>
                      <m:r>
                        <a:rPr lang="en-US" sz="2800" b="0" i="1" smtClean="0">
                          <a:latin typeface="Cambria Math" panose="02040503050406030204" pitchFamily="18" charset="0"/>
                        </a:rPr>
                        <m:t>=1</m:t>
                      </m:r>
                    </m:oMath>
                  </m:oMathPara>
                </a14:m>
                <a:endParaRPr lang="en-US" sz="2800" dirty="0"/>
              </a:p>
            </p:txBody>
          </p:sp>
        </mc:Choice>
        <mc:Fallback xmlns="">
          <p:sp>
            <p:nvSpPr>
              <p:cNvPr id="7" name="TextBox 6">
                <a:extLst>
                  <a:ext uri="{FF2B5EF4-FFF2-40B4-BE49-F238E27FC236}">
                    <a16:creationId xmlns:a16="http://schemas.microsoft.com/office/drawing/2014/main" id="{54D94A1D-E0BE-4654-AFF4-765FA84D160D}"/>
                  </a:ext>
                </a:extLst>
              </p:cNvPr>
              <p:cNvSpPr txBox="1">
                <a:spLocks noRot="1" noChangeAspect="1" noMove="1" noResize="1" noEditPoints="1" noAdjustHandles="1" noChangeArrowheads="1" noChangeShapeType="1" noTextEdit="1"/>
              </p:cNvSpPr>
              <p:nvPr/>
            </p:nvSpPr>
            <p:spPr>
              <a:xfrm>
                <a:off x="6477000" y="5302321"/>
                <a:ext cx="3556000" cy="54341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529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2B8E-8A46-47C5-8144-FB96F50A8881}"/>
              </a:ext>
            </a:extLst>
          </p:cNvPr>
          <p:cNvSpPr>
            <a:spLocks noGrp="1"/>
          </p:cNvSpPr>
          <p:nvPr>
            <p:ph type="title"/>
          </p:nvPr>
        </p:nvSpPr>
        <p:spPr/>
        <p:txBody>
          <a:bodyPr/>
          <a:lstStyle/>
          <a:p>
            <a:r>
              <a:rPr lang="en-US" dirty="0"/>
              <a:t>Let’s check something…the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281978-8A14-4ACC-B44E-A087C0DD540B}"/>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=0</m:t>
                        </m:r>
                      </m:sub>
                      <m:sup>
                        <m:r>
                          <a:rPr lang="en-US" b="0" i="1" smtClean="0">
                            <a:latin typeface="Cambria Math" panose="02040503050406030204" pitchFamily="18" charset="0"/>
                          </a:rPr>
                          <m:t>∞</m:t>
                        </m:r>
                      </m:sup>
                      <m:e>
                        <m:r>
                          <a:rPr lang="en-US" b="0" i="1" smtClean="0">
                            <a:latin typeface="Cambria Math" panose="02040503050406030204" pitchFamily="18" charset="0"/>
                          </a:rPr>
                          <m:t>𝑘</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sup>
                        </m:sSup>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𝑘</m:t>
                                </m:r>
                              </m:sup>
                            </m:sSup>
                          </m:num>
                          <m:den>
                            <m:r>
                              <a:rPr lang="en-US" b="0" i="1" smtClean="0">
                                <a:latin typeface="Cambria Math" panose="02040503050406030204" pitchFamily="18" charset="0"/>
                              </a:rPr>
                              <m:t>𝑘</m:t>
                            </m:r>
                            <m:r>
                              <a:rPr lang="en-US" b="0" i="1" smtClean="0">
                                <a:latin typeface="Cambria Math" panose="02040503050406030204" pitchFamily="18" charset="0"/>
                              </a:rPr>
                              <m:t>!</m:t>
                            </m:r>
                          </m:den>
                        </m:f>
                      </m:e>
                    </m:nary>
                  </m:oMath>
                </a14:m>
                <a:endParaRPr lang="en-US" b="0" dirty="0"/>
              </a:p>
              <a:p>
                <a14:m>
                  <m:oMath xmlns:m="http://schemas.openxmlformats.org/officeDocument/2006/math">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m:t>
                        </m:r>
                        <m:r>
                          <a:rPr lang="en-US" b="0" i="1" smtClean="0">
                            <a:latin typeface="Cambria Math" panose="02040503050406030204" pitchFamily="18" charset="0"/>
                          </a:rPr>
                          <m:t>1</m:t>
                        </m:r>
                      </m:sub>
                      <m:sup>
                        <m:r>
                          <a:rPr lang="en-US" i="1">
                            <a:latin typeface="Cambria Math" panose="02040503050406030204" pitchFamily="18" charset="0"/>
                          </a:rPr>
                          <m:t>∞</m:t>
                        </m:r>
                      </m:sup>
                      <m:e>
                        <m:r>
                          <a:rPr lang="en-US" i="1">
                            <a:latin typeface="Cambria Math" panose="02040503050406030204" pitchFamily="18" charset="0"/>
                          </a:rPr>
                          <m:t>𝑘</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𝑘</m:t>
                                </m:r>
                              </m:sup>
                            </m:sSup>
                          </m:num>
                          <m:den>
                            <m:r>
                              <a:rPr lang="en-US" i="1">
                                <a:latin typeface="Cambria Math" panose="02040503050406030204" pitchFamily="18" charset="0"/>
                              </a:rPr>
                              <m:t>𝑘</m:t>
                            </m:r>
                            <m:r>
                              <a:rPr lang="en-US" i="1">
                                <a:latin typeface="Cambria Math" panose="02040503050406030204" pitchFamily="18" charset="0"/>
                              </a:rPr>
                              <m:t>!</m:t>
                            </m:r>
                          </m:den>
                        </m:f>
                      </m:e>
                    </m:nary>
                  </m:oMath>
                </a14:m>
                <a:r>
                  <a:rPr lang="en-US" dirty="0"/>
                  <a:t> first term is </a:t>
                </a:r>
                <a14:m>
                  <m:oMath xmlns:m="http://schemas.openxmlformats.org/officeDocument/2006/math">
                    <m:r>
                      <a:rPr lang="en-US" b="0" i="1" smtClean="0">
                        <a:latin typeface="Cambria Math" panose="02040503050406030204" pitchFamily="18" charset="0"/>
                      </a:rPr>
                      <m:t>0</m:t>
                    </m:r>
                  </m:oMath>
                </a14:m>
                <a:r>
                  <a:rPr lang="en-US" dirty="0"/>
                  <a:t>. </a:t>
                </a:r>
              </a:p>
              <a:p>
                <a14:m>
                  <m:oMath xmlns:m="http://schemas.openxmlformats.org/officeDocument/2006/math">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m:t>
                        </m:r>
                        <m:r>
                          <a:rPr lang="en-US" b="0" i="1" smtClean="0">
                            <a:latin typeface="Cambria Math" panose="02040503050406030204" pitchFamily="18" charset="0"/>
                          </a:rPr>
                          <m:t>1</m:t>
                        </m:r>
                      </m:sub>
                      <m:sup>
                        <m:r>
                          <a:rPr lang="en-US" i="1">
                            <a:latin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𝑘</m:t>
                                </m:r>
                              </m:sup>
                            </m:sSup>
                          </m:num>
                          <m:den>
                            <m:r>
                              <a:rPr lang="en-US" b="0" i="1" smtClean="0">
                                <a:latin typeface="Cambria Math" panose="02040503050406030204" pitchFamily="18" charset="0"/>
                              </a:rPr>
                              <m:t>(</m:t>
                            </m:r>
                            <m:r>
                              <a:rPr lang="en-US" i="1">
                                <a:latin typeface="Cambria Math" panose="02040503050406030204" pitchFamily="18" charset="0"/>
                              </a:rPr>
                              <m:t>𝑘</m:t>
                            </m:r>
                            <m:r>
                              <a:rPr lang="en-US" b="0" i="1" smtClean="0">
                                <a:latin typeface="Cambria Math" panose="02040503050406030204" pitchFamily="18" charset="0"/>
                              </a:rPr>
                              <m:t>−1)</m:t>
                            </m:r>
                            <m:r>
                              <a:rPr lang="en-US" i="1">
                                <a:latin typeface="Cambria Math" panose="02040503050406030204" pitchFamily="18" charset="0"/>
                              </a:rPr>
                              <m:t>!</m:t>
                            </m:r>
                          </m:den>
                        </m:f>
                      </m:e>
                    </m:nary>
                  </m:oMath>
                </a14:m>
                <a:r>
                  <a:rPr lang="en-US" dirty="0"/>
                  <a:t>   cancel the </a:t>
                </a:r>
                <a14:m>
                  <m:oMath xmlns:m="http://schemas.openxmlformats.org/officeDocument/2006/math">
                    <m:r>
                      <a:rPr lang="en-US" b="0" i="1" smtClean="0">
                        <a:latin typeface="Cambria Math" panose="02040503050406030204" pitchFamily="18" charset="0"/>
                      </a:rPr>
                      <m:t>𝑘</m:t>
                    </m:r>
                  </m:oMath>
                </a14:m>
                <a:r>
                  <a:rPr lang="en-US" dirty="0"/>
                  <a:t>.</a:t>
                </a:r>
              </a:p>
              <a:p>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𝜆</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m:t>
                        </m:r>
                        <m:r>
                          <a:rPr lang="en-US" b="0" i="1" smtClean="0">
                            <a:latin typeface="Cambria Math" panose="02040503050406030204" pitchFamily="18" charset="0"/>
                          </a:rPr>
                          <m:t>1</m:t>
                        </m:r>
                      </m:sub>
                      <m:sup>
                        <m:r>
                          <a:rPr lang="en-US" i="1">
                            <a:latin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𝑘</m:t>
                                </m:r>
                                <m:r>
                                  <a:rPr lang="en-US" b="0" i="1" smtClean="0">
                                    <a:latin typeface="Cambria Math" panose="02040503050406030204" pitchFamily="18" charset="0"/>
                                  </a:rPr>
                                  <m:t>−1</m:t>
                                </m:r>
                              </m:sup>
                            </m:sSup>
                          </m:num>
                          <m:den>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den>
                        </m:f>
                      </m:e>
                    </m:nary>
                  </m:oMath>
                </a14:m>
                <a:r>
                  <a:rPr lang="en-US" dirty="0"/>
                  <a:t>   factor out </a:t>
                </a:r>
                <a14:m>
                  <m:oMath xmlns:m="http://schemas.openxmlformats.org/officeDocument/2006/math">
                    <m:r>
                      <a:rPr lang="en-US" b="0" i="1" smtClean="0">
                        <a:latin typeface="Cambria Math" panose="02040503050406030204" pitchFamily="18" charset="0"/>
                      </a:rPr>
                      <m:t>𝜆</m:t>
                    </m:r>
                  </m:oMath>
                </a14:m>
                <a:r>
                  <a:rPr lang="en-US" dirty="0"/>
                  <a:t>.</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𝜆</m:t>
                    </m:r>
                    <m:nary>
                      <m:naryPr>
                        <m:chr m:val="∑"/>
                        <m:ctrlPr>
                          <a:rPr lang="en-US" i="1">
                            <a:latin typeface="Cambria Math" panose="02040503050406030204" pitchFamily="18" charset="0"/>
                          </a:rPr>
                        </m:ctrlPr>
                      </m:naryPr>
                      <m:sub>
                        <m:r>
                          <a:rPr lang="en-US" b="0" i="1" smtClean="0">
                            <a:latin typeface="Cambria Math" panose="02040503050406030204" pitchFamily="18" charset="0"/>
                          </a:rPr>
                          <m:t>𝑗</m:t>
                        </m:r>
                        <m:r>
                          <a:rPr lang="en-US" i="1">
                            <a:latin typeface="Cambria Math" panose="02040503050406030204" pitchFamily="18" charset="0"/>
                          </a:rPr>
                          <m:t>=</m:t>
                        </m:r>
                        <m:r>
                          <a:rPr lang="en-US" b="0" i="1" smtClean="0">
                            <a:latin typeface="Cambria Math" panose="02040503050406030204" pitchFamily="18" charset="0"/>
                          </a:rPr>
                          <m:t>0</m:t>
                        </m:r>
                      </m:sub>
                      <m:sup>
                        <m:r>
                          <a:rPr lang="en-US" i="1">
                            <a:latin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b="0" i="1" smtClean="0">
                                    <a:latin typeface="Cambria Math" panose="02040503050406030204" pitchFamily="18" charset="0"/>
                                  </a:rPr>
                                  <m:t>𝑗</m:t>
                                </m:r>
                              </m:sup>
                            </m:sSup>
                          </m:num>
                          <m:den>
                            <m:r>
                              <a:rPr lang="en-US" i="1">
                                <a:latin typeface="Cambria Math" panose="02040503050406030204" pitchFamily="18" charset="0"/>
                              </a:rPr>
                              <m:t>(</m:t>
                            </m:r>
                            <m:r>
                              <a:rPr lang="en-US" b="0" i="1" smtClean="0">
                                <a:latin typeface="Cambria Math" panose="02040503050406030204" pitchFamily="18" charset="0"/>
                              </a:rPr>
                              <m:t>𝑗</m:t>
                            </m:r>
                            <m:r>
                              <a:rPr lang="en-US" i="1">
                                <a:latin typeface="Cambria Math" panose="02040503050406030204" pitchFamily="18" charset="0"/>
                              </a:rPr>
                              <m:t>)!</m:t>
                            </m:r>
                          </m:den>
                        </m:f>
                      </m:e>
                    </m:nary>
                  </m:oMath>
                </a14:m>
                <a:r>
                  <a:rPr lang="en-US" dirty="0"/>
                  <a:t>   Define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⋅1</m:t>
                    </m:r>
                  </m:oMath>
                </a14:m>
                <a:r>
                  <a:rPr lang="en-US" dirty="0"/>
                  <a:t> The summation is just the </a:t>
                </a:r>
                <a:r>
                  <a:rPr lang="en-US" dirty="0" err="1"/>
                  <a:t>pmf</a:t>
                </a:r>
                <a:r>
                  <a:rPr lang="en-US" dirty="0"/>
                  <a:t>!</a:t>
                </a:r>
              </a:p>
            </p:txBody>
          </p:sp>
        </mc:Choice>
        <mc:Fallback xmlns="">
          <p:sp>
            <p:nvSpPr>
              <p:cNvPr id="3" name="Content Placeholder 2">
                <a:extLst>
                  <a:ext uri="{FF2B5EF4-FFF2-40B4-BE49-F238E27FC236}">
                    <a16:creationId xmlns:a16="http://schemas.microsoft.com/office/drawing/2014/main" id="{BD281978-8A14-4ACC-B44E-A087C0DD540B}"/>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230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CDE3-A494-8E9D-4FAC-89F039461283}"/>
              </a:ext>
            </a:extLst>
          </p:cNvPr>
          <p:cNvSpPr>
            <a:spLocks noGrp="1"/>
          </p:cNvSpPr>
          <p:nvPr>
            <p:ph type="title"/>
          </p:nvPr>
        </p:nvSpPr>
        <p:spPr/>
        <p:txBody>
          <a:bodyPr/>
          <a:lstStyle/>
          <a:p>
            <a:r>
              <a:rPr lang="en-US" dirty="0"/>
              <a:t>Discrete Zoo of Random Variables</a:t>
            </a:r>
          </a:p>
        </p:txBody>
      </p:sp>
      <p:sp>
        <p:nvSpPr>
          <p:cNvPr id="6" name="Rectangle: Rounded Corners 5">
            <a:extLst>
              <a:ext uri="{FF2B5EF4-FFF2-40B4-BE49-F238E27FC236}">
                <a16:creationId xmlns:a16="http://schemas.microsoft.com/office/drawing/2014/main" id="{007F89B3-3B4D-0B9F-6C35-3A422A5FB8BA}"/>
              </a:ext>
            </a:extLst>
          </p:cNvPr>
          <p:cNvSpPr/>
          <p:nvPr/>
        </p:nvSpPr>
        <p:spPr>
          <a:xfrm>
            <a:off x="502370" y="1699958"/>
            <a:ext cx="11187259" cy="3192082"/>
          </a:xfrm>
          <a:prstGeom prst="roundRect">
            <a:avLst>
              <a:gd name="adj" fmla="val 13749"/>
            </a:avLst>
          </a:prstGeom>
          <a:solidFill>
            <a:srgbClr val="ECF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There are </a:t>
            </a:r>
            <a:r>
              <a:rPr kumimoji="0" lang="en-US" sz="2800" i="1"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common patterns </a:t>
            </a:r>
            <a:r>
              <a:rPr kumimoji="0" lang="en-US" sz="280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of random experiments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latin typeface="Segoe UI" panose="020B0502040204020203" pitchFamily="34" charset="0"/>
              <a:cs typeface="Segoe UI" panose="020B050204020402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Segoe UI" panose="020B0502040204020203" pitchFamily="34" charset="0"/>
                <a:cs typeface="Segoe UI" panose="020B0502040204020203" pitchFamily="34" charset="0"/>
              </a:rPr>
              <a:t>We’re going to </a:t>
            </a:r>
            <a:r>
              <a:rPr lang="en-US" sz="2800" b="1" dirty="0">
                <a:solidFill>
                  <a:schemeClr val="tx1"/>
                </a:solidFill>
                <a:latin typeface="Segoe UI" panose="020B0502040204020203" pitchFamily="34" charset="0"/>
                <a:cs typeface="Segoe UI" panose="020B0502040204020203" pitchFamily="34" charset="0"/>
              </a:rPr>
              <a:t>identify some common patterns</a:t>
            </a:r>
            <a:r>
              <a:rPr lang="en-US" sz="2800" dirty="0">
                <a:solidFill>
                  <a:schemeClr val="tx1"/>
                </a:solidFill>
                <a:latin typeface="Segoe UI" panose="020B0502040204020203" pitchFamily="34" charset="0"/>
                <a:cs typeface="Segoe UI" panose="020B0502040204020203" pitchFamily="34" charset="0"/>
              </a:rPr>
              <a:t>, and </a:t>
            </a:r>
            <a:r>
              <a:rPr lang="en-US" sz="2800" b="1" dirty="0">
                <a:solidFill>
                  <a:schemeClr val="tx1"/>
                </a:solidFill>
                <a:latin typeface="Segoe UI" panose="020B0502040204020203" pitchFamily="34" charset="0"/>
                <a:cs typeface="Segoe UI" panose="020B0502040204020203" pitchFamily="34" charset="0"/>
              </a:rPr>
              <a:t>compute the support, PMF, CDF, expectation, and variance</a:t>
            </a:r>
            <a:r>
              <a:rPr lang="en-US" sz="2800" dirty="0">
                <a:solidFill>
                  <a:schemeClr val="tx1"/>
                </a:solidFill>
                <a:latin typeface="Segoe UI" panose="020B0502040204020203" pitchFamily="34" charset="0"/>
                <a:cs typeface="Segoe UI" panose="020B0502040204020203" pitchFamily="34" charset="0"/>
              </a:rPr>
              <a:t> for them, so </a:t>
            </a:r>
            <a:r>
              <a:rPr lang="en-US" sz="2800" i="1" dirty="0">
                <a:solidFill>
                  <a:schemeClr val="tx1"/>
                </a:solidFill>
                <a:latin typeface="Segoe UI" panose="020B0502040204020203" pitchFamily="34" charset="0"/>
                <a:cs typeface="Segoe UI" panose="020B0502040204020203" pitchFamily="34" charset="0"/>
              </a:rPr>
              <a:t>when we see a random variable that matches that pattern</a:t>
            </a:r>
            <a:r>
              <a:rPr lang="en-US" sz="2800" dirty="0">
                <a:solidFill>
                  <a:schemeClr val="tx1"/>
                </a:solidFill>
                <a:latin typeface="Segoe UI" panose="020B0502040204020203" pitchFamily="34" charset="0"/>
                <a:cs typeface="Segoe UI" panose="020B0502040204020203" pitchFamily="34" charset="0"/>
              </a:rPr>
              <a:t>, we don’t have to re-compute everything! </a:t>
            </a:r>
            <a:endParaRPr lang="en-US" sz="2800" dirty="0"/>
          </a:p>
        </p:txBody>
      </p:sp>
      <p:pic>
        <p:nvPicPr>
          <p:cNvPr id="17" name="Graphic 16" descr="Hippo">
            <a:extLst>
              <a:ext uri="{FF2B5EF4-FFF2-40B4-BE49-F238E27FC236}">
                <a16:creationId xmlns:a16="http://schemas.microsoft.com/office/drawing/2014/main" id="{66D29DC6-E9E4-7085-5FE3-05C47B1262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239" y="5090828"/>
            <a:ext cx="1235012" cy="1235012"/>
          </a:xfrm>
          <a:prstGeom prst="rect">
            <a:avLst/>
          </a:prstGeom>
        </p:spPr>
      </p:pic>
      <p:pic>
        <p:nvPicPr>
          <p:cNvPr id="18" name="Graphic 17" descr="Rubber duck">
            <a:extLst>
              <a:ext uri="{FF2B5EF4-FFF2-40B4-BE49-F238E27FC236}">
                <a16:creationId xmlns:a16="http://schemas.microsoft.com/office/drawing/2014/main" id="{814CA63A-1410-5ED7-99E1-604E464788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0154" y="5090828"/>
            <a:ext cx="1235012" cy="1235012"/>
          </a:xfrm>
          <a:prstGeom prst="rect">
            <a:avLst/>
          </a:prstGeom>
        </p:spPr>
      </p:pic>
      <p:pic>
        <p:nvPicPr>
          <p:cNvPr id="21" name="Graphic 20" descr="Rabbit">
            <a:extLst>
              <a:ext uri="{FF2B5EF4-FFF2-40B4-BE49-F238E27FC236}">
                <a16:creationId xmlns:a16="http://schemas.microsoft.com/office/drawing/2014/main" id="{DEB3F129-2D11-A82B-0D6E-17F08A4A6D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02116" y="5040630"/>
            <a:ext cx="1235012" cy="1235012"/>
          </a:xfrm>
          <a:prstGeom prst="rect">
            <a:avLst/>
          </a:prstGeom>
        </p:spPr>
      </p:pic>
      <p:pic>
        <p:nvPicPr>
          <p:cNvPr id="22" name="Graphic 21" descr="Snake">
            <a:extLst>
              <a:ext uri="{FF2B5EF4-FFF2-40B4-BE49-F238E27FC236}">
                <a16:creationId xmlns:a16="http://schemas.microsoft.com/office/drawing/2014/main" id="{CB1213AF-C0A6-A3E5-82B0-88D56ED9EF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80671" y="5090828"/>
            <a:ext cx="1235012" cy="1235012"/>
          </a:xfrm>
          <a:prstGeom prst="rect">
            <a:avLst/>
          </a:prstGeom>
        </p:spPr>
      </p:pic>
      <p:pic>
        <p:nvPicPr>
          <p:cNvPr id="23" name="Graphic 22" descr="Turtle">
            <a:extLst>
              <a:ext uri="{FF2B5EF4-FFF2-40B4-BE49-F238E27FC236}">
                <a16:creationId xmlns:a16="http://schemas.microsoft.com/office/drawing/2014/main" id="{E23B5A8A-FD1A-BD84-2D84-F72BBB4908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62679" y="5090828"/>
            <a:ext cx="1235012" cy="1235012"/>
          </a:xfrm>
          <a:prstGeom prst="rect">
            <a:avLst/>
          </a:prstGeom>
        </p:spPr>
      </p:pic>
      <p:pic>
        <p:nvPicPr>
          <p:cNvPr id="24" name="Graphic 23" descr="Panda">
            <a:extLst>
              <a:ext uri="{FF2B5EF4-FFF2-40B4-BE49-F238E27FC236}">
                <a16:creationId xmlns:a16="http://schemas.microsoft.com/office/drawing/2014/main" id="{48B08A8E-2638-333F-8908-DF9606056F2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3196" y="5122993"/>
            <a:ext cx="1235012" cy="1235012"/>
          </a:xfrm>
          <a:prstGeom prst="rect">
            <a:avLst/>
          </a:prstGeom>
        </p:spPr>
      </p:pic>
      <p:pic>
        <p:nvPicPr>
          <p:cNvPr id="25" name="Graphic 24" descr="Whale">
            <a:extLst>
              <a:ext uri="{FF2B5EF4-FFF2-40B4-BE49-F238E27FC236}">
                <a16:creationId xmlns:a16="http://schemas.microsoft.com/office/drawing/2014/main" id="{34CD33AA-6AEC-433D-D591-E3DDB1C6BF5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58254" y="5056859"/>
            <a:ext cx="1235012" cy="1235012"/>
          </a:xfrm>
          <a:prstGeom prst="rect">
            <a:avLst/>
          </a:prstGeom>
        </p:spPr>
      </p:pic>
      <p:pic>
        <p:nvPicPr>
          <p:cNvPr id="26" name="Graphic 25" descr="Elephant">
            <a:extLst>
              <a:ext uri="{FF2B5EF4-FFF2-40B4-BE49-F238E27FC236}">
                <a16:creationId xmlns:a16="http://schemas.microsoft.com/office/drawing/2014/main" id="{968CB1A9-A250-0B9D-8C99-6484C9BC4F8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292935" y="5056859"/>
            <a:ext cx="1235012" cy="1235012"/>
          </a:xfrm>
          <a:prstGeom prst="rect">
            <a:avLst/>
          </a:prstGeom>
        </p:spPr>
      </p:pic>
    </p:spTree>
    <p:extLst>
      <p:ext uri="{BB962C8B-B14F-4D97-AF65-F5344CB8AC3E}">
        <p14:creationId xmlns:p14="http://schemas.microsoft.com/office/powerpoint/2010/main" val="1331691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E6A7-4559-4D92-84EE-890F28403367}"/>
              </a:ext>
            </a:extLst>
          </p:cNvPr>
          <p:cNvSpPr>
            <a:spLocks noGrp="1"/>
          </p:cNvSpPr>
          <p:nvPr>
            <p:ph type="title"/>
          </p:nvPr>
        </p:nvSpPr>
        <p:spPr/>
        <p:txBody>
          <a:bodyPr/>
          <a:lstStyle/>
          <a:p>
            <a:r>
              <a:rPr lang="en-US" dirty="0"/>
              <a:t>Where did this expression come from?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B1BC98-3C44-4C56-980A-9B407D6E5C37}"/>
                  </a:ext>
                </a:extLst>
              </p:cNvPr>
              <p:cNvSpPr>
                <a:spLocks noGrp="1"/>
              </p:cNvSpPr>
              <p:nvPr>
                <p:ph idx="1"/>
              </p:nvPr>
            </p:nvSpPr>
            <p:spPr/>
            <p:txBody>
              <a:bodyPr>
                <a:normAutofit/>
              </a:bodyPr>
              <a:lstStyle/>
              <a:p>
                <a14:m>
                  <m:oMath xmlns:m="http://schemas.openxmlformats.org/officeDocument/2006/math">
                    <m:r>
                      <a:rPr lang="en-US" b="1" i="1" dirty="0" smtClean="0">
                        <a:latin typeface="Cambria Math" panose="02040503050406030204" pitchFamily="18" charset="0"/>
                      </a:rPr>
                      <m:t>𝑿</m:t>
                    </m:r>
                  </m:oMath>
                </a14:m>
                <a:r>
                  <a:rPr lang="en-US" b="1" dirty="0"/>
                  <a:t> is the number of car accidents in a day</a:t>
                </a:r>
              </a:p>
              <a:p>
                <a:pPr marL="0" indent="0">
                  <a:buNone/>
                </a:pPr>
                <a:endParaRPr lang="en-US" dirty="0"/>
              </a:p>
              <a:p>
                <a:r>
                  <a:rPr lang="en-US" dirty="0"/>
                  <a:t>If we knew the exact number of cars, and they all had identical probabilities of causing an accident…</a:t>
                </a:r>
              </a:p>
              <a:p>
                <a:r>
                  <a:rPr lang="en-US" dirty="0"/>
                  <a:t>It’d be just like counting the number of heads in </a:t>
                </a:r>
                <a14:m>
                  <m:oMath xmlns:m="http://schemas.openxmlformats.org/officeDocument/2006/math">
                    <m:r>
                      <a:rPr lang="en-US" b="0" i="1" smtClean="0">
                        <a:latin typeface="Cambria Math" panose="02040503050406030204" pitchFamily="18" charset="0"/>
                      </a:rPr>
                      <m:t>𝑛</m:t>
                    </m:r>
                  </m:oMath>
                </a14:m>
                <a:r>
                  <a:rPr lang="en-US" dirty="0"/>
                  <a:t> flips of a bunch of coins (the coins are just VERY biased).</a:t>
                </a:r>
              </a:p>
              <a:p>
                <a:r>
                  <a:rPr lang="en-US" dirty="0"/>
                  <a:t>The Poisson is a certain limit 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but </a:t>
                </a:r>
                <a14:m>
                  <m:oMath xmlns:m="http://schemas.openxmlformats.org/officeDocument/2006/math">
                    <m:r>
                      <a:rPr lang="en-US" b="0" i="1" smtClean="0">
                        <a:latin typeface="Cambria Math" panose="02040503050406030204" pitchFamily="18" charset="0"/>
                      </a:rPr>
                      <m:t>𝑛𝑝</m:t>
                    </m:r>
                  </m:oMath>
                </a14:m>
                <a:r>
                  <a:rPr lang="en-US" dirty="0"/>
                  <a:t> (the expected number of accidents) stays constant. </a:t>
                </a:r>
              </a:p>
            </p:txBody>
          </p:sp>
        </mc:Choice>
        <mc:Fallback xmlns="">
          <p:sp>
            <p:nvSpPr>
              <p:cNvPr id="3" name="Content Placeholder 2">
                <a:extLst>
                  <a:ext uri="{FF2B5EF4-FFF2-40B4-BE49-F238E27FC236}">
                    <a16:creationId xmlns:a16="http://schemas.microsoft.com/office/drawing/2014/main" id="{D7B1BC98-3C44-4C56-980A-9B407D6E5C37}"/>
                  </a:ext>
                </a:extLst>
              </p:cNvPr>
              <p:cNvSpPr>
                <a:spLocks noGrp="1" noRot="1" noChangeAspect="1" noMove="1" noResize="1" noEditPoints="1" noAdjustHandles="1" noChangeArrowheads="1" noChangeShapeType="1" noTextEdit="1"/>
              </p:cNvSpPr>
              <p:nvPr>
                <p:ph idx="1"/>
              </p:nvPr>
            </p:nvSpPr>
            <p:spPr>
              <a:blipFill>
                <a:blip r:embed="rId3"/>
                <a:stretch>
                  <a:fillRect l="-708" t="-2138" r="-545"/>
                </a:stretch>
              </a:blipFill>
            </p:spPr>
            <p:txBody>
              <a:bodyPr/>
              <a:lstStyle/>
              <a:p>
                <a:r>
                  <a:rPr lang="en-US">
                    <a:noFill/>
                  </a:rPr>
                  <a:t> </a:t>
                </a:r>
              </a:p>
            </p:txBody>
          </p:sp>
        </mc:Fallback>
      </mc:AlternateContent>
    </p:spTree>
    <p:extLst>
      <p:ext uri="{BB962C8B-B14F-4D97-AF65-F5344CB8AC3E}">
        <p14:creationId xmlns:p14="http://schemas.microsoft.com/office/powerpoint/2010/main" val="1150326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6171-0A51-4764-BA38-17A348AF83C5}"/>
              </a:ext>
            </a:extLst>
          </p:cNvPr>
          <p:cNvSpPr>
            <a:spLocks noGrp="1"/>
          </p:cNvSpPr>
          <p:nvPr>
            <p:ph type="title"/>
          </p:nvPr>
        </p:nvSpPr>
        <p:spPr/>
        <p:txBody>
          <a:bodyPr/>
          <a:lstStyle/>
          <a:p>
            <a:r>
              <a:rPr lang="en-US" dirty="0"/>
              <a:t>Scenario: Negative Binomial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786E90-8DA2-4B80-AA46-4140F5FBAC5B}"/>
                  </a:ext>
                </a:extLst>
              </p:cNvPr>
              <p:cNvSpPr>
                <a:spLocks noGrp="1"/>
              </p:cNvSpPr>
              <p:nvPr>
                <p:ph idx="1"/>
              </p:nvPr>
            </p:nvSpPr>
            <p:spPr>
              <a:xfrm>
                <a:off x="575240" y="1475287"/>
                <a:ext cx="8831650" cy="4845504"/>
              </a:xfrm>
            </p:spPr>
            <p:txBody>
              <a:bodyPr/>
              <a:lstStyle/>
              <a:p>
                <a:endParaRPr lang="en-US" dirty="0"/>
              </a:p>
              <a:p>
                <a:endParaRPr lang="en-US" dirty="0"/>
              </a:p>
              <a:p>
                <a:endParaRPr lang="en-US" dirty="0"/>
              </a:p>
              <a:p>
                <a:r>
                  <a:rPr lang="en-US" i="1" dirty="0"/>
                  <a:t>Example</a:t>
                </a:r>
              </a:p>
              <a:p>
                <a:r>
                  <a:rPr lang="en-US" dirty="0"/>
                  <a:t>You’re playing a carnival game, and there are </a:t>
                </a:r>
                <a14:m>
                  <m:oMath xmlns:m="http://schemas.openxmlformats.org/officeDocument/2006/math">
                    <m:r>
                      <a:rPr lang="en-US" b="0" i="1" smtClean="0">
                        <a:latin typeface="Cambria Math" panose="02040503050406030204" pitchFamily="18" charset="0"/>
                      </a:rPr>
                      <m:t>𝑟</m:t>
                    </m:r>
                  </m:oMath>
                </a14:m>
                <a:r>
                  <a:rPr lang="en-US" dirty="0"/>
                  <a:t> little kids nearby who all want a stuffed animal. You can win a single game (and thus win one stuffed animal) with probability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oMath>
                </a14:m>
                <a:r>
                  <a:rPr lang="en-US" dirty="0"/>
                  <a:t>(independently each time) How many times will you need to play the game before every kid gets their toy?</a:t>
                </a: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A4786E90-8DA2-4B80-AA46-4140F5FBAC5B}"/>
                  </a:ext>
                </a:extLst>
              </p:cNvPr>
              <p:cNvSpPr>
                <a:spLocks noGrp="1" noRot="1" noChangeAspect="1" noMove="1" noResize="1" noEditPoints="1" noAdjustHandles="1" noChangeArrowheads="1" noChangeShapeType="1" noTextEdit="1"/>
              </p:cNvSpPr>
              <p:nvPr>
                <p:ph idx="1"/>
              </p:nvPr>
            </p:nvSpPr>
            <p:spPr>
              <a:xfrm>
                <a:off x="575240" y="1475287"/>
                <a:ext cx="8831650" cy="4845504"/>
              </a:xfrm>
              <a:blipFill>
                <a:blip r:embed="rId3"/>
                <a:stretch>
                  <a:fillRect l="-897" r="-2692"/>
                </a:stretch>
              </a:blipFill>
            </p:spPr>
            <p:txBody>
              <a:bodyPr/>
              <a:lstStyle/>
              <a:p>
                <a:r>
                  <a:rPr lang="en-US">
                    <a:noFill/>
                  </a:rPr>
                  <a:t> </a:t>
                </a:r>
              </a:p>
            </p:txBody>
          </p:sp>
        </mc:Fallback>
      </mc:AlternateContent>
      <p:pic>
        <p:nvPicPr>
          <p:cNvPr id="1026" name="Picture 2" descr="IT'S SO FLUFFY! - It's so fluffy I'm gonna die | Meme Generator">
            <a:extLst>
              <a:ext uri="{FF2B5EF4-FFF2-40B4-BE49-F238E27FC236}">
                <a16:creationId xmlns:a16="http://schemas.microsoft.com/office/drawing/2014/main" id="{8A590F0B-2702-4212-B766-8A77803034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5252" y="4424490"/>
            <a:ext cx="2339467" cy="223004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EA96F60-A6E8-2888-E0DC-4CE4B2BE2C9B}"/>
                  </a:ext>
                </a:extLst>
              </p:cNvPr>
              <p:cNvSpPr txBox="1"/>
              <p:nvPr/>
            </p:nvSpPr>
            <p:spPr>
              <a:xfrm>
                <a:off x="518088" y="1565581"/>
                <a:ext cx="10946201" cy="867930"/>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Run </a:t>
                </a:r>
                <a:r>
                  <a:rPr kumimoji="0" lang="en-US" sz="2800" b="1" i="0"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independent</a:t>
                </a:r>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trials with probability </a:t>
                </a:r>
                <a14:m>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rPr>
                      <m:t>𝒑</m:t>
                    </m:r>
                  </m:oMath>
                </a14:m>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How many trials do you need </a:t>
                </a:r>
                <a:r>
                  <a:rPr kumimoji="0" lang="en-US" sz="2800" b="1"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until </a:t>
                </a:r>
                <a14:m>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rPr>
                      <m:t>𝒓</m:t>
                    </m:r>
                  </m:oMath>
                </a14:m>
                <a:r>
                  <a:rPr kumimoji="0" lang="en-US" sz="2800" b="1"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successes</a:t>
                </a:r>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p:txBody>
          </p:sp>
        </mc:Choice>
        <mc:Fallback xmlns="">
          <p:sp>
            <p:nvSpPr>
              <p:cNvPr id="7" name="TextBox 6">
                <a:extLst>
                  <a:ext uri="{FF2B5EF4-FFF2-40B4-BE49-F238E27FC236}">
                    <a16:creationId xmlns:a16="http://schemas.microsoft.com/office/drawing/2014/main" id="{CEA96F60-A6E8-2888-E0DC-4CE4B2BE2C9B}"/>
                  </a:ext>
                </a:extLst>
              </p:cNvPr>
              <p:cNvSpPr txBox="1">
                <a:spLocks noRot="1" noChangeAspect="1" noMove="1" noResize="1" noEditPoints="1" noAdjustHandles="1" noChangeArrowheads="1" noChangeShapeType="1" noTextEdit="1"/>
              </p:cNvSpPr>
              <p:nvPr/>
            </p:nvSpPr>
            <p:spPr>
              <a:xfrm>
                <a:off x="518088" y="1565581"/>
                <a:ext cx="10946201" cy="867930"/>
              </a:xfrm>
              <a:prstGeom prst="rect">
                <a:avLst/>
              </a:prstGeom>
              <a:blipFill>
                <a:blip r:embed="rId5"/>
                <a:stretch>
                  <a:fillRect l="-334" t="-12676" b="-19014"/>
                </a:stretch>
              </a:blipFill>
            </p:spPr>
            <p:txBody>
              <a:bodyPr/>
              <a:lstStyle/>
              <a:p>
                <a:r>
                  <a:rPr lang="en-US">
                    <a:noFill/>
                  </a:rPr>
                  <a:t> </a:t>
                </a:r>
              </a:p>
            </p:txBody>
          </p:sp>
        </mc:Fallback>
      </mc:AlternateContent>
    </p:spTree>
    <p:extLst>
      <p:ext uri="{BB962C8B-B14F-4D97-AF65-F5344CB8AC3E}">
        <p14:creationId xmlns:p14="http://schemas.microsoft.com/office/powerpoint/2010/main" val="1691016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150C-6411-4421-83C8-377CBEE7B3D9}"/>
              </a:ext>
            </a:extLst>
          </p:cNvPr>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C3D2A7-1814-4FA2-9A7D-DAB0E7ACE506}"/>
                  </a:ext>
                </a:extLst>
              </p:cNvPr>
              <p:cNvSpPr>
                <a:spLocks noGrp="1"/>
              </p:cNvSpPr>
              <p:nvPr>
                <p:ph idx="1"/>
              </p:nvPr>
            </p:nvSpPr>
            <p:spPr/>
            <p:txBody>
              <a:bodyPr/>
              <a:lstStyle/>
              <a:p>
                <a:pPr lvl="0">
                  <a:buClr>
                    <a:srgbClr val="1CADE4"/>
                  </a:buClr>
                  <a:defRPr/>
                </a:pPr>
                <a:r>
                  <a:rPr lang="en-US" b="1" dirty="0">
                    <a:solidFill>
                      <a:prstClr val="black"/>
                    </a:solidFill>
                  </a:rPr>
                  <a:t>Run </a:t>
                </a:r>
                <a:r>
                  <a:rPr lang="en-US" b="1" u="sng" dirty="0">
                    <a:solidFill>
                      <a:prstClr val="black"/>
                    </a:solidFill>
                  </a:rPr>
                  <a:t>independent</a:t>
                </a:r>
                <a:r>
                  <a:rPr lang="en-US" b="1" dirty="0">
                    <a:solidFill>
                      <a:prstClr val="black"/>
                    </a:solidFill>
                  </a:rPr>
                  <a:t> trials with probability </a:t>
                </a:r>
                <a14:m>
                  <m:oMath xmlns:m="http://schemas.openxmlformats.org/officeDocument/2006/math">
                    <m:r>
                      <a:rPr lang="en-US" b="1" i="1">
                        <a:solidFill>
                          <a:prstClr val="black"/>
                        </a:solidFill>
                        <a:latin typeface="Cambria Math" panose="02040503050406030204" pitchFamily="18" charset="0"/>
                      </a:rPr>
                      <m:t>𝒑</m:t>
                    </m:r>
                  </m:oMath>
                </a14:m>
                <a:r>
                  <a:rPr lang="en-US" b="1" dirty="0">
                    <a:solidFill>
                      <a:prstClr val="black"/>
                    </a:solidFill>
                  </a:rPr>
                  <a:t>. How many trials do you need </a:t>
                </a:r>
                <a:r>
                  <a:rPr lang="en-US" b="1" i="1" dirty="0">
                    <a:solidFill>
                      <a:prstClr val="black"/>
                    </a:solidFill>
                  </a:rPr>
                  <a:t>until </a:t>
                </a:r>
                <a14:m>
                  <m:oMath xmlns:m="http://schemas.openxmlformats.org/officeDocument/2006/math">
                    <m:r>
                      <a:rPr lang="en-US" b="1" i="1">
                        <a:solidFill>
                          <a:prstClr val="black"/>
                        </a:solidFill>
                        <a:latin typeface="Cambria Math" panose="02040503050406030204" pitchFamily="18" charset="0"/>
                      </a:rPr>
                      <m:t>𝒓</m:t>
                    </m:r>
                  </m:oMath>
                </a14:m>
                <a:r>
                  <a:rPr lang="en-US" b="1" i="1" dirty="0">
                    <a:solidFill>
                      <a:prstClr val="black"/>
                    </a:solidFill>
                  </a:rPr>
                  <a:t> successes</a:t>
                </a:r>
                <a:r>
                  <a:rPr lang="en-US" b="1" dirty="0">
                    <a:solidFill>
                      <a:prstClr val="black"/>
                    </a:solidFill>
                  </a:rPr>
                  <a:t>?</a:t>
                </a:r>
              </a:p>
              <a:p>
                <a:pPr lvl="0">
                  <a:buClr>
                    <a:srgbClr val="1CADE4"/>
                  </a:buClr>
                  <a:defRPr/>
                </a:pPr>
                <a:endParaRPr lang="en-US" sz="1000" b="1" dirty="0">
                  <a:solidFill>
                    <a:prstClr val="black"/>
                  </a:solidFill>
                </a:endParaRPr>
              </a:p>
              <a:p>
                <a:pPr lvl="0">
                  <a:buClr>
                    <a:srgbClr val="1CADE4"/>
                  </a:buClr>
                  <a:defRPr/>
                </a:pPr>
                <a14:m>
                  <m:oMath xmlns:m="http://schemas.openxmlformats.org/officeDocument/2006/math">
                    <m:r>
                      <a:rPr lang="en-US" b="0" i="1" smtClean="0">
                        <a:solidFill>
                          <a:prstClr val="black"/>
                        </a:solidFill>
                        <a:latin typeface="Cambria Math" panose="02040503050406030204" pitchFamily="18" charset="0"/>
                      </a:rPr>
                      <m:t>𝑋</m:t>
                    </m:r>
                  </m:oMath>
                </a14:m>
                <a:r>
                  <a:rPr lang="en-US" dirty="0">
                    <a:solidFill>
                      <a:prstClr val="black"/>
                    </a:solidFill>
                  </a:rPr>
                  <a:t> is the number of trials till (and including) the </a:t>
                </a:r>
                <a:r>
                  <a:rPr lang="en-US" dirty="0" err="1">
                    <a:solidFill>
                      <a:prstClr val="black"/>
                    </a:solidFill>
                  </a:rPr>
                  <a:t>r’th</a:t>
                </a:r>
                <a:r>
                  <a:rPr lang="en-US" dirty="0">
                    <a:solidFill>
                      <a:prstClr val="black"/>
                    </a:solidFill>
                  </a:rPr>
                  <a:t> success</a:t>
                </a:r>
              </a:p>
              <a:p>
                <a:pPr marL="0" indent="0">
                  <a:buNone/>
                </a:pPr>
                <a:endParaRPr lang="en-US" sz="1000" dirty="0"/>
              </a:p>
              <a:p>
                <a:r>
                  <a:rPr lang="en-US" dirty="0"/>
                  <a:t>What is the </a:t>
                </a:r>
                <a:r>
                  <a:rPr lang="en-US" b="1" dirty="0"/>
                  <a:t>support</a:t>
                </a:r>
                <a:r>
                  <a:rPr lang="en-US" dirty="0"/>
                  <a:t> of </a:t>
                </a:r>
                <a14:m>
                  <m:oMath xmlns:m="http://schemas.openxmlformats.org/officeDocument/2006/math">
                    <m:r>
                      <a:rPr lang="en-US" b="0" i="1" smtClean="0">
                        <a:latin typeface="Cambria Math" panose="02040503050406030204" pitchFamily="18" charset="0"/>
                      </a:rPr>
                      <m:t>𝑋</m:t>
                    </m:r>
                  </m:oMath>
                </a14:m>
                <a:r>
                  <a:rPr lang="en-US" dirty="0"/>
                  <a:t>?</a:t>
                </a:r>
              </a:p>
              <a:p>
                <a:r>
                  <a:rPr lang="en-US" dirty="0"/>
                  <a:t>What’s the </a:t>
                </a:r>
                <a:r>
                  <a:rPr lang="en-US" b="1" dirty="0"/>
                  <a:t>PMF</a:t>
                </a:r>
                <a:r>
                  <a:rPr lang="en-US" dirty="0"/>
                  <a:t>? </a:t>
                </a:r>
              </a:p>
              <a:p>
                <a:pPr lvl="1"/>
                <a:r>
                  <a:rPr lang="en-US" dirty="0"/>
                  <a:t>i.e., what is the probability it takes exactly </a:t>
                </a:r>
                <a14:m>
                  <m:oMath xmlns:m="http://schemas.openxmlformats.org/officeDocument/2006/math">
                    <m:r>
                      <a:rPr lang="en-US" b="0" i="1" smtClean="0">
                        <a:latin typeface="Cambria Math" panose="02040503050406030204" pitchFamily="18" charset="0"/>
                      </a:rPr>
                      <m:t>𝑘</m:t>
                    </m:r>
                  </m:oMath>
                </a14:m>
                <a:r>
                  <a:rPr lang="en-US" dirty="0"/>
                  <a:t> trials till the </a:t>
                </a:r>
                <a:r>
                  <a:rPr lang="en-US" dirty="0" err="1"/>
                  <a:t>r’th</a:t>
                </a:r>
                <a:r>
                  <a:rPr lang="en-US" dirty="0"/>
                  <a:t> success?</a:t>
                </a:r>
              </a:p>
            </p:txBody>
          </p:sp>
        </mc:Choice>
        <mc:Fallback xmlns="">
          <p:sp>
            <p:nvSpPr>
              <p:cNvPr id="3" name="Content Placeholder 2">
                <a:extLst>
                  <a:ext uri="{FF2B5EF4-FFF2-40B4-BE49-F238E27FC236}">
                    <a16:creationId xmlns:a16="http://schemas.microsoft.com/office/drawing/2014/main" id="{53C3D2A7-1814-4FA2-9A7D-DAB0E7ACE506}"/>
                  </a:ext>
                </a:extLst>
              </p:cNvPr>
              <p:cNvSpPr>
                <a:spLocks noGrp="1" noRot="1" noChangeAspect="1" noMove="1" noResize="1" noEditPoints="1" noAdjustHandles="1" noChangeArrowheads="1" noChangeShapeType="1" noTextEdit="1"/>
              </p:cNvSpPr>
              <p:nvPr>
                <p:ph idx="1"/>
              </p:nvPr>
            </p:nvSpPr>
            <p:spPr>
              <a:blipFill>
                <a:blip r:embed="rId3"/>
                <a:stretch>
                  <a:fillRect l="-708" t="-2138" r="-119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5DC56F5C-5904-6A27-EAEF-5841A3272A0D}"/>
              </a:ext>
            </a:extLst>
          </p:cNvPr>
          <p:cNvSpPr/>
          <p:nvPr/>
        </p:nvSpPr>
        <p:spPr>
          <a:xfrm>
            <a:off x="5128591" y="5989983"/>
            <a:ext cx="6838626" cy="677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 pollev.com/cse312</a:t>
            </a:r>
          </a:p>
        </p:txBody>
      </p:sp>
    </p:spTree>
    <p:extLst>
      <p:ext uri="{BB962C8B-B14F-4D97-AF65-F5344CB8AC3E}">
        <p14:creationId xmlns:p14="http://schemas.microsoft.com/office/powerpoint/2010/main" val="3098053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150C-6411-4421-83C8-377CBEE7B3D9}"/>
              </a:ext>
            </a:extLst>
          </p:cNvPr>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C3D2A7-1814-4FA2-9A7D-DAB0E7ACE506}"/>
                  </a:ext>
                </a:extLst>
              </p:cNvPr>
              <p:cNvSpPr>
                <a:spLocks noGrp="1"/>
              </p:cNvSpPr>
              <p:nvPr>
                <p:ph idx="1"/>
              </p:nvPr>
            </p:nvSpPr>
            <p:spPr/>
            <p:txBody>
              <a:bodyPr/>
              <a:lstStyle/>
              <a:p>
                <a:pPr lvl="0">
                  <a:buClr>
                    <a:srgbClr val="1CADE4"/>
                  </a:buClr>
                  <a:defRPr/>
                </a:pPr>
                <a:r>
                  <a:rPr lang="en-US" b="1" dirty="0">
                    <a:solidFill>
                      <a:prstClr val="black"/>
                    </a:solidFill>
                  </a:rPr>
                  <a:t>Run </a:t>
                </a:r>
                <a:r>
                  <a:rPr lang="en-US" b="1" u="sng" dirty="0">
                    <a:solidFill>
                      <a:prstClr val="black"/>
                    </a:solidFill>
                  </a:rPr>
                  <a:t>independent</a:t>
                </a:r>
                <a:r>
                  <a:rPr lang="en-US" b="1" dirty="0">
                    <a:solidFill>
                      <a:prstClr val="black"/>
                    </a:solidFill>
                  </a:rPr>
                  <a:t> trials with probability </a:t>
                </a:r>
                <a14:m>
                  <m:oMath xmlns:m="http://schemas.openxmlformats.org/officeDocument/2006/math">
                    <m:r>
                      <a:rPr lang="en-US" b="1" i="1">
                        <a:solidFill>
                          <a:prstClr val="black"/>
                        </a:solidFill>
                        <a:latin typeface="Cambria Math" panose="02040503050406030204" pitchFamily="18" charset="0"/>
                      </a:rPr>
                      <m:t>𝒑</m:t>
                    </m:r>
                  </m:oMath>
                </a14:m>
                <a:r>
                  <a:rPr lang="en-US" b="1" dirty="0">
                    <a:solidFill>
                      <a:prstClr val="black"/>
                    </a:solidFill>
                  </a:rPr>
                  <a:t>. How many trials do you need </a:t>
                </a:r>
                <a:r>
                  <a:rPr lang="en-US" b="1" i="1" dirty="0">
                    <a:solidFill>
                      <a:prstClr val="black"/>
                    </a:solidFill>
                  </a:rPr>
                  <a:t>until </a:t>
                </a:r>
                <a14:m>
                  <m:oMath xmlns:m="http://schemas.openxmlformats.org/officeDocument/2006/math">
                    <m:r>
                      <a:rPr lang="en-US" b="1" i="1">
                        <a:solidFill>
                          <a:prstClr val="black"/>
                        </a:solidFill>
                        <a:latin typeface="Cambria Math" panose="02040503050406030204" pitchFamily="18" charset="0"/>
                      </a:rPr>
                      <m:t>𝒓</m:t>
                    </m:r>
                  </m:oMath>
                </a14:m>
                <a:r>
                  <a:rPr lang="en-US" b="1" i="1" dirty="0">
                    <a:solidFill>
                      <a:prstClr val="black"/>
                    </a:solidFill>
                  </a:rPr>
                  <a:t> successes</a:t>
                </a:r>
                <a:r>
                  <a:rPr lang="en-US" b="1" dirty="0">
                    <a:solidFill>
                      <a:prstClr val="black"/>
                    </a:solidFill>
                  </a:rPr>
                  <a:t>?</a:t>
                </a:r>
              </a:p>
              <a:p>
                <a:pPr lvl="0">
                  <a:buClr>
                    <a:srgbClr val="1CADE4"/>
                  </a:buClr>
                  <a:defRPr/>
                </a:pPr>
                <a:endParaRPr lang="en-US" sz="1000" b="1" dirty="0">
                  <a:solidFill>
                    <a:prstClr val="black"/>
                  </a:solidFill>
                </a:endParaRPr>
              </a:p>
              <a:p>
                <a:pPr lvl="0">
                  <a:buClr>
                    <a:srgbClr val="1CADE4"/>
                  </a:buClr>
                  <a:defRPr/>
                </a:pPr>
                <a14:m>
                  <m:oMath xmlns:m="http://schemas.openxmlformats.org/officeDocument/2006/math">
                    <m:r>
                      <a:rPr lang="en-US" b="0" i="1" smtClean="0">
                        <a:solidFill>
                          <a:prstClr val="black"/>
                        </a:solidFill>
                        <a:latin typeface="Cambria Math" panose="02040503050406030204" pitchFamily="18" charset="0"/>
                      </a:rPr>
                      <m:t>𝑋</m:t>
                    </m:r>
                  </m:oMath>
                </a14:m>
                <a:r>
                  <a:rPr lang="en-US" dirty="0">
                    <a:solidFill>
                      <a:prstClr val="black"/>
                    </a:solidFill>
                  </a:rPr>
                  <a:t> is the number of trials till (and including) the </a:t>
                </a:r>
                <a:r>
                  <a:rPr lang="en-US" dirty="0" err="1">
                    <a:solidFill>
                      <a:prstClr val="black"/>
                    </a:solidFill>
                  </a:rPr>
                  <a:t>r’th</a:t>
                </a:r>
                <a:r>
                  <a:rPr lang="en-US" dirty="0">
                    <a:solidFill>
                      <a:prstClr val="black"/>
                    </a:solidFill>
                  </a:rPr>
                  <a:t> success</a:t>
                </a:r>
              </a:p>
              <a:p>
                <a:pPr marL="0" indent="0">
                  <a:buNone/>
                </a:pPr>
                <a:endParaRPr lang="en-US" sz="1000" dirty="0"/>
              </a:p>
              <a:p>
                <a:r>
                  <a:rPr lang="en-US" dirty="0"/>
                  <a:t>What is the </a:t>
                </a:r>
                <a:r>
                  <a:rPr lang="en-US" b="1" dirty="0"/>
                  <a:t>support</a:t>
                </a:r>
                <a:r>
                  <a:rPr lang="en-US" dirty="0"/>
                  <a:t> of </a:t>
                </a:r>
                <a14:m>
                  <m:oMath xmlns:m="http://schemas.openxmlformats.org/officeDocument/2006/math">
                    <m:r>
                      <a:rPr lang="en-US" b="0" i="1" smtClean="0">
                        <a:latin typeface="Cambria Math" panose="02040503050406030204" pitchFamily="18" charset="0"/>
                      </a:rPr>
                      <m:t>𝑋</m:t>
                    </m:r>
                  </m:oMath>
                </a14:m>
                <a:r>
                  <a:rPr lang="en-US" dirty="0"/>
                  <a:t>?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Ω</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+1, </m:t>
                    </m:r>
                    <m:r>
                      <a:rPr lang="en-US" b="0" i="1" smtClean="0">
                        <a:latin typeface="Cambria Math" panose="02040503050406030204" pitchFamily="18" charset="0"/>
                      </a:rPr>
                      <m:t>𝑟</m:t>
                    </m:r>
                    <m:r>
                      <a:rPr lang="en-US" b="0" i="1" smtClean="0">
                        <a:latin typeface="Cambria Math" panose="02040503050406030204" pitchFamily="18" charset="0"/>
                      </a:rPr>
                      <m:t>+2, …}</m:t>
                    </m:r>
                  </m:oMath>
                </a14:m>
                <a:endParaRPr lang="en-US" dirty="0"/>
              </a:p>
              <a:p>
                <a:r>
                  <a:rPr lang="en-US" dirty="0"/>
                  <a:t>What’s the </a:t>
                </a:r>
                <a:r>
                  <a:rPr lang="en-US" b="1" dirty="0"/>
                  <a:t>PMF</a:t>
                </a:r>
                <a:r>
                  <a:rPr lang="en-US" dirty="0"/>
                  <a:t>? </a:t>
                </a:r>
              </a:p>
              <a:p>
                <a:pPr lvl="1"/>
                <a:r>
                  <a:rPr lang="en-US" dirty="0"/>
                  <a:t>i.e., what is the probability it takes exactly </a:t>
                </a:r>
                <a14:m>
                  <m:oMath xmlns:m="http://schemas.openxmlformats.org/officeDocument/2006/math">
                    <m:r>
                      <a:rPr lang="en-US" b="0" i="1" smtClean="0">
                        <a:latin typeface="Cambria Math" panose="02040503050406030204" pitchFamily="18" charset="0"/>
                      </a:rPr>
                      <m:t>𝑘</m:t>
                    </m:r>
                  </m:oMath>
                </a14:m>
                <a:r>
                  <a:rPr lang="en-US" dirty="0"/>
                  <a:t> trials till the </a:t>
                </a:r>
                <a:r>
                  <a:rPr lang="en-US" dirty="0" err="1"/>
                  <a:t>r’th</a:t>
                </a:r>
                <a:r>
                  <a:rPr lang="en-US" dirty="0"/>
                  <a:t> success?</a:t>
                </a:r>
              </a:p>
            </p:txBody>
          </p:sp>
        </mc:Choice>
        <mc:Fallback xmlns="">
          <p:sp>
            <p:nvSpPr>
              <p:cNvPr id="3" name="Content Placeholder 2">
                <a:extLst>
                  <a:ext uri="{FF2B5EF4-FFF2-40B4-BE49-F238E27FC236}">
                    <a16:creationId xmlns:a16="http://schemas.microsoft.com/office/drawing/2014/main" id="{53C3D2A7-1814-4FA2-9A7D-DAB0E7ACE506}"/>
                  </a:ext>
                </a:extLst>
              </p:cNvPr>
              <p:cNvSpPr>
                <a:spLocks noGrp="1" noRot="1" noChangeAspect="1" noMove="1" noResize="1" noEditPoints="1" noAdjustHandles="1" noChangeArrowheads="1" noChangeShapeType="1" noTextEdit="1"/>
              </p:cNvSpPr>
              <p:nvPr>
                <p:ph idx="1"/>
              </p:nvPr>
            </p:nvSpPr>
            <p:spPr>
              <a:blipFill>
                <a:blip r:embed="rId3"/>
                <a:stretch>
                  <a:fillRect l="-708" t="-2138" r="-1198"/>
                </a:stretch>
              </a:blipFill>
            </p:spPr>
            <p:txBody>
              <a:bodyPr/>
              <a:lstStyle/>
              <a:p>
                <a:r>
                  <a:rPr lang="en-US">
                    <a:noFill/>
                  </a:rPr>
                  <a:t> </a:t>
                </a:r>
              </a:p>
            </p:txBody>
          </p:sp>
        </mc:Fallback>
      </mc:AlternateContent>
    </p:spTree>
    <p:extLst>
      <p:ext uri="{BB962C8B-B14F-4D97-AF65-F5344CB8AC3E}">
        <p14:creationId xmlns:p14="http://schemas.microsoft.com/office/powerpoint/2010/main" val="3007332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6899-A571-4860-A27E-86E3C51C97DA}"/>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D9F551-B72F-4F68-A9B2-DF3474DF581A}"/>
                  </a:ext>
                </a:extLst>
              </p:cNvPr>
              <p:cNvSpPr>
                <a:spLocks noGrp="1"/>
              </p:cNvSpPr>
              <p:nvPr>
                <p:ph idx="1"/>
              </p:nvPr>
            </p:nvSpPr>
            <p:spPr/>
            <p:txBody>
              <a:bodyPr/>
              <a:lstStyle/>
              <a:p>
                <a:r>
                  <a:rPr lang="en-US" dirty="0">
                    <a:solidFill>
                      <a:prstClr val="black"/>
                    </a:solidFill>
                  </a:rPr>
                  <a:t>Run </a:t>
                </a:r>
                <a:r>
                  <a:rPr lang="en-US" u="sng" dirty="0">
                    <a:solidFill>
                      <a:prstClr val="black"/>
                    </a:solidFill>
                  </a:rPr>
                  <a:t>independent</a:t>
                </a:r>
                <a:r>
                  <a:rPr lang="en-US" dirty="0">
                    <a:solidFill>
                      <a:prstClr val="black"/>
                    </a:solidFill>
                  </a:rPr>
                  <a:t> trials with probability </a:t>
                </a:r>
                <a14:m>
                  <m:oMath xmlns:m="http://schemas.openxmlformats.org/officeDocument/2006/math">
                    <m:r>
                      <a:rPr lang="en-US" b="0" i="1">
                        <a:solidFill>
                          <a:prstClr val="black"/>
                        </a:solidFill>
                        <a:latin typeface="Cambria Math" panose="02040503050406030204" pitchFamily="18" charset="0"/>
                      </a:rPr>
                      <m:t>𝑝</m:t>
                    </m:r>
                  </m:oMath>
                </a14:m>
                <a:br>
                  <a:rPr lang="en-US" i="1" dirty="0">
                    <a:solidFill>
                      <a:prstClr val="black"/>
                    </a:solidFill>
                    <a:latin typeface="Cambria Math" panose="02040503050406030204" pitchFamily="18" charset="0"/>
                  </a:rPr>
                </a:br>
                <a14:m>
                  <m:oMath xmlns:m="http://schemas.openxmlformats.org/officeDocument/2006/math">
                    <m:r>
                      <a:rPr lang="en-US" b="0" i="1" smtClean="0">
                        <a:solidFill>
                          <a:prstClr val="black"/>
                        </a:solidFill>
                        <a:latin typeface="Cambria Math" panose="02040503050406030204" pitchFamily="18" charset="0"/>
                      </a:rPr>
                      <m:t>𝑋</m:t>
                    </m:r>
                  </m:oMath>
                </a14:m>
                <a:r>
                  <a:rPr lang="en-US" dirty="0">
                    <a:solidFill>
                      <a:prstClr val="black"/>
                    </a:solidFill>
                  </a:rPr>
                  <a:t> is the number of trials till (and including) the </a:t>
                </a:r>
                <a:r>
                  <a:rPr lang="en-US" dirty="0" err="1">
                    <a:solidFill>
                      <a:prstClr val="black"/>
                    </a:solidFill>
                  </a:rPr>
                  <a:t>r’th</a:t>
                </a:r>
                <a:r>
                  <a:rPr lang="en-US" dirty="0">
                    <a:solidFill>
                      <a:prstClr val="black"/>
                    </a:solidFill>
                  </a:rPr>
                  <a:t> success</a:t>
                </a:r>
                <a:endParaRPr lang="en-US" dirty="0"/>
              </a:p>
              <a:p>
                <a:r>
                  <a:rPr lang="en-US" dirty="0"/>
                  <a:t>What’s the </a:t>
                </a:r>
                <a:r>
                  <a:rPr lang="en-US" b="1" dirty="0"/>
                  <a:t>PMF</a:t>
                </a:r>
                <a:r>
                  <a:rPr lang="en-US" dirty="0"/>
                  <a:t>? Well how would we know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BAD9F551-B72F-4F68-A9B2-DF3474DF581A}"/>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24685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6899-A571-4860-A27E-86E3C51C97DA}"/>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D9F551-B72F-4F68-A9B2-DF3474DF581A}"/>
                  </a:ext>
                </a:extLst>
              </p:cNvPr>
              <p:cNvSpPr>
                <a:spLocks noGrp="1"/>
              </p:cNvSpPr>
              <p:nvPr>
                <p:ph idx="1"/>
              </p:nvPr>
            </p:nvSpPr>
            <p:spPr/>
            <p:txBody>
              <a:bodyPr>
                <a:normAutofit/>
              </a:bodyPr>
              <a:lstStyle/>
              <a:p>
                <a:r>
                  <a:rPr lang="en-US" dirty="0"/>
                  <a:t>What’s the </a:t>
                </a:r>
                <a:r>
                  <a:rPr lang="en-US" b="1" dirty="0"/>
                  <a:t>PMF</a:t>
                </a:r>
                <a:r>
                  <a:rPr lang="en-US" dirty="0"/>
                  <a:t>? Well how would we know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a:t>
                </a:r>
              </a:p>
              <a:p>
                <a:r>
                  <a:rPr lang="en-US" dirty="0"/>
                  <a:t>Of the first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trials,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m:t>
                    </m:r>
                  </m:oMath>
                </a14:m>
                <a:r>
                  <a:rPr lang="en-US" dirty="0"/>
                  <a:t> must be successes. </a:t>
                </a:r>
                <a:br>
                  <a:rPr lang="en-US" dirty="0"/>
                </a:br>
                <a:r>
                  <a:rPr lang="en-US" dirty="0"/>
                  <a:t>And trial </a:t>
                </a:r>
                <a14:m>
                  <m:oMath xmlns:m="http://schemas.openxmlformats.org/officeDocument/2006/math">
                    <m:r>
                      <a:rPr lang="en-US" b="0" i="1" smtClean="0">
                        <a:latin typeface="Cambria Math" panose="02040503050406030204" pitchFamily="18" charset="0"/>
                      </a:rPr>
                      <m:t>𝑘</m:t>
                    </m:r>
                  </m:oMath>
                </a14:m>
                <a:r>
                  <a:rPr lang="en-US" dirty="0"/>
                  <a:t> must be a success.</a:t>
                </a:r>
              </a:p>
              <a:p>
                <a:r>
                  <a:rPr lang="en-US" b="1" dirty="0"/>
                  <a:t>1</a:t>
                </a:r>
                <a:r>
                  <a:rPr lang="en-US" dirty="0"/>
                  <a:t>. We want </a:t>
                </a:r>
                <a:r>
                  <a:rPr lang="en-US" b="1" dirty="0"/>
                  <a:t>exactly </a:t>
                </a:r>
                <a14:m>
                  <m:oMath xmlns:m="http://schemas.openxmlformats.org/officeDocument/2006/math">
                    <m:r>
                      <a:rPr lang="en-US" b="1" i="1" dirty="0" smtClean="0">
                        <a:latin typeface="Cambria Math" panose="02040503050406030204" pitchFamily="18" charset="0"/>
                      </a:rPr>
                      <m:t>𝒓</m:t>
                    </m:r>
                    <m:r>
                      <a:rPr lang="en-US" b="1" i="1" dirty="0" smtClean="0">
                        <a:latin typeface="Cambria Math" panose="02040503050406030204" pitchFamily="18" charset="0"/>
                      </a:rPr>
                      <m:t>−</m:t>
                    </m:r>
                    <m:r>
                      <a:rPr lang="en-US" b="1" i="1" dirty="0" smtClean="0">
                        <a:latin typeface="Cambria Math" panose="02040503050406030204" pitchFamily="18" charset="0"/>
                      </a:rPr>
                      <m:t>𝟏</m:t>
                    </m:r>
                  </m:oMath>
                </a14:m>
                <a:r>
                  <a:rPr lang="en-US" b="1" dirty="0"/>
                  <a:t> of the first </a:t>
                </a:r>
                <a14:m>
                  <m:oMath xmlns:m="http://schemas.openxmlformats.org/officeDocument/2006/math">
                    <m:r>
                      <a:rPr lang="en-US" b="1" i="1" dirty="0" smtClean="0">
                        <a:latin typeface="Cambria Math" panose="02040503050406030204" pitchFamily="18" charset="0"/>
                      </a:rPr>
                      <m:t>𝒌</m:t>
                    </m:r>
                    <m:r>
                      <a:rPr lang="en-US" b="1" i="1" dirty="0" smtClean="0">
                        <a:latin typeface="Cambria Math" panose="02040503050406030204" pitchFamily="18" charset="0"/>
                      </a:rPr>
                      <m:t>−</m:t>
                    </m:r>
                    <m:r>
                      <a:rPr lang="en-US" b="1" i="1" dirty="0" smtClean="0">
                        <a:latin typeface="Cambria Math" panose="02040503050406030204" pitchFamily="18" charset="0"/>
                      </a:rPr>
                      <m:t>𝟏</m:t>
                    </m:r>
                  </m:oMath>
                </a14:m>
                <a:r>
                  <a:rPr lang="en-US" b="1" dirty="0"/>
                  <a:t> to be successes </a:t>
                </a:r>
                <a:r>
                  <a:rPr lang="en-US" dirty="0"/>
                  <a:t>– this sounds like a binomial! It’s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𝑌</m:t>
                        </m:r>
                      </m:sub>
                    </m:sSub>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−1)</m:t>
                    </m:r>
                  </m:oMath>
                </a14:m>
                <a:r>
                  <a:rPr lang="en-US" dirty="0"/>
                  <a:t> where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m:rPr>
                        <m:sty m:val="p"/>
                      </m:rPr>
                      <a:rPr lang="en-US">
                        <a:latin typeface="Cambria Math" panose="02040503050406030204" pitchFamily="18" charset="0"/>
                      </a:rPr>
                      <m:t>Bin</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−1, </m:t>
                    </m:r>
                    <m:r>
                      <a:rPr lang="en-US" i="1">
                        <a:latin typeface="Cambria Math" panose="02040503050406030204" pitchFamily="18" charset="0"/>
                      </a:rPr>
                      <m:t>𝑟</m:t>
                    </m:r>
                    <m:r>
                      <a:rPr lang="en-US" i="1">
                        <a:latin typeface="Cambria Math" panose="02040503050406030204" pitchFamily="18" charset="0"/>
                      </a:rPr>
                      <m:t>−1)</m:t>
                    </m:r>
                  </m:oMath>
                </a14:m>
                <a:r>
                  <a:rPr lang="en-US" dirty="0"/>
                  <a:t>: </a:t>
                </a:r>
                <a:endParaRPr lang="en-US" i="1" dirty="0">
                  <a:latin typeface="Cambria Math" panose="02040503050406030204" pitchFamily="18" charset="0"/>
                </a:endParaRPr>
              </a:p>
              <a:p>
                <a:pPr>
                  <a:spcBef>
                    <a:spcPts val="0"/>
                  </a:spcBef>
                </a:pP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𝑟</m:t>
                            </m:r>
                            <m:r>
                              <a:rPr lang="en-US" b="0" i="1" smtClean="0">
                                <a:latin typeface="Cambria Math" panose="02040503050406030204" pitchFamily="18" charset="0"/>
                              </a:rPr>
                              <m:t>−1</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−1−(</m:t>
                        </m:r>
                        <m:r>
                          <a:rPr lang="en-US" b="0" i="1" smtClean="0">
                            <a:latin typeface="Cambria Math" panose="02040503050406030204" pitchFamily="18" charset="0"/>
                          </a:rPr>
                          <m:t>𝑟</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𝑟</m:t>
                        </m:r>
                        <m:r>
                          <a:rPr lang="en-US" b="0" i="1" smtClean="0">
                            <a:latin typeface="Cambria Math" panose="02040503050406030204" pitchFamily="18" charset="0"/>
                          </a:rPr>
                          <m:t>−1</m:t>
                        </m:r>
                      </m:sup>
                    </m:sSup>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−1</m:t>
                            </m:r>
                          </m:num>
                          <m:den>
                            <m:r>
                              <a:rPr lang="en-US" i="1">
                                <a:latin typeface="Cambria Math" panose="02040503050406030204" pitchFamily="18" charset="0"/>
                              </a:rPr>
                              <m:t>𝑟</m:t>
                            </m:r>
                            <m:r>
                              <a:rPr lang="en-US" i="1">
                                <a:latin typeface="Cambria Math" panose="02040503050406030204" pitchFamily="18" charset="0"/>
                              </a:rPr>
                              <m:t>−1</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𝑟</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𝑟</m:t>
                        </m:r>
                        <m:r>
                          <a:rPr lang="en-US" b="0" i="1" smtClean="0">
                            <a:latin typeface="Cambria Math" panose="02040503050406030204" pitchFamily="18" charset="0"/>
                          </a:rPr>
                          <m:t>−1</m:t>
                        </m:r>
                      </m:sup>
                    </m:sSup>
                  </m:oMath>
                </a14:m>
                <a:endParaRPr lang="en-US" dirty="0"/>
              </a:p>
              <a:p>
                <a:pPr>
                  <a:spcBef>
                    <a:spcPts val="0"/>
                  </a:spcBef>
                </a:pPr>
                <a:endParaRPr lang="en-US" sz="1000" dirty="0"/>
              </a:p>
              <a:p>
                <a:r>
                  <a:rPr lang="en-US" b="1" dirty="0"/>
                  <a:t>2</a:t>
                </a:r>
                <a:r>
                  <a:rPr lang="en-US" dirty="0"/>
                  <a:t>. Multiply by </a:t>
                </a:r>
                <a14:m>
                  <m:oMath xmlns:m="http://schemas.openxmlformats.org/officeDocument/2006/math">
                    <m:r>
                      <a:rPr lang="en-US" b="0" i="1" smtClean="0">
                        <a:latin typeface="Cambria Math" panose="02040503050406030204" pitchFamily="18" charset="0"/>
                      </a:rPr>
                      <m:t>𝑝</m:t>
                    </m:r>
                  </m:oMath>
                </a14:m>
                <a:r>
                  <a:rPr lang="en-US" dirty="0"/>
                  <a:t>, probability </a:t>
                </a:r>
                <a14:m>
                  <m:oMath xmlns:m="http://schemas.openxmlformats.org/officeDocument/2006/math">
                    <m:r>
                      <a:rPr lang="en-US" b="1" i="1" dirty="0" smtClean="0">
                        <a:latin typeface="Cambria Math" panose="02040503050406030204" pitchFamily="18" charset="0"/>
                      </a:rPr>
                      <m:t>𝒌</m:t>
                    </m:r>
                  </m:oMath>
                </a14:m>
                <a:r>
                  <a:rPr lang="en-US" b="1" dirty="0" err="1"/>
                  <a:t>’th</a:t>
                </a:r>
                <a:r>
                  <a:rPr lang="en-US" b="1" dirty="0"/>
                  <a:t> trial is success</a:t>
                </a:r>
              </a:p>
              <a:p>
                <a:endParaRPr lang="en-US" dirty="0"/>
              </a:p>
              <a:p>
                <a:r>
                  <a:rPr lang="en-US" dirty="0"/>
                  <a:t>Total: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−1</m:t>
                            </m:r>
                          </m:num>
                          <m:den>
                            <m:r>
                              <a:rPr lang="en-US" i="1">
                                <a:latin typeface="Cambria Math" panose="02040503050406030204" pitchFamily="18" charset="0"/>
                              </a:rPr>
                              <m:t>𝑟</m:t>
                            </m:r>
                            <m:r>
                              <a:rPr lang="en-US" i="1">
                                <a:latin typeface="Cambria Math" panose="02040503050406030204" pitchFamily="18" charset="0"/>
                              </a:rPr>
                              <m:t>−1</m:t>
                            </m:r>
                          </m:den>
                        </m:f>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e>
                      <m:sup>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𝑟</m:t>
                        </m:r>
                      </m:sup>
                    </m:sSup>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𝑟</m:t>
                        </m:r>
                      </m:sup>
                    </m:sSup>
                  </m:oMath>
                </a14:m>
                <a:endParaRPr lang="en-US" dirty="0"/>
              </a:p>
            </p:txBody>
          </p:sp>
        </mc:Choice>
        <mc:Fallback xmlns="">
          <p:sp>
            <p:nvSpPr>
              <p:cNvPr id="3" name="Content Placeholder 2">
                <a:extLst>
                  <a:ext uri="{FF2B5EF4-FFF2-40B4-BE49-F238E27FC236}">
                    <a16:creationId xmlns:a16="http://schemas.microsoft.com/office/drawing/2014/main" id="{BAD9F551-B72F-4F68-A9B2-DF3474DF581A}"/>
                  </a:ext>
                </a:extLst>
              </p:cNvPr>
              <p:cNvSpPr>
                <a:spLocks noGrp="1" noRot="1" noChangeAspect="1" noMove="1" noResize="1" noEditPoints="1" noAdjustHandles="1" noChangeArrowheads="1" noChangeShapeType="1" noTextEdit="1"/>
              </p:cNvSpPr>
              <p:nvPr>
                <p:ph idx="1"/>
              </p:nvPr>
            </p:nvSpPr>
            <p:spPr>
              <a:blipFill>
                <a:blip r:embed="rId3"/>
                <a:stretch>
                  <a:fillRect l="-708" t="-2138" r="-926" b="-1635"/>
                </a:stretch>
              </a:blipFill>
            </p:spPr>
            <p:txBody>
              <a:bodyPr/>
              <a:lstStyle/>
              <a:p>
                <a:r>
                  <a:rPr lang="en-US">
                    <a:noFill/>
                  </a:rPr>
                  <a:t> </a:t>
                </a:r>
              </a:p>
            </p:txBody>
          </p:sp>
        </mc:Fallback>
      </mc:AlternateContent>
    </p:spTree>
    <p:extLst>
      <p:ext uri="{BB962C8B-B14F-4D97-AF65-F5344CB8AC3E}">
        <p14:creationId xmlns:p14="http://schemas.microsoft.com/office/powerpoint/2010/main" val="4003026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DEF3-D41D-48DA-B492-32E9C6B600CB}"/>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E2BCDD-077A-4C94-9AC0-446C736C6652}"/>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𝑋</m:t>
                    </m:r>
                  </m:oMath>
                </a14:m>
                <a:r>
                  <a:rPr lang="en-US" i="1" dirty="0"/>
                  <a:t> is the number of trials till we see </a:t>
                </a:r>
                <a14:m>
                  <m:oMath xmlns:m="http://schemas.openxmlformats.org/officeDocument/2006/math">
                    <m:r>
                      <a:rPr lang="en-US" b="0" i="1" smtClean="0">
                        <a:latin typeface="Cambria Math" panose="02040503050406030204" pitchFamily="18" charset="0"/>
                      </a:rPr>
                      <m:t>𝑟</m:t>
                    </m:r>
                  </m:oMath>
                </a14:m>
                <a:r>
                  <a:rPr lang="en-US" i="1" dirty="0"/>
                  <a:t> successes</a:t>
                </a:r>
              </a:p>
              <a:p>
                <a:r>
                  <a:rPr lang="en-US" dirty="0"/>
                  <a:t>To see </a:t>
                </a:r>
                <a14:m>
                  <m:oMath xmlns:m="http://schemas.openxmlformats.org/officeDocument/2006/math">
                    <m:r>
                      <a:rPr lang="en-US" b="0" i="1" smtClean="0">
                        <a:latin typeface="Cambria Math" panose="02040503050406030204" pitchFamily="18" charset="0"/>
                      </a:rPr>
                      <m:t>𝑟</m:t>
                    </m:r>
                  </m:oMath>
                </a14:m>
                <a:r>
                  <a:rPr lang="en-US" dirty="0"/>
                  <a:t> successes:</a:t>
                </a:r>
              </a:p>
              <a:p>
                <a:r>
                  <a:rPr lang="en-US" dirty="0"/>
                  <a:t>We do trials until we see success </a:t>
                </a:r>
                <a14:m>
                  <m:oMath xmlns:m="http://schemas.openxmlformats.org/officeDocument/2006/math">
                    <m:r>
                      <a:rPr lang="en-US" b="0" i="1" smtClean="0">
                        <a:latin typeface="Cambria Math" panose="02040503050406030204" pitchFamily="18" charset="0"/>
                      </a:rPr>
                      <m:t>1</m:t>
                    </m:r>
                  </m:oMath>
                </a14:m>
                <a:r>
                  <a:rPr lang="en-US" dirty="0"/>
                  <a:t>. </a:t>
                </a:r>
              </a:p>
              <a:p>
                <a:r>
                  <a:rPr lang="en-US" dirty="0"/>
                  <a:t>Then do trials until success </a:t>
                </a:r>
                <a14:m>
                  <m:oMath xmlns:m="http://schemas.openxmlformats.org/officeDocument/2006/math">
                    <m:r>
                      <a:rPr lang="en-US" i="1" dirty="0" smtClean="0">
                        <a:latin typeface="Cambria Math" panose="02040503050406030204" pitchFamily="18" charset="0"/>
                      </a:rPr>
                      <m:t>2</m:t>
                    </m:r>
                    <m:r>
                      <a:rPr lang="en-US" b="0" i="1" dirty="0" smtClean="0">
                        <a:latin typeface="Cambria Math" panose="02040503050406030204" pitchFamily="18" charset="0"/>
                      </a:rPr>
                      <m:t>.</m:t>
                    </m:r>
                  </m:oMath>
                </a14:m>
                <a:endParaRPr lang="en-US" dirty="0"/>
              </a:p>
              <a:p>
                <a:r>
                  <a:rPr lang="en-US" dirty="0"/>
                  <a:t>…do trials until success </a:t>
                </a:r>
                <a14:m>
                  <m:oMath xmlns:m="http://schemas.openxmlformats.org/officeDocument/2006/math">
                    <m:r>
                      <a:rPr lang="en-US" b="0" i="1" smtClean="0">
                        <a:latin typeface="Cambria Math" panose="02040503050406030204" pitchFamily="18" charset="0"/>
                      </a:rPr>
                      <m:t>𝑟</m:t>
                    </m:r>
                  </m:oMath>
                </a14:m>
                <a:r>
                  <a:rPr lang="en-US" dirty="0"/>
                  <a:t>.</a:t>
                </a:r>
              </a:p>
              <a:p>
                <a:endParaRPr lang="en-US" dirty="0"/>
              </a:p>
              <a:p>
                <a:r>
                  <a:rPr lang="en-US" dirty="0"/>
                  <a:t>What’s the </a:t>
                </a:r>
                <a:r>
                  <a:rPr lang="en-US" b="1" dirty="0"/>
                  <a:t>expectation</a:t>
                </a:r>
                <a:r>
                  <a:rPr lang="en-US" dirty="0"/>
                  <a:t> and </a:t>
                </a:r>
                <a:r>
                  <a:rPr lang="en-US" b="1" dirty="0"/>
                  <a:t>variance</a:t>
                </a:r>
                <a:r>
                  <a:rPr lang="en-US" dirty="0"/>
                  <a:t> (hint: linearity)?</a:t>
                </a:r>
              </a:p>
              <a:p>
                <a:pPr lvl="1"/>
                <a:r>
                  <a:rPr lang="en-US" dirty="0"/>
                  <a:t>How can we write </a:t>
                </a:r>
                <a14:m>
                  <m:oMath xmlns:m="http://schemas.openxmlformats.org/officeDocument/2006/math">
                    <m:r>
                      <a:rPr lang="en-US" i="1" dirty="0" smtClean="0">
                        <a:latin typeface="Cambria Math" panose="02040503050406030204" pitchFamily="18" charset="0"/>
                      </a:rPr>
                      <m:t>𝑋</m:t>
                    </m:r>
                    <m:r>
                      <a:rPr lang="en-US" i="1" dirty="0">
                        <a:latin typeface="Cambria Math" panose="02040503050406030204" pitchFamily="18" charset="0"/>
                      </a:rPr>
                      <m:t> </m:t>
                    </m:r>
                  </m:oMath>
                </a14:m>
                <a:r>
                  <a:rPr lang="en-US" dirty="0"/>
                  <a:t>as a sum of random variables? </a:t>
                </a:r>
              </a:p>
              <a:p>
                <a:endParaRPr lang="en-US" dirty="0"/>
              </a:p>
            </p:txBody>
          </p:sp>
        </mc:Choice>
        <mc:Fallback xmlns="">
          <p:sp>
            <p:nvSpPr>
              <p:cNvPr id="3" name="Content Placeholder 2">
                <a:extLst>
                  <a:ext uri="{FF2B5EF4-FFF2-40B4-BE49-F238E27FC236}">
                    <a16:creationId xmlns:a16="http://schemas.microsoft.com/office/drawing/2014/main" id="{AAE2BCDD-077A-4C94-9AC0-446C736C6652}"/>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4C27E2A6-2763-3994-BD96-01533A266F94}"/>
              </a:ext>
            </a:extLst>
          </p:cNvPr>
          <p:cNvSpPr/>
          <p:nvPr/>
        </p:nvSpPr>
        <p:spPr>
          <a:xfrm>
            <a:off x="5128591" y="5989983"/>
            <a:ext cx="6838626" cy="677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 pollev.com/cse312</a:t>
            </a:r>
          </a:p>
        </p:txBody>
      </p:sp>
    </p:spTree>
    <p:extLst>
      <p:ext uri="{BB962C8B-B14F-4D97-AF65-F5344CB8AC3E}">
        <p14:creationId xmlns:p14="http://schemas.microsoft.com/office/powerpoint/2010/main" val="1162507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DEF3-D41D-48DA-B492-32E9C6B600CB}"/>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E2BCDD-077A-4C94-9AC0-446C736C6652}"/>
                  </a:ext>
                </a:extLst>
              </p:cNvPr>
              <p:cNvSpPr>
                <a:spLocks noGrp="1"/>
              </p:cNvSpPr>
              <p:nvPr>
                <p:ph idx="1"/>
              </p:nvPr>
            </p:nvSpPr>
            <p:spPr/>
            <p:txBody>
              <a:bodyPr/>
              <a:lstStyle/>
              <a:p>
                <a14:m>
                  <m:oMath xmlns:m="http://schemas.openxmlformats.org/officeDocument/2006/math">
                    <m:r>
                      <a:rPr lang="en-US" i="1">
                        <a:latin typeface="Cambria Math" panose="02040503050406030204" pitchFamily="18" charset="0"/>
                      </a:rPr>
                      <m:t>𝑋</m:t>
                    </m:r>
                  </m:oMath>
                </a14:m>
                <a:r>
                  <a:rPr lang="en-US" i="1" dirty="0"/>
                  <a:t> is the number of trials till we see </a:t>
                </a:r>
                <a14:m>
                  <m:oMath xmlns:m="http://schemas.openxmlformats.org/officeDocument/2006/math">
                    <m:r>
                      <a:rPr lang="en-US" i="1">
                        <a:latin typeface="Cambria Math" panose="02040503050406030204" pitchFamily="18" charset="0"/>
                      </a:rPr>
                      <m:t>𝑟</m:t>
                    </m:r>
                  </m:oMath>
                </a14:m>
                <a:r>
                  <a:rPr lang="en-US" i="1" dirty="0"/>
                  <a:t> successes</a:t>
                </a:r>
              </a:p>
              <a:p>
                <a:r>
                  <a:rPr lang="en-US" dirty="0"/>
                  <a:t>To see </a:t>
                </a:r>
                <a14:m>
                  <m:oMath xmlns:m="http://schemas.openxmlformats.org/officeDocument/2006/math">
                    <m:r>
                      <a:rPr lang="en-US" i="1">
                        <a:latin typeface="Cambria Math" panose="02040503050406030204" pitchFamily="18" charset="0"/>
                      </a:rPr>
                      <m:t>𝑟</m:t>
                    </m:r>
                  </m:oMath>
                </a14:m>
                <a:r>
                  <a:rPr lang="en-US" dirty="0"/>
                  <a:t> successes:</a:t>
                </a:r>
              </a:p>
              <a:p>
                <a:r>
                  <a:rPr lang="en-US" dirty="0"/>
                  <a:t>We do trials until we see success </a:t>
                </a:r>
                <a14:m>
                  <m:oMath xmlns:m="http://schemas.openxmlformats.org/officeDocument/2006/math">
                    <m:r>
                      <a:rPr lang="en-US" i="1">
                        <a:latin typeface="Cambria Math" panose="02040503050406030204" pitchFamily="18" charset="0"/>
                      </a:rPr>
                      <m:t>1</m:t>
                    </m:r>
                  </m:oMath>
                </a14:m>
                <a:r>
                  <a:rPr lang="en-US" dirty="0"/>
                  <a:t>. </a:t>
                </a:r>
              </a:p>
              <a:p>
                <a:r>
                  <a:rPr lang="en-US" dirty="0"/>
                  <a:t>Then do trials until success </a:t>
                </a:r>
                <a14:m>
                  <m:oMath xmlns:m="http://schemas.openxmlformats.org/officeDocument/2006/math">
                    <m:r>
                      <a:rPr lang="en-US" i="1" dirty="0">
                        <a:latin typeface="Cambria Math" panose="02040503050406030204" pitchFamily="18" charset="0"/>
                      </a:rPr>
                      <m:t>2.</m:t>
                    </m:r>
                  </m:oMath>
                </a14:m>
                <a:endParaRPr lang="en-US" dirty="0"/>
              </a:p>
              <a:p>
                <a:r>
                  <a:rPr lang="en-US" dirty="0"/>
                  <a:t>…do trials until success </a:t>
                </a:r>
                <a14:m>
                  <m:oMath xmlns:m="http://schemas.openxmlformats.org/officeDocument/2006/math">
                    <m:r>
                      <a:rPr lang="en-US" i="1">
                        <a:latin typeface="Cambria Math" panose="02040503050406030204" pitchFamily="18" charset="0"/>
                      </a:rPr>
                      <m:t>𝑟</m:t>
                    </m:r>
                  </m:oMath>
                </a14:m>
                <a:r>
                  <a:rPr lang="en-US" dirty="0"/>
                  <a:t>.</a:t>
                </a:r>
              </a:p>
              <a:p>
                <a:endParaRPr lang="en-US" dirty="0"/>
              </a:p>
              <a:p>
                <a:r>
                  <a:rPr lang="en-US" dirty="0"/>
                  <a:t>The total number of flips is…the</a:t>
                </a:r>
                <a:r>
                  <a:rPr lang="en-US" b="1" dirty="0">
                    <a:solidFill>
                      <a:schemeClr val="accent2">
                        <a:lumMod val="75000"/>
                      </a:schemeClr>
                    </a:solidFill>
                  </a:rPr>
                  <a:t> sum of geometric random variables</a:t>
                </a:r>
                <a:r>
                  <a:rPr lang="en-US" dirty="0"/>
                  <a:t>!</a:t>
                </a:r>
              </a:p>
              <a:p>
                <a:endParaRPr lang="en-US" dirty="0"/>
              </a:p>
            </p:txBody>
          </p:sp>
        </mc:Choice>
        <mc:Fallback xmlns="">
          <p:sp>
            <p:nvSpPr>
              <p:cNvPr id="3" name="Content Placeholder 2">
                <a:extLst>
                  <a:ext uri="{FF2B5EF4-FFF2-40B4-BE49-F238E27FC236}">
                    <a16:creationId xmlns:a16="http://schemas.microsoft.com/office/drawing/2014/main" id="{AAE2BCDD-077A-4C94-9AC0-446C736C6652}"/>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405390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7DD2-276C-4650-A370-B9F695B45D92}"/>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9C3A84-7ECE-4BC5-846C-F702383D5DAB}"/>
                  </a:ext>
                </a:extLst>
              </p:cNvPr>
              <p:cNvSpPr>
                <a:spLocks noGrp="1"/>
              </p:cNvSpPr>
              <p:nvPr>
                <p:ph idx="1"/>
              </p:nvPr>
            </p:nvSpPr>
            <p:spPr/>
            <p:txBody>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oMath>
                </a14:m>
                <a:r>
                  <a:rPr lang="en-US" dirty="0"/>
                  <a:t> be independent copies of </a:t>
                </a:r>
                <a14:m>
                  <m:oMath xmlns:m="http://schemas.openxmlformats.org/officeDocument/2006/math">
                    <m:r>
                      <m:rPr>
                        <m:sty m:val="p"/>
                      </m:rPr>
                      <a:rPr lang="en-US" b="0" i="0" smtClean="0">
                        <a:latin typeface="Cambria Math" panose="02040503050406030204" pitchFamily="18" charset="0"/>
                      </a:rPr>
                      <m:t>Geo</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endParaRPr lang="en-US" dirty="0"/>
              </a:p>
              <a:p>
                <a:endParaRPr lang="en-US" dirty="0"/>
              </a:p>
              <a:p>
                <a:endParaRPr lang="en-US" dirty="0"/>
              </a:p>
              <a:p>
                <a:endParaRPr lang="en-US" dirty="0"/>
              </a:p>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NegBin</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𝑋</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𝑟</m:t>
                        </m:r>
                      </m:sub>
                    </m:sSub>
                  </m:oMath>
                </a14:m>
                <a:r>
                  <a:rPr lang="en-US" dirty="0"/>
                  <a:t>.</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oMath>
                </a14:m>
                <a:endParaRPr lang="en-US" dirty="0"/>
              </a:p>
            </p:txBody>
          </p:sp>
        </mc:Choice>
        <mc:Fallback xmlns="">
          <p:sp>
            <p:nvSpPr>
              <p:cNvPr id="3" name="Content Placeholder 2">
                <a:extLst>
                  <a:ext uri="{FF2B5EF4-FFF2-40B4-BE49-F238E27FC236}">
                    <a16:creationId xmlns:a16="http://schemas.microsoft.com/office/drawing/2014/main" id="{3C9C3A84-7ECE-4BC5-846C-F702383D5DAB}"/>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8425EBF-8019-6309-9F58-4D5E32338A60}"/>
                  </a:ext>
                </a:extLst>
              </p:cNvPr>
              <p:cNvSpPr/>
              <p:nvPr/>
            </p:nvSpPr>
            <p:spPr>
              <a:xfrm>
                <a:off x="633643" y="2516906"/>
                <a:ext cx="10206635" cy="1206955"/>
              </a:xfrm>
              <a:prstGeom prst="roundRect">
                <a:avLst>
                  <a:gd name="adj" fmla="val 13749"/>
                </a:avLst>
              </a:prstGeom>
              <a:solidFill>
                <a:srgbClr val="F4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𝑍</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𝑖</m:t>
                        </m:r>
                      </m:sub>
                    </m:sSub>
                  </m:oMath>
                </a14:m>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are called “</a:t>
                </a:r>
                <a:r>
                  <a:rPr kumimoji="0" lang="en-US" sz="2800" b="1" i="0" u="none" strike="noStrike" kern="1200" cap="none" spc="0" normalizeH="0" baseline="0" noProof="0" dirty="0">
                    <a:ln>
                      <a:noFill/>
                    </a:ln>
                    <a:solidFill>
                      <a:srgbClr val="A48DD3">
                        <a:lumMod val="75000"/>
                      </a:srgbClr>
                    </a:solidFill>
                    <a:effectLst/>
                    <a:uLnTx/>
                    <a:uFillTx/>
                    <a:latin typeface="Segoe UI Semilight" panose="020B0402040204020203" pitchFamily="34" charset="0"/>
                    <a:ea typeface="+mn-ea"/>
                    <a:cs typeface="Segoe UI Semilight" panose="020B0402040204020203" pitchFamily="34" charset="0"/>
                  </a:rPr>
                  <a:t>independent</a:t>
                </a:r>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and </a:t>
                </a:r>
                <a:r>
                  <a:rPr kumimoji="0" lang="en-US" sz="2800" b="1" i="0" u="none" strike="noStrike" kern="1200" cap="none" spc="0" normalizeH="0" baseline="0" noProof="0" dirty="0">
                    <a:ln>
                      <a:noFill/>
                    </a:ln>
                    <a:solidFill>
                      <a:srgbClr val="3E8853"/>
                    </a:solidFill>
                    <a:effectLst/>
                    <a:uLnTx/>
                    <a:uFillTx/>
                    <a:latin typeface="Segoe UI Semilight" panose="020B0402040204020203" pitchFamily="34" charset="0"/>
                    <a:ea typeface="+mn-ea"/>
                    <a:cs typeface="Segoe UI Semilight" panose="020B0402040204020203" pitchFamily="34" charset="0"/>
                  </a:rPr>
                  <a:t>identically distributed</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or “</a:t>
                </a:r>
                <a:r>
                  <a:rPr kumimoji="0" lang="en-US" sz="2800" b="0" i="0" u="none" strike="noStrike" kern="1200" cap="none" spc="0" normalizeH="0" baseline="0" noProof="0" dirty="0" err="1">
                    <a:ln>
                      <a:noFill/>
                    </a:ln>
                    <a:solidFill>
                      <a:prstClr val="black"/>
                    </a:solidFill>
                    <a:effectLst/>
                    <a:uLnTx/>
                    <a:uFillTx/>
                    <a:latin typeface="Segoe UI Semilight" panose="020B0402040204020203" pitchFamily="34" charset="0"/>
                    <a:ea typeface="+mn-ea"/>
                    <a:cs typeface="Segoe UI Semilight" panose="020B0402040204020203" pitchFamily="34" charset="0"/>
                  </a:rPr>
                  <a:t>i.i.d</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Because they are </a:t>
                </a:r>
                <a:r>
                  <a:rPr kumimoji="0" lang="en-US" sz="2800" b="1" i="0" u="none" strike="noStrike" kern="1200" cap="none" spc="0" normalizeH="0" baseline="0" noProof="0" dirty="0">
                    <a:ln>
                      <a:noFill/>
                    </a:ln>
                    <a:solidFill>
                      <a:srgbClr val="A48DD3">
                        <a:lumMod val="75000"/>
                      </a:srgbClr>
                    </a:solidFill>
                    <a:effectLst/>
                    <a:uLnTx/>
                    <a:uFillTx/>
                    <a:latin typeface="Segoe UI Semilight" panose="020B0402040204020203" pitchFamily="34" charset="0"/>
                    <a:ea typeface="+mn-ea"/>
                    <a:cs typeface="Segoe UI Semilight" panose="020B0402040204020203" pitchFamily="34" charset="0"/>
                  </a:rPr>
                  <a:t>independent</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…and have </a:t>
                </a:r>
                <a:r>
                  <a:rPr kumimoji="0" lang="en-US" sz="2800" b="1" i="0" u="none" strike="noStrike" kern="1200" cap="none" spc="0" normalizeH="0" baseline="0" noProof="0" dirty="0">
                    <a:ln>
                      <a:noFill/>
                    </a:ln>
                    <a:solidFill>
                      <a:srgbClr val="3E8853"/>
                    </a:solidFill>
                    <a:effectLst/>
                    <a:uLnTx/>
                    <a:uFillTx/>
                    <a:latin typeface="Segoe UI Semilight" panose="020B0402040204020203" pitchFamily="34" charset="0"/>
                    <a:ea typeface="+mn-ea"/>
                    <a:cs typeface="Segoe UI Semilight" panose="020B0402040204020203" pitchFamily="34" charset="0"/>
                  </a:rPr>
                  <a:t>identical </a:t>
                </a:r>
                <a:r>
                  <a:rPr kumimoji="0" lang="en-US" sz="2800" b="1" i="0" u="none" strike="noStrike" kern="1200" cap="none" spc="0" normalizeH="0" baseline="0" noProof="0" dirty="0" err="1">
                    <a:ln>
                      <a:noFill/>
                    </a:ln>
                    <a:solidFill>
                      <a:srgbClr val="3E8853"/>
                    </a:solidFill>
                    <a:effectLst/>
                    <a:uLnTx/>
                    <a:uFillTx/>
                    <a:latin typeface="Segoe UI Semilight" panose="020B0402040204020203" pitchFamily="34" charset="0"/>
                    <a:ea typeface="+mn-ea"/>
                    <a:cs typeface="Segoe UI Semilight" panose="020B0402040204020203" pitchFamily="34" charset="0"/>
                  </a:rPr>
                  <a:t>pmfs</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p:txBody>
          </p:sp>
        </mc:Choice>
        <mc:Fallback xmlns="">
          <p:sp>
            <p:nvSpPr>
              <p:cNvPr id="4" name="Rectangle: Rounded Corners 3">
                <a:extLst>
                  <a:ext uri="{FF2B5EF4-FFF2-40B4-BE49-F238E27FC236}">
                    <a16:creationId xmlns:a16="http://schemas.microsoft.com/office/drawing/2014/main" id="{A8425EBF-8019-6309-9F58-4D5E32338A60}"/>
                  </a:ext>
                </a:extLst>
              </p:cNvPr>
              <p:cNvSpPr>
                <a:spLocks noRot="1" noChangeAspect="1" noMove="1" noResize="1" noEditPoints="1" noAdjustHandles="1" noChangeArrowheads="1" noChangeShapeType="1" noTextEdit="1"/>
              </p:cNvSpPr>
              <p:nvPr/>
            </p:nvSpPr>
            <p:spPr>
              <a:xfrm>
                <a:off x="633643" y="2516906"/>
                <a:ext cx="10206635" cy="1206955"/>
              </a:xfrm>
              <a:prstGeom prst="roundRect">
                <a:avLst>
                  <a:gd name="adj" fmla="val 13749"/>
                </a:avLst>
              </a:prstGeom>
              <a:blipFill>
                <a:blip r:embed="rId4"/>
                <a:stretch>
                  <a:fillRect t="-5051" b="-404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903705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7DD2-276C-4650-A370-B9F695B45D92}"/>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9C3A84-7ECE-4BC5-846C-F702383D5DAB}"/>
                  </a:ext>
                </a:extLst>
              </p:cNvPr>
              <p:cNvSpPr>
                <a:spLocks noGrp="1"/>
              </p:cNvSpPr>
              <p:nvPr>
                <p:ph idx="1"/>
              </p:nvPr>
            </p:nvSpPr>
            <p:spPr/>
            <p:txBody>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oMath>
                </a14:m>
                <a:r>
                  <a:rPr lang="en-US" dirty="0"/>
                  <a:t> be independent copies of </a:t>
                </a:r>
                <a14:m>
                  <m:oMath xmlns:m="http://schemas.openxmlformats.org/officeDocument/2006/math">
                    <m:r>
                      <m:rPr>
                        <m:sty m:val="p"/>
                      </m:rPr>
                      <a:rPr lang="en-US" b="0" i="0" smtClean="0">
                        <a:latin typeface="Cambria Math" panose="02040503050406030204" pitchFamily="18" charset="0"/>
                      </a:rPr>
                      <m:t>Geo</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pPr marL="0" indent="0">
                  <a:buNone/>
                </a:pPr>
                <a:endParaRPr lang="en-US" dirty="0"/>
              </a:p>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NegBin</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𝑋</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𝑟</m:t>
                        </m:r>
                      </m:sub>
                    </m:sSub>
                  </m:oMath>
                </a14:m>
                <a:r>
                  <a:rPr lang="en-US" dirty="0"/>
                  <a:t>.</a:t>
                </a:r>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r>
                      <a:rPr lang="en-US" b="0" i="1" smtClean="0">
                        <a:latin typeface="Cambria Math" panose="02040503050406030204" pitchFamily="18" charset="0"/>
                      </a:rPr>
                      <m:t>)</m:t>
                    </m:r>
                  </m:oMath>
                </a14:m>
                <a:endParaRPr lang="en-US" dirty="0"/>
              </a:p>
              <a:p>
                <a:r>
                  <a:rPr lang="en-US" dirty="0"/>
                  <a:t>Up until now we’ve just used the observation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oMath>
                </a14:m>
                <a:r>
                  <a:rPr lang="en-US" dirty="0"/>
                  <a:t>.</a:t>
                </a:r>
              </a:p>
              <a:p>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r>
                      <a:rPr lang="en-US" b="0" i="1" smtClean="0">
                        <a:latin typeface="Cambria Math" panose="02040503050406030204" pitchFamily="18" charset="0"/>
                      </a:rPr>
                      <m:t>)</m:t>
                    </m:r>
                  </m:oMath>
                </a14:m>
                <a:r>
                  <a:rPr lang="en-US" dirty="0"/>
                  <a:t> </a:t>
                </a:r>
                <a:r>
                  <a:rPr lang="en-US" b="1" dirty="0"/>
                  <a:t>because the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𝒊</m:t>
                        </m:r>
                      </m:sub>
                    </m:sSub>
                  </m:oMath>
                </a14:m>
                <a:r>
                  <a:rPr lang="en-US" b="1" dirty="0"/>
                  <a:t> are independent</a:t>
                </a:r>
                <a:r>
                  <a:rPr lang="en-US" dirty="0"/>
                  <a:t>.</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endParaRPr lang="en-US" dirty="0"/>
              </a:p>
            </p:txBody>
          </p:sp>
        </mc:Choice>
        <mc:Fallback xmlns="">
          <p:sp>
            <p:nvSpPr>
              <p:cNvPr id="3" name="Content Placeholder 2">
                <a:extLst>
                  <a:ext uri="{FF2B5EF4-FFF2-40B4-BE49-F238E27FC236}">
                    <a16:creationId xmlns:a16="http://schemas.microsoft.com/office/drawing/2014/main" id="{3C9C3A84-7ECE-4BC5-846C-F702383D5DAB}"/>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79435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BF2C-25D3-45DC-A889-139C9F636DDA}"/>
              </a:ext>
            </a:extLst>
          </p:cNvPr>
          <p:cNvSpPr>
            <a:spLocks noGrp="1"/>
          </p:cNvSpPr>
          <p:nvPr>
            <p:ph type="title"/>
          </p:nvPr>
        </p:nvSpPr>
        <p:spPr/>
        <p:txBody>
          <a:bodyPr/>
          <a:lstStyle/>
          <a:p>
            <a:r>
              <a:rPr lang="en-US" dirty="0"/>
              <a:t>Discrete </a:t>
            </a:r>
            <a:r>
              <a:rPr lang="en-US" b="1" i="1" dirty="0"/>
              <a:t>Uniform</a:t>
            </a:r>
            <a:r>
              <a:rPr lang="en-US" dirty="0"/>
              <a:t>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7CE53D-0961-45BC-BA67-6568F855E6B2}"/>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𝑋</m:t>
                    </m:r>
                  </m:oMath>
                </a14:m>
                <a:r>
                  <a:rPr lang="en-US" dirty="0"/>
                  <a:t> is a uniformly random integer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 (inclusive)</a:t>
                </a:r>
              </a:p>
              <a:p>
                <a:r>
                  <a:rPr lang="en-US" dirty="0"/>
                  <a:t>Parameter </a:t>
                </a:r>
                <a14:m>
                  <m:oMath xmlns:m="http://schemas.openxmlformats.org/officeDocument/2006/math">
                    <m:r>
                      <a:rPr lang="en-US" b="0" i="1" smtClean="0">
                        <a:latin typeface="Cambria Math" panose="02040503050406030204" pitchFamily="18" charset="0"/>
                      </a:rPr>
                      <m:t>𝑎</m:t>
                    </m:r>
                  </m:oMath>
                </a14:m>
                <a:r>
                  <a:rPr lang="en-US" dirty="0"/>
                  <a:t> is the minimum value in the support, </a:t>
                </a:r>
                <a14:m>
                  <m:oMath xmlns:m="http://schemas.openxmlformats.org/officeDocument/2006/math">
                    <m:r>
                      <a:rPr lang="en-US" b="0" i="1" smtClean="0">
                        <a:latin typeface="Cambria Math" panose="02040503050406030204" pitchFamily="18" charset="0"/>
                      </a:rPr>
                      <m:t>𝑏</m:t>
                    </m:r>
                  </m:oMath>
                </a14:m>
                <a:r>
                  <a:rPr lang="en-US" dirty="0"/>
                  <a:t> is the maximum value in the support.</a:t>
                </a:r>
              </a:p>
              <a:p>
                <a:r>
                  <a:rPr lang="en-US" b="1" dirty="0"/>
                  <a:t>PMF: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+1</m:t>
                        </m:r>
                      </m:den>
                    </m:f>
                    <m:r>
                      <a:rPr lang="en-US" b="0" i="1" smtClean="0">
                        <a:latin typeface="Cambria Math" panose="02040503050406030204" pitchFamily="18" charset="0"/>
                      </a:rPr>
                      <m:t> </m:t>
                    </m:r>
                  </m:oMath>
                </a14:m>
                <a:r>
                  <a:rPr lang="en-US" dirty="0"/>
                  <a:t>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a:p>
              <a:p>
                <a:r>
                  <a:rPr lang="en-US" b="1" dirty="0"/>
                  <a:t>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+1</m:t>
                        </m:r>
                      </m:den>
                    </m:f>
                    <m:r>
                      <a:rPr lang="en-US" b="0" i="1" smtClean="0">
                        <a:latin typeface="Cambria Math" panose="02040503050406030204" pitchFamily="18" charset="0"/>
                      </a:rPr>
                      <m:t> </m:t>
                    </m:r>
                  </m:oMath>
                </a14:m>
                <a:r>
                  <a:rPr lang="en-US" dirty="0"/>
                  <a:t>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ℤ</m:t>
                    </m:r>
                    <m:r>
                      <a:rPr lang="en-US" b="0" i="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𝑏</m:t>
                    </m:r>
                  </m:oMath>
                </a14:m>
                <a:r>
                  <a:rPr lang="en-US" dirty="0"/>
                  <a:t>.</a:t>
                </a:r>
              </a:p>
              <a:p>
                <a:r>
                  <a:rPr lang="en-US" b="1" dirty="0"/>
                  <a:t>Expectation: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r>
                      <a:rPr lang="en-US" b="0" i="1" smtClean="0">
                        <a:latin typeface="Cambria Math" panose="02040503050406030204" pitchFamily="18" charset="0"/>
                      </a:rPr>
                      <m:t> </m:t>
                    </m:r>
                  </m:oMath>
                </a14:m>
                <a:endParaRPr lang="en-US" b="0" dirty="0"/>
              </a:p>
              <a:p>
                <a:r>
                  <a:rPr lang="en-US" b="1" dirty="0"/>
                  <a:t>Variance: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+2)</m:t>
                        </m:r>
                      </m:num>
                      <m:den>
                        <m:r>
                          <a:rPr lang="en-US" b="0" i="1" smtClean="0">
                            <a:latin typeface="Cambria Math" panose="02040503050406030204" pitchFamily="18" charset="0"/>
                          </a:rPr>
                          <m:t>12</m:t>
                        </m:r>
                      </m:den>
                    </m:f>
                  </m:oMath>
                </a14:m>
                <a:endParaRPr lang="en-US" dirty="0"/>
              </a:p>
            </p:txBody>
          </p:sp>
        </mc:Choice>
        <mc:Fallback xmlns="">
          <p:sp>
            <p:nvSpPr>
              <p:cNvPr id="3" name="Content Placeholder 2">
                <a:extLst>
                  <a:ext uri="{FF2B5EF4-FFF2-40B4-BE49-F238E27FC236}">
                    <a16:creationId xmlns:a16="http://schemas.microsoft.com/office/drawing/2014/main" id="{027CE53D-0961-45BC-BA67-6568F855E6B2}"/>
                  </a:ext>
                </a:extLst>
              </p:cNvPr>
              <p:cNvSpPr>
                <a:spLocks noGrp="1" noRot="1" noChangeAspect="1" noMove="1" noResize="1" noEditPoints="1" noAdjustHandles="1" noChangeArrowheads="1" noChangeShapeType="1" noTextEdit="1"/>
              </p:cNvSpPr>
              <p:nvPr>
                <p:ph idx="1"/>
              </p:nvPr>
            </p:nvSpPr>
            <p:spPr>
              <a:blipFill>
                <a:blip r:embed="rId2"/>
                <a:stretch>
                  <a:fillRect l="-708"/>
                </a:stretch>
              </a:blipFill>
            </p:spPr>
            <p:txBody>
              <a:bodyPr/>
              <a:lstStyle/>
              <a:p>
                <a:r>
                  <a:rPr lang="en-US">
                    <a:noFill/>
                  </a:rPr>
                  <a:t> </a:t>
                </a:r>
              </a:p>
            </p:txBody>
          </p:sp>
        </mc:Fallback>
      </mc:AlternateContent>
    </p:spTree>
    <p:extLst>
      <p:ext uri="{BB962C8B-B14F-4D97-AF65-F5344CB8AC3E}">
        <p14:creationId xmlns:p14="http://schemas.microsoft.com/office/powerpoint/2010/main" val="1451955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48787-66D2-4A21-93B1-C56D97BDA182}"/>
              </a:ext>
            </a:extLst>
          </p:cNvPr>
          <p:cNvSpPr>
            <a:spLocks noGrp="1"/>
          </p:cNvSpPr>
          <p:nvPr>
            <p:ph type="title"/>
          </p:nvPr>
        </p:nvSpPr>
        <p:spPr/>
        <p:txBody>
          <a:bodyPr/>
          <a:lstStyle/>
          <a:p>
            <a:r>
              <a:rPr lang="en-US" dirty="0"/>
              <a:t>Negative Binomial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3B0BC3-503B-440F-8A5C-435A7410D7D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NegBin</m:t>
                    </m:r>
                    <m:r>
                      <a:rPr lang="en-US" b="0" i="0" smtClean="0">
                        <a:latin typeface="Cambria Math" panose="02040503050406030204" pitchFamily="18" charset="0"/>
                      </a:rPr>
                      <m:t>(</m:t>
                    </m:r>
                    <m:r>
                      <m:rPr>
                        <m:sty m:val="p"/>
                      </m:rPr>
                      <a:rPr lang="en-US" b="0" i="0" smtClean="0">
                        <a:latin typeface="Cambria Math" panose="02040503050406030204" pitchFamily="18" charset="0"/>
                      </a:rPr>
                      <m:t>r</m:t>
                    </m:r>
                    <m:r>
                      <a:rPr lang="en-US" b="0" i="0" smtClean="0">
                        <a:latin typeface="Cambria Math" panose="02040503050406030204" pitchFamily="18" charset="0"/>
                      </a:rPr>
                      <m:t>,</m:t>
                    </m:r>
                    <m:r>
                      <m:rPr>
                        <m:sty m:val="p"/>
                      </m:rPr>
                      <a:rPr lang="en-US" b="0" i="0" smtClean="0">
                        <a:latin typeface="Cambria Math" panose="02040503050406030204" pitchFamily="18" charset="0"/>
                      </a:rPr>
                      <m:t>p</m:t>
                    </m:r>
                    <m:r>
                      <a:rPr lang="en-US" b="0" i="0" smtClean="0">
                        <a:latin typeface="Cambria Math" panose="02040503050406030204" pitchFamily="18" charset="0"/>
                      </a:rPr>
                      <m:t>)</m:t>
                    </m:r>
                  </m:oMath>
                </a14:m>
                <a:endParaRPr lang="en-US" dirty="0"/>
              </a:p>
              <a:p>
                <a:r>
                  <a:rPr lang="en-US" dirty="0"/>
                  <a:t>Parameters: </a:t>
                </a:r>
                <a14:m>
                  <m:oMath xmlns:m="http://schemas.openxmlformats.org/officeDocument/2006/math">
                    <m:r>
                      <a:rPr lang="en-US" b="0" i="1" smtClean="0">
                        <a:latin typeface="Cambria Math" panose="02040503050406030204" pitchFamily="18" charset="0"/>
                      </a:rPr>
                      <m:t>𝑟</m:t>
                    </m:r>
                  </m:oMath>
                </a14:m>
                <a:r>
                  <a:rPr lang="en-US" dirty="0"/>
                  <a:t>: the number of successes needed, </a:t>
                </a:r>
                <a14:m>
                  <m:oMath xmlns:m="http://schemas.openxmlformats.org/officeDocument/2006/math">
                    <m:r>
                      <a:rPr lang="en-US" b="0" i="1" smtClean="0">
                        <a:latin typeface="Cambria Math" panose="02040503050406030204" pitchFamily="18" charset="0"/>
                      </a:rPr>
                      <m:t>𝑝</m:t>
                    </m:r>
                  </m:oMath>
                </a14:m>
                <a:r>
                  <a:rPr lang="en-US" dirty="0"/>
                  <a:t> the probability of success in a single trial</a:t>
                </a:r>
              </a:p>
              <a:p>
                <a14:m>
                  <m:oMath xmlns:m="http://schemas.openxmlformats.org/officeDocument/2006/math">
                    <m:r>
                      <a:rPr lang="en-US" b="0" i="1" smtClean="0">
                        <a:latin typeface="Cambria Math" panose="02040503050406030204" pitchFamily="18" charset="0"/>
                      </a:rPr>
                      <m:t>𝑋</m:t>
                    </m:r>
                  </m:oMath>
                </a14:m>
                <a:r>
                  <a:rPr lang="en-US" dirty="0"/>
                  <a:t> is the number of trials needed to get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m:rPr>
                            <m:sty m:val="p"/>
                          </m:rPr>
                          <a:rPr lang="en-US" b="0" i="0" smtClean="0">
                            <a:latin typeface="Cambria Math" panose="02040503050406030204" pitchFamily="18" charset="0"/>
                          </a:rPr>
                          <m:t>th</m:t>
                        </m:r>
                      </m:sup>
                    </m:sSup>
                  </m:oMath>
                </a14:m>
                <a:r>
                  <a:rPr lang="en-US" dirty="0"/>
                  <a:t> success.</a:t>
                </a:r>
              </a:p>
              <a:p>
                <a:r>
                  <a:rPr lang="en-US" b="1" dirty="0"/>
                  <a:t>PMF: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𝑟</m:t>
                            </m:r>
                            <m:r>
                              <a:rPr lang="en-US" b="0" i="1" smtClean="0">
                                <a:latin typeface="Cambria Math" panose="02040503050406030204" pitchFamily="18" charset="0"/>
                              </a:rPr>
                              <m:t>−1</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𝑟</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𝑟</m:t>
                        </m:r>
                      </m:sup>
                    </m:sSup>
                  </m:oMath>
                </a14:m>
                <a:endParaRPr lang="en-US" dirty="0"/>
              </a:p>
              <a:p>
                <a:r>
                  <a:rPr lang="en-US" b="1" dirty="0"/>
                  <a:t>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is ugly, don’t bother with it.</a:t>
                </a:r>
              </a:p>
              <a:p>
                <a:r>
                  <a:rPr lang="en-US" b="1" dirty="0"/>
                  <a:t>Expectation: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𝑝</m:t>
                        </m:r>
                      </m:den>
                    </m:f>
                  </m:oMath>
                </a14:m>
                <a:endParaRPr lang="en-US" dirty="0"/>
              </a:p>
              <a:p>
                <a:r>
                  <a:rPr lang="en-US" b="1" dirty="0"/>
                  <a:t>Variance: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r</m:t>
                        </m:r>
                        <m:d>
                          <m:dPr>
                            <m:ctrlPr>
                              <a:rPr lang="en-US" b="0" i="1" smtClean="0">
                                <a:latin typeface="Cambria Math" panose="02040503050406030204" pitchFamily="18" charset="0"/>
                              </a:rPr>
                            </m:ctrlPr>
                          </m:dPr>
                          <m:e>
                            <m:r>
                              <a:rPr lang="en-US" b="0" i="0" smtClean="0">
                                <a:latin typeface="Cambria Math" panose="02040503050406030204" pitchFamily="18" charset="0"/>
                              </a:rPr>
                              <m:t>1−</m:t>
                            </m:r>
                            <m:r>
                              <m:rPr>
                                <m:sty m:val="p"/>
                              </m:rPr>
                              <a:rPr lang="en-US" b="0" i="0" smtClean="0">
                                <a:latin typeface="Cambria Math" panose="02040503050406030204" pitchFamily="18" charset="0"/>
                              </a:rPr>
                              <m:t>p</m:t>
                            </m:r>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endParaRPr lang="en-US" dirty="0"/>
              </a:p>
            </p:txBody>
          </p:sp>
        </mc:Choice>
        <mc:Fallback xmlns="">
          <p:sp>
            <p:nvSpPr>
              <p:cNvPr id="3" name="Content Placeholder 2">
                <a:extLst>
                  <a:ext uri="{FF2B5EF4-FFF2-40B4-BE49-F238E27FC236}">
                    <a16:creationId xmlns:a16="http://schemas.microsoft.com/office/drawing/2014/main" id="{AD3B0BC3-503B-440F-8A5C-435A7410D7D9}"/>
                  </a:ext>
                </a:extLst>
              </p:cNvPr>
              <p:cNvSpPr>
                <a:spLocks noGrp="1" noRot="1" noChangeAspect="1" noMove="1" noResize="1" noEditPoints="1" noAdjustHandles="1" noChangeArrowheads="1" noChangeShapeType="1" noTextEdit="1"/>
              </p:cNvSpPr>
              <p:nvPr>
                <p:ph idx="1"/>
              </p:nvPr>
            </p:nvSpPr>
            <p:spPr>
              <a:blipFill>
                <a:blip r:embed="rId2"/>
                <a:stretch>
                  <a:fillRect l="-708"/>
                </a:stretch>
              </a:blipFill>
            </p:spPr>
            <p:txBody>
              <a:bodyPr/>
              <a:lstStyle/>
              <a:p>
                <a:r>
                  <a:rPr lang="en-US">
                    <a:noFill/>
                  </a:rPr>
                  <a:t> </a:t>
                </a:r>
              </a:p>
            </p:txBody>
          </p:sp>
        </mc:Fallback>
      </mc:AlternateContent>
    </p:spTree>
    <p:extLst>
      <p:ext uri="{BB962C8B-B14F-4D97-AF65-F5344CB8AC3E}">
        <p14:creationId xmlns:p14="http://schemas.microsoft.com/office/powerpoint/2010/main" val="800637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D6F8-3059-41BC-AA84-8EAE6D162A58}"/>
              </a:ext>
            </a:extLst>
          </p:cNvPr>
          <p:cNvSpPr>
            <a:spLocks noGrp="1"/>
          </p:cNvSpPr>
          <p:nvPr>
            <p:ph type="title"/>
          </p:nvPr>
        </p:nvSpPr>
        <p:spPr/>
        <p:txBody>
          <a:bodyPr/>
          <a:lstStyle/>
          <a:p>
            <a:r>
              <a:rPr lang="en-US" dirty="0"/>
              <a:t>Scenario: Hypergeometric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2A445C-9E90-48C9-A9C8-C6CB07F33341}"/>
                  </a:ext>
                </a:extLst>
              </p:cNvPr>
              <p:cNvSpPr>
                <a:spLocks noGrp="1"/>
              </p:cNvSpPr>
              <p:nvPr>
                <p:ph idx="1"/>
              </p:nvPr>
            </p:nvSpPr>
            <p:spPr/>
            <p:txBody>
              <a:bodyPr/>
              <a:lstStyle/>
              <a:p>
                <a:r>
                  <a:rPr lang="en-US" dirty="0"/>
                  <a:t>You have an urn with </a:t>
                </a:r>
                <a14:m>
                  <m:oMath xmlns:m="http://schemas.openxmlformats.org/officeDocument/2006/math">
                    <m:r>
                      <a:rPr lang="en-US" b="0" i="1" smtClean="0">
                        <a:latin typeface="Cambria Math" panose="02040503050406030204" pitchFamily="18" charset="0"/>
                      </a:rPr>
                      <m:t>𝑁</m:t>
                    </m:r>
                  </m:oMath>
                </a14:m>
                <a:r>
                  <a:rPr lang="en-US" dirty="0"/>
                  <a:t> balls, of which </a:t>
                </a:r>
                <a14:m>
                  <m:oMath xmlns:m="http://schemas.openxmlformats.org/officeDocument/2006/math">
                    <m:r>
                      <a:rPr lang="en-US" b="0" i="1" smtClean="0">
                        <a:latin typeface="Cambria Math" panose="02040503050406030204" pitchFamily="18" charset="0"/>
                      </a:rPr>
                      <m:t>𝐾</m:t>
                    </m:r>
                  </m:oMath>
                </a14:m>
                <a:r>
                  <a:rPr lang="en-US" dirty="0"/>
                  <a:t> are purple. You are going to draw </a:t>
                </a:r>
                <a14:m>
                  <m:oMath xmlns:m="http://schemas.openxmlformats.org/officeDocument/2006/math">
                    <m:r>
                      <a:rPr lang="en-US" b="0" i="1" smtClean="0">
                        <a:latin typeface="Cambria Math" panose="02040503050406030204" pitchFamily="18" charset="0"/>
                      </a:rPr>
                      <m:t>𝑛</m:t>
                    </m:r>
                  </m:oMath>
                </a14:m>
                <a:r>
                  <a:rPr lang="en-US" dirty="0"/>
                  <a:t> balls out of the urn </a:t>
                </a:r>
                <a:r>
                  <a:rPr lang="en-US" b="1" dirty="0"/>
                  <a:t>without </a:t>
                </a:r>
                <a:r>
                  <a:rPr lang="en-US" dirty="0"/>
                  <a:t>replacement. How many purple balls do we get in this sample?</a:t>
                </a:r>
              </a:p>
              <a:p>
                <a:pPr lvl="1"/>
                <a14:m>
                  <m:oMath xmlns:m="http://schemas.openxmlformats.org/officeDocument/2006/math">
                    <m:r>
                      <a:rPr lang="en-US" b="0" i="1" smtClean="0">
                        <a:latin typeface="Cambria Math" panose="02040503050406030204" pitchFamily="18" charset="0"/>
                      </a:rPr>
                      <m:t>𝑋</m:t>
                    </m:r>
                  </m:oMath>
                </a14:m>
                <a:r>
                  <a:rPr lang="en-US" dirty="0"/>
                  <a:t> is the number of purple balls in this sample</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682A445C-9E90-48C9-A9C8-C6CB07F33341}"/>
                  </a:ext>
                </a:extLst>
              </p:cNvPr>
              <p:cNvSpPr>
                <a:spLocks noGrp="1" noRot="1" noChangeAspect="1" noMove="1" noResize="1" noEditPoints="1" noAdjustHandles="1" noChangeArrowheads="1" noChangeShapeType="1" noTextEdit="1"/>
              </p:cNvSpPr>
              <p:nvPr>
                <p:ph idx="1"/>
              </p:nvPr>
            </p:nvSpPr>
            <p:spPr>
              <a:blipFill>
                <a:blip r:embed="rId2"/>
                <a:stretch>
                  <a:fillRect l="-708" t="-2138" r="-1852"/>
                </a:stretch>
              </a:blipFill>
            </p:spPr>
            <p:txBody>
              <a:bodyPr/>
              <a:lstStyle/>
              <a:p>
                <a:r>
                  <a:rPr lang="en-US">
                    <a:noFill/>
                  </a:rPr>
                  <a:t> </a:t>
                </a:r>
              </a:p>
            </p:txBody>
          </p:sp>
        </mc:Fallback>
      </mc:AlternateContent>
    </p:spTree>
    <p:extLst>
      <p:ext uri="{BB962C8B-B14F-4D97-AF65-F5344CB8AC3E}">
        <p14:creationId xmlns:p14="http://schemas.microsoft.com/office/powerpoint/2010/main" val="3333848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D6F8-3059-41BC-AA84-8EAE6D162A58}"/>
              </a:ext>
            </a:extLst>
          </p:cNvPr>
          <p:cNvSpPr>
            <a:spLocks noGrp="1"/>
          </p:cNvSpPr>
          <p:nvPr>
            <p:ph type="title"/>
          </p:nvPr>
        </p:nvSpPr>
        <p:spPr/>
        <p:txBody>
          <a:bodyPr/>
          <a:lstStyle/>
          <a:p>
            <a:r>
              <a:rPr lang="en-US" dirty="0"/>
              <a:t>Hypergeometric: Analysis (PMF)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2A445C-9E90-48C9-A9C8-C6CB07F33341}"/>
                  </a:ext>
                </a:extLst>
              </p:cNvPr>
              <p:cNvSpPr>
                <a:spLocks noGrp="1"/>
              </p:cNvSpPr>
              <p:nvPr>
                <p:ph idx="1"/>
              </p:nvPr>
            </p:nvSpPr>
            <p:spPr>
              <a:xfrm>
                <a:off x="575240" y="1463856"/>
                <a:ext cx="11187258" cy="5256983"/>
              </a:xfrm>
            </p:spPr>
            <p:txBody>
              <a:bodyPr>
                <a:normAutofit/>
              </a:bodyPr>
              <a:lstStyle/>
              <a:p>
                <a:r>
                  <a:rPr lang="en-US" dirty="0"/>
                  <a:t>You have an urn with </a:t>
                </a:r>
                <a14:m>
                  <m:oMath xmlns:m="http://schemas.openxmlformats.org/officeDocument/2006/math">
                    <m:r>
                      <a:rPr lang="en-US" i="1">
                        <a:latin typeface="Cambria Math" panose="02040503050406030204" pitchFamily="18" charset="0"/>
                      </a:rPr>
                      <m:t>𝑁</m:t>
                    </m:r>
                  </m:oMath>
                </a14:m>
                <a:r>
                  <a:rPr lang="en-US" dirty="0"/>
                  <a:t> balls, of which </a:t>
                </a:r>
                <a14:m>
                  <m:oMath xmlns:m="http://schemas.openxmlformats.org/officeDocument/2006/math">
                    <m:r>
                      <a:rPr lang="en-US" i="1">
                        <a:latin typeface="Cambria Math" panose="02040503050406030204" pitchFamily="18" charset="0"/>
                      </a:rPr>
                      <m:t>𝐾</m:t>
                    </m:r>
                  </m:oMath>
                </a14:m>
                <a:r>
                  <a:rPr lang="en-US" dirty="0"/>
                  <a:t> are purple. You are going to draw </a:t>
                </a:r>
                <a14:m>
                  <m:oMath xmlns:m="http://schemas.openxmlformats.org/officeDocument/2006/math">
                    <m:r>
                      <a:rPr lang="en-US" i="1">
                        <a:latin typeface="Cambria Math" panose="02040503050406030204" pitchFamily="18" charset="0"/>
                      </a:rPr>
                      <m:t>𝑛</m:t>
                    </m:r>
                  </m:oMath>
                </a14:m>
                <a:r>
                  <a:rPr lang="en-US" dirty="0"/>
                  <a:t> balls out of the urn </a:t>
                </a:r>
                <a:r>
                  <a:rPr lang="en-US" b="1" dirty="0"/>
                  <a:t>without </a:t>
                </a:r>
                <a:r>
                  <a:rPr lang="en-US" dirty="0"/>
                  <a:t>replacement. How many purple balls do we get in this sample?</a:t>
                </a:r>
              </a:p>
              <a:p>
                <a:pPr lvl="1"/>
                <a14:m>
                  <m:oMath xmlns:m="http://schemas.openxmlformats.org/officeDocument/2006/math">
                    <m:r>
                      <a:rPr lang="en-US" i="1" u="sng">
                        <a:latin typeface="Cambria Math" panose="02040503050406030204" pitchFamily="18" charset="0"/>
                      </a:rPr>
                      <m:t>𝑋</m:t>
                    </m:r>
                  </m:oMath>
                </a14:m>
                <a:r>
                  <a:rPr lang="en-US" u="sng" dirty="0"/>
                  <a:t> is the number of purple balls in this sample</a:t>
                </a:r>
              </a:p>
              <a:p>
                <a:r>
                  <a:rPr lang="en-US" b="1" dirty="0"/>
                  <a:t>If you draw out </a:t>
                </a:r>
                <a14:m>
                  <m:oMath xmlns:m="http://schemas.openxmlformats.org/officeDocument/2006/math">
                    <m:r>
                      <a:rPr lang="en-US" b="1" i="1" smtClean="0">
                        <a:latin typeface="Cambria Math" panose="02040503050406030204" pitchFamily="18" charset="0"/>
                      </a:rPr>
                      <m:t>𝒏</m:t>
                    </m:r>
                  </m:oMath>
                </a14:m>
                <a:r>
                  <a:rPr lang="en-US" b="1" dirty="0"/>
                  <a:t> balls, what is the probability you see </a:t>
                </a:r>
                <a14:m>
                  <m:oMath xmlns:m="http://schemas.openxmlformats.org/officeDocument/2006/math">
                    <m:r>
                      <a:rPr lang="en-US" b="1" i="1" smtClean="0">
                        <a:latin typeface="Cambria Math" panose="02040503050406030204" pitchFamily="18" charset="0"/>
                      </a:rPr>
                      <m:t>𝒌</m:t>
                    </m:r>
                  </m:oMath>
                </a14:m>
                <a:r>
                  <a:rPr lang="en-US" b="1" dirty="0"/>
                  <a:t> purple ones?</a:t>
                </a:r>
                <a:endParaRPr lang="en-US" dirty="0"/>
              </a:p>
              <a:p>
                <a:endParaRPr lang="en-US" dirty="0"/>
              </a:p>
            </p:txBody>
          </p:sp>
        </mc:Choice>
        <mc:Fallback xmlns="">
          <p:sp>
            <p:nvSpPr>
              <p:cNvPr id="3" name="Content Placeholder 2">
                <a:extLst>
                  <a:ext uri="{FF2B5EF4-FFF2-40B4-BE49-F238E27FC236}">
                    <a16:creationId xmlns:a16="http://schemas.microsoft.com/office/drawing/2014/main" id="{682A445C-9E90-48C9-A9C8-C6CB07F33341}"/>
                  </a:ext>
                </a:extLst>
              </p:cNvPr>
              <p:cNvSpPr>
                <a:spLocks noGrp="1" noRot="1" noChangeAspect="1" noMove="1" noResize="1" noEditPoints="1" noAdjustHandles="1" noChangeArrowheads="1" noChangeShapeType="1" noTextEdit="1"/>
              </p:cNvSpPr>
              <p:nvPr>
                <p:ph idx="1"/>
              </p:nvPr>
            </p:nvSpPr>
            <p:spPr>
              <a:xfrm>
                <a:off x="575240" y="1463856"/>
                <a:ext cx="11187258" cy="5256983"/>
              </a:xfrm>
              <a:blipFill>
                <a:blip r:embed="rId3"/>
                <a:stretch>
                  <a:fillRect l="-708" t="-1972" r="-1852"/>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0F7D7CF8-1AF6-FB09-2370-224BA5776AE4}"/>
              </a:ext>
            </a:extLst>
          </p:cNvPr>
          <p:cNvSpPr/>
          <p:nvPr/>
        </p:nvSpPr>
        <p:spPr>
          <a:xfrm>
            <a:off x="8206810" y="4571376"/>
            <a:ext cx="3243068" cy="2023347"/>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9F8FA14-847B-F0A3-8776-C124ADBF449C}"/>
              </a:ext>
            </a:extLst>
          </p:cNvPr>
          <p:cNvSpPr/>
          <p:nvPr/>
        </p:nvSpPr>
        <p:spPr>
          <a:xfrm>
            <a:off x="8715032" y="4968666"/>
            <a:ext cx="1257300" cy="128636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K</a:t>
            </a:r>
          </a:p>
        </p:txBody>
      </p:sp>
      <p:sp>
        <p:nvSpPr>
          <p:cNvPr id="8" name="Rectangle: Rounded Corners 7">
            <a:extLst>
              <a:ext uri="{FF2B5EF4-FFF2-40B4-BE49-F238E27FC236}">
                <a16:creationId xmlns:a16="http://schemas.microsoft.com/office/drawing/2014/main" id="{CB0A8EE4-83D9-C398-745F-124B1D5A094D}"/>
              </a:ext>
            </a:extLst>
          </p:cNvPr>
          <p:cNvSpPr/>
          <p:nvPr/>
        </p:nvSpPr>
        <p:spPr>
          <a:xfrm>
            <a:off x="9606572" y="5239106"/>
            <a:ext cx="1340158" cy="762568"/>
          </a:xfrm>
          <a:prstGeom prst="roundRect">
            <a:avLst/>
          </a:prstGeom>
          <a:solidFill>
            <a:srgbClr val="D4EBDB">
              <a:alpha val="50980"/>
            </a:srgbClr>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TextBox 6">
            <a:extLst>
              <a:ext uri="{FF2B5EF4-FFF2-40B4-BE49-F238E27FC236}">
                <a16:creationId xmlns:a16="http://schemas.microsoft.com/office/drawing/2014/main" id="{0F0AE289-C8E1-D0D2-CF63-571256859ED3}"/>
              </a:ext>
            </a:extLst>
          </p:cNvPr>
          <p:cNvSpPr txBox="1"/>
          <p:nvPr/>
        </p:nvSpPr>
        <p:spPr>
          <a:xfrm>
            <a:off x="9459639" y="5355856"/>
            <a:ext cx="717232" cy="461665"/>
          </a:xfrm>
          <a:prstGeom prst="rect">
            <a:avLst/>
          </a:prstGeom>
          <a:noFill/>
        </p:spPr>
        <p:txBody>
          <a:bodyPr wrap="square">
            <a:spAutoFit/>
          </a:bodyPr>
          <a:lstStyle/>
          <a:p>
            <a:pPr algn="ctr"/>
            <a:r>
              <a:rPr lang="en-US" sz="2400" i="1" dirty="0"/>
              <a:t>k</a:t>
            </a:r>
          </a:p>
        </p:txBody>
      </p:sp>
      <p:sp>
        <p:nvSpPr>
          <p:cNvPr id="9" name="TextBox 8">
            <a:extLst>
              <a:ext uri="{FF2B5EF4-FFF2-40B4-BE49-F238E27FC236}">
                <a16:creationId xmlns:a16="http://schemas.microsoft.com/office/drawing/2014/main" id="{918AD745-7E8C-976D-9032-D123F7697269}"/>
              </a:ext>
            </a:extLst>
          </p:cNvPr>
          <p:cNvSpPr txBox="1"/>
          <p:nvPr/>
        </p:nvSpPr>
        <p:spPr>
          <a:xfrm>
            <a:off x="10899528" y="4609092"/>
            <a:ext cx="717232" cy="461665"/>
          </a:xfrm>
          <a:prstGeom prst="rect">
            <a:avLst/>
          </a:prstGeom>
          <a:noFill/>
        </p:spPr>
        <p:txBody>
          <a:bodyPr wrap="square">
            <a:spAutoFit/>
          </a:bodyPr>
          <a:lstStyle/>
          <a:p>
            <a:pPr algn="ctr"/>
            <a:r>
              <a:rPr lang="en-US" sz="2400" b="1" dirty="0"/>
              <a:t>N</a:t>
            </a:r>
          </a:p>
        </p:txBody>
      </p:sp>
      <p:sp>
        <p:nvSpPr>
          <p:cNvPr id="10" name="TextBox 9">
            <a:extLst>
              <a:ext uri="{FF2B5EF4-FFF2-40B4-BE49-F238E27FC236}">
                <a16:creationId xmlns:a16="http://schemas.microsoft.com/office/drawing/2014/main" id="{C2887A17-2839-3711-B4F5-A2572FCD1342}"/>
              </a:ext>
            </a:extLst>
          </p:cNvPr>
          <p:cNvSpPr txBox="1"/>
          <p:nvPr/>
        </p:nvSpPr>
        <p:spPr>
          <a:xfrm>
            <a:off x="10244304" y="5341197"/>
            <a:ext cx="717232" cy="461665"/>
          </a:xfrm>
          <a:prstGeom prst="rect">
            <a:avLst/>
          </a:prstGeom>
          <a:noFill/>
        </p:spPr>
        <p:txBody>
          <a:bodyPr wrap="square">
            <a:spAutoFit/>
          </a:bodyPr>
          <a:lstStyle/>
          <a:p>
            <a:pPr algn="ctr"/>
            <a:r>
              <a:rPr lang="en-US" sz="2400" i="1" dirty="0"/>
              <a:t>n-k</a:t>
            </a:r>
          </a:p>
        </p:txBody>
      </p:sp>
      <p:sp>
        <p:nvSpPr>
          <p:cNvPr id="11" name="TextBox 10">
            <a:extLst>
              <a:ext uri="{FF2B5EF4-FFF2-40B4-BE49-F238E27FC236}">
                <a16:creationId xmlns:a16="http://schemas.microsoft.com/office/drawing/2014/main" id="{813C1250-6570-071D-BD83-ACF1F22DEB04}"/>
              </a:ext>
            </a:extLst>
          </p:cNvPr>
          <p:cNvSpPr txBox="1"/>
          <p:nvPr/>
        </p:nvSpPr>
        <p:spPr>
          <a:xfrm>
            <a:off x="10450977" y="4831172"/>
            <a:ext cx="717232" cy="461665"/>
          </a:xfrm>
          <a:prstGeom prst="rect">
            <a:avLst/>
          </a:prstGeom>
          <a:noFill/>
        </p:spPr>
        <p:txBody>
          <a:bodyPr wrap="square">
            <a:spAutoFit/>
          </a:bodyPr>
          <a:lstStyle/>
          <a:p>
            <a:pPr algn="ctr"/>
            <a:r>
              <a:rPr lang="en-US" sz="2400" i="1" dirty="0">
                <a:solidFill>
                  <a:schemeClr val="bg1"/>
                </a:solidFill>
              </a:rPr>
              <a:t>n</a:t>
            </a:r>
          </a:p>
        </p:txBody>
      </p:sp>
    </p:spTree>
    <p:extLst>
      <p:ext uri="{BB962C8B-B14F-4D97-AF65-F5344CB8AC3E}">
        <p14:creationId xmlns:p14="http://schemas.microsoft.com/office/powerpoint/2010/main" val="1233750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D6F8-3059-41BC-AA84-8EAE6D162A58}"/>
              </a:ext>
            </a:extLst>
          </p:cNvPr>
          <p:cNvSpPr>
            <a:spLocks noGrp="1"/>
          </p:cNvSpPr>
          <p:nvPr>
            <p:ph type="title"/>
          </p:nvPr>
        </p:nvSpPr>
        <p:spPr/>
        <p:txBody>
          <a:bodyPr/>
          <a:lstStyle/>
          <a:p>
            <a:r>
              <a:rPr lang="en-US" dirty="0"/>
              <a:t>Hypergeometric: Analysis (PMF)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2A445C-9E90-48C9-A9C8-C6CB07F33341}"/>
                  </a:ext>
                </a:extLst>
              </p:cNvPr>
              <p:cNvSpPr>
                <a:spLocks noGrp="1"/>
              </p:cNvSpPr>
              <p:nvPr>
                <p:ph idx="1"/>
              </p:nvPr>
            </p:nvSpPr>
            <p:spPr>
              <a:xfrm>
                <a:off x="575240" y="1463856"/>
                <a:ext cx="11187258" cy="5256983"/>
              </a:xfrm>
            </p:spPr>
            <p:txBody>
              <a:bodyPr>
                <a:normAutofit/>
              </a:bodyPr>
              <a:lstStyle/>
              <a:p>
                <a:r>
                  <a:rPr lang="en-US" dirty="0"/>
                  <a:t>You have an urn with </a:t>
                </a:r>
                <a14:m>
                  <m:oMath xmlns:m="http://schemas.openxmlformats.org/officeDocument/2006/math">
                    <m:r>
                      <a:rPr lang="en-US" i="1">
                        <a:latin typeface="Cambria Math" panose="02040503050406030204" pitchFamily="18" charset="0"/>
                      </a:rPr>
                      <m:t>𝑁</m:t>
                    </m:r>
                  </m:oMath>
                </a14:m>
                <a:r>
                  <a:rPr lang="en-US" dirty="0"/>
                  <a:t> balls, of which </a:t>
                </a:r>
                <a14:m>
                  <m:oMath xmlns:m="http://schemas.openxmlformats.org/officeDocument/2006/math">
                    <m:r>
                      <a:rPr lang="en-US" i="1">
                        <a:latin typeface="Cambria Math" panose="02040503050406030204" pitchFamily="18" charset="0"/>
                      </a:rPr>
                      <m:t>𝐾</m:t>
                    </m:r>
                  </m:oMath>
                </a14:m>
                <a:r>
                  <a:rPr lang="en-US" dirty="0"/>
                  <a:t> are purple. You are going to draw </a:t>
                </a:r>
                <a14:m>
                  <m:oMath xmlns:m="http://schemas.openxmlformats.org/officeDocument/2006/math">
                    <m:r>
                      <a:rPr lang="en-US" i="1">
                        <a:latin typeface="Cambria Math" panose="02040503050406030204" pitchFamily="18" charset="0"/>
                      </a:rPr>
                      <m:t>𝑛</m:t>
                    </m:r>
                  </m:oMath>
                </a14:m>
                <a:r>
                  <a:rPr lang="en-US" dirty="0"/>
                  <a:t> balls out of the urn </a:t>
                </a:r>
                <a:r>
                  <a:rPr lang="en-US" b="1" dirty="0"/>
                  <a:t>without </a:t>
                </a:r>
                <a:r>
                  <a:rPr lang="en-US" dirty="0"/>
                  <a:t>replacement. How many purple balls do we get in this sample?</a:t>
                </a:r>
              </a:p>
              <a:p>
                <a:pPr lvl="1"/>
                <a14:m>
                  <m:oMath xmlns:m="http://schemas.openxmlformats.org/officeDocument/2006/math">
                    <m:r>
                      <a:rPr lang="en-US" i="1">
                        <a:latin typeface="Cambria Math" panose="02040503050406030204" pitchFamily="18" charset="0"/>
                      </a:rPr>
                      <m:t>𝑋</m:t>
                    </m:r>
                  </m:oMath>
                </a14:m>
                <a:r>
                  <a:rPr lang="en-US" dirty="0"/>
                  <a:t> is the number of purple balls in this sample</a:t>
                </a:r>
              </a:p>
              <a:p>
                <a:r>
                  <a:rPr lang="en-US" b="1" dirty="0"/>
                  <a:t>If you draw out </a:t>
                </a:r>
                <a14:m>
                  <m:oMath xmlns:m="http://schemas.openxmlformats.org/officeDocument/2006/math">
                    <m:r>
                      <a:rPr lang="en-US" b="1" i="1" smtClean="0">
                        <a:latin typeface="Cambria Math" panose="02040503050406030204" pitchFamily="18" charset="0"/>
                      </a:rPr>
                      <m:t>𝒏</m:t>
                    </m:r>
                  </m:oMath>
                </a14:m>
                <a:r>
                  <a:rPr lang="en-US" b="1" dirty="0"/>
                  <a:t> balls, what is the probability you see </a:t>
                </a:r>
                <a14:m>
                  <m:oMath xmlns:m="http://schemas.openxmlformats.org/officeDocument/2006/math">
                    <m:r>
                      <a:rPr lang="en-US" b="1" i="1" smtClean="0">
                        <a:latin typeface="Cambria Math" panose="02040503050406030204" pitchFamily="18" charset="0"/>
                      </a:rPr>
                      <m:t>𝒌</m:t>
                    </m:r>
                  </m:oMath>
                </a14:m>
                <a:r>
                  <a:rPr lang="en-US" b="1" dirty="0"/>
                  <a:t> purple ones?</a:t>
                </a:r>
                <a:endParaRPr lang="en-US" dirty="0"/>
              </a:p>
              <a:p>
                <a:r>
                  <a:rPr lang="en-US" dirty="0"/>
                  <a:t>Of the </a:t>
                </a:r>
                <a14:m>
                  <m:oMath xmlns:m="http://schemas.openxmlformats.org/officeDocument/2006/math">
                    <m:r>
                      <a:rPr lang="en-US" b="0" i="1" smtClean="0">
                        <a:latin typeface="Cambria Math" panose="02040503050406030204" pitchFamily="18" charset="0"/>
                      </a:rPr>
                      <m:t>𝐾</m:t>
                    </m:r>
                  </m:oMath>
                </a14:m>
                <a:r>
                  <a:rPr lang="en-US" dirty="0"/>
                  <a:t> purple, we draw out </a:t>
                </a:r>
                <a14:m>
                  <m:oMath xmlns:m="http://schemas.openxmlformats.org/officeDocument/2006/math">
                    <m:r>
                      <a:rPr lang="en-US" b="0" i="1" smtClean="0">
                        <a:latin typeface="Cambria Math" panose="02040503050406030204" pitchFamily="18" charset="0"/>
                      </a:rPr>
                      <m:t>𝑘</m:t>
                    </m:r>
                  </m:oMath>
                </a14:m>
                <a:r>
                  <a:rPr lang="en-US" dirty="0"/>
                  <a:t> choose which </a:t>
                </a:r>
                <a14:m>
                  <m:oMath xmlns:m="http://schemas.openxmlformats.org/officeDocument/2006/math">
                    <m:r>
                      <a:rPr lang="en-US" b="0" i="1" smtClean="0">
                        <a:latin typeface="Cambria Math" panose="02040503050406030204" pitchFamily="18" charset="0"/>
                      </a:rPr>
                      <m:t>𝑘</m:t>
                    </m:r>
                  </m:oMath>
                </a14:m>
                <a:r>
                  <a:rPr lang="en-US" dirty="0"/>
                  <a:t> will be drawn</a:t>
                </a:r>
              </a:p>
              <a:p>
                <a:r>
                  <a:rPr lang="en-US" dirty="0"/>
                  <a:t>Of the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oMath>
                </a14:m>
                <a:r>
                  <a:rPr lang="en-US" dirty="0"/>
                  <a:t> other balls, we will draw out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a:t>
                </a:r>
                <a:br>
                  <a:rPr lang="en-US" dirty="0"/>
                </a:br>
                <a:r>
                  <a:rPr lang="en-US" dirty="0"/>
                  <a:t>choose which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will be removed. </a:t>
                </a:r>
              </a:p>
              <a:p>
                <a:r>
                  <a:rPr lang="en-US" dirty="0"/>
                  <a:t>Sample space all subsets of size </a:t>
                </a:r>
                <a14:m>
                  <m:oMath xmlns:m="http://schemas.openxmlformats.org/officeDocument/2006/math">
                    <m:r>
                      <a:rPr lang="en-US" b="0" i="1" smtClean="0">
                        <a:latin typeface="Cambria Math" panose="02040503050406030204" pitchFamily="18" charset="0"/>
                      </a:rPr>
                      <m:t>𝑛</m:t>
                    </m:r>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𝑘</m:t>
                                </m:r>
                              </m:den>
                            </m:f>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num>
                      <m:den>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𝑛</m:t>
                                </m:r>
                              </m:den>
                            </m:f>
                          </m:e>
                        </m:d>
                      </m:den>
                    </m:f>
                  </m:oMath>
                </a14:m>
                <a:endParaRPr lang="en-US" dirty="0"/>
              </a:p>
            </p:txBody>
          </p:sp>
        </mc:Choice>
        <mc:Fallback xmlns="">
          <p:sp>
            <p:nvSpPr>
              <p:cNvPr id="3" name="Content Placeholder 2">
                <a:extLst>
                  <a:ext uri="{FF2B5EF4-FFF2-40B4-BE49-F238E27FC236}">
                    <a16:creationId xmlns:a16="http://schemas.microsoft.com/office/drawing/2014/main" id="{682A445C-9E90-48C9-A9C8-C6CB07F33341}"/>
                  </a:ext>
                </a:extLst>
              </p:cNvPr>
              <p:cNvSpPr>
                <a:spLocks noGrp="1" noRot="1" noChangeAspect="1" noMove="1" noResize="1" noEditPoints="1" noAdjustHandles="1" noChangeArrowheads="1" noChangeShapeType="1" noTextEdit="1"/>
              </p:cNvSpPr>
              <p:nvPr>
                <p:ph idx="1"/>
              </p:nvPr>
            </p:nvSpPr>
            <p:spPr>
              <a:xfrm>
                <a:off x="575240" y="1463856"/>
                <a:ext cx="11187258" cy="5256983"/>
              </a:xfrm>
              <a:blipFill>
                <a:blip r:embed="rId2"/>
                <a:stretch>
                  <a:fillRect l="-708" t="-1972" r="-1852"/>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0F7D7CF8-1AF6-FB09-2370-224BA5776AE4}"/>
              </a:ext>
            </a:extLst>
          </p:cNvPr>
          <p:cNvSpPr/>
          <p:nvPr/>
        </p:nvSpPr>
        <p:spPr>
          <a:xfrm>
            <a:off x="8206810" y="4594526"/>
            <a:ext cx="3243068" cy="2023347"/>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9F8FA14-847B-F0A3-8776-C124ADBF449C}"/>
              </a:ext>
            </a:extLst>
          </p:cNvPr>
          <p:cNvSpPr/>
          <p:nvPr/>
        </p:nvSpPr>
        <p:spPr>
          <a:xfrm>
            <a:off x="8715032" y="4991816"/>
            <a:ext cx="1257300" cy="128636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K</a:t>
            </a:r>
          </a:p>
        </p:txBody>
      </p:sp>
      <p:sp>
        <p:nvSpPr>
          <p:cNvPr id="8" name="Rectangle: Rounded Corners 7">
            <a:extLst>
              <a:ext uri="{FF2B5EF4-FFF2-40B4-BE49-F238E27FC236}">
                <a16:creationId xmlns:a16="http://schemas.microsoft.com/office/drawing/2014/main" id="{CB0A8EE4-83D9-C398-745F-124B1D5A094D}"/>
              </a:ext>
            </a:extLst>
          </p:cNvPr>
          <p:cNvSpPr/>
          <p:nvPr/>
        </p:nvSpPr>
        <p:spPr>
          <a:xfrm>
            <a:off x="9606572" y="5262256"/>
            <a:ext cx="1340158" cy="762568"/>
          </a:xfrm>
          <a:prstGeom prst="roundRect">
            <a:avLst/>
          </a:prstGeom>
          <a:solidFill>
            <a:srgbClr val="D4EBDB">
              <a:alpha val="50980"/>
            </a:srgbClr>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TextBox 6">
            <a:extLst>
              <a:ext uri="{FF2B5EF4-FFF2-40B4-BE49-F238E27FC236}">
                <a16:creationId xmlns:a16="http://schemas.microsoft.com/office/drawing/2014/main" id="{0F0AE289-C8E1-D0D2-CF63-571256859ED3}"/>
              </a:ext>
            </a:extLst>
          </p:cNvPr>
          <p:cNvSpPr txBox="1"/>
          <p:nvPr/>
        </p:nvSpPr>
        <p:spPr>
          <a:xfrm>
            <a:off x="9459639" y="5379006"/>
            <a:ext cx="717232" cy="461665"/>
          </a:xfrm>
          <a:prstGeom prst="rect">
            <a:avLst/>
          </a:prstGeom>
          <a:noFill/>
        </p:spPr>
        <p:txBody>
          <a:bodyPr wrap="square">
            <a:spAutoFit/>
          </a:bodyPr>
          <a:lstStyle/>
          <a:p>
            <a:pPr algn="ctr"/>
            <a:r>
              <a:rPr lang="en-US" sz="2400" i="1" dirty="0"/>
              <a:t>k</a:t>
            </a:r>
          </a:p>
        </p:txBody>
      </p:sp>
      <p:sp>
        <p:nvSpPr>
          <p:cNvPr id="9" name="TextBox 8">
            <a:extLst>
              <a:ext uri="{FF2B5EF4-FFF2-40B4-BE49-F238E27FC236}">
                <a16:creationId xmlns:a16="http://schemas.microsoft.com/office/drawing/2014/main" id="{918AD745-7E8C-976D-9032-D123F7697269}"/>
              </a:ext>
            </a:extLst>
          </p:cNvPr>
          <p:cNvSpPr txBox="1"/>
          <p:nvPr/>
        </p:nvSpPr>
        <p:spPr>
          <a:xfrm>
            <a:off x="10899528" y="4632242"/>
            <a:ext cx="717232" cy="461665"/>
          </a:xfrm>
          <a:prstGeom prst="rect">
            <a:avLst/>
          </a:prstGeom>
          <a:noFill/>
        </p:spPr>
        <p:txBody>
          <a:bodyPr wrap="square">
            <a:spAutoFit/>
          </a:bodyPr>
          <a:lstStyle/>
          <a:p>
            <a:pPr algn="ctr"/>
            <a:r>
              <a:rPr lang="en-US" sz="2400" b="1" dirty="0"/>
              <a:t>N</a:t>
            </a:r>
          </a:p>
        </p:txBody>
      </p:sp>
      <p:sp>
        <p:nvSpPr>
          <p:cNvPr id="10" name="TextBox 9">
            <a:extLst>
              <a:ext uri="{FF2B5EF4-FFF2-40B4-BE49-F238E27FC236}">
                <a16:creationId xmlns:a16="http://schemas.microsoft.com/office/drawing/2014/main" id="{C2887A17-2839-3711-B4F5-A2572FCD1342}"/>
              </a:ext>
            </a:extLst>
          </p:cNvPr>
          <p:cNvSpPr txBox="1"/>
          <p:nvPr/>
        </p:nvSpPr>
        <p:spPr>
          <a:xfrm>
            <a:off x="10244304" y="5364347"/>
            <a:ext cx="717232" cy="461665"/>
          </a:xfrm>
          <a:prstGeom prst="rect">
            <a:avLst/>
          </a:prstGeom>
          <a:noFill/>
        </p:spPr>
        <p:txBody>
          <a:bodyPr wrap="square">
            <a:spAutoFit/>
          </a:bodyPr>
          <a:lstStyle/>
          <a:p>
            <a:pPr algn="ctr"/>
            <a:r>
              <a:rPr lang="en-US" sz="2400" i="1" dirty="0"/>
              <a:t>n-k</a:t>
            </a:r>
          </a:p>
        </p:txBody>
      </p:sp>
      <p:sp>
        <p:nvSpPr>
          <p:cNvPr id="11" name="TextBox 10">
            <a:extLst>
              <a:ext uri="{FF2B5EF4-FFF2-40B4-BE49-F238E27FC236}">
                <a16:creationId xmlns:a16="http://schemas.microsoft.com/office/drawing/2014/main" id="{813C1250-6570-071D-BD83-ACF1F22DEB04}"/>
              </a:ext>
            </a:extLst>
          </p:cNvPr>
          <p:cNvSpPr txBox="1"/>
          <p:nvPr/>
        </p:nvSpPr>
        <p:spPr>
          <a:xfrm>
            <a:off x="10450977" y="4854322"/>
            <a:ext cx="717232" cy="461665"/>
          </a:xfrm>
          <a:prstGeom prst="rect">
            <a:avLst/>
          </a:prstGeom>
          <a:noFill/>
        </p:spPr>
        <p:txBody>
          <a:bodyPr wrap="square">
            <a:spAutoFit/>
          </a:bodyPr>
          <a:lstStyle/>
          <a:p>
            <a:pPr algn="ctr"/>
            <a:r>
              <a:rPr lang="en-US" sz="2400" i="1" dirty="0">
                <a:solidFill>
                  <a:schemeClr val="bg1"/>
                </a:solidFill>
              </a:rPr>
              <a:t>n</a:t>
            </a:r>
          </a:p>
        </p:txBody>
      </p:sp>
    </p:spTree>
    <p:extLst>
      <p:ext uri="{BB962C8B-B14F-4D97-AF65-F5344CB8AC3E}">
        <p14:creationId xmlns:p14="http://schemas.microsoft.com/office/powerpoint/2010/main" val="3372509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B945-ADAE-4DDC-955E-E259B9188961}"/>
              </a:ext>
            </a:extLst>
          </p:cNvPr>
          <p:cNvSpPr>
            <a:spLocks noGrp="1"/>
          </p:cNvSpPr>
          <p:nvPr>
            <p:ph type="title"/>
          </p:nvPr>
        </p:nvSpPr>
        <p:spPr/>
        <p:txBody>
          <a:bodyPr/>
          <a:lstStyle/>
          <a:p>
            <a:r>
              <a:rPr lang="en-US" dirty="0"/>
              <a:t>Hypergeometric: Analysis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F1F501-94D8-474B-8906-61B6FFF2C822}"/>
                  </a:ext>
                </a:extLst>
              </p:cNvPr>
              <p:cNvSpPr>
                <a:spLocks noGrp="1"/>
              </p:cNvSpPr>
              <p:nvPr>
                <p:ph idx="1"/>
              </p:nvPr>
            </p:nvSpPr>
            <p:spPr>
              <a:xfrm>
                <a:off x="575240" y="1463856"/>
                <a:ext cx="11187258" cy="5043269"/>
              </a:xfrm>
            </p:spPr>
            <p:txBody>
              <a:bodyPr>
                <a:normAutofit fontScale="92500" lnSpcReduction="20000"/>
              </a:bodyPr>
              <a:lstStyle/>
              <a:p>
                <a14:m>
                  <m:oMath xmlns:m="http://schemas.openxmlformats.org/officeDocument/2006/math">
                    <m:r>
                      <a:rPr lang="en-US" i="1">
                        <a:latin typeface="Cambria Math" panose="02040503050406030204" pitchFamily="18" charset="0"/>
                      </a:rPr>
                      <m:t>𝑋</m:t>
                    </m:r>
                  </m:oMath>
                </a14:m>
                <a:r>
                  <a:rPr lang="en-US" i="1" dirty="0"/>
                  <a:t> is the number of purple balls in the sample</a:t>
                </a:r>
              </a:p>
              <a:p>
                <a:endParaRPr lang="en-US" sz="1100"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oMath>
                </a14:m>
                <a:endParaRPr lang="en-US" dirty="0"/>
              </a:p>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oMath>
                </a14:m>
                <a:r>
                  <a:rPr lang="en-US" dirty="0"/>
                  <a:t> is the indicator that draw </a:t>
                </a:r>
                <a14:m>
                  <m:oMath xmlns:m="http://schemas.openxmlformats.org/officeDocument/2006/math">
                    <m:r>
                      <a:rPr lang="en-US" b="0" i="1" smtClean="0">
                        <a:latin typeface="Cambria Math" panose="02040503050406030204" pitchFamily="18" charset="0"/>
                      </a:rPr>
                      <m:t>𝑖</m:t>
                    </m:r>
                  </m:oMath>
                </a14:m>
                <a:r>
                  <a:rPr lang="en-US" dirty="0"/>
                  <a:t> is purple.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oMath>
                </a14:m>
                <a:r>
                  <a:rPr lang="en-US" dirty="0"/>
                  <a:t> is </a:t>
                </a:r>
                <a14:m>
                  <m:oMath xmlns:m="http://schemas.openxmlformats.org/officeDocument/2006/math">
                    <m:r>
                      <a:rPr lang="en-US" b="0" i="1" smtClean="0">
                        <a:latin typeface="Cambria Math" panose="02040503050406030204" pitchFamily="18" charset="0"/>
                      </a:rPr>
                      <m:t>1 </m:t>
                    </m:r>
                  </m:oMath>
                </a14:m>
                <a:r>
                  <a:rPr lang="en-US" dirty="0"/>
                  <a:t>with probability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𝑁</m:t>
                    </m:r>
                  </m:oMath>
                </a14:m>
                <a:r>
                  <a:rPr lang="en-US" dirty="0"/>
                  <a:t>.</a:t>
                </a:r>
              </a:p>
              <a:p>
                <a:r>
                  <a:rPr lang="en-US" dirty="0"/>
                  <a:t>What about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oMath>
                </a14:m>
                <a:r>
                  <a:rPr lang="en-US" dirty="0"/>
                  <a:t>?</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r>
                          <a:rPr lang="en-US" b="0" i="1" smtClean="0">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r>
                          <a:rPr lang="en-US" b="0" i="1" smtClean="0">
                            <a:latin typeface="Cambria Math" panose="02040503050406030204" pitchFamily="18" charset="0"/>
                          </a:rPr>
                          <m:t>−1</m:t>
                        </m:r>
                      </m:num>
                      <m:den>
                        <m:r>
                          <a:rPr lang="en-US" b="0" i="1" smtClean="0">
                            <a:latin typeface="Cambria Math" panose="02040503050406030204" pitchFamily="18" charset="0"/>
                          </a:rPr>
                          <m:t>𝑁</m:t>
                        </m:r>
                        <m:r>
                          <a:rPr lang="en-US" b="0" i="1" smtClean="0">
                            <a:latin typeface="Cambria Math" panose="02040503050406030204" pitchFamily="18" charset="0"/>
                          </a:rPr>
                          <m:t>−1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r>
                          <a:rPr lang="en-US" b="0" i="1" smtClean="0">
                            <a:latin typeface="Cambria Math" panose="02040503050406030204" pitchFamily="18" charset="0"/>
                          </a:rPr>
                          <m:t>−1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𝑁</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−1</m:t>
                            </m:r>
                          </m:e>
                        </m:d>
                      </m:num>
                      <m:den>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𝑁</m:t>
                            </m:r>
                            <m:r>
                              <a:rPr lang="en-US" b="0" i="1" smtClean="0">
                                <a:latin typeface="Cambria Math" panose="02040503050406030204" pitchFamily="18" charset="0"/>
                              </a:rPr>
                              <m:t>−1</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oMath>
                </a14:m>
                <a:endParaRPr lang="en-US" dirty="0"/>
              </a:p>
              <a:p>
                <a:endParaRPr lang="en-US" dirty="0"/>
              </a:p>
              <a:p>
                <a:r>
                  <a:rPr lang="en-US" dirty="0"/>
                  <a:t>In general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oMath>
                </a14:m>
                <a:endParaRPr lang="en-US" dirty="0"/>
              </a:p>
              <a:p>
                <a:r>
                  <a:rPr lang="en-US" dirty="0"/>
                  <a:t>It might feel counterintuitive, but it’s true! </a:t>
                </a:r>
              </a:p>
            </p:txBody>
          </p:sp>
        </mc:Choice>
        <mc:Fallback xmlns="">
          <p:sp>
            <p:nvSpPr>
              <p:cNvPr id="3" name="Content Placeholder 2">
                <a:extLst>
                  <a:ext uri="{FF2B5EF4-FFF2-40B4-BE49-F238E27FC236}">
                    <a16:creationId xmlns:a16="http://schemas.microsoft.com/office/drawing/2014/main" id="{BFF1F501-94D8-474B-8906-61B6FFF2C822}"/>
                  </a:ext>
                </a:extLst>
              </p:cNvPr>
              <p:cNvSpPr>
                <a:spLocks noGrp="1" noRot="1" noChangeAspect="1" noMove="1" noResize="1" noEditPoints="1" noAdjustHandles="1" noChangeArrowheads="1" noChangeShapeType="1" noTextEdit="1"/>
              </p:cNvSpPr>
              <p:nvPr>
                <p:ph idx="1"/>
              </p:nvPr>
            </p:nvSpPr>
            <p:spPr>
              <a:xfrm>
                <a:off x="575240" y="1463856"/>
                <a:ext cx="11187258" cy="5043269"/>
              </a:xfrm>
              <a:blipFill>
                <a:blip r:embed="rId2"/>
                <a:stretch>
                  <a:fillRect l="-545" t="-3265"/>
                </a:stretch>
              </a:blipFill>
            </p:spPr>
            <p:txBody>
              <a:bodyPr/>
              <a:lstStyle/>
              <a:p>
                <a:r>
                  <a:rPr lang="en-US">
                    <a:noFill/>
                  </a:rPr>
                  <a:t> </a:t>
                </a:r>
              </a:p>
            </p:txBody>
          </p:sp>
        </mc:Fallback>
      </mc:AlternateContent>
    </p:spTree>
    <p:extLst>
      <p:ext uri="{BB962C8B-B14F-4D97-AF65-F5344CB8AC3E}">
        <p14:creationId xmlns:p14="http://schemas.microsoft.com/office/powerpoint/2010/main" val="343281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6777-BC7D-4E83-B88A-1A93984E3A4F}"/>
              </a:ext>
            </a:extLst>
          </p:cNvPr>
          <p:cNvSpPr>
            <a:spLocks noGrp="1"/>
          </p:cNvSpPr>
          <p:nvPr>
            <p:ph type="title"/>
          </p:nvPr>
        </p:nvSpPr>
        <p:spPr/>
        <p:txBody>
          <a:bodyPr/>
          <a:lstStyle/>
          <a:p>
            <a:r>
              <a:rPr lang="en-US" dirty="0"/>
              <a:t>Hypergeometric: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F20443-E6DC-493C-A3F8-AA555650DDC5}"/>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oMath>
                </a14:m>
                <a:endParaRPr lang="en-US" dirty="0"/>
              </a:p>
              <a:p>
                <a:endParaRPr lang="en-US" dirty="0"/>
              </a:p>
              <a:p>
                <a:r>
                  <a:rPr lang="en-US" dirty="0"/>
                  <a:t>Can we do the same for variance?</a:t>
                </a:r>
              </a:p>
              <a:p>
                <a:r>
                  <a:rPr lang="en-US" dirty="0"/>
                  <a:t>No!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oMath>
                </a14:m>
                <a:r>
                  <a:rPr lang="en-US" dirty="0"/>
                  <a:t> are dependent. Even if they have the same probability. </a:t>
                </a:r>
              </a:p>
            </p:txBody>
          </p:sp>
        </mc:Choice>
        <mc:Fallback xmlns="">
          <p:sp>
            <p:nvSpPr>
              <p:cNvPr id="3" name="Content Placeholder 2">
                <a:extLst>
                  <a:ext uri="{FF2B5EF4-FFF2-40B4-BE49-F238E27FC236}">
                    <a16:creationId xmlns:a16="http://schemas.microsoft.com/office/drawing/2014/main" id="{1FF20443-E6DC-493C-A3F8-AA555650DDC5}"/>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981332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2D5E-6A77-40D1-A489-ACF8FBF34643}"/>
              </a:ext>
            </a:extLst>
          </p:cNvPr>
          <p:cNvSpPr>
            <a:spLocks noGrp="1"/>
          </p:cNvSpPr>
          <p:nvPr>
            <p:ph type="title"/>
          </p:nvPr>
        </p:nvSpPr>
        <p:spPr/>
        <p:txBody>
          <a:bodyPr/>
          <a:lstStyle/>
          <a:p>
            <a:r>
              <a:rPr lang="en-US" dirty="0"/>
              <a:t>Hypergeometric Random Variable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E6D13A-CA10-45FB-B155-D90F7174A2F4}"/>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HypGeo</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𝑋</m:t>
                    </m:r>
                  </m:oMath>
                </a14:m>
                <a:r>
                  <a:rPr lang="en-US" dirty="0"/>
                  <a:t> is the number of success balls drawn in the sample.</a:t>
                </a:r>
              </a:p>
              <a:p>
                <a:r>
                  <a:rPr lang="en-US" dirty="0"/>
                  <a:t>Parameters: A total of </a:t>
                </a:r>
                <a14:m>
                  <m:oMath xmlns:m="http://schemas.openxmlformats.org/officeDocument/2006/math">
                    <m:r>
                      <a:rPr lang="en-US" b="0" i="1" smtClean="0">
                        <a:latin typeface="Cambria Math" panose="02040503050406030204" pitchFamily="18" charset="0"/>
                      </a:rPr>
                      <m:t>𝑁</m:t>
                    </m:r>
                  </m:oMath>
                </a14:m>
                <a:r>
                  <a:rPr lang="en-US" dirty="0"/>
                  <a:t> balls in an urn, of which </a:t>
                </a:r>
                <a14:m>
                  <m:oMath xmlns:m="http://schemas.openxmlformats.org/officeDocument/2006/math">
                    <m:r>
                      <a:rPr lang="en-US" b="0" i="1" smtClean="0">
                        <a:latin typeface="Cambria Math" panose="02040503050406030204" pitchFamily="18" charset="0"/>
                      </a:rPr>
                      <m:t>𝐾</m:t>
                    </m:r>
                  </m:oMath>
                </a14:m>
                <a:r>
                  <a:rPr lang="en-US" dirty="0"/>
                  <a:t> are successes. </a:t>
                </a:r>
                <a:br>
                  <a:rPr lang="en-US" dirty="0"/>
                </a:br>
                <a:r>
                  <a:rPr lang="en-US" dirty="0"/>
                  <a:t>Draw </a:t>
                </a:r>
                <a14:m>
                  <m:oMath xmlns:m="http://schemas.openxmlformats.org/officeDocument/2006/math">
                    <m:r>
                      <a:rPr lang="en-US" b="0" i="1" smtClean="0">
                        <a:latin typeface="Cambria Math" panose="02040503050406030204" pitchFamily="18" charset="0"/>
                      </a:rPr>
                      <m:t>𝑛</m:t>
                    </m:r>
                  </m:oMath>
                </a14:m>
                <a:r>
                  <a:rPr lang="en-US" dirty="0"/>
                  <a:t> balls without replacement.</a:t>
                </a:r>
              </a:p>
              <a:p>
                <a:r>
                  <a:rPr lang="en-US" b="1" dirty="0"/>
                  <a:t>PMF: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𝐾</m:t>
                                </m:r>
                              </m:num>
                              <m:den>
                                <m:r>
                                  <a:rPr lang="en-US" i="1">
                                    <a:latin typeface="Cambria Math" panose="02040503050406030204" pitchFamily="18" charset="0"/>
                                  </a:rPr>
                                  <m:t>𝑘</m:t>
                                </m:r>
                              </m:den>
                            </m:f>
                          </m:e>
                        </m:d>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𝐾</m:t>
                                </m:r>
                              </m:num>
                              <m:den>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den>
                            </m:f>
                          </m:e>
                        </m:d>
                      </m:num>
                      <m:den>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𝑁</m:t>
                                </m:r>
                              </m:num>
                              <m:den>
                                <m:r>
                                  <a:rPr lang="en-US" i="1">
                                    <a:latin typeface="Cambria Math" panose="02040503050406030204" pitchFamily="18" charset="0"/>
                                  </a:rPr>
                                  <m:t>𝑛</m:t>
                                </m:r>
                              </m:den>
                            </m:f>
                          </m:e>
                        </m:d>
                      </m:den>
                    </m:f>
                  </m:oMath>
                </a14:m>
                <a:endParaRPr lang="en-US" dirty="0"/>
              </a:p>
              <a:p>
                <a:r>
                  <a:rPr lang="en-US" b="1" dirty="0"/>
                  <a:t>CDF: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𝑛𝐾</m:t>
                        </m:r>
                      </m:num>
                      <m:den>
                        <m:r>
                          <a:rPr lang="en-US" b="0" i="1" smtClean="0">
                            <a:latin typeface="Cambria Math" panose="02040503050406030204" pitchFamily="18" charset="0"/>
                          </a:rPr>
                          <m:t>𝑁</m:t>
                        </m:r>
                      </m:den>
                    </m:f>
                  </m:oMath>
                </a14:m>
                <a:endParaRPr lang="en-US" dirty="0"/>
              </a:p>
              <a:p>
                <a:r>
                  <a:rPr lang="en-US" b="1" dirty="0"/>
                  <a:t>Variance: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𝑁</m:t>
                        </m:r>
                        <m:r>
                          <a:rPr lang="en-US" b="0" i="1" smtClean="0">
                            <a:latin typeface="Cambria Math" panose="02040503050406030204" pitchFamily="18" charset="0"/>
                          </a:rPr>
                          <m:t>−1</m:t>
                        </m:r>
                      </m:den>
                    </m:f>
                  </m:oMath>
                </a14:m>
                <a:endParaRPr lang="en-US" dirty="0"/>
              </a:p>
            </p:txBody>
          </p:sp>
        </mc:Choice>
        <mc:Fallback xmlns="">
          <p:sp>
            <p:nvSpPr>
              <p:cNvPr id="3" name="Content Placeholder 2">
                <a:extLst>
                  <a:ext uri="{FF2B5EF4-FFF2-40B4-BE49-F238E27FC236}">
                    <a16:creationId xmlns:a16="http://schemas.microsoft.com/office/drawing/2014/main" id="{F4E6D13A-CA10-45FB-B155-D90F7174A2F4}"/>
                  </a:ext>
                </a:extLst>
              </p:cNvPr>
              <p:cNvSpPr>
                <a:spLocks noGrp="1" noRot="1" noChangeAspect="1" noMove="1" noResize="1" noEditPoints="1" noAdjustHandles="1" noChangeArrowheads="1" noChangeShapeType="1" noTextEdit="1"/>
              </p:cNvSpPr>
              <p:nvPr>
                <p:ph idx="1"/>
              </p:nvPr>
            </p:nvSpPr>
            <p:spPr>
              <a:blipFill>
                <a:blip r:embed="rId2"/>
                <a:stretch>
                  <a:fillRect l="-708"/>
                </a:stretch>
              </a:blipFill>
            </p:spPr>
            <p:txBody>
              <a:bodyPr/>
              <a:lstStyle/>
              <a:p>
                <a:r>
                  <a:rPr lang="en-US">
                    <a:noFill/>
                  </a:rPr>
                  <a:t> </a:t>
                </a:r>
              </a:p>
            </p:txBody>
          </p:sp>
        </mc:Fallback>
      </mc:AlternateContent>
    </p:spTree>
    <p:extLst>
      <p:ext uri="{BB962C8B-B14F-4D97-AF65-F5344CB8AC3E}">
        <p14:creationId xmlns:p14="http://schemas.microsoft.com/office/powerpoint/2010/main" val="2172538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68D6-6A30-4A18-9A6F-469E40DF84F0}"/>
              </a:ext>
            </a:extLst>
          </p:cNvPr>
          <p:cNvSpPr>
            <a:spLocks noGrp="1"/>
          </p:cNvSpPr>
          <p:nvPr>
            <p:ph type="title"/>
          </p:nvPr>
        </p:nvSpPr>
        <p:spPr/>
        <p:txBody>
          <a:bodyPr/>
          <a:lstStyle/>
          <a:p>
            <a:r>
              <a:rPr lang="en-US" dirty="0"/>
              <a:t>Zoo! </a:t>
            </a:r>
          </a:p>
        </p:txBody>
      </p:sp>
      <p:pic>
        <p:nvPicPr>
          <p:cNvPr id="9" name="Graphic 8" descr="Hippo">
            <a:extLst>
              <a:ext uri="{FF2B5EF4-FFF2-40B4-BE49-F238E27FC236}">
                <a16:creationId xmlns:a16="http://schemas.microsoft.com/office/drawing/2014/main" id="{8AA4D998-ACC6-4AF6-BF9B-8181AB14B2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8759" y="334178"/>
            <a:ext cx="940800" cy="940800"/>
          </a:xfrm>
          <a:prstGeom prst="rect">
            <a:avLst/>
          </a:prstGeom>
        </p:spPr>
      </p:pic>
      <p:pic>
        <p:nvPicPr>
          <p:cNvPr id="11" name="Graphic 10" descr="Rubber duck">
            <a:extLst>
              <a:ext uri="{FF2B5EF4-FFF2-40B4-BE49-F238E27FC236}">
                <a16:creationId xmlns:a16="http://schemas.microsoft.com/office/drawing/2014/main" id="{A76307F8-54CC-4B61-AC61-0DF1A5E3FA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3014" y="334178"/>
            <a:ext cx="940800" cy="940800"/>
          </a:xfrm>
          <a:prstGeom prst="rect">
            <a:avLst/>
          </a:prstGeom>
        </p:spPr>
      </p:pic>
      <p:pic>
        <p:nvPicPr>
          <p:cNvPr id="13" name="Graphic 12" descr="Chick">
            <a:extLst>
              <a:ext uri="{FF2B5EF4-FFF2-40B4-BE49-F238E27FC236}">
                <a16:creationId xmlns:a16="http://schemas.microsoft.com/office/drawing/2014/main" id="{43A0F378-1889-4FA1-988C-0651373A91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90488" y="334178"/>
            <a:ext cx="940800" cy="940800"/>
          </a:xfrm>
          <a:prstGeom prst="rect">
            <a:avLst/>
          </a:prstGeom>
        </p:spPr>
      </p:pic>
      <p:pic>
        <p:nvPicPr>
          <p:cNvPr id="15" name="Graphic 14" descr="Crocodile">
            <a:extLst>
              <a:ext uri="{FF2B5EF4-FFF2-40B4-BE49-F238E27FC236}">
                <a16:creationId xmlns:a16="http://schemas.microsoft.com/office/drawing/2014/main" id="{0ECF4EB1-6657-4071-B158-55D6BA7B9E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77038" y="334178"/>
            <a:ext cx="940800" cy="940800"/>
          </a:xfrm>
          <a:prstGeom prst="rect">
            <a:avLst/>
          </a:prstGeom>
        </p:spPr>
      </p:pic>
      <p:pic>
        <p:nvPicPr>
          <p:cNvPr id="17" name="Graphic 16" descr="Rabbit">
            <a:extLst>
              <a:ext uri="{FF2B5EF4-FFF2-40B4-BE49-F238E27FC236}">
                <a16:creationId xmlns:a16="http://schemas.microsoft.com/office/drawing/2014/main" id="{B97F8BA4-F4CF-4EB9-B7AF-D17781DDCD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50864" y="315538"/>
            <a:ext cx="940800" cy="940800"/>
          </a:xfrm>
          <a:prstGeom prst="rect">
            <a:avLst/>
          </a:prstGeom>
        </p:spPr>
      </p:pic>
      <p:pic>
        <p:nvPicPr>
          <p:cNvPr id="19" name="Graphic 18" descr="Snake">
            <a:extLst>
              <a:ext uri="{FF2B5EF4-FFF2-40B4-BE49-F238E27FC236}">
                <a16:creationId xmlns:a16="http://schemas.microsoft.com/office/drawing/2014/main" id="{711DB914-04A9-45F1-9558-AFA6F550DA4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71600" y="334178"/>
            <a:ext cx="940800" cy="940800"/>
          </a:xfrm>
          <a:prstGeom prst="rect">
            <a:avLst/>
          </a:prstGeom>
        </p:spPr>
      </p:pic>
      <p:pic>
        <p:nvPicPr>
          <p:cNvPr id="21" name="Graphic 20" descr="Turtle">
            <a:extLst>
              <a:ext uri="{FF2B5EF4-FFF2-40B4-BE49-F238E27FC236}">
                <a16:creationId xmlns:a16="http://schemas.microsoft.com/office/drawing/2014/main" id="{17833E7E-5C07-4BAE-8144-EAADD694A05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11658" y="301091"/>
            <a:ext cx="940800" cy="940800"/>
          </a:xfrm>
          <a:prstGeom prst="rect">
            <a:avLst/>
          </a:prstGeom>
        </p:spPr>
      </p:pic>
      <p:pic>
        <p:nvPicPr>
          <p:cNvPr id="23" name="Graphic 22" descr="Panda">
            <a:extLst>
              <a:ext uri="{FF2B5EF4-FFF2-40B4-BE49-F238E27FC236}">
                <a16:creationId xmlns:a16="http://schemas.microsoft.com/office/drawing/2014/main" id="{E4AA5690-9DF7-40FD-80DF-9C825E12AD5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893188" y="337143"/>
            <a:ext cx="940800" cy="940800"/>
          </a:xfrm>
          <a:prstGeom prst="rect">
            <a:avLst/>
          </a:prstGeom>
        </p:spPr>
      </p:pic>
      <p:pic>
        <p:nvPicPr>
          <p:cNvPr id="25" name="Graphic 24" descr="Whale">
            <a:extLst>
              <a:ext uri="{FF2B5EF4-FFF2-40B4-BE49-F238E27FC236}">
                <a16:creationId xmlns:a16="http://schemas.microsoft.com/office/drawing/2014/main" id="{F4C2ABDE-585F-46FF-99FB-9B77B68D914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880898" y="300209"/>
            <a:ext cx="940800" cy="940800"/>
          </a:xfrm>
          <a:prstGeom prst="rect">
            <a:avLst/>
          </a:prstGeom>
        </p:spPr>
      </p:pic>
      <p:pic>
        <p:nvPicPr>
          <p:cNvPr id="27" name="Graphic 26" descr="Elephant">
            <a:extLst>
              <a:ext uri="{FF2B5EF4-FFF2-40B4-BE49-F238E27FC236}">
                <a16:creationId xmlns:a16="http://schemas.microsoft.com/office/drawing/2014/main" id="{B8F88D8F-DADE-464C-94C7-C421CF43776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915518" y="300209"/>
            <a:ext cx="940800" cy="940800"/>
          </a:xfrm>
          <a:prstGeom prst="rect">
            <a:avLst/>
          </a:prstGeom>
        </p:spPr>
      </p:pic>
      <p:grpSp>
        <p:nvGrpSpPr>
          <p:cNvPr id="32" name="Group 31">
            <a:extLst>
              <a:ext uri="{FF2B5EF4-FFF2-40B4-BE49-F238E27FC236}">
                <a16:creationId xmlns:a16="http://schemas.microsoft.com/office/drawing/2014/main" id="{470F0F91-8AEA-4546-B02D-EB13DD91BE94}"/>
              </a:ext>
            </a:extLst>
          </p:cNvPr>
          <p:cNvGrpSpPr/>
          <p:nvPr/>
        </p:nvGrpSpPr>
        <p:grpSpPr>
          <a:xfrm>
            <a:off x="53141" y="1374975"/>
            <a:ext cx="3269873" cy="2441376"/>
            <a:chOff x="1185842" y="3427084"/>
            <a:chExt cx="5797816" cy="1743803"/>
          </a:xfrm>
        </p:grpSpPr>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FD44C78F-D236-48D5-8F92-DCE1B6A848D2}"/>
                    </a:ext>
                  </a:extLst>
                </p:cNvPr>
                <p:cNvSpPr/>
                <p:nvPr/>
              </p:nvSpPr>
              <p:spPr>
                <a:xfrm>
                  <a:off x="1185842" y="3429000"/>
                  <a:ext cx="5797816"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𝒃</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𝒂</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den>
                        </m:f>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𝒂</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𝒃</m:t>
                            </m:r>
                          </m:num>
                          <m:den>
                            <m:r>
                              <a:rPr lang="en-US" sz="2000" b="1" i="1" smtClean="0">
                                <a:latin typeface="Cambria Math" panose="02040503050406030204" pitchFamily="18" charset="0"/>
                                <a:cs typeface="Segoe UI Semibold" panose="020B0702040204020203" pitchFamily="34" charset="0"/>
                              </a:rPr>
                              <m:t>𝟐</m:t>
                            </m:r>
                          </m:den>
                        </m:f>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0" smtClean="0">
                            <a:latin typeface="Cambria Math" panose="02040503050406030204" pitchFamily="18" charset="0"/>
                            <a:cs typeface="Segoe UI Semibold" panose="020B0702040204020203" pitchFamily="34" charset="0"/>
                          </a:rPr>
                          <m:t>𝐕𝐚𝐫</m:t>
                        </m:r>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𝒃</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𝒂</m:t>
                                </m:r>
                              </m:e>
                            </m:d>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𝒃</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𝒂</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𝟐</m:t>
                                </m:r>
                              </m:e>
                            </m:d>
                          </m:num>
                          <m:den>
                            <m:r>
                              <a:rPr lang="en-US" sz="1900" b="1" i="1" smtClean="0">
                                <a:latin typeface="Cambria Math" panose="02040503050406030204" pitchFamily="18" charset="0"/>
                                <a:cs typeface="Segoe UI Semibold" panose="020B0702040204020203" pitchFamily="34" charset="0"/>
                              </a:rPr>
                              <m:t>𝟏𝟐</m:t>
                            </m:r>
                          </m:den>
                        </m:f>
                      </m:oMath>
                    </m:oMathPara>
                  </a14:m>
                  <a:endParaRPr lang="en-US" sz="1900" b="1" dirty="0">
                    <a:latin typeface="Segoe UI Semibold" panose="020B0702040204020203" pitchFamily="34" charset="0"/>
                    <a:cs typeface="Segoe UI Semibold" panose="020B0702040204020203" pitchFamily="34" charset="0"/>
                  </a:endParaRPr>
                </a:p>
              </p:txBody>
            </p:sp>
          </mc:Choice>
          <mc:Fallback xmlns="">
            <p:sp>
              <p:nvSpPr>
                <p:cNvPr id="33" name="Rectangle 32">
                  <a:extLst>
                    <a:ext uri="{FF2B5EF4-FFF2-40B4-BE49-F238E27FC236}">
                      <a16:creationId xmlns:a16="http://schemas.microsoft.com/office/drawing/2014/main" id="{FD44C78F-D236-48D5-8F92-DCE1B6A848D2}"/>
                    </a:ext>
                  </a:extLst>
                </p:cNvPr>
                <p:cNvSpPr>
                  <a:spLocks noRot="1" noChangeAspect="1" noMove="1" noResize="1" noEditPoints="1" noAdjustHandles="1" noChangeArrowheads="1" noChangeShapeType="1" noTextEdit="1"/>
                </p:cNvSpPr>
                <p:nvPr/>
              </p:nvSpPr>
              <p:spPr>
                <a:xfrm>
                  <a:off x="1185842" y="3429000"/>
                  <a:ext cx="5797816" cy="1741887"/>
                </a:xfrm>
                <a:prstGeom prst="rect">
                  <a:avLst/>
                </a:prstGeom>
                <a:blipFill>
                  <a:blip r:embed="rId2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103E30CE-E9B0-44CF-AE6A-76108E0A6FFF}"/>
                    </a:ext>
                  </a:extLst>
                </p:cNvPr>
                <p:cNvSpPr/>
                <p:nvPr/>
              </p:nvSpPr>
              <p:spPr>
                <a:xfrm>
                  <a:off x="1195365" y="3427084"/>
                  <a:ext cx="5784489"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𝐔𝐧𝐢𝐟</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𝒂</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𝒃</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34" name="Rectangle 33">
                  <a:extLst>
                    <a:ext uri="{FF2B5EF4-FFF2-40B4-BE49-F238E27FC236}">
                      <a16:creationId xmlns:a16="http://schemas.microsoft.com/office/drawing/2014/main" id="{103E30CE-E9B0-44CF-AE6A-76108E0A6FFF}"/>
                    </a:ext>
                  </a:extLst>
                </p:cNvPr>
                <p:cNvSpPr>
                  <a:spLocks noRot="1" noChangeAspect="1" noMove="1" noResize="1" noEditPoints="1" noAdjustHandles="1" noChangeArrowheads="1" noChangeShapeType="1" noTextEdit="1"/>
                </p:cNvSpPr>
                <p:nvPr/>
              </p:nvSpPr>
              <p:spPr>
                <a:xfrm>
                  <a:off x="1195365" y="3427084"/>
                  <a:ext cx="5784489" cy="346830"/>
                </a:xfrm>
                <a:prstGeom prst="rect">
                  <a:avLst/>
                </a:prstGeom>
                <a:blipFill>
                  <a:blip r:embed="rId23"/>
                  <a:stretch>
                    <a:fillRect b="-6329"/>
                  </a:stretch>
                </a:blipFill>
                <a:ln>
                  <a:noFill/>
                </a:ln>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F2FDB7E7-BB30-433A-8667-70CBEE58ECDA}"/>
              </a:ext>
            </a:extLst>
          </p:cNvPr>
          <p:cNvGrpSpPr/>
          <p:nvPr/>
        </p:nvGrpSpPr>
        <p:grpSpPr>
          <a:xfrm>
            <a:off x="9492477" y="1357868"/>
            <a:ext cx="2613992" cy="2458483"/>
            <a:chOff x="1185842" y="3427084"/>
            <a:chExt cx="6111311" cy="1743803"/>
          </a:xfrm>
        </p:grpSpPr>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4190727F-8001-470F-8DC1-EEB6CD0970C5}"/>
                    </a:ext>
                  </a:extLst>
                </p:cNvPr>
                <p:cNvSpPr/>
                <p:nvPr/>
              </p:nvSpPr>
              <p:spPr>
                <a:xfrm>
                  <a:off x="1185842" y="3429000"/>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sSup>
                          <m:sSupPr>
                            <m:ctrlPr>
                              <a:rPr lang="en-US" sz="2000" b="1" i="1" smtClean="0">
                                <a:latin typeface="Cambria Math" panose="02040503050406030204" pitchFamily="18" charset="0"/>
                                <a:cs typeface="Segoe UI Semibold" panose="020B0702040204020203" pitchFamily="34" charset="0"/>
                              </a:rPr>
                            </m:ctrlPr>
                          </m:sSupPr>
                          <m:e>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e>
                            </m:d>
                          </m:e>
                          <m:sup>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sup>
                        </m:sSup>
                        <m:r>
                          <a:rPr lang="en-US" sz="2000" b="1" i="1" smtClean="0">
                            <a:latin typeface="Cambria Math" panose="02040503050406030204" pitchFamily="18" charset="0"/>
                            <a:cs typeface="Segoe UI Semibold" panose="020B0702040204020203" pitchFamily="34" charset="0"/>
                          </a:rPr>
                          <m:t>𝒑</m:t>
                        </m:r>
                      </m:oMath>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𝒑</m:t>
                            </m:r>
                          </m:den>
                        </m:f>
                      </m:oMath>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num>
                          <m:den>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𝟐</m:t>
                                </m:r>
                              </m:sup>
                            </m:sSup>
                          </m:den>
                        </m:f>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2" name="Rectangle 41">
                  <a:extLst>
                    <a:ext uri="{FF2B5EF4-FFF2-40B4-BE49-F238E27FC236}">
                      <a16:creationId xmlns:a16="http://schemas.microsoft.com/office/drawing/2014/main" id="{4190727F-8001-470F-8DC1-EEB6CD0970C5}"/>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2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35B1032C-28B5-4516-94B2-8D0B6D12BB03}"/>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𝐆𝐞𝐨</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3" name="Rectangle 42">
                  <a:extLst>
                    <a:ext uri="{FF2B5EF4-FFF2-40B4-BE49-F238E27FC236}">
                      <a16:creationId xmlns:a16="http://schemas.microsoft.com/office/drawing/2014/main" id="{35B1032C-28B5-4516-94B2-8D0B6D12BB03}"/>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25"/>
                  <a:stretch>
                    <a:fillRect b="-6250"/>
                  </a:stretch>
                </a:blipFill>
                <a:ln>
                  <a:noFill/>
                </a:ln>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41E9DF8E-90DA-4F8A-B772-5D43C41163D2}"/>
              </a:ext>
            </a:extLst>
          </p:cNvPr>
          <p:cNvGrpSpPr/>
          <p:nvPr/>
        </p:nvGrpSpPr>
        <p:grpSpPr>
          <a:xfrm>
            <a:off x="3356064" y="1382368"/>
            <a:ext cx="2904777" cy="2441375"/>
            <a:chOff x="1185842" y="3427084"/>
            <a:chExt cx="5524451" cy="1743802"/>
          </a:xfrm>
        </p:grpSpPr>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992E18C3-C5B3-4671-8006-26F36858D63D}"/>
                    </a:ext>
                  </a:extLst>
                </p:cNvPr>
                <p:cNvSpPr/>
                <p:nvPr/>
              </p:nvSpPr>
              <p:spPr>
                <a:xfrm>
                  <a:off x="1185842" y="3428999"/>
                  <a:ext cx="552445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𝟎</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oMath>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5" name="Rectangle 44">
                  <a:extLst>
                    <a:ext uri="{FF2B5EF4-FFF2-40B4-BE49-F238E27FC236}">
                      <a16:creationId xmlns:a16="http://schemas.microsoft.com/office/drawing/2014/main" id="{992E18C3-C5B3-4671-8006-26F36858D63D}"/>
                    </a:ext>
                  </a:extLst>
                </p:cNvPr>
                <p:cNvSpPr>
                  <a:spLocks noRot="1" noChangeAspect="1" noMove="1" noResize="1" noEditPoints="1" noAdjustHandles="1" noChangeArrowheads="1" noChangeShapeType="1" noTextEdit="1"/>
                </p:cNvSpPr>
                <p:nvPr/>
              </p:nvSpPr>
              <p:spPr>
                <a:xfrm>
                  <a:off x="1185842" y="3428999"/>
                  <a:ext cx="5524451" cy="1741887"/>
                </a:xfrm>
                <a:prstGeom prst="rect">
                  <a:avLst/>
                </a:prstGeom>
                <a:blipFill>
                  <a:blip r:embed="rId2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A6201BD-2963-4EC1-AF6B-513546A302D4}"/>
                    </a:ext>
                  </a:extLst>
                </p:cNvPr>
                <p:cNvSpPr/>
                <p:nvPr/>
              </p:nvSpPr>
              <p:spPr>
                <a:xfrm>
                  <a:off x="1195366" y="3427084"/>
                  <a:ext cx="551492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𝐁𝐞𝐫</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6" name="Rectangle 45">
                  <a:extLst>
                    <a:ext uri="{FF2B5EF4-FFF2-40B4-BE49-F238E27FC236}">
                      <a16:creationId xmlns:a16="http://schemas.microsoft.com/office/drawing/2014/main" id="{BA6201BD-2963-4EC1-AF6B-513546A302D4}"/>
                    </a:ext>
                  </a:extLst>
                </p:cNvPr>
                <p:cNvSpPr>
                  <a:spLocks noRot="1" noChangeAspect="1" noMove="1" noResize="1" noEditPoints="1" noAdjustHandles="1" noChangeArrowheads="1" noChangeShapeType="1" noTextEdit="1"/>
                </p:cNvSpPr>
                <p:nvPr/>
              </p:nvSpPr>
              <p:spPr>
                <a:xfrm>
                  <a:off x="1195366" y="3427084"/>
                  <a:ext cx="5514927" cy="346830"/>
                </a:xfrm>
                <a:prstGeom prst="rect">
                  <a:avLst/>
                </a:prstGeom>
                <a:blipFill>
                  <a:blip r:embed="rId27"/>
                  <a:stretch>
                    <a:fillRect b="-7595"/>
                  </a:stretch>
                </a:blipFill>
                <a:ln>
                  <a:noFill/>
                </a:ln>
              </p:spPr>
              <p:txBody>
                <a:bodyPr/>
                <a:lstStyle/>
                <a:p>
                  <a:r>
                    <a:rPr lang="en-US">
                      <a:noFill/>
                    </a:rPr>
                    <a:t> </a:t>
                  </a:r>
                </a:p>
              </p:txBody>
            </p:sp>
          </mc:Fallback>
        </mc:AlternateContent>
      </p:grpSp>
      <p:grpSp>
        <p:nvGrpSpPr>
          <p:cNvPr id="47" name="Group 46">
            <a:extLst>
              <a:ext uri="{FF2B5EF4-FFF2-40B4-BE49-F238E27FC236}">
                <a16:creationId xmlns:a16="http://schemas.microsoft.com/office/drawing/2014/main" id="{082581B2-2D95-45A4-B687-0DB99D1AF336}"/>
              </a:ext>
            </a:extLst>
          </p:cNvPr>
          <p:cNvGrpSpPr/>
          <p:nvPr/>
        </p:nvGrpSpPr>
        <p:grpSpPr>
          <a:xfrm>
            <a:off x="467738" y="4082446"/>
            <a:ext cx="3577212" cy="2597756"/>
            <a:chOff x="1185842" y="3427084"/>
            <a:chExt cx="6111311" cy="1743803"/>
          </a:xfrm>
        </p:grpSpPr>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29CC4E03-9A06-4F61-9C86-C90FAE5D2943}"/>
                    </a:ext>
                  </a:extLst>
                </p:cNvPr>
                <p:cNvSpPr/>
                <p:nvPr/>
              </p:nvSpPr>
              <p:spPr>
                <a:xfrm>
                  <a:off x="1185842" y="3429000"/>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d>
                          <m:dPr>
                            <m:ctrlPr>
                              <a:rPr lang="en-US" sz="2000" b="1" i="1" smtClean="0">
                                <a:latin typeface="Cambria Math" panose="02040503050406030204" pitchFamily="18" charset="0"/>
                                <a:cs typeface="Segoe UI Semibold" panose="020B0702040204020203" pitchFamily="34" charset="0"/>
                              </a:rPr>
                            </m:ctrlPr>
                          </m:dPr>
                          <m:e>
                            <m:f>
                              <m:fPr>
                                <m:type m:val="noBa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𝒓</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den>
                            </m:f>
                          </m:e>
                        </m:d>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𝒓</m:t>
                            </m:r>
                          </m:sup>
                        </m:sSup>
                        <m:sSup>
                          <m:sSupPr>
                            <m:ctrlPr>
                              <a:rPr lang="en-US" sz="2000" b="1" i="1" smtClean="0">
                                <a:latin typeface="Cambria Math" panose="02040503050406030204" pitchFamily="18" charset="0"/>
                                <a:cs typeface="Segoe UI Semibold" panose="020B0702040204020203" pitchFamily="34" charset="0"/>
                              </a:rPr>
                            </m:ctrlPr>
                          </m:sSupPr>
                          <m:e>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e>
                            </m:d>
                          </m:e>
                          <m:sup>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𝒓</m:t>
                            </m:r>
                          </m:sup>
                        </m:sSup>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𝒓</m:t>
                            </m:r>
                          </m:num>
                          <m:den>
                            <m:r>
                              <a:rPr lang="en-US" sz="2000" b="1" i="1" smtClean="0">
                                <a:latin typeface="Cambria Math" panose="02040503050406030204" pitchFamily="18" charset="0"/>
                                <a:cs typeface="Segoe UI Semibold" panose="020B0702040204020203" pitchFamily="34" charset="0"/>
                              </a:rPr>
                              <m:t>𝒑</m:t>
                            </m:r>
                          </m:den>
                        </m:f>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𝒓</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num>
                          <m:den>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𝟐</m:t>
                                </m:r>
                              </m:sup>
                            </m:sSup>
                          </m:den>
                        </m:f>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8" name="Rectangle 47">
                  <a:extLst>
                    <a:ext uri="{FF2B5EF4-FFF2-40B4-BE49-F238E27FC236}">
                      <a16:creationId xmlns:a16="http://schemas.microsoft.com/office/drawing/2014/main" id="{29CC4E03-9A06-4F61-9C86-C90FAE5D2943}"/>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2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9BA0A2FE-FE32-4214-AE90-6B563801ED6E}"/>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𝐍𝐞𝐠𝐁𝐢𝐧</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𝒓</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9" name="Rectangle 48">
                  <a:extLst>
                    <a:ext uri="{FF2B5EF4-FFF2-40B4-BE49-F238E27FC236}">
                      <a16:creationId xmlns:a16="http://schemas.microsoft.com/office/drawing/2014/main" id="{9BA0A2FE-FE32-4214-AE90-6B563801ED6E}"/>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29"/>
                  <a:stretch>
                    <a:fillRect b="-3571"/>
                  </a:stretch>
                </a:blipFill>
                <a:ln>
                  <a:noFill/>
                </a:ln>
              </p:spPr>
              <p:txBody>
                <a:bodyPr/>
                <a:lstStyle/>
                <a:p>
                  <a:r>
                    <a:rPr lang="en-US">
                      <a:noFill/>
                    </a:rPr>
                    <a:t> </a:t>
                  </a:r>
                </a:p>
              </p:txBody>
            </p:sp>
          </mc:Fallback>
        </mc:AlternateContent>
      </p:grpSp>
      <p:grpSp>
        <p:nvGrpSpPr>
          <p:cNvPr id="50" name="Group 49">
            <a:extLst>
              <a:ext uri="{FF2B5EF4-FFF2-40B4-BE49-F238E27FC236}">
                <a16:creationId xmlns:a16="http://schemas.microsoft.com/office/drawing/2014/main" id="{40A44836-F4AC-4228-9018-6878804A2735}"/>
              </a:ext>
            </a:extLst>
          </p:cNvPr>
          <p:cNvGrpSpPr/>
          <p:nvPr/>
        </p:nvGrpSpPr>
        <p:grpSpPr>
          <a:xfrm>
            <a:off x="6296036" y="1379687"/>
            <a:ext cx="3157436" cy="2441375"/>
            <a:chOff x="1185842" y="3427084"/>
            <a:chExt cx="6111311" cy="1743802"/>
          </a:xfrm>
        </p:grpSpPr>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0E68E9F8-D684-4500-861B-3378BEE9294C}"/>
                    </a:ext>
                  </a:extLst>
                </p:cNvPr>
                <p:cNvSpPr/>
                <p:nvPr/>
              </p:nvSpPr>
              <p:spPr>
                <a:xfrm>
                  <a:off x="1185842" y="3428999"/>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d>
                          <m:dPr>
                            <m:ctrlPr>
                              <a:rPr lang="en-US" sz="2000" b="1" i="1" smtClean="0">
                                <a:latin typeface="Cambria Math" panose="02040503050406030204" pitchFamily="18" charset="0"/>
                                <a:cs typeface="Segoe UI Semibold" panose="020B0702040204020203" pitchFamily="34" charset="0"/>
                              </a:rPr>
                            </m:ctrlPr>
                          </m:dPr>
                          <m:e>
                            <m:f>
                              <m:fPr>
                                <m:type m:val="noBa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𝒏</m:t>
                                </m:r>
                              </m:num>
                              <m:den>
                                <m:r>
                                  <a:rPr lang="en-US" sz="2000" b="1" i="1" smtClean="0">
                                    <a:latin typeface="Cambria Math" panose="02040503050406030204" pitchFamily="18" charset="0"/>
                                    <a:cs typeface="Segoe UI Semibold" panose="020B0702040204020203" pitchFamily="34" charset="0"/>
                                  </a:rPr>
                                  <m:t>𝒌</m:t>
                                </m:r>
                              </m:den>
                            </m:f>
                          </m:e>
                        </m:d>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𝒌</m:t>
                            </m:r>
                          </m:sup>
                        </m:sSup>
                        <m:sSup>
                          <m:sSupPr>
                            <m:ctrlPr>
                              <a:rPr lang="en-US" sz="2000" b="1" i="1" smtClean="0">
                                <a:latin typeface="Cambria Math" panose="02040503050406030204" pitchFamily="18" charset="0"/>
                                <a:cs typeface="Segoe UI Semibold" panose="020B0702040204020203" pitchFamily="34" charset="0"/>
                              </a:rPr>
                            </m:ctrlPr>
                          </m:sSupPr>
                          <m:e>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e>
                            </m:d>
                          </m:e>
                          <m:sup>
                            <m:r>
                              <a:rPr lang="en-US" sz="2000" b="1" i="1" smtClean="0">
                                <a:latin typeface="Cambria Math" panose="02040503050406030204" pitchFamily="18" charset="0"/>
                                <a:cs typeface="Segoe UI Semibold" panose="020B0702040204020203" pitchFamily="34" charset="0"/>
                              </a:rPr>
                              <m:t>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𝒌</m:t>
                            </m:r>
                          </m:sup>
                        </m:sSup>
                      </m:oMath>
                    </m:oMathPara>
                  </a14:m>
                  <a:endParaRPr lang="en-US" sz="2000" b="1" dirty="0">
                    <a:latin typeface="Segoe UI Semibold" panose="020B0702040204020203" pitchFamily="34" charset="0"/>
                    <a:cs typeface="Segoe UI Semibold" panose="020B0702040204020203" pitchFamily="34" charset="0"/>
                  </a:endParaRPr>
                </a:p>
                <a:p>
                  <a:pPr algn="ctr"/>
                  <a:br>
                    <a:rPr lang="en-US" sz="2000" b="1" i="1" dirty="0">
                      <a:latin typeface="Cambria Math" panose="02040503050406030204" pitchFamily="18" charset="0"/>
                      <a:cs typeface="Segoe UI Semibold" panose="020B0702040204020203" pitchFamily="34" charset="0"/>
                    </a:rPr>
                  </a:b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𝒏𝒑</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𝒏𝒑</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1" name="Rectangle 50">
                  <a:extLst>
                    <a:ext uri="{FF2B5EF4-FFF2-40B4-BE49-F238E27FC236}">
                      <a16:creationId xmlns:a16="http://schemas.microsoft.com/office/drawing/2014/main" id="{0E68E9F8-D684-4500-861B-3378BEE9294C}"/>
                    </a:ext>
                  </a:extLst>
                </p:cNvPr>
                <p:cNvSpPr>
                  <a:spLocks noRot="1" noChangeAspect="1" noMove="1" noResize="1" noEditPoints="1" noAdjustHandles="1" noChangeArrowheads="1" noChangeShapeType="1" noTextEdit="1"/>
                </p:cNvSpPr>
                <p:nvPr/>
              </p:nvSpPr>
              <p:spPr>
                <a:xfrm>
                  <a:off x="1185842" y="3428999"/>
                  <a:ext cx="6111311" cy="1741887"/>
                </a:xfrm>
                <a:prstGeom prst="rect">
                  <a:avLst/>
                </a:prstGeom>
                <a:blipFill>
                  <a:blip r:embed="rId3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0770CA52-FBB0-4E3B-8DFA-6C46E14BDA4F}"/>
                    </a:ext>
                  </a:extLst>
                </p:cNvPr>
                <p:cNvSpPr/>
                <p:nvPr/>
              </p:nvSpPr>
              <p:spPr>
                <a:xfrm>
                  <a:off x="1195365" y="3427084"/>
                  <a:ext cx="6101788"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𝐁𝐢𝐧</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𝒏</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2" name="Rectangle 51">
                  <a:extLst>
                    <a:ext uri="{FF2B5EF4-FFF2-40B4-BE49-F238E27FC236}">
                      <a16:creationId xmlns:a16="http://schemas.microsoft.com/office/drawing/2014/main" id="{0770CA52-FBB0-4E3B-8DFA-6C46E14BDA4F}"/>
                    </a:ext>
                  </a:extLst>
                </p:cNvPr>
                <p:cNvSpPr>
                  <a:spLocks noRot="1" noChangeAspect="1" noMove="1" noResize="1" noEditPoints="1" noAdjustHandles="1" noChangeArrowheads="1" noChangeShapeType="1" noTextEdit="1"/>
                </p:cNvSpPr>
                <p:nvPr/>
              </p:nvSpPr>
              <p:spPr>
                <a:xfrm>
                  <a:off x="1195365" y="3427084"/>
                  <a:ext cx="6101788" cy="346830"/>
                </a:xfrm>
                <a:prstGeom prst="rect">
                  <a:avLst/>
                </a:prstGeom>
                <a:blipFill>
                  <a:blip r:embed="rId31"/>
                  <a:stretch>
                    <a:fillRect b="-6250"/>
                  </a:stretch>
                </a:blipFill>
                <a:ln>
                  <a:noFill/>
                </a:ln>
              </p:spPr>
              <p:txBody>
                <a:bodyPr/>
                <a:lstStyle/>
                <a:p>
                  <a:r>
                    <a:rPr lang="en-US">
                      <a:noFill/>
                    </a:rPr>
                    <a:t> </a:t>
                  </a:r>
                </a:p>
              </p:txBody>
            </p:sp>
          </mc:Fallback>
        </mc:AlternateContent>
      </p:grpSp>
      <p:grpSp>
        <p:nvGrpSpPr>
          <p:cNvPr id="53" name="Group 52">
            <a:extLst>
              <a:ext uri="{FF2B5EF4-FFF2-40B4-BE49-F238E27FC236}">
                <a16:creationId xmlns:a16="http://schemas.microsoft.com/office/drawing/2014/main" id="{0A0AB1CF-ED89-4BD9-8CD2-180C0C24D714}"/>
              </a:ext>
            </a:extLst>
          </p:cNvPr>
          <p:cNvGrpSpPr/>
          <p:nvPr/>
        </p:nvGrpSpPr>
        <p:grpSpPr>
          <a:xfrm>
            <a:off x="4457385" y="4087159"/>
            <a:ext cx="3452059" cy="2593043"/>
            <a:chOff x="1185842" y="3427084"/>
            <a:chExt cx="6111311" cy="1852134"/>
          </a:xfrm>
        </p:grpSpPr>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5FB594CD-5A01-48B3-8E1C-574300B78B9B}"/>
                    </a:ext>
                  </a:extLst>
                </p:cNvPr>
                <p:cNvSpPr/>
                <p:nvPr/>
              </p:nvSpPr>
              <p:spPr>
                <a:xfrm>
                  <a:off x="1185842" y="3429000"/>
                  <a:ext cx="6111311" cy="18502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i="1" dirty="0">
                    <a:latin typeface="Cambria Math" panose="02040503050406030204" pitchFamily="18" charset="0"/>
                    <a:cs typeface="Segoe UI Semibold" panose="020B0702040204020203" pitchFamily="34" charset="0"/>
                  </a:endParaRPr>
                </a:p>
                <a:p>
                  <a:pPr algn="ctr"/>
                  <a:endParaRPr lang="en-US" sz="17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1900" b="1" i="1" smtClean="0">
                                <a:latin typeface="Cambria Math" panose="02040503050406030204" pitchFamily="18" charset="0"/>
                                <a:cs typeface="Segoe UI Semibold" panose="020B0702040204020203" pitchFamily="34" charset="0"/>
                              </a:rPr>
                            </m:ctrlPr>
                          </m:sSubPr>
                          <m:e>
                            <m:r>
                              <a:rPr lang="en-US" sz="1900" b="1" i="1" smtClean="0">
                                <a:latin typeface="Cambria Math" panose="02040503050406030204" pitchFamily="18" charset="0"/>
                                <a:cs typeface="Segoe UI Semibold" panose="020B0702040204020203" pitchFamily="34" charset="0"/>
                              </a:rPr>
                              <m:t>𝒑</m:t>
                            </m:r>
                          </m:e>
                          <m:sub>
                            <m:r>
                              <a:rPr lang="en-US" sz="1900" b="1" i="1" smtClean="0">
                                <a:latin typeface="Cambria Math" panose="02040503050406030204" pitchFamily="18" charset="0"/>
                                <a:cs typeface="Segoe UI Semibold" panose="020B0702040204020203" pitchFamily="34" charset="0"/>
                              </a:rPr>
                              <m:t>𝑿</m:t>
                            </m:r>
                          </m:sub>
                        </m:sSub>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𝒌</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d>
                              <m:dPr>
                                <m:ctrlPr>
                                  <a:rPr lang="en-US" sz="1900" b="1" i="1" smtClean="0">
                                    <a:latin typeface="Cambria Math" panose="02040503050406030204" pitchFamily="18" charset="0"/>
                                    <a:cs typeface="Segoe UI Semibold" panose="020B0702040204020203" pitchFamily="34" charset="0"/>
                                  </a:rPr>
                                </m:ctrlPr>
                              </m:dPr>
                              <m:e>
                                <m:f>
                                  <m:fPr>
                                    <m:type m:val="noBa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𝑲</m:t>
                                    </m:r>
                                  </m:num>
                                  <m:den>
                                    <m:r>
                                      <a:rPr lang="en-US" sz="1900" b="1" i="1" smtClean="0">
                                        <a:latin typeface="Cambria Math" panose="02040503050406030204" pitchFamily="18" charset="0"/>
                                        <a:cs typeface="Segoe UI Semibold" panose="020B0702040204020203" pitchFamily="34" charset="0"/>
                                      </a:rPr>
                                      <m:t>𝒌</m:t>
                                    </m:r>
                                  </m:den>
                                </m:f>
                              </m:e>
                            </m:d>
                            <m:d>
                              <m:dPr>
                                <m:ctrlPr>
                                  <a:rPr lang="en-US" sz="1900" b="1" i="1" smtClean="0">
                                    <a:latin typeface="Cambria Math" panose="02040503050406030204" pitchFamily="18" charset="0"/>
                                    <a:cs typeface="Segoe UI Semibold" panose="020B0702040204020203" pitchFamily="34" charset="0"/>
                                  </a:rPr>
                                </m:ctrlPr>
                              </m:dPr>
                              <m:e>
                                <m:f>
                                  <m:fPr>
                                    <m:type m:val="noBa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𝑲</m:t>
                                    </m:r>
                                  </m:num>
                                  <m:den>
                                    <m:r>
                                      <a:rPr lang="en-US" sz="1900" b="1" i="1" smtClean="0">
                                        <a:latin typeface="Cambria Math" panose="02040503050406030204" pitchFamily="18" charset="0"/>
                                        <a:cs typeface="Segoe UI Semibold" panose="020B0702040204020203" pitchFamily="34" charset="0"/>
                                      </a:rPr>
                                      <m:t>𝒏</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𝒌</m:t>
                                    </m:r>
                                  </m:den>
                                </m:f>
                              </m:e>
                            </m:d>
                          </m:num>
                          <m:den>
                            <m:d>
                              <m:dPr>
                                <m:ctrlPr>
                                  <a:rPr lang="en-US" sz="1900" b="1" i="1" smtClean="0">
                                    <a:latin typeface="Cambria Math" panose="02040503050406030204" pitchFamily="18" charset="0"/>
                                    <a:cs typeface="Segoe UI Semibold" panose="020B0702040204020203" pitchFamily="34" charset="0"/>
                                  </a:rPr>
                                </m:ctrlPr>
                              </m:dPr>
                              <m:e>
                                <m:f>
                                  <m:fPr>
                                    <m:type m:val="noBa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𝑵</m:t>
                                    </m:r>
                                  </m:num>
                                  <m:den>
                                    <m:r>
                                      <a:rPr lang="en-US" sz="1900" b="1" i="1" smtClean="0">
                                        <a:latin typeface="Cambria Math" panose="02040503050406030204" pitchFamily="18" charset="0"/>
                                        <a:cs typeface="Segoe UI Semibold" panose="020B0702040204020203" pitchFamily="34" charset="0"/>
                                      </a:rPr>
                                      <m:t>𝒏</m:t>
                                    </m:r>
                                  </m:den>
                                </m:f>
                              </m:e>
                            </m:d>
                          </m:den>
                        </m:f>
                      </m:oMath>
                    </m:oMathPara>
                  </a14:m>
                  <a:endParaRPr lang="en-US" sz="19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1" smtClean="0">
                            <a:latin typeface="Cambria Math" panose="02040503050406030204" pitchFamily="18" charset="0"/>
                            <a:cs typeface="Segoe UI Semibold" panose="020B0702040204020203" pitchFamily="34" charset="0"/>
                          </a:rPr>
                          <m:t>𝔼</m:t>
                        </m:r>
                        <m:d>
                          <m:dPr>
                            <m:begChr m:val="["/>
                            <m:endChr m:val="]"/>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𝒏</m:t>
                        </m:r>
                        <m:f>
                          <m:fP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𝑲</m:t>
                            </m:r>
                          </m:num>
                          <m:den>
                            <m:r>
                              <a:rPr lang="en-US" sz="1900" b="1" i="1" smtClean="0">
                                <a:latin typeface="Cambria Math" panose="02040503050406030204" pitchFamily="18" charset="0"/>
                                <a:cs typeface="Segoe UI Semibold" panose="020B0702040204020203" pitchFamily="34" charset="0"/>
                              </a:rPr>
                              <m:t>𝑵</m:t>
                            </m:r>
                          </m:den>
                        </m:f>
                      </m:oMath>
                    </m:oMathPara>
                  </a14:m>
                  <a:endParaRPr lang="en-US" sz="19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0" smtClean="0">
                            <a:latin typeface="Cambria Math" panose="02040503050406030204" pitchFamily="18" charset="0"/>
                            <a:cs typeface="Segoe UI Semibold" panose="020B0702040204020203" pitchFamily="34" charset="0"/>
                          </a:rPr>
                          <m:t>𝐕𝐚𝐫</m:t>
                        </m:r>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𝑲</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𝑲</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𝒏</m:t>
                            </m:r>
                            <m:r>
                              <a:rPr lang="en-US" sz="1900" b="1" i="1" smtClean="0">
                                <a:latin typeface="Cambria Math" panose="02040503050406030204" pitchFamily="18" charset="0"/>
                                <a:cs typeface="Segoe UI Semibold" panose="020B0702040204020203" pitchFamily="34" charset="0"/>
                              </a:rPr>
                              <m:t>)</m:t>
                            </m:r>
                          </m:num>
                          <m:den>
                            <m:sSup>
                              <m:sSupPr>
                                <m:ctrlPr>
                                  <a:rPr lang="en-US" sz="1900" b="1" i="1" smtClean="0">
                                    <a:latin typeface="Cambria Math" panose="02040503050406030204" pitchFamily="18" charset="0"/>
                                    <a:cs typeface="Segoe UI Semibold" panose="020B0702040204020203" pitchFamily="34" charset="0"/>
                                  </a:rPr>
                                </m:ctrlPr>
                              </m:sSupPr>
                              <m:e>
                                <m:r>
                                  <a:rPr lang="en-US" sz="1900" b="1" i="1" smtClean="0">
                                    <a:latin typeface="Cambria Math" panose="02040503050406030204" pitchFamily="18" charset="0"/>
                                    <a:cs typeface="Segoe UI Semibold" panose="020B0702040204020203" pitchFamily="34" charset="0"/>
                                  </a:rPr>
                                  <m:t>𝑵</m:t>
                                </m:r>
                              </m:e>
                              <m:sup>
                                <m:r>
                                  <a:rPr lang="en-US" sz="1900" b="1" i="1" smtClean="0">
                                    <a:latin typeface="Cambria Math" panose="02040503050406030204" pitchFamily="18" charset="0"/>
                                    <a:cs typeface="Segoe UI Semibold" panose="020B0702040204020203" pitchFamily="34" charset="0"/>
                                  </a:rPr>
                                  <m:t>𝟐</m:t>
                                </m:r>
                              </m:sup>
                            </m:sSup>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𝟏</m:t>
                            </m:r>
                            <m:r>
                              <a:rPr lang="en-US" sz="1900" b="1" i="1" smtClean="0">
                                <a:latin typeface="Cambria Math" panose="02040503050406030204" pitchFamily="18" charset="0"/>
                                <a:cs typeface="Segoe UI Semibold" panose="020B0702040204020203" pitchFamily="34" charset="0"/>
                              </a:rPr>
                              <m:t>)</m:t>
                            </m:r>
                          </m:den>
                        </m:f>
                      </m:oMath>
                    </m:oMathPara>
                  </a14:m>
                  <a:endParaRPr lang="en-US" sz="1900" b="1" dirty="0">
                    <a:latin typeface="Segoe UI Semibold" panose="020B0702040204020203" pitchFamily="34" charset="0"/>
                    <a:cs typeface="Segoe UI Semibold" panose="020B0702040204020203" pitchFamily="34" charset="0"/>
                  </a:endParaRPr>
                </a:p>
              </p:txBody>
            </p:sp>
          </mc:Choice>
          <mc:Fallback xmlns="">
            <p:sp>
              <p:nvSpPr>
                <p:cNvPr id="54" name="Rectangle 53">
                  <a:extLst>
                    <a:ext uri="{FF2B5EF4-FFF2-40B4-BE49-F238E27FC236}">
                      <a16:creationId xmlns:a16="http://schemas.microsoft.com/office/drawing/2014/main" id="{5FB594CD-5A01-48B3-8E1C-574300B78B9B}"/>
                    </a:ext>
                  </a:extLst>
                </p:cNvPr>
                <p:cNvSpPr>
                  <a:spLocks noRot="1" noChangeAspect="1" noMove="1" noResize="1" noEditPoints="1" noAdjustHandles="1" noChangeArrowheads="1" noChangeShapeType="1" noTextEdit="1"/>
                </p:cNvSpPr>
                <p:nvPr/>
              </p:nvSpPr>
              <p:spPr>
                <a:xfrm>
                  <a:off x="1185842" y="3429000"/>
                  <a:ext cx="6111311" cy="1850218"/>
                </a:xfrm>
                <a:prstGeom prst="rect">
                  <a:avLst/>
                </a:prstGeom>
                <a:blipFill>
                  <a:blip r:embed="rId3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1193C354-5686-43D5-9406-47528470F427}"/>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𝐇𝐲𝐩𝐆𝐞𝐨</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𝑵</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𝑲</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𝒏</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5" name="Rectangle 54">
                  <a:extLst>
                    <a:ext uri="{FF2B5EF4-FFF2-40B4-BE49-F238E27FC236}">
                      <a16:creationId xmlns:a16="http://schemas.microsoft.com/office/drawing/2014/main" id="{1193C354-5686-43D5-9406-47528470F427}"/>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33"/>
                  <a:stretch>
                    <a:fillRect b="-6250"/>
                  </a:stretch>
                </a:blipFill>
                <a:ln>
                  <a:noFill/>
                </a:ln>
              </p:spPr>
              <p:txBody>
                <a:bodyPr/>
                <a:lstStyle/>
                <a:p>
                  <a:r>
                    <a:rPr lang="en-US">
                      <a:noFill/>
                    </a:rPr>
                    <a:t> </a:t>
                  </a:r>
                </a:p>
              </p:txBody>
            </p:sp>
          </mc:Fallback>
        </mc:AlternateContent>
      </p:grpSp>
      <p:grpSp>
        <p:nvGrpSpPr>
          <p:cNvPr id="56" name="Group 55">
            <a:extLst>
              <a:ext uri="{FF2B5EF4-FFF2-40B4-BE49-F238E27FC236}">
                <a16:creationId xmlns:a16="http://schemas.microsoft.com/office/drawing/2014/main" id="{2797A35C-6E50-4B2F-A906-3E649A5A2543}"/>
              </a:ext>
            </a:extLst>
          </p:cNvPr>
          <p:cNvGrpSpPr/>
          <p:nvPr/>
        </p:nvGrpSpPr>
        <p:grpSpPr>
          <a:xfrm>
            <a:off x="8194002" y="4050696"/>
            <a:ext cx="3577212" cy="2597756"/>
            <a:chOff x="1185842" y="3427084"/>
            <a:chExt cx="6111311" cy="1743803"/>
          </a:xfrm>
        </p:grpSpPr>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15089582-46F3-40CF-A3C3-D7F85DBEA9AD}"/>
                    </a:ext>
                  </a:extLst>
                </p:cNvPr>
                <p:cNvSpPr/>
                <p:nvPr/>
              </p:nvSpPr>
              <p:spPr>
                <a:xfrm>
                  <a:off x="1185842" y="3429000"/>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sSup>
                              <m:sSupPr>
                                <m:ctrlPr>
                                  <a:rPr lang="en-US" sz="2000" b="1" i="1">
                                    <a:latin typeface="Cambria Math" panose="02040503050406030204" pitchFamily="18" charset="0"/>
                                    <a:cs typeface="Segoe UI Semibold" panose="020B0702040204020203" pitchFamily="34" charset="0"/>
                                  </a:rPr>
                                </m:ctrlPr>
                              </m:sSupPr>
                              <m:e>
                                <m:r>
                                  <a:rPr lang="en-US" sz="2000" b="1" i="1">
                                    <a:latin typeface="Cambria Math" panose="02040503050406030204" pitchFamily="18" charset="0"/>
                                    <a:cs typeface="Segoe UI Semibold" panose="020B0702040204020203" pitchFamily="34" charset="0"/>
                                  </a:rPr>
                                  <m:t>𝝀</m:t>
                                </m:r>
                              </m:e>
                              <m:sup>
                                <m:r>
                                  <a:rPr lang="en-US" sz="2000" b="1" i="1">
                                    <a:latin typeface="Cambria Math" panose="02040503050406030204" pitchFamily="18" charset="0"/>
                                    <a:cs typeface="Segoe UI Semibold" panose="020B0702040204020203" pitchFamily="34" charset="0"/>
                                  </a:rPr>
                                  <m:t>𝒌</m:t>
                                </m:r>
                              </m:sup>
                            </m:sSup>
                            <m:sSup>
                              <m:sSupPr>
                                <m:ctrlPr>
                                  <a:rPr lang="en-US" sz="2000" b="1" i="1">
                                    <a:latin typeface="Cambria Math" panose="02040503050406030204" pitchFamily="18" charset="0"/>
                                    <a:cs typeface="Segoe UI Semibold" panose="020B0702040204020203" pitchFamily="34" charset="0"/>
                                  </a:rPr>
                                </m:ctrlPr>
                              </m:sSupPr>
                              <m:e>
                                <m:r>
                                  <a:rPr lang="en-US" sz="2000" b="1" i="1">
                                    <a:latin typeface="Cambria Math" panose="02040503050406030204" pitchFamily="18" charset="0"/>
                                    <a:cs typeface="Segoe UI Semibold" panose="020B0702040204020203" pitchFamily="34" charset="0"/>
                                  </a:rPr>
                                  <m:t>𝒆</m:t>
                                </m:r>
                              </m:e>
                              <m:sup>
                                <m:r>
                                  <a:rPr lang="en-US" sz="2000" b="1" i="1">
                                    <a:latin typeface="Cambria Math" panose="02040503050406030204" pitchFamily="18" charset="0"/>
                                    <a:cs typeface="Segoe UI Semibold" panose="020B0702040204020203" pitchFamily="34" charset="0"/>
                                  </a:rPr>
                                  <m:t>−</m:t>
                                </m:r>
                                <m:r>
                                  <a:rPr lang="en-US" sz="2000" b="1" i="1">
                                    <a:latin typeface="Cambria Math" panose="02040503050406030204" pitchFamily="18" charset="0"/>
                                    <a:cs typeface="Segoe UI Semibold" panose="020B0702040204020203" pitchFamily="34" charset="0"/>
                                  </a:rPr>
                                  <m:t>𝝀</m:t>
                                </m:r>
                              </m:sup>
                            </m:sSup>
                          </m:num>
                          <m:den>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den>
                        </m:f>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𝝀</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𝝀</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7" name="Rectangle 56">
                  <a:extLst>
                    <a:ext uri="{FF2B5EF4-FFF2-40B4-BE49-F238E27FC236}">
                      <a16:creationId xmlns:a16="http://schemas.microsoft.com/office/drawing/2014/main" id="{15089582-46F3-40CF-A3C3-D7F85DBEA9AD}"/>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3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789E04FC-C64E-49E3-8DE3-F18A765054CA}"/>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𝐏𝐨𝐢</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𝝀</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8" name="Rectangle 57">
                  <a:extLst>
                    <a:ext uri="{FF2B5EF4-FFF2-40B4-BE49-F238E27FC236}">
                      <a16:creationId xmlns:a16="http://schemas.microsoft.com/office/drawing/2014/main" id="{789E04FC-C64E-49E3-8DE3-F18A765054CA}"/>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35"/>
                  <a:stretch>
                    <a:fillRect b="-3529"/>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672724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B047-F920-4B2B-BE64-508D170E67D7}"/>
              </a:ext>
            </a:extLst>
          </p:cNvPr>
          <p:cNvSpPr>
            <a:spLocks noGrp="1"/>
          </p:cNvSpPr>
          <p:nvPr>
            <p:ph type="title"/>
          </p:nvPr>
        </p:nvSpPr>
        <p:spPr/>
        <p:txBody>
          <a:bodyPr/>
          <a:lstStyle/>
          <a:p>
            <a:r>
              <a:rPr lang="en-US" dirty="0"/>
              <a:t>Zoo Takeaways</a:t>
            </a:r>
          </a:p>
        </p:txBody>
      </p:sp>
      <p:sp>
        <p:nvSpPr>
          <p:cNvPr id="3" name="Content Placeholder 2">
            <a:extLst>
              <a:ext uri="{FF2B5EF4-FFF2-40B4-BE49-F238E27FC236}">
                <a16:creationId xmlns:a16="http://schemas.microsoft.com/office/drawing/2014/main" id="{69765E1B-6C45-4D95-9436-90F4F2D10074}"/>
              </a:ext>
            </a:extLst>
          </p:cNvPr>
          <p:cNvSpPr>
            <a:spLocks noGrp="1"/>
          </p:cNvSpPr>
          <p:nvPr>
            <p:ph idx="1"/>
          </p:nvPr>
        </p:nvSpPr>
        <p:spPr/>
        <p:txBody>
          <a:bodyPr>
            <a:normAutofit/>
          </a:bodyPr>
          <a:lstStyle/>
          <a:p>
            <a:r>
              <a:rPr lang="en-US" dirty="0"/>
              <a:t>You can do relatively complicated counting/probability calculations much more quickly than you could week 1!</a:t>
            </a:r>
          </a:p>
          <a:p>
            <a:r>
              <a:rPr lang="en-US" dirty="0"/>
              <a:t>You can now explain why your problem is a zoo variable and save explanation on homework (and save yourself calculations in the future).</a:t>
            </a:r>
          </a:p>
          <a:p>
            <a:r>
              <a:rPr lang="en-US" dirty="0"/>
              <a:t>Don’t spend extra effort memorizing…but be careful when looking up Wikipedia articles.</a:t>
            </a:r>
          </a:p>
          <a:p>
            <a:pPr lvl="1"/>
            <a:r>
              <a:rPr lang="en-US" dirty="0"/>
              <a:t>The exact definitions of the parameters can differ (is a geometric random variable the number of failures before the first success, or the total number of trials including the success?)</a:t>
            </a:r>
          </a:p>
        </p:txBody>
      </p:sp>
    </p:spTree>
    <p:extLst>
      <p:ext uri="{BB962C8B-B14F-4D97-AF65-F5344CB8AC3E}">
        <p14:creationId xmlns:p14="http://schemas.microsoft.com/office/powerpoint/2010/main" val="1748381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CDE3-A494-8E9D-4FAC-89F039461283}"/>
              </a:ext>
            </a:extLst>
          </p:cNvPr>
          <p:cNvSpPr>
            <a:spLocks noGrp="1"/>
          </p:cNvSpPr>
          <p:nvPr>
            <p:ph type="title"/>
          </p:nvPr>
        </p:nvSpPr>
        <p:spPr/>
        <p:txBody>
          <a:bodyPr/>
          <a:lstStyle/>
          <a:p>
            <a:r>
              <a:rPr lang="en-US" dirty="0"/>
              <a:t>Discrete Zoo of Random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0A3385-4C50-395B-0DEE-826455153C55}"/>
                  </a:ext>
                </a:extLst>
              </p:cNvPr>
              <p:cNvSpPr>
                <a:spLocks noGrp="1"/>
              </p:cNvSpPr>
              <p:nvPr>
                <p:ph idx="1"/>
              </p:nvPr>
            </p:nvSpPr>
            <p:spPr>
              <a:xfrm>
                <a:off x="575240" y="1235256"/>
                <a:ext cx="11187258" cy="5531304"/>
              </a:xfrm>
            </p:spPr>
            <p:txBody>
              <a:bodyPr>
                <a:normAutofit fontScale="92500" lnSpcReduction="10000"/>
              </a:bodyPr>
              <a:lstStyle/>
              <a:p>
                <a:pPr marL="404813" indent="-234950">
                  <a:buFont typeface="Arial" panose="020B0604020202020204" pitchFamily="34" charset="0"/>
                  <a:buChar char="•"/>
                </a:pPr>
                <a:r>
                  <a:rPr lang="en-US" b="1" dirty="0"/>
                  <a:t>Uniform: </a:t>
                </a:r>
                <a:r>
                  <a:rPr lang="en-US" dirty="0"/>
                  <a:t>Every integer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 are equally likely</a:t>
                </a:r>
              </a:p>
              <a:p>
                <a:pPr marL="206439" lvl="1"/>
                <a:r>
                  <a:rPr lang="en-US" b="1" dirty="0"/>
                  <a:t>  </a:t>
                </a:r>
                <a14:m>
                  <m:oMath xmlns:m="http://schemas.openxmlformats.org/officeDocument/2006/math">
                    <m:r>
                      <m:rPr>
                        <m:sty m:val="p"/>
                      </m:rPr>
                      <a:rPr lang="en-US" b="0" i="0" smtClean="0">
                        <a:latin typeface="Cambria Math" panose="02040503050406030204" pitchFamily="18" charset="0"/>
                      </a:rPr>
                      <m:t>Un</m:t>
                    </m:r>
                    <m:r>
                      <a:rPr lang="en-US" b="0" i="1" smtClean="0">
                        <a:latin typeface="Cambria Math" panose="02040503050406030204" pitchFamily="18" charset="0"/>
                      </a:rPr>
                      <m:t>𝑖𝑓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1" dirty="0"/>
              </a:p>
              <a:p>
                <a:pPr marL="404813" indent="-234950">
                  <a:buFont typeface="Arial" panose="020B0604020202020204" pitchFamily="34" charset="0"/>
                  <a:buChar char="•"/>
                </a:pPr>
                <a:r>
                  <a:rPr lang="en-US" b="1" dirty="0"/>
                  <a:t>Bernoulli: </a:t>
                </a:r>
                <a:r>
                  <a:rPr lang="en-US" dirty="0"/>
                  <a:t>Whether there is success in one trial</a:t>
                </a:r>
                <a:endParaRPr lang="en-US" b="1" dirty="0"/>
              </a:p>
              <a:p>
                <a:pPr marL="206439" lvl="1"/>
                <a:r>
                  <a:rPr lang="en-US" b="1" dirty="0"/>
                  <a:t>  </a:t>
                </a:r>
                <a14:m>
                  <m:oMath xmlns:m="http://schemas.openxmlformats.org/officeDocument/2006/math">
                    <m:r>
                      <m:rPr>
                        <m:sty m:val="p"/>
                      </m:rPr>
                      <a:rPr lang="en-US" b="0" i="0" smtClean="0">
                        <a:latin typeface="Cambria Math" panose="02040503050406030204" pitchFamily="18" charset="0"/>
                      </a:rPr>
                      <m:t>Ber</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b="1" dirty="0"/>
                  <a:t> is 1 with probability </a:t>
                </a:r>
                <a14:m>
                  <m:oMath xmlns:m="http://schemas.openxmlformats.org/officeDocument/2006/math">
                    <m:r>
                      <a:rPr lang="en-US" b="1" i="1" smtClean="0">
                        <a:latin typeface="Cambria Math" panose="02040503050406030204" pitchFamily="18" charset="0"/>
                      </a:rPr>
                      <m:t>𝒑</m:t>
                    </m:r>
                  </m:oMath>
                </a14:m>
                <a:r>
                  <a:rPr lang="en-US" b="1" dirty="0"/>
                  <a:t> and 0 otherwise</a:t>
                </a:r>
                <a:endParaRPr lang="en-US" dirty="0"/>
              </a:p>
              <a:p>
                <a:pPr marL="404813" indent="-234950">
                  <a:buFont typeface="Arial" panose="020B0604020202020204" pitchFamily="34" charset="0"/>
                  <a:buChar char="•"/>
                </a:pPr>
                <a:r>
                  <a:rPr lang="en-US" b="1" dirty="0"/>
                  <a:t>Binomial</a:t>
                </a:r>
                <a:r>
                  <a:rPr lang="en-US" b="1" dirty="0">
                    <a:solidFill>
                      <a:schemeClr val="tx1"/>
                    </a:solidFill>
                  </a:rPr>
                  <a:t>: </a:t>
                </a:r>
                <a:r>
                  <a:rPr lang="en-US" dirty="0">
                    <a:solidFill>
                      <a:schemeClr val="tx1"/>
                    </a:solidFill>
                  </a:rPr>
                  <a:t>Number of successes in </a:t>
                </a:r>
                <a14:m>
                  <m:oMath xmlns:m="http://schemas.openxmlformats.org/officeDocument/2006/math">
                    <m:r>
                      <a:rPr lang="en-US" b="0" i="1" smtClean="0">
                        <a:solidFill>
                          <a:schemeClr val="tx1"/>
                        </a:solidFill>
                        <a:latin typeface="Cambria Math" panose="02040503050406030204" pitchFamily="18" charset="0"/>
                      </a:rPr>
                      <m:t>𝑛</m:t>
                    </m:r>
                  </m:oMath>
                </a14:m>
                <a:r>
                  <a:rPr lang="en-US" b="1" dirty="0">
                    <a:solidFill>
                      <a:schemeClr val="tx1"/>
                    </a:solidFill>
                  </a:rPr>
                  <a:t> </a:t>
                </a:r>
                <a:r>
                  <a:rPr lang="en-US" dirty="0">
                    <a:solidFill>
                      <a:schemeClr val="tx1"/>
                    </a:solidFill>
                  </a:rPr>
                  <a:t>independent trials</a:t>
                </a:r>
              </a:p>
              <a:p>
                <a:pPr marL="206439" lvl="1"/>
                <a:r>
                  <a:rPr lang="en-US" b="1" dirty="0">
                    <a:solidFill>
                      <a:schemeClr val="tx1"/>
                    </a:solidFill>
                  </a:rPr>
                  <a:t>  </a:t>
                </a:r>
                <a14:m>
                  <m:oMath xmlns:m="http://schemas.openxmlformats.org/officeDocument/2006/math">
                    <m:r>
                      <m:rPr>
                        <m:sty m:val="p"/>
                      </m:rPr>
                      <a:rPr lang="en-US" b="0" i="0" smtClean="0">
                        <a:solidFill>
                          <a:schemeClr val="tx1"/>
                        </a:solidFill>
                        <a:latin typeface="Cambria Math" panose="02040503050406030204" pitchFamily="18" charset="0"/>
                      </a:rPr>
                      <m:t>Bin</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e>
                    </m:d>
                  </m:oMath>
                </a14:m>
                <a:r>
                  <a:rPr lang="en-US" dirty="0">
                    <a:solidFill>
                      <a:schemeClr val="tx1"/>
                    </a:solidFill>
                  </a:rPr>
                  <a:t> - </a:t>
                </a:r>
                <a14:m>
                  <m:oMath xmlns:m="http://schemas.openxmlformats.org/officeDocument/2006/math">
                    <m:r>
                      <a:rPr lang="en-US" b="0" i="1" smtClean="0">
                        <a:solidFill>
                          <a:schemeClr val="tx1"/>
                        </a:solidFill>
                        <a:latin typeface="Cambria Math" panose="02040503050406030204" pitchFamily="18" charset="0"/>
                      </a:rPr>
                      <m:t>𝑛</m:t>
                    </m:r>
                  </m:oMath>
                </a14:m>
                <a:r>
                  <a:rPr lang="en-US" dirty="0">
                    <a:solidFill>
                      <a:schemeClr val="tx1"/>
                    </a:solidFill>
                  </a:rPr>
                  <a:t> independent trials, probability </a:t>
                </a:r>
                <a14:m>
                  <m:oMath xmlns:m="http://schemas.openxmlformats.org/officeDocument/2006/math">
                    <m:r>
                      <a:rPr lang="en-US" b="0" i="1" smtClean="0">
                        <a:solidFill>
                          <a:schemeClr val="tx1"/>
                        </a:solidFill>
                        <a:latin typeface="Cambria Math" panose="02040503050406030204" pitchFamily="18" charset="0"/>
                      </a:rPr>
                      <m:t>𝑝</m:t>
                    </m:r>
                  </m:oMath>
                </a14:m>
                <a:r>
                  <a:rPr lang="en-US" dirty="0">
                    <a:solidFill>
                      <a:schemeClr val="tx1"/>
                    </a:solidFill>
                  </a:rPr>
                  <a:t> of success on each trial</a:t>
                </a:r>
              </a:p>
              <a:p>
                <a:pPr marL="404813" marR="0" lvl="0" indent="-234950" algn="l" defTabSz="914400" rtl="0" eaLnBrk="1" fontAlgn="auto" latinLnBrk="0" hangingPunct="1">
                  <a:lnSpc>
                    <a:spcPct val="90000"/>
                  </a:lnSpc>
                  <a:spcBef>
                    <a:spcPts val="1200"/>
                  </a:spcBef>
                  <a:spcAft>
                    <a:spcPts val="200"/>
                  </a:spcAft>
                  <a:buClr>
                    <a:srgbClr val="1CADE4"/>
                  </a:buClr>
                  <a:buSzPct val="100000"/>
                  <a:buFont typeface="Arial" panose="020B0604020202020204" pitchFamily="34" charset="0"/>
                  <a:buChar char="•"/>
                  <a:tabLst/>
                  <a:defRPr/>
                </a:pPr>
                <a:r>
                  <a:rPr kumimoji="0" lang="en-US" sz="2800" b="1"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Geometric: </a:t>
                </a:r>
                <a:r>
                  <a:rPr kumimoji="0" lang="en-US" sz="28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Number of </a:t>
                </a:r>
                <a:r>
                  <a:rPr lang="en-US" dirty="0">
                    <a:solidFill>
                      <a:schemeClr val="tx1"/>
                    </a:solidFill>
                  </a:rPr>
                  <a:t>trials till first success</a:t>
                </a:r>
                <a:br>
                  <a:rPr lang="en-US" dirty="0">
                    <a:solidFill>
                      <a:schemeClr val="tx1"/>
                    </a:solidFill>
                  </a:rPr>
                </a:br>
                <a14:m>
                  <m:oMath xmlns:m="http://schemas.openxmlformats.org/officeDocument/2006/math">
                    <m:r>
                      <m:rPr>
                        <m:sty m:val="p"/>
                      </m:rPr>
                      <a:rPr kumimoji="0" lang="en-US" sz="2400" b="0" i="0" u="none" strike="noStrike" kern="1200" cap="none" spc="0" normalizeH="0" baseline="0" noProof="0" smtClean="0">
                        <a:ln>
                          <a:noFill/>
                        </a:ln>
                        <a:solidFill>
                          <a:schemeClr val="tx1"/>
                        </a:solidFill>
                        <a:effectLst/>
                        <a:uLnTx/>
                        <a:uFillTx/>
                        <a:latin typeface="Cambria Math" panose="02040503050406030204" pitchFamily="18" charset="0"/>
                        <a:ea typeface="+mn-ea"/>
                      </a:rPr>
                      <m:t>Geo</m:t>
                    </m:r>
                    <m:d>
                      <m:dPr>
                        <m:ctrlP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ctrlPr>
                      </m:dPr>
                      <m:e>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𝑝</m:t>
                        </m:r>
                      </m:e>
                    </m:d>
                  </m:oMath>
                </a14:m>
                <a:r>
                  <a:rPr kumimoji="0" lang="en-US" sz="24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 probability </a:t>
                </a:r>
                <a14:m>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𝑝</m:t>
                    </m:r>
                  </m:oMath>
                </a14:m>
                <a:r>
                  <a:rPr kumimoji="0" lang="en-US" sz="24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of success on each trial</a:t>
                </a:r>
                <a:endParaRPr lang="en-US" dirty="0">
                  <a:solidFill>
                    <a:schemeClr val="tx1"/>
                  </a:solidFill>
                </a:endParaRPr>
              </a:p>
              <a:p>
                <a:pPr marL="404813" marR="0" lvl="0" indent="-234950" algn="l" defTabSz="914400" rtl="0" eaLnBrk="1" fontAlgn="auto" latinLnBrk="0" hangingPunct="1">
                  <a:lnSpc>
                    <a:spcPct val="90000"/>
                  </a:lnSpc>
                  <a:spcBef>
                    <a:spcPts val="1200"/>
                  </a:spcBef>
                  <a:spcAft>
                    <a:spcPts val="200"/>
                  </a:spcAft>
                  <a:buClr>
                    <a:srgbClr val="1CADE4"/>
                  </a:buClr>
                  <a:buSzPct val="100000"/>
                  <a:buFont typeface="Arial" panose="020B0604020202020204" pitchFamily="34" charset="0"/>
                  <a:buChar char="•"/>
                  <a:tabLst/>
                  <a:defRPr/>
                </a:pPr>
                <a:r>
                  <a:rPr lang="en-US" b="1" dirty="0">
                    <a:solidFill>
                      <a:schemeClr val="tx1"/>
                    </a:solidFill>
                  </a:rPr>
                  <a:t>Poisson: </a:t>
                </a:r>
                <a:r>
                  <a:rPr lang="en-US" dirty="0">
                    <a:solidFill>
                      <a:schemeClr val="tx1"/>
                    </a:solidFill>
                  </a:rPr>
                  <a:t>Number of successes in a time interval</a:t>
                </a:r>
                <a:br>
                  <a:rPr lang="en-US" dirty="0">
                    <a:solidFill>
                      <a:schemeClr val="tx1"/>
                    </a:solidFill>
                  </a:rPr>
                </a:br>
                <a14:m>
                  <m:oMath xmlns:m="http://schemas.openxmlformats.org/officeDocument/2006/math">
                    <m:r>
                      <m:rPr>
                        <m:sty m:val="p"/>
                      </m:rPr>
                      <a:rPr kumimoji="0" lang="en-US" sz="2400" b="0" i="0" u="none" strike="noStrike" kern="1200" cap="none" spc="0" normalizeH="0" baseline="0" noProof="0" smtClean="0">
                        <a:ln>
                          <a:noFill/>
                        </a:ln>
                        <a:solidFill>
                          <a:schemeClr val="tx1"/>
                        </a:solidFill>
                        <a:effectLst/>
                        <a:uLnTx/>
                        <a:uFillTx/>
                        <a:latin typeface="Cambria Math" panose="02040503050406030204" pitchFamily="18" charset="0"/>
                        <a:ea typeface="+mn-ea"/>
                      </a:rPr>
                      <m:t>Poi</m:t>
                    </m:r>
                    <m:d>
                      <m:dPr>
                        <m:ctrlP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ctrlPr>
                      </m:dPr>
                      <m:e>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𝜆</m:t>
                        </m:r>
                      </m:e>
                    </m:d>
                  </m:oMath>
                </a14:m>
                <a:r>
                  <a:rPr kumimoji="0" lang="en-US" sz="24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a:t>
                </a:r>
                <a:r>
                  <a:rPr kumimoji="0" lang="en-US" sz="2400" b="0" i="0" u="none" strike="noStrike" kern="1200" cap="none" spc="0" normalizeH="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average number of successes in the time interval</a:t>
                </a:r>
                <a:endParaRPr lang="en-US" dirty="0">
                  <a:solidFill>
                    <a:schemeClr val="tx1"/>
                  </a:solidFill>
                </a:endParaRPr>
              </a:p>
              <a:p>
                <a:pPr marL="404813" marR="0" lvl="0" indent="-234950" algn="l" defTabSz="914400" rtl="0" eaLnBrk="1" fontAlgn="auto" latinLnBrk="0" hangingPunct="1">
                  <a:lnSpc>
                    <a:spcPct val="90000"/>
                  </a:lnSpc>
                  <a:spcBef>
                    <a:spcPts val="1200"/>
                  </a:spcBef>
                  <a:spcAft>
                    <a:spcPts val="200"/>
                  </a:spcAft>
                  <a:buClr>
                    <a:srgbClr val="1CADE4"/>
                  </a:buClr>
                  <a:buSzPct val="100000"/>
                  <a:buFont typeface="Arial" panose="020B0604020202020204" pitchFamily="34" charset="0"/>
                  <a:buChar char="•"/>
                  <a:tabLst/>
                  <a:defRPr/>
                </a:pPr>
                <a:r>
                  <a:rPr lang="en-US" b="1" dirty="0">
                    <a:solidFill>
                      <a:schemeClr val="tx1"/>
                    </a:solidFill>
                  </a:rPr>
                  <a:t>Negative Binomial</a:t>
                </a:r>
                <a:r>
                  <a:rPr lang="en-US" dirty="0">
                    <a:solidFill>
                      <a:schemeClr val="tx1"/>
                    </a:solidFill>
                  </a:rPr>
                  <a:t>: Number of trials till </a:t>
                </a:r>
                <a14:m>
                  <m:oMath xmlns:m="http://schemas.openxmlformats.org/officeDocument/2006/math">
                    <m:r>
                      <a:rPr lang="en-US" b="0" i="1" smtClean="0">
                        <a:solidFill>
                          <a:schemeClr val="tx1"/>
                        </a:solidFill>
                        <a:latin typeface="Cambria Math" panose="02040503050406030204" pitchFamily="18" charset="0"/>
                      </a:rPr>
                      <m:t>𝑟</m:t>
                    </m:r>
                  </m:oMath>
                </a14:m>
                <a:r>
                  <a:rPr kumimoji="0" lang="en-US" sz="2800" b="1"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a:t>
                </a:r>
                <a:r>
                  <a:rPr lang="en-US" noProof="0" dirty="0" err="1">
                    <a:solidFill>
                      <a:schemeClr val="tx1"/>
                    </a:solidFill>
                  </a:rPr>
                  <a:t>th</a:t>
                </a:r>
                <a:r>
                  <a:rPr lang="en-US" noProof="0" dirty="0">
                    <a:solidFill>
                      <a:schemeClr val="tx1"/>
                    </a:solidFill>
                  </a:rPr>
                  <a:t> success</a:t>
                </a:r>
                <a:br>
                  <a:rPr lang="en-US" noProof="0" dirty="0">
                    <a:solidFill>
                      <a:schemeClr val="tx1"/>
                    </a:solidFill>
                  </a:rPr>
                </a:br>
                <a14:m>
                  <m:oMath xmlns:m="http://schemas.openxmlformats.org/officeDocument/2006/math">
                    <m:r>
                      <m:rPr>
                        <m:sty m:val="p"/>
                      </m:rPr>
                      <a:rPr kumimoji="0" lang="en-US" sz="2400" b="0" i="0" u="none" strike="noStrike" kern="1200" cap="none" spc="0" normalizeH="0" baseline="0" noProof="0" smtClean="0">
                        <a:ln>
                          <a:noFill/>
                        </a:ln>
                        <a:solidFill>
                          <a:schemeClr val="tx1"/>
                        </a:solidFill>
                        <a:effectLst/>
                        <a:uLnTx/>
                        <a:uFillTx/>
                        <a:latin typeface="Cambria Math" panose="02040503050406030204" pitchFamily="18" charset="0"/>
                        <a:ea typeface="+mn-ea"/>
                      </a:rPr>
                      <m:t>NegBin</m:t>
                    </m:r>
                    <m:d>
                      <m:dPr>
                        <m:ctrlP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ctrlPr>
                      </m:dPr>
                      <m:e>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𝑟</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𝑝</m:t>
                        </m:r>
                      </m:e>
                    </m:d>
                  </m:oMath>
                </a14:m>
                <a:r>
                  <a:rPr kumimoji="0" lang="en-US" sz="24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 probability </a:t>
                </a:r>
                <a14:m>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𝑝</m:t>
                    </m:r>
                  </m:oMath>
                </a14:m>
                <a:r>
                  <a:rPr kumimoji="0" lang="en-US" sz="24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of success on each trial, want trials till th</a:t>
                </a:r>
                <a:r>
                  <a:rPr kumimoji="0" lang="en-US" sz="2400" b="0" i="0" u="none" strike="noStrike" kern="1200" cap="none" spc="0" normalizeH="0" baseline="0" noProof="0" dirty="0">
                    <a:ln>
                      <a:noFill/>
                    </a:ln>
                    <a:solidFill>
                      <a:schemeClr val="tx1"/>
                    </a:solidFill>
                    <a:effectLst/>
                    <a:uLnTx/>
                    <a:uFillTx/>
                  </a:rPr>
                  <a:t>e </a:t>
                </a:r>
                <a14:m>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rPr>
                      <m:t>𝑟</m:t>
                    </m:r>
                  </m:oMath>
                </a14:m>
                <a:r>
                  <a:rPr lang="en-US" sz="2400" noProof="0" dirty="0">
                    <a:solidFill>
                      <a:schemeClr val="tx1"/>
                    </a:solidFill>
                  </a:rPr>
                  <a:t>’</a:t>
                </a:r>
                <a:r>
                  <a:rPr lang="en-US" sz="2400" noProof="0" dirty="0" err="1">
                    <a:solidFill>
                      <a:schemeClr val="tx1"/>
                    </a:solidFill>
                  </a:rPr>
                  <a:t>th</a:t>
                </a:r>
                <a:r>
                  <a:rPr lang="en-US" sz="2400" noProof="0" dirty="0">
                    <a:solidFill>
                      <a:schemeClr val="tx1"/>
                    </a:solidFill>
                  </a:rPr>
                  <a:t> success</a:t>
                </a:r>
              </a:p>
              <a:p>
                <a:pPr marL="404813" marR="0" lvl="0" indent="-234950" algn="l" defTabSz="914400" rtl="0" eaLnBrk="1" fontAlgn="auto" latinLnBrk="0" hangingPunct="1">
                  <a:lnSpc>
                    <a:spcPct val="90000"/>
                  </a:lnSpc>
                  <a:spcBef>
                    <a:spcPts val="1200"/>
                  </a:spcBef>
                  <a:spcAft>
                    <a:spcPts val="200"/>
                  </a:spcAft>
                  <a:buClr>
                    <a:srgbClr val="1CADE4"/>
                  </a:buClr>
                  <a:buSzPct val="100000"/>
                  <a:buFont typeface="Arial" panose="020B0604020202020204" pitchFamily="34" charset="0"/>
                  <a:buChar char="•"/>
                  <a:tabLst/>
                  <a:defRPr/>
                </a:pPr>
                <a:r>
                  <a:rPr kumimoji="0" lang="en-US" sz="2800" b="1" i="0" u="none" strike="noStrike" kern="1200" cap="none" spc="0" normalizeH="0" baseline="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Hypergeometric: </a:t>
                </a:r>
                <a:r>
                  <a:rPr kumimoji="0" lang="en-US" sz="2800" i="0" u="none" strike="noStrike" kern="1200" cap="none" spc="0" normalizeH="0" baseline="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Number of successes when drawing a sample</a:t>
                </a:r>
                <a:br>
                  <a:rPr kumimoji="0" lang="en-US" sz="2800" i="0" u="none" strike="noStrike" kern="1200" cap="none" spc="0" normalizeH="0" baseline="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br>
                <a14:m>
                  <m:oMath xmlns:m="http://schemas.openxmlformats.org/officeDocument/2006/math">
                    <m:r>
                      <m:rPr>
                        <m:sty m:val="p"/>
                      </m:rPr>
                      <a:rPr kumimoji="0" lang="en-US" sz="2400" b="0" i="0" u="none" strike="noStrike" kern="1200" cap="none" spc="0" normalizeH="0" baseline="0" noProof="0" smtClean="0">
                        <a:ln>
                          <a:noFill/>
                        </a:ln>
                        <a:solidFill>
                          <a:schemeClr val="tx1"/>
                        </a:solidFill>
                        <a:effectLst/>
                        <a:uLnTx/>
                        <a:uFillTx/>
                        <a:latin typeface="Cambria Math" panose="02040503050406030204" pitchFamily="18" charset="0"/>
                        <a:ea typeface="+mn-ea"/>
                      </a:rPr>
                      <m:t>HypGeo</m:t>
                    </m:r>
                    <m:d>
                      <m:dPr>
                        <m:ctrlP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ctrlPr>
                      </m:dPr>
                      <m:e>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𝑁</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𝐾</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rPr>
                          <m:t>𝑛</m:t>
                        </m:r>
                      </m:e>
                    </m:d>
                  </m:oMath>
                </a14:m>
                <a:r>
                  <a:rPr kumimoji="0" lang="en-US" sz="24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a:t>
                </a:r>
                <a:r>
                  <a:rPr kumimoji="0" lang="en-US" sz="2400" b="0" i="0" u="none" strike="noStrike" kern="1200" cap="none" spc="0" normalizeH="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drawing a sample of </a:t>
                </a:r>
                <a14:m>
                  <m:oMath xmlns:m="http://schemas.openxmlformats.org/officeDocument/2006/math">
                    <m:r>
                      <a:rPr kumimoji="0" lang="en-US" sz="2400" b="0" i="1" u="none" strike="noStrike" kern="1200" cap="none" spc="0" normalizeH="0" noProof="0" smtClean="0">
                        <a:ln>
                          <a:noFill/>
                        </a:ln>
                        <a:solidFill>
                          <a:schemeClr val="tx1"/>
                        </a:solidFill>
                        <a:effectLst/>
                        <a:uLnTx/>
                        <a:uFillTx/>
                        <a:latin typeface="Cambria Math" panose="02040503050406030204" pitchFamily="18" charset="0"/>
                        <a:ea typeface="+mn-ea"/>
                        <a:cs typeface="Segoe UI Semilight" panose="020B0402040204020203" pitchFamily="34" charset="0"/>
                      </a:rPr>
                      <m:t>𝑛</m:t>
                    </m:r>
                  </m:oMath>
                </a14:m>
                <a:r>
                  <a:rPr kumimoji="0" lang="en-US" sz="2400" b="0" i="0" u="none" strike="noStrike" kern="1200" cap="none" spc="0" normalizeH="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items from a set of </a:t>
                </a:r>
                <a14:m>
                  <m:oMath xmlns:m="http://schemas.openxmlformats.org/officeDocument/2006/math">
                    <m:r>
                      <a:rPr kumimoji="0" lang="en-US" sz="2400" b="0" i="1" u="none" strike="noStrike" kern="1200" cap="none" spc="0" normalizeH="0" noProof="0" smtClean="0">
                        <a:ln>
                          <a:noFill/>
                        </a:ln>
                        <a:solidFill>
                          <a:schemeClr val="tx1"/>
                        </a:solidFill>
                        <a:effectLst/>
                        <a:uLnTx/>
                        <a:uFillTx/>
                        <a:latin typeface="Cambria Math" panose="02040503050406030204" pitchFamily="18" charset="0"/>
                        <a:ea typeface="+mn-ea"/>
                        <a:cs typeface="Segoe UI Semilight" panose="020B0402040204020203" pitchFamily="34" charset="0"/>
                      </a:rPr>
                      <m:t>𝑁</m:t>
                    </m:r>
                  </m:oMath>
                </a14:m>
                <a:r>
                  <a:rPr kumimoji="0" lang="en-US" sz="2400" b="0" i="0" u="none" strike="noStrike" kern="1200" cap="none" spc="0" normalizeH="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with </a:t>
                </a:r>
                <a14:m>
                  <m:oMath xmlns:m="http://schemas.openxmlformats.org/officeDocument/2006/math">
                    <m:r>
                      <a:rPr kumimoji="0" lang="en-US" sz="2400" b="0" i="1" u="none" strike="noStrike" kern="1200" cap="none" spc="0" normalizeH="0" noProof="0" smtClean="0">
                        <a:ln>
                          <a:noFill/>
                        </a:ln>
                        <a:solidFill>
                          <a:schemeClr val="tx1"/>
                        </a:solidFill>
                        <a:effectLst/>
                        <a:uLnTx/>
                        <a:uFillTx/>
                        <a:latin typeface="Cambria Math" panose="02040503050406030204" pitchFamily="18" charset="0"/>
                        <a:ea typeface="+mn-ea"/>
                        <a:cs typeface="Segoe UI Semilight" panose="020B0402040204020203" pitchFamily="34" charset="0"/>
                      </a:rPr>
                      <m:t>𝐾</m:t>
                    </m:r>
                  </m:oMath>
                </a14:m>
                <a:r>
                  <a:rPr kumimoji="0" lang="en-US" sz="2400" b="0" i="0" u="none" strike="noStrike" kern="1200" cap="none" spc="0" normalizeH="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successes</a:t>
                </a:r>
                <a:endParaRPr lang="en-US" sz="1100" dirty="0">
                  <a:solidFill>
                    <a:schemeClr val="tx1"/>
                  </a:solidFill>
                </a:endParaRPr>
              </a:p>
            </p:txBody>
          </p:sp>
        </mc:Choice>
        <mc:Fallback xmlns="">
          <p:sp>
            <p:nvSpPr>
              <p:cNvPr id="3" name="Content Placeholder 2">
                <a:extLst>
                  <a:ext uri="{FF2B5EF4-FFF2-40B4-BE49-F238E27FC236}">
                    <a16:creationId xmlns:a16="http://schemas.microsoft.com/office/drawing/2014/main" id="{3B0A3385-4C50-395B-0DEE-826455153C55}"/>
                  </a:ext>
                </a:extLst>
              </p:cNvPr>
              <p:cNvSpPr>
                <a:spLocks noGrp="1" noRot="1" noChangeAspect="1" noMove="1" noResize="1" noEditPoints="1" noAdjustHandles="1" noChangeArrowheads="1" noChangeShapeType="1" noTextEdit="1"/>
              </p:cNvSpPr>
              <p:nvPr>
                <p:ph idx="1"/>
              </p:nvPr>
            </p:nvSpPr>
            <p:spPr>
              <a:xfrm>
                <a:off x="575240" y="1235256"/>
                <a:ext cx="11187258" cy="5531304"/>
              </a:xfrm>
              <a:blipFill>
                <a:blip r:embed="rId3"/>
                <a:stretch>
                  <a:fillRect t="-2426" b="-1433"/>
                </a:stretch>
              </a:blipFill>
            </p:spPr>
            <p:txBody>
              <a:bodyPr/>
              <a:lstStyle/>
              <a:p>
                <a:r>
                  <a:rPr lang="en-US">
                    <a:noFill/>
                  </a:rPr>
                  <a:t> </a:t>
                </a:r>
              </a:p>
            </p:txBody>
          </p:sp>
        </mc:Fallback>
      </mc:AlternateContent>
    </p:spTree>
    <p:extLst>
      <p:ext uri="{BB962C8B-B14F-4D97-AF65-F5344CB8AC3E}">
        <p14:creationId xmlns:p14="http://schemas.microsoft.com/office/powerpoint/2010/main" val="151373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726A-7C46-4DF8-A72C-E69F0A51ECB3}"/>
              </a:ext>
            </a:extLst>
          </p:cNvPr>
          <p:cNvSpPr>
            <a:spLocks noGrp="1"/>
          </p:cNvSpPr>
          <p:nvPr>
            <p:ph type="title"/>
          </p:nvPr>
        </p:nvSpPr>
        <p:spPr/>
        <p:txBody>
          <a:bodyPr/>
          <a:lstStyle/>
          <a:p>
            <a:r>
              <a:rPr lang="en-US" b="1" i="1" dirty="0"/>
              <a:t>Bernoulli</a:t>
            </a:r>
            <a:r>
              <a:rPr lang="en-US" dirty="0"/>
              <a:t>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2FEE4C-458C-417B-AB12-DEA669A7C30C}"/>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Ber</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i="1" dirty="0">
                  <a:latin typeface="Cambria Math" panose="02040503050406030204" pitchFamily="18" charset="0"/>
                </a:endParaRPr>
              </a:p>
              <a:p>
                <a14:m>
                  <m:oMath xmlns:m="http://schemas.openxmlformats.org/officeDocument/2006/math">
                    <m:r>
                      <a:rPr lang="en-US" i="1" smtClean="0">
                        <a:latin typeface="Cambria Math" panose="02040503050406030204" pitchFamily="18" charset="0"/>
                      </a:rPr>
                      <m:t>𝑋</m:t>
                    </m:r>
                  </m:oMath>
                </a14:m>
                <a:r>
                  <a:rPr lang="en-US" dirty="0"/>
                  <a:t> is the </a:t>
                </a:r>
                <a:r>
                  <a:rPr lang="en-US" u="sng" dirty="0"/>
                  <a:t>indicator random variable that the trial was a success</a:t>
                </a:r>
                <a:r>
                  <a:rPr lang="en-US" dirty="0"/>
                  <a:t>.</a:t>
                </a:r>
              </a:p>
              <a:p>
                <a:r>
                  <a:rPr lang="en-US" dirty="0"/>
                  <a:t>Parameter </a:t>
                </a:r>
                <a14:m>
                  <m:oMath xmlns:m="http://schemas.openxmlformats.org/officeDocument/2006/math">
                    <m:r>
                      <a:rPr lang="en-US" b="0" i="1" smtClean="0">
                        <a:latin typeface="Cambria Math" panose="02040503050406030204" pitchFamily="18" charset="0"/>
                      </a:rPr>
                      <m:t>𝑝</m:t>
                    </m:r>
                  </m:oMath>
                </a14:m>
                <a:r>
                  <a:rPr lang="en-US" b="0" dirty="0"/>
                  <a:t> is probability of success on the trial.</a:t>
                </a:r>
              </a:p>
              <a:p>
                <a:r>
                  <a:rPr lang="en-US" b="1" dirty="0"/>
                  <a:t>PMF</a:t>
                </a: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𝑋</m:t>
                        </m:r>
                      </m:sub>
                    </m:sSub>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e>
                    </m:d>
                    <m:r>
                      <a:rPr lang="en-US" b="0" i="1" dirty="0" smtClean="0">
                        <a:latin typeface="Cambria Math" panose="02040503050406030204" pitchFamily="18" charset="0"/>
                      </a:rPr>
                      <m:t>=</m:t>
                    </m:r>
                    <m:r>
                      <a:rPr lang="en-US" b="0" i="1" dirty="0" smtClean="0">
                        <a:latin typeface="Cambria Math" panose="02040503050406030204" pitchFamily="18" charset="0"/>
                      </a:rPr>
                      <m:t>𝑝</m:t>
                    </m:r>
                  </m:oMath>
                </a14:m>
                <a:endParaRPr lang="en-US" dirty="0"/>
              </a:p>
              <a:p>
                <a:r>
                  <a:rPr lang="en-US" b="1" dirty="0"/>
                  <a:t>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&lt;0</m:t>
                            </m:r>
                          </m:e>
                          <m:e>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0≤</m:t>
                            </m:r>
                            <m:r>
                              <a:rPr lang="en-US" b="0" i="1" smtClean="0">
                                <a:latin typeface="Cambria Math" panose="02040503050406030204" pitchFamily="18" charset="0"/>
                              </a:rPr>
                              <m:t>𝑘</m:t>
                            </m:r>
                            <m:r>
                              <a:rPr lang="en-US" b="0" i="1" smtClean="0">
                                <a:latin typeface="Cambria Math" panose="02040503050406030204" pitchFamily="18" charset="0"/>
                              </a:rPr>
                              <m:t>&lt;1</m:t>
                            </m:r>
                          </m:e>
                          <m:e>
                            <m:r>
                              <a:rPr lang="en-US" b="0" i="1" smtClean="0">
                                <a:latin typeface="Cambria Math" panose="02040503050406030204" pitchFamily="18" charset="0"/>
                              </a:rPr>
                              <m:t>1                   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≥1</m:t>
                            </m:r>
                          </m:e>
                        </m:eqArr>
                      </m:e>
                    </m:d>
                  </m:oMath>
                </a14:m>
                <a:endParaRPr lang="en-US" dirty="0"/>
              </a:p>
              <a:p>
                <a:r>
                  <a:rPr lang="en-US" b="1" dirty="0"/>
                  <a:t>Expectation</a:t>
                </a:r>
                <a:r>
                  <a:rPr lang="en-US" b="0" dirty="0"/>
                  <a:t>: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𝑝</m:t>
                    </m:r>
                  </m:oMath>
                </a14:m>
                <a:endParaRPr lang="en-US" dirty="0"/>
              </a:p>
              <a:p>
                <a:r>
                  <a:rPr lang="en-US" b="1" dirty="0"/>
                  <a:t>Variance</a:t>
                </a:r>
                <a:r>
                  <a:rPr lang="en-US" b="0" dirty="0"/>
                  <a:t>: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CF2FEE4C-458C-417B-AB12-DEA669A7C30C}"/>
                  </a:ext>
                </a:extLst>
              </p:cNvPr>
              <p:cNvSpPr>
                <a:spLocks noGrp="1" noRot="1" noChangeAspect="1" noMove="1" noResize="1" noEditPoints="1" noAdjustHandles="1" noChangeArrowheads="1" noChangeShapeType="1" noTextEdit="1"/>
              </p:cNvSpPr>
              <p:nvPr>
                <p:ph idx="1"/>
              </p:nvPr>
            </p:nvSpPr>
            <p:spPr>
              <a:blipFill>
                <a:blip r:embed="rId2"/>
                <a:stretch>
                  <a:fillRect l="-654" b="-252"/>
                </a:stretch>
              </a:blipFill>
            </p:spPr>
            <p:txBody>
              <a:bodyPr/>
              <a:lstStyle/>
              <a:p>
                <a:r>
                  <a:rPr lang="en-US">
                    <a:noFill/>
                  </a:rPr>
                  <a:t> </a:t>
                </a:r>
              </a:p>
            </p:txBody>
          </p:sp>
        </mc:Fallback>
      </mc:AlternateContent>
    </p:spTree>
    <p:extLst>
      <p:ext uri="{BB962C8B-B14F-4D97-AF65-F5344CB8AC3E}">
        <p14:creationId xmlns:p14="http://schemas.microsoft.com/office/powerpoint/2010/main" val="3829782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284C6A-EC67-4B09-B0B4-859BE938AB97}"/>
              </a:ext>
            </a:extLst>
          </p:cNvPr>
          <p:cNvSpPr>
            <a:spLocks noGrp="1"/>
          </p:cNvSpPr>
          <p:nvPr>
            <p:ph type="title"/>
          </p:nvPr>
        </p:nvSpPr>
        <p:spPr>
          <a:xfrm>
            <a:off x="1902775" y="3262680"/>
            <a:ext cx="3106547" cy="590415"/>
          </a:xfrm>
        </p:spPr>
        <p:txBody>
          <a:bodyPr/>
          <a:lstStyle/>
          <a:p>
            <a:r>
              <a:rPr lang="en-US" dirty="0"/>
              <a:t>Halfway Point!</a:t>
            </a:r>
          </a:p>
        </p:txBody>
      </p:sp>
      <p:sp>
        <p:nvSpPr>
          <p:cNvPr id="5" name="Text Placeholder 4">
            <a:extLst>
              <a:ext uri="{FF2B5EF4-FFF2-40B4-BE49-F238E27FC236}">
                <a16:creationId xmlns:a16="http://schemas.microsoft.com/office/drawing/2014/main" id="{E72C2926-B483-4FD8-9B9A-3144E71F863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7871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5F8B-5808-488C-B9EE-D4FB5BA3ABFA}"/>
              </a:ext>
            </a:extLst>
          </p:cNvPr>
          <p:cNvSpPr>
            <a:spLocks noGrp="1"/>
          </p:cNvSpPr>
          <p:nvPr>
            <p:ph type="title"/>
          </p:nvPr>
        </p:nvSpPr>
        <p:spPr/>
        <p:txBody>
          <a:bodyPr>
            <a:normAutofit fontScale="90000"/>
          </a:bodyPr>
          <a:lstStyle/>
          <a:p>
            <a:r>
              <a:rPr lang="en-US" dirty="0"/>
              <a:t>What have we done over the past 4 weeks?</a:t>
            </a:r>
          </a:p>
        </p:txBody>
      </p:sp>
      <p:sp>
        <p:nvSpPr>
          <p:cNvPr id="3" name="Content Placeholder 2">
            <a:extLst>
              <a:ext uri="{FF2B5EF4-FFF2-40B4-BE49-F238E27FC236}">
                <a16:creationId xmlns:a16="http://schemas.microsoft.com/office/drawing/2014/main" id="{E374E40E-6165-44E4-B6CD-DF04C93BA2B5}"/>
              </a:ext>
            </a:extLst>
          </p:cNvPr>
          <p:cNvSpPr>
            <a:spLocks noGrp="1"/>
          </p:cNvSpPr>
          <p:nvPr>
            <p:ph idx="1"/>
          </p:nvPr>
        </p:nvSpPr>
        <p:spPr/>
        <p:txBody>
          <a:bodyPr/>
          <a:lstStyle/>
          <a:p>
            <a:r>
              <a:rPr lang="en-US" dirty="0"/>
              <a:t>Counting</a:t>
            </a:r>
          </a:p>
          <a:p>
            <a:pPr lvl="1"/>
            <a:r>
              <a:rPr lang="en-US" dirty="0"/>
              <a:t>Combinations, permutations, indistinguishable elements, starts and bars, inclusion-exclusion…</a:t>
            </a:r>
          </a:p>
          <a:p>
            <a:pPr lvl="1"/>
            <a:r>
              <a:rPr lang="en-US" sz="2800" dirty="0"/>
              <a:t>Probability foundations</a:t>
            </a:r>
          </a:p>
          <a:p>
            <a:pPr lvl="1"/>
            <a:r>
              <a:rPr lang="en-US" dirty="0"/>
              <a:t>Events, sample space, axioms of probability, expectation, variance</a:t>
            </a:r>
          </a:p>
          <a:p>
            <a:pPr lvl="1"/>
            <a:r>
              <a:rPr lang="en-US" sz="2800" dirty="0"/>
              <a:t>Conditional probability</a:t>
            </a:r>
          </a:p>
          <a:p>
            <a:pPr lvl="1"/>
            <a:r>
              <a:rPr lang="en-US" dirty="0"/>
              <a:t>Conditioning, independence, Bayes’ Rule</a:t>
            </a:r>
          </a:p>
          <a:p>
            <a:pPr lvl="1"/>
            <a:r>
              <a:rPr lang="en-US" sz="2800" dirty="0"/>
              <a:t>Refined our intuition</a:t>
            </a:r>
          </a:p>
          <a:p>
            <a:pPr lvl="1"/>
            <a:r>
              <a:rPr lang="en-US" dirty="0"/>
              <a:t>Especially around Bayes’ Rule</a:t>
            </a:r>
          </a:p>
        </p:txBody>
      </p:sp>
    </p:spTree>
    <p:extLst>
      <p:ext uri="{BB962C8B-B14F-4D97-AF65-F5344CB8AC3E}">
        <p14:creationId xmlns:p14="http://schemas.microsoft.com/office/powerpoint/2010/main" val="1734675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0751-6CE4-4FE4-A84F-F7C81F4DEC91}"/>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FAB101FA-3102-4B8C-B357-CCE6CF27225A}"/>
              </a:ext>
            </a:extLst>
          </p:cNvPr>
          <p:cNvSpPr>
            <a:spLocks noGrp="1"/>
          </p:cNvSpPr>
          <p:nvPr>
            <p:ph idx="1"/>
          </p:nvPr>
        </p:nvSpPr>
        <p:spPr/>
        <p:txBody>
          <a:bodyPr/>
          <a:lstStyle/>
          <a:p>
            <a:r>
              <a:rPr lang="en-US" dirty="0"/>
              <a:t>Continuous random variables.</a:t>
            </a:r>
          </a:p>
          <a:p>
            <a:pPr lvl="1"/>
            <a:r>
              <a:rPr lang="en-US" dirty="0"/>
              <a:t>So far our sample spaces have been countable. What happens if we want to choose a random real number?</a:t>
            </a:r>
          </a:p>
          <a:p>
            <a:pPr lvl="1"/>
            <a:r>
              <a:rPr lang="en-US" dirty="0"/>
              <a:t>How do expectation, variance, conditioning, etc. change in this new context?</a:t>
            </a:r>
          </a:p>
          <a:p>
            <a:pPr lvl="1"/>
            <a:r>
              <a:rPr lang="en-US" dirty="0"/>
              <a:t>Mostly analogous to discrete cases, but with integrals instead of sums.</a:t>
            </a:r>
          </a:p>
          <a:p>
            <a:pPr lvl="1"/>
            <a:r>
              <a:rPr lang="en-US" sz="2800" dirty="0"/>
              <a:t>Analysis when it’s inconvenient (or impossible) to exactly calculate probabilities.</a:t>
            </a:r>
          </a:p>
          <a:p>
            <a:pPr lvl="1"/>
            <a:r>
              <a:rPr lang="en-US" dirty="0"/>
              <a:t>Central Limit Theorem (approximating discrete distributions with continuous ones)</a:t>
            </a:r>
          </a:p>
          <a:p>
            <a:pPr lvl="1"/>
            <a:r>
              <a:rPr lang="en-US" dirty="0"/>
              <a:t>Tail Bounds/Concentration (arguing it’s unlikely that a random variable is far from its expectation)</a:t>
            </a:r>
          </a:p>
          <a:p>
            <a:pPr lvl="1"/>
            <a:r>
              <a:rPr lang="en-US" sz="2800" dirty="0"/>
              <a:t>A first taste of making predictions from data (i.e., a bit of ML)</a:t>
            </a:r>
          </a:p>
        </p:txBody>
      </p:sp>
    </p:spTree>
    <p:extLst>
      <p:ext uri="{BB962C8B-B14F-4D97-AF65-F5344CB8AC3E}">
        <p14:creationId xmlns:p14="http://schemas.microsoft.com/office/powerpoint/2010/main" val="2971588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A68E-FFBD-430F-8192-CECD25853947}"/>
              </a:ext>
            </a:extLst>
          </p:cNvPr>
          <p:cNvSpPr>
            <a:spLocks noGrp="1"/>
          </p:cNvSpPr>
          <p:nvPr>
            <p:ph type="title"/>
          </p:nvPr>
        </p:nvSpPr>
        <p:spPr/>
        <p:txBody>
          <a:bodyPr>
            <a:normAutofit/>
          </a:bodyPr>
          <a:lstStyle/>
          <a:p>
            <a:r>
              <a:rPr lang="en-US" b="1" i="1" dirty="0"/>
              <a:t>Binomial</a:t>
            </a:r>
            <a:r>
              <a:rPr lang="en-US" dirty="0"/>
              <a:t>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9EDAFF-94EB-49D7-A363-38C1D3A9DCD1}"/>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Bin</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𝑋</m:t>
                    </m:r>
                  </m:oMath>
                </a14:m>
                <a:r>
                  <a:rPr lang="en-US" dirty="0"/>
                  <a:t> is the number of successes across </a:t>
                </a:r>
                <a14:m>
                  <m:oMath xmlns:m="http://schemas.openxmlformats.org/officeDocument/2006/math">
                    <m:r>
                      <a:rPr lang="en-US" b="0" i="1" smtClean="0">
                        <a:latin typeface="Cambria Math" panose="02040503050406030204" pitchFamily="18" charset="0"/>
                      </a:rPr>
                      <m:t>𝑛</m:t>
                    </m:r>
                  </m:oMath>
                </a14:m>
                <a:r>
                  <a:rPr lang="en-US" dirty="0"/>
                  <a:t> </a:t>
                </a:r>
                <a:r>
                  <a:rPr lang="en-US" u="sng" dirty="0"/>
                  <a:t>independent</a:t>
                </a:r>
                <a:r>
                  <a:rPr lang="en-US" dirty="0"/>
                  <a:t> trials.</a:t>
                </a:r>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𝑛</m:t>
                    </m:r>
                  </m:oMath>
                </a14:m>
                <a:r>
                  <a:rPr lang="en-US" dirty="0"/>
                  <a:t> is the number of independent trials. </a:t>
                </a:r>
                <a:br>
                  <a:rPr lang="en-US" dirty="0"/>
                </a:br>
                <a14:m>
                  <m:oMath xmlns:m="http://schemas.openxmlformats.org/officeDocument/2006/math">
                    <m:r>
                      <a:rPr lang="en-US" b="0" i="1" smtClean="0">
                        <a:latin typeface="Cambria Math" panose="02040503050406030204" pitchFamily="18" charset="0"/>
                      </a:rPr>
                      <m:t>𝑝</m:t>
                    </m:r>
                  </m:oMath>
                </a14:m>
                <a:r>
                  <a:rPr lang="en-US" dirty="0"/>
                  <a:t> is the probability of success for one trial.</a:t>
                </a:r>
              </a:p>
              <a:p>
                <a:r>
                  <a:rPr lang="en-US" b="1" dirty="0"/>
                  <a:t>PMF: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sup>
                    </m:sSup>
                  </m:oMath>
                </a14:m>
                <a:r>
                  <a:rPr lang="en-US" dirty="0"/>
                  <a:t> 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∈{0,1,…,</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r>
                  <a:rPr lang="en-US" b="1" dirty="0"/>
                  <a:t>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oMath>
                </a14:m>
                <a:r>
                  <a:rPr lang="en-US" dirty="0"/>
                  <a:t> is ugly.</a:t>
                </a:r>
              </a:p>
              <a:p>
                <a:r>
                  <a:rPr lang="en-US" b="1" dirty="0"/>
                  <a:t>Expectation: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𝑛𝑝</m:t>
                    </m:r>
                  </m:oMath>
                </a14:m>
                <a:endParaRPr lang="en-US" dirty="0"/>
              </a:p>
              <a:p>
                <a:r>
                  <a:rPr lang="en-US" b="1" dirty="0"/>
                  <a:t>Variance: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𝑛𝑝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E89EDAFF-94EB-49D7-A363-38C1D3A9DCD1}"/>
                  </a:ext>
                </a:extLst>
              </p:cNvPr>
              <p:cNvSpPr>
                <a:spLocks noGrp="1" noRot="1" noChangeAspect="1" noMove="1" noResize="1" noEditPoints="1" noAdjustHandles="1" noChangeArrowheads="1" noChangeShapeType="1" noTextEdit="1"/>
              </p:cNvSpPr>
              <p:nvPr>
                <p:ph idx="1"/>
              </p:nvPr>
            </p:nvSpPr>
            <p:spPr>
              <a:blipFill>
                <a:blip r:embed="rId3"/>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136816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CDE3-A494-8E9D-4FAC-89F039461283}"/>
              </a:ext>
            </a:extLst>
          </p:cNvPr>
          <p:cNvSpPr>
            <a:spLocks noGrp="1"/>
          </p:cNvSpPr>
          <p:nvPr>
            <p:ph type="title"/>
          </p:nvPr>
        </p:nvSpPr>
        <p:spPr/>
        <p:txBody>
          <a:bodyPr/>
          <a:lstStyle/>
          <a:p>
            <a:r>
              <a:rPr lang="en-US" dirty="0"/>
              <a:t>Discrete Zoo of Random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0A3385-4C50-395B-0DEE-826455153C55}"/>
                  </a:ext>
                </a:extLst>
              </p:cNvPr>
              <p:cNvSpPr>
                <a:spLocks noGrp="1"/>
              </p:cNvSpPr>
              <p:nvPr>
                <p:ph idx="1"/>
              </p:nvPr>
            </p:nvSpPr>
            <p:spPr/>
            <p:txBody>
              <a:bodyPr>
                <a:normAutofit/>
              </a:bodyPr>
              <a:lstStyle/>
              <a:p>
                <a:pPr marL="404813" indent="-234950">
                  <a:buFont typeface="Arial" panose="020B0604020202020204" pitchFamily="34" charset="0"/>
                  <a:buChar char="•"/>
                </a:pPr>
                <a:r>
                  <a:rPr lang="en-US" b="1" dirty="0"/>
                  <a:t>Uniform: </a:t>
                </a:r>
                <a:r>
                  <a:rPr lang="en-US" dirty="0"/>
                  <a:t>Every integer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 are equally likely</a:t>
                </a:r>
              </a:p>
              <a:p>
                <a:pPr marL="206439" lvl="1"/>
                <a:r>
                  <a:rPr lang="en-US" b="1" dirty="0"/>
                  <a:t>  </a:t>
                </a:r>
                <a14:m>
                  <m:oMath xmlns:m="http://schemas.openxmlformats.org/officeDocument/2006/math">
                    <m:r>
                      <m:rPr>
                        <m:sty m:val="p"/>
                      </m:rPr>
                      <a:rPr lang="en-US" b="0" i="0" smtClean="0">
                        <a:latin typeface="Cambria Math" panose="02040503050406030204" pitchFamily="18" charset="0"/>
                      </a:rPr>
                      <m:t>Un</m:t>
                    </m:r>
                    <m:r>
                      <a:rPr lang="en-US" b="0" i="1" smtClean="0">
                        <a:latin typeface="Cambria Math" panose="02040503050406030204" pitchFamily="18" charset="0"/>
                      </a:rPr>
                      <m:t>𝑖𝑓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1" dirty="0"/>
              </a:p>
              <a:p>
                <a:pPr marL="404813" indent="-234950">
                  <a:buFont typeface="Arial" panose="020B0604020202020204" pitchFamily="34" charset="0"/>
                  <a:buChar char="•"/>
                </a:pPr>
                <a:r>
                  <a:rPr lang="en-US" b="1" dirty="0"/>
                  <a:t>Bernoulli: </a:t>
                </a:r>
                <a:r>
                  <a:rPr lang="en-US" dirty="0"/>
                  <a:t>Whether there is success in one trial</a:t>
                </a:r>
                <a:endParaRPr lang="en-US" b="1" dirty="0"/>
              </a:p>
              <a:p>
                <a:pPr marL="206439" lvl="1"/>
                <a:r>
                  <a:rPr lang="en-US" b="1" dirty="0"/>
                  <a:t>  </a:t>
                </a:r>
                <a14:m>
                  <m:oMath xmlns:m="http://schemas.openxmlformats.org/officeDocument/2006/math">
                    <m:r>
                      <m:rPr>
                        <m:sty m:val="p"/>
                      </m:rPr>
                      <a:rPr lang="en-US" b="0" i="0" smtClean="0">
                        <a:latin typeface="Cambria Math" panose="02040503050406030204" pitchFamily="18" charset="0"/>
                      </a:rPr>
                      <m:t>Ber</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b="1" dirty="0"/>
                  <a:t> is 1 with probability </a:t>
                </a:r>
                <a14:m>
                  <m:oMath xmlns:m="http://schemas.openxmlformats.org/officeDocument/2006/math">
                    <m:r>
                      <a:rPr lang="en-US" b="1" i="1" smtClean="0">
                        <a:latin typeface="Cambria Math" panose="02040503050406030204" pitchFamily="18" charset="0"/>
                      </a:rPr>
                      <m:t>𝒑</m:t>
                    </m:r>
                  </m:oMath>
                </a14:m>
                <a:r>
                  <a:rPr lang="en-US" b="1" dirty="0"/>
                  <a:t> and 0 otherwise</a:t>
                </a:r>
                <a:endParaRPr lang="en-US" dirty="0"/>
              </a:p>
              <a:p>
                <a:pPr marL="404813" indent="-234950">
                  <a:buFont typeface="Arial" panose="020B0604020202020204" pitchFamily="34" charset="0"/>
                  <a:buChar char="•"/>
                </a:pPr>
                <a:r>
                  <a:rPr lang="en-US" b="1" dirty="0"/>
                  <a:t>Binomial: </a:t>
                </a:r>
                <a:r>
                  <a:rPr lang="en-US" dirty="0"/>
                  <a:t>Number of successes in </a:t>
                </a:r>
                <a14:m>
                  <m:oMath xmlns:m="http://schemas.openxmlformats.org/officeDocument/2006/math">
                    <m:r>
                      <a:rPr lang="en-US" b="0" i="1" smtClean="0">
                        <a:latin typeface="Cambria Math" panose="02040503050406030204" pitchFamily="18" charset="0"/>
                      </a:rPr>
                      <m:t>𝑛</m:t>
                    </m:r>
                  </m:oMath>
                </a14:m>
                <a:r>
                  <a:rPr lang="en-US" b="1" dirty="0"/>
                  <a:t> </a:t>
                </a:r>
                <a:r>
                  <a:rPr lang="en-US" dirty="0"/>
                  <a:t>independent trials</a:t>
                </a:r>
              </a:p>
              <a:p>
                <a:pPr marL="206439" lvl="1"/>
                <a:r>
                  <a:rPr lang="en-US" b="1" dirty="0"/>
                  <a:t>  </a:t>
                </a:r>
                <a14:m>
                  <m:oMath xmlns:m="http://schemas.openxmlformats.org/officeDocument/2006/math">
                    <m:r>
                      <m:rPr>
                        <m:sty m:val="p"/>
                      </m:rPr>
                      <a:rPr lang="en-US" b="0" i="0" smtClean="0">
                        <a:latin typeface="Cambria Math" panose="02040503050406030204" pitchFamily="18" charset="0"/>
                      </a:rPr>
                      <m:t>Bin</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e>
                    </m:d>
                  </m:oMath>
                </a14:m>
                <a:r>
                  <a:rPr lang="en-US" dirty="0"/>
                  <a:t> - </a:t>
                </a:r>
                <a14:m>
                  <m:oMath xmlns:m="http://schemas.openxmlformats.org/officeDocument/2006/math">
                    <m:r>
                      <a:rPr lang="en-US" b="0" i="1" smtClean="0">
                        <a:latin typeface="Cambria Math" panose="02040503050406030204" pitchFamily="18" charset="0"/>
                      </a:rPr>
                      <m:t>𝑛</m:t>
                    </m:r>
                  </m:oMath>
                </a14:m>
                <a:r>
                  <a:rPr lang="en-US" dirty="0"/>
                  <a:t> independent trials, probability </a:t>
                </a:r>
                <a14:m>
                  <m:oMath xmlns:m="http://schemas.openxmlformats.org/officeDocument/2006/math">
                    <m:r>
                      <a:rPr lang="en-US" b="0" i="1" smtClean="0">
                        <a:latin typeface="Cambria Math" panose="02040503050406030204" pitchFamily="18" charset="0"/>
                      </a:rPr>
                      <m:t>𝑝</m:t>
                    </m:r>
                  </m:oMath>
                </a14:m>
                <a:r>
                  <a:rPr lang="en-US" dirty="0"/>
                  <a:t> of success on each trial</a:t>
                </a:r>
              </a:p>
              <a:p>
                <a:pPr marL="206439" lvl="1"/>
                <a:endParaRPr lang="en-US" sz="1100" dirty="0"/>
              </a:p>
            </p:txBody>
          </p:sp>
        </mc:Choice>
        <mc:Fallback xmlns="">
          <p:sp>
            <p:nvSpPr>
              <p:cNvPr id="3" name="Content Placeholder 2">
                <a:extLst>
                  <a:ext uri="{FF2B5EF4-FFF2-40B4-BE49-F238E27FC236}">
                    <a16:creationId xmlns:a16="http://schemas.microsoft.com/office/drawing/2014/main" id="{3B0A3385-4C50-395B-0DEE-826455153C55}"/>
                  </a:ext>
                </a:extLst>
              </p:cNvPr>
              <p:cNvSpPr>
                <a:spLocks noGrp="1" noRot="1" noChangeAspect="1" noMove="1" noResize="1" noEditPoints="1" noAdjustHandles="1" noChangeArrowheads="1" noChangeShapeType="1" noTextEdit="1"/>
              </p:cNvSpPr>
              <p:nvPr>
                <p:ph idx="1"/>
              </p:nvPr>
            </p:nvSpPr>
            <p:spPr>
              <a:blipFill>
                <a:blip r:embed="rId3"/>
                <a:stretch>
                  <a:fillRect t="-2138"/>
                </a:stretch>
              </a:blipFill>
            </p:spPr>
            <p:txBody>
              <a:bodyPr/>
              <a:lstStyle/>
              <a:p>
                <a:r>
                  <a:rPr lang="en-US">
                    <a:noFill/>
                  </a:rPr>
                  <a:t> </a:t>
                </a:r>
              </a:p>
            </p:txBody>
          </p:sp>
        </mc:Fallback>
      </mc:AlternateContent>
    </p:spTree>
    <p:extLst>
      <p:ext uri="{BB962C8B-B14F-4D97-AF65-F5344CB8AC3E}">
        <p14:creationId xmlns:p14="http://schemas.microsoft.com/office/powerpoint/2010/main" val="349709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A2DC-BB94-7DC3-001E-FA60103D56F1}"/>
              </a:ext>
            </a:extLst>
          </p:cNvPr>
          <p:cNvSpPr>
            <a:spLocks noGrp="1"/>
          </p:cNvSpPr>
          <p:nvPr>
            <p:ph type="title"/>
          </p:nvPr>
        </p:nvSpPr>
        <p:spPr/>
        <p:txBody>
          <a:bodyPr/>
          <a:lstStyle/>
          <a:p>
            <a:r>
              <a:rPr lang="en-US" b="1" dirty="0"/>
              <a:t>Example: </a:t>
            </a:r>
            <a:r>
              <a:rPr lang="en-US" dirty="0"/>
              <a:t>Unpopular 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E16B10-6701-4C2D-6B78-ABF1B25BF951}"/>
                  </a:ext>
                </a:extLst>
              </p:cNvPr>
              <p:cNvSpPr>
                <a:spLocks noGrp="1"/>
              </p:cNvSpPr>
              <p:nvPr>
                <p:ph idx="1"/>
              </p:nvPr>
            </p:nvSpPr>
            <p:spPr/>
            <p:txBody>
              <a:bodyPr/>
              <a:lstStyle/>
              <a:p>
                <a:r>
                  <a:rPr lang="en-US" dirty="0"/>
                  <a:t>A donut shop serves 50 people a day and serves a </a:t>
                </a:r>
                <a:r>
                  <a:rPr lang="en-US" i="1" dirty="0"/>
                  <a:t>mango chili lime</a:t>
                </a:r>
                <a:r>
                  <a:rPr lang="en-US" dirty="0"/>
                  <a:t> donut. The probability that a customer chooses this donut is 0.2. All customers’ choices are independent of each other. </a:t>
                </a:r>
              </a:p>
              <a:p>
                <a:endParaRPr lang="en-US" sz="1000" dirty="0"/>
              </a:p>
              <a:p>
                <a:r>
                  <a:rPr lang="en-US" i="1" dirty="0"/>
                  <a:t>What is the probability that </a:t>
                </a:r>
                <a:r>
                  <a:rPr lang="en-US" i="1" u="sng" dirty="0"/>
                  <a:t>exactly</a:t>
                </a:r>
                <a:r>
                  <a:rPr lang="en-US" i="1" dirty="0"/>
                  <a:t> </a:t>
                </a:r>
                <a14:m>
                  <m:oMath xmlns:m="http://schemas.openxmlformats.org/officeDocument/2006/math">
                    <m:r>
                      <a:rPr lang="en-US" i="1" dirty="0" smtClean="0">
                        <a:latin typeface="Cambria Math" panose="02040503050406030204" pitchFamily="18" charset="0"/>
                      </a:rPr>
                      <m:t>10</m:t>
                    </m:r>
                  </m:oMath>
                </a14:m>
                <a:r>
                  <a:rPr lang="en-US" i="1" dirty="0"/>
                  <a:t> people choose this flavor? </a:t>
                </a:r>
              </a:p>
              <a:p>
                <a:endParaRPr lang="en-US" i="1" dirty="0"/>
              </a:p>
              <a:p>
                <a:endParaRPr lang="en-US" i="1" dirty="0"/>
              </a:p>
              <a:p>
                <a:r>
                  <a:rPr lang="en-US" i="1" dirty="0"/>
                  <a:t>What is the probability that </a:t>
                </a:r>
                <a:r>
                  <a:rPr lang="en-US" i="1" u="sng" dirty="0"/>
                  <a:t>at least</a:t>
                </a:r>
                <a:r>
                  <a:rPr lang="en-US" i="1" dirty="0"/>
                  <a:t> </a:t>
                </a:r>
                <a14:m>
                  <m:oMath xmlns:m="http://schemas.openxmlformats.org/officeDocument/2006/math">
                    <m:r>
                      <a:rPr lang="en-US" i="1" dirty="0" smtClean="0">
                        <a:latin typeface="Cambria Math" panose="02040503050406030204" pitchFamily="18" charset="0"/>
                      </a:rPr>
                      <m:t>3</m:t>
                    </m:r>
                  </m:oMath>
                </a14:m>
                <a:r>
                  <a:rPr lang="en-US" i="1" dirty="0"/>
                  <a:t> people choose this flavor? </a:t>
                </a:r>
              </a:p>
            </p:txBody>
          </p:sp>
        </mc:Choice>
        <mc:Fallback xmlns="">
          <p:sp>
            <p:nvSpPr>
              <p:cNvPr id="3" name="Content Placeholder 2">
                <a:extLst>
                  <a:ext uri="{FF2B5EF4-FFF2-40B4-BE49-F238E27FC236}">
                    <a16:creationId xmlns:a16="http://schemas.microsoft.com/office/drawing/2014/main" id="{2CE16B10-6701-4C2D-6B78-ABF1B25BF951}"/>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74533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A2DC-BB94-7DC3-001E-FA60103D56F1}"/>
              </a:ext>
            </a:extLst>
          </p:cNvPr>
          <p:cNvSpPr>
            <a:spLocks noGrp="1"/>
          </p:cNvSpPr>
          <p:nvPr>
            <p:ph type="title"/>
          </p:nvPr>
        </p:nvSpPr>
        <p:spPr/>
        <p:txBody>
          <a:bodyPr/>
          <a:lstStyle/>
          <a:p>
            <a:r>
              <a:rPr lang="en-US" b="1" dirty="0"/>
              <a:t>Example: </a:t>
            </a:r>
            <a:r>
              <a:rPr lang="en-US" dirty="0"/>
              <a:t>Unpopular Donuts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E16B10-6701-4C2D-6B78-ABF1B25BF951}"/>
                  </a:ext>
                </a:extLst>
              </p:cNvPr>
              <p:cNvSpPr>
                <a:spLocks noGrp="1"/>
              </p:cNvSpPr>
              <p:nvPr>
                <p:ph idx="1"/>
              </p:nvPr>
            </p:nvSpPr>
            <p:spPr/>
            <p:txBody>
              <a:bodyPr/>
              <a:lstStyle/>
              <a:p>
                <a:r>
                  <a:rPr lang="en-US" dirty="0"/>
                  <a:t>A donut shop serves 50 people a day and serves a </a:t>
                </a:r>
                <a:r>
                  <a:rPr lang="en-US" i="1" dirty="0"/>
                  <a:t>mango chili lime</a:t>
                </a:r>
                <a:r>
                  <a:rPr lang="en-US" dirty="0"/>
                  <a:t> donut. The probability that a customer chooses this donut is 0.2. All customers’ choices are independent of each other. </a:t>
                </a:r>
              </a:p>
              <a:p>
                <a:endParaRPr lang="en-US" sz="1000" dirty="0"/>
              </a:p>
              <a:p>
                <a:r>
                  <a:rPr lang="en-US" i="1" dirty="0"/>
                  <a:t>What is the probability that </a:t>
                </a:r>
                <a:r>
                  <a:rPr lang="en-US" i="1" u="sng" dirty="0"/>
                  <a:t>exactly</a:t>
                </a:r>
                <a:r>
                  <a:rPr lang="en-US" i="1" dirty="0"/>
                  <a:t> </a:t>
                </a:r>
                <a14:m>
                  <m:oMath xmlns:m="http://schemas.openxmlformats.org/officeDocument/2006/math">
                    <m:r>
                      <a:rPr lang="en-US" i="1" dirty="0" smtClean="0">
                        <a:latin typeface="Cambria Math" panose="02040503050406030204" pitchFamily="18" charset="0"/>
                      </a:rPr>
                      <m:t>10</m:t>
                    </m:r>
                  </m:oMath>
                </a14:m>
                <a:r>
                  <a:rPr lang="en-US" i="1" dirty="0"/>
                  <a:t> people choose this flavor? </a:t>
                </a:r>
              </a:p>
              <a:p>
                <a:endParaRPr lang="en-US" i="1" dirty="0"/>
              </a:p>
              <a:p>
                <a:endParaRPr lang="en-US" i="1" dirty="0"/>
              </a:p>
              <a:p>
                <a:r>
                  <a:rPr lang="en-US" i="1" dirty="0"/>
                  <a:t>What is the probability that </a:t>
                </a:r>
                <a:r>
                  <a:rPr lang="en-US" i="1" u="sng" dirty="0"/>
                  <a:t>at least</a:t>
                </a:r>
                <a:r>
                  <a:rPr lang="en-US" i="1" dirty="0"/>
                  <a:t> </a:t>
                </a:r>
                <a14:m>
                  <m:oMath xmlns:m="http://schemas.openxmlformats.org/officeDocument/2006/math">
                    <m:r>
                      <a:rPr lang="en-US" i="1" dirty="0" smtClean="0">
                        <a:latin typeface="Cambria Math" panose="02040503050406030204" pitchFamily="18" charset="0"/>
                      </a:rPr>
                      <m:t>3</m:t>
                    </m:r>
                  </m:oMath>
                </a14:m>
                <a:r>
                  <a:rPr lang="en-US" i="1" dirty="0"/>
                  <a:t> people choose this flavor? </a:t>
                </a:r>
              </a:p>
            </p:txBody>
          </p:sp>
        </mc:Choice>
        <mc:Fallback xmlns="">
          <p:sp>
            <p:nvSpPr>
              <p:cNvPr id="3" name="Content Placeholder 2">
                <a:extLst>
                  <a:ext uri="{FF2B5EF4-FFF2-40B4-BE49-F238E27FC236}">
                    <a16:creationId xmlns:a16="http://schemas.microsoft.com/office/drawing/2014/main" id="{2CE16B10-6701-4C2D-6B78-ABF1B25BF95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8A82821-2F13-23E7-238D-83276AA32AAF}"/>
                  </a:ext>
                </a:extLst>
              </p:cNvPr>
              <p:cNvSpPr txBox="1"/>
              <p:nvPr/>
            </p:nvSpPr>
            <p:spPr>
              <a:xfrm>
                <a:off x="725551" y="4307038"/>
                <a:ext cx="5817209" cy="474528"/>
              </a:xfrm>
              <a:prstGeom prst="roundRect">
                <a:avLst/>
              </a:prstGeom>
              <a:noFill/>
              <a:ln w="19050">
                <a:solidFill>
                  <a:schemeClr val="accent4"/>
                </a:solidFill>
              </a:ln>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0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PMF: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𝑝</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𝑋</m:t>
                        </m:r>
                      </m:sub>
                    </m:sSub>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𝑘</m:t>
                        </m:r>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 </m:t>
                    </m:r>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f>
                          <m:fPr>
                            <m:type m:val="noBa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𝑛</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𝑘</m:t>
                            </m:r>
                          </m:den>
                        </m:f>
                      </m:e>
                    </m:d>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𝑝</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𝑘</m:t>
                        </m:r>
                      </m:sup>
                    </m:sSup>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pPr>
                      <m:e>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1−</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𝑝</m:t>
                            </m:r>
                          </m:e>
                        </m:d>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𝑛</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𝑘</m:t>
                        </m:r>
                      </m:sup>
                    </m:sSup>
                  </m:oMath>
                </a14:m>
                <a:r>
                  <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for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𝑘</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∈{0,1,…,</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𝑛</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a14:m>
                <a:endPar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38A82821-2F13-23E7-238D-83276AA32AAF}"/>
                  </a:ext>
                </a:extLst>
              </p:cNvPr>
              <p:cNvSpPr txBox="1">
                <a:spLocks noRot="1" noChangeAspect="1" noMove="1" noResize="1" noEditPoints="1" noAdjustHandles="1" noChangeArrowheads="1" noChangeShapeType="1" noTextEdit="1"/>
              </p:cNvSpPr>
              <p:nvPr/>
            </p:nvSpPr>
            <p:spPr>
              <a:xfrm>
                <a:off x="725551" y="4307038"/>
                <a:ext cx="5817209" cy="474528"/>
              </a:xfrm>
              <a:prstGeom prst="roundRect">
                <a:avLst/>
              </a:prstGeom>
              <a:blipFill>
                <a:blip r:embed="rId3"/>
                <a:stretch>
                  <a:fillRect t="-2500" b="-7500"/>
                </a:stretch>
              </a:blipFill>
              <a:ln w="19050">
                <a:solidFill>
                  <a:schemeClr val="accent4"/>
                </a:solidFill>
              </a:ln>
            </p:spPr>
            <p:txBody>
              <a:bodyPr/>
              <a:lstStyle/>
              <a:p>
                <a:r>
                  <a:rPr lang="en-US">
                    <a:noFill/>
                  </a:rPr>
                  <a:t> </a:t>
                </a:r>
              </a:p>
            </p:txBody>
          </p:sp>
        </mc:Fallback>
      </mc:AlternateContent>
    </p:spTree>
    <p:extLst>
      <p:ext uri="{BB962C8B-B14F-4D97-AF65-F5344CB8AC3E}">
        <p14:creationId xmlns:p14="http://schemas.microsoft.com/office/powerpoint/2010/main" val="10764298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312_template</Template>
  <TotalTime>0</TotalTime>
  <Words>4000</Words>
  <Application>Microsoft Office PowerPoint</Application>
  <PresentationFormat>Widescreen</PresentationFormat>
  <Paragraphs>478</Paragraphs>
  <Slides>52</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Aptos</vt:lpstr>
      <vt:lpstr>Arial</vt:lpstr>
      <vt:lpstr>Cambria Math</vt:lpstr>
      <vt:lpstr>Segoe UI</vt:lpstr>
      <vt:lpstr>Segoe UI Light</vt:lpstr>
      <vt:lpstr>Segoe UI Semibold</vt:lpstr>
      <vt:lpstr>Segoe UI Semilight</vt:lpstr>
      <vt:lpstr>Tw Cen MT</vt:lpstr>
      <vt:lpstr>Wingdings 3</vt:lpstr>
      <vt:lpstr>Integral</vt:lpstr>
      <vt:lpstr>Discrete Random Variable Zoo II</vt:lpstr>
      <vt:lpstr>Logistics</vt:lpstr>
      <vt:lpstr>Discrete Zoo of Random Variables</vt:lpstr>
      <vt:lpstr>Discrete Uniform Distribution</vt:lpstr>
      <vt:lpstr>Bernoulli Distribution</vt:lpstr>
      <vt:lpstr>Binomial Distribution</vt:lpstr>
      <vt:lpstr>Discrete Zoo of Random Variables</vt:lpstr>
      <vt:lpstr>Example: Unpopular Donuts</vt:lpstr>
      <vt:lpstr>Example: Unpopular Donuts</vt:lpstr>
      <vt:lpstr>Example: Unpopular Donuts</vt:lpstr>
      <vt:lpstr>Discrete Zoo of Random Variables (today!)</vt:lpstr>
      <vt:lpstr>Situation: Geometric</vt:lpstr>
      <vt:lpstr>Geometric Distribution</vt:lpstr>
      <vt:lpstr>Geometric Distribution Examples</vt:lpstr>
      <vt:lpstr>Geometric Distribution</vt:lpstr>
      <vt:lpstr>Geometric: Analysis</vt:lpstr>
      <vt:lpstr>Geometric: Expectation</vt:lpstr>
      <vt:lpstr>Geometric Property</vt:lpstr>
      <vt:lpstr>Geometric Property - Memoryless</vt:lpstr>
      <vt:lpstr>Formally…</vt:lpstr>
      <vt:lpstr>Formally…</vt:lpstr>
      <vt:lpstr>Scenario: The Poisson Distribution</vt:lpstr>
      <vt:lpstr>Scenario: The Poisson Distribution</vt:lpstr>
      <vt:lpstr>The Poisson Distribution</vt:lpstr>
      <vt:lpstr>It’s a model – it’s doesn’t fully reflect the real world</vt:lpstr>
      <vt:lpstr>Poisson Distribution</vt:lpstr>
      <vt:lpstr>Poisson Distribution (sample PMFs)</vt:lpstr>
      <vt:lpstr>Let’s take a closer look at that PMF</vt:lpstr>
      <vt:lpstr>Let’s check something…the expectation</vt:lpstr>
      <vt:lpstr>Where did this expression come from?</vt:lpstr>
      <vt:lpstr>Scenario: Negative Binomial </vt:lpstr>
      <vt:lpstr>Try it</vt:lpstr>
      <vt:lpstr>Try it</vt:lpstr>
      <vt:lpstr>Negative Binomial Analysis</vt:lpstr>
      <vt:lpstr>Negative Binomial Analysis</vt:lpstr>
      <vt:lpstr>Negative Binomial Analysis</vt:lpstr>
      <vt:lpstr>Negative Binomial Analysis</vt:lpstr>
      <vt:lpstr>Negative Binomial Analysis</vt:lpstr>
      <vt:lpstr>Negative Binomial Analysis</vt:lpstr>
      <vt:lpstr>Negative Binomial</vt:lpstr>
      <vt:lpstr>Scenario: Hypergeometric</vt:lpstr>
      <vt:lpstr>Hypergeometric: Analysis (PMF)</vt:lpstr>
      <vt:lpstr>Hypergeometric: Analysis (PMF)</vt:lpstr>
      <vt:lpstr>Hypergeometric: Analysis (Expectation)</vt:lpstr>
      <vt:lpstr>Hypergeometric: Analysis</vt:lpstr>
      <vt:lpstr>Hypergeometric Random Variable</vt:lpstr>
      <vt:lpstr>Zoo! </vt:lpstr>
      <vt:lpstr>Zoo Takeaways</vt:lpstr>
      <vt:lpstr>Discrete Zoo of Random Variables</vt:lpstr>
      <vt:lpstr>Halfway Point!</vt:lpstr>
      <vt:lpstr>What have we done over the past 4 weeks?</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2024-07-12T18:41:36Z</dcterms:created>
  <dcterms:modified xsi:type="dcterms:W3CDTF">2024-07-12T18:41:49Z</dcterms:modified>
</cp:coreProperties>
</file>