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0"/>
  </p:notesMasterIdLst>
  <p:sldIdLst>
    <p:sldId id="256" r:id="rId2"/>
    <p:sldId id="363" r:id="rId3"/>
    <p:sldId id="364" r:id="rId4"/>
    <p:sldId id="367" r:id="rId5"/>
    <p:sldId id="296" r:id="rId6"/>
    <p:sldId id="295" r:id="rId7"/>
    <p:sldId id="285" r:id="rId8"/>
    <p:sldId id="365" r:id="rId9"/>
    <p:sldId id="366" r:id="rId10"/>
    <p:sldId id="258" r:id="rId11"/>
    <p:sldId id="368" r:id="rId12"/>
    <p:sldId id="257" r:id="rId13"/>
    <p:sldId id="259" r:id="rId14"/>
    <p:sldId id="260" r:id="rId15"/>
    <p:sldId id="261" r:id="rId16"/>
    <p:sldId id="270" r:id="rId17"/>
    <p:sldId id="263" r:id="rId18"/>
    <p:sldId id="264" r:id="rId19"/>
    <p:sldId id="267" r:id="rId20"/>
    <p:sldId id="268" r:id="rId21"/>
    <p:sldId id="269" r:id="rId22"/>
    <p:sldId id="271" r:id="rId23"/>
    <p:sldId id="272" r:id="rId24"/>
    <p:sldId id="265" r:id="rId25"/>
    <p:sldId id="273" r:id="rId26"/>
    <p:sldId id="266" r:id="rId27"/>
    <p:sldId id="320" r:id="rId28"/>
    <p:sldId id="322" r:id="rId29"/>
    <p:sldId id="319" r:id="rId30"/>
    <p:sldId id="321" r:id="rId31"/>
    <p:sldId id="369" r:id="rId32"/>
    <p:sldId id="318" r:id="rId33"/>
    <p:sldId id="355" r:id="rId34"/>
    <p:sldId id="324" r:id="rId35"/>
    <p:sldId id="356" r:id="rId36"/>
    <p:sldId id="325" r:id="rId37"/>
    <p:sldId id="344" r:id="rId38"/>
    <p:sldId id="345" r:id="rId39"/>
    <p:sldId id="330" r:id="rId40"/>
    <p:sldId id="331" r:id="rId41"/>
    <p:sldId id="347" r:id="rId42"/>
    <p:sldId id="348" r:id="rId43"/>
    <p:sldId id="358" r:id="rId44"/>
    <p:sldId id="262" r:id="rId45"/>
    <p:sldId id="349" r:id="rId46"/>
    <p:sldId id="357" r:id="rId47"/>
    <p:sldId id="360" r:id="rId48"/>
    <p:sldId id="370" r:id="rId49"/>
    <p:sldId id="361" r:id="rId50"/>
    <p:sldId id="350" r:id="rId51"/>
    <p:sldId id="351" r:id="rId52"/>
    <p:sldId id="359" r:id="rId53"/>
    <p:sldId id="352" r:id="rId54"/>
    <p:sldId id="353" r:id="rId55"/>
    <p:sldId id="328" r:id="rId56"/>
    <p:sldId id="329" r:id="rId57"/>
    <p:sldId id="354" r:id="rId58"/>
    <p:sldId id="36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76970" autoAdjust="0"/>
  </p:normalViewPr>
  <p:slideViewPr>
    <p:cSldViewPr snapToGrid="0">
      <p:cViewPr varScale="1">
        <p:scale>
          <a:sx n="42" d="100"/>
          <a:sy n="42" d="100"/>
        </p:scale>
        <p:origin x="1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7:17:16.5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31140 8930 1784 0,'0'0'0'0,"-2"0"0"0,2 0 0 0,0 0 67 15,-2 3 2-15,-2-3-69 0,-6 1 0 0,-6 3 115 0,-6-4 1 16,-2 1-116-16,2 1 0 0,-2-1 57 0,0 3 1 16,0-3-58-16,1 1 0 0,4-2 33 0,0-2 1 15,0 2-34-15,2 2 0 0,1-1 12 0,-2 2 1 16,-1 1-13-16,0 0 0 0,0-2 6 0,-2 1 1 16,2 2-7-16,0 0 0 0,0 1 3 0,1 0 2 0,2 1-5 15,0-4 0-15,-1 2 2 0,1-1 1 0,3-1-3 16,2 2 0-16,1-2 1 0,4 2 2 0,1-2-3 15,-1-1 0-15,-1-2 1 0,-1 0 0 0,0 0-1 16,0-2 0-16,8 2-1793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7D60-A8AD-4A4C-BC18-AC70553C2F2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6CC5B-2161-4C32-8356-1D3C58CB5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8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1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6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23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62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74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88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9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30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4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2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4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34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8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7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2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35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0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7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21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0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1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94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1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42617C-0A76-4AE9-B3CA-996D74807C5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1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5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6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2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9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90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5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2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1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18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542617C-0A76-4AE9-B3CA-996D74807C5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5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chart" Target="../charts/chart1.xml"/><Relationship Id="rId7" Type="http://schemas.openxmlformats.org/officeDocument/2006/relationships/customXml" Target="../ink/ink2.xml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80.png"/><Relationship Id="rId4" Type="http://schemas.openxmlformats.org/officeDocument/2006/relationships/chart" Target="../charts/chart2.xml"/><Relationship Id="rId9" Type="http://schemas.openxmlformats.org/officeDocument/2006/relationships/customXml" Target="../ink/ink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26" Type="http://schemas.openxmlformats.org/officeDocument/2006/relationships/image" Target="../media/image300.png"/><Relationship Id="rId3" Type="http://schemas.openxmlformats.org/officeDocument/2006/relationships/image" Target="../media/image23.svg"/><Relationship Id="rId21" Type="http://schemas.openxmlformats.org/officeDocument/2006/relationships/image" Target="../media/image47.svg"/><Relationship Id="rId34" Type="http://schemas.openxmlformats.org/officeDocument/2006/relationships/image" Target="../media/image350.png"/><Relationship Id="rId7" Type="http://schemas.openxmlformats.org/officeDocument/2006/relationships/image" Target="../media/image27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5" Type="http://schemas.openxmlformats.org/officeDocument/2006/relationships/image" Target="../media/image290.png"/><Relationship Id="rId33" Type="http://schemas.openxmlformats.org/officeDocument/2006/relationships/image" Target="../media/image400.png"/><Relationship Id="rId2" Type="http://schemas.openxmlformats.org/officeDocument/2006/relationships/image" Target="../media/image22.png"/><Relationship Id="rId16" Type="http://schemas.openxmlformats.org/officeDocument/2006/relationships/image" Target="../media/image37.png"/><Relationship Id="rId20" Type="http://schemas.openxmlformats.org/officeDocument/2006/relationships/image" Target="../media/image46.png"/><Relationship Id="rId29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2.svg"/><Relationship Id="rId24" Type="http://schemas.openxmlformats.org/officeDocument/2006/relationships/image" Target="../media/image291.png"/><Relationship Id="rId32" Type="http://schemas.openxmlformats.org/officeDocument/2006/relationships/image" Target="../media/image340.png"/><Relationship Id="rId5" Type="http://schemas.openxmlformats.org/officeDocument/2006/relationships/image" Target="../media/image25.svg"/><Relationship Id="rId15" Type="http://schemas.openxmlformats.org/officeDocument/2006/relationships/image" Target="../media/image36.svg"/><Relationship Id="rId23" Type="http://schemas.openxmlformats.org/officeDocument/2006/relationships/image" Target="../media/image280.png"/><Relationship Id="rId28" Type="http://schemas.openxmlformats.org/officeDocument/2006/relationships/image" Target="../media/image320.pn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31" Type="http://schemas.openxmlformats.org/officeDocument/2006/relationships/image" Target="../media/image38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5.png"/><Relationship Id="rId22" Type="http://schemas.openxmlformats.org/officeDocument/2006/relationships/image" Target="../media/image270.png"/><Relationship Id="rId27" Type="http://schemas.openxmlformats.org/officeDocument/2006/relationships/image" Target="../media/image310.png"/><Relationship Id="rId30" Type="http://schemas.openxmlformats.org/officeDocument/2006/relationships/image" Target="../media/image330.png"/><Relationship Id="rId35" Type="http://schemas.openxmlformats.org/officeDocument/2006/relationships/image" Target="../media/image420.png"/><Relationship Id="rId8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51F06B4-F147-8586-A142-C8E3AB9D50EC}"/>
              </a:ext>
            </a:extLst>
          </p:cNvPr>
          <p:cNvSpPr txBox="1">
            <a:spLocks/>
          </p:cNvSpPr>
          <p:nvPr/>
        </p:nvSpPr>
        <p:spPr>
          <a:xfrm>
            <a:off x="1100528" y="2186958"/>
            <a:ext cx="9990944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b="1" dirty="0"/>
              <a:t>Variance + Discrete Zoo I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2F754F9-164B-A0A2-9CDD-CB2EED750DD2}"/>
              </a:ext>
            </a:extLst>
          </p:cNvPr>
          <p:cNvSpPr txBox="1">
            <a:spLocks/>
          </p:cNvSpPr>
          <p:nvPr/>
        </p:nvSpPr>
        <p:spPr>
          <a:xfrm>
            <a:off x="2273508" y="3174170"/>
            <a:ext cx="7615003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CSE 312 24Su</a:t>
            </a:r>
          </a:p>
          <a:p>
            <a:pPr algn="ctr"/>
            <a:r>
              <a:rPr lang="en-US" sz="3500" dirty="0"/>
              <a:t>Lecture 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962363-A860-3D79-6D75-EE9F56A09296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3ABB2-98B9-B803-2560-9E5668CD107A}"/>
              </a:ext>
            </a:extLst>
          </p:cNvPr>
          <p:cNvSpPr txBox="1"/>
          <p:nvPr/>
        </p:nvSpPr>
        <p:spPr>
          <a:xfrm>
            <a:off x="0" y="330501"/>
            <a:ext cx="12192000" cy="658040"/>
          </a:xfrm>
          <a:prstGeom prst="rect">
            <a:avLst/>
          </a:prstGeom>
          <a:solidFill>
            <a:srgbClr val="EDF8FD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etherpad.wikimedia.org/p/312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for (anonymous) questions/comments! 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AD120E-6985-3828-96E1-B992BBDAC596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A0D54-3FC1-69FD-BDAE-C4010A6F4449}"/>
              </a:ext>
            </a:extLst>
          </p:cNvPr>
          <p:cNvSpPr/>
          <p:nvPr/>
        </p:nvSpPr>
        <p:spPr>
          <a:xfrm>
            <a:off x="-1" y="5407137"/>
            <a:ext cx="12192001" cy="1463040"/>
          </a:xfrm>
          <a:prstGeom prst="rect">
            <a:avLst/>
          </a:prstGeom>
          <a:solidFill>
            <a:srgbClr val="ECF4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a large number of trials, the average result will get closer to the expected value.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principle is why casinos make consistent profits. Even though individual results can vary widely, the “law of large numbers” ensures that the casino’s profit prevails over time.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6B14FF-F70F-594B-F155-3A8C4C5532F5}"/>
              </a:ext>
            </a:extLst>
          </p:cNvPr>
          <p:cNvSpPr/>
          <p:nvPr/>
        </p:nvSpPr>
        <p:spPr>
          <a:xfrm>
            <a:off x="-196225" y="4951132"/>
            <a:ext cx="12554465" cy="5658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 fact!</a:t>
            </a:r>
          </a:p>
        </p:txBody>
      </p:sp>
    </p:spTree>
    <p:extLst>
      <p:ext uri="{BB962C8B-B14F-4D97-AF65-F5344CB8AC3E}">
        <p14:creationId xmlns:p14="http://schemas.microsoft.com/office/powerpoint/2010/main" val="19624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7E-6679-4F1B-BDFA-E6D5AA64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DE2B1-BB1A-4F38-89C7-F4F16BFE9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0797610" cy="524555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b="1" i="1" dirty="0"/>
                  <a:t>random variable </a:t>
                </a:r>
                <a:r>
                  <a:rPr lang="en-US" dirty="0"/>
                  <a:t>is a way to summarize what outcome you saw.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Support</a:t>
                </a:r>
                <a:r>
                  <a:rPr lang="en-US" b="1" dirty="0"/>
                  <a:t> </a:t>
                </a:r>
                <a:r>
                  <a:rPr lang="en-US" dirty="0"/>
                  <a:t>(set of values RV can take), 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Probability Mass Function</a:t>
                </a:r>
                <a:r>
                  <a:rPr lang="en-US" dirty="0"/>
                  <a:t> &amp; </a:t>
                </a:r>
                <a:r>
                  <a:rPr lang="en-US" b="1" dirty="0">
                    <a:solidFill>
                      <a:schemeClr val="accent3"/>
                    </a:solidFill>
                  </a:rPr>
                  <a:t>Cumulative Distribution Function</a:t>
                </a:r>
                <a:r>
                  <a:rPr lang="en-US" b="1" dirty="0"/>
                  <a:t> describe</a:t>
                </a:r>
                <a:r>
                  <a:rPr lang="en-US" dirty="0"/>
                  <a:t> probabilities</a:t>
                </a:r>
                <a:endParaRPr lang="en-US" b="1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3"/>
                    </a:solidFill>
                  </a:rPr>
                  <a:t>expectation</a:t>
                </a:r>
                <a:r>
                  <a:rPr lang="en-US" dirty="0"/>
                  <a:t> of a RV is its average value. (summarizes a RV)</a:t>
                </a:r>
              </a:p>
              <a:p>
                <a:r>
                  <a:rPr lang="en-US" dirty="0"/>
                  <a:t>&gt; Expectation is </a:t>
                </a:r>
                <a:r>
                  <a:rPr lang="en-US" b="1" dirty="0"/>
                  <a:t>linear: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 random variable – it’s a function that outputs a number given an outcome (or, here, a combination of outcomes).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DE2B1-BB1A-4F38-89C7-F4F16BFE9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0797610" cy="5245554"/>
              </a:xfrm>
              <a:blipFill>
                <a:blip r:embed="rId3"/>
                <a:stretch>
                  <a:fillRect l="-734" t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C1FFE5A-E2F5-3693-16F7-5F792BEB1C58}"/>
                  </a:ext>
                </a:extLst>
              </p:cNvPr>
              <p:cNvSpPr/>
              <p:nvPr/>
            </p:nvSpPr>
            <p:spPr>
              <a:xfrm>
                <a:off x="4536650" y="2354571"/>
                <a:ext cx="718330" cy="70867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𝑋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C1FFE5A-E2F5-3693-16F7-5F792BEB1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650" y="2354571"/>
                <a:ext cx="718330" cy="7086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0767096-1AD5-1CB1-D118-D9DAAEDA65E7}"/>
                  </a:ext>
                </a:extLst>
              </p:cNvPr>
              <p:cNvSpPr/>
              <p:nvPr/>
            </p:nvSpPr>
            <p:spPr>
              <a:xfrm>
                <a:off x="702818" y="2053527"/>
                <a:ext cx="1857857" cy="129507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Ω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is set of possible outcomes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0767096-1AD5-1CB1-D118-D9DAAEDA6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18" y="2053527"/>
                <a:ext cx="1857857" cy="1295076"/>
              </a:xfrm>
              <a:prstGeom prst="roundRect">
                <a:avLst/>
              </a:prstGeom>
              <a:blipFill>
                <a:blip r:embed="rId5"/>
                <a:stretch>
                  <a:fillRect b="-28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2908F0C-E240-C0DC-2F12-A3AAF3992ADA}"/>
                  </a:ext>
                </a:extLst>
              </p:cNvPr>
              <p:cNvSpPr/>
              <p:nvPr/>
            </p:nvSpPr>
            <p:spPr>
              <a:xfrm>
                <a:off x="2646541" y="2053527"/>
                <a:ext cx="1441808" cy="129507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Outcome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∈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𝛀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2908F0C-E240-C0DC-2F12-A3AAF3992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541" y="2053527"/>
                <a:ext cx="1441808" cy="1295076"/>
              </a:xfrm>
              <a:prstGeom prst="roundRect">
                <a:avLst/>
              </a:prstGeom>
              <a:blipFill>
                <a:blip r:embed="rId6"/>
                <a:stretch>
                  <a:fillRect l="-8439" r="-80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3BFB4B-BB49-BCAA-BE0A-99A56270B4AD}"/>
              </a:ext>
            </a:extLst>
          </p:cNvPr>
          <p:cNvSpPr/>
          <p:nvPr/>
        </p:nvSpPr>
        <p:spPr>
          <a:xfrm>
            <a:off x="5703281" y="2053527"/>
            <a:ext cx="2013455" cy="12950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 value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29C8B5-0311-D92A-3004-DBE0DA251417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4088349" y="2701065"/>
            <a:ext cx="448301" cy="78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8ACDA4-F51E-2A69-477B-16295F756942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5254980" y="2701065"/>
            <a:ext cx="448301" cy="78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66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B674-72DC-D542-6B0C-A92F9478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1861505" cy="668813"/>
          </a:xfrm>
        </p:spPr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4623A-88EE-DAA4-125C-49D313D51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2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68B0-15E0-4BDD-8F54-E7B8A000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3A01-6036-40A9-BCC0-4F2E94F9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one number summary of a random variable.</a:t>
            </a:r>
          </a:p>
          <a:p>
            <a:endParaRPr lang="en-US" dirty="0"/>
          </a:p>
          <a:p>
            <a:r>
              <a:rPr lang="en-US" dirty="0"/>
              <a:t>But wait, we already have expectation, what’s this for?</a:t>
            </a:r>
          </a:p>
        </p:txBody>
      </p:sp>
    </p:spTree>
    <p:extLst>
      <p:ext uri="{BB962C8B-B14F-4D97-AF65-F5344CB8AC3E}">
        <p14:creationId xmlns:p14="http://schemas.microsoft.com/office/powerpoint/2010/main" val="248348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90C-9A81-4257-B81A-2385B63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these two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Would you be willing to play these games?</a:t>
                </a:r>
              </a:p>
              <a:p>
                <a:endParaRPr lang="en-US" sz="1000" dirty="0"/>
              </a:p>
              <a:p>
                <a:r>
                  <a:rPr lang="en-US" dirty="0"/>
                  <a:t>Game 1: I will flip a fair coin; if it’s heads, I pay you $1. If it’s tails, you pay me $1.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1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Game 2: I will flip a fair coin; if it’s heads, I pay you $10,000. If it’s tails, you pay me $10,000.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2.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Both games are “fair”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  <a:blipFill>
                <a:blip r:embed="rId3"/>
                <a:stretch>
                  <a:fillRect l="-708" t="-2712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E8CCB7-323A-A23F-EB78-CCBF530E0B62}"/>
              </a:ext>
            </a:extLst>
          </p:cNvPr>
          <p:cNvCxnSpPr>
            <a:cxnSpLocks/>
          </p:cNvCxnSpPr>
          <p:nvPr/>
        </p:nvCxnSpPr>
        <p:spPr>
          <a:xfrm>
            <a:off x="731520" y="3714750"/>
            <a:ext cx="1077849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F0A98A-F0BB-6267-601C-0AC4D9A688BA}"/>
              </a:ext>
            </a:extLst>
          </p:cNvPr>
          <p:cNvCxnSpPr>
            <a:cxnSpLocks/>
          </p:cNvCxnSpPr>
          <p:nvPr/>
        </p:nvCxnSpPr>
        <p:spPr>
          <a:xfrm>
            <a:off x="6096000" y="3577590"/>
            <a:ext cx="0" cy="29337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AEC295-C2B2-C11F-B5FD-2683C738563A}"/>
              </a:ext>
            </a:extLst>
          </p:cNvPr>
          <p:cNvCxnSpPr>
            <a:cxnSpLocks/>
          </p:cNvCxnSpPr>
          <p:nvPr/>
        </p:nvCxnSpPr>
        <p:spPr>
          <a:xfrm>
            <a:off x="4911090" y="3577590"/>
            <a:ext cx="0" cy="29337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29AEE8-B732-95CF-6417-1B2E3EFDBA85}"/>
              </a:ext>
            </a:extLst>
          </p:cNvPr>
          <p:cNvCxnSpPr>
            <a:cxnSpLocks/>
          </p:cNvCxnSpPr>
          <p:nvPr/>
        </p:nvCxnSpPr>
        <p:spPr>
          <a:xfrm>
            <a:off x="7178040" y="3577590"/>
            <a:ext cx="0" cy="29337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D46EB6-124A-8EAE-B0B5-0D5C14216266}"/>
              </a:ext>
            </a:extLst>
          </p:cNvPr>
          <p:cNvSpPr txBox="1"/>
          <p:nvPr/>
        </p:nvSpPr>
        <p:spPr>
          <a:xfrm>
            <a:off x="5937414" y="3842167"/>
            <a:ext cx="2771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0</a:t>
            </a:r>
            <a:endParaRPr lang="en-US" sz="2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283FA-611D-917A-49E1-C964ACBF7DB1}"/>
              </a:ext>
            </a:extLst>
          </p:cNvPr>
          <p:cNvSpPr txBox="1"/>
          <p:nvPr/>
        </p:nvSpPr>
        <p:spPr>
          <a:xfrm>
            <a:off x="7028023" y="3855351"/>
            <a:ext cx="2771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1</a:t>
            </a:r>
            <a:endParaRPr lang="en-US" sz="2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E76EDC-DF40-308C-CF8E-67507CB316EE}"/>
              </a:ext>
            </a:extLst>
          </p:cNvPr>
          <p:cNvSpPr txBox="1"/>
          <p:nvPr/>
        </p:nvSpPr>
        <p:spPr>
          <a:xfrm>
            <a:off x="4703922" y="3841429"/>
            <a:ext cx="6110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-1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9B09B3E-F910-DE66-72B3-23CF5397071A}"/>
                  </a:ext>
                </a:extLst>
              </p:cNvPr>
              <p:cNvSpPr/>
              <p:nvPr/>
            </p:nvSpPr>
            <p:spPr>
              <a:xfrm>
                <a:off x="4703922" y="3120390"/>
                <a:ext cx="405287" cy="5715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5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9B09B3E-F910-DE66-72B3-23CF53970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922" y="3120390"/>
                <a:ext cx="405287" cy="571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4E73E5D-99BD-8523-F868-091C81F9491C}"/>
                  </a:ext>
                </a:extLst>
              </p:cNvPr>
              <p:cNvSpPr/>
              <p:nvPr/>
            </p:nvSpPr>
            <p:spPr>
              <a:xfrm>
                <a:off x="6963966" y="3120390"/>
                <a:ext cx="405287" cy="5715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500" b="1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4E73E5D-99BD-8523-F868-091C81F94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966" y="3120390"/>
                <a:ext cx="405287" cy="571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5CE4CD-1A4E-3AFC-8BDA-95A8970825B8}"/>
              </a:ext>
            </a:extLst>
          </p:cNvPr>
          <p:cNvCxnSpPr>
            <a:cxnSpLocks/>
          </p:cNvCxnSpPr>
          <p:nvPr/>
        </p:nvCxnSpPr>
        <p:spPr>
          <a:xfrm>
            <a:off x="723900" y="5604510"/>
            <a:ext cx="1077849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F10212-051D-C915-4227-3BCA3CC524FB}"/>
              </a:ext>
            </a:extLst>
          </p:cNvPr>
          <p:cNvCxnSpPr>
            <a:cxnSpLocks/>
          </p:cNvCxnSpPr>
          <p:nvPr/>
        </p:nvCxnSpPr>
        <p:spPr>
          <a:xfrm>
            <a:off x="6088380" y="5467350"/>
            <a:ext cx="0" cy="29337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870F23-A40F-F812-2D08-A51D85948BCD}"/>
              </a:ext>
            </a:extLst>
          </p:cNvPr>
          <p:cNvCxnSpPr>
            <a:cxnSpLocks/>
          </p:cNvCxnSpPr>
          <p:nvPr/>
        </p:nvCxnSpPr>
        <p:spPr>
          <a:xfrm>
            <a:off x="1291590" y="5467350"/>
            <a:ext cx="0" cy="29337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3A8606-CDB8-D3CB-9F75-45A4A174897D}"/>
              </a:ext>
            </a:extLst>
          </p:cNvPr>
          <p:cNvCxnSpPr>
            <a:cxnSpLocks/>
          </p:cNvCxnSpPr>
          <p:nvPr/>
        </p:nvCxnSpPr>
        <p:spPr>
          <a:xfrm>
            <a:off x="10793730" y="5467350"/>
            <a:ext cx="0" cy="29337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D6F91EE-9444-F4F8-4F6A-34CD16128C2F}"/>
              </a:ext>
            </a:extLst>
          </p:cNvPr>
          <p:cNvSpPr txBox="1"/>
          <p:nvPr/>
        </p:nvSpPr>
        <p:spPr>
          <a:xfrm>
            <a:off x="5929794" y="5731927"/>
            <a:ext cx="2771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0</a:t>
            </a:r>
            <a:endParaRPr lang="en-US" sz="22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458B74-0BAB-39D8-A7CF-4F713DAE0E9B}"/>
              </a:ext>
            </a:extLst>
          </p:cNvPr>
          <p:cNvSpPr txBox="1"/>
          <p:nvPr/>
        </p:nvSpPr>
        <p:spPr>
          <a:xfrm>
            <a:off x="10243662" y="5745111"/>
            <a:ext cx="1049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10,000</a:t>
            </a:r>
            <a:endParaRPr lang="en-US" sz="2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8E8760-8EF5-EE50-94AE-36767D7A8582}"/>
              </a:ext>
            </a:extLst>
          </p:cNvPr>
          <p:cNvSpPr txBox="1"/>
          <p:nvPr/>
        </p:nvSpPr>
        <p:spPr>
          <a:xfrm>
            <a:off x="697234" y="5731189"/>
            <a:ext cx="11925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-10,000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D57E075-E72F-7927-6D78-0A697052E2E6}"/>
                  </a:ext>
                </a:extLst>
              </p:cNvPr>
              <p:cNvSpPr/>
              <p:nvPr/>
            </p:nvSpPr>
            <p:spPr>
              <a:xfrm>
                <a:off x="1084422" y="5010150"/>
                <a:ext cx="405287" cy="5715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kumimoji="0" lang="en-US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D57E075-E72F-7927-6D78-0A697052E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22" y="5010150"/>
                <a:ext cx="405287" cy="571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4607B8-22A8-F987-23C4-8ECB49835038}"/>
                  </a:ext>
                </a:extLst>
              </p:cNvPr>
              <p:cNvSpPr/>
              <p:nvPr/>
            </p:nvSpPr>
            <p:spPr>
              <a:xfrm>
                <a:off x="10556796" y="5010150"/>
                <a:ext cx="405287" cy="5715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kumimoji="0" lang="en-US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4607B8-22A8-F987-23C4-8ECB49835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796" y="5010150"/>
                <a:ext cx="405287" cy="571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54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B089-4E75-4290-BB4D-77ACC6DF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D07E-9B7B-49EB-86BF-0C4BB4DC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 tells you what the average will be…</a:t>
            </a:r>
          </a:p>
          <a:p>
            <a:r>
              <a:rPr lang="en-US" dirty="0"/>
              <a:t>But it doesn’t tell you how “extreme” your results could be.</a:t>
            </a:r>
          </a:p>
          <a:p>
            <a:r>
              <a:rPr lang="en-US" dirty="0"/>
              <a:t>Nor how likely those extreme results are.</a:t>
            </a:r>
          </a:p>
          <a:p>
            <a:endParaRPr lang="en-US" dirty="0"/>
          </a:p>
          <a:p>
            <a:r>
              <a:rPr lang="en-US" dirty="0"/>
              <a:t>Game 2 has many (well, only) very extreme results. </a:t>
            </a:r>
          </a:p>
          <a:p>
            <a:r>
              <a:rPr lang="en-US" dirty="0"/>
              <a:t>In expectation they “cancel out” but if you can only play once…</a:t>
            </a:r>
          </a:p>
          <a:p>
            <a:r>
              <a:rPr lang="en-US" dirty="0"/>
              <a:t>…it would be nice to measure that.</a:t>
            </a:r>
          </a:p>
        </p:txBody>
      </p:sp>
    </p:spTree>
    <p:extLst>
      <p:ext uri="{BB962C8B-B14F-4D97-AF65-F5344CB8AC3E}">
        <p14:creationId xmlns:p14="http://schemas.microsoft.com/office/powerpoint/2010/main" val="307428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Let’s measure how </a:t>
                </a:r>
                <a:r>
                  <a:rPr lang="en-US" b="1" dirty="0"/>
                  <a:t>far all the outcomes are away from the center</a:t>
                </a:r>
                <a:r>
                  <a:rPr lang="en-US" dirty="0"/>
                  <a:t>, weighted on how likely they are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3"/>
                <a:stretch>
                  <a:fillRect l="-708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100000 −0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⋅(−100000−0)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−5000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blipFill>
                <a:blip r:embed="rId4"/>
                <a:stretch>
                  <a:fillRect l="-1714" t="-191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5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9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How do we prevent cancelling? Squaring the distances makes everything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3"/>
                <a:stretch>
                  <a:fillRect l="-708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100000 −0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−100000−0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,000,000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blipFill>
                <a:blip r:embed="rId4"/>
                <a:stretch>
                  <a:fillRect l="-1638" t="-18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1 −0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−1−0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5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4F20B3-F7AD-1FE8-7951-B9F6C6611493}"/>
              </a:ext>
            </a:extLst>
          </p:cNvPr>
          <p:cNvSpPr/>
          <p:nvPr/>
        </p:nvSpPr>
        <p:spPr>
          <a:xfrm>
            <a:off x="5191446" y="2851792"/>
            <a:ext cx="3038154" cy="7224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variance! </a:t>
            </a:r>
            <a:endParaRPr lang="en-US" sz="26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40FF-75EE-4C74-8361-A3DBCF23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Squaring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09F2-C452-4DC0-8C69-F1D449E3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absolute value? Or Fourth power?</a:t>
            </a:r>
          </a:p>
          <a:p>
            <a:endParaRPr lang="en-US" dirty="0"/>
          </a:p>
          <a:p>
            <a:r>
              <a:rPr lang="en-US" dirty="0"/>
              <a:t>&gt; Squaring is nicer algebraically.</a:t>
            </a:r>
          </a:p>
          <a:p>
            <a:r>
              <a:rPr lang="en-US" dirty="0"/>
              <a:t>&gt; Our goal with variance was to talk about the spread of results.     </a:t>
            </a:r>
            <a:br>
              <a:rPr lang="en-US" dirty="0"/>
            </a:br>
            <a:r>
              <a:rPr lang="en-US" dirty="0"/>
              <a:t>    Squaring makes extreme results even more extreme. </a:t>
            </a:r>
          </a:p>
          <a:p>
            <a:r>
              <a:rPr lang="en-US" dirty="0"/>
              <a:t>&gt; Fourth power over-emphasizes the extreme results (for our purposes).</a:t>
            </a:r>
          </a:p>
        </p:txBody>
      </p:sp>
    </p:spTree>
    <p:extLst>
      <p:ext uri="{BB962C8B-B14F-4D97-AF65-F5344CB8AC3E}">
        <p14:creationId xmlns:p14="http://schemas.microsoft.com/office/powerpoint/2010/main" val="408995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74520"/>
            <a:ext cx="11187258" cy="4949190"/>
          </a:xfrm>
        </p:spPr>
        <p:txBody>
          <a:bodyPr>
            <a:normAutofit fontScale="92500" lnSpcReduction="10000"/>
          </a:bodyPr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form forms are the definition. The last one is an algebra trick.</a:t>
            </a:r>
          </a:p>
          <a:p>
            <a:endParaRPr lang="en-US" sz="1100" dirty="0"/>
          </a:p>
          <a:p>
            <a:pPr>
              <a:spcBef>
                <a:spcPts val="0"/>
              </a:spcBef>
            </a:pPr>
            <a:r>
              <a:rPr lang="en-US" b="1" dirty="0"/>
              <a:t>Intuition: </a:t>
            </a:r>
            <a:r>
              <a:rPr lang="en-US" dirty="0"/>
              <a:t>Variance is a quantity that measures on average </a:t>
            </a:r>
            <a:r>
              <a:rPr lang="en-US" b="1" i="1" dirty="0"/>
              <a:t>how “far”</a:t>
            </a:r>
          </a:p>
          <a:p>
            <a:pPr>
              <a:spcBef>
                <a:spcPts val="0"/>
              </a:spcBef>
            </a:pPr>
            <a:r>
              <a:rPr lang="en-US" b="1" i="1" dirty="0"/>
              <a:t>the random variable is from its expectation</a:t>
            </a:r>
          </a:p>
          <a:p>
            <a:pPr>
              <a:spcBef>
                <a:spcPts val="0"/>
              </a:spcBef>
            </a:pPr>
            <a:r>
              <a:rPr lang="en-US" b="1" i="1" dirty="0"/>
              <a:t>&gt; </a:t>
            </a:r>
            <a:r>
              <a:rPr lang="en-US" dirty="0"/>
              <a:t>higher values means values are very spread out</a:t>
            </a:r>
          </a:p>
          <a:p>
            <a:pPr>
              <a:spcBef>
                <a:spcPts val="0"/>
              </a:spcBef>
            </a:pPr>
            <a:r>
              <a:rPr lang="en-US" b="1" i="1" dirty="0"/>
              <a:t>&gt; </a:t>
            </a:r>
            <a:r>
              <a:rPr lang="en-US" dirty="0"/>
              <a:t>smaller values means values are closer and tend to be closer to expectation</a:t>
            </a:r>
            <a:endParaRPr lang="en-US" b="1" i="1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655114" y="1472761"/>
            <a:ext cx="11107384" cy="2642039"/>
            <a:chOff x="999773" y="3429001"/>
            <a:chExt cx="6320538" cy="2296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976258"/>
                  <a:ext cx="6320538" cy="174973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              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976258"/>
                  <a:ext cx="6320538" cy="1749737"/>
                </a:xfrm>
                <a:prstGeom prst="rect">
                  <a:avLst/>
                </a:prstGeom>
                <a:blipFill>
                  <a:blip r:embed="rId3"/>
                  <a:stretch>
                    <a:fillRect l="-1067" t="-24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0699782-6FF7-651B-CFD4-FFDE4F5D07C1}"/>
                  </a:ext>
                </a:extLst>
              </p:cNvPr>
              <p:cNvSpPr/>
              <p:nvPr/>
            </p:nvSpPr>
            <p:spPr>
              <a:xfrm>
                <a:off x="5324930" y="549352"/>
                <a:ext cx="6437568" cy="722436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LOTUS to 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𝑬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sSup>
                      <m:sSup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𝑿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𝑔</m:t>
                    </m:r>
                    <m:d>
                      <m:dPr>
                        <m:ctrlP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𝑋</m:t>
                        </m:r>
                      </m:e>
                    </m:d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0699782-6FF7-651B-CFD4-FFDE4F5D0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30" y="549352"/>
                <a:ext cx="6437568" cy="722436"/>
              </a:xfrm>
              <a:prstGeom prst="roundRect">
                <a:avLst/>
              </a:prstGeom>
              <a:blipFill>
                <a:blip r:embed="rId4"/>
                <a:stretch>
                  <a:fillRect l="-284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Calculation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68B0-15E0-4BDD-8F54-E7B8A000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3A01-6036-40A9-BCC0-4F2E94F9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HW3 due tonight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 HW released tonight! (HW4 released next Wednesday)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Mid-quarter Feedback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Midterm information on website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 Similar length to practice midterms but you will have 2x for it (110 minutes)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 4 questions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i="1" dirty="0"/>
              <a:t> T/F/short answer, counting/probability, conditional probability, random variables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11931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i="1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3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be the total number of heads.</a:t>
                </a:r>
              </a:p>
              <a:p>
                <a:r>
                  <a:rPr lang="en-US" dirty="0"/>
                  <a:t>We saw last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Variance Adds </a:t>
            </a:r>
            <a:r>
              <a:rPr lang="en-US" b="1" u="sng" dirty="0"/>
              <a:t>If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independent? Yes! </a:t>
                </a:r>
              </a:p>
              <a:p>
                <a:r>
                  <a:rPr lang="en-US" dirty="0"/>
                  <a:t>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3"/>
                <a:stretch>
                  <a:fillRect l="-654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b="1" u="sng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Adds </a:t>
            </a:r>
            <a:r>
              <a:rPr lang="en-US" b="1" u="sng" dirty="0"/>
              <a:t>If Independent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Adds </a:t>
            </a:r>
            <a:r>
              <a:rPr lang="en-US" b="1" u="sng" dirty="0"/>
              <a:t>If Independent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413197"/>
              </p:ext>
            </p:extLst>
          </p:nvPr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289418"/>
              </p:ext>
            </p:extLst>
          </p:nvPr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7D75E-69BC-4DF5-8FD1-7B6ED155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51349-3713-4CB1-8A94-83B7CC84C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54E425-9A41-4399-8008-8F08BD979BAB}"/>
                  </a:ext>
                </a:extLst>
              </p14:cNvPr>
              <p14:cNvContentPartPr/>
              <p14:nvPr/>
            </p14:nvContentPartPr>
            <p14:xfrm>
              <a:off x="10992600" y="3214800"/>
              <a:ext cx="218160" cy="3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54E425-9A41-4399-8008-8F08BD979B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3240" y="3205440"/>
                <a:ext cx="236880" cy="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02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How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constant?</a:t>
                </a:r>
              </a:p>
              <a:p>
                <a:r>
                  <a:rPr lang="en-US" dirty="0"/>
                  <a:t>How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constant?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581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700580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700580" cy="4845504"/>
              </a:xfrm>
              <a:blipFill>
                <a:blip r:embed="rId3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21A44C-8F27-E066-A4EE-C8A8CD60083C}"/>
              </a:ext>
            </a:extLst>
          </p:cNvPr>
          <p:cNvSpPr/>
          <p:nvPr/>
        </p:nvSpPr>
        <p:spPr>
          <a:xfrm>
            <a:off x="627375" y="5805890"/>
            <a:ext cx="11374125" cy="722436"/>
          </a:xfrm>
          <a:prstGeom prst="roundRect">
            <a:avLst/>
          </a:prstGeom>
          <a:solidFill>
            <a:srgbClr val="CB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Intuition</a:t>
            </a:r>
            <a:r>
              <a:rPr lang="en-US" sz="2800" i="1" dirty="0">
                <a:solidFill>
                  <a:schemeClr val="tx1"/>
                </a:solidFill>
              </a:rPr>
              <a:t>: Adding a constant just shifts the distribution – the spread says the same</a:t>
            </a:r>
            <a:endParaRPr lang="en-US" sz="26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9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D4B2-1B73-ECCA-6BE0-CE4DD3A1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34BA-75B4-E097-0A5E-96BD63D10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Review linearity of expectation</a:t>
            </a:r>
          </a:p>
          <a:p>
            <a:r>
              <a:rPr lang="en-US" dirty="0"/>
              <a:t>&gt; Variance (last way to describe random variables!) </a:t>
            </a:r>
          </a:p>
          <a:p>
            <a:r>
              <a:rPr lang="en-US" dirty="0"/>
              <a:t>&gt; Start learning about the zoo of discrete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3664346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BA-E8C0-418B-AD1E-499DC6A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27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BA-E8C0-418B-AD1E-499DC6A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A08954-73AF-3698-324F-5392CF28A45B}"/>
              </a:ext>
            </a:extLst>
          </p:cNvPr>
          <p:cNvSpPr/>
          <p:nvPr/>
        </p:nvSpPr>
        <p:spPr>
          <a:xfrm>
            <a:off x="627375" y="5805890"/>
            <a:ext cx="11374125" cy="722436"/>
          </a:xfrm>
          <a:prstGeom prst="roundRect">
            <a:avLst/>
          </a:prstGeom>
          <a:solidFill>
            <a:srgbClr val="CB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Intuition</a:t>
            </a:r>
            <a:r>
              <a:rPr lang="en-US" sz="2800" i="1" dirty="0">
                <a:solidFill>
                  <a:schemeClr val="tx1"/>
                </a:solidFill>
              </a:rPr>
              <a:t>: Multiplying by a positive constant makes it more spread out</a:t>
            </a:r>
            <a:endParaRPr lang="en-US" sz="26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95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6F7C-C272-4420-8E98-D3894002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i="1" dirty="0"/>
              <a:t>Expectation</a:t>
            </a:r>
            <a:r>
              <a:rPr lang="en-US" dirty="0"/>
              <a:t> and </a:t>
            </a:r>
            <a:r>
              <a:rPr lang="en-US" i="1" dirty="0"/>
              <a:t>Variance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6EA318B-191A-D667-1A79-47A2E0A1F7E6}"/>
                  </a:ext>
                </a:extLst>
              </p:cNvPr>
              <p:cNvSpPr/>
              <p:nvPr/>
            </p:nvSpPr>
            <p:spPr>
              <a:xfrm>
                <a:off x="575239" y="1451610"/>
                <a:ext cx="5520761" cy="5223510"/>
              </a:xfrm>
              <a:prstGeom prst="roundRect">
                <a:avLst>
                  <a:gd name="adj" fmla="val 292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Expectation (“on average”)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&gt;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 Semibold" panose="020B0702040204020203" pitchFamily="34" charset="0"/>
                </a:endParaRPr>
              </a:p>
              <a:p>
                <a:endParaRPr lang="en-US" sz="24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Linearity of Expectation (</a:t>
                </a:r>
                <a:r>
                  <a:rPr lang="en-US" sz="2400" i="1" dirty="0" err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LoE</a:t>
                </a:r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(always true)</a:t>
                </a:r>
              </a:p>
              <a:p>
                <a:endParaRPr lang="en-US" sz="24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Shifting and Scaling: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𝑎𝑋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𝑌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are independent: 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𝑿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⋅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𝒀</m:t>
                        </m:r>
                      </m:e>
                    </m:d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𝑿</m:t>
                        </m:r>
                      </m:e>
                    </m:d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𝒀</m:t>
                        </m:r>
                      </m:e>
                    </m:d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endParaRPr lang="en-US" sz="24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6EA318B-191A-D667-1A79-47A2E0A1F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51610"/>
                <a:ext cx="5520761" cy="5223510"/>
              </a:xfrm>
              <a:prstGeom prst="roundRect">
                <a:avLst>
                  <a:gd name="adj" fmla="val 2928"/>
                </a:avLst>
              </a:prstGeom>
              <a:blipFill>
                <a:blip r:embed="rId3"/>
                <a:stretch>
                  <a:fillRect l="-883" b="-1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E36D69-3ED5-443D-14C9-F3F8F7C5DE89}"/>
                  </a:ext>
                </a:extLst>
              </p:cNvPr>
              <p:cNvSpPr/>
              <p:nvPr/>
            </p:nvSpPr>
            <p:spPr>
              <a:xfrm>
                <a:off x="6279908" y="1417320"/>
                <a:ext cx="5520761" cy="5257800"/>
              </a:xfrm>
              <a:prstGeom prst="roundRect">
                <a:avLst>
                  <a:gd name="adj" fmla="val 270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Variance (“how spread out”)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700" b="0" i="0" dirty="0">
                  <a:solidFill>
                    <a:schemeClr val="tx1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lvl="0">
                  <a:defRPr/>
                </a:pPr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0">
                  <a:defRPr/>
                </a:pPr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0">
                  <a:defRPr/>
                </a:pPr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0">
                  <a:defRPr/>
                </a:pPr>
                <a:endParaRPr lang="en-US" sz="11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/>
                </a:pPr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Linearity of Variance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lvl="0">
                  <a:defRPr/>
                </a:pPr>
                <a:r>
                  <a:rPr lang="en-US" sz="2400" b="1" u="sng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only</a:t>
                </a:r>
                <a:r>
                  <a:rPr lang="en-US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𝑌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are independent</a:t>
                </a:r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0">
                  <a:defRPr/>
                </a:pPr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0"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Shifting and Scaling: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𝑎𝑋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𝑏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𝑎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Var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𝑋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𝑌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are independent: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E36D69-3ED5-443D-14C9-F3F8F7C5D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908" y="1417320"/>
                <a:ext cx="5520761" cy="5257800"/>
              </a:xfrm>
              <a:prstGeom prst="roundRect">
                <a:avLst>
                  <a:gd name="adj" fmla="val 2703"/>
                </a:avLst>
              </a:prstGeom>
              <a:blipFill>
                <a:blip r:embed="rId4"/>
                <a:stretch>
                  <a:fillRect l="-993" t="-1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919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0294-CCA6-18E7-2AB7-47EDB7FD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 Zoo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E36B9-DCEF-0D80-EC97-68C38E459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CF78-26AD-4DC5-BF40-8C1E5465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 Zoo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4655-465A-4F33-A8CC-D5E3B3A8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There are common </a:t>
            </a:r>
            <a:r>
              <a:rPr lang="en-US" b="1" dirty="0"/>
              <a:t>patterns </a:t>
            </a:r>
            <a:r>
              <a:rPr lang="en-US" dirty="0"/>
              <a:t>of experiments:</a:t>
            </a:r>
          </a:p>
          <a:p>
            <a:r>
              <a:rPr lang="en-US" dirty="0"/>
              <a:t>&gt; Flip a [fair/unfair] coin [blah] times and count the number of heads.</a:t>
            </a:r>
          </a:p>
          <a:p>
            <a:r>
              <a:rPr lang="en-US" dirty="0"/>
              <a:t>&gt; Flip a [fair/unfair] coin until the first time that you see a heads</a:t>
            </a:r>
          </a:p>
          <a:p>
            <a:r>
              <a:rPr lang="en-US" dirty="0"/>
              <a:t>&gt; Draw a uniformly random element from [set]</a:t>
            </a:r>
          </a:p>
          <a:p>
            <a:r>
              <a:rPr lang="en-US" dirty="0"/>
              <a:t>&gt; Define an indicator random variable for [event]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Instead of calculating the support, PMF, CDF, expectation, variance every time, why not calculate it </a:t>
            </a:r>
            <a:r>
              <a:rPr lang="en-US" b="1" dirty="0"/>
              <a:t>once </a:t>
            </a:r>
            <a:r>
              <a:rPr lang="en-US" dirty="0"/>
              <a:t>and look it up every time? </a:t>
            </a:r>
          </a:p>
        </p:txBody>
      </p:sp>
    </p:spTree>
    <p:extLst>
      <p:ext uri="{BB962C8B-B14F-4D97-AF65-F5344CB8AC3E}">
        <p14:creationId xmlns:p14="http://schemas.microsoft.com/office/powerpoint/2010/main" val="1418447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CF78-26AD-4DC5-BF40-8C1E5465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4655-465A-4F33-A8CC-D5E3B3A8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E.g.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number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coin tosses</a:t>
            </a:r>
            <a:r>
              <a:rPr lang="en-US" dirty="0"/>
              <a:t> till we get the first </a:t>
            </a:r>
            <a:r>
              <a:rPr lang="en-US" b="1" dirty="0">
                <a:solidFill>
                  <a:schemeClr val="accent6"/>
                </a:solidFill>
              </a:rPr>
              <a:t>heads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number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games</a:t>
            </a:r>
            <a:r>
              <a:rPr lang="en-US" dirty="0"/>
              <a:t> we need to play till we first </a:t>
            </a:r>
            <a:r>
              <a:rPr lang="en-US" b="1" dirty="0">
                <a:solidFill>
                  <a:schemeClr val="accent6"/>
                </a:solidFill>
              </a:rPr>
              <a:t>win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number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dice rolls</a:t>
            </a:r>
            <a:r>
              <a:rPr lang="en-US" dirty="0"/>
              <a:t> till the first </a:t>
            </a:r>
            <a:r>
              <a:rPr lang="en-US" b="1" dirty="0">
                <a:solidFill>
                  <a:schemeClr val="accent6"/>
                </a:solidFill>
              </a:rPr>
              <a:t>6</a:t>
            </a:r>
          </a:p>
          <a:p>
            <a:pPr marL="0" indent="0">
              <a:buNone/>
            </a:pPr>
            <a:r>
              <a:rPr lang="en-US" dirty="0"/>
              <a:t>all follow the same format as,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number of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trials</a:t>
            </a:r>
            <a:r>
              <a:rPr lang="en-US" dirty="0"/>
              <a:t> till we get the first </a:t>
            </a:r>
            <a:r>
              <a:rPr lang="en-US" b="1" u="sng" dirty="0">
                <a:solidFill>
                  <a:schemeClr val="accent6"/>
                </a:solidFill>
              </a:rPr>
              <a:t>success</a:t>
            </a:r>
            <a:endParaRPr lang="en-US" u="sng" dirty="0">
              <a:solidFill>
                <a:schemeClr val="accent6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FFDCB8-F922-9657-0C17-B0A80A4F03E7}"/>
              </a:ext>
            </a:extLst>
          </p:cNvPr>
          <p:cNvSpPr/>
          <p:nvPr/>
        </p:nvSpPr>
        <p:spPr>
          <a:xfrm>
            <a:off x="481805" y="5031285"/>
            <a:ext cx="11374125" cy="1563439"/>
          </a:xfrm>
          <a:prstGeom prst="roundRect">
            <a:avLst/>
          </a:prstGeom>
          <a:solidFill>
            <a:srgbClr val="CB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discrete zoo defines some common patterns and gives us the PMF, expectation, and variance, so we don’t have to compute it every time! </a:t>
            </a:r>
            <a:endParaRPr lang="en-US" sz="26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44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</p:txBody>
      </p:sp>
      <p:pic>
        <p:nvPicPr>
          <p:cNvPr id="4" name="Picture 3" descr="Tweet by Clement Canonne (@ccanonne_)&#10;&quot;Are you trying to shame me, @Google?&quot;&#10;with screenshot of Google search results of Wikipedia article for Binomial Distribution and google annotation &quot;You've visited this page many times.&quot;">
            <a:extLst>
              <a:ext uri="{FF2B5EF4-FFF2-40B4-BE49-F238E27FC236}">
                <a16:creationId xmlns:a16="http://schemas.microsoft.com/office/drawing/2014/main" id="{0D19D00F-0EF4-4F90-9459-036D58FF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47" y="2849176"/>
            <a:ext cx="7935686" cy="39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  <a:p>
            <a:pPr lvl="1"/>
            <a:endParaRPr lang="en-US" dirty="0"/>
          </a:p>
          <a:p>
            <a:r>
              <a:rPr lang="en-US" dirty="0"/>
              <a:t>While learning about this zoo, we will also get the chance too: </a:t>
            </a:r>
          </a:p>
          <a:p>
            <a:r>
              <a:rPr lang="en-US" dirty="0"/>
              <a:t>0. Introduce one new distribution we haven’t seen at all (next time).</a:t>
            </a:r>
          </a:p>
          <a:p>
            <a:r>
              <a:rPr lang="en-US" dirty="0"/>
              <a:t>1. Practice expectation, variance, etc. for ones we have gotten hints of.</a:t>
            </a:r>
          </a:p>
          <a:p>
            <a:r>
              <a:rPr lang="en-US" dirty="0"/>
              <a:t>2. Review the first half of the course with some probability calculations.</a:t>
            </a:r>
          </a:p>
        </p:txBody>
      </p:sp>
    </p:spTree>
    <p:extLst>
      <p:ext uri="{BB962C8B-B14F-4D97-AF65-F5344CB8AC3E}">
        <p14:creationId xmlns:p14="http://schemas.microsoft.com/office/powerpoint/2010/main" val="4192462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9615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C86D-090F-4F67-B0D5-92DE925E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B001-8D5E-4396-9407-CB53CC23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 want an integer in some range, with each integer equally likely.</a:t>
            </a:r>
          </a:p>
          <a:p>
            <a:endParaRPr lang="en-US" dirty="0"/>
          </a:p>
          <a:p>
            <a:r>
              <a:rPr lang="en-US" i="1" dirty="0"/>
              <a:t>Familiar example:</a:t>
            </a:r>
          </a:p>
          <a:p>
            <a:r>
              <a:rPr lang="en-US" dirty="0"/>
              <a:t>Outcome of rolling a fair die (or draw a random integer from 1,…,n)</a:t>
            </a:r>
          </a:p>
          <a:p>
            <a:pPr lvl="1"/>
            <a:r>
              <a:rPr lang="en-US" dirty="0"/>
              <a:t>equally likely to be an integer between 1 and 6</a:t>
            </a:r>
          </a:p>
        </p:txBody>
      </p:sp>
    </p:spTree>
    <p:extLst>
      <p:ext uri="{BB962C8B-B14F-4D97-AF65-F5344CB8AC3E}">
        <p14:creationId xmlns:p14="http://schemas.microsoft.com/office/powerpoint/2010/main" val="58587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1F83-CBB9-2BB5-5426-4001D81C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8990015" cy="590415"/>
          </a:xfrm>
        </p:spPr>
        <p:txBody>
          <a:bodyPr/>
          <a:lstStyle/>
          <a:p>
            <a:r>
              <a:rPr lang="en-US" dirty="0"/>
              <a:t>One More Linearity of Expectation Example! </a:t>
            </a:r>
          </a:p>
        </p:txBody>
      </p:sp>
    </p:spTree>
    <p:extLst>
      <p:ext uri="{BB962C8B-B14F-4D97-AF65-F5344CB8AC3E}">
        <p14:creationId xmlns:p14="http://schemas.microsoft.com/office/powerpoint/2010/main" val="1532028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BF2C-25D3-45DC-A889-139C9F63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uniformly random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(inclusive)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minimum value in the support,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maximum value in the support.</a:t>
                </a:r>
              </a:p>
              <a:p>
                <a:r>
                  <a:rPr lang="en-US" b="1" dirty="0"/>
                  <a:t>PMF: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Expectation: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55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8CB4-DE70-40F1-ADF1-AF4735D7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Do I get a success in </a:t>
                </a:r>
                <a:r>
                  <a:rPr lang="en-US" b="1" u="sng" dirty="0"/>
                  <a:t>one</a:t>
                </a:r>
                <a:r>
                  <a:rPr lang="en-US" b="1" dirty="0"/>
                  <a:t> trial with </a:t>
                </a:r>
                <a:r>
                  <a:rPr lang="en-US" b="1" u="sng" dirty="0"/>
                  <a:t>probability 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u="sng" dirty="0"/>
                  <a:t> of “success”?</a:t>
                </a:r>
                <a:endParaRPr lang="en-US" b="1" dirty="0"/>
              </a:p>
              <a:p>
                <a:endParaRPr lang="en-US" b="1" dirty="0"/>
              </a:p>
              <a:p>
                <a:endParaRPr lang="en-US" dirty="0"/>
              </a:p>
              <a:p>
                <a:r>
                  <a:rPr lang="en-US" i="1" dirty="0"/>
                  <a:t>Familiar examples:</a:t>
                </a:r>
              </a:p>
              <a:p>
                <a:r>
                  <a:rPr lang="en-US" dirty="0"/>
                  <a:t>You flip a biased coin (once) and want to record whether its heads.</a:t>
                </a:r>
              </a:p>
              <a:p>
                <a:r>
                  <a:rPr lang="en-US" dirty="0"/>
                  <a:t>An indicator random variable that is either 1 or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06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26A-7C46-4DF8-A72C-E69F0A5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u="sng" dirty="0"/>
                  <a:t>indicator random variable that the trial was a success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is probability of success on the trial.</a:t>
                </a:r>
              </a:p>
              <a:p>
                <a:r>
                  <a:rPr lang="en-US" b="1" dirty="0"/>
                  <a:t>PMF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Expectation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Variance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782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26A-7C46-4DF8-A72C-E69F0A5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FEE4C-458C-417B-AB12-DEA669A7C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2647274" cy="4845504"/>
          </a:xfrm>
        </p:spPr>
        <p:txBody>
          <a:bodyPr/>
          <a:lstStyle/>
          <a:p>
            <a:r>
              <a:rPr lang="en-US" dirty="0"/>
              <a:t>Did a particular bit get written correctly on the device?</a:t>
            </a:r>
          </a:p>
          <a:p>
            <a:r>
              <a:rPr lang="en-US" dirty="0"/>
              <a:t>Did you guess right on a multiple-choice test?</a:t>
            </a:r>
          </a:p>
          <a:p>
            <a:r>
              <a:rPr lang="en-US" dirty="0"/>
              <a:t>Did a server in a cluster fail?</a:t>
            </a:r>
          </a:p>
          <a:p>
            <a:r>
              <a:rPr lang="en-US" dirty="0"/>
              <a:t>Did a disk drive crash?</a:t>
            </a:r>
          </a:p>
          <a:p>
            <a:r>
              <a:rPr lang="en-US" dirty="0"/>
              <a:t>Did buying a particular share of a stock pay off?</a:t>
            </a:r>
          </a:p>
          <a:p>
            <a:r>
              <a:rPr lang="en-US" dirty="0"/>
              <a:t>Did a user like or dislike a YouTube video? (Back in ye olden days, at least)</a:t>
            </a:r>
          </a:p>
          <a:p>
            <a:r>
              <a:rPr lang="en-US" dirty="0"/>
              <a:t>Does a user click an ad?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51E6A-3467-A2AD-7001-75B1AE1F6CB9}"/>
              </a:ext>
            </a:extLst>
          </p:cNvPr>
          <p:cNvSpPr/>
          <p:nvPr/>
        </p:nvSpPr>
        <p:spPr>
          <a:xfrm>
            <a:off x="481805" y="5394143"/>
            <a:ext cx="10998995" cy="1200581"/>
          </a:xfrm>
          <a:prstGeom prst="roundRect">
            <a:avLst/>
          </a:prstGeom>
          <a:solidFill>
            <a:srgbClr val="CB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 each of these, we find the probability of success on a trial, define a RV as an indicator for whether the event occurred, say the RV follows a </a:t>
            </a:r>
            <a:r>
              <a:rPr lang="en-US" sz="2200" i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bernoulli</a:t>
            </a:r>
            <a:r>
              <a:rPr lang="en-US" sz="22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distribution with relevant and we have the PMF, E[X] and Var(X)!</a:t>
            </a:r>
            <a:endParaRPr lang="en-US" sz="22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12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4FB1-6674-4295-A04D-F9BAD526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How many success did you see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i="1" dirty="0"/>
                  <a:t>independent</a:t>
                </a:r>
                <a:r>
                  <a:rPr lang="en-US" b="1" dirty="0"/>
                  <a:t> trials, where each trial has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/>
                  <a:t> of success?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Familiar example:</a:t>
                </a:r>
              </a:p>
              <a:p>
                <a:r>
                  <a:rPr lang="en-US" dirty="0"/>
                  <a:t>You 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independently, each with a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coming up heads. How many heads are there?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76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successes across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independent</a:t>
                </a:r>
                <a:r>
                  <a:rPr lang="en-US" dirty="0"/>
                  <a:t> trials.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independent trials.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:r>
                  <a:rPr lang="en-US" b="1" dirty="0"/>
                  <a:t>PMF: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ugly.</a:t>
                </a:r>
              </a:p>
              <a:p>
                <a:r>
                  <a:rPr lang="en-US" b="1" dirty="0"/>
                  <a:t>Expectation: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167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Distribution</a:t>
            </a:r>
            <a:r>
              <a:rPr lang="en-US" i="1" dirty="0"/>
              <a:t>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DAFF-94EB-49D7-A363-38C1D3A9D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bits were written correctly on the device?</a:t>
            </a:r>
          </a:p>
          <a:p>
            <a:pPr marL="0" indent="0">
              <a:buNone/>
            </a:pPr>
            <a:r>
              <a:rPr lang="en-US" dirty="0"/>
              <a:t>How many questions did you guess right on a multiple-choice test?</a:t>
            </a:r>
          </a:p>
          <a:p>
            <a:pPr marL="0" indent="0">
              <a:buNone/>
            </a:pPr>
            <a:r>
              <a:rPr lang="en-US" dirty="0"/>
              <a:t>How many servers in a cluster failed?</a:t>
            </a:r>
          </a:p>
          <a:p>
            <a:pPr marL="0" indent="0">
              <a:buNone/>
            </a:pPr>
            <a:r>
              <a:rPr lang="en-US" dirty="0"/>
              <a:t>How many keys went to one bucket in a hash table?</a:t>
            </a:r>
          </a:p>
        </p:txBody>
      </p:sp>
    </p:spTree>
    <p:extLst>
      <p:ext uri="{BB962C8B-B14F-4D97-AF65-F5344CB8AC3E}">
        <p14:creationId xmlns:p14="http://schemas.microsoft.com/office/powerpoint/2010/main" val="343096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A2DC-BB94-7DC3-001E-FA60103D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</a:t>
            </a:r>
            <a:r>
              <a:rPr lang="en-US" dirty="0"/>
              <a:t>Unpopular Donuts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16B10-6701-4C2D-6B78-ABF1B25BF9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donut shop serves 50 people a day and serves a </a:t>
                </a:r>
                <a:r>
                  <a:rPr lang="en-US" i="1" dirty="0"/>
                  <a:t>mango chili lime</a:t>
                </a:r>
                <a:r>
                  <a:rPr lang="en-US" dirty="0"/>
                  <a:t> donut. The probability that a customer chooses this donut is 0.2. All customers’ choices are independent of each other. </a:t>
                </a:r>
              </a:p>
              <a:p>
                <a:endParaRPr lang="en-US" sz="1000" dirty="0"/>
              </a:p>
              <a:p>
                <a:r>
                  <a:rPr lang="en-US" i="1" dirty="0"/>
                  <a:t>What is the probability that </a:t>
                </a:r>
                <a:r>
                  <a:rPr lang="en-US" i="1" u="sng" dirty="0"/>
                  <a:t>exactly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i="1" dirty="0"/>
                  <a:t> people choose this flavor? 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r>
                  <a:rPr lang="en-US" i="1" dirty="0"/>
                  <a:t>What is the probability that </a:t>
                </a:r>
                <a:r>
                  <a:rPr lang="en-US" i="1" u="sng" dirty="0"/>
                  <a:t>at least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i="1" dirty="0"/>
                  <a:t> people choose this flavor?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16B10-6701-4C2D-6B78-ABF1B25BF9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332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A2DC-BB94-7DC3-001E-FA60103D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</a:t>
            </a:r>
            <a:r>
              <a:rPr lang="en-US" dirty="0"/>
              <a:t>Unpopular Donuts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16B10-6701-4C2D-6B78-ABF1B25BF9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donut shop serves 50 people a day and serves a </a:t>
                </a:r>
                <a:r>
                  <a:rPr lang="en-US" i="1" dirty="0"/>
                  <a:t>mango chili lime</a:t>
                </a:r>
                <a:r>
                  <a:rPr lang="en-US" dirty="0"/>
                  <a:t> donut. The probability that a customer chooses this donut is 0.2. All customers’ choices are independent of each other. </a:t>
                </a:r>
              </a:p>
              <a:p>
                <a:endParaRPr lang="en-US" sz="1000" dirty="0"/>
              </a:p>
              <a:p>
                <a:r>
                  <a:rPr lang="en-US" i="1" dirty="0"/>
                  <a:t>What is the probability that </a:t>
                </a:r>
                <a:r>
                  <a:rPr lang="en-US" i="1" u="sng" dirty="0"/>
                  <a:t>exactly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i="1" dirty="0"/>
                  <a:t> people choose this flavor? 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r>
                  <a:rPr lang="en-US" i="1" dirty="0"/>
                  <a:t>What is the probability that </a:t>
                </a:r>
                <a:r>
                  <a:rPr lang="en-US" i="1" u="sng" dirty="0"/>
                  <a:t>at least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i="1" dirty="0"/>
                  <a:t> people choose this flavor?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16B10-6701-4C2D-6B78-ABF1B25BF9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A82821-2F13-23E7-238D-83276AA32AAF}"/>
                  </a:ext>
                </a:extLst>
              </p:cNvPr>
              <p:cNvSpPr txBox="1"/>
              <p:nvPr/>
            </p:nvSpPr>
            <p:spPr>
              <a:xfrm>
                <a:off x="725551" y="4307038"/>
                <a:ext cx="5817209" cy="474528"/>
              </a:xfrm>
              <a:prstGeom prst="roundRect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PMF: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 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1−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∈{0,1,…,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}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A82821-2F13-23E7-238D-83276AA32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51" y="4307038"/>
                <a:ext cx="5817209" cy="474528"/>
              </a:xfrm>
              <a:prstGeom prst="roundRect">
                <a:avLst/>
              </a:prstGeom>
              <a:blipFill>
                <a:blip r:embed="rId3"/>
                <a:stretch>
                  <a:fillRect t="-2500" b="-7500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429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A2DC-BB94-7DC3-001E-FA60103D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</a:t>
            </a:r>
            <a:r>
              <a:rPr lang="en-US" dirty="0"/>
              <a:t>Unpopular Donuts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16B10-6701-4C2D-6B78-ABF1B25BF9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471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donut shop serves 50 people a day and serves a </a:t>
                </a:r>
                <a:r>
                  <a:rPr lang="en-US" i="1" dirty="0"/>
                  <a:t>mango chili lime</a:t>
                </a:r>
                <a:r>
                  <a:rPr lang="en-US" dirty="0"/>
                  <a:t> donut. The probability that a customer chooses this donut is 0.2. All customers’ choices are independent of each other. </a:t>
                </a:r>
              </a:p>
              <a:p>
                <a:endParaRPr lang="en-US" sz="300" dirty="0"/>
              </a:p>
              <a:p>
                <a:r>
                  <a:rPr lang="en-US" i="1" dirty="0"/>
                  <a:t>What is the probability that </a:t>
                </a:r>
                <a:r>
                  <a:rPr lang="en-US" i="1" u="sng" dirty="0"/>
                  <a:t>exactly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i="1" dirty="0"/>
                  <a:t> people choose this flavor?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en-US" dirty="0"/>
                  <a:t>number of people who choose this flavor.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(50, 0.2)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50−10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400" dirty="0"/>
              </a:p>
              <a:p>
                <a:r>
                  <a:rPr lang="en-US" i="1" dirty="0"/>
                  <a:t>What is the probability that </a:t>
                </a:r>
                <a:r>
                  <a:rPr lang="en-US" i="1" u="sng" dirty="0"/>
                  <a:t>at least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i="1" dirty="0"/>
                  <a:t> people choose this flavor?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i="1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=1−(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(0.8)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50−0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50−1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50−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16B10-6701-4C2D-6B78-ABF1B25BF9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47112"/>
              </a:xfrm>
              <a:blipFill>
                <a:blip r:embed="rId2"/>
                <a:stretch>
                  <a:fillRect l="-708" t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99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positions between 1 and n-1 (equally likely)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number of people that end up in front of their own name tag.</a:t>
                </a:r>
                <a:r>
                  <a:rPr lang="en-US" b="1" dirty="0"/>
                  <a:t> 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we define that have the needed information?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6679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A685-9493-4C65-98C0-9F15F23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61656" cy="4845504"/>
              </a:xfrm>
            </p:spPr>
            <p:txBody>
              <a:bodyPr/>
              <a:lstStyle/>
              <a:p>
                <a:r>
                  <a:rPr lang="en-US" b="1" dirty="0"/>
                  <a:t>How many </a:t>
                </a:r>
                <a:r>
                  <a:rPr lang="en-US" b="1" i="1" dirty="0"/>
                  <a:t>independent</a:t>
                </a:r>
                <a:r>
                  <a:rPr lang="en-US" b="1" dirty="0"/>
                  <a:t> trials are needed </a:t>
                </a:r>
                <a:r>
                  <a:rPr lang="en-US" b="1" u="sng" dirty="0"/>
                  <a:t>until the first success</a:t>
                </a:r>
                <a:r>
                  <a:rPr lang="en-US" b="1" dirty="0"/>
                  <a:t>?</a:t>
                </a:r>
              </a:p>
              <a:p>
                <a:endParaRPr lang="en-US" dirty="0"/>
              </a:p>
              <a:p>
                <a:r>
                  <a:rPr lang="en-US" i="1" dirty="0"/>
                  <a:t>Familiar Example:</a:t>
                </a:r>
              </a:p>
              <a:p>
                <a:r>
                  <a:rPr lang="en-US" dirty="0"/>
                  <a:t>You flip a coin (which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until you get a heads. How many flips did you need?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61656" cy="4845504"/>
              </a:xfrm>
              <a:blipFill>
                <a:blip r:embed="rId2"/>
                <a:stretch>
                  <a:fillRect l="-697" t="-2138" r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01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9468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see the first success.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PMF: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∈{1,2,3,…}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946882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4660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 </a:t>
            </a:r>
            <a:r>
              <a:rPr lang="en-US" i="1" dirty="0"/>
              <a:t>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DAFF-94EB-49D7-A363-38C1D3A9D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11616761" cy="4946882"/>
          </a:xfrm>
        </p:spPr>
        <p:txBody>
          <a:bodyPr>
            <a:normAutofit/>
          </a:bodyPr>
          <a:lstStyle/>
          <a:p>
            <a:r>
              <a:rPr lang="en-US" dirty="0"/>
              <a:t>How many bits can we write </a:t>
            </a:r>
            <a:r>
              <a:rPr lang="en-US" i="1" dirty="0"/>
              <a:t>before one is incorrect</a:t>
            </a:r>
            <a:r>
              <a:rPr lang="en-US" dirty="0"/>
              <a:t>?</a:t>
            </a:r>
          </a:p>
          <a:p>
            <a:r>
              <a:rPr lang="en-US" dirty="0"/>
              <a:t>How many questions do you have to answer </a:t>
            </a:r>
            <a:r>
              <a:rPr lang="en-US" i="1" dirty="0"/>
              <a:t>until you get one right</a:t>
            </a:r>
            <a:r>
              <a:rPr lang="en-US" dirty="0"/>
              <a:t>?</a:t>
            </a:r>
          </a:p>
          <a:p>
            <a:r>
              <a:rPr lang="en-US" dirty="0"/>
              <a:t>How many times can you run an experiment </a:t>
            </a:r>
            <a:r>
              <a:rPr lang="en-US" i="1" dirty="0"/>
              <a:t>until it fails for the first time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3672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6AC2-E203-417F-A142-A4436753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874B-9F1F-4A69-AAC4-8037551D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expectation and variance are new to us. </a:t>
            </a:r>
          </a:p>
          <a:p>
            <a:r>
              <a:rPr lang="en-US" dirty="0"/>
              <a:t>The derivations of both are uninformative</a:t>
            </a:r>
          </a:p>
          <a:p>
            <a:pPr lvl="1"/>
            <a:r>
              <a:rPr lang="en-US" dirty="0"/>
              <a:t>Every derivation I’ve ever seen has wild algebra tricks.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3434-E826-4F7B-8EF1-FF5B60D3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/>
              <p:nvPr/>
            </p:nvSpPr>
            <p:spPr>
              <a:xfrm>
                <a:off x="6168868" y="3429000"/>
                <a:ext cx="5292012" cy="21948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for 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lots of variance (might have to wait a long time, and it’s variable)</a:t>
                </a:r>
              </a:p>
              <a:p>
                <a:pPr algn="ctr"/>
                <a:r>
                  <a:rPr lang="en-US" sz="2400" dirty="0"/>
                  <a:t>For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very little variance (for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there’s no variation at all!)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3429000"/>
                <a:ext cx="5292012" cy="2194877"/>
              </a:xfrm>
              <a:prstGeom prst="rect">
                <a:avLst/>
              </a:prstGeom>
              <a:blipFill>
                <a:blip r:embed="rId3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/>
              <p:nvPr/>
            </p:nvSpPr>
            <p:spPr>
              <a:xfrm>
                <a:off x="6168868" y="1463857"/>
                <a:ext cx="5292012" cy="5873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means longer wait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1463857"/>
                <a:ext cx="5292012" cy="587304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9659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C2EA-E866-4BBE-8F1C-07716D6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877E-CB5C-4A2C-8B9A-A7AC80D1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 random variables are called “memoryless”</a:t>
            </a:r>
          </a:p>
          <a:p>
            <a:endParaRPr lang="en-US" dirty="0"/>
          </a:p>
          <a:p>
            <a:r>
              <a:rPr lang="en-US" dirty="0"/>
              <a:t>Suppose you’re flipping coins (independently) until you see a heads.</a:t>
            </a:r>
          </a:p>
          <a:p>
            <a:r>
              <a:rPr lang="en-US" dirty="0"/>
              <a:t>The first three came up tails. </a:t>
            </a:r>
          </a:p>
          <a:p>
            <a:r>
              <a:rPr lang="en-US" dirty="0"/>
              <a:t>How many flips are </a:t>
            </a:r>
            <a:r>
              <a:rPr lang="en-US" b="1" i="1" dirty="0"/>
              <a:t>left </a:t>
            </a:r>
            <a:r>
              <a:rPr lang="en-US" dirty="0"/>
              <a:t>until you see the first heads?</a:t>
            </a:r>
          </a:p>
          <a:p>
            <a:endParaRPr lang="en-US" b="1" i="1" dirty="0"/>
          </a:p>
          <a:p>
            <a:r>
              <a:rPr lang="en-US" dirty="0"/>
              <a:t>It’s another independent copy of the original!</a:t>
            </a:r>
          </a:p>
          <a:p>
            <a:r>
              <a:rPr lang="en-US" dirty="0"/>
              <a:t>The coin “forgot” it already came up tails 3 times.</a:t>
            </a:r>
          </a:p>
        </p:txBody>
      </p:sp>
    </p:spTree>
    <p:extLst>
      <p:ext uri="{BB962C8B-B14F-4D97-AF65-F5344CB8AC3E}">
        <p14:creationId xmlns:p14="http://schemas.microsoft.com/office/powerpoint/2010/main" val="11426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third.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≥3)=?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4342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third.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3737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CDE3-A494-8E9D-4FAC-89F03946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0A3385-4C50-395B-0DEE-826455153C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Today we covered the following random variables from the zoo: </a:t>
                </a:r>
              </a:p>
              <a:p>
                <a:pPr marL="404813" indent="-234950">
                  <a:buFont typeface="Arial" panose="020B0604020202020204" pitchFamily="34" charset="0"/>
                  <a:buChar char="•"/>
                </a:pPr>
                <a:r>
                  <a:rPr lang="en-US" b="1" dirty="0"/>
                  <a:t>Bernoulli: </a:t>
                </a:r>
                <a:r>
                  <a:rPr lang="en-US" dirty="0"/>
                  <a:t>Whether there is success in one trial</a:t>
                </a:r>
                <a:endParaRPr lang="en-US" b="1" dirty="0"/>
              </a:p>
              <a:p>
                <a:pPr marL="206439" lvl="1"/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is 1 with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/>
                  <a:t> and 0 otherwise</a:t>
                </a:r>
                <a:endParaRPr lang="en-US" dirty="0"/>
              </a:p>
              <a:p>
                <a:pPr marL="404813" indent="-234950">
                  <a:buFont typeface="Arial" panose="020B0604020202020204" pitchFamily="34" charset="0"/>
                  <a:buChar char="•"/>
                </a:pPr>
                <a:r>
                  <a:rPr lang="en-US" b="1" dirty="0"/>
                  <a:t>Binomial: </a:t>
                </a:r>
                <a:r>
                  <a:rPr lang="en-US" dirty="0"/>
                  <a:t>Number of successes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independent trials</a:t>
                </a:r>
              </a:p>
              <a:p>
                <a:pPr marL="206439" lvl="1"/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trials,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 on each trial</a:t>
                </a:r>
              </a:p>
              <a:p>
                <a:pPr marL="404813" indent="-234950">
                  <a:buFont typeface="Arial" panose="020B0604020202020204" pitchFamily="34" charset="0"/>
                  <a:buChar char="•"/>
                </a:pPr>
                <a:r>
                  <a:rPr lang="en-US" b="1" dirty="0"/>
                  <a:t>Geometric: </a:t>
                </a:r>
                <a:r>
                  <a:rPr lang="en-US" dirty="0"/>
                  <a:t>Number of trials until the first success</a:t>
                </a:r>
                <a:endParaRPr lang="en-US" b="1" dirty="0"/>
              </a:p>
              <a:p>
                <a:pPr marL="206439" lvl="1"/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– </a:t>
                </a:r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 on a single trial</a:t>
                </a:r>
              </a:p>
              <a:p>
                <a:pPr marL="404813" indent="-234950">
                  <a:buFont typeface="Arial" panose="020B0604020202020204" pitchFamily="34" charset="0"/>
                  <a:buChar char="•"/>
                </a:pPr>
                <a:r>
                  <a:rPr lang="en-US" b="1" dirty="0"/>
                  <a:t>Uniform: </a:t>
                </a:r>
                <a:r>
                  <a:rPr lang="en-US" dirty="0"/>
                  <a:t>Every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equally likely</a:t>
                </a:r>
              </a:p>
              <a:p>
                <a:pPr marL="206439" lvl="1"/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206439" lvl="1"/>
                <a:endParaRPr lang="en-US" sz="1100" dirty="0"/>
              </a:p>
              <a:p>
                <a:r>
                  <a:rPr lang="en-US" dirty="0"/>
                  <a:t>More on Friday </a:t>
                </a:r>
                <a:r>
                  <a:rPr lang="en-US" dirty="0">
                    <a:sym typeface="Wingdings" panose="05000000000000000000" pitchFamily="2" charset="2"/>
                  </a:rPr>
                  <a:t>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0A3385-4C50-395B-0DEE-826455153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09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/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not independent!</a:t>
                </a:r>
              </a:p>
              <a:p>
                <a:pPr algn="ctr"/>
                <a:r>
                  <a:rPr lang="en-US" sz="2400" dirty="0"/>
                  <a:t>That’s ok!!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  <a:blipFill>
                <a:blip r:embed="rId3"/>
                <a:stretch>
                  <a:fillRect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9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  <a:r>
                  <a:rPr lang="en-US" sz="2000" i="1" dirty="0"/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0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4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C1B4-A479-D2CF-F07E-5FFBE795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know what indicators to define?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33BDF-5917-4272-F091-A0DE9C0F6A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23390" cy="48455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"find the </a:t>
                </a:r>
                <a:r>
                  <a:rPr lang="en-US" sz="26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expected number of students (from n in total) who show up in class</a:t>
                </a:r>
                <a:r>
                  <a:rPr lang="en-US" sz="2600" dirty="0"/>
                  <a:t>" -&gt; maybe define 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indicator RVs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dirty="0" smtClean="0">
                            <a:solidFill>
                              <a:schemeClr val="accent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0" dirty="0" smtClean="0">
                            <a:solidFill>
                              <a:schemeClr val="accent5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sz="2600" b="1" i="0" dirty="0" smtClean="0">
                            <a:solidFill>
                              <a:schemeClr val="accent5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600" b="1" dirty="0">
                    <a:solidFill>
                      <a:schemeClr val="accent5"/>
                    </a:solidFill>
                  </a:rPr>
                  <a:t>​ that is </a:t>
                </a:r>
                <a14:m>
                  <m:oMath xmlns:m="http://schemas.openxmlformats.org/officeDocument/2006/math">
                    <m:r>
                      <a:rPr lang="en-US" sz="2600" b="1" i="0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600" b="1" dirty="0">
                    <a:solidFill>
                      <a:schemeClr val="accent5"/>
                    </a:solidFill>
                  </a:rPr>
                  <a:t> if the </a:t>
                </a:r>
                <a:r>
                  <a:rPr lang="en-US" sz="2600" b="1" dirty="0" err="1">
                    <a:solidFill>
                      <a:schemeClr val="accent5"/>
                    </a:solidFill>
                  </a:rPr>
                  <a:t>i'th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 student shows up </a:t>
                </a:r>
                <a:br>
                  <a:rPr lang="en-US" sz="2600" dirty="0"/>
                </a:br>
                <a:r>
                  <a:rPr lang="en-US" sz="2600" dirty="0"/>
                  <a:t>-&gt; </a:t>
                </a:r>
                <a14:m>
                  <m:oMath xmlns:m="http://schemas.openxmlformats.org/officeDocument/2006/math">
                    <m:r>
                      <a:rPr lang="en-US" sz="26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6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6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6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6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  <m:e>
                        <m:sSub>
                          <m:sSubPr>
                            <m:ctrlPr>
                              <a:rPr lang="en-US" sz="26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2600" b="1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e>
                    </m:nary>
                    <m:r>
                      <a:rPr lang="en-US" sz="26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0" dirty="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sz="2600" b="1" dirty="0">
                  <a:effectLst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"find the </a:t>
                </a:r>
                <a:r>
                  <a:rPr lang="en-US" sz="26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expected number of defective items in a batch of 100 items</a:t>
                </a:r>
                <a:r>
                  <a:rPr lang="en-US" sz="2600" dirty="0"/>
                  <a:t>" </a:t>
                </a:r>
                <a:br>
                  <a:rPr lang="en-US" sz="2600" dirty="0"/>
                </a:br>
                <a:r>
                  <a:rPr lang="en-US" sz="2600" dirty="0"/>
                  <a:t>-&gt; maybe define 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indicator RVs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dirty="0" smtClean="0">
                            <a:solidFill>
                              <a:schemeClr val="accent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dirty="0" smtClean="0">
                            <a:solidFill>
                              <a:schemeClr val="accent5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600" b="1" i="1" dirty="0" smtClean="0">
                            <a:solidFill>
                              <a:schemeClr val="accent5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600" b="1" dirty="0">
                    <a:solidFill>
                      <a:schemeClr val="accent5"/>
                    </a:solidFill>
                  </a:rPr>
                  <a:t>​ that is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600" b="1" dirty="0">
                    <a:solidFill>
                      <a:schemeClr val="accent5"/>
                    </a:solidFill>
                  </a:rPr>
                  <a:t> if the </a:t>
                </a:r>
                <a:r>
                  <a:rPr lang="en-US" sz="2600" b="1" dirty="0" err="1">
                    <a:solidFill>
                      <a:schemeClr val="accent5"/>
                    </a:solidFill>
                  </a:rPr>
                  <a:t>i'th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 item is defective </a:t>
                </a:r>
                <a:br>
                  <a:rPr lang="en-US" sz="2600" b="1" dirty="0">
                    <a:solidFill>
                      <a:schemeClr val="accent5"/>
                    </a:solidFill>
                  </a:rPr>
                </a:br>
                <a:r>
                  <a:rPr lang="en-US" sz="2600" dirty="0"/>
                  <a:t>-&gt;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6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6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6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6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6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6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2600" b="1" dirty="0">
                  <a:effectLst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"find the </a:t>
                </a:r>
                <a:r>
                  <a:rPr lang="en-US" sz="26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expected number of A that have B </a:t>
                </a:r>
                <a:r>
                  <a:rPr lang="en-US" sz="2600" dirty="0"/>
                  <a:t>(B is some property)“</a:t>
                </a:r>
                <a:br>
                  <a:rPr lang="en-US" sz="2600" dirty="0"/>
                </a:br>
                <a:r>
                  <a:rPr lang="en-US" sz="2600" dirty="0"/>
                  <a:t>-&gt; maybe define 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indicator RVs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dirty="0" smtClean="0">
                            <a:solidFill>
                              <a:schemeClr val="accent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dirty="0" smtClean="0">
                            <a:solidFill>
                              <a:schemeClr val="accent5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600" b="1" i="1" dirty="0" smtClean="0">
                            <a:solidFill>
                              <a:schemeClr val="accent5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600" b="1" dirty="0">
                    <a:solidFill>
                      <a:schemeClr val="accent5"/>
                    </a:solidFill>
                  </a:rPr>
                  <a:t>​​ for the </a:t>
                </a:r>
                <a:r>
                  <a:rPr lang="en-US" sz="2600" b="1" dirty="0" err="1">
                    <a:solidFill>
                      <a:schemeClr val="accent5"/>
                    </a:solidFill>
                  </a:rPr>
                  <a:t>i'th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 possible A that is 1 if that A has B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33BDF-5917-4272-F091-A0DE9C0F6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23390" cy="4845504"/>
              </a:xfrm>
              <a:blipFill>
                <a:blip r:embed="rId3"/>
                <a:stretch>
                  <a:fillRect l="-1238" t="-1887" r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0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A425-A3BF-FEBF-CF78-EF3769E9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Finding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3771A-65A5-34A6-AADC-B02373B6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785680" cy="484550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1. Definition of Expectation</a:t>
            </a:r>
          </a:p>
          <a:p>
            <a:r>
              <a:rPr lang="en-US" dirty="0"/>
              <a:t>When the support is small enough and we can find the PMF of X</a:t>
            </a:r>
          </a:p>
          <a:p>
            <a:endParaRPr lang="en-US" sz="1100" dirty="0"/>
          </a:p>
          <a:p>
            <a:r>
              <a:rPr lang="en-US" b="1" dirty="0">
                <a:solidFill>
                  <a:schemeClr val="accent3"/>
                </a:solidFill>
              </a:rPr>
              <a:t>2. Linearity of Expectation</a:t>
            </a:r>
          </a:p>
          <a:p>
            <a:r>
              <a:rPr lang="en-US" dirty="0"/>
              <a:t>When we can break X into a sum</a:t>
            </a:r>
          </a:p>
          <a:p>
            <a:pPr lvl="1"/>
            <a:r>
              <a:rPr lang="en-US" dirty="0"/>
              <a:t>Break into indicator RVs if it’s some kind of count</a:t>
            </a:r>
          </a:p>
          <a:p>
            <a:endParaRPr lang="en-US" sz="1100" dirty="0"/>
          </a:p>
          <a:p>
            <a:r>
              <a:rPr lang="en-US" b="1" dirty="0">
                <a:solidFill>
                  <a:schemeClr val="accent3"/>
                </a:solidFill>
              </a:rPr>
              <a:t>3. LOTUS (Law of the unconscious statistician)</a:t>
            </a:r>
          </a:p>
          <a:p>
            <a:r>
              <a:rPr lang="en-US" dirty="0"/>
              <a:t>When it’s a function of X (</a:t>
            </a:r>
            <a:r>
              <a:rPr lang="en-US" dirty="0" err="1"/>
              <a:t>e.g</a:t>
            </a:r>
            <a:r>
              <a:rPr lang="en-US" dirty="0"/>
              <a:t>, X2)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A2BC76-0D14-603E-3F6E-116ADCA9297F}"/>
                  </a:ext>
                </a:extLst>
              </p:cNvPr>
              <p:cNvSpPr txBox="1"/>
              <p:nvPr/>
            </p:nvSpPr>
            <p:spPr>
              <a:xfrm>
                <a:off x="7873441" y="1463857"/>
                <a:ext cx="3889057" cy="1504911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A2BC76-0D14-603E-3F6E-116ADCA92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441" y="1463857"/>
                <a:ext cx="3889057" cy="150491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4AFAEA-9114-FAB1-E0D1-B491716BFD6B}"/>
                  </a:ext>
                </a:extLst>
              </p:cNvPr>
              <p:cNvSpPr txBox="1"/>
              <p:nvPr/>
            </p:nvSpPr>
            <p:spPr>
              <a:xfrm>
                <a:off x="7873440" y="3154681"/>
                <a:ext cx="3889057" cy="1531620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400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</m:oMath>
                </a14:m>
                <a:r>
                  <a:rPr lang="en-US" sz="2400" dirty="0"/>
                  <a:t>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400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Y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4AFAEA-9114-FAB1-E0D1-B491716BF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440" y="3154681"/>
                <a:ext cx="3889057" cy="15316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3A728E-5624-8E12-EBD4-D87055DD295D}"/>
                  </a:ext>
                </a:extLst>
              </p:cNvPr>
              <p:cNvSpPr txBox="1"/>
              <p:nvPr/>
            </p:nvSpPr>
            <p:spPr>
              <a:xfrm>
                <a:off x="6469381" y="4872214"/>
                <a:ext cx="5293116" cy="1347923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3A728E-5624-8E12-EBD4-D87055DD2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381" y="4872214"/>
                <a:ext cx="5293116" cy="134792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223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0</TotalTime>
  <Words>3891</Words>
  <Application>Microsoft Office PowerPoint</Application>
  <PresentationFormat>Widescreen</PresentationFormat>
  <Paragraphs>517</Paragraphs>
  <Slides>58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PowerPoint Presentation</vt:lpstr>
      <vt:lpstr>Logistics</vt:lpstr>
      <vt:lpstr>Outline for Today</vt:lpstr>
      <vt:lpstr>One More Linearity of Expectation Example! </vt:lpstr>
      <vt:lpstr>Rotating the table</vt:lpstr>
      <vt:lpstr>Rotating the table</vt:lpstr>
      <vt:lpstr>Rotating the table</vt:lpstr>
      <vt:lpstr>How to know what indicators to define?</vt:lpstr>
      <vt:lpstr>Techniques For Finding Expectation</vt:lpstr>
      <vt:lpstr>Where are we?</vt:lpstr>
      <vt:lpstr>Variance</vt:lpstr>
      <vt:lpstr>Variance</vt:lpstr>
      <vt:lpstr>Consider these two games</vt:lpstr>
      <vt:lpstr>What’s the difference</vt:lpstr>
      <vt:lpstr>Designing a Measure – Try 1</vt:lpstr>
      <vt:lpstr>Designing a Measure – Try 2</vt:lpstr>
      <vt:lpstr>Why Squaring</vt:lpstr>
      <vt:lpstr>Variance</vt:lpstr>
      <vt:lpstr>Proof of Calculation Trick</vt:lpstr>
      <vt:lpstr>Variance of a die</vt:lpstr>
      <vt:lpstr>Variance of n Coin Flips</vt:lpstr>
      <vt:lpstr>Variance of n Coin Flips</vt:lpstr>
      <vt:lpstr>Variance Adds If Independent</vt:lpstr>
      <vt:lpstr>Variance Adds If Independent</vt:lpstr>
      <vt:lpstr>Variance Adds If Independent</vt:lpstr>
      <vt:lpstr>Expectation and Variance aren’t everything</vt:lpstr>
      <vt:lpstr>Useful Facts</vt:lpstr>
      <vt:lpstr>Make a prediction</vt:lpstr>
      <vt:lpstr>Facts About Variance</vt:lpstr>
      <vt:lpstr>Facts about Variance</vt:lpstr>
      <vt:lpstr>Facts about Variance</vt:lpstr>
      <vt:lpstr>Summary of Expectation and Variance </vt:lpstr>
      <vt:lpstr>Discrete Random Variable Zoo</vt:lpstr>
      <vt:lpstr>Discrete Random Variable Zoo</vt:lpstr>
      <vt:lpstr>for example… </vt:lpstr>
      <vt:lpstr>What’s our goal?</vt:lpstr>
      <vt:lpstr>What’s our goal?</vt:lpstr>
      <vt:lpstr>Zoo! </vt:lpstr>
      <vt:lpstr>Scenario: Uniform</vt:lpstr>
      <vt:lpstr>Discrete Uniform Distribution</vt:lpstr>
      <vt:lpstr>Situation: Bernoulli</vt:lpstr>
      <vt:lpstr>Bernoulli Distribution</vt:lpstr>
      <vt:lpstr>Bernoulli Distribution Examples</vt:lpstr>
      <vt:lpstr>Situation: Binomial</vt:lpstr>
      <vt:lpstr>Binomial Distribution</vt:lpstr>
      <vt:lpstr>Binomial Distribution Examples</vt:lpstr>
      <vt:lpstr>Example: Unpopular Donuts</vt:lpstr>
      <vt:lpstr>Example: Unpopular Donuts</vt:lpstr>
      <vt:lpstr>Example: Unpopular Donuts</vt:lpstr>
      <vt:lpstr>Situation: Geometric</vt:lpstr>
      <vt:lpstr>Geometric Distribution</vt:lpstr>
      <vt:lpstr>Geometric Distribution Examples</vt:lpstr>
      <vt:lpstr>Geometric: Analysis</vt:lpstr>
      <vt:lpstr>Geometric: Expectation</vt:lpstr>
      <vt:lpstr>Geometric Property</vt:lpstr>
      <vt:lpstr>Formally…</vt:lpstr>
      <vt:lpstr>Formally…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2024-07-10T16:42:21Z</dcterms:created>
  <dcterms:modified xsi:type="dcterms:W3CDTF">2024-07-10T16:42:43Z</dcterms:modified>
</cp:coreProperties>
</file>