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7"/>
  </p:notesMasterIdLst>
  <p:sldIdLst>
    <p:sldId id="256" r:id="rId2"/>
    <p:sldId id="296" r:id="rId3"/>
    <p:sldId id="326" r:id="rId4"/>
    <p:sldId id="475" r:id="rId5"/>
    <p:sldId id="442" r:id="rId6"/>
    <p:sldId id="304" r:id="rId7"/>
    <p:sldId id="491" r:id="rId8"/>
    <p:sldId id="504" r:id="rId9"/>
    <p:sldId id="503" r:id="rId10"/>
    <p:sldId id="492" r:id="rId11"/>
    <p:sldId id="493" r:id="rId12"/>
    <p:sldId id="494" r:id="rId13"/>
    <p:sldId id="495" r:id="rId14"/>
    <p:sldId id="496" r:id="rId15"/>
    <p:sldId id="505" r:id="rId16"/>
    <p:sldId id="506" r:id="rId17"/>
    <p:sldId id="340" r:id="rId18"/>
    <p:sldId id="423" r:id="rId19"/>
    <p:sldId id="501" r:id="rId20"/>
    <p:sldId id="463" r:id="rId21"/>
    <p:sldId id="468" r:id="rId22"/>
    <p:sldId id="469" r:id="rId23"/>
    <p:sldId id="502" r:id="rId24"/>
    <p:sldId id="515" r:id="rId25"/>
    <p:sldId id="543" r:id="rId26"/>
    <p:sldId id="516" r:id="rId27"/>
    <p:sldId id="544" r:id="rId28"/>
    <p:sldId id="517" r:id="rId29"/>
    <p:sldId id="518" r:id="rId30"/>
    <p:sldId id="545" r:id="rId31"/>
    <p:sldId id="436" r:id="rId32"/>
    <p:sldId id="464" r:id="rId33"/>
    <p:sldId id="465" r:id="rId34"/>
    <p:sldId id="466" r:id="rId35"/>
    <p:sldId id="470" r:id="rId36"/>
    <p:sldId id="471" r:id="rId37"/>
    <p:sldId id="472" r:id="rId38"/>
    <p:sldId id="473" r:id="rId39"/>
    <p:sldId id="417" r:id="rId40"/>
    <p:sldId id="434" r:id="rId41"/>
    <p:sldId id="507" r:id="rId42"/>
    <p:sldId id="313" r:id="rId43"/>
    <p:sldId id="508" r:id="rId44"/>
    <p:sldId id="474" r:id="rId45"/>
    <p:sldId id="519" r:id="rId46"/>
    <p:sldId id="512" r:id="rId47"/>
    <p:sldId id="513" r:id="rId48"/>
    <p:sldId id="514" r:id="rId49"/>
    <p:sldId id="510" r:id="rId50"/>
    <p:sldId id="511" r:id="rId51"/>
    <p:sldId id="497" r:id="rId52"/>
    <p:sldId id="337" r:id="rId53"/>
    <p:sldId id="498" r:id="rId54"/>
    <p:sldId id="509" r:id="rId55"/>
    <p:sldId id="320" r:id="rId56"/>
    <p:sldId id="322" r:id="rId57"/>
    <p:sldId id="321" r:id="rId58"/>
    <p:sldId id="323" r:id="rId59"/>
    <p:sldId id="325" r:id="rId60"/>
    <p:sldId id="499" r:id="rId61"/>
    <p:sldId id="500" r:id="rId62"/>
    <p:sldId id="520" r:id="rId63"/>
    <p:sldId id="531" r:id="rId64"/>
    <p:sldId id="546" r:id="rId65"/>
    <p:sldId id="547" r:id="rId66"/>
    <p:sldId id="532" r:id="rId67"/>
    <p:sldId id="548" r:id="rId68"/>
    <p:sldId id="533" r:id="rId69"/>
    <p:sldId id="535" r:id="rId70"/>
    <p:sldId id="536" r:id="rId71"/>
    <p:sldId id="538" r:id="rId72"/>
    <p:sldId id="539" r:id="rId73"/>
    <p:sldId id="541" r:id="rId74"/>
    <p:sldId id="540" r:id="rId75"/>
    <p:sldId id="54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1CF337-8F9D-43AC-9D9A-D9EAAEFBEDB8}">
          <p14:sldIdLst>
            <p14:sldId id="256"/>
            <p14:sldId id="296"/>
            <p14:sldId id="326"/>
          </p14:sldIdLst>
        </p14:section>
        <p14:section name="combinatorial proofs" id="{35FF568A-06A7-4FA9-9E7E-31C924789BD4}">
          <p14:sldIdLst>
            <p14:sldId id="475"/>
            <p14:sldId id="442"/>
            <p14:sldId id="304"/>
            <p14:sldId id="491"/>
            <p14:sldId id="504"/>
            <p14:sldId id="503"/>
            <p14:sldId id="492"/>
            <p14:sldId id="493"/>
            <p14:sldId id="494"/>
            <p14:sldId id="495"/>
            <p14:sldId id="496"/>
          </p14:sldIdLst>
        </p14:section>
        <p14:section name="counting" id="{C49042DF-18E8-4C4F-ABA0-D4541AC86893}">
          <p14:sldIdLst>
            <p14:sldId id="505"/>
            <p14:sldId id="506"/>
            <p14:sldId id="340"/>
            <p14:sldId id="423"/>
            <p14:sldId id="501"/>
            <p14:sldId id="463"/>
            <p14:sldId id="468"/>
            <p14:sldId id="469"/>
            <p14:sldId id="502"/>
            <p14:sldId id="515"/>
            <p14:sldId id="543"/>
            <p14:sldId id="516"/>
            <p14:sldId id="544"/>
            <p14:sldId id="517"/>
            <p14:sldId id="518"/>
            <p14:sldId id="545"/>
          </p14:sldIdLst>
        </p14:section>
        <p14:section name="at least 1" id="{F589C3F2-6685-49B3-9A22-3FFB0105F774}">
          <p14:sldIdLst>
            <p14:sldId id="436"/>
            <p14:sldId id="464"/>
            <p14:sldId id="465"/>
            <p14:sldId id="466"/>
            <p14:sldId id="470"/>
            <p14:sldId id="471"/>
            <p14:sldId id="472"/>
            <p14:sldId id="473"/>
            <p14:sldId id="417"/>
            <p14:sldId id="434"/>
            <p14:sldId id="507"/>
            <p14:sldId id="313"/>
            <p14:sldId id="508"/>
            <p14:sldId id="474"/>
            <p14:sldId id="519"/>
            <p14:sldId id="512"/>
            <p14:sldId id="513"/>
            <p14:sldId id="514"/>
            <p14:sldId id="510"/>
            <p14:sldId id="511"/>
          </p14:sldIdLst>
        </p14:section>
        <p14:section name="Conditional Probability" id="{932689DB-F73C-40CF-BAF7-4291091C7BB5}">
          <p14:sldIdLst>
            <p14:sldId id="497"/>
            <p14:sldId id="337"/>
            <p14:sldId id="498"/>
            <p14:sldId id="509"/>
            <p14:sldId id="320"/>
            <p14:sldId id="322"/>
            <p14:sldId id="321"/>
            <p14:sldId id="323"/>
            <p14:sldId id="325"/>
            <p14:sldId id="499"/>
            <p14:sldId id="500"/>
            <p14:sldId id="520"/>
            <p14:sldId id="531"/>
            <p14:sldId id="546"/>
            <p14:sldId id="547"/>
            <p14:sldId id="532"/>
            <p14:sldId id="548"/>
            <p14:sldId id="533"/>
            <p14:sldId id="535"/>
            <p14:sldId id="536"/>
            <p14:sldId id="538"/>
            <p14:sldId id="539"/>
            <p14:sldId id="541"/>
            <p14:sldId id="540"/>
            <p14:sldId id="5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4F0"/>
    <a:srgbClr val="ECF4F3"/>
    <a:srgbClr val="FCF2F3"/>
    <a:srgbClr val="FEFDEC"/>
    <a:srgbClr val="48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87727" autoAdjust="0"/>
  </p:normalViewPr>
  <p:slideViewPr>
    <p:cSldViewPr snapToGrid="0">
      <p:cViewPr varScale="1">
        <p:scale>
          <a:sx n="49" d="100"/>
          <a:sy n="49" d="100"/>
        </p:scale>
        <p:origin x="1268" y="40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6276-2659-40DF-BB12-2B03E6B59BD8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F1D58-A17A-43FC-8DBF-0459D22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2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63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83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5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46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35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5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2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85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2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08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90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38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58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389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01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76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378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39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702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93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2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58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58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17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500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441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536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505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3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502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625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092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399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862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35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6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52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068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8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57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1861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243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909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971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97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506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635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69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750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534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1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4794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6399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674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05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59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6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0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64F1-BF5F-4169-B30B-4EDDAA1C5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7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A667-AA35-41D2-8C6D-1DAF9A676C18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95BA4-0559-44BF-AE0F-DF5631B634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59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1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93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1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46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93.png"/><Relationship Id="rId10" Type="http://schemas.openxmlformats.org/officeDocument/2006/relationships/image" Target="../media/image79.png"/><Relationship Id="rId19" Type="http://schemas.openxmlformats.org/officeDocument/2006/relationships/image" Target="../media/image96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4.png"/><Relationship Id="rId18" Type="http://schemas.openxmlformats.org/officeDocument/2006/relationships/image" Target="../media/image87.png"/><Relationship Id="rId26" Type="http://schemas.openxmlformats.org/officeDocument/2006/relationships/image" Target="../media/image110.png"/><Relationship Id="rId3" Type="http://schemas.openxmlformats.org/officeDocument/2006/relationships/image" Target="../media/image98.png"/><Relationship Id="rId21" Type="http://schemas.openxmlformats.org/officeDocument/2006/relationships/image" Target="../media/image90.png"/><Relationship Id="rId7" Type="http://schemas.openxmlformats.org/officeDocument/2006/relationships/image" Target="../media/image101.png"/><Relationship Id="rId12" Type="http://schemas.openxmlformats.org/officeDocument/2006/relationships/image" Target="../media/image103.png"/><Relationship Id="rId17" Type="http://schemas.openxmlformats.org/officeDocument/2006/relationships/image" Target="../media/image86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47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0.png"/><Relationship Id="rId24" Type="http://schemas.openxmlformats.org/officeDocument/2006/relationships/image" Target="../media/image108.png"/><Relationship Id="rId5" Type="http://schemas.openxmlformats.org/officeDocument/2006/relationships/image" Target="../media/image99.png"/><Relationship Id="rId15" Type="http://schemas.openxmlformats.org/officeDocument/2006/relationships/image" Target="../media/image105.png"/><Relationship Id="rId23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10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17" Type="http://schemas.openxmlformats.org/officeDocument/2006/relationships/image" Target="../media/image86.png"/><Relationship Id="rId25" Type="http://schemas.openxmlformats.org/officeDocument/2006/relationships/image" Target="../media/image110.png"/><Relationship Id="rId2" Type="http://schemas.openxmlformats.org/officeDocument/2006/relationships/notesSlide" Target="../notesSlides/notesSlide48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24" Type="http://schemas.openxmlformats.org/officeDocument/2006/relationships/image" Target="../media/image109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23" Type="http://schemas.openxmlformats.org/officeDocument/2006/relationships/image" Target="../media/image108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10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E58E1BD-A61A-80BE-D70C-3E7EE559964F}"/>
              </a:ext>
            </a:extLst>
          </p:cNvPr>
          <p:cNvSpPr txBox="1">
            <a:spLocks/>
          </p:cNvSpPr>
          <p:nvPr/>
        </p:nvSpPr>
        <p:spPr>
          <a:xfrm>
            <a:off x="4785838" y="2200813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l"/>
            <a:r>
              <a:rPr lang="en-US" b="1" dirty="0"/>
              <a:t>Breather + Review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F8EFF3D-7FB6-F1DA-D63F-43400773267E}"/>
              </a:ext>
            </a:extLst>
          </p:cNvPr>
          <p:cNvSpPr txBox="1">
            <a:spLocks/>
          </p:cNvSpPr>
          <p:nvPr/>
        </p:nvSpPr>
        <p:spPr>
          <a:xfrm>
            <a:off x="4785838" y="3160316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CSE 312 24Su</a:t>
            </a:r>
          </a:p>
          <a:p>
            <a:r>
              <a:rPr lang="en-US" sz="3500" dirty="0"/>
              <a:t>Lecture 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1E9FF0-5000-F7F4-1C08-2528CC0E7AB6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artoon of a person pointing at a whiteboard">
            <a:extLst>
              <a:ext uri="{FF2B5EF4-FFF2-40B4-BE49-F238E27FC236}">
                <a16:creationId xmlns:a16="http://schemas.microsoft.com/office/drawing/2014/main" id="{30947330-E173-8898-8C0D-0A9557CBA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50" y="693912"/>
            <a:ext cx="4171022" cy="59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or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We are picking an unordered subset of 3 distinct elements 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We use a combination to count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possible subsets.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We see a summation, which means we are looking at some </a:t>
                </a:r>
                <a:r>
                  <a:rPr lang="en-US" sz="2400" u="sng" dirty="0">
                    <a:solidFill>
                      <a:schemeClr val="accent4">
                        <a:lumMod val="75000"/>
                      </a:schemeClr>
                    </a:solidFill>
                  </a:rPr>
                  <a:t>disjoint cases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. In each case we still want to pick 3 elements. Let’s think about the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In this case, the formula says we have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⋅9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options. </a:t>
                </a:r>
                <a:endParaRPr lang="en-US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  <a:blipFill>
                <a:blip r:embed="rId3"/>
                <a:stretch>
                  <a:fillRect l="-1264" r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BA4C79F8-90C6-9D54-9A4D-0247EAFC6DC9}"/>
              </a:ext>
            </a:extLst>
          </p:cNvPr>
          <p:cNvSpPr/>
          <p:nvPr/>
        </p:nvSpPr>
        <p:spPr>
          <a:xfrm>
            <a:off x="59809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4E351C3-2E0F-5A33-530A-3A140C53268B}"/>
              </a:ext>
            </a:extLst>
          </p:cNvPr>
          <p:cNvSpPr/>
          <p:nvPr/>
        </p:nvSpPr>
        <p:spPr>
          <a:xfrm>
            <a:off x="1201751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62C2B4-B374-A5AF-5EAA-E1B988C1F183}"/>
              </a:ext>
            </a:extLst>
          </p:cNvPr>
          <p:cNvSpPr/>
          <p:nvPr/>
        </p:nvSpPr>
        <p:spPr>
          <a:xfrm>
            <a:off x="1805403" y="6005905"/>
            <a:ext cx="451252" cy="4512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EEBED32-FA97-54D2-AFAE-BA922FE7A619}"/>
              </a:ext>
            </a:extLst>
          </p:cNvPr>
          <p:cNvSpPr/>
          <p:nvPr/>
        </p:nvSpPr>
        <p:spPr>
          <a:xfrm>
            <a:off x="2409055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5E3BA1-EC5D-4CB7-773E-BE5B6B7633CF}"/>
              </a:ext>
            </a:extLst>
          </p:cNvPr>
          <p:cNvSpPr/>
          <p:nvPr/>
        </p:nvSpPr>
        <p:spPr>
          <a:xfrm>
            <a:off x="3012707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4A8082-70A2-38A4-A85F-3351B9FBDBF4}"/>
              </a:ext>
            </a:extLst>
          </p:cNvPr>
          <p:cNvSpPr/>
          <p:nvPr/>
        </p:nvSpPr>
        <p:spPr>
          <a:xfrm>
            <a:off x="361635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201B259-1D20-32D4-4059-3E9FB567B64B}"/>
              </a:ext>
            </a:extLst>
          </p:cNvPr>
          <p:cNvSpPr/>
          <p:nvPr/>
        </p:nvSpPr>
        <p:spPr>
          <a:xfrm>
            <a:off x="419722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34AC60-918A-9A0F-F7AD-57FCD3A05502}"/>
              </a:ext>
            </a:extLst>
          </p:cNvPr>
          <p:cNvSpPr/>
          <p:nvPr/>
        </p:nvSpPr>
        <p:spPr>
          <a:xfrm>
            <a:off x="4800874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DEC1B74-7C15-456E-159B-0669D1008315}"/>
              </a:ext>
            </a:extLst>
          </p:cNvPr>
          <p:cNvSpPr/>
          <p:nvPr/>
        </p:nvSpPr>
        <p:spPr>
          <a:xfrm>
            <a:off x="5404526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0F3CB3-CA7D-6A40-50E7-103413808111}"/>
              </a:ext>
            </a:extLst>
          </p:cNvPr>
          <p:cNvSpPr/>
          <p:nvPr/>
        </p:nvSpPr>
        <p:spPr>
          <a:xfrm>
            <a:off x="6008178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75BA54C-9432-7667-91D7-299112A05B53}"/>
              </a:ext>
            </a:extLst>
          </p:cNvPr>
          <p:cNvSpPr/>
          <p:nvPr/>
        </p:nvSpPr>
        <p:spPr>
          <a:xfrm>
            <a:off x="6611830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289036F-1CB3-3AEC-4950-CEFEE11E28B8}"/>
              </a:ext>
            </a:extLst>
          </p:cNvPr>
          <p:cNvSpPr/>
          <p:nvPr/>
        </p:nvSpPr>
        <p:spPr>
          <a:xfrm>
            <a:off x="721548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8986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or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We are picking an unordered subset of 3 distinct elements 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We use a combination to count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possible subsets.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We see a summation, which means we are looking at some </a:t>
                </a:r>
                <a:r>
                  <a:rPr lang="en-US" sz="2400" u="sng" dirty="0">
                    <a:solidFill>
                      <a:schemeClr val="accent4">
                        <a:lumMod val="75000"/>
                      </a:schemeClr>
                    </a:solidFill>
                  </a:rPr>
                  <a:t>disjoint cases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. In each case we still want to pick 3 elements. Let’s think about the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In this case, the formula says we have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options. </a:t>
                </a:r>
                <a:endParaRPr lang="en-US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  <a:blipFill>
                <a:blip r:embed="rId3"/>
                <a:stretch>
                  <a:fillRect l="-1264" r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4C67B68-8B1E-3689-37B2-8EF6E4D33CEF}"/>
              </a:ext>
            </a:extLst>
          </p:cNvPr>
          <p:cNvGrpSpPr/>
          <p:nvPr/>
        </p:nvGrpSpPr>
        <p:grpSpPr>
          <a:xfrm>
            <a:off x="538012" y="5887453"/>
            <a:ext cx="1131033" cy="166137"/>
            <a:chOff x="6713860" y="2228850"/>
            <a:chExt cx="1852067" cy="33147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0B370C-3CD4-4852-8FCD-147055DDFC1F}"/>
                </a:ext>
              </a:extLst>
            </p:cNvPr>
            <p:cNvCxnSpPr/>
            <p:nvPr/>
          </p:nvCxnSpPr>
          <p:spPr>
            <a:xfrm>
              <a:off x="6741780" y="2228850"/>
              <a:ext cx="0" cy="33147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A88D16-B08C-EEA5-640C-2D4794D073B3}"/>
                </a:ext>
              </a:extLst>
            </p:cNvPr>
            <p:cNvCxnSpPr/>
            <p:nvPr/>
          </p:nvCxnSpPr>
          <p:spPr>
            <a:xfrm>
              <a:off x="8548477" y="2228850"/>
              <a:ext cx="0" cy="33147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F0E169-02B8-9836-F89C-97E8EB6C19CF}"/>
                </a:ext>
              </a:extLst>
            </p:cNvPr>
            <p:cNvCxnSpPr>
              <a:cxnSpLocks/>
            </p:cNvCxnSpPr>
            <p:nvPr/>
          </p:nvCxnSpPr>
          <p:spPr>
            <a:xfrm>
              <a:off x="6713860" y="2228850"/>
              <a:ext cx="185206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0FA7D0-4F98-0555-D144-D0AF6CD08301}"/>
              </a:ext>
            </a:extLst>
          </p:cNvPr>
          <p:cNvGrpSpPr/>
          <p:nvPr/>
        </p:nvGrpSpPr>
        <p:grpSpPr>
          <a:xfrm>
            <a:off x="2373610" y="5877569"/>
            <a:ext cx="5293124" cy="166137"/>
            <a:chOff x="6713860" y="2228850"/>
            <a:chExt cx="8667491" cy="33147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7AB296-837F-14C9-3272-04B9110D5D57}"/>
                </a:ext>
              </a:extLst>
            </p:cNvPr>
            <p:cNvCxnSpPr/>
            <p:nvPr/>
          </p:nvCxnSpPr>
          <p:spPr>
            <a:xfrm>
              <a:off x="6741780" y="2228850"/>
              <a:ext cx="0" cy="33147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4D4585-1E9E-9ADD-F58E-27A9E897BDDD}"/>
                </a:ext>
              </a:extLst>
            </p:cNvPr>
            <p:cNvCxnSpPr/>
            <p:nvPr/>
          </p:nvCxnSpPr>
          <p:spPr>
            <a:xfrm>
              <a:off x="15352605" y="2228850"/>
              <a:ext cx="0" cy="33147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22AB23-6EA3-9A11-91FE-F672D2738F22}"/>
                </a:ext>
              </a:extLst>
            </p:cNvPr>
            <p:cNvCxnSpPr>
              <a:cxnSpLocks/>
            </p:cNvCxnSpPr>
            <p:nvPr/>
          </p:nvCxnSpPr>
          <p:spPr>
            <a:xfrm>
              <a:off x="6713860" y="2228850"/>
              <a:ext cx="8667491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1AB72771-2B4E-778E-8A72-F9B6095D1DF7}"/>
              </a:ext>
            </a:extLst>
          </p:cNvPr>
          <p:cNvSpPr/>
          <p:nvPr/>
        </p:nvSpPr>
        <p:spPr>
          <a:xfrm>
            <a:off x="59809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42A728E-D359-B082-BF97-09218C03EF85}"/>
              </a:ext>
            </a:extLst>
          </p:cNvPr>
          <p:cNvSpPr/>
          <p:nvPr/>
        </p:nvSpPr>
        <p:spPr>
          <a:xfrm>
            <a:off x="1201751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B12833-766F-6739-3C15-5BE1D09441F3}"/>
              </a:ext>
            </a:extLst>
          </p:cNvPr>
          <p:cNvSpPr/>
          <p:nvPr/>
        </p:nvSpPr>
        <p:spPr>
          <a:xfrm>
            <a:off x="1805403" y="6005905"/>
            <a:ext cx="451252" cy="4512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1F52A73-9AED-B8CF-1FE8-3EBA08658908}"/>
              </a:ext>
            </a:extLst>
          </p:cNvPr>
          <p:cNvSpPr/>
          <p:nvPr/>
        </p:nvSpPr>
        <p:spPr>
          <a:xfrm>
            <a:off x="2409055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0BE634D-B3A8-59F4-DFF1-5742042EFA63}"/>
              </a:ext>
            </a:extLst>
          </p:cNvPr>
          <p:cNvSpPr/>
          <p:nvPr/>
        </p:nvSpPr>
        <p:spPr>
          <a:xfrm>
            <a:off x="3012707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0108C9-EFB8-2BDF-E181-598ACA0B9CA5}"/>
              </a:ext>
            </a:extLst>
          </p:cNvPr>
          <p:cNvSpPr/>
          <p:nvPr/>
        </p:nvSpPr>
        <p:spPr>
          <a:xfrm>
            <a:off x="361635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97711C4-449D-E62B-25A3-6A9AA8C3296C}"/>
              </a:ext>
            </a:extLst>
          </p:cNvPr>
          <p:cNvSpPr/>
          <p:nvPr/>
        </p:nvSpPr>
        <p:spPr>
          <a:xfrm>
            <a:off x="419722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E00BC3F-8F3F-3311-1F7C-406F89E90978}"/>
              </a:ext>
            </a:extLst>
          </p:cNvPr>
          <p:cNvSpPr/>
          <p:nvPr/>
        </p:nvSpPr>
        <p:spPr>
          <a:xfrm>
            <a:off x="4800874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52FFD1A-1ADE-8BF1-DF86-BEAC28809713}"/>
              </a:ext>
            </a:extLst>
          </p:cNvPr>
          <p:cNvSpPr/>
          <p:nvPr/>
        </p:nvSpPr>
        <p:spPr>
          <a:xfrm>
            <a:off x="5404526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6E50B1-E9CD-8B95-2641-843D1514AB21}"/>
              </a:ext>
            </a:extLst>
          </p:cNvPr>
          <p:cNvSpPr/>
          <p:nvPr/>
        </p:nvSpPr>
        <p:spPr>
          <a:xfrm>
            <a:off x="6008178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01A3A46-51BC-AC1F-5C3A-592A8020159B}"/>
              </a:ext>
            </a:extLst>
          </p:cNvPr>
          <p:cNvSpPr/>
          <p:nvPr/>
        </p:nvSpPr>
        <p:spPr>
          <a:xfrm>
            <a:off x="6611830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084FAB7-302D-E5A5-6F28-11D538DA771E}"/>
              </a:ext>
            </a:extLst>
          </p:cNvPr>
          <p:cNvSpPr/>
          <p:nvPr/>
        </p:nvSpPr>
        <p:spPr>
          <a:xfrm>
            <a:off x="721548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78675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18725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or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We are picking an unordered subset of 3 distinct elements 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We use a combination to count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possible subsets.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We see a summation, which means we are looking at some </a:t>
                </a:r>
                <a:r>
                  <a:rPr lang="en-US" sz="2400" u="sng" dirty="0">
                    <a:solidFill>
                      <a:schemeClr val="accent4">
                        <a:lumMod val="75000"/>
                      </a:schemeClr>
                    </a:solidFill>
                  </a:rPr>
                  <a:t>disjoint cases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. In each case we still want to pick 3 elements. Let’s think about the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In this case, the formula says we have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options.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So… our cases are based on what the “middle” is. Then we pick the “left” and “right”.</a:t>
                </a:r>
                <a:endParaRPr lang="en-US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187251" cy="5343957"/>
              </a:xfrm>
              <a:blipFill>
                <a:blip r:embed="rId3"/>
                <a:stretch>
                  <a:fillRect l="-1253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4C67B68-8B1E-3689-37B2-8EF6E4D33CEF}"/>
              </a:ext>
            </a:extLst>
          </p:cNvPr>
          <p:cNvGrpSpPr/>
          <p:nvPr/>
        </p:nvGrpSpPr>
        <p:grpSpPr>
          <a:xfrm>
            <a:off x="538012" y="5887453"/>
            <a:ext cx="1131033" cy="166137"/>
            <a:chOff x="6713860" y="2228850"/>
            <a:chExt cx="1852067" cy="33147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80B370C-3CD4-4852-8FCD-147055DDFC1F}"/>
                </a:ext>
              </a:extLst>
            </p:cNvPr>
            <p:cNvCxnSpPr/>
            <p:nvPr/>
          </p:nvCxnSpPr>
          <p:spPr>
            <a:xfrm>
              <a:off x="6741780" y="2228850"/>
              <a:ext cx="0" cy="33147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FA88D16-B08C-EEA5-640C-2D4794D073B3}"/>
                </a:ext>
              </a:extLst>
            </p:cNvPr>
            <p:cNvCxnSpPr/>
            <p:nvPr/>
          </p:nvCxnSpPr>
          <p:spPr>
            <a:xfrm>
              <a:off x="8548477" y="2228850"/>
              <a:ext cx="0" cy="33147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F0E169-02B8-9836-F89C-97E8EB6C19CF}"/>
                </a:ext>
              </a:extLst>
            </p:cNvPr>
            <p:cNvCxnSpPr>
              <a:cxnSpLocks/>
            </p:cNvCxnSpPr>
            <p:nvPr/>
          </p:nvCxnSpPr>
          <p:spPr>
            <a:xfrm>
              <a:off x="6713860" y="2228850"/>
              <a:ext cx="1852067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0FA7D0-4F98-0555-D144-D0AF6CD08301}"/>
              </a:ext>
            </a:extLst>
          </p:cNvPr>
          <p:cNvGrpSpPr/>
          <p:nvPr/>
        </p:nvGrpSpPr>
        <p:grpSpPr>
          <a:xfrm>
            <a:off x="2373610" y="5877569"/>
            <a:ext cx="5293124" cy="166137"/>
            <a:chOff x="6713860" y="2228850"/>
            <a:chExt cx="8667491" cy="33147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07AB296-837F-14C9-3272-04B9110D5D57}"/>
                </a:ext>
              </a:extLst>
            </p:cNvPr>
            <p:cNvCxnSpPr/>
            <p:nvPr/>
          </p:nvCxnSpPr>
          <p:spPr>
            <a:xfrm>
              <a:off x="6741780" y="2228850"/>
              <a:ext cx="0" cy="33147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A4D4585-1E9E-9ADD-F58E-27A9E897BDDD}"/>
                </a:ext>
              </a:extLst>
            </p:cNvPr>
            <p:cNvCxnSpPr/>
            <p:nvPr/>
          </p:nvCxnSpPr>
          <p:spPr>
            <a:xfrm>
              <a:off x="15352605" y="2228850"/>
              <a:ext cx="0" cy="33147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022AB23-6EA3-9A11-91FE-F672D2738F22}"/>
                </a:ext>
              </a:extLst>
            </p:cNvPr>
            <p:cNvCxnSpPr>
              <a:cxnSpLocks/>
            </p:cNvCxnSpPr>
            <p:nvPr/>
          </p:nvCxnSpPr>
          <p:spPr>
            <a:xfrm>
              <a:off x="6713860" y="2228850"/>
              <a:ext cx="8667491" cy="0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6CA86C53-027E-300A-A6E0-B2EA1BA65412}"/>
              </a:ext>
            </a:extLst>
          </p:cNvPr>
          <p:cNvSpPr/>
          <p:nvPr/>
        </p:nvSpPr>
        <p:spPr>
          <a:xfrm>
            <a:off x="59809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7BB1B2F-F8AF-D3D2-B926-7D397975B0DC}"/>
              </a:ext>
            </a:extLst>
          </p:cNvPr>
          <p:cNvSpPr/>
          <p:nvPr/>
        </p:nvSpPr>
        <p:spPr>
          <a:xfrm>
            <a:off x="1201751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952049E-01E0-CE3E-73A3-F851BCACB0D2}"/>
              </a:ext>
            </a:extLst>
          </p:cNvPr>
          <p:cNvSpPr/>
          <p:nvPr/>
        </p:nvSpPr>
        <p:spPr>
          <a:xfrm>
            <a:off x="1805403" y="6005905"/>
            <a:ext cx="451252" cy="45125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F4500B3-A2FD-36FE-31EE-B3A2B1498F5F}"/>
              </a:ext>
            </a:extLst>
          </p:cNvPr>
          <p:cNvSpPr/>
          <p:nvPr/>
        </p:nvSpPr>
        <p:spPr>
          <a:xfrm>
            <a:off x="2409055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7F004E4-F1B1-2705-FF79-2A4B5249BC68}"/>
              </a:ext>
            </a:extLst>
          </p:cNvPr>
          <p:cNvSpPr/>
          <p:nvPr/>
        </p:nvSpPr>
        <p:spPr>
          <a:xfrm>
            <a:off x="3012707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0BA6B7B-73D6-31EC-1F27-753471A51E28}"/>
              </a:ext>
            </a:extLst>
          </p:cNvPr>
          <p:cNvSpPr/>
          <p:nvPr/>
        </p:nvSpPr>
        <p:spPr>
          <a:xfrm>
            <a:off x="361635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906617F-E449-06A6-87EF-D2C077BA6EF8}"/>
              </a:ext>
            </a:extLst>
          </p:cNvPr>
          <p:cNvSpPr/>
          <p:nvPr/>
        </p:nvSpPr>
        <p:spPr>
          <a:xfrm>
            <a:off x="419722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DCA488-892B-3616-15F3-45D73FD4B462}"/>
              </a:ext>
            </a:extLst>
          </p:cNvPr>
          <p:cNvSpPr/>
          <p:nvPr/>
        </p:nvSpPr>
        <p:spPr>
          <a:xfrm>
            <a:off x="4800874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DE95230-8A6A-CC30-6756-CD4CC12FE675}"/>
              </a:ext>
            </a:extLst>
          </p:cNvPr>
          <p:cNvSpPr/>
          <p:nvPr/>
        </p:nvSpPr>
        <p:spPr>
          <a:xfrm>
            <a:off x="5404526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D422FE-52C1-DFFB-236A-00B63DC5B5CA}"/>
              </a:ext>
            </a:extLst>
          </p:cNvPr>
          <p:cNvSpPr/>
          <p:nvPr/>
        </p:nvSpPr>
        <p:spPr>
          <a:xfrm>
            <a:off x="6008178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4D0C5B-30ED-EAF5-722F-2177B3DD178F}"/>
              </a:ext>
            </a:extLst>
          </p:cNvPr>
          <p:cNvSpPr/>
          <p:nvPr/>
        </p:nvSpPr>
        <p:spPr>
          <a:xfrm>
            <a:off x="6611830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D96BDE8-2218-7AC1-2360-56A8071D7E71}"/>
              </a:ext>
            </a:extLst>
          </p:cNvPr>
          <p:cNvSpPr/>
          <p:nvPr/>
        </p:nvSpPr>
        <p:spPr>
          <a:xfrm>
            <a:off x="721548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54193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18725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or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We are picking an unordered subset of 3 distinct elements 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We use a combination to count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possible subsets.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 </a:t>
                </a:r>
                <a:r>
                  <a:rPr lang="en-US" sz="2400" dirty="0"/>
                  <a:t>We are looking at cases based on what the middle value in order in the subset is. These </a:t>
                </a:r>
                <a:r>
                  <a:rPr lang="en-US" sz="2400" dirty="0">
                    <a:solidFill>
                      <a:schemeClr val="tx1"/>
                    </a:solidFill>
                  </a:rPr>
                  <a:t>cases go from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</a:rPr>
                  <a:t>=2 to n+1. For each possible “middle value” we need to pick a value smaller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one larger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create this set of 3.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 smaller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There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values larger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-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(exclusive)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 So,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ways to pick to remaining two values (we use the product rule because we are using a sequential process where we first pick the smaller, then the larger number. We sum these together because these are disjoint cases. </a:t>
                </a:r>
                <a:endParaRPr lang="en-US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187251" cy="5343957"/>
              </a:xfrm>
              <a:blipFill>
                <a:blip r:embed="rId3"/>
                <a:stretch>
                  <a:fillRect l="-1253" r="-1362" b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62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18725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i="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or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We are picking an unordered subset of 3 distinct elements 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We use a combination to count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possible subsets.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 </a:t>
                </a:r>
                <a:r>
                  <a:rPr lang="en-US" sz="2000" dirty="0"/>
                  <a:t>We are looking at cases based on what the middle value in order in the subset is – the possible values of the middle values is between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For each possible “middle value” we need to pick a value smaller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one larger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create this set of 3.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values smaller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values larger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- 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(exclusive)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. So,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000" b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ways to pick to remaining two values (we use the product rule because we are using a sequential process where we first pick the smaller, then the larger number. We sum these together because these are disjoint cases. 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Since both sides count the number of options in the same scenario, they are equal.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187251" cy="5343957"/>
              </a:xfrm>
              <a:blipFill>
                <a:blip r:embed="rId3"/>
                <a:stretch>
                  <a:fillRect l="-1253" r="-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945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D5C9-BD69-DADF-5B75-1AAC5C76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2164258" cy="590415"/>
          </a:xfrm>
        </p:spPr>
        <p:txBody>
          <a:bodyPr/>
          <a:lstStyle/>
          <a:p>
            <a:r>
              <a:rPr lang="en-US" dirty="0"/>
              <a:t>Counting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C7F3A-61D6-2FDF-C88D-F8EEE4111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6630" y="3709818"/>
            <a:ext cx="6504161" cy="862182"/>
          </a:xfrm>
        </p:spPr>
        <p:txBody>
          <a:bodyPr>
            <a:normAutofit/>
          </a:bodyPr>
          <a:lstStyle/>
          <a:p>
            <a:r>
              <a:rPr lang="en-US" sz="2400" b="1" dirty="0"/>
              <a:t>Counting the number of ways to do something, </a:t>
            </a:r>
            <a:r>
              <a:rPr lang="en-US" sz="2400" b="1" i="1" dirty="0"/>
              <a:t>the size of a set</a:t>
            </a:r>
          </a:p>
        </p:txBody>
      </p:sp>
    </p:spTree>
    <p:extLst>
      <p:ext uri="{BB962C8B-B14F-4D97-AF65-F5344CB8AC3E}">
        <p14:creationId xmlns:p14="http://schemas.microsoft.com/office/powerpoint/2010/main" val="585249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7" y="263275"/>
            <a:ext cx="11187259" cy="1014667"/>
          </a:xfrm>
        </p:spPr>
        <p:txBody>
          <a:bodyPr>
            <a:normAutofit/>
          </a:bodyPr>
          <a:lstStyle/>
          <a:p>
            <a:r>
              <a:rPr lang="en-US" sz="4200" dirty="0"/>
              <a:t>Lots of counting…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7599AEC-362D-1B36-436F-6BF938725894}"/>
                  </a:ext>
                </a:extLst>
              </p:cNvPr>
              <p:cNvSpPr/>
              <p:nvPr/>
            </p:nvSpPr>
            <p:spPr>
              <a:xfrm>
                <a:off x="575238" y="1297304"/>
                <a:ext cx="11317765" cy="861772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Complementary counting</a:t>
                </a:r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C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ounting the ways for A to </a:t>
                </a:r>
                <a:r>
                  <a:rPr lang="en-US" sz="2400" b="1" u="sng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not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occur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ways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for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to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NOT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occur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total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options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ways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for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to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occur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7599AEC-362D-1B36-436F-6BF938725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297304"/>
                <a:ext cx="11317765" cy="861772"/>
              </a:xfrm>
              <a:prstGeom prst="roundRect">
                <a:avLst/>
              </a:prstGeom>
              <a:blipFill>
                <a:blip r:embed="rId3"/>
                <a:stretch>
                  <a:fillRect l="-214" b="-667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604CA23-4CB8-E030-A456-4E3D1663D3B9}"/>
                  </a:ext>
                </a:extLst>
              </p:cNvPr>
              <p:cNvSpPr/>
              <p:nvPr/>
            </p:nvSpPr>
            <p:spPr>
              <a:xfrm>
                <a:off x="575238" y="4629338"/>
                <a:ext cx="5382217" cy="861772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Permutations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if the </a:t>
                </a: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order of the k elements does matter</a:t>
                </a: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604CA23-4CB8-E030-A456-4E3D1663D3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4629338"/>
                <a:ext cx="5382217" cy="861772"/>
              </a:xfrm>
              <a:prstGeom prst="roundRect">
                <a:avLst/>
              </a:prstGeom>
              <a:blipFill>
                <a:blip r:embed="rId4"/>
                <a:stretch>
                  <a:fillRect b="-6623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8B1439D-7E70-527B-FC5A-0944552E4832}"/>
                  </a:ext>
                </a:extLst>
              </p:cNvPr>
              <p:cNvSpPr/>
              <p:nvPr/>
            </p:nvSpPr>
            <p:spPr>
              <a:xfrm>
                <a:off x="575237" y="2349295"/>
                <a:ext cx="11317765" cy="861772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Product rule: </a:t>
                </a:r>
                <a:r>
                  <a:rPr lang="en-US" sz="2400" i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Sequential process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options in 1</a:t>
                </a:r>
                <a:r>
                  <a:rPr lang="en-US" sz="2400" baseline="300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st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step,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options in 2</a:t>
                </a:r>
                <a:r>
                  <a:rPr lang="en-US" sz="2400" baseline="300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nd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in 3</a:t>
                </a:r>
                <a:r>
                  <a:rPr lang="en-US" sz="2400" baseline="300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rd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step, etc. we pick 1 option from each to form the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⋅…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78B1439D-7E70-527B-FC5A-0944552E4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2349295"/>
                <a:ext cx="11317765" cy="861772"/>
              </a:xfrm>
              <a:prstGeom prst="roundRect">
                <a:avLst/>
              </a:prstGeom>
              <a:blipFill>
                <a:blip r:embed="rId5"/>
                <a:stretch>
                  <a:fillRect l="-214" r="-804" b="-6623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3D94C76-AA35-3F4A-A282-CBF91AE523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9820" y="4166063"/>
                <a:ext cx="11187258" cy="558334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Picking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u="sng" dirty="0"/>
                  <a:t>distinct</a:t>
                </a:r>
                <a:r>
                  <a:rPr lang="en-US" sz="2400" b="1" dirty="0"/>
                  <a:t> elements from a group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u="sng" dirty="0"/>
                  <a:t>distinct</a:t>
                </a:r>
                <a:r>
                  <a:rPr lang="en-US" sz="2400" b="1" dirty="0"/>
                  <a:t> elements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73D94C76-AA35-3F4A-A282-CBF91AE523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820" y="4166063"/>
                <a:ext cx="11187258" cy="558334"/>
              </a:xfrm>
              <a:blipFill>
                <a:blip r:embed="rId6"/>
                <a:stretch>
                  <a:fillRect l="-436" t="-14130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65316CC-753D-FB5D-F0D4-0816FE103B0F}"/>
                  </a:ext>
                </a:extLst>
              </p:cNvPr>
              <p:cNvSpPr/>
              <p:nvPr/>
            </p:nvSpPr>
            <p:spPr>
              <a:xfrm>
                <a:off x="6096000" y="4606079"/>
                <a:ext cx="5797003" cy="861772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Combinations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if the </a:t>
                </a: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order of the k elements does </a:t>
                </a:r>
                <a:r>
                  <a:rPr lang="en-US" sz="2400" b="1" u="sng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not</a:t>
                </a: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matter</a:t>
                </a:r>
              </a:p>
            </p:txBody>
          </p:sp>
        </mc:Choice>
        <mc:Fallback xmlns="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E65316CC-753D-FB5D-F0D4-0816FE103B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06079"/>
                <a:ext cx="5797003" cy="861772"/>
              </a:xfrm>
              <a:prstGeom prst="roundRect">
                <a:avLst/>
              </a:prstGeom>
              <a:blipFill>
                <a:blip r:embed="rId7"/>
                <a:stretch>
                  <a:fillRect t="-1333" b="-10000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8F7FA1C-FBFA-3B7D-7162-4E6B15F61752}"/>
                  </a:ext>
                </a:extLst>
              </p:cNvPr>
              <p:cNvSpPr/>
              <p:nvPr/>
            </p:nvSpPr>
            <p:spPr>
              <a:xfrm>
                <a:off x="575237" y="3406693"/>
                <a:ext cx="11317765" cy="558334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Stars and bars: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400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𝑛</m:t>
                            </m:r>
                            <m:r>
                              <a:rPr lang="en-US" sz="2400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+</m:t>
                            </m:r>
                            <m:r>
                              <a:rPr lang="en-US" sz="2400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𝑘</m:t>
                            </m:r>
                            <m:r>
                              <a:rPr lang="en-US" sz="2400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ways to distribute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u="sng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identical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things to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distinct types </a:t>
                </a:r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8F7FA1C-FBFA-3B7D-7162-4E6B15F617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3406693"/>
                <a:ext cx="11317765" cy="558334"/>
              </a:xfrm>
              <a:prstGeom prst="roundRect">
                <a:avLst/>
              </a:prstGeom>
              <a:blipFill>
                <a:blip r:embed="rId8"/>
                <a:stretch>
                  <a:fillRect b="-7000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B947C90-2E70-E53F-4399-57D05A0468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2371" y="5638524"/>
                <a:ext cx="11187258" cy="55833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/>
                  <a:t>Finding the size of a </a:t>
                </a:r>
                <a:r>
                  <a:rPr lang="en-US" sz="2400" b="1" u="sng" dirty="0"/>
                  <a:t>union of sets</a:t>
                </a:r>
                <a:r>
                  <a:rPr lang="en-US" sz="2400" b="1" dirty="0"/>
                  <a:t> -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∪…|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EB947C90-2E70-E53F-4399-57D05A046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71" y="5638524"/>
                <a:ext cx="11187258" cy="558334"/>
              </a:xfrm>
              <a:prstGeom prst="rect">
                <a:avLst/>
              </a:prstGeom>
              <a:blipFill>
                <a:blip r:embed="rId9"/>
                <a:stretch>
                  <a:fillRect l="-436" t="-14130" b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579BCC-F3C5-55E0-66C4-85189F3C1FEE}"/>
                  </a:ext>
                </a:extLst>
              </p:cNvPr>
              <p:cNvSpPr/>
              <p:nvPr/>
            </p:nvSpPr>
            <p:spPr>
              <a:xfrm>
                <a:off x="575237" y="6094563"/>
                <a:ext cx="4942466" cy="558334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rule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If 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disjoint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+…</m:t>
                    </m:r>
                  </m:oMath>
                </a14:m>
                <a:endParaRPr lang="en-US" sz="2400" b="1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CD579BCC-F3C5-55E0-66C4-85189F3C1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7" y="6094563"/>
                <a:ext cx="4942466" cy="558334"/>
              </a:xfrm>
              <a:prstGeom prst="roundRect">
                <a:avLst/>
              </a:prstGeom>
              <a:blipFill>
                <a:blip r:embed="rId10"/>
                <a:stretch>
                  <a:fillRect b="-8000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3382BCE-6D5D-D3B7-994A-24EE00183CFD}"/>
              </a:ext>
            </a:extLst>
          </p:cNvPr>
          <p:cNvSpPr/>
          <p:nvPr/>
        </p:nvSpPr>
        <p:spPr>
          <a:xfrm>
            <a:off x="5652653" y="6088956"/>
            <a:ext cx="6240350" cy="558334"/>
          </a:xfrm>
          <a:prstGeom prst="round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91440" lvl="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lang="en-US" sz="2400" b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Inclusion-Exclusion</a:t>
            </a:r>
            <a:r>
              <a:rPr lang="en-US" sz="24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n-US" sz="2400" i="1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singles</a:t>
            </a:r>
            <a:r>
              <a:rPr lang="en-US" sz="2400" b="1" i="1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</a:t>
            </a:r>
            <a:r>
              <a:rPr lang="en-US" sz="2400" i="1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doubles</a:t>
            </a:r>
            <a:r>
              <a:rPr lang="en-US" sz="2400" b="1" i="1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+</a:t>
            </a:r>
            <a:r>
              <a:rPr lang="en-US" sz="2400" i="1" dirty="0" err="1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triples</a:t>
            </a:r>
            <a:r>
              <a:rPr lang="en-US" sz="2400" b="1" i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</a:t>
            </a:r>
            <a:r>
              <a:rPr lang="en-US" sz="2400" i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…</a:t>
            </a:r>
            <a:endParaRPr lang="en-US" sz="2000" b="1" i="1" dirty="0">
              <a:solidFill>
                <a:prstClr val="black"/>
              </a:solidFill>
              <a:latin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8D114F6-415F-39FC-668D-180A9155A89D}"/>
                  </a:ext>
                </a:extLst>
              </p:cNvPr>
              <p:cNvSpPr/>
              <p:nvPr/>
            </p:nvSpPr>
            <p:spPr>
              <a:xfrm>
                <a:off x="5319294" y="548935"/>
                <a:ext cx="6573708" cy="562156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Factorial: </a:t>
                </a:r>
                <a14:m>
                  <m:oMath xmlns:m="http://schemas.openxmlformats.org/officeDocument/2006/math">
                    <m:r>
                      <a:rPr lang="en-US" sz="240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4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!</m:t>
                    </m:r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ways to </a:t>
                </a:r>
                <a:r>
                  <a:rPr lang="en-US" sz="2400" u="sng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rearrange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u="sng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distinct</a:t>
                </a:r>
                <a:r>
                  <a:rPr lang="en-US" sz="2400" kern="1200" dirty="0">
                    <a:solidFill>
                      <a:srgbClr val="000000"/>
                    </a:solidFill>
                    <a:effectLst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things</a:t>
                </a:r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E8D114F6-415F-39FC-668D-180A9155A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94" y="548935"/>
                <a:ext cx="6573708" cy="562156"/>
              </a:xfrm>
              <a:prstGeom prst="roundRect">
                <a:avLst/>
              </a:prstGeom>
              <a:blipFill>
                <a:blip r:embed="rId11"/>
                <a:stretch>
                  <a:fillRect l="-644" b="-7921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5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tell which approach(es) to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7A5-0BF1-4E1E-B7E5-AB7E3E97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99443"/>
            <a:ext cx="11187258" cy="53169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Identify keywords in the problem, and key properties, and think about what techniques match those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If an approach isn’t working or things are getting out of control, try a different approach!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There are often multiple ways to solve the same problem </a:t>
            </a:r>
            <a:r>
              <a:rPr lang="en-US" dirty="0">
                <a:sym typeface="Wingdings" panose="05000000000000000000" pitchFamily="2" charset="2"/>
              </a:rPr>
              <a:t>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 In some problems, we might need to start by solving a simplified version of the problem and then dividing/subtracting out overcounting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/>
          </a:p>
          <a:p>
            <a:r>
              <a:rPr lang="en-US" dirty="0"/>
              <a:t>This all takes practice so don’t be hard on yourself if you don’t think of the correct answer at first glance!! </a:t>
            </a:r>
          </a:p>
        </p:txBody>
      </p:sp>
    </p:spTree>
    <p:extLst>
      <p:ext uri="{BB962C8B-B14F-4D97-AF65-F5344CB8AC3E}">
        <p14:creationId xmlns:p14="http://schemas.microsoft.com/office/powerpoint/2010/main" val="468156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tell which approach(es) to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7A5-0BF1-4E1E-B7E5-AB7E3E97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541008"/>
            <a:ext cx="11187258" cy="5316992"/>
          </a:xfrm>
        </p:spPr>
        <p:txBody>
          <a:bodyPr>
            <a:normAutofit/>
          </a:bodyPr>
          <a:lstStyle/>
          <a:p>
            <a:r>
              <a:rPr lang="en-US" dirty="0"/>
              <a:t>&gt; Can we break this into some disjoint cases? (</a:t>
            </a:r>
            <a:r>
              <a:rPr lang="en-US" b="1" dirty="0"/>
              <a:t>sum rule</a:t>
            </a:r>
            <a:r>
              <a:rPr lang="en-US" dirty="0"/>
              <a:t>)</a:t>
            </a:r>
          </a:p>
          <a:p>
            <a:r>
              <a:rPr lang="en-US" dirty="0"/>
              <a:t>&gt; Can we create our desired outcomes with a clear sequential process? (</a:t>
            </a:r>
            <a:r>
              <a:rPr lang="en-US" b="1" dirty="0"/>
              <a:t>product rule</a:t>
            </a:r>
            <a:r>
              <a:rPr lang="en-US" dirty="0"/>
              <a:t>) </a:t>
            </a:r>
          </a:p>
          <a:p>
            <a:r>
              <a:rPr lang="en-US" dirty="0"/>
              <a:t>&gt; Are we counting the ways for something </a:t>
            </a:r>
            <a:r>
              <a:rPr lang="en-US" u="sng" dirty="0"/>
              <a:t>not</a:t>
            </a:r>
            <a:r>
              <a:rPr lang="en-US" dirty="0"/>
              <a:t> to occur? (</a:t>
            </a:r>
            <a:r>
              <a:rPr lang="en-US" b="1" dirty="0"/>
              <a:t>complementary counting</a:t>
            </a:r>
            <a:r>
              <a:rPr lang="en-US" dirty="0"/>
              <a:t>)</a:t>
            </a:r>
          </a:p>
          <a:p>
            <a:r>
              <a:rPr lang="en-US" dirty="0"/>
              <a:t>&gt; Are we dealing with the union of some sets? (</a:t>
            </a:r>
            <a:r>
              <a:rPr lang="en-US" b="1" dirty="0"/>
              <a:t>inclusion-exclusion</a:t>
            </a:r>
            <a:r>
              <a:rPr lang="en-US" dirty="0"/>
              <a:t>)</a:t>
            </a:r>
          </a:p>
          <a:p>
            <a:r>
              <a:rPr lang="en-US" dirty="0"/>
              <a:t>&gt; Does order matter or not in this problem? (</a:t>
            </a:r>
            <a:r>
              <a:rPr lang="en-US" b="1" dirty="0"/>
              <a:t>permutation</a:t>
            </a:r>
            <a:r>
              <a:rPr lang="en-US" dirty="0"/>
              <a:t> or </a:t>
            </a:r>
            <a:r>
              <a:rPr lang="en-US" b="1" dirty="0"/>
              <a:t>combination</a:t>
            </a:r>
            <a:r>
              <a:rPr lang="en-US" dirty="0"/>
              <a:t>)</a:t>
            </a:r>
          </a:p>
          <a:p>
            <a:r>
              <a:rPr lang="en-US" dirty="0"/>
              <a:t>&gt; Are the objects distinguishable or indistinguishable (</a:t>
            </a:r>
            <a:r>
              <a:rPr lang="en-US" b="1" dirty="0"/>
              <a:t>stars and bars </a:t>
            </a:r>
            <a:r>
              <a:rPr lang="en-US" dirty="0"/>
              <a:t>if indistinguishable)?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425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tell which approach(es) to take?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8" y="1541008"/>
                <a:ext cx="11616761" cy="531699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“at least one of A, B, </a:t>
                </a:r>
                <a:r>
                  <a:rPr lang="en-US" u="sng" dirty="0"/>
                  <a:t>or</a:t>
                </a:r>
                <a:r>
                  <a:rPr lang="en-US" dirty="0"/>
                  <a:t> C”, “either</a:t>
                </a:r>
                <a:r>
                  <a:rPr lang="en-US" b="1" dirty="0"/>
                  <a:t> </a:t>
                </a:r>
                <a:r>
                  <a:rPr lang="en-US" dirty="0"/>
                  <a:t>A </a:t>
                </a:r>
                <a:r>
                  <a:rPr lang="en-US" u="sng" dirty="0"/>
                  <a:t>or</a:t>
                </a:r>
                <a:r>
                  <a:rPr lang="en-US" b="1" dirty="0"/>
                  <a:t> </a:t>
                </a:r>
                <a:r>
                  <a:rPr lang="en-US" dirty="0"/>
                  <a:t>B</a:t>
                </a:r>
                <a:r>
                  <a:rPr lang="en-US" b="1" dirty="0"/>
                  <a:t> </a:t>
                </a:r>
                <a:r>
                  <a:rPr lang="en-US" u="sng" dirty="0"/>
                  <a:t>or</a:t>
                </a:r>
                <a:r>
                  <a:rPr lang="en-US" b="1" dirty="0"/>
                  <a:t> </a:t>
                </a:r>
                <a:r>
                  <a:rPr lang="en-US" dirty="0"/>
                  <a:t>C” -&gt;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b="1" dirty="0"/>
                  <a:t>sum rule </a:t>
                </a:r>
                <a:r>
                  <a:rPr lang="en-US" b="1" i="1" dirty="0"/>
                  <a:t>if disjoint </a:t>
                </a:r>
                <a:r>
                  <a:rPr lang="en-US" dirty="0" err="1"/>
                  <a:t>o.w</a:t>
                </a:r>
                <a:r>
                  <a:rPr lang="en-US" dirty="0"/>
                  <a:t>.</a:t>
                </a:r>
                <a:r>
                  <a:rPr lang="en-US" b="1" dirty="0"/>
                  <a:t> inclusion-exclusion</a:t>
                </a:r>
                <a:r>
                  <a:rPr lang="en-US" dirty="0"/>
                  <a:t> OR </a:t>
                </a:r>
                <a:r>
                  <a:rPr lang="en-US" b="1" dirty="0"/>
                  <a:t>take complement</a:t>
                </a:r>
                <a:r>
                  <a:rPr lang="en-US" dirty="0"/>
                  <a:t> to find none A, B, C)</a:t>
                </a:r>
                <a:endParaRPr lang="en-US" sz="1500" dirty="0"/>
              </a:p>
              <a:p>
                <a:r>
                  <a:rPr lang="en-US" dirty="0"/>
                  <a:t>“</a:t>
                </a:r>
                <a:r>
                  <a:rPr lang="en-US" u="sng" dirty="0"/>
                  <a:t>none of</a:t>
                </a:r>
                <a:r>
                  <a:rPr lang="en-US" dirty="0"/>
                  <a:t> A, B, C” -&gt;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ba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/>
                  <a:t>take the complement </a:t>
                </a:r>
                <a:r>
                  <a:rPr lang="en-US" dirty="0"/>
                  <a:t>and find the above OR you might be able to </a:t>
                </a:r>
                <a:r>
                  <a:rPr lang="en-US" b="1" dirty="0"/>
                  <a:t>setup a sequential process </a:t>
                </a:r>
                <a:r>
                  <a:rPr lang="en-US" dirty="0"/>
                  <a:t>in a way that ensures none of these happen by restricting certain options</a:t>
                </a:r>
              </a:p>
              <a:p>
                <a:r>
                  <a:rPr lang="en-US" dirty="0"/>
                  <a:t> “items of same type are </a:t>
                </a:r>
                <a:r>
                  <a:rPr lang="en-US" u="sng" dirty="0"/>
                  <a:t>indistinguishable</a:t>
                </a:r>
                <a:r>
                  <a:rPr lang="en-US" dirty="0"/>
                  <a:t>”, “only care about </a:t>
                </a:r>
                <a:r>
                  <a:rPr lang="en-US" u="sng" dirty="0"/>
                  <a:t>how many of  each type we select</a:t>
                </a:r>
                <a:r>
                  <a:rPr lang="en-US" dirty="0"/>
                  <a:t>”, “distribute </a:t>
                </a:r>
                <a:r>
                  <a:rPr lang="en-US" u="sng" dirty="0"/>
                  <a:t>identical</a:t>
                </a:r>
                <a:r>
                  <a:rPr lang="en-US" dirty="0"/>
                  <a:t> into distinguishable bins”</a:t>
                </a:r>
              </a:p>
              <a:p>
                <a:pPr lvl="1"/>
                <a:r>
                  <a:rPr lang="en-US" dirty="0"/>
                  <a:t>use the </a:t>
                </a:r>
                <a:r>
                  <a:rPr lang="en-US" b="1" dirty="0"/>
                  <a:t>stars and bars </a:t>
                </a:r>
                <a:r>
                  <a:rPr lang="en-US" dirty="0"/>
                  <a:t>approach with the identical items as stars and bins/types as bins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8" y="1541008"/>
                <a:ext cx="11616761" cy="5316992"/>
              </a:xfrm>
              <a:blipFill>
                <a:blip r:embed="rId3"/>
                <a:stretch>
                  <a:fillRect l="-682" t="-2064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921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278-6205-4143-8C7D-730A361E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0FB9-3DC2-41D1-9A12-CF02DC705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339256" cy="539414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HW1 </a:t>
            </a:r>
            <a:r>
              <a:rPr lang="en-US" dirty="0"/>
              <a:t>grades are out (regrade request close next Wednesday night)</a:t>
            </a:r>
          </a:p>
          <a:p>
            <a:r>
              <a:rPr lang="en-US" b="1" dirty="0"/>
              <a:t>HW2</a:t>
            </a:r>
            <a:r>
              <a:rPr lang="en-US" dirty="0"/>
              <a:t> due tonight</a:t>
            </a:r>
          </a:p>
          <a:p>
            <a:r>
              <a:rPr lang="en-US" b="1" dirty="0"/>
              <a:t>HW3</a:t>
            </a:r>
            <a:r>
              <a:rPr lang="en-US" dirty="0"/>
              <a:t> out this evening.</a:t>
            </a:r>
          </a:p>
          <a:p>
            <a:pPr lvl="1"/>
            <a:r>
              <a:rPr lang="en-US" sz="2600" dirty="0"/>
              <a:t>&gt; HW3 includes a programming project – using Bayes rule to do some machine learning – detecting whether emails are spam or “ham” (legitimate emails).</a:t>
            </a:r>
          </a:p>
          <a:p>
            <a:pPr lvl="1"/>
            <a:r>
              <a:rPr lang="en-US" sz="2600" dirty="0"/>
              <a:t>&gt; Longer than the programming on HW1 – please get started early!</a:t>
            </a:r>
          </a:p>
          <a:p>
            <a:pPr lvl="1"/>
            <a:r>
              <a:rPr lang="en-US" sz="2600" dirty="0"/>
              <a:t>&gt; Extra resources are available!</a:t>
            </a:r>
          </a:p>
          <a:p>
            <a:pPr lvl="1"/>
            <a:endParaRPr lang="en-US" sz="2600" b="1" dirty="0"/>
          </a:p>
          <a:p>
            <a:pPr lvl="1"/>
            <a:r>
              <a:rPr lang="en-US" sz="2800" b="1" dirty="0"/>
              <a:t>No section tomorrow (no section participation for tomorrow)</a:t>
            </a:r>
          </a:p>
          <a:p>
            <a:pPr lvl="1"/>
            <a:r>
              <a:rPr lang="en-US" sz="2600" b="1" u="sng" dirty="0"/>
              <a:t>Section video</a:t>
            </a:r>
            <a:r>
              <a:rPr lang="en-US" sz="2600" b="1" dirty="0"/>
              <a:t> </a:t>
            </a:r>
            <a:r>
              <a:rPr lang="en-US" sz="2600" dirty="0"/>
              <a:t>will be posted walking through some section problems!</a:t>
            </a:r>
          </a:p>
          <a:p>
            <a:pPr lvl="1"/>
            <a:endParaRPr lang="en-US" sz="2600" b="1" dirty="0"/>
          </a:p>
          <a:p>
            <a:pPr lvl="1"/>
            <a:r>
              <a:rPr lang="en-US" sz="2800" b="1" dirty="0"/>
              <a:t>No concept check for today’s lecture</a:t>
            </a:r>
          </a:p>
        </p:txBody>
      </p:sp>
    </p:spTree>
    <p:extLst>
      <p:ext uri="{BB962C8B-B14F-4D97-AF65-F5344CB8AC3E}">
        <p14:creationId xmlns:p14="http://schemas.microsoft.com/office/powerpoint/2010/main" val="31632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A3B06-D2A3-4354-A49F-BA953FB30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6167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Sleuth’s Criterion</a:t>
            </a:r>
            <a:br>
              <a:rPr lang="en-US" sz="3300" b="1" dirty="0"/>
            </a:br>
            <a:r>
              <a:rPr lang="en-US" sz="3300" b="1" dirty="0"/>
              <a:t>How to check if we counted correctly?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05BD8-2085-433B-A1F3-B2685F2A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73283"/>
            <a:ext cx="11187258" cy="5246494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dirty="0"/>
              <a:t>For each outcome that we want to count, there should be </a:t>
            </a:r>
            <a:r>
              <a:rPr lang="en-US" u="sng" dirty="0"/>
              <a:t>exactly one</a:t>
            </a:r>
            <a:r>
              <a:rPr lang="en-US" dirty="0"/>
              <a:t> set of choices in the sequential process that will lead to that outcome. 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are </a:t>
            </a:r>
            <a:r>
              <a:rPr lang="en-US" u="sng" dirty="0"/>
              <a:t>no sequence of choices</a:t>
            </a:r>
            <a:r>
              <a:rPr lang="en-US" dirty="0"/>
              <a:t> that will lead to the outcome, we have </a:t>
            </a:r>
            <a:r>
              <a:rPr lang="en-US" b="1" dirty="0"/>
              <a:t>undercounted</a:t>
            </a:r>
            <a:r>
              <a:rPr lang="en-US" dirty="0"/>
              <a:t>.</a:t>
            </a:r>
          </a:p>
          <a:p>
            <a:pPr>
              <a:spcBef>
                <a:spcPts val="2000"/>
              </a:spcBef>
            </a:pPr>
            <a:r>
              <a:rPr lang="en-US" dirty="0"/>
              <a:t>&gt; If there is </a:t>
            </a:r>
            <a:r>
              <a:rPr lang="en-US" u="sng" dirty="0"/>
              <a:t>more than one sequence of choices</a:t>
            </a:r>
            <a:r>
              <a:rPr lang="en-US" dirty="0"/>
              <a:t> that will lead to the outcome, we have </a:t>
            </a:r>
            <a:r>
              <a:rPr lang="en-US" b="1" dirty="0"/>
              <a:t>overcounted</a:t>
            </a:r>
            <a:r>
              <a:rPr lang="en-US" dirty="0"/>
              <a:t>. </a:t>
            </a:r>
          </a:p>
          <a:p>
            <a:pPr>
              <a:spcBef>
                <a:spcPts val="2000"/>
              </a:spcBef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200F45-65CB-68B1-32F4-AAC7C6B9F61C}"/>
              </a:ext>
            </a:extLst>
          </p:cNvPr>
          <p:cNvSpPr txBox="1"/>
          <p:nvPr/>
        </p:nvSpPr>
        <p:spPr>
          <a:xfrm>
            <a:off x="575239" y="5634461"/>
            <a:ext cx="11041521" cy="9602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Try </a:t>
            </a:r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writing down some possible outcomes, and make sure that there’s exactly 1 way to create each outcome with your sequential process!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17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277732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3100" i="1" dirty="0"/>
              <a:t>We use permutation or combination when selecting </a:t>
            </a:r>
            <a:r>
              <a:rPr lang="en-US" sz="3100" i="1" u="sng" dirty="0"/>
              <a:t>distinct</a:t>
            </a:r>
            <a:r>
              <a:rPr lang="en-US" sz="3100" i="1" dirty="0"/>
              <a:t> elements from a group of </a:t>
            </a:r>
            <a:r>
              <a:rPr lang="en-US" sz="3100" i="1" u="sng" dirty="0"/>
              <a:t>distinct</a:t>
            </a:r>
            <a:r>
              <a:rPr lang="en-US" sz="3100" i="1" dirty="0"/>
              <a:t> elements</a:t>
            </a:r>
            <a:br>
              <a:rPr lang="en-US" sz="3100" dirty="0"/>
            </a:br>
            <a:r>
              <a:rPr lang="en-US" sz="300" dirty="0"/>
              <a:t>3</a:t>
            </a:r>
            <a:r>
              <a:rPr lang="en-US" sz="1000" dirty="0"/>
              <a:t> </a:t>
            </a:r>
            <a:br>
              <a:rPr lang="en-US" dirty="0"/>
            </a:br>
            <a:r>
              <a:rPr lang="en-US" dirty="0"/>
              <a:t>But how to tell if order matters?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7A5-0BF1-4E1E-B7E5-AB7E3E97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081" y="1816656"/>
            <a:ext cx="11187258" cy="5316992"/>
          </a:xfrm>
        </p:spPr>
        <p:txBody>
          <a:bodyPr>
            <a:normAutofit/>
          </a:bodyPr>
          <a:lstStyle/>
          <a:p>
            <a:r>
              <a:rPr lang="en-US" b="1" dirty="0"/>
              <a:t>Try listing out some possible outcomes and think about, what outcomes do I want to be counted the same and what outcomes do I want to be counted separately? </a:t>
            </a:r>
          </a:p>
          <a:p>
            <a:endParaRPr lang="en-US" sz="1000" b="1" dirty="0"/>
          </a:p>
          <a:p>
            <a:r>
              <a:rPr lang="en-US" dirty="0"/>
              <a:t>For example….</a:t>
            </a:r>
          </a:p>
          <a:p>
            <a:r>
              <a:rPr lang="en-US" dirty="0"/>
              <a:t>&gt; </a:t>
            </a:r>
            <a:r>
              <a:rPr lang="en-US" b="1" dirty="0"/>
              <a:t>Counting paths from (0,0) to (5,3): </a:t>
            </a:r>
            <a:r>
              <a:rPr lang="en-US" dirty="0"/>
              <a:t>Picking 3 of 8 steps to go UP</a:t>
            </a:r>
          </a:p>
          <a:p>
            <a:pPr lvl="1"/>
            <a:r>
              <a:rPr lang="en-US" dirty="0"/>
              <a:t>    {S4, S2, S7} corresponds to the same path as {S2, S7, S4} -&gt; </a:t>
            </a:r>
            <a:r>
              <a:rPr lang="en-US" b="1" dirty="0"/>
              <a:t>combination</a:t>
            </a:r>
            <a:endParaRPr lang="en-US" dirty="0"/>
          </a:p>
          <a:p>
            <a:r>
              <a:rPr lang="en-US" b="1" dirty="0"/>
              <a:t>&gt; Picking 4 people to be on a team and assign them soccer positions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b="1" dirty="0"/>
              <a:t>    </a:t>
            </a:r>
            <a:r>
              <a:rPr lang="en-US" dirty="0"/>
              <a:t>{Position 1: A, Position 2: B, Position 3: C, Position 4: D}, {Position 1: B, Position 2: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D, Position 3: C, Position 4: A}, etc. are all corresponding to same subset but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   different positions/outcomes, so order does matter here -&gt; </a:t>
            </a:r>
            <a:r>
              <a:rPr lang="en-US" b="1" dirty="0"/>
              <a:t>permutation</a:t>
            </a:r>
            <a:r>
              <a:rPr lang="en-US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83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800" b="0" i="1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We use permutation or combination when selecting </a:t>
            </a:r>
            <a:r>
              <a:rPr kumimoji="0" lang="en-US" sz="2800" b="0" i="1" u="sng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distinct</a:t>
            </a:r>
            <a:r>
              <a:rPr kumimoji="0" lang="en-US" sz="2800" b="0" i="1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elements from a group of </a:t>
            </a:r>
            <a:r>
              <a:rPr kumimoji="0" lang="en-US" sz="2800" b="0" i="1" u="sng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distinct</a:t>
            </a:r>
            <a:r>
              <a:rPr kumimoji="0" lang="en-US" sz="2800" b="0" i="1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elements</a:t>
            </a:r>
            <a:br>
              <a:rPr kumimoji="0" lang="en-US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3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3</a:t>
            </a:r>
            <a:r>
              <a:rPr kumimoji="0" lang="en-US" sz="9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br>
              <a:rPr kumimoji="0" lang="en-US" sz="40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40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But how to tell if order matters?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7A5-0BF1-4E1E-B7E5-AB7E3E97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541008"/>
            <a:ext cx="11187258" cy="5316992"/>
          </a:xfrm>
        </p:spPr>
        <p:txBody>
          <a:bodyPr>
            <a:normAutofit/>
          </a:bodyPr>
          <a:lstStyle/>
          <a:p>
            <a:r>
              <a:rPr lang="en-US" b="1" dirty="0"/>
              <a:t>For example, in the birthday problem from last week… 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7B8964-718B-5230-346C-CAAAE930E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2157413"/>
                <a:ext cx="11471023" cy="45725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/>
                  <a:t>We ended up need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which is the number of possible birthday assignments so that everyone has a different birthday. </a:t>
                </a:r>
              </a:p>
              <a:p>
                <a:endParaRPr lang="en-US" dirty="0"/>
              </a:p>
              <a:p>
                <a:r>
                  <a:rPr lang="en-US" dirty="0"/>
                  <a:t>We need to pick 50 </a:t>
                </a:r>
                <a:r>
                  <a:rPr lang="en-US" b="1" dirty="0"/>
                  <a:t>distinct</a:t>
                </a:r>
                <a:r>
                  <a:rPr lang="en-US" dirty="0"/>
                  <a:t> birthdays from a group of 365 </a:t>
                </a:r>
                <a:r>
                  <a:rPr lang="en-US" b="1" dirty="0"/>
                  <a:t>distinct</a:t>
                </a:r>
                <a:r>
                  <a:rPr lang="en-US" dirty="0"/>
                  <a:t> b-days</a:t>
                </a:r>
              </a:p>
              <a:p>
                <a:r>
                  <a:rPr lang="en-US" dirty="0"/>
                  <a:t>So….we’re going to use a </a:t>
                </a:r>
                <a:r>
                  <a:rPr lang="en-US" i="1" dirty="0"/>
                  <a:t>permutation </a:t>
                </a:r>
                <a:r>
                  <a:rPr lang="en-US" dirty="0"/>
                  <a:t>or a </a:t>
                </a:r>
                <a:r>
                  <a:rPr lang="en-US" i="1" dirty="0"/>
                  <a:t>combination.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Which one?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7B8964-718B-5230-346C-CAAAE930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57413"/>
                <a:ext cx="11471023" cy="4572587"/>
              </a:xfrm>
              <a:prstGeom prst="rect">
                <a:avLst/>
              </a:prstGeom>
              <a:blipFill>
                <a:blip r:embed="rId3"/>
                <a:stretch>
                  <a:fillRect l="-1488" t="-2400" r="-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215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sz="2800" b="0" i="1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We use permutation or combination when selecting </a:t>
            </a:r>
            <a:r>
              <a:rPr kumimoji="0" lang="en-US" sz="2800" b="0" i="1" u="sng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distinct</a:t>
            </a:r>
            <a:r>
              <a:rPr kumimoji="0" lang="en-US" sz="2800" b="0" i="1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elements from a group of </a:t>
            </a:r>
            <a:r>
              <a:rPr kumimoji="0" lang="en-US" sz="2800" b="0" i="1" u="sng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distinct</a:t>
            </a:r>
            <a:r>
              <a:rPr kumimoji="0" lang="en-US" sz="2800" b="0" i="1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elements</a:t>
            </a:r>
            <a:br>
              <a:rPr kumimoji="0" lang="en-US" sz="28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3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3</a:t>
            </a:r>
            <a:r>
              <a:rPr kumimoji="0" lang="en-US" sz="9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br>
              <a:rPr kumimoji="0" lang="en-US" sz="40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en-US" sz="4000" b="0" i="0" u="none" strike="noStrike" kern="1200" cap="none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But how to tell if order matters?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7A5-0BF1-4E1E-B7E5-AB7E3E97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541008"/>
            <a:ext cx="11187258" cy="5316992"/>
          </a:xfrm>
        </p:spPr>
        <p:txBody>
          <a:bodyPr>
            <a:normAutofit/>
          </a:bodyPr>
          <a:lstStyle/>
          <a:p>
            <a:r>
              <a:rPr lang="en-US" b="1" dirty="0"/>
              <a:t>For example, in the birthday problem from last week… 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7B8964-718B-5230-346C-CAAAE930EB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2157413"/>
                <a:ext cx="11471023" cy="45725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/>
                  <a:t>We ended up need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+mn-cs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which is the number of possible birthday assignments so that everyone has a different birthday. </a:t>
                </a:r>
              </a:p>
              <a:p>
                <a:endParaRPr lang="en-US" dirty="0"/>
              </a:p>
              <a:p>
                <a:r>
                  <a:rPr lang="en-US" dirty="0"/>
                  <a:t>We need to pick 50 </a:t>
                </a:r>
                <a:r>
                  <a:rPr lang="en-US" b="1" dirty="0"/>
                  <a:t>distinct</a:t>
                </a:r>
                <a:r>
                  <a:rPr lang="en-US" dirty="0"/>
                  <a:t> birthdays from a group of 365 </a:t>
                </a:r>
                <a:r>
                  <a:rPr lang="en-US" b="1" dirty="0"/>
                  <a:t>distinct</a:t>
                </a:r>
                <a:r>
                  <a:rPr lang="en-US" dirty="0"/>
                  <a:t> b-days</a:t>
                </a:r>
              </a:p>
              <a:p>
                <a:r>
                  <a:rPr lang="en-US" dirty="0"/>
                  <a:t>So….we’re going to use a </a:t>
                </a:r>
                <a:r>
                  <a:rPr lang="en-US" i="1" dirty="0"/>
                  <a:t>permutation </a:t>
                </a:r>
                <a:r>
                  <a:rPr lang="en-US" dirty="0"/>
                  <a:t>or a </a:t>
                </a:r>
                <a:r>
                  <a:rPr lang="en-US" i="1" dirty="0"/>
                  <a:t>combination. </a:t>
                </a:r>
              </a:p>
              <a:p>
                <a:endParaRPr lang="en-US" i="1" dirty="0"/>
              </a:p>
              <a:p>
                <a:r>
                  <a:rPr lang="en-US" dirty="0"/>
                  <a:t>Should {July 1st, September 28, December 4</a:t>
                </a:r>
                <a:r>
                  <a:rPr lang="en-US" baseline="30000" dirty="0"/>
                  <a:t>th</a:t>
                </a:r>
                <a:r>
                  <a:rPr lang="en-US" dirty="0"/>
                  <a:t> …} be counted only once?</a:t>
                </a:r>
              </a:p>
              <a:p>
                <a:r>
                  <a:rPr lang="en-US" dirty="0"/>
                  <a:t>No! That won’t count for how those can be assigned to the people. </a:t>
                </a:r>
              </a:p>
              <a:p>
                <a:r>
                  <a:rPr lang="en-US" dirty="0"/>
                  <a:t>So, the order DOES matter -&gt; permutation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527B8964-718B-5230-346C-CAAAE930E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57413"/>
                <a:ext cx="11471023" cy="4572587"/>
              </a:xfrm>
              <a:prstGeom prst="rect">
                <a:avLst/>
              </a:prstGeom>
              <a:blipFill>
                <a:blip r:embed="rId3"/>
                <a:stretch>
                  <a:fillRect l="-691" t="-3333" r="-213" b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86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0DD-B32B-BC37-94FE-275ECD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27B68-C722-DCDB-5BF5-6107531E1F47}"/>
              </a:ext>
            </a:extLst>
          </p:cNvPr>
          <p:cNvSpPr txBox="1"/>
          <p:nvPr/>
        </p:nvSpPr>
        <p:spPr>
          <a:xfrm>
            <a:off x="502370" y="1407058"/>
            <a:ext cx="11412126" cy="1205436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company has 10 projects and 15 employees. Each project requires a team of 3 employees. How many ways can you assign employees to projects if each employee can be part of multiple projects, but no projects can have the same team?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238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0DD-B32B-BC37-94FE-275ECD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A221-029F-D790-E0ED-3E2510EB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92" y="2781819"/>
            <a:ext cx="11187258" cy="3199990"/>
          </a:xfrm>
        </p:spPr>
        <p:txBody>
          <a:bodyPr/>
          <a:lstStyle/>
          <a:p>
            <a:r>
              <a:rPr lang="en-US" dirty="0"/>
              <a:t>Our first approach might be to use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complementary counting</a:t>
            </a:r>
            <a:r>
              <a:rPr lang="en-US" dirty="0"/>
              <a:t>…</a:t>
            </a:r>
          </a:p>
          <a:p>
            <a:r>
              <a:rPr lang="en-US" i="1" dirty="0"/>
              <a:t>What would the complement be in this problem?</a:t>
            </a:r>
          </a:p>
          <a:p>
            <a:r>
              <a:rPr lang="en-US" i="1" dirty="0"/>
              <a:t>&gt; “at least two projects with the same team” </a:t>
            </a:r>
            <a:r>
              <a:rPr lang="en-US" dirty="0"/>
              <a:t>– this seems hard to count</a:t>
            </a:r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27B68-C722-DCDB-5BF5-6107531E1F47}"/>
              </a:ext>
            </a:extLst>
          </p:cNvPr>
          <p:cNvSpPr txBox="1"/>
          <p:nvPr/>
        </p:nvSpPr>
        <p:spPr>
          <a:xfrm>
            <a:off x="502370" y="1407058"/>
            <a:ext cx="11412126" cy="1205436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company has 10 projects and 15 employees. Each project requires a team of 3 employees. How many ways can you assign employees to projects if each employee can be part of multiple projects, but no projects can have the same team?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92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0DD-B32B-BC37-94FE-275ECD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A221-029F-D790-E0ED-3E2510EB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92" y="2781818"/>
            <a:ext cx="11412126" cy="3812906"/>
          </a:xfrm>
        </p:spPr>
        <p:txBody>
          <a:bodyPr>
            <a:normAutofit/>
          </a:bodyPr>
          <a:lstStyle/>
          <a:p>
            <a:r>
              <a:rPr lang="en-US" dirty="0"/>
              <a:t>Let’s rephrase the problem…</a:t>
            </a:r>
          </a:p>
          <a:p>
            <a:r>
              <a:rPr lang="en-US" i="1" dirty="0"/>
              <a:t>“How many options if all projects have a distinct team of 3 people”</a:t>
            </a:r>
          </a:p>
          <a:p>
            <a:r>
              <a:rPr lang="en-US" i="1" dirty="0"/>
              <a:t> </a:t>
            </a:r>
            <a:r>
              <a:rPr lang="en-US" dirty="0"/>
              <a:t>So, we are selecting </a:t>
            </a:r>
            <a:r>
              <a:rPr lang="en-US" b="1" dirty="0"/>
              <a:t>10 </a:t>
            </a:r>
            <a:r>
              <a:rPr lang="en-US" b="1" u="sng" dirty="0"/>
              <a:t>distinct</a:t>
            </a:r>
            <a:r>
              <a:rPr lang="en-US" b="1" dirty="0"/>
              <a:t> teams of 3</a:t>
            </a:r>
            <a:r>
              <a:rPr lang="en-US" dirty="0"/>
              <a:t> from </a:t>
            </a:r>
            <a:r>
              <a:rPr lang="en-US" b="1" dirty="0"/>
              <a:t>all possible </a:t>
            </a:r>
            <a:r>
              <a:rPr lang="en-US" b="1" u="sng" dirty="0"/>
              <a:t>distinct</a:t>
            </a:r>
            <a:r>
              <a:rPr lang="en-US" b="1" dirty="0"/>
              <a:t> teams</a:t>
            </a:r>
          </a:p>
          <a:p>
            <a:pPr lvl="1"/>
            <a:r>
              <a:rPr lang="en-US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27B68-C722-DCDB-5BF5-6107531E1F47}"/>
              </a:ext>
            </a:extLst>
          </p:cNvPr>
          <p:cNvSpPr txBox="1"/>
          <p:nvPr/>
        </p:nvSpPr>
        <p:spPr>
          <a:xfrm>
            <a:off x="502370" y="1407058"/>
            <a:ext cx="11412126" cy="1205436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company has 10 projects and 15 employees. Each project requires a team of 3 employees. How many ways can you assign employees to projects if each employee can be part of multiple projects, but no projects can have the same team?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99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0DD-B32B-BC37-94FE-275ECD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5A221-029F-D790-E0ED-3E2510EB0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592" y="2781818"/>
            <a:ext cx="11630408" cy="3812906"/>
          </a:xfrm>
        </p:spPr>
        <p:txBody>
          <a:bodyPr>
            <a:normAutofit/>
          </a:bodyPr>
          <a:lstStyle/>
          <a:p>
            <a:r>
              <a:rPr lang="en-US" dirty="0"/>
              <a:t>Let’s rephrase the problem…</a:t>
            </a:r>
          </a:p>
          <a:p>
            <a:r>
              <a:rPr lang="en-US" i="1" dirty="0"/>
              <a:t>“How many options if all projects have a distinct team of 3 people”</a:t>
            </a:r>
          </a:p>
          <a:p>
            <a:r>
              <a:rPr lang="en-US" i="1" dirty="0"/>
              <a:t> </a:t>
            </a:r>
            <a:r>
              <a:rPr lang="en-US" dirty="0"/>
              <a:t>So, we are selecting </a:t>
            </a:r>
            <a:r>
              <a:rPr lang="en-US" b="1" dirty="0"/>
              <a:t>10 </a:t>
            </a:r>
            <a:r>
              <a:rPr lang="en-US" b="1" u="sng" dirty="0"/>
              <a:t>distinct</a:t>
            </a:r>
            <a:r>
              <a:rPr lang="en-US" b="1" dirty="0"/>
              <a:t> teams of 3</a:t>
            </a:r>
            <a:r>
              <a:rPr lang="en-US" dirty="0"/>
              <a:t> from </a:t>
            </a:r>
            <a:r>
              <a:rPr lang="en-US" b="1" dirty="0"/>
              <a:t>all possible </a:t>
            </a:r>
            <a:r>
              <a:rPr lang="en-US" b="1" u="sng" dirty="0"/>
              <a:t>distinct</a:t>
            </a:r>
            <a:r>
              <a:rPr lang="en-US" b="1" dirty="0"/>
              <a:t> teams</a:t>
            </a:r>
          </a:p>
          <a:p>
            <a:pPr lvl="1"/>
            <a:r>
              <a:rPr lang="en-US" b="1" dirty="0"/>
              <a:t> </a:t>
            </a:r>
          </a:p>
          <a:p>
            <a:pPr lvl="1"/>
            <a:r>
              <a:rPr lang="en-US" sz="2600" b="1" dirty="0"/>
              <a:t>&gt; How many possible teams of 3 are there? </a:t>
            </a:r>
          </a:p>
          <a:p>
            <a:pPr lvl="1"/>
            <a:r>
              <a:rPr lang="en-US" sz="2600" b="1" dirty="0"/>
              <a:t>&gt; How many ways are to pick teams of 3 for these 10 projects? </a:t>
            </a:r>
          </a:p>
          <a:p>
            <a:pPr lvl="1"/>
            <a:r>
              <a:rPr lang="en-US" sz="26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27B68-C722-DCDB-5BF5-6107531E1F47}"/>
              </a:ext>
            </a:extLst>
          </p:cNvPr>
          <p:cNvSpPr txBox="1"/>
          <p:nvPr/>
        </p:nvSpPr>
        <p:spPr>
          <a:xfrm>
            <a:off x="502370" y="1407058"/>
            <a:ext cx="11412126" cy="1205436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company has 10 projects and 15 employees. Each project requires a team of 3 employees. How many ways can you assign employees to projects if each employee can be part of multiple projects, but no projects can have the same team?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473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0DD-B32B-BC37-94FE-275ECD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5A221-029F-D790-E0ED-3E2510EB0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1591" y="2781818"/>
                <a:ext cx="11766479" cy="38129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rephrase the problem…</a:t>
                </a:r>
              </a:p>
              <a:p>
                <a:r>
                  <a:rPr lang="en-US" i="1" dirty="0"/>
                  <a:t>“How many options if all projects have a distinct team of 3 people”</a:t>
                </a:r>
              </a:p>
              <a:p>
                <a:r>
                  <a:rPr lang="en-US" i="1" dirty="0"/>
                  <a:t> </a:t>
                </a:r>
                <a:r>
                  <a:rPr lang="en-US" dirty="0"/>
                  <a:t>So, we are selecting </a:t>
                </a:r>
                <a:r>
                  <a:rPr lang="en-US" b="1" dirty="0"/>
                  <a:t>10 </a:t>
                </a:r>
                <a:r>
                  <a:rPr lang="en-US" b="1" u="sng" dirty="0"/>
                  <a:t>distinct</a:t>
                </a:r>
                <a:r>
                  <a:rPr lang="en-US" b="1" dirty="0"/>
                  <a:t> teams of 3</a:t>
                </a:r>
                <a:r>
                  <a:rPr lang="en-US" dirty="0"/>
                  <a:t> from </a:t>
                </a:r>
                <a:r>
                  <a:rPr lang="en-US" b="1" dirty="0"/>
                  <a:t>all possible </a:t>
                </a:r>
                <a:r>
                  <a:rPr lang="en-US" b="1" u="sng" dirty="0"/>
                  <a:t>distinct</a:t>
                </a:r>
                <a:r>
                  <a:rPr lang="en-US" b="1" dirty="0"/>
                  <a:t> teams</a:t>
                </a:r>
              </a:p>
              <a:p>
                <a:pPr lvl="1"/>
                <a:r>
                  <a:rPr lang="en-US" b="1" dirty="0"/>
                  <a:t> </a:t>
                </a:r>
              </a:p>
              <a:p>
                <a:pPr lvl="1"/>
                <a:r>
                  <a:rPr lang="en-US" sz="2600" b="1" dirty="0"/>
                  <a:t>&gt; How many possible teams of 3 are there?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=455</m:t>
                    </m:r>
                  </m:oMath>
                </a14:m>
                <a:endParaRPr lang="en-US" sz="2600" b="1" dirty="0"/>
              </a:p>
              <a:p>
                <a:pPr lvl="1"/>
                <a:r>
                  <a:rPr lang="en-US" sz="2600" b="1" dirty="0"/>
                  <a:t>    </a:t>
                </a:r>
                <a:r>
                  <a:rPr lang="en-US" sz="2600" dirty="0"/>
                  <a:t>Picking a </a:t>
                </a:r>
                <a:r>
                  <a:rPr lang="en-US" sz="2600" i="1" dirty="0"/>
                  <a:t>subset</a:t>
                </a:r>
                <a:r>
                  <a:rPr lang="en-US" sz="2600" dirty="0"/>
                  <a:t> of 3 distinct people from the 15 employees -&gt; combination</a:t>
                </a:r>
                <a:endParaRPr lang="en-US" sz="2600" b="1" dirty="0"/>
              </a:p>
              <a:p>
                <a:pPr lvl="1"/>
                <a:r>
                  <a:rPr lang="en-US" sz="2600" b="1" dirty="0"/>
                  <a:t>&gt; How many ways are to pick distinct teams for these 10 projects? </a:t>
                </a:r>
              </a:p>
              <a:p>
                <a:pPr lvl="1"/>
                <a:r>
                  <a:rPr lang="en-US" sz="2600" b="1" dirty="0"/>
                  <a:t>  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5A221-029F-D790-E0ED-3E2510EB0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591" y="2781818"/>
                <a:ext cx="11766479" cy="3812906"/>
              </a:xfrm>
              <a:blipFill>
                <a:blip r:embed="rId2"/>
                <a:stretch>
                  <a:fillRect l="-622" t="-2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627B68-C722-DCDB-5BF5-6107531E1F47}"/>
              </a:ext>
            </a:extLst>
          </p:cNvPr>
          <p:cNvSpPr txBox="1"/>
          <p:nvPr/>
        </p:nvSpPr>
        <p:spPr>
          <a:xfrm>
            <a:off x="502370" y="1407058"/>
            <a:ext cx="11412126" cy="1205436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company has 10 projects and 15 employees. Each project requires a team of 3 employees. How many ways can you assign employees to projects if each employee can be part of multiple projects, but no projects can have the same team?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886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0DD-B32B-BC37-94FE-275ECD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5A221-029F-D790-E0ED-3E2510EB0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1592" y="2781818"/>
                <a:ext cx="11630408" cy="38129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rephrase the problem…</a:t>
                </a:r>
              </a:p>
              <a:p>
                <a:r>
                  <a:rPr lang="en-US" i="1" dirty="0"/>
                  <a:t>“How many options if all projects have a distinct team of 3 people”</a:t>
                </a:r>
              </a:p>
              <a:p>
                <a:r>
                  <a:rPr lang="en-US" i="1" dirty="0"/>
                  <a:t> </a:t>
                </a:r>
                <a:r>
                  <a:rPr lang="en-US" dirty="0"/>
                  <a:t>So, we are selecting </a:t>
                </a:r>
                <a:r>
                  <a:rPr lang="en-US" b="1" dirty="0"/>
                  <a:t>10 </a:t>
                </a:r>
                <a:r>
                  <a:rPr lang="en-US" b="1" u="sng" dirty="0"/>
                  <a:t>distinct</a:t>
                </a:r>
                <a:r>
                  <a:rPr lang="en-US" b="1" dirty="0"/>
                  <a:t> teams of 3</a:t>
                </a:r>
                <a:r>
                  <a:rPr lang="en-US" dirty="0"/>
                  <a:t> from </a:t>
                </a:r>
                <a:r>
                  <a:rPr lang="en-US" b="1" dirty="0"/>
                  <a:t>all possible </a:t>
                </a:r>
                <a:r>
                  <a:rPr lang="en-US" b="1" u="sng" dirty="0"/>
                  <a:t>distinct</a:t>
                </a:r>
                <a:r>
                  <a:rPr lang="en-US" b="1" dirty="0"/>
                  <a:t> teams</a:t>
                </a:r>
              </a:p>
              <a:p>
                <a:pPr lvl="1"/>
                <a:r>
                  <a:rPr lang="en-US" b="1" dirty="0"/>
                  <a:t> </a:t>
                </a:r>
              </a:p>
              <a:p>
                <a:pPr lvl="1"/>
                <a:r>
                  <a:rPr lang="en-US" sz="2600" b="1" dirty="0"/>
                  <a:t>&gt; How many possible teams of 3 are there?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=455</m:t>
                    </m:r>
                  </m:oMath>
                </a14:m>
                <a:endParaRPr lang="en-US" sz="2600" b="1" dirty="0"/>
              </a:p>
              <a:p>
                <a:pPr lvl="1"/>
                <a:r>
                  <a:rPr lang="en-US" sz="2600" b="1" dirty="0"/>
                  <a:t>    </a:t>
                </a:r>
                <a:r>
                  <a:rPr lang="en-US" sz="2600" dirty="0"/>
                  <a:t>Picking a </a:t>
                </a:r>
                <a:r>
                  <a:rPr lang="en-US" sz="2600" i="1" dirty="0"/>
                  <a:t>subset</a:t>
                </a:r>
                <a:r>
                  <a:rPr lang="en-US" sz="2600" dirty="0"/>
                  <a:t> of 3 distinct people from the 15 employees -&gt; combination</a:t>
                </a:r>
                <a:endParaRPr lang="en-US" sz="2600" b="1" dirty="0"/>
              </a:p>
              <a:p>
                <a:pPr lvl="1"/>
                <a:r>
                  <a:rPr lang="en-US" sz="2600" b="1" dirty="0"/>
                  <a:t>&gt; How many ways are to pick teams of 3 for these 10 projects?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(455, 10)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b="1" dirty="0"/>
                  <a:t>    P</a:t>
                </a:r>
                <a:r>
                  <a:rPr lang="en-US" sz="2600" dirty="0"/>
                  <a:t>icking 10 of these teams </a:t>
                </a:r>
                <a:r>
                  <a:rPr lang="en-US" sz="2600" i="1" dirty="0"/>
                  <a:t>and </a:t>
                </a:r>
                <a:r>
                  <a:rPr lang="en-US" sz="2600" dirty="0"/>
                  <a:t>assigning them to project -&gt; permutation</a:t>
                </a:r>
                <a:endParaRPr lang="en-US" sz="26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5A221-029F-D790-E0ED-3E2510EB0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592" y="2781818"/>
                <a:ext cx="11630408" cy="3812906"/>
              </a:xfrm>
              <a:blipFill>
                <a:blip r:embed="rId2"/>
                <a:stretch>
                  <a:fillRect l="-629" t="-2716" b="-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627B68-C722-DCDB-5BF5-6107531E1F47}"/>
              </a:ext>
            </a:extLst>
          </p:cNvPr>
          <p:cNvSpPr txBox="1"/>
          <p:nvPr/>
        </p:nvSpPr>
        <p:spPr>
          <a:xfrm>
            <a:off x="502370" y="1407058"/>
            <a:ext cx="11412126" cy="1205436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company has 10 projects and 15 employees. Each project requires a team of 3 employees. How many ways can you assign employees to projects if each employee can be part of multiple projects, but no projects can have the same team?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83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278-6205-4143-8C7D-730A361E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C0FB9-3DC2-41D1-9A12-CF02DC705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386278"/>
            <a:ext cx="11187258" cy="5486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&gt; Combinatorial Proofs</a:t>
            </a:r>
          </a:p>
          <a:p>
            <a:pPr lvl="1"/>
            <a:r>
              <a:rPr lang="en-US" b="1" dirty="0"/>
              <a:t>    </a:t>
            </a:r>
            <a:r>
              <a:rPr lang="en-US" dirty="0"/>
              <a:t>Reminder of what it is / general tips + a practice proof</a:t>
            </a:r>
            <a:endParaRPr lang="en-US" b="1" dirty="0"/>
          </a:p>
          <a:p>
            <a:r>
              <a:rPr lang="en-US" b="1" dirty="0"/>
              <a:t>&gt; Counting </a:t>
            </a:r>
          </a:p>
          <a:p>
            <a:pPr lvl="1"/>
            <a:r>
              <a:rPr lang="en-US" b="1" dirty="0"/>
              <a:t>    </a:t>
            </a:r>
            <a:r>
              <a:rPr lang="en-US" dirty="0"/>
              <a:t>Review of counting techniques</a:t>
            </a:r>
          </a:p>
          <a:p>
            <a:pPr lvl="1"/>
            <a:r>
              <a:rPr lang="en-US" dirty="0"/>
              <a:t>    Tips/guidelines for how to figure out what technique to use</a:t>
            </a:r>
          </a:p>
          <a:p>
            <a:pPr lvl="1"/>
            <a:r>
              <a:rPr lang="en-US" dirty="0"/>
              <a:t>     Practice problems</a:t>
            </a:r>
          </a:p>
          <a:p>
            <a:r>
              <a:rPr lang="en-US" b="1" dirty="0"/>
              <a:t>&gt; Uniform Probability Spaces</a:t>
            </a:r>
          </a:p>
          <a:p>
            <a:pPr lvl="1"/>
            <a:r>
              <a:rPr lang="en-US" b="1" dirty="0"/>
              <a:t>    </a:t>
            </a:r>
            <a:r>
              <a:rPr lang="en-US" dirty="0"/>
              <a:t>How to know to setup a uniform probability spaces</a:t>
            </a:r>
          </a:p>
          <a:p>
            <a:pPr lvl="1"/>
            <a:r>
              <a:rPr lang="en-US" dirty="0"/>
              <a:t>    How to setup a </a:t>
            </a:r>
            <a:r>
              <a:rPr lang="en-US" i="1" dirty="0"/>
              <a:t>uniform</a:t>
            </a:r>
            <a:r>
              <a:rPr lang="en-US" dirty="0"/>
              <a:t> sample space</a:t>
            </a:r>
          </a:p>
          <a:p>
            <a:pPr lvl="1"/>
            <a:r>
              <a:rPr lang="en-US" dirty="0"/>
              <a:t>    Some practice (+ more counting practice)</a:t>
            </a:r>
          </a:p>
          <a:p>
            <a:r>
              <a:rPr lang="en-US" b="1" dirty="0"/>
              <a:t>&gt; Conditional probability</a:t>
            </a:r>
          </a:p>
          <a:p>
            <a:pPr lvl="1"/>
            <a:r>
              <a:rPr lang="en-US" dirty="0"/>
              <a:t>    Review of what conditional probability/rules we’ve learned</a:t>
            </a:r>
          </a:p>
          <a:p>
            <a:pPr lvl="1"/>
            <a:r>
              <a:rPr lang="en-US" dirty="0"/>
              <a:t>    How to know what rule to use</a:t>
            </a:r>
          </a:p>
          <a:p>
            <a:pPr lvl="1"/>
            <a:r>
              <a:rPr lang="en-US" dirty="0"/>
              <a:t>    A practice problem </a:t>
            </a:r>
          </a:p>
        </p:txBody>
      </p:sp>
    </p:spTree>
    <p:extLst>
      <p:ext uri="{BB962C8B-B14F-4D97-AF65-F5344CB8AC3E}">
        <p14:creationId xmlns:p14="http://schemas.microsoft.com/office/powerpoint/2010/main" val="323455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50DD-B32B-BC37-94FE-275ECD7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5A221-029F-D790-E0ED-3E2510EB04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1592" y="2781818"/>
                <a:ext cx="11352904" cy="39292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</a:rPr>
                  <a:t>Another valid approach! </a:t>
                </a:r>
              </a:p>
              <a:p>
                <a:r>
                  <a:rPr lang="en-US" sz="2600" b="1" dirty="0"/>
                  <a:t>Step 1, pick for 1</a:t>
                </a:r>
                <a:r>
                  <a:rPr lang="en-US" sz="2600" b="1" baseline="30000" dirty="0"/>
                  <a:t>st</a:t>
                </a:r>
                <a:r>
                  <a:rPr lang="en-US" sz="2600" b="1" dirty="0"/>
                  <a:t> project: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2600" b="1" dirty="0"/>
              </a:p>
              <a:p>
                <a:r>
                  <a:rPr lang="en-US" sz="2600" b="1" dirty="0"/>
                  <a:t>Step 2, pick for 2</a:t>
                </a:r>
                <a:r>
                  <a:rPr lang="en-US" sz="2600" b="1" baseline="30000" dirty="0"/>
                  <a:t>nd</a:t>
                </a:r>
                <a:r>
                  <a:rPr lang="en-US" sz="2600" b="1" dirty="0"/>
                  <a:t> project: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600" b="1" dirty="0"/>
              </a:p>
              <a:p>
                <a:r>
                  <a:rPr lang="en-US" sz="2600" b="1" dirty="0"/>
                  <a:t>Step 3, pick for 3</a:t>
                </a:r>
                <a:r>
                  <a:rPr lang="en-US" sz="2600" b="1" baseline="30000" dirty="0"/>
                  <a:t>nd</a:t>
                </a:r>
                <a:r>
                  <a:rPr lang="en-US" sz="2600" b="1" dirty="0"/>
                  <a:t> project: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sz="2600" b="1" dirty="0"/>
              </a:p>
              <a:p>
                <a:r>
                  <a:rPr lang="en-US" sz="2600" b="1" dirty="0"/>
                  <a:t>…</a:t>
                </a:r>
              </a:p>
              <a:p>
                <a:r>
                  <a:rPr lang="en-US" sz="2600" b="1" dirty="0"/>
                  <a:t>Step 10, pick for 10</a:t>
                </a:r>
                <a:r>
                  <a:rPr lang="en-US" sz="2600" b="1" baseline="30000" dirty="0"/>
                  <a:t>th</a:t>
                </a:r>
                <a:r>
                  <a:rPr lang="en-US" sz="2600" b="1" dirty="0"/>
                  <a:t> project: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−9</m:t>
                    </m:r>
                  </m:oMath>
                </a14:m>
                <a:endParaRPr lang="en-US" sz="2600" b="1" dirty="0"/>
              </a:p>
              <a:p>
                <a:r>
                  <a:rPr lang="en-US" sz="2600" b="1" dirty="0"/>
                  <a:t>Use </a:t>
                </a:r>
                <a:r>
                  <a:rPr lang="en-US" sz="2600" b="1" u="sng" dirty="0"/>
                  <a:t>product rule</a:t>
                </a:r>
                <a:r>
                  <a:rPr lang="en-US" sz="2600" b="1" dirty="0"/>
                  <a:t>, and multiply all these together!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E5A221-029F-D790-E0ED-3E2510EB04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1592" y="2781818"/>
                <a:ext cx="11352904" cy="3929226"/>
              </a:xfrm>
              <a:blipFill>
                <a:blip r:embed="rId2"/>
                <a:stretch>
                  <a:fillRect l="-644" t="-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7627B68-C722-DCDB-5BF5-6107531E1F47}"/>
              </a:ext>
            </a:extLst>
          </p:cNvPr>
          <p:cNvSpPr txBox="1"/>
          <p:nvPr/>
        </p:nvSpPr>
        <p:spPr>
          <a:xfrm>
            <a:off x="502370" y="1407058"/>
            <a:ext cx="11412126" cy="1205436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company has 10 projects and 15 employees. Each project requires a team of 3 employees. How many ways can you assign employees to projects if each employee can be part of multiple projects, but no projects can have the same team?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918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do when we see “at least 1…”’?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41007"/>
                <a:ext cx="11187258" cy="531699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It depends!! Here are some things to try: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Taking the </a:t>
                </a:r>
                <a:r>
                  <a:rPr lang="en-US" b="1" dirty="0"/>
                  <a:t>complement</a:t>
                </a:r>
                <a:r>
                  <a:rPr lang="en-US" dirty="0"/>
                  <a:t>. Sometime the complement of what we’re trying to count is easier, so we use </a:t>
                </a:r>
                <a:r>
                  <a:rPr lang="en-US" u="sng" dirty="0"/>
                  <a:t>complementary counting</a:t>
                </a:r>
                <a:r>
                  <a:rPr lang="en-US" dirty="0"/>
                  <a:t>.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  e.g., the complement of at least 1 vowel in the string is strings with NO vowels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Using </a:t>
                </a:r>
                <a:r>
                  <a:rPr lang="en-US" b="1" dirty="0"/>
                  <a:t>casework</a:t>
                </a:r>
                <a:r>
                  <a:rPr lang="en-US" dirty="0"/>
                  <a:t>. If the scale of the problem isn’t too big, we can look at each case of exactly how many things are included – then we </a:t>
                </a:r>
                <a:r>
                  <a:rPr lang="en-US" u="sng" dirty="0"/>
                  <a:t>sum rule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e.g., we can look at the case of exactly 1 vowel, exactly 2 vowels, exactly 3, etc. 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Write it as a </a:t>
                </a:r>
                <a:r>
                  <a:rPr lang="en-US" b="1" dirty="0"/>
                  <a:t>union</a:t>
                </a:r>
                <a:r>
                  <a:rPr lang="en-US" dirty="0"/>
                  <a:t> of sets and use the </a:t>
                </a:r>
                <a:r>
                  <a:rPr lang="en-US" u="sng" dirty="0"/>
                  <a:t>sum rule</a:t>
                </a:r>
                <a:r>
                  <a:rPr lang="en-US" dirty="0"/>
                  <a:t> if disjoint and </a:t>
                </a:r>
                <a:r>
                  <a:rPr lang="en-US" u="sng" dirty="0"/>
                  <a:t>inclusion-exclusion</a:t>
                </a:r>
                <a:r>
                  <a:rPr lang="en-US" dirty="0"/>
                  <a:t> if they overlap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Write a </a:t>
                </a:r>
                <a:r>
                  <a:rPr lang="en-US" b="1" dirty="0"/>
                  <a:t>sequential process</a:t>
                </a:r>
                <a:r>
                  <a:rPr lang="en-US" dirty="0"/>
                  <a:t> and use the product rule</a:t>
                </a:r>
                <a:r>
                  <a:rPr lang="en-US" b="1" dirty="0"/>
                  <a:t> 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Especially with ‘at least __’ problems it’s very easy to overcount, so either </a:t>
                </a:r>
                <a:r>
                  <a:rPr lang="en-US" i="1" dirty="0"/>
                  <a:t>divide out overcounting</a:t>
                </a:r>
                <a:r>
                  <a:rPr lang="en-US" dirty="0"/>
                  <a:t> or make sure to set up the sequential process in a way that overcounts</a:t>
                </a: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 If we’re dealing with indistinguishable things</a:t>
                </a:r>
                <a:r>
                  <a:rPr lang="en-US" dirty="0"/>
                  <a:t>, and using stars and bars and want to have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some types….</a:t>
                </a:r>
              </a:p>
              <a:p>
                <a:pPr lvl="1"/>
                <a:r>
                  <a:rPr lang="en-US" dirty="0"/>
                  <a:t>Start by just taking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that type (only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option) and then using stars and bars for the remaining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41007"/>
                <a:ext cx="11187258" cy="5316993"/>
              </a:xfrm>
              <a:blipFill>
                <a:blip r:embed="rId3"/>
                <a:stretch>
                  <a:fillRect l="-1144" t="-2752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875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example….remember this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7A5-0BF1-4E1E-B7E5-AB7E3E97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3271832"/>
            <a:ext cx="11454836" cy="3429000"/>
          </a:xfrm>
        </p:spPr>
        <p:txBody>
          <a:bodyPr>
            <a:normAutofit/>
          </a:bodyPr>
          <a:lstStyle/>
          <a:p>
            <a:r>
              <a:rPr lang="en-US" dirty="0"/>
              <a:t>Let’s first try…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taking the complement</a:t>
            </a:r>
            <a:r>
              <a:rPr lang="en-US" dirty="0"/>
              <a:t>! </a:t>
            </a:r>
          </a:p>
          <a:p>
            <a:r>
              <a:rPr lang="en-US" dirty="0"/>
              <a:t>What’s the complement of “at least one dish from each cuisine”? </a:t>
            </a:r>
          </a:p>
          <a:p>
            <a:r>
              <a:rPr lang="en-US" dirty="0"/>
              <a:t>&gt; “at least one cuisine with no dishes” </a:t>
            </a:r>
            <a:r>
              <a:rPr lang="en-US" i="1" dirty="0"/>
              <a:t>which means that… </a:t>
            </a:r>
            <a:endParaRPr lang="en-US" dirty="0"/>
          </a:p>
          <a:p>
            <a:r>
              <a:rPr lang="en-US" dirty="0"/>
              <a:t>&gt; </a:t>
            </a:r>
            <a:r>
              <a:rPr lang="en-US" sz="2400" dirty="0"/>
              <a:t>“I. has no dishes </a:t>
            </a:r>
            <a:r>
              <a:rPr lang="en-US" sz="2400" b="1" dirty="0"/>
              <a:t>OR</a:t>
            </a:r>
            <a:r>
              <a:rPr lang="en-US" sz="2400" dirty="0"/>
              <a:t> T. has no dishes </a:t>
            </a:r>
            <a:r>
              <a:rPr lang="en-US" sz="2400" b="1" dirty="0"/>
              <a:t>OR</a:t>
            </a:r>
            <a:r>
              <a:rPr lang="en-US" sz="2400" dirty="0"/>
              <a:t> L. has no dishes </a:t>
            </a:r>
            <a:r>
              <a:rPr lang="en-US" sz="2400" b="1" dirty="0"/>
              <a:t>OR</a:t>
            </a:r>
            <a:r>
              <a:rPr lang="en-US" sz="2400" dirty="0"/>
              <a:t> N. has no dishes”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dirty="0"/>
              <a:t>&gt; the “</a:t>
            </a:r>
            <a:r>
              <a:rPr lang="en-US" b="1" dirty="0"/>
              <a:t>OR</a:t>
            </a:r>
            <a:r>
              <a:rPr lang="en-US" dirty="0"/>
              <a:t>” means a union of sets</a:t>
            </a:r>
          </a:p>
          <a:p>
            <a:pPr marL="0" indent="0">
              <a:buNone/>
            </a:pPr>
            <a:r>
              <a:rPr lang="en-US" sz="2400" dirty="0"/>
              <a:t>     --- do these sets overlap? </a:t>
            </a:r>
            <a:r>
              <a:rPr lang="en-US" sz="2400" b="1" dirty="0"/>
              <a:t>Yes</a:t>
            </a:r>
            <a:r>
              <a:rPr lang="en-US" sz="2400" dirty="0"/>
              <a:t>, so we would have to use </a:t>
            </a:r>
            <a:r>
              <a:rPr lang="en-US" sz="2400" dirty="0" err="1"/>
              <a:t>inlusion</a:t>
            </a:r>
            <a:r>
              <a:rPr lang="en-US" sz="2400" dirty="0"/>
              <a:t>-exclusion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C306D-ACBB-E229-18DB-0B7A27BE4C03}"/>
              </a:ext>
            </a:extLst>
          </p:cNvPr>
          <p:cNvSpPr txBox="1"/>
          <p:nvPr/>
        </p:nvSpPr>
        <p:spPr>
          <a:xfrm>
            <a:off x="502370" y="1407058"/>
            <a:ext cx="11187259" cy="157319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You’re organizing a potluck party with dishes from 4 different cuisines: Italian, Thai, Lebanese, and Nigerian. Each cuisine has 10 distinct dishes available. How many ways can you select a plate of 5 distinct dishes to taste, ensuring that you try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least one dish from each cuisine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? The order of dishes doesn’t matter.</a:t>
            </a:r>
          </a:p>
        </p:txBody>
      </p:sp>
    </p:spTree>
    <p:extLst>
      <p:ext uri="{BB962C8B-B14F-4D97-AF65-F5344CB8AC3E}">
        <p14:creationId xmlns:p14="http://schemas.microsoft.com/office/powerpoint/2010/main" val="1563833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example….remember this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3238780"/>
                <a:ext cx="11454836" cy="367981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That was too much work </a:t>
                </a:r>
                <a:r>
                  <a:rPr lang="en-US" dirty="0">
                    <a:sym typeface="Wingdings" panose="05000000000000000000" pitchFamily="2" charset="2"/>
                  </a:rPr>
                  <a:t> </a:t>
                </a:r>
                <a:r>
                  <a:rPr lang="en-US" dirty="0"/>
                  <a:t>Let’s now try…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using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casework</a:t>
                </a:r>
                <a:r>
                  <a:rPr lang="en-US" dirty="0"/>
                  <a:t>! </a:t>
                </a:r>
              </a:p>
              <a:p>
                <a:r>
                  <a:rPr lang="en-US" dirty="0"/>
                  <a:t>If we write out some possibilities: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We see that we have the cases: </a:t>
                </a:r>
              </a:p>
              <a:p>
                <a:pPr marL="0" indent="0">
                  <a:buNone/>
                </a:pPr>
                <a:r>
                  <a:rPr lang="en-US" sz="2600" dirty="0"/>
                  <a:t> &gt; Case 1 (</a:t>
                </a:r>
                <a:r>
                  <a:rPr lang="en-US" sz="2600" b="1" u="sng" dirty="0">
                    <a:solidFill>
                      <a:schemeClr val="accent5"/>
                    </a:solidFill>
                  </a:rPr>
                  <a:t>exactly 2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of Italian </a:t>
                </a:r>
                <a:r>
                  <a:rPr lang="en-US" sz="2600" dirty="0"/>
                  <a:t>and </a:t>
                </a:r>
                <a:r>
                  <a:rPr lang="en-US" sz="2600" b="1" u="sng" dirty="0">
                    <a:solidFill>
                      <a:schemeClr val="accent4">
                        <a:lumMod val="75000"/>
                      </a:schemeClr>
                    </a:solidFill>
                  </a:rPr>
                  <a:t>exactly 1</a:t>
                </a:r>
                <a:r>
                  <a:rPr lang="en-US" sz="2600" b="1" dirty="0">
                    <a:solidFill>
                      <a:schemeClr val="accent4">
                        <a:lumMod val="75000"/>
                      </a:schemeClr>
                    </a:solidFill>
                  </a:rPr>
                  <a:t> of 3 remaining</a:t>
                </a:r>
                <a:r>
                  <a:rPr lang="en-US" sz="2600" dirty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26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26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&gt; Case 2 (</a:t>
                </a:r>
                <a:r>
                  <a:rPr lang="en-US" sz="2600" b="1" u="sng" dirty="0">
                    <a:solidFill>
                      <a:schemeClr val="accent5"/>
                    </a:solidFill>
                  </a:rPr>
                  <a:t>exactly 2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of 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Thai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2600" dirty="0"/>
                  <a:t>and </a:t>
                </a:r>
                <a:r>
                  <a:rPr lang="en-US" sz="2600" b="1" u="sng" dirty="0">
                    <a:solidFill>
                      <a:schemeClr val="accent4">
                        <a:lumMod val="75000"/>
                      </a:schemeClr>
                    </a:solidFill>
                  </a:rPr>
                  <a:t>exactly 1</a:t>
                </a:r>
                <a:r>
                  <a:rPr lang="en-US" sz="2600" b="1" dirty="0">
                    <a:solidFill>
                      <a:schemeClr val="accent4">
                        <a:lumMod val="75000"/>
                      </a:schemeClr>
                    </a:solidFill>
                  </a:rPr>
                  <a:t> of 3 remaining</a:t>
                </a:r>
                <a:r>
                  <a:rPr lang="en-US" sz="2600" dirty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&gt; Case 3 (</a:t>
                </a:r>
                <a:r>
                  <a:rPr lang="en-US" sz="2600" b="1" u="sng" dirty="0">
                    <a:solidFill>
                      <a:schemeClr val="accent5"/>
                    </a:solidFill>
                  </a:rPr>
                  <a:t>exactly 2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of </a:t>
                </a:r>
                <a:r>
                  <a:rPr kumimoji="0" lang="en-US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</a:rPr>
                  <a:t>Lebanese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</a:t>
                </a:r>
                <a:r>
                  <a:rPr lang="en-US" sz="2600" dirty="0"/>
                  <a:t>and </a:t>
                </a:r>
                <a:r>
                  <a:rPr lang="en-US" sz="2600" b="1" u="sng" dirty="0">
                    <a:solidFill>
                      <a:schemeClr val="accent4">
                        <a:lumMod val="75000"/>
                      </a:schemeClr>
                    </a:solidFill>
                  </a:rPr>
                  <a:t>exactly 1</a:t>
                </a:r>
                <a:r>
                  <a:rPr lang="en-US" sz="2600" b="1" dirty="0">
                    <a:solidFill>
                      <a:schemeClr val="accent4">
                        <a:lumMod val="75000"/>
                      </a:schemeClr>
                    </a:solidFill>
                  </a:rPr>
                  <a:t> of 3 remaining</a:t>
                </a:r>
                <a:r>
                  <a:rPr lang="en-US" sz="2600" dirty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&gt; Case 4 (</a:t>
                </a:r>
                <a:r>
                  <a:rPr lang="en-US" sz="2600" b="1" u="sng" dirty="0">
                    <a:solidFill>
                      <a:schemeClr val="accent5"/>
                    </a:solidFill>
                  </a:rPr>
                  <a:t>exactly 2</a:t>
                </a:r>
                <a:r>
                  <a:rPr lang="en-US" sz="2600" b="1" dirty="0">
                    <a:solidFill>
                      <a:schemeClr val="accent5"/>
                    </a:solidFill>
                  </a:rPr>
                  <a:t> of Nigerian </a:t>
                </a:r>
                <a:r>
                  <a:rPr lang="en-US" sz="2600" dirty="0"/>
                  <a:t>and </a:t>
                </a:r>
                <a:r>
                  <a:rPr lang="en-US" sz="2600" b="1" u="sng" dirty="0">
                    <a:solidFill>
                      <a:schemeClr val="accent4">
                        <a:lumMod val="75000"/>
                      </a:schemeClr>
                    </a:solidFill>
                  </a:rPr>
                  <a:t>exactly 1</a:t>
                </a:r>
                <a:r>
                  <a:rPr lang="en-US" sz="2600" b="1" dirty="0">
                    <a:solidFill>
                      <a:schemeClr val="accent4">
                        <a:lumMod val="75000"/>
                      </a:schemeClr>
                    </a:solidFill>
                  </a:rPr>
                  <a:t> of 3 remaining</a:t>
                </a:r>
                <a:r>
                  <a:rPr lang="en-US" sz="2600" dirty="0"/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num>
                          <m:den>
                            <m:r>
                              <a:rPr lang="en-US" sz="2600" b="1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3238780"/>
                <a:ext cx="11454836" cy="3679811"/>
              </a:xfrm>
              <a:blipFill>
                <a:blip r:embed="rId3"/>
                <a:stretch>
                  <a:fillRect l="-1224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DC306D-ACBB-E229-18DB-0B7A27BE4C03}"/>
              </a:ext>
            </a:extLst>
          </p:cNvPr>
          <p:cNvSpPr txBox="1"/>
          <p:nvPr/>
        </p:nvSpPr>
        <p:spPr>
          <a:xfrm>
            <a:off x="502370" y="1407058"/>
            <a:ext cx="11187259" cy="157319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You’re organizing a potluck party with dishes from 4 different cuisines: Italian, Thai, Lebanese, and Nigerian. Each cuisine has 10 distinct dishes available. How many ways can you select a plate of 5 distinct dishes to taste, ensuring that you try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least one dish from each cuisine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? The order of dishes doesn’t matter.</a:t>
            </a:r>
          </a:p>
        </p:txBody>
      </p:sp>
    </p:spTree>
    <p:extLst>
      <p:ext uri="{BB962C8B-B14F-4D97-AF65-F5344CB8AC3E}">
        <p14:creationId xmlns:p14="http://schemas.microsoft.com/office/powerpoint/2010/main" val="1241942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example….remember this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FC7A5-0BF1-4E1E-B7E5-AB7E3E97B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3271832"/>
            <a:ext cx="11454836" cy="3429000"/>
          </a:xfrm>
        </p:spPr>
        <p:txBody>
          <a:bodyPr>
            <a:normAutofit/>
          </a:bodyPr>
          <a:lstStyle/>
          <a:p>
            <a:r>
              <a:rPr lang="en-US" dirty="0"/>
              <a:t>If we didn’t think of that…we might now try writing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union of sets</a:t>
            </a:r>
            <a:r>
              <a:rPr lang="en-US" dirty="0"/>
              <a:t> </a:t>
            </a:r>
          </a:p>
          <a:p>
            <a:r>
              <a:rPr lang="en-US" dirty="0"/>
              <a:t>It’s not really clear how we could write this as a union of sets. If we expanded this out, we would be looking for:</a:t>
            </a:r>
          </a:p>
          <a:p>
            <a:pPr lvl="1"/>
            <a:r>
              <a:rPr lang="en-US" dirty="0"/>
              <a:t>“at least one dish from I </a:t>
            </a:r>
            <a:r>
              <a:rPr lang="en-US" b="1" dirty="0"/>
              <a:t>AND</a:t>
            </a:r>
            <a:r>
              <a:rPr lang="en-US" dirty="0"/>
              <a:t> at least one dish from T </a:t>
            </a:r>
            <a:r>
              <a:rPr lang="en-US" b="1" dirty="0"/>
              <a:t>AND</a:t>
            </a:r>
            <a:r>
              <a:rPr lang="en-US" dirty="0"/>
              <a:t> ….”</a:t>
            </a:r>
          </a:p>
          <a:p>
            <a:pPr lvl="1"/>
            <a:endParaRPr lang="en-US" dirty="0"/>
          </a:p>
          <a:p>
            <a:pPr lvl="1"/>
            <a:r>
              <a:rPr lang="en-US" sz="2800" dirty="0"/>
              <a:t>This is an intersection – not a union, which is why when we took the complement it was a union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C306D-ACBB-E229-18DB-0B7A27BE4C03}"/>
              </a:ext>
            </a:extLst>
          </p:cNvPr>
          <p:cNvSpPr txBox="1"/>
          <p:nvPr/>
        </p:nvSpPr>
        <p:spPr>
          <a:xfrm>
            <a:off x="502370" y="1407058"/>
            <a:ext cx="11187259" cy="157319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You’re organizing a potluck party with dishes from 4 different cuisines: Italian, Thai, Lebanese, and Nigerian. Each cuisine has 10 distinct dishes available. How many ways can you select a plate of 5 distinct dishes to taste, ensuring that you try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least one dish from each cuisine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? The order of dishes doesn’t matter.</a:t>
            </a:r>
          </a:p>
        </p:txBody>
      </p:sp>
    </p:spTree>
    <p:extLst>
      <p:ext uri="{BB962C8B-B14F-4D97-AF65-F5344CB8AC3E}">
        <p14:creationId xmlns:p14="http://schemas.microsoft.com/office/powerpoint/2010/main" val="3329384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example….remember this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/>
                  <a:t>Lastly…we will try writing a </a:t>
                </a:r>
                <a:r>
                  <a:rPr lang="en-US" sz="3300" b="1" dirty="0">
                    <a:solidFill>
                      <a:schemeClr val="accent2">
                        <a:lumMod val="75000"/>
                      </a:schemeClr>
                    </a:solidFill>
                  </a:rPr>
                  <a:t>sequential process!</a:t>
                </a:r>
                <a:endParaRPr lang="en-US" sz="3300" dirty="0"/>
              </a:p>
              <a:p>
                <a:r>
                  <a:rPr lang="en-US" sz="3300" b="1" dirty="0"/>
                  <a:t>Approach 1: </a:t>
                </a:r>
              </a:p>
              <a:p>
                <a:r>
                  <a:rPr lang="en-US" sz="3300" dirty="0"/>
                  <a:t>We want at least 1 dish in each cuisine, so let’s start by “forcing” that:</a:t>
                </a:r>
              </a:p>
              <a:p>
                <a:r>
                  <a:rPr lang="en-US" sz="2600" b="1" i="1" dirty="0"/>
                  <a:t>Step 1: Pick 1 Italian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2: Pick 1 Thai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3: Pick 1 Lebanese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4: Pick 1 Nigerian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5: Pick a 5</a:t>
                </a:r>
                <a:r>
                  <a:rPr lang="en-US" sz="2600" b="1" i="1" baseline="30000" dirty="0"/>
                  <a:t>th</a:t>
                </a:r>
                <a:r>
                  <a:rPr lang="en-US" sz="2600" b="1" i="1" dirty="0"/>
                  <a:t> dish from remaining: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40−4=36</m:t>
                    </m:r>
                  </m:oMath>
                </a14:m>
                <a:r>
                  <a:rPr lang="en-US" sz="2600" dirty="0"/>
                  <a:t> options</a:t>
                </a:r>
                <a:endParaRPr lang="en-US" sz="26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  <a:blipFill>
                <a:blip r:embed="rId3"/>
                <a:stretch>
                  <a:fillRect l="-639" t="-5516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DC306D-ACBB-E229-18DB-0B7A27BE4C03}"/>
              </a:ext>
            </a:extLst>
          </p:cNvPr>
          <p:cNvSpPr txBox="1"/>
          <p:nvPr/>
        </p:nvSpPr>
        <p:spPr>
          <a:xfrm>
            <a:off x="502370" y="1407058"/>
            <a:ext cx="11187259" cy="157319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You’re organizing a potluck party with dishes from 4 different cuisines: Italian, Thai, Lebanese, and Nigerian. Each cuisine has 10 distinct dishes available. How many ways can you select a plate of 5 distinct dishes to taste, ensuring that you try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least one dish from each cuisine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? The order of dishes doesn’t matter.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381AC19-F7B1-BA49-347A-74E356AD40B8}"/>
                  </a:ext>
                </a:extLst>
              </p:cNvPr>
              <p:cNvSpPr/>
              <p:nvPr/>
            </p:nvSpPr>
            <p:spPr>
              <a:xfrm>
                <a:off x="7586663" y="4834489"/>
                <a:ext cx="1479079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⋅36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options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D381AC19-F7B1-BA49-347A-74E356AD40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663" y="4834489"/>
                <a:ext cx="1479079" cy="1232905"/>
              </a:xfrm>
              <a:prstGeom prst="roundRect">
                <a:avLst/>
              </a:prstGeom>
              <a:blipFill>
                <a:blip r:embed="rId4"/>
                <a:stretch>
                  <a:fillRect r="-33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938A3F-F92A-8F07-AC72-D9BC96F4025B}"/>
              </a:ext>
            </a:extLst>
          </p:cNvPr>
          <p:cNvSpPr/>
          <p:nvPr/>
        </p:nvSpPr>
        <p:spPr>
          <a:xfrm>
            <a:off x="9239249" y="4834488"/>
            <a:ext cx="2480385" cy="12329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check that it doesn’t overcount….</a:t>
            </a:r>
          </a:p>
        </p:txBody>
      </p:sp>
    </p:spTree>
    <p:extLst>
      <p:ext uri="{BB962C8B-B14F-4D97-AF65-F5344CB8AC3E}">
        <p14:creationId xmlns:p14="http://schemas.microsoft.com/office/powerpoint/2010/main" val="487744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example….remember this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/>
                  <a:t>Lastly…we will try writing a </a:t>
                </a:r>
                <a:r>
                  <a:rPr lang="en-US" sz="3300" b="1" dirty="0">
                    <a:solidFill>
                      <a:schemeClr val="accent2">
                        <a:lumMod val="75000"/>
                      </a:schemeClr>
                    </a:solidFill>
                  </a:rPr>
                  <a:t>sequential process!</a:t>
                </a:r>
                <a:endParaRPr lang="en-US" sz="3300" dirty="0"/>
              </a:p>
              <a:p>
                <a:r>
                  <a:rPr lang="en-US" sz="3300" b="1" dirty="0"/>
                  <a:t>Approach 1: </a:t>
                </a:r>
              </a:p>
              <a:p>
                <a:r>
                  <a:rPr lang="en-US" sz="3300" dirty="0"/>
                  <a:t>We want at least 1 dish in each cuisine, so let’s start by “forcing” that:</a:t>
                </a:r>
              </a:p>
              <a:p>
                <a:r>
                  <a:rPr lang="en-US" sz="2600" b="1" i="1" dirty="0"/>
                  <a:t>Step 1: Pick 1 Italian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2: Pick 1 Thai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3: Pick 1 Lebanese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4: Pick 1 Nigerian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5: Pick a 5</a:t>
                </a:r>
                <a:r>
                  <a:rPr lang="en-US" sz="2600" b="1" i="1" baseline="30000" dirty="0"/>
                  <a:t>th</a:t>
                </a:r>
                <a:r>
                  <a:rPr lang="en-US" sz="2600" b="1" i="1" dirty="0"/>
                  <a:t> dish from remaining 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40−4=36</m:t>
                    </m:r>
                  </m:oMath>
                </a14:m>
                <a:r>
                  <a:rPr lang="en-US" sz="2600" dirty="0"/>
                  <a:t> options</a:t>
                </a:r>
                <a:endParaRPr lang="en-US" sz="26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  <a:blipFill>
                <a:blip r:embed="rId3"/>
                <a:stretch>
                  <a:fillRect l="-639" t="-5516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DC306D-ACBB-E229-18DB-0B7A27BE4C03}"/>
              </a:ext>
            </a:extLst>
          </p:cNvPr>
          <p:cNvSpPr txBox="1"/>
          <p:nvPr/>
        </p:nvSpPr>
        <p:spPr>
          <a:xfrm>
            <a:off x="502370" y="1407058"/>
            <a:ext cx="11187259" cy="157319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You’re organizing a potluck party with dishes from 4 different cuisines: Italian, Thai, Lebanese, and Nigerian. Each cuisine has 10 distinct dishes available. How many ways can you select a plate of 5 distinct dishes to taste, ensuring that you try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least one dish from each cuisine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? The order of dishes doesn’t matter.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0F18500-11D5-D995-4042-3840D31C6A6E}"/>
                  </a:ext>
                </a:extLst>
              </p:cNvPr>
              <p:cNvSpPr/>
              <p:nvPr/>
            </p:nvSpPr>
            <p:spPr>
              <a:xfrm>
                <a:off x="5600701" y="4648750"/>
                <a:ext cx="6161798" cy="15806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Any set of dishes has last dish a repeat cuisine:</a:t>
                </a: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200" b="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made by picking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step 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step 5 OR picking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step 2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in step 5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0F18500-11D5-D995-4042-3840D31C6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1" y="4648750"/>
                <a:ext cx="6161798" cy="1580600"/>
              </a:xfrm>
              <a:prstGeom prst="roundRect">
                <a:avLst/>
              </a:prstGeom>
              <a:blipFill>
                <a:blip r:embed="rId4"/>
                <a:stretch>
                  <a:fillRect b="-3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0716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example….remember this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sz="3300" dirty="0"/>
                  <a:t>Lastly…we will try writing a </a:t>
                </a:r>
                <a:r>
                  <a:rPr lang="en-US" sz="3300" b="1" dirty="0">
                    <a:solidFill>
                      <a:schemeClr val="accent2">
                        <a:lumMod val="75000"/>
                      </a:schemeClr>
                    </a:solidFill>
                  </a:rPr>
                  <a:t>sequential process!</a:t>
                </a:r>
                <a:endParaRPr lang="en-US" sz="3300" dirty="0"/>
              </a:p>
              <a:p>
                <a:r>
                  <a:rPr lang="en-US" sz="3300" b="1" dirty="0"/>
                  <a:t>Approach 1: </a:t>
                </a:r>
              </a:p>
              <a:p>
                <a:r>
                  <a:rPr lang="en-US" sz="3300" dirty="0"/>
                  <a:t>We want at least 1 dish in each cuisine, so let’s start by “forcing” that:</a:t>
                </a:r>
              </a:p>
              <a:p>
                <a:r>
                  <a:rPr lang="en-US" sz="2600" b="1" i="1" dirty="0"/>
                  <a:t>Step 1: Pick 1 Italian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2: Pick 1 Thai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3: Pick 1 Lebanese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4: Pick 1 Nigerian dish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5: Pick a 5</a:t>
                </a:r>
                <a:r>
                  <a:rPr lang="en-US" sz="2600" b="1" i="1" baseline="30000" dirty="0"/>
                  <a:t>th</a:t>
                </a:r>
                <a:r>
                  <a:rPr lang="en-US" sz="2600" b="1" i="1" dirty="0"/>
                  <a:t> dish from remaining :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40−4=36</m:t>
                    </m:r>
                  </m:oMath>
                </a14:m>
                <a:r>
                  <a:rPr lang="en-US" sz="2600" dirty="0"/>
                  <a:t> options</a:t>
                </a:r>
                <a:endParaRPr lang="en-US" sz="26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  <a:blipFill>
                <a:blip r:embed="rId3"/>
                <a:stretch>
                  <a:fillRect l="-639" t="-5516" b="-3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DC306D-ACBB-E229-18DB-0B7A27BE4C03}"/>
              </a:ext>
            </a:extLst>
          </p:cNvPr>
          <p:cNvSpPr txBox="1"/>
          <p:nvPr/>
        </p:nvSpPr>
        <p:spPr>
          <a:xfrm>
            <a:off x="502370" y="1407058"/>
            <a:ext cx="11187259" cy="157319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You’re organizing a potluck party with dishes from 4 different cuisines: Italian, Thai, Lebanese, and Nigerian. Each cuisine has 10 distinct dishes available. How many ways can you select a plate of 5 distinct dishes to taste, ensuring that you try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least one dish from each cuisine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? The order of dishes doesn’t matter.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0F18500-11D5-D995-4042-3840D31C6A6E}"/>
                  </a:ext>
                </a:extLst>
              </p:cNvPr>
              <p:cNvSpPr/>
              <p:nvPr/>
            </p:nvSpPr>
            <p:spPr>
              <a:xfrm>
                <a:off x="5600701" y="4648750"/>
                <a:ext cx="6161798" cy="15806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Divide by 2 because every possible outcome is counted twice: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10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4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⋅36)/2</m:t>
                    </m:r>
                  </m:oMath>
                </a14:m>
                <a:endParaRPr lang="en-US" sz="22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50F18500-11D5-D995-4042-3840D31C6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0701" y="4648750"/>
                <a:ext cx="6161798" cy="15806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806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8FCE-51E8-450A-AA15-7058D3026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example….remember this problem?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300" dirty="0"/>
                  <a:t>Lastly…we will try writing a </a:t>
                </a:r>
                <a:r>
                  <a:rPr lang="en-US" sz="3300" b="1" dirty="0">
                    <a:solidFill>
                      <a:schemeClr val="accent2">
                        <a:lumMod val="75000"/>
                      </a:schemeClr>
                    </a:solidFill>
                  </a:rPr>
                  <a:t>sequential process!</a:t>
                </a:r>
                <a:endParaRPr lang="en-US" sz="3300" dirty="0"/>
              </a:p>
              <a:p>
                <a:r>
                  <a:rPr lang="en-US" sz="3300" b="1" dirty="0"/>
                  <a:t>Approach 2: </a:t>
                </a:r>
              </a:p>
              <a:p>
                <a:r>
                  <a:rPr lang="en-US" sz="3300" dirty="0"/>
                  <a:t>When we try listing out some possibilities, there’s always 1 repeated cuisine</a:t>
                </a:r>
              </a:p>
              <a:p>
                <a:r>
                  <a:rPr lang="en-US" sz="2600" b="1" i="1" dirty="0"/>
                  <a:t>Step 1: Pick 1 cuisine that will be repeated </a:t>
                </a:r>
                <a:r>
                  <a:rPr lang="en-US" sz="2600" dirty="0"/>
                  <a:t>– 4 options</a:t>
                </a:r>
                <a:endParaRPr lang="en-US" sz="2600" b="1" i="1" dirty="0"/>
              </a:p>
              <a:p>
                <a:r>
                  <a:rPr lang="en-US" sz="2600" b="1" i="1" dirty="0"/>
                  <a:t>Step 2: Pick 2 dishes from that cuisine </a:t>
                </a:r>
                <a:r>
                  <a:rPr lang="en-US" sz="2600" dirty="0"/>
                  <a:t>–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 options</a:t>
                </a:r>
                <a:endParaRPr lang="en-US" sz="2600" b="1" i="1" dirty="0"/>
              </a:p>
              <a:p>
                <a:r>
                  <a:rPr lang="en-US" sz="2600" b="1" i="1" dirty="0"/>
                  <a:t>Step 3: Pick 1 dish from the 1</a:t>
                </a:r>
                <a:r>
                  <a:rPr lang="en-US" sz="2600" b="1" i="1" baseline="30000" dirty="0"/>
                  <a:t>st</a:t>
                </a:r>
                <a:r>
                  <a:rPr lang="en-US" sz="2600" b="1" i="1" dirty="0"/>
                  <a:t> remaining cuisine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4: Pick 1 dish from the 2</a:t>
                </a:r>
                <a:r>
                  <a:rPr lang="en-US" sz="2600" b="1" i="1" baseline="30000" dirty="0"/>
                  <a:t>st</a:t>
                </a:r>
                <a:r>
                  <a:rPr lang="en-US" sz="2600" b="1" i="1" dirty="0"/>
                  <a:t> remaining cuisine</a:t>
                </a:r>
                <a:r>
                  <a:rPr lang="en-US" sz="2600" dirty="0"/>
                  <a:t> – 10 options</a:t>
                </a:r>
                <a:endParaRPr lang="en-US" sz="2600" b="1" i="1" dirty="0"/>
              </a:p>
              <a:p>
                <a:r>
                  <a:rPr lang="en-US" sz="2600" b="1" i="1" dirty="0"/>
                  <a:t>Step 5: Pick 1 dish from the 3</a:t>
                </a:r>
                <a:r>
                  <a:rPr lang="en-US" sz="2600" b="1" i="1" baseline="30000" dirty="0"/>
                  <a:t>rd</a:t>
                </a:r>
                <a:r>
                  <a:rPr lang="en-US" sz="2600" b="1" i="1" dirty="0"/>
                  <a:t> remaining cuisine – </a:t>
                </a:r>
                <a:r>
                  <a:rPr lang="en-US" sz="2600" dirty="0"/>
                  <a:t>10 options</a:t>
                </a:r>
                <a:endParaRPr lang="en-US" sz="2600" b="1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FC7A5-0BF1-4E1E-B7E5-AB7E3E97B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3271832"/>
                <a:ext cx="11454836" cy="3429000"/>
              </a:xfrm>
              <a:blipFill>
                <a:blip r:embed="rId3"/>
                <a:stretch>
                  <a:fillRect l="-532" t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FDC306D-ACBB-E229-18DB-0B7A27BE4C03}"/>
              </a:ext>
            </a:extLst>
          </p:cNvPr>
          <p:cNvSpPr txBox="1"/>
          <p:nvPr/>
        </p:nvSpPr>
        <p:spPr>
          <a:xfrm>
            <a:off x="502370" y="1407058"/>
            <a:ext cx="11187259" cy="157319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You’re organizing a potluck party with dishes from 4 different cuisines: Italian, Thai, Lebanese, and Nigerian. Each cuisine has 10 distinct dishes available. How many ways can you select a plate of 5 distinct dishes to taste, ensuring that you try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at least one dish from each cuisine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? The order of dishes doesn’t matter.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BC6CD-D106-9E0A-3101-6189622DB3BE}"/>
                  </a:ext>
                </a:extLst>
              </p:cNvPr>
              <p:cNvSpPr/>
              <p:nvPr/>
            </p:nvSpPr>
            <p:spPr>
              <a:xfrm>
                <a:off x="7535537" y="4648750"/>
                <a:ext cx="4226962" cy="1945974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𝐿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𝑐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𝑒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200" b="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made with only set of choices, so </a:t>
                </a:r>
                <a:r>
                  <a:rPr lang="en-US" sz="22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</a:t>
                </a:r>
                <a:r>
                  <a:rPr lang="en-US" sz="22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overcounting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3FBC6CD-D106-9E0A-3101-6189622DB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537" y="4648750"/>
                <a:ext cx="4226962" cy="194597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60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Fruit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3294-8E8E-4CCF-984B-76578AD46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choose 8 pieces of fruit. There are apples, oranges, and bananas. Fruits of the same type are indistinguishable.</a:t>
            </a:r>
          </a:p>
          <a:p>
            <a:r>
              <a:rPr lang="en-US" dirty="0"/>
              <a:t>You need to pick </a:t>
            </a:r>
            <a:r>
              <a:rPr lang="en-US" b="1" dirty="0"/>
              <a:t>at most</a:t>
            </a:r>
            <a:r>
              <a:rPr lang="en-US" dirty="0"/>
              <a:t> 2 apples and </a:t>
            </a:r>
            <a:r>
              <a:rPr lang="en-US" b="1" dirty="0"/>
              <a:t>at least </a:t>
            </a:r>
            <a:r>
              <a:rPr lang="en-US" dirty="0"/>
              <a:t>1 banana. How many sets of fruit can you choose?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CEC1C7-0544-E6AC-29BB-5301DADBFF34}"/>
                  </a:ext>
                </a:extLst>
              </p:cNvPr>
              <p:cNvSpPr txBox="1"/>
              <p:nvPr/>
            </p:nvSpPr>
            <p:spPr>
              <a:xfrm>
                <a:off x="575239" y="5056909"/>
                <a:ext cx="11187259" cy="1530306"/>
              </a:xfrm>
              <a:prstGeom prst="roundRect">
                <a:avLst/>
              </a:prstGeom>
              <a:solidFill>
                <a:srgbClr val="F6F4F0"/>
              </a:solidFill>
            </p:spPr>
            <p:txBody>
              <a:bodyPr wrap="square" anchor="ctr">
                <a:noAutofit/>
              </a:bodyPr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6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you see a restriction with </a:t>
                </a:r>
                <a:r>
                  <a:rPr lang="en-US" sz="26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at most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𝒌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something either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use </a:t>
                </a:r>
                <a:r>
                  <a:rPr kumimoji="0" lang="en-US" sz="2600" b="1" i="1" u="sng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casework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small enough OR </a:t>
                </a:r>
                <a:r>
                  <a:rPr kumimoji="0" lang="en-US" sz="2600" b="1" i="1" u="sng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complement</a:t>
                </a:r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find total – was with </a:t>
                </a:r>
                <a:r>
                  <a:rPr kumimoji="0" lang="en-US" sz="26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more </a:t>
                </a:r>
                <a:r>
                  <a:rPr kumimoji="0" lang="en-US" sz="26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than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kumimoji="0" lang="en-US" sz="2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that thing (very similar to </a:t>
                </a:r>
                <a:r>
                  <a:rPr kumimoji="0" lang="en-US" sz="260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at least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𝑘</m:t>
                    </m:r>
                  </m:oMath>
                </a14:m>
                <a:r>
                  <a:rPr kumimoji="0" 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something)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CEC1C7-0544-E6AC-29BB-5301DADBF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056909"/>
                <a:ext cx="11187259" cy="1530306"/>
              </a:xfrm>
              <a:prstGeom prst="roundRect">
                <a:avLst/>
              </a:prstGeom>
              <a:blipFill>
                <a:blip r:embed="rId3"/>
                <a:stretch>
                  <a:fillRect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300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D5C9-BD69-DADF-5B75-1AAC5C76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C7F3A-61D6-2FDF-C88D-F8EEE4111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6630" y="3709818"/>
            <a:ext cx="6504161" cy="506283"/>
          </a:xfrm>
        </p:spPr>
        <p:txBody>
          <a:bodyPr>
            <a:normAutofit/>
          </a:bodyPr>
          <a:lstStyle/>
          <a:p>
            <a:r>
              <a:rPr lang="en-US" sz="2400" dirty="0"/>
              <a:t>Proof by </a:t>
            </a:r>
            <a:r>
              <a:rPr lang="en-US" sz="2400" b="1" dirty="0"/>
              <a:t>double counting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2266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Fruit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630901"/>
                <a:ext cx="11187258" cy="46174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You have to choose 20 pieces of fruit. There are apples🍎, oranges🍊, bananas🍌, and cherries🍒. Fruits of the same type are indistinguishable. You need to pick </a:t>
                </a:r>
                <a:r>
                  <a:rPr lang="en-US" b="1" dirty="0"/>
                  <a:t>at most </a:t>
                </a:r>
                <a:r>
                  <a:rPr lang="en-US" dirty="0"/>
                  <a:t>2 apples and </a:t>
                </a:r>
                <a:r>
                  <a:rPr lang="en-US" b="1" dirty="0"/>
                  <a:t>at least </a:t>
                </a:r>
                <a:r>
                  <a:rPr lang="en-US" dirty="0"/>
                  <a:t>1 banana. How many sets of fruit can you choose?</a:t>
                </a:r>
              </a:p>
              <a:p>
                <a:endParaRPr lang="en-US" sz="1500" dirty="0"/>
              </a:p>
              <a:p>
                <a:r>
                  <a:rPr lang="en-US" dirty="0"/>
                  <a:t>Divide into </a:t>
                </a:r>
                <a:r>
                  <a:rPr lang="en-US" b="1" u="sng" dirty="0"/>
                  <a:t>disjoint cases</a:t>
                </a:r>
                <a:r>
                  <a:rPr lang="en-US" b="1" dirty="0"/>
                  <a:t> </a:t>
                </a:r>
                <a:r>
                  <a:rPr lang="en-US" dirty="0"/>
                  <a:t>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apple🍎: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apples🍎🍎: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________________</m:t>
                    </m:r>
                  </m:oMath>
                </a14:m>
                <a:r>
                  <a:rPr lang="en-US" dirty="0"/>
                  <a:t> 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630901"/>
                <a:ext cx="11187258" cy="4617497"/>
              </a:xfrm>
              <a:blipFill>
                <a:blip r:embed="rId3"/>
                <a:stretch>
                  <a:fillRect l="-1525" t="-3303" r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3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Fruit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1630901"/>
                <a:ext cx="11187258" cy="461749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You have to choose 20 pieces of fruit. There are apples🍎, oranges🍊, bananas🍌, and cherries🍒. Fruits of the same type are indistinguishable. You need to pick </a:t>
                </a:r>
                <a:r>
                  <a:rPr lang="en-US" b="1" dirty="0"/>
                  <a:t>at most </a:t>
                </a:r>
                <a:r>
                  <a:rPr lang="en-US" dirty="0"/>
                  <a:t>2 apples and </a:t>
                </a:r>
                <a:r>
                  <a:rPr lang="en-US" b="1" dirty="0"/>
                  <a:t>at least </a:t>
                </a:r>
                <a:r>
                  <a:rPr lang="en-US" dirty="0"/>
                  <a:t>1 banana. How many sets of fruit can you choose?</a:t>
                </a:r>
              </a:p>
              <a:p>
                <a:endParaRPr lang="en-US" sz="1500" dirty="0"/>
              </a:p>
              <a:p>
                <a:r>
                  <a:rPr lang="en-US" dirty="0"/>
                  <a:t>Divide into </a:t>
                </a:r>
                <a:r>
                  <a:rPr lang="en-US" b="1" u="sng" dirty="0"/>
                  <a:t>disjoint cases</a:t>
                </a:r>
                <a:r>
                  <a:rPr lang="en-US" b="1" dirty="0"/>
                  <a:t> </a:t>
                </a:r>
                <a:r>
                  <a:rPr lang="en-US" dirty="0"/>
                  <a:t>based on number of apples: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apples: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Pick</m:t>
                    </m:r>
                    <m:r>
                      <m:rPr>
                        <m:nor/>
                      </m:rPr>
                      <a:rPr lang="en-US" dirty="0"/>
                      <m:t> 1</m:t>
                    </m:r>
                    <m:r>
                      <m:rPr>
                        <m:nor/>
                      </m:rPr>
                      <a:rPr lang="en-US" dirty="0"/>
                      <m:t>🍌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select</m:t>
                    </m:r>
                    <m:r>
                      <m:rPr>
                        <m:nor/>
                      </m:rPr>
                      <a:rPr lang="en-US" dirty="0"/>
                      <m:t>🍊</m:t>
                    </m:r>
                    <m:r>
                      <m:rPr>
                        <m:nor/>
                      </m:rPr>
                      <a:rPr lang="en-US" b="0" i="0" dirty="0" smtClean="0"/>
                      <m:t>/</m:t>
                    </m:r>
                    <m:r>
                      <m:rPr>
                        <m:nor/>
                      </m:rPr>
                      <a:rPr lang="en-US" dirty="0"/>
                      <m:t>🍌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/>
                      <m:t>🍒</m:t>
                    </m:r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remaining</m:t>
                    </m:r>
                    <m:r>
                      <m:rPr>
                        <m:nor/>
                      </m:rPr>
                      <a:rPr lang="en-US" b="0" i="0" dirty="0" smtClean="0"/>
                      <m:t> 19</m:t>
                    </m:r>
                    <m:r>
                      <m:rPr>
                        <m:nor/>
                      </m:rPr>
                      <a:rPr lang="en-US" dirty="0"/>
                      <m:t>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apple🍎: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Pick</m:t>
                    </m:r>
                    <m:r>
                      <m:rPr>
                        <m:nor/>
                      </m:rPr>
                      <a:rPr lang="en-US" dirty="0"/>
                      <m:t> 1</m:t>
                    </m:r>
                    <m:r>
                      <m:rPr>
                        <m:nor/>
                      </m:rPr>
                      <a:rPr lang="en-US" dirty="0"/>
                      <m:t>🍌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select</m:t>
                    </m:r>
                    <m:r>
                      <m:rPr>
                        <m:nor/>
                      </m:rPr>
                      <a:rPr lang="en-US" dirty="0"/>
                      <m:t>🍊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/>
                      <m:t>🍌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/>
                      <m:t>🍒</m:t>
                    </m:r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remaining</m:t>
                    </m:r>
                    <m:r>
                      <m:rPr>
                        <m:nor/>
                      </m:rPr>
                      <a:rPr lang="en-US" dirty="0"/>
                      <m:t> 18: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apples🍎🍎: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Pick</m:t>
                    </m:r>
                    <m:r>
                      <m:rPr>
                        <m:nor/>
                      </m:rPr>
                      <a:rPr lang="en-US" dirty="0"/>
                      <m:t> 1</m:t>
                    </m:r>
                    <m:r>
                      <m:rPr>
                        <m:nor/>
                      </m:rPr>
                      <a:rPr lang="en-US" dirty="0"/>
                      <m:t>🍌</m:t>
                    </m:r>
                    <m:r>
                      <m:rPr>
                        <m:nor/>
                      </m:rPr>
                      <a:rPr lang="en-US" dirty="0"/>
                      <m:t>, </m:t>
                    </m:r>
                    <m:r>
                      <m:rPr>
                        <m:nor/>
                      </m:rPr>
                      <a:rPr lang="en-US" dirty="0"/>
                      <m:t>select</m:t>
                    </m:r>
                    <m:r>
                      <m:rPr>
                        <m:nor/>
                      </m:rPr>
                      <a:rPr lang="en-US" dirty="0"/>
                      <m:t>🍊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/>
                      <m:t>🍌</m:t>
                    </m:r>
                    <m:r>
                      <m:rPr>
                        <m:nor/>
                      </m:rPr>
                      <a:rPr lang="en-US" dirty="0"/>
                      <m:t>/</m:t>
                    </m:r>
                    <m:r>
                      <m:rPr>
                        <m:nor/>
                      </m:rPr>
                      <a:rPr lang="en-US" dirty="0"/>
                      <m:t>🍒</m:t>
                    </m:r>
                    <m:r>
                      <m:rPr>
                        <m:nor/>
                      </m:rPr>
                      <a:rPr lang="en-US" dirty="0"/>
                      <m:t>for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remaining</m:t>
                    </m:r>
                    <m:r>
                      <m:rPr>
                        <m:nor/>
                      </m:rPr>
                      <a:rPr lang="en-US" dirty="0"/>
                      <m:t> 19: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+3−1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total (by sum rule)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1630901"/>
                <a:ext cx="11187258" cy="4617497"/>
              </a:xfrm>
              <a:blipFill>
                <a:blip r:embed="rId3"/>
                <a:stretch>
                  <a:fillRect l="-545" t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7952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Fruit Problem (</a:t>
            </a:r>
            <a:r>
              <a:rPr lang="en-US" i="1" dirty="0"/>
              <a:t>another</a:t>
            </a:r>
            <a:r>
              <a:rPr lang="en-US" dirty="0"/>
              <a:t> approach!)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338086" cy="52896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to choose 20 pieces of fruit. There are apples🍎, oranges🍊, bananas🍌, and cherries🍒. Fruits of the same type are indistinguishable. You need to pick </a:t>
                </a:r>
                <a:r>
                  <a:rPr lang="en-US" b="1" dirty="0"/>
                  <a:t>at most </a:t>
                </a:r>
                <a:r>
                  <a:rPr lang="en-US" dirty="0"/>
                  <a:t>2 apples and </a:t>
                </a:r>
                <a:r>
                  <a:rPr lang="en-US" b="1" dirty="0"/>
                  <a:t>at least </a:t>
                </a:r>
                <a:r>
                  <a:rPr lang="en-US" dirty="0"/>
                  <a:t>1 banana. How many sets of fruit can you choose?</a:t>
                </a:r>
              </a:p>
              <a:p>
                <a:r>
                  <a:rPr lang="en-US" dirty="0"/>
                  <a:t>1. Pick out your first banana</a:t>
                </a:r>
              </a:p>
              <a:p>
                <a:r>
                  <a:rPr lang="en-US" dirty="0"/>
                  <a:t>2. Pick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dirty="0"/>
                  <a:t> fruits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apples)</a:t>
                </a:r>
              </a:p>
              <a:p>
                <a:pPr lvl="1"/>
                <a:r>
                  <a:rPr lang="en-US" dirty="0"/>
                  <a:t>   </a:t>
                </a:r>
                <a:r>
                  <a:rPr lang="en-US" sz="2600" b="1" dirty="0"/>
                  <a:t>Complementary counting</a:t>
                </a:r>
                <a:r>
                  <a:rPr lang="en-US" sz="2600" dirty="0"/>
                  <a:t>: </a:t>
                </a:r>
              </a:p>
              <a:p>
                <a:pPr lvl="1"/>
                <a:r>
                  <a:rPr lang="en-US" sz="2600" dirty="0"/>
                  <a:t>   Total possibilities ignoring apple restriction:</a:t>
                </a:r>
              </a:p>
              <a:p>
                <a:pPr lvl="1"/>
                <a:r>
                  <a:rPr lang="en-US" sz="2600" dirty="0"/>
                  <a:t>   Possibilities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600" dirty="0"/>
                  <a:t> apples (these are the outcomes we want to </a:t>
                </a:r>
                <a:r>
                  <a:rPr lang="en-US" sz="2600" b="1" dirty="0"/>
                  <a:t>exclude</a:t>
                </a:r>
                <a:r>
                  <a:rPr lang="en-US" sz="2600" dirty="0"/>
                  <a:t>):</a:t>
                </a:r>
              </a:p>
              <a:p>
                <a:pPr lvl="1"/>
                <a:r>
                  <a:rPr lang="en-US" sz="2600" dirty="0"/>
                  <a:t>	</a:t>
                </a:r>
                <a:endParaRPr lang="en-US" dirty="0"/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338086" cy="5289641"/>
              </a:xfrm>
              <a:blipFill>
                <a:blip r:embed="rId3"/>
                <a:stretch>
                  <a:fillRect l="-699" t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76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1884E-8207-4053-BBEC-7DE0F5CA4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Fruit Problem (</a:t>
            </a:r>
            <a:r>
              <a:rPr lang="en-US" i="1" dirty="0"/>
              <a:t>another</a:t>
            </a:r>
            <a:r>
              <a:rPr lang="en-US" dirty="0"/>
              <a:t> approach!)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338086" cy="528964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to choose 20 pieces of fruit. There are apples🍎, oranges🍊, bananas🍌, and cherries🍒. Fruits of the same type are indistinguishable. You need to pick </a:t>
                </a:r>
                <a:r>
                  <a:rPr lang="en-US" b="1" dirty="0"/>
                  <a:t>at most </a:t>
                </a:r>
                <a:r>
                  <a:rPr lang="en-US" dirty="0"/>
                  <a:t>2 apples and </a:t>
                </a:r>
                <a:r>
                  <a:rPr lang="en-US" b="1" dirty="0"/>
                  <a:t>at least </a:t>
                </a:r>
                <a:r>
                  <a:rPr lang="en-US" dirty="0"/>
                  <a:t>1 banana. How many sets of fruit can you choose?</a:t>
                </a:r>
              </a:p>
              <a:p>
                <a:r>
                  <a:rPr lang="en-US" dirty="0"/>
                  <a:t>1. Pick out your first banana –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option because indistinguishable</a:t>
                </a:r>
              </a:p>
              <a:p>
                <a:r>
                  <a:rPr lang="en-US" dirty="0"/>
                  <a:t>2. Pick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dirty="0"/>
                  <a:t> fruits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apples)</a:t>
                </a:r>
              </a:p>
              <a:p>
                <a:pPr lvl="1"/>
                <a:r>
                  <a:rPr lang="en-US" dirty="0"/>
                  <a:t>   </a:t>
                </a:r>
                <a:r>
                  <a:rPr lang="en-US" sz="2600" b="1" dirty="0"/>
                  <a:t>Complementary counting</a:t>
                </a:r>
                <a:r>
                  <a:rPr lang="en-US" sz="2600" dirty="0"/>
                  <a:t>: </a:t>
                </a:r>
              </a:p>
              <a:p>
                <a:pPr lvl="1"/>
                <a:r>
                  <a:rPr lang="en-US" sz="2600" dirty="0"/>
                  <a:t>   Total possibilities ignoring apple restriction: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19+4−1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600" dirty="0"/>
                  <a:t> (19 pieces, 4 types)</a:t>
                </a:r>
              </a:p>
              <a:p>
                <a:pPr lvl="1"/>
                <a:r>
                  <a:rPr lang="en-US" sz="2600" dirty="0"/>
                  <a:t>   Possibilities with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2600" dirty="0"/>
                  <a:t> apples (these are the outcomes we want to </a:t>
                </a:r>
                <a:r>
                  <a:rPr lang="en-US" sz="2600" b="1" dirty="0"/>
                  <a:t>exclude</a:t>
                </a:r>
                <a:r>
                  <a:rPr lang="en-US" sz="2600" dirty="0"/>
                  <a:t>)</a:t>
                </a:r>
              </a:p>
              <a:p>
                <a:pPr lvl="1"/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16+4−1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4−1</m:t>
                            </m:r>
                          </m:den>
                        </m:f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600" dirty="0"/>
                  <a:t> Pick 3 apples (1 options bc indistinguishable), </a:t>
                </a:r>
                <a:r>
                  <a:rPr lang="en-US" dirty="0"/>
                  <a:t>pick 4 from 3 types</a:t>
                </a:r>
              </a:p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19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733294-8E8E-4CCF-984B-76578AD4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338086" cy="5289641"/>
              </a:xfrm>
              <a:blipFill>
                <a:blip r:embed="rId3"/>
                <a:stretch>
                  <a:fillRect l="-699" t="-1959" r="-1183" b="-1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44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D5C9-BD69-DADF-5B75-1AAC5C76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848030" cy="590415"/>
          </a:xfrm>
        </p:spPr>
        <p:txBody>
          <a:bodyPr/>
          <a:lstStyle/>
          <a:p>
            <a:r>
              <a:rPr lang="en-US" dirty="0"/>
              <a:t>Binomial Theorem</a:t>
            </a:r>
          </a:p>
        </p:txBody>
      </p:sp>
    </p:spTree>
    <p:extLst>
      <p:ext uri="{BB962C8B-B14F-4D97-AF65-F5344CB8AC3E}">
        <p14:creationId xmlns:p14="http://schemas.microsoft.com/office/powerpoint/2010/main" val="1797417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3439-711C-46DE-ACEE-3C31F4E0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606F7-0061-15C3-FD19-58DE26195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609563"/>
            <a:ext cx="10561333" cy="2699798"/>
          </a:xfrm>
        </p:spPr>
        <p:txBody>
          <a:bodyPr/>
          <a:lstStyle/>
          <a:p>
            <a:r>
              <a:rPr lang="en-US" i="1" dirty="0"/>
              <a:t>Understand where this formula is coming from, and  how to use this to find coefficient of terms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D2E81D-5B2D-C0B0-47CC-EB0AD918788E}"/>
              </a:ext>
            </a:extLst>
          </p:cNvPr>
          <p:cNvGrpSpPr/>
          <p:nvPr/>
        </p:nvGrpSpPr>
        <p:grpSpPr>
          <a:xfrm>
            <a:off x="575239" y="1458506"/>
            <a:ext cx="6455607" cy="1970494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054D8C48-7DE2-665E-6BCB-DD45EB0FAC93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:endParaRPr lang="en-US" sz="28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den>
                                </m:f>
                              </m:e>
                            </m:d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dirty="0"/>
                </a:p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ACE090C4-7A35-4C26-972F-49B432B1C2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A0FA49-9063-F77B-C686-57EFA4920395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Binomial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484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D5C9-BD69-DADF-5B75-1AAC5C76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5658084" cy="590415"/>
          </a:xfrm>
        </p:spPr>
        <p:txBody>
          <a:bodyPr/>
          <a:lstStyle/>
          <a:p>
            <a:r>
              <a:rPr lang="en-US" dirty="0"/>
              <a:t>Uniform Probability Spaces</a:t>
            </a:r>
          </a:p>
        </p:txBody>
      </p:sp>
    </p:spTree>
    <p:extLst>
      <p:ext uri="{BB962C8B-B14F-4D97-AF65-F5344CB8AC3E}">
        <p14:creationId xmlns:p14="http://schemas.microsoft.com/office/powerpoint/2010/main" val="4194685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4EEB-6AD6-5D8B-2BEB-EB5348C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(</a:t>
            </a:r>
            <a:r>
              <a:rPr lang="en-US" i="1" dirty="0"/>
              <a:t>in general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7D897-F72F-7A41-F35E-4355EB5C6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i="1" dirty="0"/>
                  <a:t>Probability allows us to assign a value between 0 and 1 to outcomes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b="1" i="1" dirty="0"/>
                  <a:t>Random experiment:</a:t>
                </a:r>
                <a:r>
                  <a:rPr lang="en-US" b="1" dirty="0"/>
                  <a:t> </a:t>
                </a:r>
                <a:r>
                  <a:rPr lang="en-US" dirty="0"/>
                  <a:t>any process where the outcome is unknown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 Sample space</a:t>
                </a:r>
                <a:r>
                  <a:rPr lang="en-US" dirty="0"/>
                  <a:t> of an experiment: </a:t>
                </a:r>
                <a:r>
                  <a:rPr lang="en-US" i="1" dirty="0"/>
                  <a:t>set</a:t>
                </a:r>
                <a:r>
                  <a:rPr lang="en-US" dirty="0"/>
                  <a:t> of all possible outcomes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n-US" b="1" i="1" dirty="0"/>
                  <a:t>Event:</a:t>
                </a:r>
                <a:r>
                  <a:rPr lang="en-US" dirty="0"/>
                  <a:t> a subset of the sample space (some set of outcomes)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i="1" dirty="0"/>
                  <a:t> Probability space: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tx1"/>
                    </a:solidFill>
                  </a:rPr>
                  <a:t>pair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Ω</m:t>
                    </m:r>
                    <m: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,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ℙ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rPr>
                  <a:t>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is the sample space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</m:oMath>
                </a14:m>
                <a:r>
                  <a:rPr lang="en-US" dirty="0"/>
                  <a:t> is the probability measure (a </a:t>
                </a:r>
                <a:r>
                  <a:rPr lang="en-US" i="1" dirty="0"/>
                  <a:t>function</a:t>
                </a:r>
                <a:r>
                  <a:rPr lang="en-US" dirty="0"/>
                  <a:t> that assigns probabilities to every outcome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 in the sample space)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7D897-F72F-7A41-F35E-4355EB5C6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4422BB-2DAD-1152-B42F-DA5A8FCA91D6}"/>
                  </a:ext>
                </a:extLst>
              </p:cNvPr>
              <p:cNvSpPr txBox="1"/>
              <p:nvPr/>
            </p:nvSpPr>
            <p:spPr>
              <a:xfrm>
                <a:off x="575239" y="5041634"/>
                <a:ext cx="11041521" cy="1686277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8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Uniform probability space: 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 probability space where </a:t>
                </a:r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every outcome is equally likely to occur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In a uniform probability space…</a:t>
                </a:r>
              </a:p>
              <a:p>
                <a:pPr marL="91440" indent="-91440" algn="ctr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kumimoji="0" lang="en-US" sz="280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sz="2800" i="1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64422BB-2DAD-1152-B42F-DA5A8FCA9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5041634"/>
                <a:ext cx="11041521" cy="1686277"/>
              </a:xfrm>
              <a:prstGeom prst="roundRect">
                <a:avLst/>
              </a:prstGeom>
              <a:blipFill>
                <a:blip r:embed="rId3"/>
                <a:stretch>
                  <a:fillRect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812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4EEB-6AD6-5D8B-2BEB-EB5348CB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 I know to setup a uniform probability space?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7D897-F72F-7A41-F35E-4355EB5C6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you’re looking for a probability and see phrases like “</a:t>
                </a:r>
                <a:r>
                  <a:rPr lang="en-US" u="sng" dirty="0"/>
                  <a:t>equally likely</a:t>
                </a:r>
                <a:r>
                  <a:rPr lang="en-US" dirty="0"/>
                  <a:t>”, “</a:t>
                </a:r>
                <a:r>
                  <a:rPr lang="en-US" u="sng" dirty="0"/>
                  <a:t>uniformly at random</a:t>
                </a:r>
                <a:r>
                  <a:rPr lang="en-US" dirty="0"/>
                  <a:t>”, a “</a:t>
                </a:r>
                <a:r>
                  <a:rPr lang="en-US" u="sng" dirty="0"/>
                  <a:t>fair</a:t>
                </a:r>
                <a:r>
                  <a:rPr lang="en-US" dirty="0"/>
                  <a:t> coin/dice”, “</a:t>
                </a:r>
                <a:r>
                  <a:rPr lang="en-US" u="sng" dirty="0"/>
                  <a:t>randomly</a:t>
                </a:r>
                <a:r>
                  <a:rPr lang="en-US" dirty="0"/>
                  <a:t> picking…” you’re most likely going to be able to pick a uniform probability space.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&gt; Pick a sample space where every outcome is </a:t>
                </a:r>
                <a:r>
                  <a:rPr lang="en-US" b="1" dirty="0"/>
                  <a:t>equally likely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/>
                  <a:t>    the information included in the sample space should be what’s relevant to the problem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200" dirty="0"/>
                  <a:t>    think about what are you considering as 1 outcome, write out some examples</a:t>
                </a:r>
              </a:p>
              <a:p>
                <a:pPr marL="0" indent="0">
                  <a:buNone/>
                </a:pPr>
                <a:r>
                  <a:rPr lang="en-US" dirty="0"/>
                  <a:t>&gt; Find the size of the sample space (using counting techniques!)</a:t>
                </a:r>
              </a:p>
              <a:p>
                <a:pPr marL="0" indent="0">
                  <a:buNone/>
                </a:pPr>
                <a:r>
                  <a:rPr lang="en-US" b="1" dirty="0"/>
                  <a:t>&gt; </a:t>
                </a:r>
                <a:r>
                  <a:rPr lang="en-US" dirty="0"/>
                  <a:t>Define the event and count its size (using counting techniques!) </a:t>
                </a:r>
              </a:p>
              <a:p>
                <a:pPr marL="0" indent="0">
                  <a:buNone/>
                </a:pPr>
                <a:r>
                  <a:rPr lang="en-US" b="1" dirty="0"/>
                  <a:t>&gt; </a:t>
                </a:r>
                <a:r>
                  <a:rPr lang="en-US" dirty="0"/>
                  <a:t>Find the probability by doing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D7D897-F72F-7A41-F35E-4355EB5C6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20435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7F04-95AA-739F-D2D7-0BA946C5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3EE3C-32A6-72C1-CF12-AC65774CD709}"/>
              </a:ext>
            </a:extLst>
          </p:cNvPr>
          <p:cNvSpPr txBox="1"/>
          <p:nvPr/>
        </p:nvSpPr>
        <p:spPr>
          <a:xfrm>
            <a:off x="466057" y="1540133"/>
            <a:ext cx="11041521" cy="138931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probability that when you pick 3 distinct cards from a deck of 52 cards, that they form a consecutive sequence (any order)? </a:t>
            </a:r>
            <a:r>
              <a:rPr lang="en-US" sz="28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Assume you are equally likely to draw any cards.  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756E8E-3534-5D95-9BB1-C63896B8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944" y="3191639"/>
            <a:ext cx="11187258" cy="352813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b="1" dirty="0"/>
              <a:t>Sample space: </a:t>
            </a:r>
          </a:p>
          <a:p>
            <a:pPr>
              <a:spcBef>
                <a:spcPts val="2000"/>
              </a:spcBef>
            </a:pPr>
            <a:r>
              <a:rPr lang="en-US" b="1" dirty="0"/>
              <a:t>Event: </a:t>
            </a:r>
          </a:p>
          <a:p>
            <a:pPr>
              <a:spcBef>
                <a:spcPts val="2000"/>
              </a:spcBef>
            </a:pPr>
            <a:r>
              <a:rPr lang="en-US" b="1" dirty="0"/>
              <a:t>Probability:</a:t>
            </a:r>
          </a:p>
        </p:txBody>
      </p:sp>
    </p:spTree>
    <p:extLst>
      <p:ext uri="{BB962C8B-B14F-4D97-AF65-F5344CB8AC3E}">
        <p14:creationId xmlns:p14="http://schemas.microsoft.com/office/powerpoint/2010/main" val="2096099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21" y="4049485"/>
            <a:ext cx="11076493" cy="2545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dirty="0"/>
              <a:t>Describe a scenario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Explain how the LHS counts the outcomes in that scenario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/>
              <a:t>Explain how the RHS counts the outcomes in that </a:t>
            </a:r>
            <a:r>
              <a:rPr lang="en-US" u="sng" dirty="0"/>
              <a:t>same</a:t>
            </a:r>
            <a:r>
              <a:rPr lang="en-US" dirty="0"/>
              <a:t> scenario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State that “because the LHS and RHS both count the number of outcomes in the same scenario, they must be equal”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1A38459-436F-09EE-AD9F-E93A892C0275}"/>
              </a:ext>
            </a:extLst>
          </p:cNvPr>
          <p:cNvSpPr/>
          <p:nvPr/>
        </p:nvSpPr>
        <p:spPr>
          <a:xfrm>
            <a:off x="575239" y="1384821"/>
            <a:ext cx="11187259" cy="2391532"/>
          </a:xfrm>
          <a:prstGeom prst="roundRect">
            <a:avLst/>
          </a:prstGeom>
          <a:solidFill>
            <a:srgbClr val="E9F7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When to use?</a:t>
            </a:r>
          </a:p>
          <a:p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 Algebraic proofs are often difficult and don’t give us an “intuitive” reason for why the equation holds</a:t>
            </a:r>
          </a:p>
          <a:p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&gt; </a:t>
            </a:r>
            <a:r>
              <a:rPr lang="en-US" sz="2800" b="1" i="1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Combinatorial proofs </a:t>
            </a:r>
            <a:r>
              <a:rPr lang="en-US" sz="2800" dirty="0">
                <a:solidFill>
                  <a:prstClr val="black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are used for proving an equation that may involve combinations, factorials, permutations, etc.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09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7F04-95AA-739F-D2D7-0BA946C5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3EE3C-32A6-72C1-CF12-AC65774CD709}"/>
              </a:ext>
            </a:extLst>
          </p:cNvPr>
          <p:cNvSpPr txBox="1"/>
          <p:nvPr/>
        </p:nvSpPr>
        <p:spPr>
          <a:xfrm>
            <a:off x="466057" y="1540133"/>
            <a:ext cx="11041521" cy="1389317"/>
          </a:xfrm>
          <a:prstGeom prst="roundRect">
            <a:avLst/>
          </a:prstGeom>
          <a:solidFill>
            <a:srgbClr val="ECF4F3"/>
          </a:solidFill>
        </p:spPr>
        <p:txBody>
          <a:bodyPr wrap="square">
            <a:spAutoFit/>
          </a:bodyPr>
          <a:lstStyle/>
          <a:p>
            <a:pPr marL="91440" marR="0" lvl="0" indent="-91440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lang="en-US" sz="28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is the probability that when you pick 3 distinct cards from a deck of 52 cards, that they form a consecutive sequence (any order)? </a:t>
            </a:r>
            <a:r>
              <a:rPr lang="en-US" sz="2800" i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Assume you are equally likely to draw any cards.  </a:t>
            </a:r>
            <a:endParaRPr kumimoji="0" lang="en-US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7756E8E-3534-5D95-9BB1-C63896B86F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7944" y="3191639"/>
                <a:ext cx="11187258" cy="3528137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000"/>
                  </a:spcBef>
                </a:pPr>
                <a:r>
                  <a:rPr lang="en-US" b="1" dirty="0"/>
                  <a:t>Sample space: </a:t>
                </a:r>
                <a:r>
                  <a:rPr lang="en-US" dirty="0"/>
                  <a:t>Set of all possible subsets of 3 cards.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b="1" dirty="0"/>
              </a:p>
              <a:p>
                <a:pPr>
                  <a:spcBef>
                    <a:spcPts val="2000"/>
                  </a:spcBef>
                </a:pPr>
                <a:r>
                  <a:rPr lang="en-US" b="1" dirty="0"/>
                  <a:t>Event: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dirty="0"/>
                  <a:t> is the event that the 3 cards form a sequence</a:t>
                </a:r>
              </a:p>
              <a:p>
                <a:pPr>
                  <a:spcBef>
                    <a:spcPts val="2000"/>
                  </a:spcBef>
                </a:pPr>
                <a:r>
                  <a:rPr lang="en-US" b="1" dirty="0"/>
                  <a:t>Probability: </a:t>
                </a:r>
                <a14:m>
                  <m:oMath xmlns:m="http://schemas.openxmlformats.org/officeDocument/2006/math">
                    <m:r>
                      <a:rPr lang="en-US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ℙ</m:t>
                    </m:r>
                    <m:d>
                      <m:dPr>
                        <m:ctrlPr>
                          <a:rPr lang="en-US" b="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d>
                    <m:r>
                      <a:rPr lang="en-US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</m:num>
                      <m:den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 b="0" i="0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Ω</m:t>
                        </m:r>
                        <m: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  <m:t>|</m:t>
                        </m:r>
                      </m:den>
                    </m:f>
                    <m:r>
                      <a:rPr lang="en-US" b="0" i="1" kern="12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b="0" i="1" kern="12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b="0" i="1" kern="12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US" b="1" dirty="0"/>
              </a:p>
              <a:p>
                <a:pPr>
                  <a:spcBef>
                    <a:spcPts val="200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7756E8E-3534-5D95-9BB1-C63896B86F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7944" y="3191639"/>
                <a:ext cx="11187258" cy="3528137"/>
              </a:xfrm>
              <a:blipFill>
                <a:blip r:embed="rId3"/>
                <a:stretch>
                  <a:fillRect l="-654" t="-1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340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DD5C9-BD69-DADF-5B75-1AAC5C765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4762430" cy="590415"/>
          </a:xfrm>
        </p:spPr>
        <p:txBody>
          <a:bodyPr/>
          <a:lstStyle/>
          <a:p>
            <a:r>
              <a:rPr lang="en-US" dirty="0"/>
              <a:t>Conditional Probability</a:t>
            </a:r>
          </a:p>
        </p:txBody>
      </p:sp>
    </p:spTree>
    <p:extLst>
      <p:ext uri="{BB962C8B-B14F-4D97-AF65-F5344CB8AC3E}">
        <p14:creationId xmlns:p14="http://schemas.microsoft.com/office/powerpoint/2010/main" val="1624778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conditional probability?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/>
              <p:nvPr/>
            </p:nvSpPr>
            <p:spPr>
              <a:xfrm>
                <a:off x="437117" y="1694141"/>
                <a:ext cx="11317765" cy="266288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probability that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happens </a:t>
                </a:r>
                <a:r>
                  <a:rPr lang="en-US" sz="2800" b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given/conditioning on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endParaRPr kumimoji="0" lang="en-US" sz="2800" b="1" i="0" u="sng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are looking for the probability that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we are given the extra information that B happens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“what’s the probability of A 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B”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B, what’s the probability A happens”</a:t>
                </a:r>
                <a:endParaRPr lang="en-US" sz="2400" baseline="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7" y="1694141"/>
                <a:ext cx="11317765" cy="266288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BA0F0EF-6186-7365-C55F-17A8CCE06089}"/>
                  </a:ext>
                </a:extLst>
              </p:cNvPr>
              <p:cNvSpPr/>
              <p:nvPr/>
            </p:nvSpPr>
            <p:spPr>
              <a:xfrm>
                <a:off x="437117" y="4494882"/>
                <a:ext cx="11238811" cy="2000417"/>
              </a:xfrm>
              <a:prstGeom prst="roundRect">
                <a:avLst/>
              </a:prstGeom>
              <a:noFill/>
              <a:ln w="571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e.g., “</a:t>
                </a:r>
                <a:r>
                  <a:rPr lang="en-US" sz="2400" i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is the probability </a:t>
                </a:r>
                <a:r>
                  <a:rPr lang="en-US" sz="2400" b="1" i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moon landing is fake</a:t>
                </a:r>
                <a:r>
                  <a:rPr lang="en-US" sz="2400" i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400" i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I wear a tinfoil hat</a:t>
                </a:r>
                <a:r>
                  <a:rPr lang="en-US" sz="2400" i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?”</a:t>
                </a:r>
              </a:p>
              <a:p>
                <a:pPr marR="0" lvl="0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the event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∼</m:t>
                    </m:r>
                  </m:oMath>
                </a14:m>
                <a:r>
                  <a:rPr lang="en-US" sz="2400" baseline="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the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moon landing is fake</a:t>
                </a:r>
              </a:p>
              <a:p>
                <a:pPr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the event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∼</m:t>
                    </m:r>
                  </m:oMath>
                </a14:m>
                <a:r>
                  <a:rPr lang="en-US" sz="2400" baseline="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 wear a tinfoil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hat</a:t>
                </a:r>
              </a:p>
              <a:p>
                <a:pPr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are interested in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8BA0F0EF-6186-7365-C55F-17A8CCE060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7" y="4494882"/>
                <a:ext cx="11238811" cy="2000417"/>
              </a:xfrm>
              <a:prstGeom prst="roundRect">
                <a:avLst/>
              </a:prstGeom>
              <a:blipFill>
                <a:blip r:embed="rId4"/>
                <a:stretch>
                  <a:fillRect t="-2432" b="-547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534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that use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/>
              <p:nvPr/>
            </p:nvSpPr>
            <p:spPr>
              <a:xfrm>
                <a:off x="437117" y="1694142"/>
                <a:ext cx="11317765" cy="861772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Definition of conditional probability: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7" y="1694142"/>
                <a:ext cx="11317765" cy="86177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29C43BF-E40A-857D-E73A-7C5BEFA9CDD1}"/>
                  </a:ext>
                </a:extLst>
              </p:cNvPr>
              <p:cNvSpPr/>
              <p:nvPr/>
            </p:nvSpPr>
            <p:spPr>
              <a:xfrm>
                <a:off x="437116" y="2786025"/>
                <a:ext cx="11317765" cy="861772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Bayes’ theorem: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29C43BF-E40A-857D-E73A-7C5BEFA9CD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6" y="2786025"/>
                <a:ext cx="11317765" cy="86177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79C365B-FFFB-F260-B0D6-F1C75245CE1D}"/>
                  </a:ext>
                </a:extLst>
              </p:cNvPr>
              <p:cNvSpPr/>
              <p:nvPr/>
            </p:nvSpPr>
            <p:spPr>
              <a:xfrm>
                <a:off x="437116" y="3871201"/>
                <a:ext cx="6250124" cy="1471980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Law of total probability: </a:t>
                </a:r>
              </a:p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</a:rPr>
                  <a:t> partition the sample space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E79C365B-FFFB-F260-B0D6-F1C75245C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6" y="3871201"/>
                <a:ext cx="6250124" cy="1471980"/>
              </a:xfrm>
              <a:prstGeom prst="roundRect">
                <a:avLst/>
              </a:prstGeom>
              <a:blipFill>
                <a:blip r:embed="rId5"/>
                <a:stretch>
                  <a:fillRect b="-398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B0F4432-EAA4-6C82-E537-982DD31ECECB}"/>
                  </a:ext>
                </a:extLst>
              </p:cNvPr>
              <p:cNvSpPr/>
              <p:nvPr/>
            </p:nvSpPr>
            <p:spPr>
              <a:xfrm>
                <a:off x="437115" y="5566584"/>
                <a:ext cx="11317765" cy="944385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Chain Rule: </a:t>
                </a:r>
              </a:p>
              <a:p>
                <a:pPr marL="91440" lvl="0" indent="-91440">
                  <a:lnSpc>
                    <a:spcPct val="90000"/>
                  </a:lnSpc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∩…∩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B0F4432-EAA4-6C82-E537-982DD31EC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5" y="5566584"/>
                <a:ext cx="11317765" cy="944385"/>
              </a:xfrm>
              <a:prstGeom prst="roundRect">
                <a:avLst/>
              </a:prstGeom>
              <a:blipFill>
                <a:blip r:embed="rId6"/>
                <a:stretch>
                  <a:fillRect l="-214" b="-2439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2453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that use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/>
              <p:nvPr/>
            </p:nvSpPr>
            <p:spPr>
              <a:xfrm>
                <a:off x="437117" y="1639550"/>
                <a:ext cx="11436435" cy="1309233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events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</a:t>
                </a:r>
                <a:r>
                  <a:rPr lang="en-US" sz="2400" b="1" i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independent</a:t>
                </a: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7" y="1639550"/>
                <a:ext cx="11436435" cy="1309233"/>
              </a:xfrm>
              <a:prstGeom prst="roundRect">
                <a:avLst/>
              </a:prstGeom>
              <a:blipFill>
                <a:blip r:embed="rId3"/>
                <a:stretch>
                  <a:fillRect l="-53"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D2197-E5BB-31B7-18C0-A48E11CFD02B}"/>
                  </a:ext>
                </a:extLst>
              </p:cNvPr>
              <p:cNvSpPr/>
              <p:nvPr/>
            </p:nvSpPr>
            <p:spPr>
              <a:xfrm>
                <a:off x="450648" y="4915097"/>
                <a:ext cx="11436435" cy="1309233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events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</a:t>
                </a:r>
                <a:r>
                  <a:rPr lang="en-US" sz="2400" b="1" i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conditionally independent</a:t>
                </a: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𝑪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D2197-E5BB-31B7-18C0-A48E11CFD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48" y="4915097"/>
                <a:ext cx="11436435" cy="1309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7BACEE-0F9F-40DD-F26C-963CF9EA8D27}"/>
                  </a:ext>
                </a:extLst>
              </p:cNvPr>
              <p:cNvSpPr/>
              <p:nvPr/>
            </p:nvSpPr>
            <p:spPr>
              <a:xfrm>
                <a:off x="450650" y="3256376"/>
                <a:ext cx="11436437" cy="1309233"/>
              </a:xfrm>
              <a:prstGeom prst="roundRect">
                <a:avLst/>
              </a:prstGeom>
              <a:noFill/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defRPr/>
                </a:pP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events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  <m:r>
                      <a:rPr lang="en-US" sz="2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𝑪</m:t>
                    </m:r>
                    <m:r>
                      <a:rPr lang="en-US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…</m:t>
                    </m:r>
                  </m:oMath>
                </a14:m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are </a:t>
                </a:r>
                <a:r>
                  <a:rPr lang="en-US" sz="2400" b="1" i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mutually independent</a:t>
                </a:r>
                <a:r>
                  <a:rPr lang="en-US" sz="24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∩…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77BACEE-0F9F-40DD-F26C-963CF9EA8D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0" y="3256376"/>
                <a:ext cx="11436437" cy="1309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5531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01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Chain Rule: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probability of one of the “nodes” (e.g.,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product of the probabilities of each of the steps that led to it: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 t="-1980" r="-5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3233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Chain Rule: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probability of one of the “nodes” (e.g.,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product of the probabilities of each of the steps that led to it: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 t="-1980" b="-5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298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851144-ACCC-0762-E5AE-F708DD369D9F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Law of Total Probability: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up probabilities of intersection with other events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851144-ACCC-0762-E5AE-F708DD369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886C2-8853-DD32-3EBA-97ADFA79A4D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83738" y="422360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/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blipFill>
                <a:blip r:embed="rId23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/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blipFill>
                <a:blip r:embed="rId24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8390A-A186-448F-EE6A-7E0FFCA81236}"/>
              </a:ext>
            </a:extLst>
          </p:cNvPr>
          <p:cNvCxnSpPr>
            <a:cxnSpLocks/>
          </p:cNvCxnSpPr>
          <p:nvPr/>
        </p:nvCxnSpPr>
        <p:spPr>
          <a:xfrm>
            <a:off x="8572695" y="422360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52832-7266-9B20-9A44-89A0F3418818}"/>
              </a:ext>
            </a:extLst>
          </p:cNvPr>
          <p:cNvSpPr/>
          <p:nvPr/>
        </p:nvSpPr>
        <p:spPr>
          <a:xfrm>
            <a:off x="9270719" y="495109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/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blipFill>
                <a:blip r:embed="rId2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/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blipFill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0ED77-2555-441E-D155-18F52E89E8D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206378" y="424547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992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51144-ACCC-0762-E5AE-F708DD369D9F}"/>
              </a:ext>
            </a:extLst>
          </p:cNvPr>
          <p:cNvSpPr/>
          <p:nvPr/>
        </p:nvSpPr>
        <p:spPr>
          <a:xfrm>
            <a:off x="554506" y="5534002"/>
            <a:ext cx="11082987" cy="1232905"/>
          </a:xfrm>
          <a:prstGeom prst="roundRect">
            <a:avLst/>
          </a:prstGeom>
          <a:solidFill>
            <a:srgbClr val="FCF2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⚠️on </a:t>
            </a:r>
            <a:r>
              <a:rPr lang="en-US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homeworks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you can use these kinds of visuals to help with reasoning, but make sure to </a:t>
            </a:r>
            <a:r>
              <a:rPr lang="en-US" sz="2400" b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still explicitly 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show applications of chain rule, </a:t>
            </a:r>
            <a:r>
              <a:rPr lang="en-US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LoTP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etc.) ⚠️</a:t>
            </a:r>
            <a:endParaRPr lang="en-US" sz="2400" b="0" dirty="0">
              <a:solidFill>
                <a:prstClr val="black"/>
              </a:solidFill>
              <a:latin typeface="Segoe UI Semilight" panose="020B04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886C2-8853-DD32-3EBA-97ADFA79A4D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83738" y="422360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/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blipFill>
                <a:blip r:embed="rId22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/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blipFill>
                <a:blip r:embed="rId23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8390A-A186-448F-EE6A-7E0FFCA81236}"/>
              </a:ext>
            </a:extLst>
          </p:cNvPr>
          <p:cNvCxnSpPr>
            <a:cxnSpLocks/>
          </p:cNvCxnSpPr>
          <p:nvPr/>
        </p:nvCxnSpPr>
        <p:spPr>
          <a:xfrm>
            <a:off x="8572695" y="422360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52832-7266-9B20-9A44-89A0F3418818}"/>
              </a:ext>
            </a:extLst>
          </p:cNvPr>
          <p:cNvSpPr/>
          <p:nvPr/>
        </p:nvSpPr>
        <p:spPr>
          <a:xfrm>
            <a:off x="9270719" y="495109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/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blipFill>
                <a:blip r:embed="rId2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/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blipFill>
                <a:blip r:embed="rId2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0ED77-2555-441E-D155-18F52E89E8D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206378" y="424547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7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tips!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A524A2-6125-4C27-9161-3FA2974D2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729195"/>
            <a:ext cx="9620321" cy="3082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&gt;</a:t>
            </a:r>
            <a:r>
              <a:rPr lang="en-US" dirty="0"/>
              <a:t> Start with the side that “looks simpler” </a:t>
            </a:r>
          </a:p>
          <a:p>
            <a:pPr marL="0" indent="0">
              <a:buNone/>
            </a:pPr>
            <a:r>
              <a:rPr lang="en-US" b="1" dirty="0"/>
              <a:t>&gt;</a:t>
            </a:r>
            <a:r>
              <a:rPr lang="en-US" dirty="0"/>
              <a:t> Multiplying terms together indicates some sequential process (the product rule)</a:t>
            </a:r>
          </a:p>
          <a:p>
            <a:pPr marL="0" indent="0">
              <a:buNone/>
            </a:pPr>
            <a:r>
              <a:rPr lang="en-US" b="1" dirty="0"/>
              <a:t>&gt;</a:t>
            </a:r>
            <a:r>
              <a:rPr lang="en-US" dirty="0"/>
              <a:t> A summation/adding terms indicates some disjoint cases that are added together using the sum rule</a:t>
            </a:r>
          </a:p>
        </p:txBody>
      </p:sp>
    </p:spTree>
    <p:extLst>
      <p:ext uri="{BB962C8B-B14F-4D97-AF65-F5344CB8AC3E}">
        <p14:creationId xmlns:p14="http://schemas.microsoft.com/office/powerpoint/2010/main" val="41414316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know what rules to use?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624306"/>
                <a:ext cx="11433147" cy="497041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⭐ </a:t>
                </a:r>
                <a:r>
                  <a:rPr lang="en-US" dirty="0"/>
                  <a:t>Start by clearly defining relevant events for the problem</a:t>
                </a:r>
              </a:p>
              <a:p>
                <a:pPr marL="0" indent="0">
                  <a:buNone/>
                </a:pPr>
                <a:r>
                  <a:rPr lang="en-US" b="1" dirty="0"/>
                  <a:t>⭐ </a:t>
                </a:r>
                <a:r>
                  <a:rPr lang="en-US" dirty="0"/>
                  <a:t>Write the probabilities given in the problem in terms of those events</a:t>
                </a:r>
              </a:p>
              <a:p>
                <a:pPr marL="0" indent="0">
                  <a:buNone/>
                </a:pPr>
                <a:r>
                  <a:rPr lang="en-US" b="1" dirty="0"/>
                  <a:t>⭐ </a:t>
                </a:r>
                <a:r>
                  <a:rPr lang="en-US" dirty="0"/>
                  <a:t>Write the probability we are looking for in terms of those events</a:t>
                </a:r>
              </a:p>
              <a:p>
                <a:pPr marL="0" indent="0">
                  <a:buNone/>
                </a:pPr>
                <a:r>
                  <a:rPr lang="en-US" b="1" dirty="0"/>
                  <a:t>⭐ </a:t>
                </a:r>
                <a:r>
                  <a:rPr lang="en-US" dirty="0"/>
                  <a:t>Think about what rules we can use to relate those probabilities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together to get what we are looking for</a:t>
                </a:r>
              </a:p>
              <a:p>
                <a:pPr marL="0" indent="0">
                  <a:buNone/>
                </a:pPr>
                <a:r>
                  <a:rPr lang="en-US" dirty="0"/>
                  <a:t>      &gt; e.g., if we’re looking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we have the probabilities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dirty="0"/>
                  <a:t>         conditioned on other things, use law of total probability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624306"/>
                <a:ext cx="11433147" cy="4970418"/>
              </a:xfrm>
              <a:blipFill>
                <a:blip r:embed="rId3"/>
                <a:stretch>
                  <a:fillRect l="-1493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828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277943"/>
                <a:ext cx="11433147" cy="528911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 classifier determines whether an email is spam.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n-US" dirty="0"/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If an email is classified as spam, what is the probability that it is actually spam?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277943"/>
                <a:ext cx="11433147" cy="5289110"/>
              </a:xfrm>
              <a:blipFill>
                <a:blip r:embed="rId3"/>
                <a:stretch>
                  <a:fillRect l="-1493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878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A classifier determines whether an email is spam.  </a:t>
                </a: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0.95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0.05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an email is classified as spam, what is the probability that it is actually spam?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~ classifier  labels email as spam,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the email is actually spam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5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𝟗𝟓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3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51290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𝟗𝟓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:r>
                  <a:rPr lang="en-US" sz="2600" i="1" dirty="0"/>
                  <a:t>“Classifier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600" dirty="0"/>
                  <a:t>” can be reworded as “</a:t>
                </a:r>
                <a:r>
                  <a:rPr lang="en-US" sz="2600" i="1" dirty="0"/>
                  <a:t>If an email is spam, classifier correctly classifies it with probability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i="1" dirty="0"/>
                  <a:t>”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7593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𝟗𝟓</m:t>
                    </m:r>
                  </m:oMath>
                </a14:m>
                <a:r>
                  <a:rPr lang="en-US" b="1" dirty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:r>
                  <a:rPr lang="en-US" sz="2600" i="1" dirty="0"/>
                  <a:t>“Classifier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600" dirty="0"/>
                  <a:t>” can be reworded as “</a:t>
                </a:r>
                <a:r>
                  <a:rPr lang="en-US" sz="2600" i="1" dirty="0"/>
                  <a:t>If an email is spam, classifier correctly classifies it with probability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i="1" dirty="0"/>
                  <a:t>” </a:t>
                </a:r>
                <a:r>
                  <a:rPr lang="en-US" i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3408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The classifier </a:t>
                </a:r>
                <a:r>
                  <a:rPr lang="en-US" dirty="0">
                    <a:solidFill>
                      <a:prstClr val="black"/>
                    </a:solidFill>
                  </a:rPr>
                  <a:t>correctly classifies spam emails with probability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</a:t>
                </a:r>
                <a:r>
                  <a:rPr lang="en-US" b="1" dirty="0">
                    <a:solidFill>
                      <a:prstClr val="black"/>
                    </a:solidFill>
                  </a:rPr>
                  <a:t>classifies non-spam emails as spam with probability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0.3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:r>
                  <a:rPr lang="en-US" sz="2600" i="1" dirty="0"/>
                  <a:t>“Classifier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600" dirty="0"/>
                  <a:t>” can be reworded as “</a:t>
                </a:r>
                <a:r>
                  <a:rPr lang="en-US" sz="2600" i="1" dirty="0"/>
                  <a:t>If an email is spam, classifier correctly classifies it with probability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i="1" dirty="0"/>
                  <a:t>” </a:t>
                </a:r>
                <a:r>
                  <a:rPr lang="en-US" i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60100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b="1" dirty="0">
                    <a:solidFill>
                      <a:prstClr val="black"/>
                    </a:solidFill>
                  </a:rPr>
                  <a:t>The classifier </a:t>
                </a:r>
                <a:r>
                  <a:rPr lang="en-US" dirty="0">
                    <a:solidFill>
                      <a:prstClr val="black"/>
                    </a:solidFill>
                  </a:rPr>
                  <a:t>correctly classifies spam emails with probability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</a:t>
                </a:r>
                <a:r>
                  <a:rPr lang="en-US" b="1" dirty="0">
                    <a:solidFill>
                      <a:prstClr val="black"/>
                    </a:solidFill>
                  </a:rPr>
                  <a:t>classifies non-spam emails as spam with probability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𝟎𝟓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0.3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:r>
                  <a:rPr lang="en-US" sz="2600" i="1" dirty="0"/>
                  <a:t>“Classifier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sz="2600" dirty="0"/>
                  <a:t>” can be reworded as “</a:t>
                </a:r>
                <a:r>
                  <a:rPr lang="en-US" sz="2600" i="1" dirty="0"/>
                  <a:t>If an email is spam, classifier correctly classifies it with probability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r>
                  <a:rPr lang="en-US" i="1" dirty="0"/>
                  <a:t>” </a:t>
                </a:r>
                <a:r>
                  <a:rPr lang="en-US" i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sz="2600" i="1" dirty="0"/>
                  <a:t>“Classifier classifies non-spam emails as spam with probability 0.05” can be reworded as “If an email is non-spam, classifies it as spam with probability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r>
                  <a:rPr lang="en-US" sz="2600" i="1" dirty="0"/>
                  <a:t>” </a:t>
                </a:r>
                <a:r>
                  <a:rPr lang="en-US" sz="2600" i="1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sz="2600" b="0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2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829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sz="2600" i="1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endParaRPr lang="en-US" sz="2600" b="1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7095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𝟎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.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sz="2600" i="1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600" b="0" i="1" dirty="0"/>
                  <a:t>,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</m:d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2600" b="1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34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of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</a:t>
                </a:r>
                <a:r>
                  <a:rPr lang="en-US" sz="2400" dirty="0"/>
                  <a:t> </a:t>
                </a:r>
                <a:endParaRPr lang="en-US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  <a:blipFill>
                <a:blip r:embed="rId3"/>
                <a:stretch>
                  <a:fillRect l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357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an email is classified as spam, what is the probability that it is actually spam?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sz="2600" i="1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600" i="1" dirty="0"/>
                  <a:t>,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the probability of what we are looking for:</a:t>
                </a:r>
              </a:p>
              <a:p>
                <a:pPr marL="0" indent="0">
                  <a:buNone/>
                </a:pPr>
                <a:endParaRPr lang="en-US" sz="2600" b="0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540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an email is classified as spam, what is the probability that it is actually spam?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sz="2600" i="1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600" i="1" dirty="0"/>
                  <a:t>,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the probability of what we are looking for: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ℙ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600" b="0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041522" cy="6712822"/>
              </a:xfrm>
              <a:blipFill>
                <a:blip r:embed="rId3"/>
                <a:stretch>
                  <a:fillRect l="-1545" t="-1635" r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45351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775098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an email is classified as spam, what is the probability that it is actually spam?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sz="2600" i="1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600" i="1" dirty="0"/>
                  <a:t>,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the probability of what we are looking for:</a:t>
                </a:r>
              </a:p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ℙ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600" b="0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775098" cy="6712822"/>
              </a:xfrm>
              <a:blipFill>
                <a:blip r:embed="rId3"/>
                <a:stretch>
                  <a:fillRect l="-144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2682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775098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an email is classified as spam, what is the probability that it is actually spam?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sz="2600" i="1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600" i="1" dirty="0"/>
                  <a:t>,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the probability of what we are looking for:</a:t>
                </a:r>
              </a:p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ℙ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</m:bar>
                            </m:e>
                          </m:d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ba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600" b="0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775098" cy="6712822"/>
              </a:xfrm>
              <a:blipFill>
                <a:blip r:embed="rId3"/>
                <a:stretch>
                  <a:fillRect l="-144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4454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5178"/>
                <a:ext cx="11775098" cy="6712822"/>
              </a:xfrm>
            </p:spPr>
            <p:txBody>
              <a:bodyPr>
                <a:normAutofit/>
              </a:bodyPr>
              <a:lstStyle/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:r>
                  <a:rPr lang="en-US" dirty="0">
                    <a:solidFill>
                      <a:prstClr val="black"/>
                    </a:solidFill>
                  </a:rPr>
                  <a:t>The classifier correctly classifies spam emails with probability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0.9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and incorrectly classifies non-spam emails as spam with probability </a:t>
                </a:r>
                <a14:m>
                  <m:oMath xmlns:m="http://schemas.openxmlformats.org/officeDocument/2006/math"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The overall probability that an email is spam is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0.3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1CADE4"/>
                  </a:buClr>
                  <a:buNone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rPr>
                  <a:t>If an email is classified as spam, what is the probability that it is actually spam?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2">
                        <a:lumMod val="75000"/>
                      </a:schemeClr>
                    </a:solidFill>
                  </a:rPr>
                  <a:t>Start by </a:t>
                </a: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defining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~ classifier labels email as spam,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600" dirty="0"/>
                  <a:t>the email is actually spam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probabilities in the problem in terms of events: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0.95</m:t>
                    </m:r>
                  </m:oMath>
                </a14:m>
                <a:r>
                  <a:rPr lang="en-US" sz="2600" i="1" dirty="0">
                    <a:sym typeface="Wingdings" panose="05000000000000000000" pitchFamily="2" charset="2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bar>
                          <m:barPr>
                            <m:pos m:val="top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en-US" sz="2600" i="1" dirty="0"/>
                  <a:t>, </a:t>
                </a:r>
                <a14:m>
                  <m:oMath xmlns:m="http://schemas.openxmlformats.org/officeDocument/2006/math">
                    <m:r>
                      <a:rPr lang="en-US" sz="2600" b="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600" b="0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US" sz="2600" i="1" dirty="0"/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chemeClr val="accent2">
                        <a:lumMod val="75000"/>
                      </a:schemeClr>
                    </a:solidFill>
                  </a:rPr>
                  <a:t>Write the probability of what we are looking for:</a:t>
                </a:r>
              </a:p>
              <a:p>
                <a:pPr marL="0" lvl="0" indent="0">
                  <a:buClr>
                    <a:srgbClr val="1CADE4"/>
                  </a:buClr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ℙ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𝑆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bar>
                            <m:barPr>
                              <m:pos m:val="top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0.95⋅0.3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0.95⋅0.3+0.05⋅0.7</m:t>
                          </m:r>
                        </m:den>
                      </m:f>
                    </m:oMath>
                  </m:oMathPara>
                </a14:m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endParaRPr>
              </a:p>
              <a:p>
                <a:pPr marL="0" indent="0">
                  <a:buNone/>
                </a:pPr>
                <a:endParaRPr lang="en-US" sz="2600" b="0" i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5178"/>
                <a:ext cx="11775098" cy="6712822"/>
              </a:xfrm>
              <a:blipFill>
                <a:blip r:embed="rId3"/>
                <a:stretch>
                  <a:fillRect l="-1449" t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51929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B472-C5D7-41FB-8B5A-E09AEAA6D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More questions/topics to review?</a:t>
            </a:r>
          </a:p>
        </p:txBody>
      </p:sp>
    </p:spTree>
    <p:extLst>
      <p:ext uri="{BB962C8B-B14F-4D97-AF65-F5344CB8AC3E}">
        <p14:creationId xmlns:p14="http://schemas.microsoft.com/office/powerpoint/2010/main" val="607016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of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We are picking an unordered subset of 3 distinct elements 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We use a combination to count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possible subsets.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</a:t>
                </a:r>
                <a:r>
                  <a:rPr lang="en-US" sz="2400" dirty="0"/>
                  <a:t> </a:t>
                </a:r>
                <a:endParaRPr lang="en-US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  <a:blipFill>
                <a:blip r:embed="rId3"/>
                <a:stretch>
                  <a:fillRect l="-1264" r="-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78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F18874-9234-400F-A25C-F8E414A92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Combinatorial Proofs –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0" dirty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/>
                  <a:t>Scenario: </a:t>
                </a:r>
                <a:r>
                  <a:rPr lang="en-US" sz="2400" dirty="0"/>
                  <a:t>You have a set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{1,2,3,….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+2}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form a </a:t>
                </a:r>
                <a:r>
                  <a:rPr lang="en-US" sz="2400" u="sng" dirty="0"/>
                  <a:t>subset</a:t>
                </a:r>
                <a:r>
                  <a:rPr lang="en-US" sz="2400" dirty="0"/>
                  <a:t> or 3 distinct elements.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LHS</a:t>
                </a:r>
                <a:r>
                  <a:rPr lang="en-US" sz="2400" dirty="0"/>
                  <a:t>: We are picking an unordered subset of 3 distinct elements from a set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 sz="2400" b="1" dirty="0"/>
                  <a:t>. </a:t>
                </a:r>
                <a:r>
                  <a:rPr lang="en-US" sz="2400" dirty="0"/>
                  <a:t>We use a combination to count there are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possible subsets. 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RHS: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We see a summation, which means we are looking at some </a:t>
                </a:r>
                <a:r>
                  <a:rPr lang="en-US" sz="2400" u="sng" dirty="0">
                    <a:solidFill>
                      <a:schemeClr val="accent4">
                        <a:lumMod val="75000"/>
                      </a:schemeClr>
                    </a:solidFill>
                  </a:rPr>
                  <a:t>disjoint cases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. In each case we still want to pick 3 elements. Let’s think about the case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In this case, the formula says we have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⋅9</m:t>
                    </m:r>
                  </m:oMath>
                </a14:m>
                <a:r>
                  <a:rPr lang="en-US" sz="2400" b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options. </a:t>
                </a:r>
                <a:endParaRPr lang="en-US" sz="2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AA524A2-6125-4C27-9161-3FA2974D2B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514042"/>
                <a:ext cx="11094791" cy="5343957"/>
              </a:xfrm>
              <a:blipFill>
                <a:blip r:embed="rId3"/>
                <a:stretch>
                  <a:fillRect l="-1264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:a16="http://schemas.microsoft.com/office/drawing/2014/main" id="{83F7FCAE-5A32-B87D-A57A-332F3565A5EF}"/>
              </a:ext>
            </a:extLst>
          </p:cNvPr>
          <p:cNvSpPr/>
          <p:nvPr/>
        </p:nvSpPr>
        <p:spPr>
          <a:xfrm>
            <a:off x="59809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00B24B-9239-D52A-9769-B25DA7392749}"/>
              </a:ext>
            </a:extLst>
          </p:cNvPr>
          <p:cNvSpPr/>
          <p:nvPr/>
        </p:nvSpPr>
        <p:spPr>
          <a:xfrm>
            <a:off x="1201751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CCB59CF-9CEC-C646-3F0F-6F9DA929CBED}"/>
              </a:ext>
            </a:extLst>
          </p:cNvPr>
          <p:cNvSpPr/>
          <p:nvPr/>
        </p:nvSpPr>
        <p:spPr>
          <a:xfrm>
            <a:off x="1805403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3CF998-12C0-FACF-2F80-72C6197AB637}"/>
              </a:ext>
            </a:extLst>
          </p:cNvPr>
          <p:cNvSpPr/>
          <p:nvPr/>
        </p:nvSpPr>
        <p:spPr>
          <a:xfrm>
            <a:off x="2409055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04A7A1-FB49-8ECD-D46E-D5A0535D0C88}"/>
              </a:ext>
            </a:extLst>
          </p:cNvPr>
          <p:cNvSpPr/>
          <p:nvPr/>
        </p:nvSpPr>
        <p:spPr>
          <a:xfrm>
            <a:off x="3012707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5D990BF-97BF-6BFA-9BEB-5C48AE28323E}"/>
              </a:ext>
            </a:extLst>
          </p:cNvPr>
          <p:cNvSpPr/>
          <p:nvPr/>
        </p:nvSpPr>
        <p:spPr>
          <a:xfrm>
            <a:off x="3616359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C7C51D2-1AAA-A8FD-9052-F6AB778AA9CB}"/>
              </a:ext>
            </a:extLst>
          </p:cNvPr>
          <p:cNvSpPr/>
          <p:nvPr/>
        </p:nvSpPr>
        <p:spPr>
          <a:xfrm>
            <a:off x="419722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165D054-5498-AE27-3983-6988DFE06C0F}"/>
              </a:ext>
            </a:extLst>
          </p:cNvPr>
          <p:cNvSpPr/>
          <p:nvPr/>
        </p:nvSpPr>
        <p:spPr>
          <a:xfrm>
            <a:off x="4800874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B87F98-8240-BF96-3293-C0B33C7A85BB}"/>
              </a:ext>
            </a:extLst>
          </p:cNvPr>
          <p:cNvSpPr/>
          <p:nvPr/>
        </p:nvSpPr>
        <p:spPr>
          <a:xfrm>
            <a:off x="5404526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DD55BA-AD9D-4529-6A76-B0A7C8BE876A}"/>
              </a:ext>
            </a:extLst>
          </p:cNvPr>
          <p:cNvSpPr/>
          <p:nvPr/>
        </p:nvSpPr>
        <p:spPr>
          <a:xfrm>
            <a:off x="6008178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A42CDD8-EDF2-E2E2-92BF-942E61E02F1F}"/>
              </a:ext>
            </a:extLst>
          </p:cNvPr>
          <p:cNvSpPr/>
          <p:nvPr/>
        </p:nvSpPr>
        <p:spPr>
          <a:xfrm>
            <a:off x="6611830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9325FA-BD6E-19E6-9115-CCF5D0FB7C7B}"/>
              </a:ext>
            </a:extLst>
          </p:cNvPr>
          <p:cNvSpPr/>
          <p:nvPr/>
        </p:nvSpPr>
        <p:spPr>
          <a:xfrm>
            <a:off x="7215482" y="6005905"/>
            <a:ext cx="451252" cy="4512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41138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0</TotalTime>
  <Words>7993</Words>
  <Application>Microsoft Office PowerPoint</Application>
  <PresentationFormat>Widescreen</PresentationFormat>
  <Paragraphs>747</Paragraphs>
  <Slides>75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PowerPoint Presentation</vt:lpstr>
      <vt:lpstr>Announcements</vt:lpstr>
      <vt:lpstr>Outline for Today</vt:lpstr>
      <vt:lpstr>Combinatorial Proofs</vt:lpstr>
      <vt:lpstr>Combinatorial Proofs</vt:lpstr>
      <vt:lpstr>Combinatorial Proofs – tips!</vt:lpstr>
      <vt:lpstr>Combinatorial Proofs – example</vt:lpstr>
      <vt:lpstr>Combinatorial Proofs – example</vt:lpstr>
      <vt:lpstr>Combinatorial Proofs – example</vt:lpstr>
      <vt:lpstr>Combinatorial Proofs – example</vt:lpstr>
      <vt:lpstr>Combinatorial Proofs – example</vt:lpstr>
      <vt:lpstr>Combinatorial Proofs – example</vt:lpstr>
      <vt:lpstr>Combinatorial Proofs – example</vt:lpstr>
      <vt:lpstr>Combinatorial Proofs – example</vt:lpstr>
      <vt:lpstr>Counting</vt:lpstr>
      <vt:lpstr>Lots of counting… </vt:lpstr>
      <vt:lpstr>How to tell which approach(es) to take?</vt:lpstr>
      <vt:lpstr>How to tell which approach(es) to take?</vt:lpstr>
      <vt:lpstr>How to tell which approach(es) to take?</vt:lpstr>
      <vt:lpstr>Sleuth’s Criterion How to check if we counted correctly?</vt:lpstr>
      <vt:lpstr>We use permutation or combination when selecting distinct elements from a group of distinct elements 3  But how to tell if order matters?</vt:lpstr>
      <vt:lpstr>We use permutation or combination when selecting distinct elements from a group of distinct elements 3  But how to tell if order matters?</vt:lpstr>
      <vt:lpstr>We use permutation or combination when selecting distinct elements from a group of distinct elements 3  But how to tell if order matters?</vt:lpstr>
      <vt:lpstr>Example</vt:lpstr>
      <vt:lpstr>Example</vt:lpstr>
      <vt:lpstr>Example</vt:lpstr>
      <vt:lpstr>Example</vt:lpstr>
      <vt:lpstr>Example</vt:lpstr>
      <vt:lpstr>Example</vt:lpstr>
      <vt:lpstr>Example</vt:lpstr>
      <vt:lpstr>What to do when we see “at least 1…”’?</vt:lpstr>
      <vt:lpstr>For example….remember this problem?</vt:lpstr>
      <vt:lpstr>For example….remember this problem?</vt:lpstr>
      <vt:lpstr>For example….remember this problem?</vt:lpstr>
      <vt:lpstr>For example….remember this problem?</vt:lpstr>
      <vt:lpstr>For example….remember this problem?</vt:lpstr>
      <vt:lpstr>For example….remember this problem?</vt:lpstr>
      <vt:lpstr>For example….remember this problem?</vt:lpstr>
      <vt:lpstr>A Fruit Problem</vt:lpstr>
      <vt:lpstr>A Fruit Problem</vt:lpstr>
      <vt:lpstr>A Fruit Problem</vt:lpstr>
      <vt:lpstr>A Fruit Problem (another approach!)</vt:lpstr>
      <vt:lpstr>A Fruit Problem (another approach!)</vt:lpstr>
      <vt:lpstr>Binomial Theorem</vt:lpstr>
      <vt:lpstr>Binomial theorem</vt:lpstr>
      <vt:lpstr>Uniform Probability Spaces</vt:lpstr>
      <vt:lpstr>Probability (in general)</vt:lpstr>
      <vt:lpstr>When do I know to setup a uniform probability space? </vt:lpstr>
      <vt:lpstr>Examples</vt:lpstr>
      <vt:lpstr>Examples</vt:lpstr>
      <vt:lpstr>Conditional Probability</vt:lpstr>
      <vt:lpstr>What is conditional probability?</vt:lpstr>
      <vt:lpstr>Rules that use conditional probability</vt:lpstr>
      <vt:lpstr>Rules that use conditional probability</vt:lpstr>
      <vt:lpstr>A Visual for the Chain Rule (and LoTP!)</vt:lpstr>
      <vt:lpstr>A Visual for the Chain Rule (and LoTP!)</vt:lpstr>
      <vt:lpstr>A Visual for the Chain Rule (and LoTP!)</vt:lpstr>
      <vt:lpstr>A Visual for the Chain Rule (and LoTP!)</vt:lpstr>
      <vt:lpstr>A Visual for the Chain Rule (and LoTP!)</vt:lpstr>
      <vt:lpstr>How to know what rules to use? 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questions/topics to review?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2024-07-03T17:36:55Z</dcterms:created>
  <dcterms:modified xsi:type="dcterms:W3CDTF">2024-07-03T17:37:49Z</dcterms:modified>
</cp:coreProperties>
</file>