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4"/>
  </p:notesMasterIdLst>
  <p:sldIdLst>
    <p:sldId id="256" r:id="rId2"/>
    <p:sldId id="361" r:id="rId3"/>
    <p:sldId id="337" r:id="rId4"/>
    <p:sldId id="339" r:id="rId5"/>
    <p:sldId id="338" r:id="rId6"/>
    <p:sldId id="288" r:id="rId7"/>
    <p:sldId id="336" r:id="rId8"/>
    <p:sldId id="297" r:id="rId9"/>
    <p:sldId id="298" r:id="rId10"/>
    <p:sldId id="257" r:id="rId11"/>
    <p:sldId id="289" r:id="rId12"/>
    <p:sldId id="347" r:id="rId13"/>
    <p:sldId id="346" r:id="rId14"/>
    <p:sldId id="345" r:id="rId15"/>
    <p:sldId id="344" r:id="rId16"/>
    <p:sldId id="343" r:id="rId17"/>
    <p:sldId id="348" r:id="rId18"/>
    <p:sldId id="342" r:id="rId19"/>
    <p:sldId id="300" r:id="rId20"/>
    <p:sldId id="299" r:id="rId21"/>
    <p:sldId id="262" r:id="rId22"/>
    <p:sldId id="258" r:id="rId23"/>
    <p:sldId id="290" r:id="rId24"/>
    <p:sldId id="301" r:id="rId25"/>
    <p:sldId id="264" r:id="rId26"/>
    <p:sldId id="263" r:id="rId27"/>
    <p:sldId id="302" r:id="rId28"/>
    <p:sldId id="351" r:id="rId29"/>
    <p:sldId id="350" r:id="rId30"/>
    <p:sldId id="349" r:id="rId31"/>
    <p:sldId id="314" r:id="rId32"/>
    <p:sldId id="303" r:id="rId33"/>
    <p:sldId id="352" r:id="rId34"/>
    <p:sldId id="304" r:id="rId35"/>
    <p:sldId id="309" r:id="rId36"/>
    <p:sldId id="310" r:id="rId37"/>
    <p:sldId id="353" r:id="rId38"/>
    <p:sldId id="311" r:id="rId39"/>
    <p:sldId id="312" r:id="rId40"/>
    <p:sldId id="313" r:id="rId41"/>
    <p:sldId id="315" r:id="rId42"/>
    <p:sldId id="317" r:id="rId43"/>
    <p:sldId id="316" r:id="rId44"/>
    <p:sldId id="292" r:id="rId45"/>
    <p:sldId id="260" r:id="rId46"/>
    <p:sldId id="267" r:id="rId47"/>
    <p:sldId id="318" r:id="rId48"/>
    <p:sldId id="268" r:id="rId49"/>
    <p:sldId id="359" r:id="rId50"/>
    <p:sldId id="360" r:id="rId51"/>
    <p:sldId id="358" r:id="rId52"/>
    <p:sldId id="357" r:id="rId53"/>
    <p:sldId id="354" r:id="rId54"/>
    <p:sldId id="355" r:id="rId55"/>
    <p:sldId id="356" r:id="rId56"/>
    <p:sldId id="269" r:id="rId57"/>
    <p:sldId id="270" r:id="rId58"/>
    <p:sldId id="265" r:id="rId59"/>
    <p:sldId id="261" r:id="rId60"/>
    <p:sldId id="319" r:id="rId61"/>
    <p:sldId id="266" r:id="rId62"/>
    <p:sldId id="320" r:id="rId63"/>
    <p:sldId id="322" r:id="rId64"/>
    <p:sldId id="321" r:id="rId65"/>
    <p:sldId id="323" r:id="rId66"/>
    <p:sldId id="325" r:id="rId67"/>
    <p:sldId id="326" r:id="rId68"/>
    <p:sldId id="271" r:id="rId69"/>
    <p:sldId id="272" r:id="rId70"/>
    <p:sldId id="293" r:id="rId71"/>
    <p:sldId id="294" r:id="rId72"/>
    <p:sldId id="29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F3"/>
    <a:srgbClr val="FEFDEC"/>
    <a:srgbClr val="484600"/>
    <a:srgbClr val="EC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0455" autoAdjust="0"/>
  </p:normalViewPr>
  <p:slideViewPr>
    <p:cSldViewPr snapToGrid="0">
      <p:cViewPr varScale="1">
        <p:scale>
          <a:sx n="44" d="100"/>
          <a:sy n="44" d="100"/>
        </p:scale>
        <p:origin x="1452" y="48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6276-2659-40DF-BB12-2B03E6B59BD8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F1D58-A17A-43FC-8DBF-0459D22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2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3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4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0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7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6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6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9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1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7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24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02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3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82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2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0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5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6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0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7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9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0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6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73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45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673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41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18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1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10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5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43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8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35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4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87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118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4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45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367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96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529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56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87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60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015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06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7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1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1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3.png"/><Relationship Id="rId9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1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10" Type="http://schemas.openxmlformats.org/officeDocument/2006/relationships/image" Target="../media/image131.png"/><Relationship Id="rId4" Type="http://schemas.openxmlformats.org/officeDocument/2006/relationships/image" Target="../media/image710.png"/><Relationship Id="rId9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sv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0.png"/><Relationship Id="rId3" Type="http://schemas.openxmlformats.org/officeDocument/2006/relationships/image" Target="../media/image31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580.png"/><Relationship Id="rId9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1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93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1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93.png"/><Relationship Id="rId10" Type="http://schemas.openxmlformats.org/officeDocument/2006/relationships/image" Target="../media/image79.png"/><Relationship Id="rId19" Type="http://schemas.openxmlformats.org/officeDocument/2006/relationships/image" Target="../media/image96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4.png"/><Relationship Id="rId18" Type="http://schemas.openxmlformats.org/officeDocument/2006/relationships/image" Target="../media/image87.png"/><Relationship Id="rId26" Type="http://schemas.openxmlformats.org/officeDocument/2006/relationships/image" Target="../media/image110.png"/><Relationship Id="rId3" Type="http://schemas.openxmlformats.org/officeDocument/2006/relationships/image" Target="../media/image98.png"/><Relationship Id="rId21" Type="http://schemas.openxmlformats.org/officeDocument/2006/relationships/image" Target="../media/image90.png"/><Relationship Id="rId7" Type="http://schemas.openxmlformats.org/officeDocument/2006/relationships/image" Target="../media/image101.png"/><Relationship Id="rId12" Type="http://schemas.openxmlformats.org/officeDocument/2006/relationships/image" Target="../media/image103.png"/><Relationship Id="rId17" Type="http://schemas.openxmlformats.org/officeDocument/2006/relationships/image" Target="../media/image86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0.png"/><Relationship Id="rId24" Type="http://schemas.openxmlformats.org/officeDocument/2006/relationships/image" Target="../media/image108.png"/><Relationship Id="rId5" Type="http://schemas.openxmlformats.org/officeDocument/2006/relationships/image" Target="../media/image99.png"/><Relationship Id="rId15" Type="http://schemas.openxmlformats.org/officeDocument/2006/relationships/image" Target="../media/image105.png"/><Relationship Id="rId23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10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17" Type="http://schemas.openxmlformats.org/officeDocument/2006/relationships/image" Target="../media/image86.png"/><Relationship Id="rId25" Type="http://schemas.openxmlformats.org/officeDocument/2006/relationships/image" Target="../media/image110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24" Type="http://schemas.openxmlformats.org/officeDocument/2006/relationships/image" Target="../media/image109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23" Type="http://schemas.openxmlformats.org/officeDocument/2006/relationships/image" Target="../media/image108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E58E1BD-A61A-80BE-D70C-3E7EE559964F}"/>
              </a:ext>
            </a:extLst>
          </p:cNvPr>
          <p:cNvSpPr txBox="1">
            <a:spLocks/>
          </p:cNvSpPr>
          <p:nvPr/>
        </p:nvSpPr>
        <p:spPr>
          <a:xfrm>
            <a:off x="1100528" y="2186958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dirty="0"/>
              <a:t>Independence + Chain Rule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F8EFF3D-7FB6-F1DA-D63F-43400773267E}"/>
              </a:ext>
            </a:extLst>
          </p:cNvPr>
          <p:cNvSpPr txBox="1">
            <a:spLocks/>
          </p:cNvSpPr>
          <p:nvPr/>
        </p:nvSpPr>
        <p:spPr>
          <a:xfrm>
            <a:off x="2273508" y="3174170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24Su</a:t>
            </a:r>
          </a:p>
          <a:p>
            <a:pPr algn="ctr"/>
            <a:r>
              <a:rPr lang="en-US" sz="3500" dirty="0"/>
              <a:t>Lecture 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1E9FF0-5000-F7F4-1C08-2528CC0E7AB6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720558-A841-1FC7-D0E6-B2EF32803785}"/>
                  </a:ext>
                </a:extLst>
              </p:cNvPr>
              <p:cNvSpPr/>
              <p:nvPr/>
            </p:nvSpPr>
            <p:spPr>
              <a:xfrm>
                <a:off x="-1" y="5407137"/>
                <a:ext cx="12192001" cy="1463040"/>
              </a:xfrm>
              <a:prstGeom prst="rect">
                <a:avLst/>
              </a:prstGeom>
              <a:solidFill>
                <a:srgbClr val="ECF4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There are 3 doors (1 door is a prize and the other 2 are goats) and you must pick which door to open. You pick a door randomly. The host opens one of the other two doors to reveal a goat. If you now switch which door you open, your chances of winning increases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1/3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2/3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720558-A841-1FC7-D0E6-B2EF32803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407137"/>
                <a:ext cx="12192001" cy="1463040"/>
              </a:xfrm>
              <a:prstGeom prst="rect">
                <a:avLst/>
              </a:prstGeom>
              <a:blipFill>
                <a:blip r:embed="rId3"/>
                <a:stretch>
                  <a:fillRect r="-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806DB5-139F-ABFD-2EF0-FB5D443C5C69}"/>
              </a:ext>
            </a:extLst>
          </p:cNvPr>
          <p:cNvSpPr/>
          <p:nvPr/>
        </p:nvSpPr>
        <p:spPr>
          <a:xfrm>
            <a:off x="-196225" y="4951132"/>
            <a:ext cx="12554465" cy="565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 application of conditional probability! (Monty Hall Problem)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E3882-0A36-9558-7EDE-EF6E785C1376}"/>
              </a:ext>
            </a:extLst>
          </p:cNvPr>
          <p:cNvSpPr txBox="1"/>
          <p:nvPr/>
        </p:nvSpPr>
        <p:spPr>
          <a:xfrm>
            <a:off x="0" y="330501"/>
            <a:ext cx="12192000" cy="658040"/>
          </a:xfrm>
          <a:prstGeom prst="rect">
            <a:avLst/>
          </a:prstGeom>
          <a:solidFill>
            <a:srgbClr val="EDF8FD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etherpad.wikimedia.org/p/312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for (anonymous) questions/comments! 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pPr lvl="1"/>
            <a:r>
              <a:rPr lang="en-US" b="1" dirty="0"/>
              <a:t>i.e., knowing B happened doesn’t change the probability A happened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3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1CE8A9-3F3C-9131-D4D5-0F656EEC0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51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89B1D3-74EB-BF05-8C6E-6EBD6054C8C6}"/>
              </a:ext>
            </a:extLst>
          </p:cNvPr>
          <p:cNvSpPr txBox="1">
            <a:spLocks/>
          </p:cNvSpPr>
          <p:nvPr/>
        </p:nvSpPr>
        <p:spPr>
          <a:xfrm>
            <a:off x="8227945" y="96376"/>
            <a:ext cx="4289203" cy="4845504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484600"/>
                </a:solidFill>
              </a:rPr>
              <a:t>from last Friday’s lecture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3"/>
                <a:stretch>
                  <a:fillRect t="-2187" r="-1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7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02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635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5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635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82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2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8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/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1160D-6D1F-30E9-214B-4295BD6439D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9353738" y="3256355"/>
            <a:ext cx="0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78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/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9AB456-4D54-6273-B0E4-00FC71D270B6}"/>
                  </a:ext>
                </a:extLst>
              </p:cNvPr>
              <p:cNvSpPr txBox="1"/>
              <p:nvPr/>
            </p:nvSpPr>
            <p:spPr>
              <a:xfrm>
                <a:off x="7064264" y="4817936"/>
                <a:ext cx="4578948" cy="578882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9AB456-4D54-6273-B0E4-00FC71D27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64" y="4817936"/>
                <a:ext cx="4578948" cy="57888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1160D-6D1F-30E9-214B-4295BD6439D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9353738" y="3256355"/>
            <a:ext cx="0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19D183-EB1F-7528-7153-E3164147D0AE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9353738" y="4522785"/>
            <a:ext cx="0" cy="29515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5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F0B2-5D47-4B47-B7E9-5026B518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</a:t>
            </a:r>
            <a:r>
              <a:rPr lang="en-US" b="1" dirty="0"/>
              <a:t>HW2</a:t>
            </a:r>
            <a:r>
              <a:rPr lang="en-US" dirty="0"/>
              <a:t> is out is due on Wednesday (July 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  <a:p>
            <a:r>
              <a:rPr lang="en-US" dirty="0"/>
              <a:t>&gt; </a:t>
            </a:r>
            <a:r>
              <a:rPr lang="en-US" b="1" dirty="0"/>
              <a:t>Fill out midterm conflict form by Wednesday (July 3</a:t>
            </a:r>
            <a:r>
              <a:rPr lang="en-US" b="1" baseline="30000" dirty="0"/>
              <a:t>rd</a:t>
            </a:r>
            <a:r>
              <a:rPr lang="en-US" b="1" dirty="0"/>
              <a:t>) night</a:t>
            </a:r>
          </a:p>
          <a:p>
            <a:pPr lvl="1"/>
            <a:r>
              <a:rPr lang="en-US" b="1" dirty="0"/>
              <a:t>    -- </a:t>
            </a:r>
            <a:r>
              <a:rPr lang="en-US" dirty="0"/>
              <a:t>more information / resources for the midterm will be posted end of week</a:t>
            </a:r>
          </a:p>
        </p:txBody>
      </p:sp>
    </p:spTree>
    <p:extLst>
      <p:ext uri="{BB962C8B-B14F-4D97-AF65-F5344CB8AC3E}">
        <p14:creationId xmlns:p14="http://schemas.microsoft.com/office/powerpoint/2010/main" val="287661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8"/>
                <a:ext cx="11515160" cy="30051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“knowing B happened doesn’t tell us anything about whether A happened”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“knowing A happened doesn’t tell us anything about whether B happened”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8"/>
                <a:ext cx="11515160" cy="3005181"/>
              </a:xfrm>
              <a:blipFill>
                <a:blip r:embed="rId3"/>
                <a:stretch>
                  <a:fillRect l="-1323" t="-4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24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8" y="1448739"/>
            <a:ext cx="11286909" cy="3262961"/>
            <a:chOff x="1185842" y="3429002"/>
            <a:chExt cx="6111311" cy="153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807504"/>
                  <a:ext cx="6111311" cy="116042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events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</a:t>
                  </a:r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u="sng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</a:t>
                  </a:r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endParaRPr lang="en-US" sz="28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rgbClr val="FFFFF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one of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events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</a:t>
                  </a:r>
                </a:p>
                <a:p>
                  <a:r>
                    <a:rPr lang="en-US" sz="24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     </a:t>
                  </a:r>
                  <a:r>
                    <a:rPr lang="en-US" sz="2400" i="1" dirty="0">
                      <a:solidFill>
                        <a:srgbClr val="FFFFFF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because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</m:oMath>
                  </a14:m>
                  <a:endPara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07504"/>
                  <a:ext cx="6111311" cy="1160425"/>
                </a:xfrm>
                <a:prstGeom prst="rect">
                  <a:avLst/>
                </a:prstGeom>
                <a:blipFill>
                  <a:blip r:embed="rId3"/>
                  <a:stretch>
                    <a:fillRect t="-2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2"/>
              <a:ext cx="6101786" cy="37850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936D31-94BB-5A4D-AA2C-38DAE6ED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889500"/>
            <a:ext cx="11515160" cy="1803400"/>
          </a:xfrm>
        </p:spPr>
        <p:txBody>
          <a:bodyPr>
            <a:normAutofit/>
          </a:bodyPr>
          <a:lstStyle/>
          <a:p>
            <a:r>
              <a:rPr lang="en-US" dirty="0"/>
              <a:t>You’ll sometimes see this called “statistical independence” to emphasize that we’re talking about probabilities (not, say, physical interactions).</a:t>
            </a:r>
          </a:p>
        </p:txBody>
      </p: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We flip a fair coin three times. Each flip is independent. 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b="0" dirty="0"/>
                  <a:t> 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b="0" dirty="0"/>
                  <a:t> 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b="-1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078711-2233-4A81-EF8A-34CBD500801A}"/>
              </a:ext>
            </a:extLst>
          </p:cNvPr>
          <p:cNvSpPr txBox="1"/>
          <p:nvPr/>
        </p:nvSpPr>
        <p:spPr>
          <a:xfrm>
            <a:off x="3164114" y="588414"/>
            <a:ext cx="7895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We flip a fair coin three times. Each flip is independent. </a:t>
            </a:r>
          </a:p>
        </p:txBody>
      </p:sp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/>
                  <a:t>Not</a:t>
                </a:r>
                <a:r>
                  <a:rPr lang="en-US" dirty="0"/>
                  <a:t> independent.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1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36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&lt;the first flip is blah&gt;” is independent of events like &lt;the second flip is blah&gt;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are independent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  <a:p>
                <a:endParaRPr lang="en-US" dirty="0"/>
              </a:p>
              <a:p>
                <a:r>
                  <a:rPr lang="en-US" b="1" i="1" dirty="0"/>
                  <a:t>Intuitively, does knowing whether one event happened tell us something about whether the other event happened? </a:t>
                </a:r>
              </a:p>
              <a:p>
                <a:pPr lvl="1"/>
                <a:r>
                  <a:rPr lang="en-US" dirty="0"/>
                  <a:t>In this case, if we knew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happened (HHH), we know for sure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did </a:t>
                </a:r>
                <a:r>
                  <a:rPr lang="en-US" u="sng" dirty="0"/>
                  <a:t>not</a:t>
                </a:r>
                <a:r>
                  <a:rPr lang="en-US" dirty="0"/>
                  <a:t> happen – there are not 3 &gt; 2 heads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45" t="-3207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9031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mutually exclusive,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sz="1500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90311" cy="4845504"/>
              </a:xfrm>
              <a:blipFill>
                <a:blip r:embed="rId3"/>
                <a:stretch>
                  <a:fillRect l="-696" t="-2138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7F23469-31FE-4864-969A-8B6280D9187E}"/>
              </a:ext>
            </a:extLst>
          </p:cNvPr>
          <p:cNvSpPr/>
          <p:nvPr/>
        </p:nvSpPr>
        <p:spPr>
          <a:xfrm>
            <a:off x="8154627" y="5554636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Claris knows how long to explain</a:t>
            </a:r>
          </a:p>
          <a:p>
            <a:pPr algn="ctr"/>
            <a:r>
              <a:rPr lang="en-US" sz="20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3925660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❓ 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 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❓3. If two events are independent, then at least one has nonzero probability.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  <a:blipFill>
                <a:blip r:embed="rId3"/>
                <a:stretch>
                  <a:fillRect l="-1492" t="-1968" r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235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✅1.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Two mutually exclusive events are </a:t>
                </a:r>
                <a:r>
                  <a:rPr lang="en-US" b="1" u="sng" dirty="0">
                    <a:solidFill>
                      <a:schemeClr val="accent3">
                        <a:lumMod val="75000"/>
                      </a:schemeClr>
                    </a:solidFill>
                  </a:rPr>
                  <a:t>never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independent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Knowing one event occurred tells us that the other definitely did not also occur.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Mathematically,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 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❓3. If two events are independent, then at least one has nonzero probability.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  <a:blipFill>
                <a:blip r:embed="rId3"/>
                <a:stretch>
                  <a:fillRect l="-1492" t="-2778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5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✅1.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Two mutually exclusive events are </a:t>
                </a:r>
                <a:r>
                  <a:rPr lang="en-US" b="1" u="sng" dirty="0">
                    <a:solidFill>
                      <a:schemeClr val="accent3">
                        <a:lumMod val="75000"/>
                      </a:schemeClr>
                    </a:solidFill>
                  </a:rPr>
                  <a:t>never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independent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Knowing one event occurred tells us that the other definitely did not also occur.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Mathematically,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✅2.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❓3. If two events are independent, then at least one has nonzero probability.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  <a:blipFill>
                <a:blip r:embed="rId3"/>
                <a:stretch>
                  <a:fillRect l="-1492" t="-2778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96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74D3D-2DB5-4DA9-8B1F-125FB686A2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pc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versus </a:t>
                </a:r>
                <a14:m>
                  <m:oMath xmlns:m="http://schemas.openxmlformats.org/officeDocument/2006/math">
                    <m:r>
                      <a:rPr lang="en-US" i="1" spc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74D3D-2DB5-4DA9-8B1F-125FB686A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/>
              <p:nvPr/>
            </p:nvSpPr>
            <p:spPr>
              <a:xfrm>
                <a:off x="444734" y="1574105"/>
                <a:ext cx="11187259" cy="2009353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probability that both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kumimoji="0" lang="en-US" sz="2800" b="1" i="0" u="sng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800" b="1" i="1" u="sng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consider the probabilities that both of these events happen and are </a:t>
                </a:r>
                <a:r>
                  <a:rPr kumimoji="0" lang="en-US" sz="240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not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 any information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b="0" baseline="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“what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the probability A 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 happens”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4" y="1574105"/>
                <a:ext cx="11187259" cy="2009353"/>
              </a:xfrm>
              <a:prstGeom prst="roundRect">
                <a:avLst/>
              </a:prstGeom>
              <a:blipFill>
                <a:blip r:embed="rId4"/>
                <a:stretch>
                  <a:fillRect b="-885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/>
              <p:nvPr/>
            </p:nvSpPr>
            <p:spPr>
              <a:xfrm>
                <a:off x="444733" y="3787347"/>
                <a:ext cx="11317765" cy="266288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probability that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happens </a:t>
                </a:r>
                <a:r>
                  <a:rPr lang="en-US" sz="2800" b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given/conditioning on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endParaRPr kumimoji="0" lang="en-US" sz="2800" b="1" i="0" u="sng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are looking for the probability that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we are given the extra information that B happens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“what’s the probability of A 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B”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B, what’s the probability A happens”</a:t>
                </a:r>
                <a:endParaRPr lang="en-US" sz="2400" baseline="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3" y="3787347"/>
                <a:ext cx="11317765" cy="266288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534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90311" cy="526714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✅1.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Two mutually exclusive events are </a:t>
                </a:r>
                <a:r>
                  <a:rPr lang="en-US" b="1" u="sng" dirty="0">
                    <a:solidFill>
                      <a:schemeClr val="accent3">
                        <a:lumMod val="75000"/>
                      </a:schemeClr>
                    </a:solidFill>
                  </a:rPr>
                  <a:t>never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independent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Knowing one event occurred tells us that the other definitely did not also occur.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Mathematically,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✅2.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❌3. If two events are independent, then at least one has nonzero probability.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If both have probability 0, they are still independent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90311" cy="5267143"/>
              </a:xfrm>
              <a:blipFill>
                <a:blip r:embed="rId3"/>
                <a:stretch>
                  <a:fillRect l="-1338" t="-1736" r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60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14B0-101D-4204-DF6B-290937C7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304725" cy="590415"/>
          </a:xfrm>
        </p:spPr>
        <p:txBody>
          <a:bodyPr/>
          <a:lstStyle/>
          <a:p>
            <a:r>
              <a:rPr lang="en-US" dirty="0"/>
              <a:t>Independence of 3 or more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46A8-0390-0CB2-DE1A-B4122FA55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791793"/>
            <a:ext cx="7558725" cy="348407"/>
          </a:xfrm>
        </p:spPr>
        <p:txBody>
          <a:bodyPr>
            <a:noAutofit/>
          </a:bodyPr>
          <a:lstStyle/>
          <a:p>
            <a:r>
              <a:rPr lang="en-US" sz="2400" b="1" dirty="0"/>
              <a:t>Pairwise</a:t>
            </a:r>
            <a:r>
              <a:rPr lang="en-US" sz="2400" dirty="0"/>
              <a:t> independence and </a:t>
            </a:r>
            <a:r>
              <a:rPr lang="en-US" sz="2400" b="1" dirty="0"/>
              <a:t>mutual</a:t>
            </a:r>
            <a:r>
              <a:rPr lang="en-US" sz="2400" dirty="0"/>
              <a:t> independence</a:t>
            </a:r>
          </a:p>
        </p:txBody>
      </p:sp>
    </p:spTree>
    <p:extLst>
      <p:ext uri="{BB962C8B-B14F-4D97-AF65-F5344CB8AC3E}">
        <p14:creationId xmlns:p14="http://schemas.microsoft.com/office/powerpoint/2010/main" val="71064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326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8199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Pairwise Independence </a:t>
            </a:r>
            <a:r>
              <a:rPr lang="en-US" sz="2400" dirty="0"/>
              <a:t>vs.</a:t>
            </a:r>
            <a:r>
              <a:rPr lang="en-US" dirty="0"/>
              <a:t>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689060" y="4728662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pairwise independent.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516BF-9CC7-ADAF-91C7-83D1BBABF1A5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516BF-9CC7-ADAF-91C7-83D1BBABF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mutually independent?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30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b="1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either. </a:t>
                </a:r>
                <a:r>
                  <a:rPr lang="en-US" dirty="0"/>
                  <a:t>For example…</a:t>
                </a:r>
                <a:endParaRPr lang="en-US" b="1" dirty="0"/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</a:t>
                </a:r>
                <a:r>
                  <a:rPr lang="en-US" b="1" dirty="0"/>
                  <a:t>Because there’s a </a:t>
                </a:r>
                <a:r>
                  <a:rPr lang="en-US" b="1" u="sng" dirty="0"/>
                  <a:t>subset</a:t>
                </a:r>
                <a:r>
                  <a:rPr lang="en-US" b="1" dirty="0"/>
                  <a:t> that’s not independent,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:r>
                  <a:rPr lang="en-US" u="sng" dirty="0"/>
                  <a:t>not</a:t>
                </a:r>
                <a:r>
                  <a:rPr lang="en-US" dirty="0"/>
                  <a:t>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valid probability space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is valid probability space</a:t>
                </a:r>
              </a:p>
              <a:p>
                <a:pPr lvl="1"/>
                <a:r>
                  <a:rPr lang="en-US" dirty="0"/>
                  <a:t>and,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  <a:blipFill>
                <a:blip r:embed="rId3"/>
                <a:stretch>
                  <a:fillRect l="-65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/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of outcomes in a sample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)=1</m:t>
                        </m:r>
                      </m:e>
                    </m:nary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endParaRPr lang="en-US" sz="3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blipFill>
                <a:blip r:embed="rId4"/>
                <a:stretch>
                  <a:fillRect l="-7051" b="-6283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C03E1E-152C-28BB-59FE-53B8534E9CCF}"/>
                  </a:ext>
                </a:extLst>
              </p:cNvPr>
              <p:cNvSpPr/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in this conditioned probability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5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C03E1E-152C-28BB-59FE-53B8534E9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blipFill>
                <a:blip r:embed="rId5"/>
                <a:stretch>
                  <a:fillRect l="-4376" b="-1309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/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⚠️Careful!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≠1−</m:t>
                    </m:r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this changes the sample space!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blipFill>
                <a:blip r:embed="rId6"/>
                <a:stretch>
                  <a:fillRect r="-728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895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Pairwise /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</a:t>
            </a:r>
            <a:r>
              <a:rPr lang="en-US" u="sng" dirty="0"/>
              <a:t>size two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b="1" dirty="0"/>
          </a:p>
          <a:p>
            <a:endParaRPr lang="en-US" b="1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E776FB-C1C8-234D-8261-E89B023BA3DB}"/>
              </a:ext>
            </a:extLst>
          </p:cNvPr>
          <p:cNvSpPr/>
          <p:nvPr/>
        </p:nvSpPr>
        <p:spPr>
          <a:xfrm>
            <a:off x="554506" y="5250149"/>
            <a:ext cx="11082987" cy="1245126"/>
          </a:xfrm>
          <a:prstGeom prst="roundRect">
            <a:avLst/>
          </a:prstGeom>
          <a:solidFill>
            <a:srgbClr val="CB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a set of events are mutually independent, it is also pairwise independent.</a:t>
            </a:r>
          </a:p>
          <a:p>
            <a:pPr algn="ctr"/>
            <a:r>
              <a:rPr lang="en-US" sz="26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but not necessarily the other way around! </a:t>
            </a:r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properties help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627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Sensors (A, B, and C) in a factory monitor temperature, pressure, and humidity. Let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events that sensors A, B, and C start an alarm respectively. Assume alarms from the sensors are </a:t>
                </a:r>
                <a:r>
                  <a:rPr lang="en-US" u="sng" dirty="0"/>
                  <a:t>mutually independent</a:t>
                </a:r>
                <a:r>
                  <a:rPr lang="en-US" dirty="0"/>
                  <a:t>. The probability that each sensor triggers an alarm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 that </a:t>
                </a:r>
                <a:r>
                  <a:rPr lang="en-US" b="1" dirty="0"/>
                  <a:t>all</a:t>
                </a:r>
                <a:r>
                  <a:rPr lang="en-US" dirty="0"/>
                  <a:t> of the sensors go off?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 that </a:t>
                </a:r>
                <a:r>
                  <a:rPr lang="en-US" b="1" dirty="0"/>
                  <a:t>at least one </a:t>
                </a:r>
                <a:r>
                  <a:rPr lang="en-US" dirty="0"/>
                  <a:t>of the sensors go off?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62760" cy="4845504"/>
              </a:xfrm>
              <a:blipFill>
                <a:blip r:embed="rId3"/>
                <a:stretch>
                  <a:fillRect l="-1502" t="-2138" r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899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properties help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Sensors (A, B, and C) in a factory monitor temperature, pressure, and humidity. Let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events that sensors A, B, and C start an alarm respectively. Assume alarms from the sensors are </a:t>
                </a:r>
                <a:r>
                  <a:rPr lang="en-US" u="sng" dirty="0"/>
                  <a:t>mutually independent</a:t>
                </a:r>
                <a:r>
                  <a:rPr lang="en-US" dirty="0"/>
                  <a:t>. The probability that each sensor triggers an alarm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000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all</a:t>
                </a:r>
                <a:r>
                  <a:rPr lang="en-US" dirty="0"/>
                  <a:t> of the sensors go off?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=0.3⋅0.4⋅0.5=0.06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at least one </a:t>
                </a:r>
                <a:r>
                  <a:rPr lang="en-US" dirty="0"/>
                  <a:t>of the sensors go off? </a:t>
                </a:r>
              </a:p>
              <a:p>
                <a:pPr>
                  <a:spcBef>
                    <a:spcPts val="0"/>
                  </a:spcBef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  <a:blipFill>
                <a:blip r:embed="rId3"/>
                <a:stretch>
                  <a:fillRect l="-1502" t="-1889" r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0879D7-498B-4D58-37B0-331EF865B617}"/>
              </a:ext>
            </a:extLst>
          </p:cNvPr>
          <p:cNvCxnSpPr/>
          <p:nvPr/>
        </p:nvCxnSpPr>
        <p:spPr>
          <a:xfrm>
            <a:off x="1355272" y="4724141"/>
            <a:ext cx="3171825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A80854-C2F3-D00C-D06B-0881A8B436AC}"/>
              </a:ext>
            </a:extLst>
          </p:cNvPr>
          <p:cNvSpPr txBox="1"/>
          <p:nvPr/>
        </p:nvSpPr>
        <p:spPr>
          <a:xfrm>
            <a:off x="1654629" y="4560339"/>
            <a:ext cx="24563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mutual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961801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properties help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Sensors (A, B, and C) in a factory monitor temperature, pressure, and humidity. Let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events that sensors A, B, and C start an alarm respectively. Assume alarms from the sensors are </a:t>
                </a:r>
                <a:r>
                  <a:rPr lang="en-US" u="sng" dirty="0"/>
                  <a:t>mutually independent</a:t>
                </a:r>
                <a:r>
                  <a:rPr lang="en-US" dirty="0"/>
                  <a:t>. The probability that each sensor triggers an alarm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000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all</a:t>
                </a:r>
                <a:r>
                  <a:rPr lang="en-US" dirty="0"/>
                  <a:t> of the sensors go off?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=0.3⋅0.4⋅0.5=0.06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at least one </a:t>
                </a:r>
                <a:r>
                  <a:rPr lang="en-US" dirty="0"/>
                  <a:t>of the sensors go off?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0.7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⋅0.6⋅0.5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=0.79</m:t>
                    </m:r>
                  </m:oMath>
                </a14:m>
                <a:endParaRPr lang="en-US" sz="2200" dirty="0"/>
              </a:p>
              <a:p>
                <a:pPr>
                  <a:spcBef>
                    <a:spcPts val="0"/>
                  </a:spcBef>
                </a:pPr>
                <a:r>
                  <a:rPr lang="en-US" sz="2200" i="1" dirty="0"/>
                  <a:t>“probability at least one sensor goes off is 1 – probability </a:t>
                </a:r>
                <a:r>
                  <a:rPr lang="en-US" sz="2200" i="1" u="sng" dirty="0"/>
                  <a:t>none</a:t>
                </a:r>
                <a:r>
                  <a:rPr lang="en-US" sz="2200" i="1" dirty="0"/>
                  <a:t> of the sensors go off”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  <a:blipFill>
                <a:blip r:embed="rId3"/>
                <a:stretch>
                  <a:fillRect l="-1502" t="-1889" r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A3E7FF-B699-DA58-9AEE-34F90CB53187}"/>
              </a:ext>
            </a:extLst>
          </p:cNvPr>
          <p:cNvCxnSpPr/>
          <p:nvPr/>
        </p:nvCxnSpPr>
        <p:spPr>
          <a:xfrm>
            <a:off x="1355272" y="4724141"/>
            <a:ext cx="3171825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E10C23-7BCE-005C-F33F-AB66B940E773}"/>
              </a:ext>
            </a:extLst>
          </p:cNvPr>
          <p:cNvSpPr txBox="1"/>
          <p:nvPr/>
        </p:nvSpPr>
        <p:spPr>
          <a:xfrm>
            <a:off x="1654629" y="4560339"/>
            <a:ext cx="24563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mutual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1248861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1"/>
                <a:ext cx="9987985" cy="2880360"/>
              </a:xfrm>
            </p:spPr>
            <p:txBody>
              <a:bodyPr/>
              <a:lstStyle/>
              <a:p>
                <a:r>
                  <a:rPr lang="en-US" dirty="0"/>
                  <a:t>&gt; “if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independent”</a:t>
                </a:r>
              </a:p>
              <a:p>
                <a:r>
                  <a:rPr lang="en-US" dirty="0"/>
                  <a:t>&gt; “in this new “restricted sample space” after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independent”</a:t>
                </a:r>
              </a:p>
              <a:p>
                <a:r>
                  <a:rPr lang="en-US" dirty="0"/>
                  <a:t>&gt; “after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happened 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give us any additional information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1"/>
                <a:ext cx="9987985" cy="2880360"/>
              </a:xfrm>
              <a:blipFill>
                <a:blip r:embed="rId3"/>
                <a:stretch>
                  <a:fillRect l="-1708" t="-3814" r="-1769" b="-7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082B08-3161-75D2-9C7F-15330454FA6A}"/>
              </a:ext>
            </a:extLst>
          </p:cNvPr>
          <p:cNvGrpSpPr/>
          <p:nvPr/>
        </p:nvGrpSpPr>
        <p:grpSpPr>
          <a:xfrm>
            <a:off x="575239" y="1553514"/>
            <a:ext cx="9030914" cy="1751663"/>
            <a:chOff x="1195367" y="3429001"/>
            <a:chExt cx="6101786" cy="163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21B68EC-2732-A3C9-672F-779FED79B0B9}"/>
                    </a:ext>
                  </a:extLst>
                </p:cNvPr>
                <p:cNvSpPr/>
                <p:nvPr/>
              </p:nvSpPr>
              <p:spPr>
                <a:xfrm>
                  <a:off x="1195367" y="4028068"/>
                  <a:ext cx="6101786" cy="1033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conditionally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𝐶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21B68EC-2732-A3C9-672F-779FED79B0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4028068"/>
                  <a:ext cx="6101786" cy="1033733"/>
                </a:xfrm>
                <a:prstGeom prst="rect">
                  <a:avLst/>
                </a:prstGeom>
                <a:blipFill>
                  <a:blip r:embed="rId4"/>
                  <a:stretch>
                    <a:fillRect l="-135" t="-5495" r="-12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3A288B-6350-84CF-5663-04D748AC38E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8509911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fair die. if the result is odd,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8509911" cy="4845504"/>
              </a:xfrm>
              <a:blipFill>
                <a:blip r:embed="rId3"/>
                <a:stretch>
                  <a:fillRect l="-1791" t="-2642" r="-1576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Dice with solid fill">
            <a:extLst>
              <a:ext uri="{FF2B5EF4-FFF2-40B4-BE49-F238E27FC236}">
                <a16:creationId xmlns:a16="http://schemas.microsoft.com/office/drawing/2014/main" id="{7E469C62-F2C7-08E0-C877-81F51BC30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0393">
            <a:off x="10014658" y="1383533"/>
            <a:ext cx="914400" cy="914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EB540A-D43A-590E-EA66-6A1CD6857CB7}"/>
              </a:ext>
            </a:extLst>
          </p:cNvPr>
          <p:cNvCxnSpPr>
            <a:cxnSpLocks/>
          </p:cNvCxnSpPr>
          <p:nvPr/>
        </p:nvCxnSpPr>
        <p:spPr>
          <a:xfrm flipH="1">
            <a:off x="9736116" y="1840734"/>
            <a:ext cx="371605" cy="48816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810176-C13B-C67F-0DE0-2229981A1C0E}"/>
              </a:ext>
            </a:extLst>
          </p:cNvPr>
          <p:cNvCxnSpPr>
            <a:cxnSpLocks/>
          </p:cNvCxnSpPr>
          <p:nvPr/>
        </p:nvCxnSpPr>
        <p:spPr>
          <a:xfrm>
            <a:off x="10799401" y="1840733"/>
            <a:ext cx="470492" cy="48816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9E1F05-6C2C-2BFF-5E94-828272A83D34}"/>
              </a:ext>
            </a:extLst>
          </p:cNvPr>
          <p:cNvSpPr/>
          <p:nvPr/>
        </p:nvSpPr>
        <p:spPr>
          <a:xfrm>
            <a:off x="9113563" y="2391589"/>
            <a:ext cx="1120520" cy="562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86BE38-C879-E827-4B78-8854618F0A0D}"/>
              </a:ext>
            </a:extLst>
          </p:cNvPr>
          <p:cNvSpPr/>
          <p:nvPr/>
        </p:nvSpPr>
        <p:spPr>
          <a:xfrm>
            <a:off x="10692932" y="2391588"/>
            <a:ext cx="1120520" cy="562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1D7A59-C5CE-6248-709C-9C0CC073D6F8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9673823" y="2954380"/>
            <a:ext cx="9443" cy="29156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77B6798-DAAF-4959-4092-61D74C19B55A}"/>
              </a:ext>
            </a:extLst>
          </p:cNvPr>
          <p:cNvSpPr/>
          <p:nvPr/>
        </p:nvSpPr>
        <p:spPr>
          <a:xfrm>
            <a:off x="9006647" y="3245942"/>
            <a:ext cx="1353237" cy="562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Coin 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5DDC93-688F-0DFA-5FC0-BA69860D7959}"/>
              </a:ext>
            </a:extLst>
          </p:cNvPr>
          <p:cNvSpPr/>
          <p:nvPr/>
        </p:nvSpPr>
        <p:spPr>
          <a:xfrm>
            <a:off x="10576573" y="3245914"/>
            <a:ext cx="1353237" cy="562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Coin B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5FDAD1-6AF2-B62C-AB49-6AAAF91935C1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 flipH="1">
            <a:off x="9429024" y="3808733"/>
            <a:ext cx="254242" cy="77325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4B8287-916E-C8CF-CA66-FCCE2171D4D9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9683266" y="3808733"/>
            <a:ext cx="219086" cy="76637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AEC08F9-3D8A-E83B-660B-F6C62EC040F3}"/>
              </a:ext>
            </a:extLst>
          </p:cNvPr>
          <p:cNvSpPr/>
          <p:nvPr/>
        </p:nvSpPr>
        <p:spPr>
          <a:xfrm>
            <a:off x="9252783" y="4581988"/>
            <a:ext cx="352481" cy="362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241D5FE-55EB-554D-E502-2C1A6E1AE7C9}"/>
              </a:ext>
            </a:extLst>
          </p:cNvPr>
          <p:cNvSpPr/>
          <p:nvPr/>
        </p:nvSpPr>
        <p:spPr>
          <a:xfrm>
            <a:off x="9675456" y="4575110"/>
            <a:ext cx="453791" cy="369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231778-1721-FB1B-0B63-64EE664B648F}"/>
              </a:ext>
            </a:extLst>
          </p:cNvPr>
          <p:cNvSpPr/>
          <p:nvPr/>
        </p:nvSpPr>
        <p:spPr>
          <a:xfrm>
            <a:off x="10786499" y="4593419"/>
            <a:ext cx="453791" cy="362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942041-3995-98F7-21AA-B53E70E09CA8}"/>
              </a:ext>
            </a:extLst>
          </p:cNvPr>
          <p:cNvSpPr/>
          <p:nvPr/>
        </p:nvSpPr>
        <p:spPr>
          <a:xfrm>
            <a:off x="11330031" y="4593419"/>
            <a:ext cx="460561" cy="362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A0F32C-B1C3-42E5-3D66-40E5A63BF807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 flipH="1">
            <a:off x="11013395" y="3808705"/>
            <a:ext cx="239797" cy="7847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E67CDB-AF00-350B-F411-620C137CBE8A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>
          <a:xfrm>
            <a:off x="11253192" y="3808705"/>
            <a:ext cx="307120" cy="7847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FA1AAD-CBB9-3100-D763-ED40A48B6165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11253192" y="2954379"/>
            <a:ext cx="0" cy="2915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7959A60-BF65-7C5E-D840-AA7454C80FDF}"/>
                  </a:ext>
                </a:extLst>
              </p:cNvPr>
              <p:cNvSpPr txBox="1"/>
              <p:nvPr/>
            </p:nvSpPr>
            <p:spPr>
              <a:xfrm>
                <a:off x="8965348" y="3928155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7959A60-BF65-7C5E-D840-AA7454C80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348" y="3928155"/>
                <a:ext cx="67952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AB59C85-CE42-9E9E-4B76-481AFAB085E2}"/>
                  </a:ext>
                </a:extLst>
              </p:cNvPr>
              <p:cNvSpPr txBox="1"/>
              <p:nvPr/>
            </p:nvSpPr>
            <p:spPr>
              <a:xfrm>
                <a:off x="9718060" y="3921278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AB59C85-CE42-9E9E-4B76-481AFAB08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60" y="3921278"/>
                <a:ext cx="6795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EAB3E9F-5C3C-A5BE-8BF1-EB0AA192B43F}"/>
                  </a:ext>
                </a:extLst>
              </p:cNvPr>
              <p:cNvSpPr txBox="1"/>
              <p:nvPr/>
            </p:nvSpPr>
            <p:spPr>
              <a:xfrm>
                <a:off x="10458943" y="3921278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0.85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EAB3E9F-5C3C-A5BE-8BF1-EB0AA192B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43" y="3921278"/>
                <a:ext cx="679527" cy="430887"/>
              </a:xfrm>
              <a:prstGeom prst="rect">
                <a:avLst/>
              </a:prstGeom>
              <a:blipFill>
                <a:blip r:embed="rId8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885256-FE3C-B124-1FAD-D65249451134}"/>
                  </a:ext>
                </a:extLst>
              </p:cNvPr>
              <p:cNvSpPr txBox="1"/>
              <p:nvPr/>
            </p:nvSpPr>
            <p:spPr>
              <a:xfrm>
                <a:off x="11362664" y="3915574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0.15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885256-FE3C-B124-1FAD-D65249451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664" y="3915574"/>
                <a:ext cx="679527" cy="430887"/>
              </a:xfrm>
              <a:prstGeom prst="rect">
                <a:avLst/>
              </a:prstGeom>
              <a:blipFill>
                <a:blip r:embed="rId9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B6DEF3-AC69-9C42-F8FE-2782C0CFE54E}"/>
                  </a:ext>
                </a:extLst>
              </p:cNvPr>
              <p:cNvSpPr txBox="1"/>
              <p:nvPr/>
            </p:nvSpPr>
            <p:spPr>
              <a:xfrm>
                <a:off x="9396352" y="1706202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B6DEF3-AC69-9C42-F8FE-2782C0CFE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352" y="1706202"/>
                <a:ext cx="67952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A2AF2F9-ED89-CC8E-F3A7-90E8C69921F1}"/>
                  </a:ext>
                </a:extLst>
              </p:cNvPr>
              <p:cNvSpPr txBox="1"/>
              <p:nvPr/>
            </p:nvSpPr>
            <p:spPr>
              <a:xfrm>
                <a:off x="10861336" y="1685141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A2AF2F9-ED89-CC8E-F3A7-90E8C6992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336" y="1685141"/>
                <a:ext cx="67952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46F8424-FC0C-4E73-23C0-DA957AA88417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9323481" y="4901680"/>
            <a:ext cx="299962" cy="77325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565F6C2-8572-AC33-E59D-07316DC9D097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9623443" y="4901680"/>
            <a:ext cx="253376" cy="76637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5A7A998-D3A4-F3E0-F4D5-0EF4A66C8B1D}"/>
              </a:ext>
            </a:extLst>
          </p:cNvPr>
          <p:cNvSpPr/>
          <p:nvPr/>
        </p:nvSpPr>
        <p:spPr>
          <a:xfrm>
            <a:off x="9147240" y="5674935"/>
            <a:ext cx="352481" cy="362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 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EFFCDA2-0454-46AF-9423-D4C5CE263126}"/>
              </a:ext>
            </a:extLst>
          </p:cNvPr>
          <p:cNvSpPr/>
          <p:nvPr/>
        </p:nvSpPr>
        <p:spPr>
          <a:xfrm>
            <a:off x="9649923" y="5668057"/>
            <a:ext cx="453791" cy="369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8C739A8-784A-8252-87FE-4BB8DE327DCB}"/>
                  </a:ext>
                </a:extLst>
              </p:cNvPr>
              <p:cNvSpPr txBox="1"/>
              <p:nvPr/>
            </p:nvSpPr>
            <p:spPr>
              <a:xfrm>
                <a:off x="8905525" y="5021102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8C739A8-784A-8252-87FE-4BB8DE327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525" y="5021102"/>
                <a:ext cx="67952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546AA4F-3903-F3DE-D59B-346F2B87428C}"/>
                  </a:ext>
                </a:extLst>
              </p:cNvPr>
              <p:cNvSpPr txBox="1"/>
              <p:nvPr/>
            </p:nvSpPr>
            <p:spPr>
              <a:xfrm>
                <a:off x="9658237" y="5014225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546AA4F-3903-F3DE-D59B-346F2B87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237" y="5014225"/>
                <a:ext cx="67952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C8234C5-5CA2-74E8-372F-72A1C028DBE8}"/>
              </a:ext>
            </a:extLst>
          </p:cNvPr>
          <p:cNvSpPr/>
          <p:nvPr/>
        </p:nvSpPr>
        <p:spPr>
          <a:xfrm>
            <a:off x="10717919" y="5717727"/>
            <a:ext cx="453791" cy="362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7F2F344-A1CF-0059-2105-47B2FDEADA7E}"/>
              </a:ext>
            </a:extLst>
          </p:cNvPr>
          <p:cNvSpPr/>
          <p:nvPr/>
        </p:nvSpPr>
        <p:spPr>
          <a:xfrm>
            <a:off x="11352891" y="5717727"/>
            <a:ext cx="460561" cy="362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C3157FB-BAB1-2ED3-1858-8A793DA719E9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10944815" y="4944443"/>
            <a:ext cx="308377" cy="77328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73A5B00-F3E7-D5C8-CD24-D4830EFAA517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11253192" y="4944443"/>
            <a:ext cx="329980" cy="77328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73281B1-761A-BD27-FD67-0C5D275AC8DC}"/>
                  </a:ext>
                </a:extLst>
              </p:cNvPr>
              <p:cNvSpPr txBox="1"/>
              <p:nvPr/>
            </p:nvSpPr>
            <p:spPr>
              <a:xfrm>
                <a:off x="10458943" y="5057016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0.85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73281B1-761A-BD27-FD67-0C5D275A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43" y="5057016"/>
                <a:ext cx="679527" cy="430887"/>
              </a:xfrm>
              <a:prstGeom prst="rect">
                <a:avLst/>
              </a:prstGeom>
              <a:blipFill>
                <a:blip r:embed="rId14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A83B009-D3E8-8BCA-BF59-540981710461}"/>
                  </a:ext>
                </a:extLst>
              </p:cNvPr>
              <p:cNvSpPr txBox="1"/>
              <p:nvPr/>
            </p:nvSpPr>
            <p:spPr>
              <a:xfrm>
                <a:off x="11362664" y="5051312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0.15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A83B009-D3E8-8BCA-BF59-540981710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664" y="5051312"/>
                <a:ext cx="679527" cy="430887"/>
              </a:xfrm>
              <a:prstGeom prst="rect">
                <a:avLst/>
              </a:prstGeom>
              <a:blipFill>
                <a:blip r:embed="rId15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B83A65A1-EC2F-A5EB-1BCD-7B2BEBAF6A92}"/>
              </a:ext>
            </a:extLst>
          </p:cNvPr>
          <p:cNvGrpSpPr/>
          <p:nvPr/>
        </p:nvGrpSpPr>
        <p:grpSpPr>
          <a:xfrm>
            <a:off x="5173421" y="2328901"/>
            <a:ext cx="2297281" cy="3371347"/>
            <a:chOff x="8841833" y="1383533"/>
            <a:chExt cx="3200358" cy="4696648"/>
          </a:xfrm>
        </p:grpSpPr>
        <p:pic>
          <p:nvPicPr>
            <p:cNvPr id="96" name="Graphic 95" descr="Dice with solid fill">
              <a:extLst>
                <a:ext uri="{FF2B5EF4-FFF2-40B4-BE49-F238E27FC236}">
                  <a16:creationId xmlns:a16="http://schemas.microsoft.com/office/drawing/2014/main" id="{CBE7799D-885C-D577-0F72-147A184F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393">
              <a:off x="10014658" y="1383533"/>
              <a:ext cx="914400" cy="914400"/>
            </a:xfrm>
            <a:prstGeom prst="rect">
              <a:avLst/>
            </a:prstGeom>
          </p:spPr>
        </p:pic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00B19C43-25A3-BA8D-4A03-E85763893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6116" y="1840734"/>
              <a:ext cx="371605" cy="488168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8292DEE-7529-5E95-D9D2-0CD5E6A062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99401" y="1840733"/>
              <a:ext cx="470492" cy="488168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C1EB8F3-60F8-C048-D65C-8FE06FEAB54F}"/>
                </a:ext>
              </a:extLst>
            </p:cNvPr>
            <p:cNvSpPr/>
            <p:nvPr/>
          </p:nvSpPr>
          <p:spPr>
            <a:xfrm>
              <a:off x="9113563" y="2391589"/>
              <a:ext cx="1120520" cy="5627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Odd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83BBADCB-844D-6CAF-A125-39EF3CB0AE0E}"/>
                </a:ext>
              </a:extLst>
            </p:cNvPr>
            <p:cNvSpPr/>
            <p:nvPr/>
          </p:nvSpPr>
          <p:spPr>
            <a:xfrm>
              <a:off x="10692932" y="2391588"/>
              <a:ext cx="1120520" cy="5627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Even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074BDD6-9655-674E-0E66-5563588EDBD8}"/>
                </a:ext>
              </a:extLst>
            </p:cNvPr>
            <p:cNvCxnSpPr>
              <a:cxnSpLocks/>
              <a:stCxn id="99" idx="2"/>
              <a:endCxn id="102" idx="0"/>
            </p:cNvCxnSpPr>
            <p:nvPr/>
          </p:nvCxnSpPr>
          <p:spPr>
            <a:xfrm>
              <a:off x="9673823" y="2954380"/>
              <a:ext cx="9443" cy="291562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7B5FCEE8-B35F-FE42-00FD-8CE5CCCF2995}"/>
                </a:ext>
              </a:extLst>
            </p:cNvPr>
            <p:cNvSpPr/>
            <p:nvPr/>
          </p:nvSpPr>
          <p:spPr>
            <a:xfrm>
              <a:off x="9006647" y="3245942"/>
              <a:ext cx="1353237" cy="5627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Coin A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37E1191-8CB8-189D-BC2A-855231AEA84B}"/>
                </a:ext>
              </a:extLst>
            </p:cNvPr>
            <p:cNvSpPr/>
            <p:nvPr/>
          </p:nvSpPr>
          <p:spPr>
            <a:xfrm>
              <a:off x="10576573" y="3245914"/>
              <a:ext cx="1353237" cy="5627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Coin B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9D67ECE-33C5-7450-138D-217E936B204C}"/>
                </a:ext>
              </a:extLst>
            </p:cNvPr>
            <p:cNvCxnSpPr>
              <a:cxnSpLocks/>
              <a:stCxn id="102" idx="2"/>
              <a:endCxn id="106" idx="0"/>
            </p:cNvCxnSpPr>
            <p:nvPr/>
          </p:nvCxnSpPr>
          <p:spPr>
            <a:xfrm flipH="1">
              <a:off x="9429024" y="3808733"/>
              <a:ext cx="254242" cy="773255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DC51AAB-8E53-2277-B86B-FFDBF5586A65}"/>
                </a:ext>
              </a:extLst>
            </p:cNvPr>
            <p:cNvCxnSpPr>
              <a:cxnSpLocks/>
              <a:stCxn id="102" idx="2"/>
              <a:endCxn id="107" idx="0"/>
            </p:cNvCxnSpPr>
            <p:nvPr/>
          </p:nvCxnSpPr>
          <p:spPr>
            <a:xfrm>
              <a:off x="9683266" y="3808733"/>
              <a:ext cx="219086" cy="766377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752511CE-BED9-2EE9-B7F3-F07AC2373AAD}"/>
                </a:ext>
              </a:extLst>
            </p:cNvPr>
            <p:cNvSpPr/>
            <p:nvPr/>
          </p:nvSpPr>
          <p:spPr>
            <a:xfrm>
              <a:off x="9252783" y="4581988"/>
              <a:ext cx="352481" cy="3624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H 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87A8B3E2-D74B-19DA-6069-0A8BE3D87733}"/>
                </a:ext>
              </a:extLst>
            </p:cNvPr>
            <p:cNvSpPr/>
            <p:nvPr/>
          </p:nvSpPr>
          <p:spPr>
            <a:xfrm>
              <a:off x="9675456" y="4575110"/>
              <a:ext cx="453791" cy="3693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2DD4A39F-44B7-BAB7-9715-7B3C11DDE4BA}"/>
                </a:ext>
              </a:extLst>
            </p:cNvPr>
            <p:cNvSpPr/>
            <p:nvPr/>
          </p:nvSpPr>
          <p:spPr>
            <a:xfrm>
              <a:off x="10786499" y="4593419"/>
              <a:ext cx="453791" cy="36245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H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D9869BA8-AEC4-7269-95F2-2FC312E570E2}"/>
                </a:ext>
              </a:extLst>
            </p:cNvPr>
            <p:cNvSpPr/>
            <p:nvPr/>
          </p:nvSpPr>
          <p:spPr>
            <a:xfrm>
              <a:off x="11330031" y="4593419"/>
              <a:ext cx="460561" cy="3624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2CBAC88-1549-A4F1-FE2E-E129782CD2DA}"/>
                </a:ext>
              </a:extLst>
            </p:cNvPr>
            <p:cNvCxnSpPr>
              <a:cxnSpLocks/>
              <a:stCxn id="103" idx="2"/>
              <a:endCxn id="108" idx="0"/>
            </p:cNvCxnSpPr>
            <p:nvPr/>
          </p:nvCxnSpPr>
          <p:spPr>
            <a:xfrm flipH="1">
              <a:off x="11013395" y="3808705"/>
              <a:ext cx="239797" cy="784714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C2C89A8-80C4-7E1D-31CE-70C4BE52706C}"/>
                </a:ext>
              </a:extLst>
            </p:cNvPr>
            <p:cNvCxnSpPr>
              <a:cxnSpLocks/>
              <a:stCxn id="103" idx="2"/>
              <a:endCxn id="109" idx="0"/>
            </p:cNvCxnSpPr>
            <p:nvPr/>
          </p:nvCxnSpPr>
          <p:spPr>
            <a:xfrm>
              <a:off x="11253192" y="3808705"/>
              <a:ext cx="307120" cy="784714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6C180CA-1864-3420-5DC0-F90A4DE03129}"/>
                </a:ext>
              </a:extLst>
            </p:cNvPr>
            <p:cNvCxnSpPr>
              <a:cxnSpLocks/>
              <a:stCxn id="100" idx="2"/>
              <a:endCxn id="103" idx="0"/>
            </p:cNvCxnSpPr>
            <p:nvPr/>
          </p:nvCxnSpPr>
          <p:spPr>
            <a:xfrm>
              <a:off x="11253192" y="2954379"/>
              <a:ext cx="0" cy="291535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0064A747-5B65-C4C3-8581-A4C6BB4C4D20}"/>
                    </a:ext>
                  </a:extLst>
                </p:cNvPr>
                <p:cNvSpPr txBox="1"/>
                <p:nvPr/>
              </p:nvSpPr>
              <p:spPr>
                <a:xfrm>
                  <a:off x="8917579" y="3928155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0064A747-5B65-C4C3-8581-A4C6BB4C4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579" y="3928155"/>
                  <a:ext cx="679527" cy="51451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D5DC1B09-D485-8590-82CF-CC7E5266DAB6}"/>
                    </a:ext>
                  </a:extLst>
                </p:cNvPr>
                <p:cNvSpPr txBox="1"/>
                <p:nvPr/>
              </p:nvSpPr>
              <p:spPr>
                <a:xfrm>
                  <a:off x="9749906" y="3921278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D5DC1B09-D485-8590-82CF-CC7E5266D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9906" y="3921278"/>
                  <a:ext cx="679527" cy="51451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1A56577-A8D1-9E89-ACE0-DC86AE4597A1}"/>
                    </a:ext>
                  </a:extLst>
                </p:cNvPr>
                <p:cNvSpPr txBox="1"/>
                <p:nvPr/>
              </p:nvSpPr>
              <p:spPr>
                <a:xfrm>
                  <a:off x="10379327" y="3921278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0.85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1A56577-A8D1-9E89-ACE0-DC86AE4597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9327" y="3921278"/>
                  <a:ext cx="679527" cy="514519"/>
                </a:xfrm>
                <a:prstGeom prst="rect">
                  <a:avLst/>
                </a:prstGeom>
                <a:blipFill>
                  <a:blip r:embed="rId18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15C2D6D-9D96-0B87-7B2B-958255B4C62F}"/>
                    </a:ext>
                  </a:extLst>
                </p:cNvPr>
                <p:cNvSpPr txBox="1"/>
                <p:nvPr/>
              </p:nvSpPr>
              <p:spPr>
                <a:xfrm>
                  <a:off x="11362664" y="3915574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0.15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15C2D6D-9D96-0B87-7B2B-958255B4C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664" y="3915574"/>
                  <a:ext cx="679527" cy="514519"/>
                </a:xfrm>
                <a:prstGeom prst="rect">
                  <a:avLst/>
                </a:prstGeom>
                <a:blipFill>
                  <a:blip r:embed="rId19"/>
                  <a:stretch>
                    <a:fillRect r="-234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E076BF9-E569-12DD-B414-0DEBB61E3090}"/>
                    </a:ext>
                  </a:extLst>
                </p:cNvPr>
                <p:cNvSpPr txBox="1"/>
                <p:nvPr/>
              </p:nvSpPr>
              <p:spPr>
                <a:xfrm>
                  <a:off x="9364506" y="1706202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E076BF9-E569-12DD-B414-0DEBB61E3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506" y="1706202"/>
                  <a:ext cx="679527" cy="51451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B62F3FE-ACF5-50DA-3962-D3E17E3D015E}"/>
                    </a:ext>
                  </a:extLst>
                </p:cNvPr>
                <p:cNvSpPr txBox="1"/>
                <p:nvPr/>
              </p:nvSpPr>
              <p:spPr>
                <a:xfrm>
                  <a:off x="10909106" y="1685141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B62F3FE-ACF5-50DA-3962-D3E17E3D0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9106" y="1685141"/>
                  <a:ext cx="679527" cy="51451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9B99F06-197A-9F3E-58B5-ADBAB153BC3F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 flipH="1">
              <a:off x="9323481" y="4901680"/>
              <a:ext cx="299962" cy="773255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EF82215-234E-B449-4DA0-A7ED96A9F931}"/>
                </a:ext>
              </a:extLst>
            </p:cNvPr>
            <p:cNvCxnSpPr>
              <a:cxnSpLocks/>
              <a:endCxn id="122" idx="0"/>
            </p:cNvCxnSpPr>
            <p:nvPr/>
          </p:nvCxnSpPr>
          <p:spPr>
            <a:xfrm>
              <a:off x="9623443" y="4901680"/>
              <a:ext cx="253376" cy="766377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6CC95F64-8951-380D-F10A-2D583E638350}"/>
                </a:ext>
              </a:extLst>
            </p:cNvPr>
            <p:cNvSpPr/>
            <p:nvPr/>
          </p:nvSpPr>
          <p:spPr>
            <a:xfrm>
              <a:off x="9147240" y="5674935"/>
              <a:ext cx="352481" cy="3624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H </a:t>
              </a: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4A2D5255-E5B9-CBCF-99FD-F23E7C0262EC}"/>
                </a:ext>
              </a:extLst>
            </p:cNvPr>
            <p:cNvSpPr/>
            <p:nvPr/>
          </p:nvSpPr>
          <p:spPr>
            <a:xfrm>
              <a:off x="9649923" y="5668057"/>
              <a:ext cx="453791" cy="3693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E670EBC0-EFB2-3945-4851-615DF3BF6A87}"/>
                    </a:ext>
                  </a:extLst>
                </p:cNvPr>
                <p:cNvSpPr txBox="1"/>
                <p:nvPr/>
              </p:nvSpPr>
              <p:spPr>
                <a:xfrm>
                  <a:off x="8841833" y="5021102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E670EBC0-EFB2-3945-4851-615DF3BF6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1833" y="5021102"/>
                  <a:ext cx="679527" cy="51451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0EB60AE-B043-B60F-1753-F3F2AE8C1C3B}"/>
                    </a:ext>
                  </a:extLst>
                </p:cNvPr>
                <p:cNvSpPr txBox="1"/>
                <p:nvPr/>
              </p:nvSpPr>
              <p:spPr>
                <a:xfrm>
                  <a:off x="9690085" y="5014225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0EB60AE-B043-B60F-1753-F3F2AE8C1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0085" y="5014225"/>
                  <a:ext cx="679527" cy="51451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7B164B84-291D-FDCA-3567-2040E4317CA5}"/>
                </a:ext>
              </a:extLst>
            </p:cNvPr>
            <p:cNvSpPr/>
            <p:nvPr/>
          </p:nvSpPr>
          <p:spPr>
            <a:xfrm>
              <a:off x="10717919" y="5717727"/>
              <a:ext cx="453791" cy="36245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H</a:t>
              </a: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E424F28C-4A04-9338-498B-8A1BEA6A9D70}"/>
                </a:ext>
              </a:extLst>
            </p:cNvPr>
            <p:cNvSpPr/>
            <p:nvPr/>
          </p:nvSpPr>
          <p:spPr>
            <a:xfrm>
              <a:off x="11352891" y="5717727"/>
              <a:ext cx="460561" cy="3624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4FFACC8-CD24-CE7E-39F0-CAB883583A28}"/>
                </a:ext>
              </a:extLst>
            </p:cNvPr>
            <p:cNvCxnSpPr>
              <a:cxnSpLocks/>
              <a:endCxn id="125" idx="0"/>
            </p:cNvCxnSpPr>
            <p:nvPr/>
          </p:nvCxnSpPr>
          <p:spPr>
            <a:xfrm flipH="1">
              <a:off x="10944815" y="4944443"/>
              <a:ext cx="308377" cy="773284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307EA52-D539-E5F7-753C-1FA924115B00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11253192" y="4944443"/>
              <a:ext cx="329980" cy="773284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A3DE41C-C5B3-1582-25E7-FC154A909E74}"/>
                    </a:ext>
                  </a:extLst>
                </p:cNvPr>
                <p:cNvSpPr txBox="1"/>
                <p:nvPr/>
              </p:nvSpPr>
              <p:spPr>
                <a:xfrm>
                  <a:off x="10315634" y="5057016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0.85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A3DE41C-C5B3-1582-25E7-FC154A909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5634" y="5057016"/>
                  <a:ext cx="679527" cy="514519"/>
                </a:xfrm>
                <a:prstGeom prst="rect">
                  <a:avLst/>
                </a:prstGeom>
                <a:blipFill>
                  <a:blip r:embed="rId24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2949BA1-04AE-D184-BBA5-2DE6B716EDA7}"/>
                    </a:ext>
                  </a:extLst>
                </p:cNvPr>
                <p:cNvSpPr txBox="1"/>
                <p:nvPr/>
              </p:nvSpPr>
              <p:spPr>
                <a:xfrm>
                  <a:off x="11362664" y="5051311"/>
                  <a:ext cx="679527" cy="514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0.15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2949BA1-04AE-D184-BBA5-2DE6B716E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664" y="5051311"/>
                  <a:ext cx="679527" cy="514519"/>
                </a:xfrm>
                <a:prstGeom prst="rect">
                  <a:avLst/>
                </a:prstGeom>
                <a:blipFill>
                  <a:blip r:embed="rId25"/>
                  <a:stretch>
                    <a:fillRect r="-234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b="1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independent?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1469" t="-2138" r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5B35C2-56FE-0381-369D-13609065F7D5}"/>
              </a:ext>
            </a:extLst>
          </p:cNvPr>
          <p:cNvSpPr/>
          <p:nvPr/>
        </p:nvSpPr>
        <p:spPr>
          <a:xfrm>
            <a:off x="8154627" y="5898056"/>
            <a:ext cx="3810924" cy="754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861805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80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886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b="0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92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866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49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So, they’re not independent!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58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So, they’re not independent!</a:t>
                </a:r>
              </a:p>
              <a:p>
                <a:endParaRPr lang="en-US" dirty="0"/>
              </a:p>
              <a:p>
                <a:r>
                  <a:rPr lang="en-US" b="1" i="1" dirty="0"/>
                  <a:t>Intuition</a:t>
                </a:r>
                <a:r>
                  <a:rPr lang="en-US" i="1" dirty="0"/>
                  <a:t>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708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88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4E95FC-39BC-447E-9713-A29C964CC0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Independence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br>
                  <a:rPr lang="en-US" dirty="0"/>
                </a:br>
                <a:r>
                  <a:rPr kumimoji="0" lang="en-US" sz="3100" b="1" i="1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check whether </a:t>
                </a:r>
                <a14:m>
                  <m:oMath xmlns:m="http://schemas.openxmlformats.org/officeDocument/2006/math"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3E885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4E95FC-39BC-447E-9713-A29C964C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pc="10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1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:r>
                  <a:rPr lang="en-US" dirty="0"/>
                  <a:t>if the die is odd, there are 2 </a:t>
                </a:r>
                <a:r>
                  <a:rPr lang="en-US" u="sng" dirty="0"/>
                  <a:t>independent</a:t>
                </a:r>
                <a:r>
                  <a:rPr lang="en-US" dirty="0"/>
                  <a:t> flips from A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once we know which coin is being flipped, there are 2 independent flips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7565F-F468-1A06-09EB-61CD21DD4B87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7565F-F468-1A06-09EB-61CD21DD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181673" cy="4845504"/>
          </a:xfrm>
        </p:spPr>
        <p:txBody>
          <a:bodyPr/>
          <a:lstStyle/>
          <a:p>
            <a:r>
              <a:rPr lang="en-US" dirty="0"/>
              <a:t>Read the problem carefully! </a:t>
            </a:r>
          </a:p>
          <a:p>
            <a:r>
              <a:rPr lang="en-US" b="1" dirty="0"/>
              <a:t>&gt;</a:t>
            </a:r>
            <a:r>
              <a:rPr lang="en-US" dirty="0"/>
              <a:t> When we say “these steps are independent of each other” in a sequential process, we usually mean “</a:t>
            </a:r>
            <a:r>
              <a:rPr lang="en-US" i="1" dirty="0"/>
              <a:t>conditioned on all prior steps</a:t>
            </a:r>
            <a:r>
              <a:rPr lang="en-US" dirty="0"/>
              <a:t>, these steps are </a:t>
            </a:r>
            <a:r>
              <a:rPr lang="en-US" u="sng" dirty="0"/>
              <a:t>conditionally independent</a:t>
            </a:r>
            <a:r>
              <a:rPr lang="en-US" dirty="0"/>
              <a:t> of each other.” </a:t>
            </a:r>
          </a:p>
          <a:p>
            <a:r>
              <a:rPr lang="en-US" b="1" dirty="0"/>
              <a:t>&gt; </a:t>
            </a:r>
            <a:r>
              <a:rPr lang="en-US" dirty="0"/>
              <a:t>Without this conditioning, the steps are often dependent because they can provide information about the chosen path.</a:t>
            </a:r>
          </a:p>
          <a:p>
            <a:endParaRPr lang="en-US" dirty="0"/>
          </a:p>
        </p:txBody>
      </p:sp>
      <p:pic>
        <p:nvPicPr>
          <p:cNvPr id="40" name="Graphic 39" descr="Dice with solid fill">
            <a:extLst>
              <a:ext uri="{FF2B5EF4-FFF2-40B4-BE49-F238E27FC236}">
                <a16:creationId xmlns:a16="http://schemas.microsoft.com/office/drawing/2014/main" id="{6F24C4FB-70AF-AE3E-CB31-E086F53BF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0393">
            <a:off x="9589227" y="1372702"/>
            <a:ext cx="914400" cy="9144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A5CB0F-1FA0-F0E0-9DE5-F101264DC5A5}"/>
              </a:ext>
            </a:extLst>
          </p:cNvPr>
          <p:cNvCxnSpPr>
            <a:cxnSpLocks/>
          </p:cNvCxnSpPr>
          <p:nvPr/>
        </p:nvCxnSpPr>
        <p:spPr>
          <a:xfrm flipH="1">
            <a:off x="9310685" y="1829903"/>
            <a:ext cx="371605" cy="48816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ABA467-DCF5-BB8E-91F5-248AD75E25E3}"/>
              </a:ext>
            </a:extLst>
          </p:cNvPr>
          <p:cNvCxnSpPr>
            <a:cxnSpLocks/>
          </p:cNvCxnSpPr>
          <p:nvPr/>
        </p:nvCxnSpPr>
        <p:spPr>
          <a:xfrm>
            <a:off x="10373970" y="1829902"/>
            <a:ext cx="470492" cy="48816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E0B0B97-2410-EF18-D385-9B67DD583F8D}"/>
              </a:ext>
            </a:extLst>
          </p:cNvPr>
          <p:cNvSpPr/>
          <p:nvPr/>
        </p:nvSpPr>
        <p:spPr>
          <a:xfrm>
            <a:off x="8688132" y="2380758"/>
            <a:ext cx="1120520" cy="562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2DAEA9-FE34-3152-E1FE-0E52F512A1E6}"/>
              </a:ext>
            </a:extLst>
          </p:cNvPr>
          <p:cNvSpPr/>
          <p:nvPr/>
        </p:nvSpPr>
        <p:spPr>
          <a:xfrm>
            <a:off x="10267501" y="2380757"/>
            <a:ext cx="1120520" cy="562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3BDFE15-31E5-AC57-A5E3-33319CDBCF07}"/>
              </a:ext>
            </a:extLst>
          </p:cNvPr>
          <p:cNvCxnSpPr>
            <a:cxnSpLocks/>
            <a:stCxn id="43" idx="2"/>
            <a:endCxn id="46" idx="0"/>
          </p:cNvCxnSpPr>
          <p:nvPr/>
        </p:nvCxnSpPr>
        <p:spPr>
          <a:xfrm>
            <a:off x="9248392" y="2943549"/>
            <a:ext cx="9443" cy="29156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D965E68-6054-63D0-0174-93DA9F36C622}"/>
              </a:ext>
            </a:extLst>
          </p:cNvPr>
          <p:cNvSpPr/>
          <p:nvPr/>
        </p:nvSpPr>
        <p:spPr>
          <a:xfrm>
            <a:off x="8581216" y="3235111"/>
            <a:ext cx="1353237" cy="562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Coin A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1C12A77-16A6-AACA-AF99-DC9A90374700}"/>
              </a:ext>
            </a:extLst>
          </p:cNvPr>
          <p:cNvSpPr/>
          <p:nvPr/>
        </p:nvSpPr>
        <p:spPr>
          <a:xfrm>
            <a:off x="10151142" y="3235083"/>
            <a:ext cx="1353237" cy="562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Coin B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1EEF7E8-6694-C88E-71B7-F16BE03310CB}"/>
              </a:ext>
            </a:extLst>
          </p:cNvPr>
          <p:cNvCxnSpPr>
            <a:cxnSpLocks/>
            <a:stCxn id="46" idx="2"/>
            <a:endCxn id="50" idx="0"/>
          </p:cNvCxnSpPr>
          <p:nvPr/>
        </p:nvCxnSpPr>
        <p:spPr>
          <a:xfrm flipH="1">
            <a:off x="9003593" y="3797902"/>
            <a:ext cx="254242" cy="77325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7233A8-4400-1382-E856-F1B2CEB0F65A}"/>
              </a:ext>
            </a:extLst>
          </p:cNvPr>
          <p:cNvCxnSpPr>
            <a:cxnSpLocks/>
            <a:stCxn id="46" idx="2"/>
            <a:endCxn id="51" idx="0"/>
          </p:cNvCxnSpPr>
          <p:nvPr/>
        </p:nvCxnSpPr>
        <p:spPr>
          <a:xfrm>
            <a:off x="9257835" y="3797902"/>
            <a:ext cx="219086" cy="76637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7473F5E-179C-84C9-7540-EC3BA4CA6139}"/>
              </a:ext>
            </a:extLst>
          </p:cNvPr>
          <p:cNvSpPr/>
          <p:nvPr/>
        </p:nvSpPr>
        <p:spPr>
          <a:xfrm>
            <a:off x="8827352" y="4571157"/>
            <a:ext cx="352481" cy="362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F04EBF9-B9F9-B2D7-D00B-DD1125C662D5}"/>
              </a:ext>
            </a:extLst>
          </p:cNvPr>
          <p:cNvSpPr/>
          <p:nvPr/>
        </p:nvSpPr>
        <p:spPr>
          <a:xfrm>
            <a:off x="9250025" y="4564279"/>
            <a:ext cx="453791" cy="369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8CCF235-BEAA-0724-9093-7DABE604ED47}"/>
              </a:ext>
            </a:extLst>
          </p:cNvPr>
          <p:cNvSpPr/>
          <p:nvPr/>
        </p:nvSpPr>
        <p:spPr>
          <a:xfrm>
            <a:off x="10361068" y="4582588"/>
            <a:ext cx="453791" cy="362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81E7173-E673-8550-3731-D7EC17D03ECC}"/>
              </a:ext>
            </a:extLst>
          </p:cNvPr>
          <p:cNvSpPr/>
          <p:nvPr/>
        </p:nvSpPr>
        <p:spPr>
          <a:xfrm>
            <a:off x="10904600" y="4582588"/>
            <a:ext cx="460561" cy="362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7F536AC-AA73-7EBF-3E3E-4C5D0158F92B}"/>
              </a:ext>
            </a:extLst>
          </p:cNvPr>
          <p:cNvCxnSpPr>
            <a:cxnSpLocks/>
            <a:stCxn id="47" idx="2"/>
            <a:endCxn id="52" idx="0"/>
          </p:cNvCxnSpPr>
          <p:nvPr/>
        </p:nvCxnSpPr>
        <p:spPr>
          <a:xfrm flipH="1">
            <a:off x="10587964" y="3797874"/>
            <a:ext cx="239797" cy="7847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1E6D10-73AC-FFD1-F084-5A6CB09E16FF}"/>
              </a:ext>
            </a:extLst>
          </p:cNvPr>
          <p:cNvCxnSpPr>
            <a:cxnSpLocks/>
            <a:stCxn id="47" idx="2"/>
            <a:endCxn id="53" idx="0"/>
          </p:cNvCxnSpPr>
          <p:nvPr/>
        </p:nvCxnSpPr>
        <p:spPr>
          <a:xfrm>
            <a:off x="10827761" y="3797874"/>
            <a:ext cx="307120" cy="7847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BED8082-94E8-CC40-1633-BF03C1B7FEA6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>
            <a:off x="10827761" y="2943548"/>
            <a:ext cx="0" cy="2915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7FA7EF-4F39-09C2-BD58-0DA82EC824A8}"/>
                  </a:ext>
                </a:extLst>
              </p:cNvPr>
              <p:cNvSpPr txBox="1"/>
              <p:nvPr/>
            </p:nvSpPr>
            <p:spPr>
              <a:xfrm>
                <a:off x="8539917" y="3917324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7FA7EF-4F39-09C2-BD58-0DA82EC82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917" y="3917324"/>
                <a:ext cx="67952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D793D53-7B3A-CF4C-89F6-3D6DFD5DA539}"/>
                  </a:ext>
                </a:extLst>
              </p:cNvPr>
              <p:cNvSpPr txBox="1"/>
              <p:nvPr/>
            </p:nvSpPr>
            <p:spPr>
              <a:xfrm>
                <a:off x="9292629" y="3910447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D793D53-7B3A-CF4C-89F6-3D6DFD5DA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629" y="3910447"/>
                <a:ext cx="67952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679346-EDB2-96A6-A935-919D12710ECE}"/>
                  </a:ext>
                </a:extLst>
              </p:cNvPr>
              <p:cNvSpPr txBox="1"/>
              <p:nvPr/>
            </p:nvSpPr>
            <p:spPr>
              <a:xfrm>
                <a:off x="10033512" y="3910447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85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679346-EDB2-96A6-A935-919D12710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512" y="3910447"/>
                <a:ext cx="679527" cy="430887"/>
              </a:xfrm>
              <a:prstGeom prst="rect">
                <a:avLst/>
              </a:prstGeom>
              <a:blipFill>
                <a:blip r:embed="rId6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455756-F38F-1AA9-A5D2-13C2D34DBD84}"/>
                  </a:ext>
                </a:extLst>
              </p:cNvPr>
              <p:cNvSpPr txBox="1"/>
              <p:nvPr/>
            </p:nvSpPr>
            <p:spPr>
              <a:xfrm>
                <a:off x="10937233" y="3904743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455756-F38F-1AA9-A5D2-13C2D34D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233" y="3904743"/>
                <a:ext cx="679527" cy="430887"/>
              </a:xfrm>
              <a:prstGeom prst="rect">
                <a:avLst/>
              </a:prstGeom>
              <a:blipFill>
                <a:blip r:embed="rId7"/>
                <a:stretch>
                  <a:fillRect l="-893" r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CC5B75-AE10-79A8-09D1-2268BA8DED33}"/>
                  </a:ext>
                </a:extLst>
              </p:cNvPr>
              <p:cNvSpPr txBox="1"/>
              <p:nvPr/>
            </p:nvSpPr>
            <p:spPr>
              <a:xfrm>
                <a:off x="8970921" y="1695371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CC5B75-AE10-79A8-09D1-2268BA8D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921" y="1695371"/>
                <a:ext cx="67952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F55A579-2C08-1701-036A-133E4E210496}"/>
                  </a:ext>
                </a:extLst>
              </p:cNvPr>
              <p:cNvSpPr txBox="1"/>
              <p:nvPr/>
            </p:nvSpPr>
            <p:spPr>
              <a:xfrm>
                <a:off x="10435905" y="1674310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F55A579-2C08-1701-036A-133E4E21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905" y="1674310"/>
                <a:ext cx="67952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D6A673-D885-09FC-2187-31424534C825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8898050" y="4890849"/>
            <a:ext cx="299962" cy="77325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F6D0D87-1BF0-24C2-BD47-E428862AF862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9198012" y="4890849"/>
            <a:ext cx="253376" cy="76637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890B374-458F-8D86-CF8A-9931BD827FD1}"/>
              </a:ext>
            </a:extLst>
          </p:cNvPr>
          <p:cNvSpPr/>
          <p:nvPr/>
        </p:nvSpPr>
        <p:spPr>
          <a:xfrm>
            <a:off x="8721809" y="5664104"/>
            <a:ext cx="352481" cy="362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 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8A97455-D7B9-4372-05A0-245BF480FA16}"/>
              </a:ext>
            </a:extLst>
          </p:cNvPr>
          <p:cNvSpPr/>
          <p:nvPr/>
        </p:nvSpPr>
        <p:spPr>
          <a:xfrm>
            <a:off x="9224492" y="5657226"/>
            <a:ext cx="453791" cy="369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9FAEA8-FCBF-A038-8A5C-BA5C9DEF465B}"/>
                  </a:ext>
                </a:extLst>
              </p:cNvPr>
              <p:cNvSpPr txBox="1"/>
              <p:nvPr/>
            </p:nvSpPr>
            <p:spPr>
              <a:xfrm>
                <a:off x="8480094" y="5010271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9FAEA8-FCBF-A038-8A5C-BA5C9DEF4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094" y="5010271"/>
                <a:ext cx="67952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43374-5ECC-2446-6C0B-ADE5E9E39BD9}"/>
                  </a:ext>
                </a:extLst>
              </p:cNvPr>
              <p:cNvSpPr txBox="1"/>
              <p:nvPr/>
            </p:nvSpPr>
            <p:spPr>
              <a:xfrm>
                <a:off x="9232806" y="5003394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43374-5ECC-2446-6C0B-ADE5E9E39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806" y="5003394"/>
                <a:ext cx="67952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E83370B-D246-1310-96D1-7E379EE4A087}"/>
              </a:ext>
            </a:extLst>
          </p:cNvPr>
          <p:cNvSpPr/>
          <p:nvPr/>
        </p:nvSpPr>
        <p:spPr>
          <a:xfrm>
            <a:off x="10292488" y="5706896"/>
            <a:ext cx="453791" cy="362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A0B4A65-0CDB-EE45-DB21-167B8A7237F9}"/>
              </a:ext>
            </a:extLst>
          </p:cNvPr>
          <p:cNvSpPr/>
          <p:nvPr/>
        </p:nvSpPr>
        <p:spPr>
          <a:xfrm>
            <a:off x="10927460" y="5706896"/>
            <a:ext cx="460561" cy="362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D5E95EF-2397-CBCA-020F-E8128B3B5152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10519384" y="4933612"/>
            <a:ext cx="308377" cy="77328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7861663-66E6-48AD-B5D5-AE2348AF4C4F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10827761" y="4933612"/>
            <a:ext cx="329980" cy="77328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72F4F9-4466-9191-C97A-115D16B30770}"/>
                  </a:ext>
                </a:extLst>
              </p:cNvPr>
              <p:cNvSpPr txBox="1"/>
              <p:nvPr/>
            </p:nvSpPr>
            <p:spPr>
              <a:xfrm>
                <a:off x="10033512" y="5046185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85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72F4F9-4466-9191-C97A-115D16B3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512" y="5046185"/>
                <a:ext cx="679527" cy="430887"/>
              </a:xfrm>
              <a:prstGeom prst="rect">
                <a:avLst/>
              </a:prstGeom>
              <a:blipFill>
                <a:blip r:embed="rId12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56972-4688-28D7-BFC8-E911E758E96A}"/>
                  </a:ext>
                </a:extLst>
              </p:cNvPr>
              <p:cNvSpPr txBox="1"/>
              <p:nvPr/>
            </p:nvSpPr>
            <p:spPr>
              <a:xfrm>
                <a:off x="10937233" y="5040481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56972-4688-28D7-BFC8-E911E758E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233" y="5040481"/>
                <a:ext cx="679527" cy="430887"/>
              </a:xfrm>
              <a:prstGeom prst="rect">
                <a:avLst/>
              </a:prstGeom>
              <a:blipFill>
                <a:blip r:embed="rId13"/>
                <a:stretch>
                  <a:fillRect l="-893" r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D1820654-C4B5-6386-6D12-6ACFFE62F330}"/>
              </a:ext>
            </a:extLst>
          </p:cNvPr>
          <p:cNvSpPr txBox="1"/>
          <p:nvPr/>
        </p:nvSpPr>
        <p:spPr>
          <a:xfrm>
            <a:off x="8299148" y="788650"/>
            <a:ext cx="36254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from the example we just did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2427925" cy="590415"/>
          </a:xfrm>
        </p:spPr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CC08CEE-BBBE-4D76-90CC-C1442A19CE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02775" y="3735550"/>
                <a:ext cx="9422722" cy="590415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How to compute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if there aren’t mutually independent?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CC08CEE-BBBE-4D76-90CC-C1442A19C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2775" y="3735550"/>
                <a:ext cx="9422722" cy="590415"/>
              </a:xfrm>
              <a:blipFill>
                <a:blip r:embed="rId3"/>
                <a:stretch>
                  <a:fillRect l="-841" t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extending this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events….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Thinking something like “probability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given we also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“probability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5"/>
            <a:ext cx="11187258" cy="1878621"/>
            <a:chOff x="1185842" y="3429001"/>
            <a:chExt cx="6111311" cy="1633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4028068"/>
                  <a:ext cx="6111311" cy="103421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acc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4028068"/>
                  <a:ext cx="6111311" cy="10342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F1D5A1-6325-7333-17E6-EDD86EEF8688}"/>
                  </a:ext>
                </a:extLst>
              </p:cNvPr>
              <p:cNvSpPr txBox="1"/>
              <p:nvPr/>
            </p:nvSpPr>
            <p:spPr>
              <a:xfrm>
                <a:off x="646622" y="5175109"/>
                <a:ext cx="1154537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steps/tasks, and want the probability they all occur</a:t>
                </a:r>
              </a:p>
              <a:p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&gt; multiply the probability of each step, conditioning on all previous steps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F1D5A1-6325-7333-17E6-EDD86EEF8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2" y="5175109"/>
                <a:ext cx="11545378" cy="954107"/>
              </a:xfrm>
              <a:prstGeom prst="rect">
                <a:avLst/>
              </a:prstGeom>
              <a:blipFill>
                <a:blip r:embed="rId5"/>
                <a:stretch>
                  <a:fillRect l="-10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2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019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Chain Rule: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probability of one of the “nodes” (e.g.,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product of the probabilities of each of the steps that led to it: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 t="-1980" r="-5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323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Chain Rule: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probability of one of the “nodes” (e.g.,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product of the probabilities of each of the steps that led to it: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 t="-1980" b="-5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298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851144-ACCC-0762-E5AE-F708DD369D9F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Law of Total Probability: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up probabilities of intersection with other events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851144-ACCC-0762-E5AE-F708DD369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886C2-8853-DD32-3EBA-97ADFA79A4D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83738" y="422360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/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blipFill>
                <a:blip r:embed="rId23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/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blipFill>
                <a:blip r:embed="rId24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8390A-A186-448F-EE6A-7E0FFCA81236}"/>
              </a:ext>
            </a:extLst>
          </p:cNvPr>
          <p:cNvCxnSpPr>
            <a:cxnSpLocks/>
          </p:cNvCxnSpPr>
          <p:nvPr/>
        </p:nvCxnSpPr>
        <p:spPr>
          <a:xfrm>
            <a:off x="8572695" y="422360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52832-7266-9B20-9A44-89A0F3418818}"/>
              </a:ext>
            </a:extLst>
          </p:cNvPr>
          <p:cNvSpPr/>
          <p:nvPr/>
        </p:nvSpPr>
        <p:spPr>
          <a:xfrm>
            <a:off x="9270719" y="495109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/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blipFill>
                <a:blip r:embed="rId2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/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blipFill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0ED77-2555-441E-D155-18F52E89E8D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206378" y="424547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992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51144-ACCC-0762-E5AE-F708DD369D9F}"/>
              </a:ext>
            </a:extLst>
          </p:cNvPr>
          <p:cNvSpPr/>
          <p:nvPr/>
        </p:nvSpPr>
        <p:spPr>
          <a:xfrm>
            <a:off x="554506" y="5534002"/>
            <a:ext cx="11082987" cy="1232905"/>
          </a:xfrm>
          <a:prstGeom prst="roundRect">
            <a:avLst/>
          </a:prstGeom>
          <a:solidFill>
            <a:srgbClr val="FCF2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⚠️on </a:t>
            </a:r>
            <a:r>
              <a:rPr lang="en-US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homeworks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you can use these kinds of visuals to help with reasoning, but make sure to </a:t>
            </a:r>
            <a:r>
              <a:rPr lang="en-US" sz="2400" b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still explicitly 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show applications of chain rule, </a:t>
            </a:r>
            <a:r>
              <a:rPr lang="en-US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LoTP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etc.) ⚠️</a:t>
            </a:r>
            <a:endParaRPr lang="en-US" sz="2400" b="0" dirty="0">
              <a:solidFill>
                <a:prstClr val="black"/>
              </a:solidFill>
              <a:latin typeface="Segoe UI Semilight" panose="020B04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886C2-8853-DD32-3EBA-97ADFA79A4D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83738" y="422360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/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blipFill>
                <a:blip r:embed="rId22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/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blipFill>
                <a:blip r:embed="rId23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8390A-A186-448F-EE6A-7E0FFCA81236}"/>
              </a:ext>
            </a:extLst>
          </p:cNvPr>
          <p:cNvCxnSpPr>
            <a:cxnSpLocks/>
          </p:cNvCxnSpPr>
          <p:nvPr/>
        </p:nvCxnSpPr>
        <p:spPr>
          <a:xfrm>
            <a:off x="8572695" y="422360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52832-7266-9B20-9A44-89A0F3418818}"/>
              </a:ext>
            </a:extLst>
          </p:cNvPr>
          <p:cNvSpPr/>
          <p:nvPr/>
        </p:nvSpPr>
        <p:spPr>
          <a:xfrm>
            <a:off x="9270719" y="495109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/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blipFill>
                <a:blip r:embed="rId2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/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blipFill>
                <a:blip r:embed="rId2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0ED77-2555-441E-D155-18F52E89E8D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206378" y="424547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73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063A-93F9-4A76-8794-5D53E529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7B91-D2DE-4860-AFD6-66FD6A2A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311960" cy="528767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Today, we talked about </a:t>
            </a:r>
          </a:p>
          <a:p>
            <a:r>
              <a:rPr lang="en-US" dirty="0"/>
              <a:t>&gt; Independence </a:t>
            </a:r>
          </a:p>
          <a:p>
            <a:pPr lvl="1"/>
            <a:r>
              <a:rPr lang="en-US" dirty="0"/>
              <a:t>independence between 2 events, pairwise and mutual independence for &gt;2 events, events being </a:t>
            </a:r>
            <a:r>
              <a:rPr lang="en-US" i="1" dirty="0"/>
              <a:t>conditionally independent </a:t>
            </a:r>
            <a:r>
              <a:rPr lang="en-US" dirty="0"/>
              <a:t>on a third event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Chain Rule</a:t>
            </a:r>
          </a:p>
          <a:p>
            <a:pPr lvl="1" indent="-91440"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probability of an intersection of events/set of tasks or steps that aren’t mutually independent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lang="en-US" sz="1200" dirty="0"/>
          </a:p>
          <a:p>
            <a:r>
              <a:rPr lang="en-US" b="1" i="1" dirty="0"/>
              <a:t>On Wednesday, we are doing a </a:t>
            </a:r>
            <a:r>
              <a:rPr lang="en-US" b="1" i="1" u="sng" dirty="0"/>
              <a:t>breather/catch-up lecture</a:t>
            </a:r>
            <a:r>
              <a:rPr lang="en-US" b="1" i="1" dirty="0"/>
              <a:t>! We will:</a:t>
            </a:r>
          </a:p>
          <a:p>
            <a:r>
              <a:rPr lang="en-US" dirty="0"/>
              <a:t>&gt; Review what has been covered so far</a:t>
            </a:r>
          </a:p>
          <a:p>
            <a:r>
              <a:rPr lang="en-US" dirty="0"/>
              <a:t>&gt; Talk about how to parse long problems, mentally process all the pieces</a:t>
            </a:r>
          </a:p>
          <a:p>
            <a:r>
              <a:rPr lang="en-US" dirty="0"/>
              <a:t>&gt; Answer questions/talk about what you all want to! </a:t>
            </a:r>
          </a:p>
          <a:p>
            <a:r>
              <a:rPr lang="en-US" dirty="0"/>
              <a:t>So, bring questions! Questions don’t have to be specific, even just asking to go over a piece of content again is perfectly valid. </a:t>
            </a:r>
          </a:p>
        </p:txBody>
      </p:sp>
    </p:spTree>
    <p:extLst>
      <p:ext uri="{BB962C8B-B14F-4D97-AF65-F5344CB8AC3E}">
        <p14:creationId xmlns:p14="http://schemas.microsoft.com/office/powerpoint/2010/main" val="1009556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+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506832" cy="484550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Today, we talked about </a:t>
                </a:r>
                <a:r>
                  <a:rPr lang="en-US" b="1" dirty="0"/>
                  <a:t>conditional probability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Definition of conditional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Bayes’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 Law of Total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partition the sample space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Now that we’re getting into more complex probabilities, it’s very helpful to clearly define events and then write given values in terms of the events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 Writing down all the information given in the problem/what we’re asked for in terms of those events is helpful to figure out what rules we can use to relate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506832" cy="4845504"/>
              </a:xfrm>
              <a:blipFill>
                <a:blip r:embed="rId3"/>
                <a:stretch>
                  <a:fillRect l="-1324" t="-2138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8633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</a:t>
            </a:r>
            <a:r>
              <a:rPr lang="en-US" i="1" dirty="0"/>
              <a:t>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 we talked about </a:t>
            </a:r>
            <a:r>
              <a:rPr lang="en-US" b="1" dirty="0"/>
              <a:t>conditional probability</a:t>
            </a:r>
            <a:r>
              <a:rPr lang="en-US" dirty="0"/>
              <a:t> – looking at probabilities where we are given some additional information</a:t>
            </a:r>
          </a:p>
          <a:p>
            <a:endParaRPr lang="en-US" dirty="0"/>
          </a:p>
          <a:p>
            <a:r>
              <a:rPr lang="en-US" dirty="0"/>
              <a:t>Today, we are looking at some more aspects/rules with probabilities</a:t>
            </a:r>
          </a:p>
          <a:p>
            <a:pPr lvl="1"/>
            <a:r>
              <a:rPr lang="en-US" dirty="0"/>
              <a:t>these are all things that conditional probabilities allows us to think about!</a:t>
            </a:r>
          </a:p>
          <a:p>
            <a:r>
              <a:rPr lang="en-US" dirty="0"/>
              <a:t>&gt; Independence </a:t>
            </a:r>
          </a:p>
          <a:p>
            <a:r>
              <a:rPr lang="en-US" dirty="0"/>
              <a:t>&gt; Chain Rule </a:t>
            </a:r>
          </a:p>
          <a:p>
            <a:r>
              <a:rPr lang="en-US" dirty="0"/>
              <a:t>&gt; 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14B0-101D-4204-DF6B-290937C7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039927" cy="590415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46A8-0390-0CB2-DE1A-B4122FA55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6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0</TotalTime>
  <Words>6558</Words>
  <Application>Microsoft Office PowerPoint</Application>
  <PresentationFormat>Widescreen</PresentationFormat>
  <Paragraphs>873</Paragraphs>
  <Slides>72</Slides>
  <Notes>62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PowerPoint Presentation</vt:lpstr>
      <vt:lpstr>Logistics</vt:lpstr>
      <vt:lpstr>P(A|B) versus P(A∩B)</vt:lpstr>
      <vt:lpstr>A Technical Note</vt:lpstr>
      <vt:lpstr>An Example</vt:lpstr>
      <vt:lpstr>A Quick Technical Remark</vt:lpstr>
      <vt:lpstr>Summary + Tips</vt:lpstr>
      <vt:lpstr>Outline for Today</vt:lpstr>
      <vt:lpstr>Independence</vt:lpstr>
      <vt:lpstr>Definition of Independence</vt:lpstr>
      <vt:lpstr>Conditioning Practice</vt:lpstr>
      <vt:lpstr>Independence</vt:lpstr>
      <vt:lpstr>Independence</vt:lpstr>
      <vt:lpstr>Independence</vt:lpstr>
      <vt:lpstr>Independence</vt:lpstr>
      <vt:lpstr>Independence</vt:lpstr>
      <vt:lpstr>Independence</vt:lpstr>
      <vt:lpstr>Independence</vt:lpstr>
      <vt:lpstr>Independence</vt:lpstr>
      <vt:lpstr>Independence</vt:lpstr>
      <vt:lpstr>Independence</vt:lpstr>
      <vt:lpstr>Examples</vt:lpstr>
      <vt:lpstr>Examples</vt:lpstr>
      <vt:lpstr>Examples</vt:lpstr>
      <vt:lpstr>Hey Wait</vt:lpstr>
      <vt:lpstr>Two Truths and a Lie!</vt:lpstr>
      <vt:lpstr>Two Truths and a Lie!</vt:lpstr>
      <vt:lpstr>Two Truths and a Lie!</vt:lpstr>
      <vt:lpstr>Two Truths and a Lie!</vt:lpstr>
      <vt:lpstr>Two Truths and a Lie!</vt:lpstr>
      <vt:lpstr>Independence of 3 or more events</vt:lpstr>
      <vt:lpstr>Independence for 3 or more events</vt:lpstr>
      <vt:lpstr>Independence for 3 or more events</vt:lpstr>
      <vt:lpstr>Pairwise Independence vs. Mutual Independence</vt:lpstr>
      <vt:lpstr>Pairwise Independence</vt:lpstr>
      <vt:lpstr>Mutual Independence</vt:lpstr>
      <vt:lpstr>Mutual Independence</vt:lpstr>
      <vt:lpstr>Checking Mutual Independence</vt:lpstr>
      <vt:lpstr>Checking Mutual Independence</vt:lpstr>
      <vt:lpstr>Checking Pairwise / Mutual Independence</vt:lpstr>
      <vt:lpstr>How do these properties help us?</vt:lpstr>
      <vt:lpstr>How do these properties help us?</vt:lpstr>
      <vt:lpstr>How do these properties help us?</vt:lpstr>
      <vt:lpstr>Conditional Independence</vt:lpstr>
      <vt:lpstr>Conditional Independence</vt:lpstr>
      <vt:lpstr>Conditional Independence Example</vt:lpstr>
      <vt:lpstr>Example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Conditional Independence on O check whether P(C_1∩C_2 |O)=P(C_1 |O)P(C_2 |O)</vt:lpstr>
      <vt:lpstr>Takeaway</vt:lpstr>
      <vt:lpstr>Chain Rule</vt:lpstr>
      <vt:lpstr>Chain Rule</vt:lpstr>
      <vt:lpstr>Chain Rule</vt:lpstr>
      <vt:lpstr>Chain Rule Example</vt:lpstr>
      <vt:lpstr>A Visual for the Chain Rule (and LoTP!)</vt:lpstr>
      <vt:lpstr>A Visual for the Chain Rule (and LoTP!)</vt:lpstr>
      <vt:lpstr>A Visual for the Chain Rule (and LoTP!)</vt:lpstr>
      <vt:lpstr>A Visual for the Chain Rule (and LoTP!)</vt:lpstr>
      <vt:lpstr>A Visual for the Chain Rule (and LoTP!)</vt:lpstr>
      <vt:lpstr>Summary</vt:lpstr>
      <vt:lpstr>Setting the stage: Random Variables</vt:lpstr>
      <vt:lpstr>Implicitly defining Ω</vt:lpstr>
      <vt:lpstr>An infinite process.</vt:lpstr>
      <vt:lpstr>Finding P(at least 3 heads)</vt:lpstr>
      <vt:lpstr>Finding P(at least 3 heads)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2024-07-01T17:01:56Z</dcterms:created>
  <dcterms:modified xsi:type="dcterms:W3CDTF">2024-07-01T17:02:26Z</dcterms:modified>
</cp:coreProperties>
</file>