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5"/>
  </p:notesMasterIdLst>
  <p:sldIdLst>
    <p:sldId id="256" r:id="rId2"/>
    <p:sldId id="350" r:id="rId3"/>
    <p:sldId id="338" r:id="rId4"/>
    <p:sldId id="277" r:id="rId5"/>
    <p:sldId id="304" r:id="rId6"/>
    <p:sldId id="305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257" r:id="rId19"/>
    <p:sldId id="298" r:id="rId20"/>
    <p:sldId id="309" r:id="rId21"/>
    <p:sldId id="295" r:id="rId22"/>
    <p:sldId id="268" r:id="rId23"/>
    <p:sldId id="269" r:id="rId24"/>
    <p:sldId id="270" r:id="rId25"/>
    <p:sldId id="273" r:id="rId26"/>
    <p:sldId id="303" r:id="rId27"/>
    <p:sldId id="275" r:id="rId28"/>
    <p:sldId id="274" r:id="rId29"/>
    <p:sldId id="272" r:id="rId30"/>
    <p:sldId id="301" r:id="rId31"/>
    <p:sldId id="307" r:id="rId32"/>
    <p:sldId id="308" r:id="rId33"/>
    <p:sldId id="289" r:id="rId34"/>
    <p:sldId id="297" r:id="rId35"/>
    <p:sldId id="271" r:id="rId36"/>
    <p:sldId id="310" r:id="rId37"/>
    <p:sldId id="258" r:id="rId38"/>
    <p:sldId id="259" r:id="rId39"/>
    <p:sldId id="260" r:id="rId40"/>
    <p:sldId id="311" r:id="rId41"/>
    <p:sldId id="313" r:id="rId42"/>
    <p:sldId id="306" r:id="rId43"/>
    <p:sldId id="261" r:id="rId44"/>
    <p:sldId id="314" r:id="rId45"/>
    <p:sldId id="262" r:id="rId46"/>
    <p:sldId id="315" r:id="rId47"/>
    <p:sldId id="279" r:id="rId48"/>
    <p:sldId id="316" r:id="rId49"/>
    <p:sldId id="325" r:id="rId50"/>
    <p:sldId id="328" r:id="rId51"/>
    <p:sldId id="327" r:id="rId52"/>
    <p:sldId id="329" r:id="rId53"/>
    <p:sldId id="351" r:id="rId54"/>
    <p:sldId id="352" r:id="rId55"/>
    <p:sldId id="353" r:id="rId56"/>
    <p:sldId id="354" r:id="rId57"/>
    <p:sldId id="330" r:id="rId58"/>
    <p:sldId id="326" r:id="rId59"/>
    <p:sldId id="331" r:id="rId60"/>
    <p:sldId id="332" r:id="rId61"/>
    <p:sldId id="333" r:id="rId62"/>
    <p:sldId id="334" r:id="rId63"/>
    <p:sldId id="335" r:id="rId64"/>
    <p:sldId id="280" r:id="rId65"/>
    <p:sldId id="264" r:id="rId66"/>
    <p:sldId id="265" r:id="rId67"/>
    <p:sldId id="263" r:id="rId68"/>
    <p:sldId id="266" r:id="rId69"/>
    <p:sldId id="290" r:id="rId70"/>
    <p:sldId id="320" r:id="rId71"/>
    <p:sldId id="296" r:id="rId72"/>
    <p:sldId id="337" r:id="rId73"/>
    <p:sldId id="322" r:id="rId74"/>
    <p:sldId id="288" r:id="rId75"/>
    <p:sldId id="336" r:id="rId76"/>
    <p:sldId id="323" r:id="rId77"/>
    <p:sldId id="324" r:id="rId78"/>
    <p:sldId id="299" r:id="rId79"/>
    <p:sldId id="287" r:id="rId80"/>
    <p:sldId id="317" r:id="rId81"/>
    <p:sldId id="318" r:id="rId82"/>
    <p:sldId id="319" r:id="rId83"/>
    <p:sldId id="294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CF9"/>
    <a:srgbClr val="F1F2F3"/>
    <a:srgbClr val="C6CDD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82424" autoAdjust="0"/>
  </p:normalViewPr>
  <p:slideViewPr>
    <p:cSldViewPr snapToGrid="0">
      <p:cViewPr varScale="1">
        <p:scale>
          <a:sx n="46" d="100"/>
          <a:sy n="46" d="100"/>
        </p:scale>
        <p:origin x="1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3E97-7E3F-4342-B814-E1EF10E5E48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2BC1-E3B0-403F-8E60-98FFBEAB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4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5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61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03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09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31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3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8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81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4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9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2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0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2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57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3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5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8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1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23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1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2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10" Type="http://schemas.openxmlformats.org/officeDocument/2006/relationships/image" Target="../media/image560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10" Type="http://schemas.openxmlformats.org/officeDocument/2006/relationships/image" Target="../media/image560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18D7A3-E8BE-3307-6EB0-2FA72D30BAB7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i="1" dirty="0"/>
              <a:t>Conditional</a:t>
            </a:r>
            <a:r>
              <a:rPr lang="en-US" b="1" dirty="0"/>
              <a:t> Probability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FF191D7-C35B-EC7A-4C85-0B04216C2A49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23Su</a:t>
            </a:r>
          </a:p>
          <a:p>
            <a:pPr algn="ctr"/>
            <a:r>
              <a:rPr lang="en-US" sz="3500" dirty="0"/>
              <a:t>Lecture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B812D-709A-F725-4C9F-D3DE53A324C1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129-F220-B88A-A979-397F490C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683832" cy="590415"/>
          </a:xfrm>
        </p:spPr>
        <p:txBody>
          <a:bodyPr/>
          <a:lstStyle/>
          <a:p>
            <a:r>
              <a:rPr lang="en-US" dirty="0"/>
              <a:t>Birthday Paradox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EF50-C81E-FF34-0658-BB29D0F8F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BABAA-CE07-99F8-5C37-3467FB7968AC}"/>
                  </a:ext>
                </a:extLst>
              </p:cNvPr>
              <p:cNvSpPr txBox="1"/>
              <p:nvPr/>
            </p:nvSpPr>
            <p:spPr>
              <a:xfrm>
                <a:off x="502370" y="3286211"/>
                <a:ext cx="11187259" cy="2438183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 know from the pigeonhole principle that if there are &gt;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365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 in the group, there will certainly be at least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 that share the same birthday. But what’s the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probability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of this happening if there are only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50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BABAA-CE07-99F8-5C37-3467FB796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0" y="3286211"/>
                <a:ext cx="11187259" cy="2438183"/>
              </a:xfrm>
              <a:prstGeom prst="roundRect">
                <a:avLst/>
              </a:prstGeom>
              <a:blipFill>
                <a:blip r:embed="rId4"/>
                <a:stretch>
                  <a:fillRect l="-871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7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dirty="0"/>
              </a:p>
              <a:p>
                <a:r>
                  <a:rPr lang="en-US" dirty="0"/>
                  <a:t>What do you think this probability is closest to? 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AF47227-B59A-D5A4-9F03-231E7BFAEE4A}"/>
              </a:ext>
            </a:extLst>
          </p:cNvPr>
          <p:cNvSpPr/>
          <p:nvPr/>
        </p:nvSpPr>
        <p:spPr>
          <a:xfrm>
            <a:off x="5586608" y="5394143"/>
            <a:ext cx="6175887" cy="125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</a:t>
            </a:r>
            <a:r>
              <a:rPr lang="en-US" sz="2400" b="1" dirty="0"/>
              <a:t>pollev.com/cse312 </a:t>
            </a:r>
            <a:r>
              <a:rPr lang="en-US" sz="2400" dirty="0"/>
              <a:t>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83120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Space: </a:t>
                </a:r>
              </a:p>
              <a:p>
                <a:r>
                  <a:rPr lang="en-US" b="1" dirty="0"/>
                  <a:t>Probability Measure:</a:t>
                </a:r>
              </a:p>
              <a:p>
                <a:r>
                  <a:rPr lang="en-US" b="1" dirty="0"/>
                  <a:t>Event:</a:t>
                </a:r>
              </a:p>
              <a:p>
                <a:r>
                  <a:rPr lang="en-US" b="1" dirty="0"/>
                  <a:t>Probability: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9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225468"/>
                <a:ext cx="11616760" cy="6475957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                 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Space: </a:t>
                </a:r>
                <a:r>
                  <a:rPr lang="en-US" dirty="0"/>
                  <a:t>Set of assignments of birthdays to people.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Probability Measure: </a:t>
                </a:r>
                <a:r>
                  <a:rPr lang="en-US" dirty="0"/>
                  <a:t>Uniform probability measure.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Event: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event that at least 2 people share a birthday.</a:t>
                </a:r>
                <a:endParaRPr lang="en-US" b="1" dirty="0"/>
              </a:p>
              <a:p>
                <a:r>
                  <a:rPr lang="en-US" b="1" dirty="0"/>
                  <a:t>Probability: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is the event that </a:t>
                </a:r>
                <a:r>
                  <a:rPr lang="en-US" b="1" dirty="0"/>
                  <a:t>no one</a:t>
                </a:r>
                <a:r>
                  <a:rPr lang="en-US" dirty="0"/>
                  <a:t> shares a birthday.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(365,50)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We use a permutation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because birthdays are “selected” without replacement, (all have different birthdays) and order matters (my birthday is different from your birthday, etc.)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365,50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≈0.97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225468"/>
                <a:ext cx="11616760" cy="6475957"/>
              </a:xfrm>
              <a:blipFill>
                <a:blip r:embed="rId3"/>
                <a:stretch>
                  <a:fillRect l="-525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99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365,50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≈0.97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This is pretty high! So almost definitely, two of us here share the same birthday 🥳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6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very likely!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turns out that human brains find thinking about probabilities difficult!</a:t>
                </a:r>
              </a:p>
              <a:p>
                <a:endParaRPr lang="en-US" sz="1000" dirty="0"/>
              </a:p>
              <a:p>
                <a:r>
                  <a:rPr lang="en-US" dirty="0"/>
                  <a:t>Our brains are a bit selfish! When it comes to the probability that someone shares our birthday, that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dirty="0"/>
                  <a:t> - not quite so likely.</a:t>
                </a:r>
              </a:p>
              <a:p>
                <a:endParaRPr lang="en-US" sz="1000" dirty="0"/>
              </a:p>
              <a:p>
                <a:r>
                  <a:rPr lang="en-US" dirty="0"/>
                  <a:t>But if we’re looking at any pair’s birthday in a group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pairs of people, which grows quadratically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the probability of at least one pair of people sharing a birthday approaches 1 pretty fast!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525" t="-2019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2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Probability allows us to assign a value between 0 and 1 to outcomes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 </a:t>
                </a:r>
                <a:r>
                  <a:rPr lang="en-US" b="1" i="1" dirty="0"/>
                  <a:t>random experiment</a:t>
                </a:r>
                <a:r>
                  <a:rPr lang="en-US" b="1" dirty="0"/>
                  <a:t> </a:t>
                </a:r>
                <a:r>
                  <a:rPr lang="en-US" dirty="0"/>
                  <a:t>is any process where the outcome is not known for certain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The </a:t>
                </a:r>
                <a:r>
                  <a:rPr lang="en-US" b="1" i="1" dirty="0"/>
                  <a:t>sample space</a:t>
                </a:r>
                <a:r>
                  <a:rPr lang="en-US" dirty="0"/>
                  <a:t> of an experiment is the set of all possible outcomes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An </a:t>
                </a:r>
                <a:r>
                  <a:rPr lang="en-US" b="1" i="1" dirty="0"/>
                  <a:t>event</a:t>
                </a:r>
                <a:r>
                  <a:rPr lang="en-US" dirty="0"/>
                  <a:t> is a subset of the sample space (some set of outcomes)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The </a:t>
                </a:r>
                <a:r>
                  <a:rPr lang="en-US" b="1" i="1" dirty="0"/>
                  <a:t>probability space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tx1"/>
                    </a:solidFill>
                  </a:rPr>
                  <a:t>pair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Ω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sample space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</m:oMath>
                </a14:m>
                <a:r>
                  <a:rPr lang="en-US" dirty="0"/>
                  <a:t> is the probability measure (a </a:t>
                </a:r>
                <a:r>
                  <a:rPr lang="en-US" i="1" dirty="0"/>
                  <a:t>function</a:t>
                </a:r>
                <a:r>
                  <a:rPr lang="en-US" dirty="0"/>
                  <a:t> that assigns probabilities to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in the sample space)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 A </a:t>
                </a:r>
                <a:r>
                  <a:rPr lang="en-US" b="1" i="1" dirty="0"/>
                  <a:t>uniform probability space </a:t>
                </a:r>
                <a:r>
                  <a:rPr lang="en-US" dirty="0"/>
                  <a:t>is a common type of probability space where every outcome is equally likely. To find the probability of an event in a uniform probability space, we find the size of the event divided by the size of the sample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362" t="-2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4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461D-98F6-440F-B5BD-D5D57B2D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14830" cy="4845504"/>
          </a:xfrm>
        </p:spPr>
        <p:txBody>
          <a:bodyPr/>
          <a:lstStyle/>
          <a:p>
            <a:r>
              <a:rPr lang="en-US" dirty="0"/>
              <a:t>Last time we introduced </a:t>
            </a:r>
            <a:r>
              <a:rPr lang="en-US" b="1" dirty="0"/>
              <a:t>probability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Terms like sample space, event, probability space</a:t>
            </a:r>
          </a:p>
          <a:p>
            <a:pPr lvl="1"/>
            <a:r>
              <a:rPr lang="en-US" dirty="0"/>
              <a:t>We talked about </a:t>
            </a:r>
            <a:r>
              <a:rPr lang="en-US" i="1" dirty="0"/>
              <a:t>uniform probability spaces</a:t>
            </a:r>
            <a:r>
              <a:rPr lang="en-US" dirty="0"/>
              <a:t>, a common type of probability space</a:t>
            </a:r>
          </a:p>
          <a:p>
            <a:pPr lvl="1"/>
            <a:endParaRPr lang="en-US" dirty="0"/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Today, we’re talking about </a:t>
            </a:r>
            <a:r>
              <a:rPr lang="en-US" sz="2800" i="1" dirty="0">
                <a:solidFill>
                  <a:prstClr val="black"/>
                </a:solidFill>
              </a:rPr>
              <a:t>conditional </a:t>
            </a:r>
            <a:r>
              <a:rPr lang="en-US" sz="2800" dirty="0">
                <a:solidFill>
                  <a:prstClr val="black"/>
                </a:solidFill>
              </a:rPr>
              <a:t>probability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How do we compute probabilities when we’re given some partial/extra information?</a:t>
            </a:r>
          </a:p>
          <a:p>
            <a:pPr marL="47091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What is conditioning, and what does conditional probability mean? </a:t>
            </a:r>
          </a:p>
          <a:p>
            <a:pPr marL="47091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Rules to work with conditional probability (Bayes’ rule, </a:t>
            </a:r>
            <a:r>
              <a:rPr lang="en-US" dirty="0">
                <a:solidFill>
                  <a:prstClr val="black"/>
                </a:solidFill>
              </a:rPr>
              <a:t>law of total probability)</a:t>
            </a:r>
          </a:p>
          <a:p>
            <a:pPr marL="47091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Intuition about conditional probability 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129-F220-B88A-A979-397F490C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5626737" cy="590415"/>
          </a:xfrm>
        </p:spPr>
        <p:txBody>
          <a:bodyPr/>
          <a:lstStyle/>
          <a:p>
            <a:r>
              <a:rPr lang="en-US" dirty="0"/>
              <a:t>Uniform Probability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EF50-C81E-FF34-0658-BB29D0F8F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8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1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9120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</a:t>
                </a:r>
                <a:r>
                  <a:rPr lang="en-US" b="1" dirty="0"/>
                  <a:t>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9120" cy="4845504"/>
              </a:xfrm>
              <a:blipFill>
                <a:blip r:embed="rId3"/>
                <a:stretch>
                  <a:fillRect l="-53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0247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02475"/>
                <a:ext cx="11187258" cy="2164987"/>
              </a:xfrm>
              <a:blipFill>
                <a:blip r:embed="rId3"/>
                <a:stretch>
                  <a:fillRect l="-708" t="-6742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000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3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3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17417" y="5360696"/>
            <a:ext cx="3723063" cy="132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  <a:p>
            <a:pPr algn="ctr"/>
            <a:r>
              <a:rPr lang="en-US" sz="2000" b="1" dirty="0"/>
              <a:t>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pairs with equal values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5D3A-29E8-720E-3C41-D97B99E5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F8414-DBC3-EC3C-E05D-4E6E0503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4" y="3723675"/>
            <a:ext cx="6504161" cy="506283"/>
          </a:xfrm>
        </p:spPr>
        <p:txBody>
          <a:bodyPr>
            <a:normAutofit/>
          </a:bodyPr>
          <a:lstStyle/>
          <a:p>
            <a:r>
              <a:rPr lang="en-US" sz="2200" dirty="0"/>
              <a:t>Example working with 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781395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  <a:p>
            <a:r>
              <a:rPr lang="en-US" dirty="0"/>
              <a:t>Which do you think is closest to the right answer?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271400" y="4364188"/>
            <a:ext cx="4982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8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800" dirty="0"/>
              <a:t>50%</a:t>
            </a:r>
          </a:p>
          <a:p>
            <a:pPr marL="342900" indent="-342900">
              <a:buAutoNum type="alphaUcPeriod"/>
            </a:pPr>
            <a:r>
              <a:rPr lang="en-US" sz="2800" dirty="0"/>
              <a:t>99%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EA81B2-1DFE-DBE9-0E12-F6A4EAE8EDA6}"/>
              </a:ext>
            </a:extLst>
          </p:cNvPr>
          <p:cNvSpPr/>
          <p:nvPr/>
        </p:nvSpPr>
        <p:spPr>
          <a:xfrm>
            <a:off x="652357" y="5938091"/>
            <a:ext cx="3723063" cy="491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endParaRPr lang="en-US" dirty="0"/>
              </a:p>
              <a:p>
                <a:r>
                  <a:rPr lang="en-US" b="1" dirty="0"/>
                  <a:t>What probability are we looking for?</a:t>
                </a:r>
              </a:p>
              <a:p>
                <a:r>
                  <a:rPr lang="en-US" i="1" dirty="0"/>
                  <a:t>“</a:t>
                </a:r>
                <a:r>
                  <a:rPr lang="en-US" i="1" u="sng" dirty="0"/>
                  <a:t>If you pick up a bar and it alerts</a:t>
                </a:r>
                <a:r>
                  <a:rPr lang="en-US" i="1" dirty="0"/>
                  <a:t>, what is the </a:t>
                </a:r>
                <a:r>
                  <a:rPr lang="en-US" b="1" i="1" dirty="0"/>
                  <a:t>probability you have a golden ticket</a:t>
                </a:r>
                <a:r>
                  <a:rPr lang="en-US" i="1" dirty="0"/>
                  <a:t>?”</a:t>
                </a:r>
              </a:p>
              <a:p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1919" t="-2138" b="-1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lists that start with two cards of the same value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b="1" dirty="0"/>
                  <a:t>What probability are we looking for?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What probabilities are each of these from the problem? </a:t>
                </a:r>
                <a:endParaRPr lang="en-US" dirty="0"/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Willy Wonka has placed golden tickets on 0.1% of his Wonka Bars.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does not have a golden ticket, the scale will (falsely) alert you only 1% of the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  <a:blipFill>
                <a:blip r:embed="rId2"/>
                <a:stretch>
                  <a:fillRect l="-1860" t="-197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589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b="1" dirty="0"/>
                  <a:t>What probability are we looking for?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What probabilities are each of these from the problem? </a:t>
                </a:r>
                <a:endParaRPr lang="en-US" dirty="0"/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Willy Wonka has placed golden tickets on 0.1% of his Wonka Bars.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does not have a golden ticket, the scale will (falsely) alert you only 1% of the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  <a:blipFill>
                <a:blip r:embed="rId2"/>
                <a:stretch>
                  <a:fillRect l="-797" t="-197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/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/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/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)=0.001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488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17710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endParaRPr lang="en-US" dirty="0"/>
              </a:p>
              <a:p>
                <a:r>
                  <a:rPr lang="en-US" dirty="0"/>
                  <a:t>To summarize…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1771079"/>
              </a:xfrm>
              <a:blipFill>
                <a:blip r:embed="rId2"/>
                <a:stretch>
                  <a:fillRect l="-1714" t="-9278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7BD58-163A-D27D-E75B-C28B8110024D}"/>
                  </a:ext>
                </a:extLst>
              </p:cNvPr>
              <p:cNvSpPr txBox="1"/>
              <p:nvPr/>
            </p:nvSpPr>
            <p:spPr>
              <a:xfrm>
                <a:off x="739627" y="3332040"/>
                <a:ext cx="5589254" cy="206210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=0.999</m:t>
                      </m:r>
                    </m:oMath>
                  </m:oMathPara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sz="3200" dirty="0"/>
                  <a:t>  </a:t>
                </a:r>
              </a:p>
              <a:p>
                <a:r>
                  <a:rPr lang="en-US" sz="28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We’re looking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7BD58-163A-D27D-E75B-C28B8110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7" y="3332040"/>
                <a:ext cx="5589254" cy="2062103"/>
              </a:xfrm>
              <a:prstGeom prst="rect">
                <a:avLst/>
              </a:prstGeom>
              <a:blipFill>
                <a:blip r:embed="rId3"/>
                <a:stretch>
                  <a:fillRect l="-1842" b="-814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793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616760" cy="53068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-- “is the test positive if </a:t>
                </a:r>
                <a:r>
                  <a:rPr lang="en-US" i="1" dirty="0"/>
                  <a:t>we know there is/there is not a golden ticket</a:t>
                </a:r>
                <a:r>
                  <a:rPr lang="en-US" dirty="0"/>
                  <a:t>?” 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</a:t>
                </a:r>
                <a:r>
                  <a:rPr lang="en-US" i="1" dirty="0"/>
                  <a:t>reverse</a:t>
                </a:r>
                <a:r>
                  <a:rPr lang="en-US" dirty="0"/>
                  <a:t>” conditioning. </a:t>
                </a:r>
              </a:p>
              <a:p>
                <a:pPr lvl="1"/>
                <a:r>
                  <a:rPr lang="en-US" i="1" dirty="0"/>
                  <a:t>We know the scale alerted us/the test is positive</a:t>
                </a:r>
                <a:r>
                  <a:rPr lang="en-US" dirty="0"/>
                  <a:t>, but do we have a golden ticket?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Is there a relationship between these probabilities?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616760" cy="5306813"/>
              </a:xfrm>
              <a:blipFill>
                <a:blip r:embed="rId3"/>
                <a:stretch>
                  <a:fillRect l="-1469" t="-1952" r="-420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7A8D0-9647-CF2D-0870-A9A0C1CFC9BA}"/>
                  </a:ext>
                </a:extLst>
              </p:cNvPr>
              <p:cNvSpPr txBox="1"/>
              <p:nvPr/>
            </p:nvSpPr>
            <p:spPr>
              <a:xfrm>
                <a:off x="4457020" y="4033912"/>
                <a:ext cx="3277959" cy="206210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7A8D0-9647-CF2D-0870-A9A0C1CF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20" y="4033912"/>
                <a:ext cx="3277959" cy="2062103"/>
              </a:xfrm>
              <a:prstGeom prst="rect">
                <a:avLst/>
              </a:prstGeom>
              <a:blipFill>
                <a:blip r:embed="rId4"/>
                <a:stretch>
                  <a:fillRect t="-2616" b="-814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Bayes’ Rule</a:t>
                </a:r>
                <a:r>
                  <a:rPr lang="en-US" dirty="0"/>
                  <a:t>: </a:t>
                </a:r>
                <a:r>
                  <a:rPr lang="en-US" sz="3600" dirty="0"/>
                  <a:t>relates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985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Bayes’ Rule</a:t>
                </a:r>
                <a:r>
                  <a: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: </a:t>
                </a:r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relates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/>
              <p:nvPr/>
            </p:nvSpPr>
            <p:spPr>
              <a:xfrm>
                <a:off x="575239" y="4342511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42511"/>
                <a:ext cx="11187259" cy="1787477"/>
              </a:xfrm>
              <a:prstGeom prst="rect">
                <a:avLst/>
              </a:prstGeom>
              <a:blipFill>
                <a:blip r:embed="rId4"/>
                <a:stretch>
                  <a:fillRect l="-1089"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/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blipFill>
                <a:blip r:embed="rId5"/>
                <a:stretch>
                  <a:fillRect b="-75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Bayes’ Rule</a:t>
                </a:r>
                <a:r>
                  <a: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: </a:t>
                </a:r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relates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/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looking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to solve for that, all we need left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blipFill>
                <a:blip r:embed="rId4"/>
                <a:stretch>
                  <a:fillRect l="-1089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/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blipFill>
                <a:blip r:embed="rId5"/>
                <a:stretch>
                  <a:fillRect b="-75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56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know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conditioned on</a:t>
                </a:r>
                <a:r>
                  <a:rPr lang="en-US" dirty="0"/>
                  <a:t> whether the bar has the ticket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use those conditional probabilities to find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we’re not conditioning on anything? </a:t>
                </a:r>
              </a:p>
              <a:p>
                <a:r>
                  <a:rPr lang="en-US" dirty="0"/>
                  <a:t>We’ll use a trick called “the </a:t>
                </a:r>
                <a:r>
                  <a:rPr lang="en-US" b="1" dirty="0"/>
                  <a:t>law of total probability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  <a:blipFill>
                <a:blip r:embed="rId3"/>
                <a:stretch>
                  <a:fillRect l="-161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know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conditioned on</a:t>
                </a:r>
                <a:r>
                  <a:rPr lang="en-US" dirty="0"/>
                  <a:t> whether the bar has the ticket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use those conditional probabilities to find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we’re not conditioning on anything? </a:t>
                </a:r>
              </a:p>
              <a:p>
                <a:r>
                  <a:rPr lang="en-US" dirty="0"/>
                  <a:t>We’ll use a trick called “the</a:t>
                </a:r>
                <a:r>
                  <a:rPr lang="en-US" b="1" dirty="0"/>
                  <a:t> law of total probability</a:t>
                </a:r>
                <a:r>
                  <a:rPr lang="en-US" dirty="0"/>
                  <a:t>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  <a:blipFill>
                <a:blip r:embed="rId4"/>
                <a:stretch>
                  <a:fillRect l="-7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318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2A92-E32B-28BF-F629-82F48A99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0364" cy="590415"/>
          </a:xfrm>
        </p:spPr>
        <p:txBody>
          <a:bodyPr/>
          <a:lstStyle/>
          <a:p>
            <a:r>
              <a:rPr lang="en-US" dirty="0"/>
              <a:t>(detour) Law of Total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2384-71E9-CCDB-9048-BE98226AD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lists that start with two cards of the same value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325977" cy="4845504"/>
              </a:xfrm>
            </p:spPr>
            <p:txBody>
              <a:bodyPr/>
              <a:lstStyle/>
              <a:p>
                <a:r>
                  <a:rPr lang="en-US" dirty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partition</a:t>
                </a:r>
                <a:r>
                  <a:rPr lang="en-US" dirty="0"/>
                  <a:t>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1. They </a:t>
                </a:r>
                <a:r>
                  <a:rPr lang="en-US" b="1" dirty="0"/>
                  <a:t>do not overlap </a:t>
                </a:r>
                <a:r>
                  <a:rPr lang="en-US" dirty="0"/>
                  <a:t>(they are </a:t>
                </a:r>
                <a:r>
                  <a:rPr lang="en-US" i="1" dirty="0"/>
                  <a:t>mutually exclusive)</a:t>
                </a: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for all pairs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j </a:t>
                </a:r>
              </a:p>
              <a:p>
                <a:pPr lvl="1"/>
                <a:endParaRPr lang="en-US" dirty="0"/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They cover/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Segoe UI Semilight" panose="020B0402040204020203" pitchFamily="34" charset="0"/>
                  </a:rPr>
                  <a:t>exhaust the entire set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 Semilight" panose="020B0402040204020203" pitchFamily="34" charset="0"/>
                </a:endParaRP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:r>
                  <a:rPr lang="en-US" b="0" dirty="0"/>
                  <a:t>the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i="1" dirty="0"/>
                  <a:t>partition</a:t>
                </a:r>
                <a:r>
                  <a:rPr lang="en-US" b="0" dirty="0"/>
                  <a:t>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325977" cy="4845504"/>
              </a:xfrm>
              <a:blipFill>
                <a:blip r:embed="rId3"/>
                <a:stretch>
                  <a:fillRect l="-87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8919195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7250C-80ED-77FB-771A-24987B9C10A0}"/>
                  </a:ext>
                </a:extLst>
              </p:cNvPr>
              <p:cNvSpPr txBox="1"/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7250C-80ED-77FB-771A-24987B9C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FD364B-8665-9CEA-7E88-99607861DC3E}"/>
                  </a:ext>
                </a:extLst>
              </p:cNvPr>
              <p:cNvSpPr txBox="1"/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FD364B-8665-9CEA-7E88-99607861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01E9B-83C2-9A3B-D20A-C448CF7ABEDF}"/>
                  </a:ext>
                </a:extLst>
              </p:cNvPr>
              <p:cNvSpPr txBox="1"/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01E9B-83C2-9A3B-D20A-C448CF7A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77DD72-C034-CA6D-5EC2-166CEF8C2C91}"/>
                  </a:ext>
                </a:extLst>
              </p:cNvPr>
              <p:cNvSpPr txBox="1"/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77DD72-C034-CA6D-5EC2-166CEF8C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4E2C6-80AE-5981-1402-70F54E40024D}"/>
                  </a:ext>
                </a:extLst>
              </p:cNvPr>
              <p:cNvSpPr txBox="1"/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4E2C6-80AE-5981-1402-70F54E40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707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</a:t>
            </a:r>
            <a:r>
              <a:rPr lang="en-US" i="1" dirty="0"/>
              <a:t>of a sample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if:</a:t>
                </a:r>
              </a:p>
              <a:p>
                <a:endParaRPr lang="en-US" sz="1000" dirty="0"/>
              </a:p>
              <a:p>
                <a:r>
                  <a:rPr lang="en-US" dirty="0"/>
                  <a:t>1. They </a:t>
                </a:r>
                <a:r>
                  <a:rPr lang="en-US" b="1" dirty="0"/>
                  <a:t>do not overlap </a:t>
                </a:r>
                <a:r>
                  <a:rPr lang="en-US" dirty="0"/>
                  <a:t>(they are </a:t>
                </a:r>
                <a:r>
                  <a:rPr lang="en-US" i="1" dirty="0"/>
                  <a:t>mutually exclusive)</a:t>
                </a: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for all pairs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j </a:t>
                </a:r>
              </a:p>
              <a:p>
                <a:pPr lvl="1"/>
                <a:endParaRPr lang="en-US" dirty="0"/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They cover/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Segoe UI Semilight" panose="020B0402040204020203" pitchFamily="34" charset="0"/>
                  </a:rPr>
                  <a:t>exhaust the entire sample space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𝛀</m:t>
                    </m:r>
                  </m:oMath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 Semilight" panose="020B0402040204020203" pitchFamily="34" charset="0"/>
                </a:endParaRP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800" b="0" dirty="0"/>
                  <a:t>An event and it’s complement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)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200" dirty="0"/>
                  <a:t>Because (1) they are mutually exclusive  </a:t>
                </a:r>
              </a:p>
              <a:p>
                <a:pPr lvl="1"/>
                <a:r>
                  <a:rPr lang="en-US" sz="2200" dirty="0"/>
                  <a:t>              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, every outcome is either in the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or not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>
                <a:blip r:embed="rId3"/>
                <a:stretch>
                  <a:fillRect l="-15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8919195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0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571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9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105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it might overlap with the partitions: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   +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1" dirty="0"/>
                  <a:t>     </a:t>
                </a:r>
                <a:r>
                  <a:rPr lang="en-US" sz="2600" dirty="0"/>
                  <a:t>+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1" dirty="0"/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9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070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it might overlap with the partitions: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   +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1" dirty="0"/>
                  <a:t>     </a:t>
                </a:r>
                <a:r>
                  <a:rPr lang="en-US" sz="2600" dirty="0"/>
                  <a:t>+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9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/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solidFill>
                <a:srgbClr val="F1F2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6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it might overlap with the partitions: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   +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1" dirty="0"/>
                  <a:t>     </a:t>
                </a:r>
                <a:r>
                  <a:rPr lang="en-US" sz="2600" dirty="0"/>
                  <a:t>+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1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+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+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1637" t="-1921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/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solidFill>
                <a:srgbClr val="F1F2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202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 (more 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   +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/>
                  <a:t>     </a:t>
                </a:r>
                <a:r>
                  <a:rPr lang="en-US" sz="2200" dirty="0"/>
                  <a:t>+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/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1423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/>
              <p:nvPr/>
            </p:nvSpPr>
            <p:spPr>
              <a:xfrm>
                <a:off x="555989" y="5394144"/>
                <a:ext cx="7004839" cy="823164"/>
              </a:xfrm>
              <a:prstGeom prst="roundRect">
                <a:avLst/>
              </a:prstGeom>
              <a:solidFill>
                <a:srgbClr val="F1F2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89" y="5394144"/>
                <a:ext cx="7004839" cy="8231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2B74E4C5-1388-89A0-C20A-333163906D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3907" y="2788749"/>
                <a:ext cx="3678093" cy="539414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200" b="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Definition of partitions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Distributive property of intersection over union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By def. of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chemeClr val="accent4">
                        <a:lumMod val="50000"/>
                      </a:schemeClr>
                    </a:solidFill>
                  </a:rPr>
                  <a:t>’s are all mutually exclusive, so each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chemeClr val="accent4">
                        <a:lumMod val="50000"/>
                      </a:schemeClr>
                    </a:solidFill>
                  </a:rPr>
                  <a:t> is also mutually exclusive. Then, applying additive property of probability for mutually exclusive events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2B74E4C5-1388-89A0-C20A-333163906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07" y="2788749"/>
                <a:ext cx="3678093" cy="5394144"/>
              </a:xfrm>
              <a:prstGeom prst="rect">
                <a:avLst/>
              </a:prstGeom>
              <a:blipFill>
                <a:blip r:embed="rId5"/>
                <a:stretch>
                  <a:fillRect l="-3483" t="-1243" r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550C0C-690B-D5B5-AEEB-A37D85EB9979}"/>
              </a:ext>
            </a:extLst>
          </p:cNvPr>
          <p:cNvCxnSpPr>
            <a:cxnSpLocks/>
          </p:cNvCxnSpPr>
          <p:nvPr/>
        </p:nvCxnSpPr>
        <p:spPr>
          <a:xfrm>
            <a:off x="2213810" y="3007894"/>
            <a:ext cx="6300097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F30AE9-58CE-7059-9E65-E55A4AC036CC}"/>
              </a:ext>
            </a:extLst>
          </p:cNvPr>
          <p:cNvCxnSpPr>
            <a:cxnSpLocks/>
          </p:cNvCxnSpPr>
          <p:nvPr/>
        </p:nvCxnSpPr>
        <p:spPr>
          <a:xfrm>
            <a:off x="4327357" y="3477128"/>
            <a:ext cx="418655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A3F6B3-CEF9-8566-1AEB-555B5B558FCB}"/>
              </a:ext>
            </a:extLst>
          </p:cNvPr>
          <p:cNvCxnSpPr>
            <a:cxnSpLocks/>
          </p:cNvCxnSpPr>
          <p:nvPr/>
        </p:nvCxnSpPr>
        <p:spPr>
          <a:xfrm>
            <a:off x="6485021" y="3952380"/>
            <a:ext cx="2028886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84A55D-636E-E3A8-25AA-260E5653E4A3}"/>
              </a:ext>
            </a:extLst>
          </p:cNvPr>
          <p:cNvCxnSpPr>
            <a:cxnSpLocks/>
          </p:cNvCxnSpPr>
          <p:nvPr/>
        </p:nvCxnSpPr>
        <p:spPr>
          <a:xfrm>
            <a:off x="7718066" y="4464340"/>
            <a:ext cx="795841" cy="24736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AE2602F-5EBB-9153-544B-13B6BF30DF65}"/>
              </a:ext>
            </a:extLst>
          </p:cNvPr>
          <p:cNvCxnSpPr>
            <a:cxnSpLocks/>
          </p:cNvCxnSpPr>
          <p:nvPr/>
        </p:nvCxnSpPr>
        <p:spPr>
          <a:xfrm rot="5400000">
            <a:off x="171818" y="5306765"/>
            <a:ext cx="852726" cy="103634"/>
          </a:xfrm>
          <a:prstGeom prst="bentConnector4">
            <a:avLst>
              <a:gd name="adj1" fmla="val 1496"/>
              <a:gd name="adj2" fmla="val 320584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generalize…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FB4B95-282E-1175-3FB5-F93504F676E5}"/>
              </a:ext>
            </a:extLst>
          </p:cNvPr>
          <p:cNvGrpSpPr/>
          <p:nvPr/>
        </p:nvGrpSpPr>
        <p:grpSpPr>
          <a:xfrm>
            <a:off x="591555" y="2241096"/>
            <a:ext cx="10452496" cy="3470935"/>
            <a:chOff x="1195367" y="3429001"/>
            <a:chExt cx="6101786" cy="2353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8AFBC68-B572-2B40-BAB9-EACF68016924}"/>
                    </a:ext>
                  </a:extLst>
                </p:cNvPr>
                <p:cNvSpPr/>
                <p:nvPr/>
              </p:nvSpPr>
              <p:spPr>
                <a:xfrm>
                  <a:off x="1195367" y="3891838"/>
                  <a:ext cx="6101786" cy="189076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be events that partition the sample space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𝛺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.</a:t>
                  </a: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ll</m:t>
                            </m:r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ll</m:t>
                            </m:r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8AFBC68-B572-2B40-BAB9-EACF68016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891838"/>
                  <a:ext cx="6101786" cy="1890765"/>
                </a:xfrm>
                <a:prstGeom prst="rect">
                  <a:avLst/>
                </a:prstGeom>
                <a:blipFill>
                  <a:blip r:embed="rId2"/>
                  <a:stretch>
                    <a:fillRect l="-1166" t="-24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988BC0-A4FC-6E9E-85DA-7D5EE3C8564E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96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2A92-E32B-28BF-F629-82F48A99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0364" cy="590415"/>
          </a:xfrm>
        </p:spPr>
        <p:txBody>
          <a:bodyPr/>
          <a:lstStyle/>
          <a:p>
            <a:r>
              <a:rPr lang="en-US" dirty="0"/>
              <a:t>Back to the Wonka Bars!🍫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2384-71E9-CCDB-9048-BE98226A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777115"/>
            <a:ext cx="6504161" cy="506283"/>
          </a:xfrm>
        </p:spPr>
        <p:txBody>
          <a:bodyPr/>
          <a:lstStyle/>
          <a:p>
            <a:r>
              <a:rPr lang="en-US" dirty="0"/>
              <a:t>Now that we’ve totally forgotten why we needed this rule… </a:t>
            </a:r>
          </a:p>
        </p:txBody>
      </p:sp>
    </p:spTree>
    <p:extLst>
      <p:ext uri="{BB962C8B-B14F-4D97-AF65-F5344CB8AC3E}">
        <p14:creationId xmlns:p14="http://schemas.microsoft.com/office/powerpoint/2010/main" val="338829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4189452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b="1" dirty="0"/>
                  <a:t>What probability are we looking for?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What probabilities are each of these from the problem? </a:t>
                </a:r>
                <a:endParaRPr lang="en-US" dirty="0"/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Willy Wonka has placed golden tickets on 0.1% of his Wonka Bars.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does not have a golden ticket, the scale will (falsely) alert you only 1% of the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  <a:blipFill>
                <a:blip r:embed="rId2"/>
                <a:stretch>
                  <a:fillRect l="-797" t="-197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/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/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/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)=0.001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298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 Rule</a:t>
                </a:r>
                <a:r>
                  <a: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: </a:t>
                </a:r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relates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/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looking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to solve for that, all we need left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blipFill>
                <a:blip r:embed="rId4"/>
                <a:stretch>
                  <a:fillRect l="-1089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/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blipFill>
                <a:blip r:embed="rId5"/>
                <a:stretch>
                  <a:fillRect b="-75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745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know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conditioned on</a:t>
                </a:r>
                <a:r>
                  <a:rPr lang="en-US" dirty="0"/>
                  <a:t> whether the bar has the ticket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use those conditional probabilities to find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we’re not conditioning on anything? </a:t>
                </a:r>
              </a:p>
              <a:p>
                <a:r>
                  <a:rPr lang="en-US" dirty="0"/>
                  <a:t>We’ll use a trick called “the</a:t>
                </a:r>
                <a:r>
                  <a:rPr lang="en-US" b="1" dirty="0"/>
                  <a:t> law of total probability (</a:t>
                </a:r>
                <a:r>
                  <a:rPr lang="en-US" b="1" dirty="0" err="1"/>
                  <a:t>LoTP</a:t>
                </a:r>
                <a:r>
                  <a:rPr lang="en-US" b="1" dirty="0"/>
                  <a:t>)</a:t>
                </a:r>
                <a:r>
                  <a:rPr lang="en-US" dirty="0"/>
                  <a:t>”:</a:t>
                </a:r>
              </a:p>
              <a:p>
                <a:endParaRPr lang="en-US" dirty="0"/>
              </a:p>
              <a:p>
                <a:r>
                  <a:rPr lang="en-US" dirty="0"/>
                  <a:t>The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partition the sample space. Then, by </a:t>
                </a:r>
                <a:r>
                  <a:rPr lang="en-US" b="1" dirty="0" err="1"/>
                  <a:t>LoTP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  <a:blipFill>
                <a:blip r:embed="rId4"/>
                <a:stretch>
                  <a:fillRect l="-1617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1454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Now, we plug in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10%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3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531AB-6BAC-4251-94BE-EE6FE5A6C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383211"/>
                <a:ext cx="11187258" cy="59029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That doesn’t fit with many of our guesses. What’s going on?</a:t>
                </a:r>
              </a:p>
              <a:p>
                <a:endParaRPr lang="en-US" dirty="0"/>
              </a:p>
              <a:p>
                <a:r>
                  <a:rPr lang="en-US" dirty="0"/>
                  <a:t>Let’s say we tested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bars. </a:t>
                </a:r>
              </a:p>
              <a:p>
                <a:endParaRPr lang="en-US" dirty="0"/>
              </a:p>
              <a:p>
                <a:r>
                  <a:rPr lang="en-US" b="1" i="1" dirty="0"/>
                  <a:t>Approximately…..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a golden ticket,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r>
                  <a:rPr lang="en-US" dirty="0"/>
                  <a:t> do not have a golden ticket</a:t>
                </a:r>
              </a:p>
              <a:p>
                <a:r>
                  <a:rPr lang="en-US" dirty="0"/>
                  <a:t>Let’s say the scale correctly alerts on the golden ticket</a:t>
                </a:r>
              </a:p>
              <a:p>
                <a:r>
                  <a:rPr lang="en-US" dirty="0"/>
                  <a:t>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r>
                  <a:rPr lang="en-US" dirty="0"/>
                  <a:t> without a golden ticket would be a positive. Let’s say the scale alerted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of the bars without a golden ticket</a:t>
                </a:r>
              </a:p>
              <a:p>
                <a:r>
                  <a:rPr lang="en-US" dirty="0"/>
                  <a:t>But, in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10+1</m:t>
                    </m:r>
                  </m:oMath>
                </a14:m>
                <a:r>
                  <a:rPr lang="en-US" dirty="0"/>
                  <a:t> positives, we had the golden ticket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531AB-6BAC-4251-94BE-EE6FE5A6C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383211"/>
                <a:ext cx="11187258" cy="5902960"/>
              </a:xfrm>
              <a:blipFill>
                <a:blip r:embed="rId3"/>
                <a:stretch>
                  <a:fillRect l="-1525" t="-1860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6241143" y="2003650"/>
            <a:ext cx="5704114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95495"/>
              </p:ext>
            </p:extLst>
          </p:nvPr>
        </p:nvGraphicFramePr>
        <p:xfrm>
          <a:off x="619125" y="1392238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11887454" imgH="11430164" progId="PowerPoint.Show.12">
                  <p:embed/>
                </p:oleObj>
              </mc:Choice>
              <mc:Fallback>
                <p:oleObj name="Presentation" r:id="rId3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392238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299" y="1524000"/>
            <a:ext cx="65993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the one (true) golden ticket bar.</a:t>
            </a:r>
          </a:p>
          <a:p>
            <a:r>
              <a:rPr lang="en-US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True positive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have a ticket, tested negative.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 negative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have a ticket, tested positive.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False positive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 (only red is incorrect)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273920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273920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792C5-25D3-3B14-AD86-44A7AC57B70C}"/>
              </a:ext>
            </a:extLst>
          </p:cNvPr>
          <p:cNvSpPr txBox="1"/>
          <p:nvPr/>
        </p:nvSpPr>
        <p:spPr>
          <a:xfrm>
            <a:off x="686547" y="1266338"/>
            <a:ext cx="104907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2642953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2642953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39959-5D73-1DF3-FCB4-122937BFC600}"/>
              </a:ext>
            </a:extLst>
          </p:cNvPr>
          <p:cNvSpPr txBox="1"/>
          <p:nvPr/>
        </p:nvSpPr>
        <p:spPr>
          <a:xfrm>
            <a:off x="686547" y="1266338"/>
            <a:ext cx="104907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695074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endParaRPr lang="en-US" sz="1000" dirty="0"/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695074"/>
                <a:ext cx="11187258" cy="4845504"/>
              </a:xfrm>
              <a:blipFill>
                <a:blip r:embed="rId3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" y="2695074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38406-227A-797A-FE31-9E428C826566}"/>
              </a:ext>
            </a:extLst>
          </p:cNvPr>
          <p:cNvSpPr txBox="1"/>
          <p:nvPr/>
        </p:nvSpPr>
        <p:spPr>
          <a:xfrm>
            <a:off x="686547" y="1266338"/>
            <a:ext cx="104907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  <a:p>
            <a:pPr lvl="1"/>
            <a:r>
              <a:rPr lang="en-US" dirty="0"/>
              <a:t>e.g., if order matters in the sample space, it should also matter in the event space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813" y="3429000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probability.</a:t>
                </a:r>
              </a:p>
              <a:p>
                <a:r>
                  <a:rPr lang="en-US" dirty="0"/>
                  <a:t>We also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Intersections are commutative,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813" y="3429000"/>
                <a:ext cx="11187258" cy="4845504"/>
              </a:xfrm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C441EAE-3C80-8494-F70A-9A637516F2FD}"/>
              </a:ext>
            </a:extLst>
          </p:cNvPr>
          <p:cNvGrpSpPr/>
          <p:nvPr/>
        </p:nvGrpSpPr>
        <p:grpSpPr>
          <a:xfrm>
            <a:off x="671033" y="1374199"/>
            <a:ext cx="7426219" cy="1843345"/>
            <a:chOff x="1195367" y="3429001"/>
            <a:chExt cx="6111688" cy="1249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00FAD6E-3636-C12E-11F0-1E77C32B075B}"/>
                    </a:ext>
                  </a:extLst>
                </p:cNvPr>
                <p:cNvSpPr/>
                <p:nvPr/>
              </p:nvSpPr>
              <p:spPr>
                <a:xfrm>
                  <a:off x="1195744" y="3891839"/>
                  <a:ext cx="6111311" cy="78711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00FAD6E-3636-C12E-11F0-1E77C32B07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744" y="3891839"/>
                  <a:ext cx="6111311" cy="7871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5A8AB-A62F-0C65-04B0-F564944FDC16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valid probability space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valid probability space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  <a:blipFill>
                <a:blip r:embed="rId2"/>
                <a:stretch>
                  <a:fillRect l="-6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/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of outcomes in a sample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endParaRPr lang="en-US" sz="3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blipFill>
                <a:blip r:embed="rId3"/>
                <a:stretch>
                  <a:fillRect l="-4700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/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in this conditioned probability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5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blipFill>
                <a:blip r:embed="rId4"/>
                <a:stretch>
                  <a:fillRect l="-4376" b="-1309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/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⚠️Careful!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≠1−</m:t>
                    </m:r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this changes the sample space!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blipFill>
                <a:blip r:embed="rId5"/>
                <a:stretch>
                  <a:fillRect r="-728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349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Thinking something like “probability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given we also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“probability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+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Today, we talked about </a:t>
                </a:r>
                <a:r>
                  <a:rPr lang="en-US" b="1" dirty="0"/>
                  <a:t>conditional probability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Definition of conditional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Bayes’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 Law of Total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partition the sample space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Now that we’re getting into more complex probabilities, it’s very helpful to clearly define events and then write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 Writing down all the information given in the problem/what we’re asked for in terms of those events is helpful to figure out what rules we can use to relate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633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1F75F-FD22-46B0-A6EB-39162CFF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46DDA-626E-4921-8E1A-388F1867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17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F83F9-5B32-4349-91A2-E88A1605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There’s Smoke There’s…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08D9D-D160-474F-BD01-0A413E5D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dangerous (you-need-to-call-the-fire-department-dangerous) fire in your area 1% of the time.</a:t>
            </a:r>
          </a:p>
          <a:p>
            <a:r>
              <a:rPr lang="en-US" dirty="0"/>
              <a:t>If there is a dangerous fire, you’ll smell smoke 95% of the time;</a:t>
            </a:r>
          </a:p>
          <a:p>
            <a:r>
              <a:rPr lang="en-US" dirty="0"/>
              <a:t>If there is not a dangerous fire, you’ll smell smoke 10% of the time (barbecues are popular in your area)</a:t>
            </a:r>
          </a:p>
          <a:p>
            <a:endParaRPr lang="en-US" dirty="0"/>
          </a:p>
          <a:p>
            <a:r>
              <a:rPr lang="en-US" b="1" dirty="0"/>
              <a:t>If you smell smoke, should you call the fire department? </a:t>
            </a:r>
          </a:p>
        </p:txBody>
      </p:sp>
    </p:spTree>
    <p:extLst>
      <p:ext uri="{BB962C8B-B14F-4D97-AF65-F5344CB8AC3E}">
        <p14:creationId xmlns:p14="http://schemas.microsoft.com/office/powerpoint/2010/main" val="1027408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7A14-A883-4CDF-A7C4-86CB8B00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EC57-F21B-4613-80C4-5BEA11CF4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you smell smoke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the event there is a dangerous fire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.95⋅.01+.1⋅.99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≈.088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Probably not time yet to call the fire department.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EC57-F21B-4613-80C4-5BEA11CF4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576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7269</Words>
  <Application>Microsoft Office PowerPoint</Application>
  <PresentationFormat>Widescreen</PresentationFormat>
  <Paragraphs>1196</Paragraphs>
  <Slides>83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Presentation</vt:lpstr>
      <vt:lpstr>PowerPoint Presentation</vt:lpstr>
      <vt:lpstr>Uniform Probability Spaces</vt:lpstr>
      <vt:lpstr>Another Example</vt:lpstr>
      <vt:lpstr>Another Example</vt:lpstr>
      <vt:lpstr>Another Example</vt:lpstr>
      <vt:lpstr>Takeaway</vt:lpstr>
      <vt:lpstr>Few notes about events and samples spaces</vt:lpstr>
      <vt:lpstr>Some Quick Observations</vt:lpstr>
      <vt:lpstr>Some Quick Observations</vt:lpstr>
      <vt:lpstr>Birthday Paradox</vt:lpstr>
      <vt:lpstr>Sharing Birthdays🎂</vt:lpstr>
      <vt:lpstr>Sharing Birthdays🎂</vt:lpstr>
      <vt:lpstr>Sharing Birthdays🎂</vt:lpstr>
      <vt:lpstr>Sharing Birthdays🎂</vt:lpstr>
      <vt:lpstr>Sharing Birthdays🎂</vt:lpstr>
      <vt:lpstr>That’s very likely! Why?</vt:lpstr>
      <vt:lpstr>Summary</vt:lpstr>
      <vt:lpstr>Outline</vt:lpstr>
      <vt:lpstr>Conditional Probabilities</vt:lpstr>
      <vt:lpstr>Conditioning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Matters?</vt:lpstr>
      <vt:lpstr>Direction Matters</vt:lpstr>
      <vt:lpstr>Wonka Bars🍫</vt:lpstr>
      <vt:lpstr>Wonka Bars</vt:lpstr>
      <vt:lpstr>Willy Wonka</vt:lpstr>
      <vt:lpstr>Conditioning</vt:lpstr>
      <vt:lpstr>Conditioning</vt:lpstr>
      <vt:lpstr>Conditioning</vt:lpstr>
      <vt:lpstr>Conditioning</vt:lpstr>
      <vt:lpstr>Reversing the Conditioning</vt:lpstr>
      <vt:lpstr>Bayes’ Rule: relates P(A|B) and P(B│A)</vt:lpstr>
      <vt:lpstr>Bayes’ Rule: relates P(A|B) and P(B│A)</vt:lpstr>
      <vt:lpstr>Bayes’ Rule: relates P(A|B) and P(B│A)</vt:lpstr>
      <vt:lpstr>What’s P(A)?</vt:lpstr>
      <vt:lpstr>What’s P(A)?</vt:lpstr>
      <vt:lpstr>(detour) Law of Total Probability</vt:lpstr>
      <vt:lpstr>Partitions</vt:lpstr>
      <vt:lpstr>Partitions of a sample space</vt:lpstr>
      <vt:lpstr>Law of Total Probability</vt:lpstr>
      <vt:lpstr>Law of Total Probability</vt:lpstr>
      <vt:lpstr>Law of Total Probability</vt:lpstr>
      <vt:lpstr>Law of Total Probability</vt:lpstr>
      <vt:lpstr>Law of Total Probability</vt:lpstr>
      <vt:lpstr>Law of Total Probability (more formally)</vt:lpstr>
      <vt:lpstr>Law of Total Probability</vt:lpstr>
      <vt:lpstr>Back to the Wonka Bars!🍫</vt:lpstr>
      <vt:lpstr>Wonka Bars</vt:lpstr>
      <vt:lpstr>Conditioning</vt:lpstr>
      <vt:lpstr>Bayes Rule: relates P(A|B) and P(B│A)</vt:lpstr>
      <vt:lpstr>What’s P(A)?</vt:lpstr>
      <vt:lpstr>Solving for P(B│A) </vt:lpstr>
      <vt:lpstr>Wait a minute…</vt:lpstr>
      <vt:lpstr>Visually</vt:lpstr>
      <vt:lpstr>Updating Your Intuition</vt:lpstr>
      <vt:lpstr>Updating Your Intuition</vt:lpstr>
      <vt:lpstr>Updating Your Intuition</vt:lpstr>
      <vt:lpstr>The Technical Stuff</vt:lpstr>
      <vt:lpstr>Proof of Bayes’ Rule</vt:lpstr>
      <vt:lpstr>A Technical Note</vt:lpstr>
      <vt:lpstr>An Example</vt:lpstr>
      <vt:lpstr>A Quick Technical Remark</vt:lpstr>
      <vt:lpstr>Summary + Tips</vt:lpstr>
      <vt:lpstr>Extra Practice</vt:lpstr>
      <vt:lpstr>Where There’s Smoke There’s…</vt:lpstr>
      <vt:lpstr>PowerPoint Presentation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2024-06-28T16:40:07Z</dcterms:created>
  <dcterms:modified xsi:type="dcterms:W3CDTF">2024-06-28T16:40:30Z</dcterms:modified>
</cp:coreProperties>
</file>