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3"/>
  </p:notesMasterIdLst>
  <p:sldIdLst>
    <p:sldId id="256" r:id="rId2"/>
    <p:sldId id="282" r:id="rId3"/>
    <p:sldId id="410" r:id="rId4"/>
    <p:sldId id="461" r:id="rId5"/>
    <p:sldId id="411" r:id="rId6"/>
    <p:sldId id="412" r:id="rId7"/>
    <p:sldId id="462" r:id="rId8"/>
    <p:sldId id="463" r:id="rId9"/>
    <p:sldId id="464" r:id="rId10"/>
    <p:sldId id="465" r:id="rId11"/>
    <p:sldId id="481" r:id="rId12"/>
    <p:sldId id="466" r:id="rId13"/>
    <p:sldId id="471" r:id="rId14"/>
    <p:sldId id="467" r:id="rId15"/>
    <p:sldId id="419" r:id="rId16"/>
    <p:sldId id="472" r:id="rId17"/>
    <p:sldId id="468" r:id="rId18"/>
    <p:sldId id="469" r:id="rId19"/>
    <p:sldId id="431" r:id="rId20"/>
    <p:sldId id="470" r:id="rId21"/>
    <p:sldId id="482" r:id="rId22"/>
    <p:sldId id="257" r:id="rId23"/>
    <p:sldId id="473" r:id="rId24"/>
    <p:sldId id="258" r:id="rId25"/>
    <p:sldId id="476" r:id="rId26"/>
    <p:sldId id="477" r:id="rId27"/>
    <p:sldId id="259" r:id="rId28"/>
    <p:sldId id="284" r:id="rId29"/>
    <p:sldId id="260" r:id="rId30"/>
    <p:sldId id="478" r:id="rId31"/>
    <p:sldId id="261" r:id="rId32"/>
    <p:sldId id="286" r:id="rId33"/>
    <p:sldId id="285" r:id="rId34"/>
    <p:sldId id="262" r:id="rId35"/>
    <p:sldId id="287" r:id="rId36"/>
    <p:sldId id="479" r:id="rId37"/>
    <p:sldId id="263" r:id="rId38"/>
    <p:sldId id="265" r:id="rId39"/>
    <p:sldId id="288" r:id="rId40"/>
    <p:sldId id="266" r:id="rId41"/>
    <p:sldId id="268" r:id="rId42"/>
    <p:sldId id="280" r:id="rId43"/>
    <p:sldId id="480" r:id="rId44"/>
    <p:sldId id="293" r:id="rId45"/>
    <p:sldId id="270" r:id="rId46"/>
    <p:sldId id="294" r:id="rId47"/>
    <p:sldId id="475" r:id="rId48"/>
    <p:sldId id="267" r:id="rId49"/>
    <p:sldId id="296" r:id="rId50"/>
    <p:sldId id="297" r:id="rId51"/>
    <p:sldId id="295" r:id="rId52"/>
    <p:sldId id="298" r:id="rId53"/>
    <p:sldId id="474" r:id="rId54"/>
    <p:sldId id="483" r:id="rId55"/>
    <p:sldId id="484" r:id="rId56"/>
    <p:sldId id="299" r:id="rId57"/>
    <p:sldId id="300" r:id="rId58"/>
    <p:sldId id="271" r:id="rId59"/>
    <p:sldId id="301" r:id="rId60"/>
    <p:sldId id="273" r:id="rId61"/>
    <p:sldId id="274" r:id="rId62"/>
    <p:sldId id="302" r:id="rId63"/>
    <p:sldId id="303" r:id="rId64"/>
    <p:sldId id="277" r:id="rId65"/>
    <p:sldId id="304" r:id="rId66"/>
    <p:sldId id="305" r:id="rId67"/>
    <p:sldId id="306" r:id="rId68"/>
    <p:sldId id="307" r:id="rId69"/>
    <p:sldId id="308" r:id="rId70"/>
    <p:sldId id="311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12" r:id="rId79"/>
    <p:sldId id="310" r:id="rId80"/>
    <p:sldId id="309" r:id="rId81"/>
    <p:sldId id="279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78030" autoAdjust="0"/>
  </p:normalViewPr>
  <p:slideViewPr>
    <p:cSldViewPr snapToGrid="0">
      <p:cViewPr varScale="1">
        <p:scale>
          <a:sx n="43" d="100"/>
          <a:sy n="43" d="100"/>
        </p:scale>
        <p:origin x="1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714F-2485-43EE-AA47-999F77BC06BF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BED1-2CAD-4B94-B992-A5C33E93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5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9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2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59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5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2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1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3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2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4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7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0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8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8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9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8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9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5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3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7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4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56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6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4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2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4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5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76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25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0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12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15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59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75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58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42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23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2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33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81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18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3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35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2D1F85-BC03-4A43-8392-3CC2456DC94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144C35-A14C-E167-763D-0EDBFD185A4B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Probability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FD56BE-40AA-796A-D43D-3F6202DCADC7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23Su</a:t>
            </a:r>
          </a:p>
          <a:p>
            <a:pPr algn="ctr"/>
            <a:r>
              <a:rPr lang="en-US" sz="3500" dirty="0"/>
              <a:t>Lecture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EDCBB-B666-28FE-48D4-FAF9A7F08031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03CBB-3DC3-9BD7-9066-4F9A88B20C3B}"/>
              </a:ext>
            </a:extLst>
          </p:cNvPr>
          <p:cNvSpPr txBox="1"/>
          <p:nvPr/>
        </p:nvSpPr>
        <p:spPr>
          <a:xfrm>
            <a:off x="0" y="330501"/>
            <a:ext cx="12192000" cy="658040"/>
          </a:xfrm>
          <a:prstGeom prst="rect">
            <a:avLst/>
          </a:prstGeom>
          <a:solidFill>
            <a:srgbClr val="EDF8F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etherpad.wikimedia.org/p/312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for (anonymous) questions/comments! 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7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Q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254189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K ♠️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750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Q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254189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K ♠️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85F99-3627-A9C2-FCBB-471C3A9A3A08}"/>
              </a:ext>
            </a:extLst>
          </p:cNvPr>
          <p:cNvSpPr txBox="1"/>
          <p:nvPr/>
        </p:nvSpPr>
        <p:spPr>
          <a:xfrm>
            <a:off x="7478485" y="3886609"/>
            <a:ext cx="435428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Great! There’s no other set of choices that will lead to this hand.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6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119437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 ♠️}</a:t>
            </a:r>
          </a:p>
        </p:txBody>
      </p:sp>
    </p:spTree>
    <p:extLst>
      <p:ext uri="{BB962C8B-B14F-4D97-AF65-F5344CB8AC3E}">
        <p14:creationId xmlns:p14="http://schemas.microsoft.com/office/powerpoint/2010/main" val="157136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11187258" cy="4845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 is a valid outcome should counted exactly once.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But…</a:t>
            </a:r>
          </a:p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6D4E57-503A-61DE-3E67-5E4E014E4217}"/>
              </a:ext>
            </a:extLst>
          </p:cNvPr>
          <p:cNvSpPr/>
          <p:nvPr/>
        </p:nvSpPr>
        <p:spPr>
          <a:xfrm>
            <a:off x="575239" y="3888148"/>
            <a:ext cx="6903247" cy="1119437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A♠️,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 ♠️}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B42C97-FC93-BDC3-1CE6-2628CC0CE7F3}"/>
              </a:ext>
            </a:extLst>
          </p:cNvPr>
          <p:cNvSpPr/>
          <p:nvPr/>
        </p:nvSpPr>
        <p:spPr>
          <a:xfrm>
            <a:off x="575239" y="5109640"/>
            <a:ext cx="6903246" cy="1119437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 (choose 3 aces): {A♧,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</a:p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 (pick 2 of remaining 49): {A ♠️, K ♠️}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85F99-3627-A9C2-FCBB-471C3A9A3A08}"/>
              </a:ext>
            </a:extLst>
          </p:cNvPr>
          <p:cNvSpPr txBox="1"/>
          <p:nvPr/>
        </p:nvSpPr>
        <p:spPr>
          <a:xfrm>
            <a:off x="7478485" y="3886609"/>
            <a:ext cx="4354286" cy="246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Both of these are different choices in the sequential process and are counted separately, but they are the same hand!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overcounting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2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616760" cy="5270319"/>
          </a:xfrm>
        </p:spPr>
        <p:txBody>
          <a:bodyPr>
            <a:normAutofit/>
          </a:bodyPr>
          <a:lstStyle/>
          <a:p>
            <a:r>
              <a:rPr lang="en-US" dirty="0"/>
              <a:t>Way 1: We could start with our incorrect solution &amp; </a:t>
            </a:r>
            <a:r>
              <a:rPr lang="en-US" b="1" dirty="0"/>
              <a:t>subtract the overcounting.</a:t>
            </a:r>
          </a:p>
          <a:p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kinds of hands do we overcount </a:t>
            </a:r>
            <a:r>
              <a:rPr lang="en-US" dirty="0"/>
              <a:t>(counted many times in the sequential process)?</a:t>
            </a:r>
          </a:p>
          <a:p>
            <a:pPr marL="0" indent="0">
              <a:buNone/>
            </a:pPr>
            <a:r>
              <a:rPr lang="en-US" dirty="0"/>
              <a:t>&gt; 5-card hands with 4 Aces (i.e., a hand like 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})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/>
              <p:nvPr/>
            </p:nvSpPr>
            <p:spPr>
              <a:xfrm>
                <a:off x="634422" y="2376544"/>
                <a:ext cx="10923156" cy="821951"/>
              </a:xfrm>
              <a:prstGeom prst="roundRect">
                <a:avLst/>
              </a:prstGeom>
              <a:solidFill>
                <a:srgbClr val="FF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Our original incorrect solution:</a:t>
                </a:r>
                <a:endParaRPr lang="en-US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𝟑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aces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Then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𝟐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remaining cards: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⋅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2" y="2376544"/>
                <a:ext cx="10923156" cy="821951"/>
              </a:xfrm>
              <a:prstGeom prst="roundRect">
                <a:avLst/>
              </a:prstGeom>
              <a:blipFill>
                <a:blip r:embed="rId3"/>
                <a:stretch>
                  <a:fillRect l="-502" t="-8148" b="-1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616760" cy="52703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Way 1: We could start with our incorrect solution &amp; </a:t>
            </a:r>
            <a:r>
              <a:rPr lang="en-US" b="1" dirty="0"/>
              <a:t>subtract the overcounting.</a:t>
            </a:r>
          </a:p>
          <a:p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What kinds of hands do we overcount </a:t>
            </a:r>
            <a:r>
              <a:rPr lang="en-US" dirty="0"/>
              <a:t>(counted many times in the sequential process)?</a:t>
            </a:r>
          </a:p>
          <a:p>
            <a:pPr marL="0" indent="0">
              <a:buNone/>
            </a:pPr>
            <a:r>
              <a:rPr lang="en-US" dirty="0"/>
              <a:t>&gt; 5-card hands with 4 Aces (i.e., a hand like 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})</a:t>
            </a:r>
          </a:p>
          <a:p>
            <a:pPr marL="0" indent="0">
              <a:buNone/>
            </a:pPr>
            <a:r>
              <a:rPr lang="en-US" dirty="0"/>
              <a:t>&gt; This hand is counted 4 different times (each row below is a different set of choices)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</a:t>
            </a:r>
            <a:r>
              <a:rPr lang="en-US" b="1" dirty="0"/>
              <a:t>X</a:t>
            </a:r>
            <a:r>
              <a:rPr lang="en-US" dirty="0"/>
              <a:t>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</a:t>
            </a:r>
            <a:r>
              <a:rPr lang="en-US" b="1" dirty="0"/>
              <a:t>X</a:t>
            </a: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/>
              <p:nvPr/>
            </p:nvSpPr>
            <p:spPr>
              <a:xfrm>
                <a:off x="590479" y="1949824"/>
                <a:ext cx="10923156" cy="821951"/>
              </a:xfrm>
              <a:prstGeom prst="roundRect">
                <a:avLst/>
              </a:prstGeom>
              <a:solidFill>
                <a:srgbClr val="FF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Our original incorrect solution:</a:t>
                </a:r>
                <a:endParaRPr lang="en-US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𝟑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aces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Then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𝟐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remaining cards: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⋅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79" y="1949824"/>
                <a:ext cx="10923156" cy="821951"/>
              </a:xfrm>
              <a:prstGeom prst="roundRect">
                <a:avLst/>
              </a:prstGeom>
              <a:blipFill>
                <a:blip r:embed="rId3"/>
                <a:stretch>
                  <a:fillRect l="-502" t="-8148" b="-1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38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5F12BC-28E4-44D2-B51D-FC8A6883C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616760" cy="527031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Way 1: We could start with our incorrect solution &amp; </a:t>
                </a:r>
                <a:r>
                  <a:rPr lang="en-US" b="1" dirty="0"/>
                  <a:t>subtract the overcounting.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What kinds of hands do we overcount </a:t>
                </a:r>
                <a:r>
                  <a:rPr lang="en-US" dirty="0"/>
                  <a:t>(counted many times in the sequential process)?</a:t>
                </a:r>
              </a:p>
              <a:p>
                <a:pPr marL="0" indent="0">
                  <a:buNone/>
                </a:pPr>
                <a:r>
                  <a:rPr lang="en-US" dirty="0"/>
                  <a:t>&gt; 5-card hands with 4 Aces (i.e., a hand like {A♧, A♠️, A</a:t>
                </a:r>
                <a:r>
                  <a:rPr lang="en-US" dirty="0">
                    <a:solidFill>
                      <a:srgbClr val="FF0000"/>
                    </a:solidFill>
                  </a:rPr>
                  <a:t>♦️</a:t>
                </a:r>
                <a:r>
                  <a:rPr lang="en-US" dirty="0"/>
                  <a:t>, A</a:t>
                </a:r>
                <a:r>
                  <a:rPr lang="en-US" dirty="0">
                    <a:solidFill>
                      <a:srgbClr val="FF0000"/>
                    </a:solidFill>
                  </a:rPr>
                  <a:t>♥️</a:t>
                </a:r>
                <a:r>
                  <a:rPr lang="en-US" dirty="0"/>
                  <a:t>, </a:t>
                </a:r>
                <a:r>
                  <a:rPr lang="en-US" b="1" dirty="0"/>
                  <a:t>X</a:t>
                </a:r>
                <a:r>
                  <a:rPr lang="en-US" dirty="0"/>
                  <a:t>})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b="1" dirty="0"/>
                  <a:t>So, how many outcomes are overcounted? </a:t>
                </a:r>
              </a:p>
              <a:p>
                <a:pPr marL="0" indent="0">
                  <a:buNone/>
                </a:pPr>
                <a:r>
                  <a:rPr lang="en-US" dirty="0"/>
                  <a:t> &gt;There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5-card hands with all 4 Aces</a:t>
                </a:r>
              </a:p>
              <a:p>
                <a:pPr marL="0" indent="0">
                  <a:buNone/>
                </a:pPr>
                <a:r>
                  <a:rPr lang="en-US" dirty="0"/>
                  <a:t>&gt; Each of these hands is counted 4 times, but we only want to count it once</a:t>
                </a:r>
              </a:p>
              <a:p>
                <a:pPr marL="0" indent="0">
                  <a:buNone/>
                </a:pPr>
                <a:r>
                  <a:rPr lang="en-US" dirty="0"/>
                  <a:t>&gt; So we’ve counted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5F12BC-28E4-44D2-B51D-FC8A6883C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616760" cy="5270319"/>
              </a:xfrm>
              <a:blipFill>
                <a:blip r:embed="rId3"/>
                <a:stretch>
                  <a:fillRect l="-1207" t="-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/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solidFill>
                <a:srgbClr val="FF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Our original incorrect solution:</a:t>
                </a:r>
                <a:endParaRPr lang="en-US" sz="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𝟑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aces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Then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𝟐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𝟒𝟗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remaining cards: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⋅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49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CD58953-EFAB-897F-B5AA-15F803CBA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49824"/>
                <a:ext cx="10923156" cy="821951"/>
              </a:xfrm>
              <a:prstGeom prst="roundRect">
                <a:avLst/>
              </a:prstGeom>
              <a:blipFill>
                <a:blip r:embed="rId4"/>
                <a:stretch>
                  <a:fillRect l="-502" t="-8148" b="-1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C16E0DD-E297-C721-A8F9-7ED3FD324082}"/>
              </a:ext>
            </a:extLst>
          </p:cNvPr>
          <p:cNvSpPr txBox="1"/>
          <p:nvPr/>
        </p:nvSpPr>
        <p:spPr>
          <a:xfrm>
            <a:off x="9373367" y="3541461"/>
            <a:ext cx="2502403" cy="10895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{A♧,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{A♠️,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  <a:p>
            <a:pPr marL="91440" lvl="0" indent="-91440">
              <a:lnSpc>
                <a:spcPct val="90000"/>
              </a:lnSpc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{A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♥️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A♠️, 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♦️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}, {A♧, </a:t>
            </a:r>
            <a:r>
              <a:rPr lang="en-US" b="1" dirty="0"/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570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Way 1: We could </a:t>
                </a:r>
                <a:r>
                  <a:rPr lang="en-US" b="1" dirty="0"/>
                  <a:t>subtract out the overcounting </a:t>
                </a:r>
                <a:r>
                  <a:rPr lang="en-US" dirty="0"/>
                  <a:t>- count exactly which hands are overcounted in our sequential process, and how many times each of those hands are overcounted, and subtract that from our initial count.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Way 2: Try a different approach! The problem with our original solutions was trying to account for the “at least” - </a:t>
                </a:r>
                <a:r>
                  <a:rPr lang="en-US" b="1" dirty="0"/>
                  <a:t>come up with disjoint sets and count separately.</a:t>
                </a:r>
              </a:p>
              <a:p>
                <a:r>
                  <a:rPr lang="en-US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the sum </a:t>
                </a:r>
                <a:r>
                  <a:rPr lang="en-US" dirty="0" err="1"/>
                  <a:t>r</a:t>
                </a:r>
                <a:r>
                  <a:rPr lang="en-US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4"/>
              </a:xfrm>
              <a:blipFill>
                <a:blip r:embed="rId3"/>
                <a:stretch>
                  <a:fillRect l="-1362" t="-169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Way 2: Try a different approach! The problem with our original solutions was trying to account for the “at least” - </a:t>
                </a:r>
                <a:r>
                  <a:rPr lang="en-US" sz="2600" b="1" dirty="0"/>
                  <a:t>come up with disjoint sets and count separately.</a:t>
                </a:r>
              </a:p>
              <a:p>
                <a:r>
                  <a:rPr lang="en-US" sz="2600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Applying the sum </a:t>
                </a:r>
                <a:r>
                  <a:rPr lang="en-US" sz="2600" dirty="0" err="1"/>
                  <a:t>r</a:t>
                </a:r>
                <a:r>
                  <a:rPr lang="en-US" sz="2600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3"/>
                <a:stretch>
                  <a:fillRect l="-1362" t="-1758" r="-654" b="-1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D55A2-C34D-E720-1AD4-186DF999C4E1}"/>
              </a:ext>
            </a:extLst>
          </p:cNvPr>
          <p:cNvSpPr/>
          <p:nvPr/>
        </p:nvSpPr>
        <p:spPr>
          <a:xfrm>
            <a:off x="198304" y="4757306"/>
            <a:ext cx="11901966" cy="1902731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this overcount/undercount?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 valid outcome, there should be exactly 1 set of choices leading to that outcome:</a:t>
            </a:r>
          </a:p>
          <a:p>
            <a:endParaRPr lang="en-US" sz="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A♧, A♠️,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Q ♧, K ♠️ - this will fall under the first case. The only possible set of choices leading to this is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{A♧, A♠️,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1st step and {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 ♧, K ♠️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2nd</a:t>
            </a:r>
          </a:p>
        </p:txBody>
      </p:sp>
    </p:spTree>
    <p:extLst>
      <p:ext uri="{BB962C8B-B14F-4D97-AF65-F5344CB8AC3E}">
        <p14:creationId xmlns:p14="http://schemas.microsoft.com/office/powerpoint/2010/main" val="157918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HW1 is due tonight (11:59pm)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HW2 will come out this evening, due next Wednesday.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Office Hours schedule </a:t>
            </a:r>
            <a:r>
              <a:rPr lang="en-US" dirty="0"/>
              <a:t>is on the calendar on the webpage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1-1s with me/TAs </a:t>
            </a:r>
            <a:r>
              <a:rPr lang="en-US" dirty="0"/>
              <a:t>(see information on Ed)</a:t>
            </a:r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Way 2: Try a different approach! The problem with our original solutions was trying to account for the “at least” - </a:t>
                </a:r>
                <a:r>
                  <a:rPr lang="en-US" sz="2600" b="1" dirty="0"/>
                  <a:t>come up with disjoint sets and count separately.</a:t>
                </a:r>
              </a:p>
              <a:p>
                <a:r>
                  <a:rPr lang="en-US" sz="2600" dirty="0"/>
                  <a:t>Case 1: There are exactly 3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Case 2: There are exactly (all) 4 aces: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Applying the sum </a:t>
                </a:r>
                <a:r>
                  <a:rPr lang="en-US" sz="2600" dirty="0" err="1"/>
                  <a:t>r</a:t>
                </a:r>
                <a:r>
                  <a:rPr lang="en-US" sz="2600" dirty="0"/>
                  <a:t>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3"/>
                <a:stretch>
                  <a:fillRect l="-1362" t="-1758" r="-654" b="-1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D55A2-C34D-E720-1AD4-186DF999C4E1}"/>
              </a:ext>
            </a:extLst>
          </p:cNvPr>
          <p:cNvSpPr/>
          <p:nvPr/>
        </p:nvSpPr>
        <p:spPr>
          <a:xfrm>
            <a:off x="198304" y="4757306"/>
            <a:ext cx="11901966" cy="1902731"/>
          </a:xfrm>
          <a:prstGeom prst="roundRect">
            <a:avLst/>
          </a:prstGeom>
          <a:solidFill>
            <a:srgbClr val="E4F5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this overcount/undercount?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a valid outcome, there should be exactly 1 set of choices leading to that outcome:</a:t>
            </a:r>
          </a:p>
          <a:p>
            <a:endParaRPr lang="en-US" sz="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A♧, A♠️,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K ♠️ - this will fall under the second case. The only possible set of choices leading to this is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{A♧, A♠️,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♦️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♥️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} in the 1st step and {K ♠️} in the 2nd</a:t>
            </a:r>
          </a:p>
        </p:txBody>
      </p:sp>
    </p:spTree>
    <p:extLst>
      <p:ext uri="{BB962C8B-B14F-4D97-AF65-F5344CB8AC3E}">
        <p14:creationId xmlns:p14="http://schemas.microsoft.com/office/powerpoint/2010/main" val="60193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3067-28AA-699D-55EE-0AE5E6C6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03D2-D3C5-FDBA-F6D6-038D76724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There are often many ways to do the same problem! 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 check for overcounting, try </a:t>
            </a:r>
            <a:r>
              <a:rPr lang="en-US" dirty="0" err="1"/>
              <a:t>thinkin</a:t>
            </a:r>
            <a:r>
              <a:rPr lang="en-US" dirty="0"/>
              <a:t> about some actual outcomes that we want to be counted exactly once and make sure it can be constructed with exactly one set of choices in the sequential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8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7CC-164A-4252-85B1-3D35A550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824C-DCC6-4BAA-AB96-30466680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far…we’ve done a lot of counting.</a:t>
            </a:r>
          </a:p>
          <a:p>
            <a:endParaRPr lang="en-US" dirty="0"/>
          </a:p>
          <a:p>
            <a:r>
              <a:rPr lang="en-US" dirty="0"/>
              <a:t>Starting today, we get to calculate </a:t>
            </a:r>
            <a:r>
              <a:rPr lang="en-US" b="1" dirty="0"/>
              <a:t>probabilities</a:t>
            </a:r>
            <a:r>
              <a:rPr lang="en-US" dirty="0"/>
              <a:t>! </a:t>
            </a:r>
          </a:p>
          <a:p>
            <a:pPr lvl="1"/>
            <a:r>
              <a:rPr lang="en-US" dirty="0"/>
              <a:t>And the counting techniques we’ve learned are going to come in handy when computing probabilities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r>
              <a:rPr lang="en-US" dirty="0"/>
              <a:t>Mostly notation and vocabulary today. </a:t>
            </a:r>
          </a:p>
        </p:txBody>
      </p:sp>
    </p:spTree>
    <p:extLst>
      <p:ext uri="{BB962C8B-B14F-4D97-AF65-F5344CB8AC3E}">
        <p14:creationId xmlns:p14="http://schemas.microsoft.com/office/powerpoint/2010/main" val="174512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5154-280B-E322-AB39-E065D1B4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346813"/>
            <a:ext cx="2339441" cy="506282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D9AEC-DCDF-8FCC-A909-1FB308F98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r>
              <a:rPr lang="en-US" dirty="0"/>
              <a:t>Probability is a way of </a:t>
            </a:r>
            <a:r>
              <a:rPr lang="en-US" b="1" u="sng" dirty="0"/>
              <a:t>quantifying </a:t>
            </a:r>
            <a:r>
              <a:rPr lang="en-US" u="sng" dirty="0"/>
              <a:t>our uncertainty</a:t>
            </a:r>
            <a:r>
              <a:rPr lang="en-US" dirty="0"/>
              <a:t> when more than one outcome is possible</a:t>
            </a:r>
          </a:p>
          <a:p>
            <a:pPr lvl="1"/>
            <a:r>
              <a:rPr lang="en-US" dirty="0"/>
              <a:t>What is the probability that is rains tomorrow? </a:t>
            </a:r>
          </a:p>
          <a:p>
            <a:pPr lvl="1"/>
            <a:r>
              <a:rPr lang="en-US" dirty="0"/>
              <a:t>What is the probability that I get a 6 when rolling a dice? </a:t>
            </a:r>
          </a:p>
          <a:p>
            <a:pPr lvl="1"/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5422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r>
              <a:rPr lang="en-US" dirty="0"/>
              <a:t>Probability is a way of </a:t>
            </a:r>
            <a:r>
              <a:rPr lang="en-US" b="1" u="sng" dirty="0"/>
              <a:t>quantifying </a:t>
            </a:r>
            <a:r>
              <a:rPr lang="en-US" u="sng" dirty="0"/>
              <a:t>our uncertainty</a:t>
            </a:r>
            <a:r>
              <a:rPr lang="en-US" dirty="0"/>
              <a:t> when more than one outcome is possible</a:t>
            </a:r>
          </a:p>
          <a:p>
            <a:pPr lvl="1"/>
            <a:r>
              <a:rPr lang="en-US" dirty="0"/>
              <a:t>What is the probability that is rains tomorrow? </a:t>
            </a:r>
          </a:p>
          <a:p>
            <a:pPr lvl="1"/>
            <a:r>
              <a:rPr lang="en-US" dirty="0"/>
              <a:t>What is the probability that I get a 6 when rolling a dice? </a:t>
            </a:r>
          </a:p>
          <a:p>
            <a:pPr lvl="1"/>
            <a:endParaRPr lang="en-US" dirty="0"/>
          </a:p>
          <a:p>
            <a:r>
              <a:rPr lang="en-US" i="1" dirty="0"/>
              <a:t>To have “real-world” examples, we’re going to make some </a:t>
            </a:r>
            <a:r>
              <a:rPr lang="en-US" i="1" u="sng" dirty="0"/>
              <a:t>assumptions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334150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42B7-54E5-4206-8952-F77899A3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3874797"/>
            <a:ext cx="11187258" cy="2628901"/>
          </a:xfrm>
        </p:spPr>
        <p:txBody>
          <a:bodyPr/>
          <a:lstStyle/>
          <a:p>
            <a:r>
              <a:rPr lang="en-US" b="1" i="1" dirty="0"/>
              <a:t>Examples:</a:t>
            </a:r>
          </a:p>
          <a:p>
            <a:r>
              <a:rPr lang="en-US" dirty="0"/>
              <a:t>Tossing a fair coin</a:t>
            </a:r>
          </a:p>
          <a:p>
            <a:r>
              <a:rPr lang="en-US" dirty="0"/>
              <a:t>Rolling a dice</a:t>
            </a:r>
          </a:p>
          <a:p>
            <a:r>
              <a:rPr lang="en-US" dirty="0"/>
              <a:t>Drawing a name from a hat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1"/>
            <a:ext cx="9894641" cy="2048158"/>
            <a:chOff x="1185842" y="3429000"/>
            <a:chExt cx="6111311" cy="24129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8F3D42-0856-41E1-8927-FF71511C0138}"/>
                </a:ext>
              </a:extLst>
            </p:cNvPr>
            <p:cNvSpPr/>
            <p:nvPr/>
          </p:nvSpPr>
          <p:spPr>
            <a:xfrm>
              <a:off x="1185842" y="3429000"/>
              <a:ext cx="6111311" cy="241296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 action or process that leads to one or more outcomes.</a:t>
              </a:r>
            </a:p>
            <a:p>
              <a:endParaRPr lang="en-US" sz="4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 </a:t>
              </a:r>
              <a:r>
                <a:rPr lang="en-US" sz="28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random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experiment is an experiment where the outcome can’t be predicted with certainty beforehand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 b="-17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set of all possible outcomes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766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Get a head in one coin flip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8" y="1552292"/>
            <a:ext cx="7974401" cy="1636386"/>
            <a:chOff x="1185841" y="3429000"/>
            <a:chExt cx="627328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subset of the sample space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1453" r="-2829"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263763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Cards</a:t>
            </a:r>
            <a:br>
              <a:rPr lang="en-US" sz="2400" dirty="0"/>
            </a:br>
            <a:r>
              <a:rPr lang="en-US" sz="2400" dirty="0"/>
              <a:t>A lot of counting problems deal with cards!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A “standard” deck of cards has 52 cards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Each card has one of </a:t>
                </a:r>
                <a:r>
                  <a:rPr lang="en-US" b="1" dirty="0"/>
                  <a:t>4 suits</a:t>
                </a:r>
              </a:p>
              <a:p>
                <a:pPr lvl="1"/>
                <a:r>
                  <a:rPr lang="en-US" dirty="0"/>
                  <a:t>diamonds </a:t>
                </a:r>
                <a:r>
                  <a:rPr lang="en-US" dirty="0">
                    <a:solidFill>
                      <a:srgbClr val="FF0000"/>
                    </a:solidFill>
                  </a:rPr>
                  <a:t>️♦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hearts</a:t>
                </a:r>
                <a:r>
                  <a:rPr lang="en-US" dirty="0">
                    <a:solidFill>
                      <a:srgbClr val="FF0000"/>
                    </a:solidFill>
                  </a:rPr>
                  <a:t> ♥️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clubs ♧, </a:t>
                </a:r>
              </a:p>
              <a:p>
                <a:pPr lvl="1"/>
                <a:r>
                  <a:rPr lang="en-US" dirty="0"/>
                  <a:t>spades ♠️</a:t>
                </a:r>
              </a:p>
              <a:p>
                <a:r>
                  <a:rPr lang="en-US" dirty="0"/>
                  <a:t>and one of </a:t>
                </a:r>
                <a:r>
                  <a:rPr lang="en-US" b="1" dirty="0"/>
                  <a:t>13 values/ranks </a:t>
                </a:r>
                <a:r>
                  <a:rPr lang="en-US" dirty="0"/>
                  <a:t>(Ace,2,3,4,5,6,7,8,9,10,Jack,Queen, King). 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b="1" dirty="0"/>
                  <a:t>Ace</a:t>
                </a:r>
                <a:r>
                  <a:rPr lang="en-US" sz="3100" dirty="0">
                    <a:solidFill>
                      <a:srgbClr val="FF0000"/>
                    </a:solidFill>
                  </a:rPr>
                  <a:t>♦,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5</a:t>
                </a:r>
                <a:r>
                  <a:rPr kumimoji="0" 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♦</a:t>
                </a:r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5</a:t>
                </a:r>
                <a:r>
                  <a:rPr lang="en-US" sz="3200" dirty="0"/>
                  <a:t>♧, </a:t>
                </a:r>
                <a:r>
                  <a:rPr lang="en-US" b="1" dirty="0"/>
                  <a:t>10</a:t>
                </a:r>
                <a:r>
                  <a:rPr lang="en-US" sz="3200" dirty="0"/>
                  <a:t>♠️ </a:t>
                </a:r>
                <a:r>
                  <a:rPr lang="en-US" sz="2200" dirty="0"/>
                  <a:t>are all possible cards</a:t>
                </a:r>
                <a:endParaRPr lang="en-US" sz="3100" dirty="0"/>
              </a:p>
              <a:p>
                <a:r>
                  <a:rPr lang="en-US" dirty="0"/>
                  <a:t>A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-card-hand” is an unordered set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cards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1525" t="-1921" b="-3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Get a head in one coin flip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8" y="1552292"/>
            <a:ext cx="7974401" cy="1636386"/>
            <a:chOff x="1185841" y="3429000"/>
            <a:chExt cx="627328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subset of the sample space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1453" r="-2829"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263763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8E28066-2067-A831-6433-DE24279F59EB}"/>
                  </a:ext>
                </a:extLst>
              </p:cNvPr>
              <p:cNvSpPr/>
              <p:nvPr/>
            </p:nvSpPr>
            <p:spPr>
              <a:xfrm>
                <a:off x="575238" y="5765677"/>
                <a:ext cx="11437692" cy="82295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Notation note: Since sets are usually represented with a single capital letter, we also </a:t>
                </a:r>
                <a:r>
                  <a:rPr lang="en-US" sz="2400" i="1" u="sng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denote events with a single capital letter</a:t>
                </a:r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(it doesn’t have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it can be anything!)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8E28066-2067-A831-6433-DE24279F5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5765677"/>
                <a:ext cx="11437692" cy="822959"/>
              </a:xfrm>
              <a:prstGeom prst="roundRect">
                <a:avLst/>
              </a:prstGeom>
              <a:blipFill>
                <a:blip r:embed="rId5"/>
                <a:stretch>
                  <a:fillRect l="-479" t="-5185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3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99604"/>
              </p:ext>
            </p:extLst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280F2-222A-E732-95F2-C233B49D29FC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280F2-222A-E732-95F2-C233B49D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3"/>
                <a:stretch>
                  <a:fillRect l="-3268" t="-2056" r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595821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871067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40521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15767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595821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871067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40521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15767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/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“the sum of the dice is even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”. The outcomes in this event are in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,(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)}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blipFill>
                <a:blip r:embed="rId3"/>
                <a:stretch>
                  <a:fillRect l="-2220" t="-3691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0DE2C-E103-D0FE-D126-8E43D1803EAD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0DE2C-E103-D0FE-D126-8E43D180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4"/>
                <a:stretch>
                  <a:fillRect l="-3268" t="-2056" r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9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160EB-9129-4DD2-B41B-69BAB29FFDC5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160EB-9129-4DD2-B41B-69BAB29FF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3"/>
                <a:stretch>
                  <a:fillRect l="-3268" t="-2056"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595821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871067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40521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15767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595821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871067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40521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15767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362192" y="1304947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114652" y="1272514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8816901" y="1212081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050566" y="1272514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/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“the sum of the dice is even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”. The outcomes in this event are in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,(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)}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blipFill>
                <a:blip r:embed="rId4"/>
                <a:stretch>
                  <a:fillRect l="-2220" t="-3691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DF8ED0-316D-12D0-5740-359C2196BEEB}"/>
                  </a:ext>
                </a:extLst>
              </p:cNvPr>
              <p:cNvSpPr txBox="1"/>
              <p:nvPr/>
            </p:nvSpPr>
            <p:spPr>
              <a:xfrm>
                <a:off x="5970588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“first die is a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The outcomes in this event are in </a:t>
                </a:r>
                <a:r>
                  <a:rPr lang="en-US" sz="2800" dirty="0">
                    <a:solidFill>
                      <a:schemeClr val="accent5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green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DF8ED0-316D-12D0-5740-359C2196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588" y="4741702"/>
                <a:ext cx="5492544" cy="1815882"/>
              </a:xfrm>
              <a:prstGeom prst="rect">
                <a:avLst/>
              </a:prstGeom>
              <a:blipFill>
                <a:blip r:embed="rId5"/>
                <a:stretch>
                  <a:fillRect l="-2220" t="-3691" r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773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6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  <a:p>
                <a:r>
                  <a:rPr lang="en-US" dirty="0"/>
                  <a:t>For example, if we flip a coin </a:t>
                </a:r>
                <a:r>
                  <a:rPr lang="en-US" b="1" dirty="0"/>
                  <a:t>and </a:t>
                </a:r>
                <a:r>
                  <a:rPr lang="en-US" dirty="0"/>
                  <a:t>roll a dice: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14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356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  <a:p>
                <a:r>
                  <a:rPr lang="en-US" dirty="0"/>
                  <a:t>For example, if we flip a coin </a:t>
                </a:r>
                <a:r>
                  <a:rPr lang="en-US" b="1" dirty="0"/>
                  <a:t>and </a:t>
                </a:r>
                <a:r>
                  <a:rPr lang="en-US" dirty="0"/>
                  <a:t>roll a dice: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14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blipFill>
                <a:blip r:embed="rId4"/>
                <a:stretch>
                  <a:fillRect t="-4969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50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63027"/>
                <a:ext cx="11187258" cy="20213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Formally, we define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 that assigns a probability to every outcome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 in the sample space.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63027"/>
                <a:ext cx="11187258" cy="2021305"/>
              </a:xfrm>
              <a:blipFill>
                <a:blip r:embed="rId3"/>
                <a:stretch>
                  <a:fillRect l="-1525" t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or event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66959-D9F0-FE75-BCC7-4E1A2052AA7B}"/>
                  </a:ext>
                </a:extLst>
              </p:cNvPr>
              <p:cNvSpPr txBox="1"/>
              <p:nvPr/>
            </p:nvSpPr>
            <p:spPr>
              <a:xfrm>
                <a:off x="4278570" y="4950145"/>
                <a:ext cx="924636" cy="68103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66959-D9F0-FE75-BCC7-4E1A2052A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70" y="4950145"/>
                <a:ext cx="924636" cy="6810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772D6-CE53-EE1F-1F19-DB2DAE02E8A4}"/>
                  </a:ext>
                </a:extLst>
              </p:cNvPr>
              <p:cNvSpPr txBox="1"/>
              <p:nvPr/>
            </p:nvSpPr>
            <p:spPr>
              <a:xfrm>
                <a:off x="600097" y="4593236"/>
                <a:ext cx="3019969" cy="1396127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(a particular outcome</a:t>
                </a:r>
              </a:p>
              <a:p>
                <a:pPr algn="ctr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-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772D6-CE53-EE1F-1F19-DB2DAE02E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7" y="4593236"/>
                <a:ext cx="3019969" cy="1396127"/>
              </a:xfrm>
              <a:prstGeom prst="roundRect">
                <a:avLst/>
              </a:prstGeom>
              <a:blipFill>
                <a:blip r:embed="rId5"/>
                <a:stretch>
                  <a:fillRect l="-2621" r="-2621" b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95BF06-A042-7635-85D7-62CD5223FFD9}"/>
                  </a:ext>
                </a:extLst>
              </p:cNvPr>
              <p:cNvSpPr txBox="1"/>
              <p:nvPr/>
            </p:nvSpPr>
            <p:spPr>
              <a:xfrm>
                <a:off x="5861710" y="4593236"/>
                <a:ext cx="4497479" cy="1396127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A value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(the probability of that outcome)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95BF06-A042-7635-85D7-62CD5223F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0" y="4593236"/>
                <a:ext cx="4497479" cy="1396127"/>
              </a:xfrm>
              <a:prstGeom prst="roundRect">
                <a:avLst/>
              </a:prstGeom>
              <a:blipFill>
                <a:blip r:embed="rId6"/>
                <a:stretch>
                  <a:fillRect l="-2035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9C3A76-026D-D7DC-7698-7FBBE4E3A81C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>
            <a:off x="3620066" y="5291300"/>
            <a:ext cx="658504" cy="103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7100AA-31CA-F1D5-A79B-B0F3E83428D6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5203206" y="5290664"/>
            <a:ext cx="658504" cy="6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978547-DD81-17B2-1F40-D852C678485D}"/>
                  </a:ext>
                </a:extLst>
              </p:cNvPr>
              <p:cNvSpPr txBox="1"/>
              <p:nvPr/>
            </p:nvSpPr>
            <p:spPr>
              <a:xfrm>
                <a:off x="460208" y="6328611"/>
                <a:ext cx="8888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Notation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equivalent!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978547-DD81-17B2-1F40-D852C678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8" y="6328611"/>
                <a:ext cx="8888329" cy="461665"/>
              </a:xfrm>
              <a:prstGeom prst="rect">
                <a:avLst/>
              </a:prstGeom>
              <a:blipFill>
                <a:blip r:embed="rId7"/>
                <a:stretch>
                  <a:fillRect l="-102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pPr lvl="1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assigns a probability to each outcome in the sample space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pPr lvl="1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assigns a probability to each outcome in the sample space</a:t>
                </a:r>
              </a:p>
              <a:p>
                <a:endParaRPr lang="en-US" dirty="0"/>
              </a:p>
              <a:p>
                <a:r>
                  <a:rPr lang="en-US" b="1" dirty="0"/>
                  <a:t>It depends on what we want to model!</a:t>
                </a:r>
              </a:p>
              <a:p>
                <a:r>
                  <a:rPr lang="en-US" dirty="0"/>
                  <a:t>If we have a </a:t>
                </a:r>
                <a:r>
                  <a:rPr lang="en-US" i="1" dirty="0"/>
                  <a:t>fair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</a:t>
                </a:r>
                <a:r>
                  <a:rPr lang="en-US" i="1" dirty="0"/>
                  <a:t>biased coin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30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Cards</a:t>
            </a:r>
            <a:br>
              <a:rPr lang="en-US" sz="2400" dirty="0"/>
            </a:br>
            <a:r>
              <a:rPr lang="en-US" sz="2400" dirty="0"/>
              <a:t>A lot of counting problems deal with cards!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90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u="sng" dirty="0"/>
                  <a:t>A “standard” deck of cards has 52 cards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Each card has one of </a:t>
                </a:r>
                <a:r>
                  <a:rPr lang="en-US" b="1" dirty="0"/>
                  <a:t>4 suits</a:t>
                </a:r>
              </a:p>
              <a:p>
                <a:pPr lvl="1"/>
                <a:r>
                  <a:rPr lang="en-US" dirty="0"/>
                  <a:t>diamonds </a:t>
                </a:r>
                <a:r>
                  <a:rPr lang="en-US" dirty="0">
                    <a:solidFill>
                      <a:srgbClr val="FF0000"/>
                    </a:solidFill>
                  </a:rPr>
                  <a:t>️♦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hearts</a:t>
                </a:r>
                <a:r>
                  <a:rPr lang="en-US" dirty="0">
                    <a:solidFill>
                      <a:srgbClr val="FF0000"/>
                    </a:solidFill>
                  </a:rPr>
                  <a:t> ♥️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clubs ♧, </a:t>
                </a:r>
              </a:p>
              <a:p>
                <a:pPr lvl="1"/>
                <a:r>
                  <a:rPr lang="en-US" dirty="0"/>
                  <a:t>spades ♠️</a:t>
                </a:r>
              </a:p>
              <a:p>
                <a:r>
                  <a:rPr lang="en-US" dirty="0"/>
                  <a:t>and one of </a:t>
                </a:r>
                <a:r>
                  <a:rPr lang="en-US" b="1" dirty="0"/>
                  <a:t>13 values/ranks </a:t>
                </a:r>
                <a:r>
                  <a:rPr lang="en-US" dirty="0"/>
                  <a:t>(Ace,2,3,4,5,6,7,8,9,10,Jack,Queen, King). 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b="1" dirty="0"/>
                  <a:t>Ace</a:t>
                </a:r>
                <a:r>
                  <a:rPr lang="en-US" sz="3100" dirty="0">
                    <a:solidFill>
                      <a:srgbClr val="FF0000"/>
                    </a:solidFill>
                  </a:rPr>
                  <a:t>♦,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5</a:t>
                </a:r>
                <a:r>
                  <a:rPr kumimoji="0" 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♦</a:t>
                </a:r>
                <a:r>
                  <a:rPr lang="en-US" b="1" dirty="0">
                    <a:solidFill>
                      <a:prstClr val="black"/>
                    </a:solidFill>
                  </a:rPr>
                  <a:t>,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5</a:t>
                </a:r>
                <a:r>
                  <a:rPr lang="en-US" sz="3200" dirty="0"/>
                  <a:t>♧, </a:t>
                </a:r>
                <a:r>
                  <a:rPr lang="en-US" b="1" dirty="0"/>
                  <a:t>10</a:t>
                </a:r>
                <a:r>
                  <a:rPr lang="en-US" sz="3200" dirty="0"/>
                  <a:t>♠️ </a:t>
                </a:r>
                <a:r>
                  <a:rPr lang="en-US" sz="2200" dirty="0"/>
                  <a:t>are all possible cards</a:t>
                </a:r>
                <a:endParaRPr lang="en-US" sz="3100" dirty="0"/>
              </a:p>
              <a:p>
                <a:r>
                  <a:rPr lang="en-US" dirty="0"/>
                  <a:t>A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-card-hand” is an unordered set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cards</a:t>
                </a:r>
              </a:p>
              <a:p>
                <a:endParaRPr lang="en-US" sz="1100" dirty="0"/>
              </a:p>
              <a:p>
                <a:r>
                  <a:rPr lang="en-US" dirty="0"/>
                  <a:t>How many five-card “flushes” are there? – a flush is a hand of cards all of the same suit. (e.g., {A♠️, 3♠️, 5♠️, 6♠️, Q♠️})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90448"/>
              </a:xfrm>
              <a:blipFill>
                <a:blip r:embed="rId3"/>
                <a:stretch>
                  <a:fillRect l="-1362" t="-2618" r="-654" b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205505B-7621-6FA9-F743-56FFFA1AB41B}"/>
              </a:ext>
            </a:extLst>
          </p:cNvPr>
          <p:cNvSpPr/>
          <p:nvPr/>
        </p:nvSpPr>
        <p:spPr>
          <a:xfrm>
            <a:off x="8188028" y="5966171"/>
            <a:ext cx="3428732" cy="77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1138432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7" y="1431758"/>
            <a:ext cx="10389096" cy="3753853"/>
            <a:chOff x="1185841" y="3650053"/>
            <a:chExt cx="6111312" cy="1360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64008" rtlCol="0" anchor="t" anchorCtr="0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 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(discrete) probability space 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the </a:t>
                  </a:r>
                  <a:r>
                    <a:rPr lang="en-US" sz="2800" u="sng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the </a:t>
                  </a:r>
                  <a:r>
                    <a:rPr lang="en-US" sz="2800" u="sng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probability measure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satisfies: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</m:oMath>
                  </a14:m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blipFill>
                  <a:blip r:embed="rId3"/>
                  <a:stretch>
                    <a:fillRect l="-1173" t="-16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185841" y="3650053"/>
              <a:ext cx="6101786" cy="30219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Experiment: 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….,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 valid probability space?</a:t>
                </a:r>
              </a:p>
              <a:p>
                <a:r>
                  <a:rPr lang="en-US" b="0" dirty="0"/>
                  <a:t>☑️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☑️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28385-A806-07A6-13D0-55D48356BFED}"/>
                  </a:ext>
                </a:extLst>
              </p:cNvPr>
              <p:cNvSpPr txBox="1"/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28385-A806-07A6-13D0-55D48356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Formally,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only single outcomes. But…we will use the same notation to define the probability of an event (set of outcomes)!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An Event? </a:t>
            </a:r>
          </a:p>
        </p:txBody>
      </p:sp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Formally, 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only single outcomes. But…we will use the same notation to define the probability of an event (set of outcomes)!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An Event?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F1D68-8647-9C48-C2AA-E7F4363B12E9}"/>
                  </a:ext>
                </a:extLst>
              </p:cNvPr>
              <p:cNvSpPr txBox="1"/>
              <p:nvPr/>
            </p:nvSpPr>
            <p:spPr>
              <a:xfrm>
                <a:off x="429502" y="4138219"/>
                <a:ext cx="11762498" cy="2526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Example: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Flip a fair coin and roll a fair (6-sided) die.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𝜔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𝜔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be the event the dice is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𝑇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lvl="0" indent="-91440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F1D68-8647-9C48-C2AA-E7F4363B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138219"/>
                <a:ext cx="11762498" cy="2526717"/>
              </a:xfrm>
              <a:prstGeom prst="rect">
                <a:avLst/>
              </a:prstGeom>
              <a:blipFill>
                <a:blip r:embed="rId5"/>
                <a:stretch>
                  <a:fillRect l="-52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A8798-64CB-F7F8-24BD-E2139FB29D5A}"/>
                  </a:ext>
                </a:extLst>
              </p:cNvPr>
              <p:cNvSpPr txBox="1"/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A8798-64CB-F7F8-24BD-E2139FB2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88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3495943" cy="590415"/>
          </a:xfrm>
        </p:spPr>
        <p:txBody>
          <a:bodyPr/>
          <a:lstStyle/>
          <a:p>
            <a:r>
              <a:rPr lang="en-US" dirty="0"/>
              <a:t>Probability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7D864-7D48-1A15-16D8-AFFC085E4A6C}"/>
                  </a:ext>
                </a:extLst>
              </p:cNvPr>
              <p:cNvSpPr txBox="1"/>
              <p:nvPr/>
            </p:nvSpPr>
            <p:spPr>
              <a:xfrm>
                <a:off x="575239" y="1400071"/>
                <a:ext cx="10936180" cy="1938116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 wrote down 2 requirements (axioms) on probability measures</a:t>
                </a:r>
              </a:p>
              <a:p>
                <a:pPr marL="225425" marR="0" lvl="0" indent="238125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(non-negativity)</a:t>
                </a:r>
              </a:p>
              <a:p>
                <a:pPr marL="225425" marR="0" lvl="0" indent="238125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 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(normalization)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57D864-7D48-1A15-16D8-AFFC085E4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00071"/>
                <a:ext cx="10936180" cy="1938116"/>
              </a:xfrm>
              <a:prstGeom prst="roundRect">
                <a:avLst/>
              </a:prstGeom>
              <a:blipFill>
                <a:blip r:embed="rId3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594969"/>
                <a:ext cx="11187258" cy="2664287"/>
              </a:xfrm>
            </p:spPr>
            <p:txBody>
              <a:bodyPr/>
              <a:lstStyle/>
              <a:p>
                <a:r>
                  <a:rPr lang="en-US" dirty="0"/>
                  <a:t>These lead quickly to these </a:t>
                </a:r>
                <a:r>
                  <a:rPr lang="en-US" b="1" dirty="0"/>
                  <a:t>three corollaries</a:t>
                </a:r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594969"/>
                <a:ext cx="11187258" cy="2664287"/>
              </a:xfrm>
              <a:blipFill>
                <a:blip r:embed="rId4"/>
                <a:stretch>
                  <a:fillRect l="-1362" t="-4119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5725576" cy="590415"/>
          </a:xfrm>
        </p:spPr>
        <p:txBody>
          <a:bodyPr/>
          <a:lstStyle/>
          <a:p>
            <a:r>
              <a:rPr lang="en-US" dirty="0"/>
              <a:t>Uniform Probability Spaces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828" y="3717179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dirty="0"/>
              <a:t>A common type of probability space!</a:t>
            </a:r>
          </a:p>
        </p:txBody>
      </p:sp>
    </p:spTree>
    <p:extLst>
      <p:ext uri="{BB962C8B-B14F-4D97-AF65-F5344CB8AC3E}">
        <p14:creationId xmlns:p14="http://schemas.microsoft.com/office/powerpoint/2010/main" val="1852544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?  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86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/>
                  <a:t>For example,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&gt; Flipping a </a:t>
                </a:r>
                <a:r>
                  <a:rPr lang="en-US" u="sng" dirty="0"/>
                  <a:t>fair</a:t>
                </a:r>
                <a:r>
                  <a:rPr lang="en-US" dirty="0"/>
                  <a:t> coin: for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&gt; Rolling a </a:t>
                </a:r>
                <a:r>
                  <a:rPr lang="en-US" u="sng" dirty="0"/>
                  <a:t>fair</a:t>
                </a:r>
                <a:r>
                  <a:rPr lang="en-US" dirty="0"/>
                  <a:t> dice: for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Finding the </a:t>
                </a:r>
                <a:r>
                  <a:rPr lang="en-US" u="sng" dirty="0"/>
                  <a:t>probability of an event in a uniform probability space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  =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53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Five-card “flushes”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705366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How many five-card “flushes” are there? – a flush is a hand of cards all of the same suit. </a:t>
                </a:r>
              </a:p>
              <a:p>
                <a:pPr lvl="1"/>
                <a:r>
                  <a:rPr lang="en-US" dirty="0"/>
                  <a:t>Think: How would I create a set of cards that is a flush? </a:t>
                </a:r>
              </a:p>
              <a:p>
                <a:pPr lvl="1"/>
                <a:endParaRPr lang="en-US" sz="600" dirty="0"/>
              </a:p>
              <a:p>
                <a:r>
                  <a:rPr lang="en-US" b="1" i="1" dirty="0"/>
                  <a:t>Way 1: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1. Pick the suit (e.g., ♠️)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2. Pick the specific values/cards from that suit (e.g., {A,3,5,6,Q})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Now we’ve created an unordered 5-card flush! (e.g., {A♠️, 3♠️, 5♠️, 6♠️, Q♠️})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705366" cy="4845504"/>
              </a:xfrm>
              <a:blipFill>
                <a:blip r:embed="rId3"/>
                <a:stretch>
                  <a:fillRect l="-145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9DD4AF3-5984-71A6-B3D8-105841BEE600}"/>
              </a:ext>
            </a:extLst>
          </p:cNvPr>
          <p:cNvSpPr/>
          <p:nvPr/>
        </p:nvSpPr>
        <p:spPr>
          <a:xfrm>
            <a:off x="575239" y="5351607"/>
            <a:ext cx="1678863" cy="64139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 Probability Space </a:t>
            </a:r>
            <a:r>
              <a:rPr lang="en-US" sz="3100" dirty="0"/>
              <a:t>(summarized </a:t>
            </a:r>
            <a:r>
              <a:rPr lang="en-US" sz="3100" dirty="0">
                <a:sym typeface="Wingdings" panose="05000000000000000000" pitchFamily="2" charset="2"/>
              </a:rPr>
              <a:t>)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Finding the </a:t>
                </a:r>
                <a:r>
                  <a:rPr lang="en-US" u="sng" dirty="0"/>
                  <a:t>probability of an event in a uniform probability space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  =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72FA395-1F45-1D8E-B966-60525C96C240}"/>
              </a:ext>
            </a:extLst>
          </p:cNvPr>
          <p:cNvGrpSpPr/>
          <p:nvPr/>
        </p:nvGrpSpPr>
        <p:grpSpPr>
          <a:xfrm>
            <a:off x="575237" y="1431758"/>
            <a:ext cx="10389096" cy="3753853"/>
            <a:chOff x="1185841" y="3650053"/>
            <a:chExt cx="6111312" cy="1360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958CF15-D2D6-E71E-F0EF-99C381D36252}"/>
                    </a:ext>
                  </a:extLst>
                </p:cNvPr>
                <p:cNvSpPr/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64008" rtlCol="0" anchor="t" anchorCtr="0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uniform probability space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a probability space where all outcomes in the sample space are 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equally likely 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to occur.</a:t>
                  </a:r>
                </a:p>
                <a:p>
                  <a:pPr marR="0" lvl="0" algn="l" defTabSz="914400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rgbClr val="1CADE4"/>
                    </a:buClr>
                    <a:buSzPct val="100000"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&gt; For every </a:t>
                  </a: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outcome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rgbClr val="1CADE4"/>
                    </a:buClr>
                    <a:buSzPct val="100000"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&gt; For an </a:t>
                  </a: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event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𝐸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958CF15-D2D6-E71E-F0EF-99C381D36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blipFill>
                  <a:blip r:embed="rId4"/>
                  <a:stretch>
                    <a:fillRect l="-1173" t="-16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420233-3228-3271-06AF-4BAB27AE5083}"/>
                </a:ext>
              </a:extLst>
            </p:cNvPr>
            <p:cNvSpPr/>
            <p:nvPr/>
          </p:nvSpPr>
          <p:spPr>
            <a:xfrm>
              <a:off x="1185841" y="3650053"/>
              <a:ext cx="6101786" cy="30219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Uniform </a:t>
              </a:r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  <a:endParaRPr lang="en-US" sz="3200" b="1" i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430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14C8BAA-37D7-AFCB-A12F-5E14E43EA0FC}"/>
              </a:ext>
            </a:extLst>
          </p:cNvPr>
          <p:cNvSpPr/>
          <p:nvPr/>
        </p:nvSpPr>
        <p:spPr>
          <a:xfrm>
            <a:off x="5667879" y="3886609"/>
            <a:ext cx="5948881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Claris knows how much to explain</a:t>
            </a:r>
          </a:p>
          <a:p>
            <a:pPr algn="ctr"/>
            <a:r>
              <a:rPr lang="en-US" sz="2400" dirty="0"/>
              <a:t>Go to </a:t>
            </a:r>
            <a:r>
              <a:rPr lang="en-US" sz="2400" b="1" dirty="0"/>
              <a:t>pollev.com/cse312 </a:t>
            </a:r>
            <a:r>
              <a:rPr lang="en-US" sz="2400" dirty="0"/>
              <a:t>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2207580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8F14-97FE-48B3-8A41-71291E59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50095"/>
          </a:xfrm>
        </p:spPr>
        <p:txBody>
          <a:bodyPr>
            <a:normAutofit/>
          </a:bodyPr>
          <a:lstStyle/>
          <a:p>
            <a:r>
              <a:rPr lang="en-US" dirty="0"/>
              <a:t>Let your sample space be all possible outcomes of a sequence of 100 coin tosses. Assign the uniform measure to this sample space. What is the probability of the event “there are exactly 50 heads?</a:t>
            </a:r>
          </a:p>
          <a:p>
            <a:endParaRPr lang="en-US" sz="1300" b="0" i="0" dirty="0">
              <a:latin typeface="Cambria Math" panose="02040503050406030204" pitchFamily="18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06004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62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r>
                  <a:rPr lang="en-US" dirty="0"/>
                  <a:t>Our probability measure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16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r>
                  <a:rPr lang="en-US" dirty="0"/>
                  <a:t>Our probability measure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event that there are exactly 50 heads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because we pick which of the 50 coin tosses are heads – the rest are tails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49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8F14-97FE-48B3-8A41-71291E59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your sample space be all possible outcomes of a sequence of 100 coin tosses. Assign the uniform measure to this sample space. What is the probability of the event “there are exactly 50 heads?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C7DAB-A802-0911-7153-DFF60E9FA42F}"/>
                  </a:ext>
                </a:extLst>
              </p:cNvPr>
              <p:cNvSpPr txBox="1"/>
              <p:nvPr/>
            </p:nvSpPr>
            <p:spPr>
              <a:xfrm>
                <a:off x="429500" y="2917550"/>
                <a:ext cx="11187259" cy="3577725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⚠️We need to be careful how we define the sample space! ⚠️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if we defined the sample space as the number of heads in the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99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100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we can’t use a uniform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probability space because every outcome is not equally likely here.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we want to use a uniform probability, pick a sample space where every outcome is equally likely!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C7DAB-A802-0911-7153-DFF60E9FA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2917550"/>
                <a:ext cx="11187259" cy="3577725"/>
              </a:xfrm>
              <a:prstGeom prst="roundRect">
                <a:avLst/>
              </a:prstGeom>
              <a:blipFill>
                <a:blip r:embed="rId3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7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508468" cy="590415"/>
          </a:xfrm>
        </p:spPr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828" y="3717179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dirty="0"/>
              <a:t>Mainly focusing on uniform probability spaces</a:t>
            </a:r>
          </a:p>
        </p:txBody>
      </p:sp>
    </p:spTree>
    <p:extLst>
      <p:ext uri="{BB962C8B-B14F-4D97-AF65-F5344CB8AC3E}">
        <p14:creationId xmlns:p14="http://schemas.microsoft.com/office/powerpoint/2010/main" val="426610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Five-card “flushes”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i="1" dirty="0"/>
                  <a:t>Way 2: </a:t>
                </a:r>
              </a:p>
              <a:p>
                <a:r>
                  <a:rPr lang="en-US" b="1" dirty="0"/>
                  <a:t>Pretend order matters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1. Pick any first card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options</a:t>
                </a:r>
              </a:p>
              <a:p>
                <a:r>
                  <a:rPr lang="en-US" dirty="0"/>
                  <a:t>2. All remaining cards must be from the same suit of that first suit: </a:t>
                </a:r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options for the 2</a:t>
                </a:r>
                <a:r>
                  <a:rPr lang="en-US" baseline="30000" dirty="0"/>
                  <a:t>nd</a:t>
                </a:r>
                <a:r>
                  <a:rPr lang="en-US" dirty="0"/>
                  <a:t> card,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options for the 3</a:t>
                </a:r>
                <a:r>
                  <a:rPr lang="en-US" baseline="30000" dirty="0"/>
                  <a:t>rd</a:t>
                </a:r>
                <a:r>
                  <a:rPr lang="en-US" dirty="0"/>
                  <a:t> card, etc. </a:t>
                </a:r>
              </a:p>
              <a:p>
                <a:r>
                  <a:rPr lang="en-US" b="1" dirty="0"/>
                  <a:t>Divide out the overcounting </a:t>
                </a:r>
                <a:r>
                  <a:rPr lang="en-US" dirty="0"/>
                  <a:t>-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 (i.e., only count each unordered flush once)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equals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3396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EB6E79-01CB-B9A7-AE46-71BABDFB4A9D}"/>
              </a:ext>
            </a:extLst>
          </p:cNvPr>
          <p:cNvSpPr/>
          <p:nvPr/>
        </p:nvSpPr>
        <p:spPr>
          <a:xfrm>
            <a:off x="575239" y="4731487"/>
            <a:ext cx="1817087" cy="7230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74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</a:t>
                </a:r>
              </a:p>
              <a:p>
                <a:pPr marL="231775" lvl="1" indent="-104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7464"/>
              </a:xfrm>
              <a:blipFill>
                <a:blip r:embed="rId3"/>
                <a:stretch>
                  <a:fillRect l="-1525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A45A93-01CF-E3D6-924B-A8CD8921A6C8}"/>
              </a:ext>
            </a:extLst>
          </p:cNvPr>
          <p:cNvSpPr txBox="1"/>
          <p:nvPr/>
        </p:nvSpPr>
        <p:spPr>
          <a:xfrm>
            <a:off x="575238" y="2359285"/>
            <a:ext cx="11187259" cy="595671"/>
          </a:xfrm>
          <a:prstGeom prst="roundRect">
            <a:avLst/>
          </a:prstGeom>
          <a:solidFill>
            <a:srgbClr val="E4F5FC"/>
          </a:solidFill>
        </p:spPr>
        <p:txBody>
          <a:bodyPr wrap="square" lIns="0" tIns="0" rIns="0" bIns="0" anchor="ctr" anchorCtr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if we defined our sample space as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unordered</a:t>
            </a:r>
            <a:r>
              <a:rPr lang="en-US" sz="2800" i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pairs of the die?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  <a:p>
            <a:pPr lvl="1"/>
            <a:r>
              <a:rPr lang="en-US" dirty="0"/>
              <a:t>This often involves deciding what kind of information we need to encode in the sample space (e.g., should we care about order or not?)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b="1" dirty="0"/>
          </a:p>
          <a:p>
            <a:r>
              <a:rPr lang="en-US" b="1" dirty="0"/>
              <a:t>Sample Space:</a:t>
            </a:r>
          </a:p>
          <a:p>
            <a:r>
              <a:rPr lang="en-US" b="1" dirty="0"/>
              <a:t>Probability Measure:</a:t>
            </a:r>
          </a:p>
          <a:p>
            <a:r>
              <a:rPr lang="en-US" b="1" dirty="0"/>
              <a:t>Event:</a:t>
            </a:r>
          </a:p>
          <a:p>
            <a:r>
              <a:rPr lang="en-US" b="1" dirty="0"/>
              <a:t>Probability: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pairs with equal values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∗….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…∗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  <a:p>
            <a:pPr lvl="1"/>
            <a:r>
              <a:rPr lang="en-US" dirty="0"/>
              <a:t>e.g., if order matters in the sample space, it should also matter in the event space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5-card hands have </a:t>
            </a:r>
            <a:r>
              <a:rPr lang="en-US" u="sng" dirty="0"/>
              <a:t>at least </a:t>
            </a:r>
            <a:r>
              <a:rPr lang="en-US" dirty="0"/>
              <a:t>3 aces?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52464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4 Aces (and 48 non aces) in a deck of cards</a:t>
                </a:r>
              </a:p>
              <a:p>
                <a:r>
                  <a:rPr lang="en-US" b="1" dirty="0"/>
                  <a:t>1</a:t>
                </a:r>
                <a:r>
                  <a:rPr lang="en-US" dirty="0"/>
                  <a:t>. </a:t>
                </a:r>
                <a:r>
                  <a:rPr lang="en-US" b="1" dirty="0"/>
                  <a:t>Choose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aces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2</a:t>
                </a:r>
                <a:r>
                  <a:rPr lang="en-US" dirty="0"/>
                  <a:t>. Then </a:t>
                </a:r>
                <a:r>
                  <a:rPr lang="en-US" b="1" dirty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of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en-US" b="1" dirty="0"/>
                  <a:t> remaining cards </a:t>
                </a:r>
                <a:r>
                  <a:rPr lang="en-US" dirty="0"/>
                  <a:t>to form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(the last ace is allowed as well, because we’re allowed to have all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sz="1500" dirty="0"/>
              </a:p>
              <a:p>
                <a:r>
                  <a:rPr lang="en-US" dirty="0"/>
                  <a:t>What’s wrong with this calculation? Does it,</a:t>
                </a:r>
              </a:p>
              <a:p>
                <a:r>
                  <a:rPr lang="en-US" dirty="0"/>
                  <a:t>A) Overcount B) Undercount C) It’s correct! D) I have no idea </a:t>
                </a:r>
                <a:r>
                  <a:rPr lang="en-US" dirty="0">
                    <a:sym typeface="Wingdings" panose="05000000000000000000" pitchFamily="2" charset="2"/>
                  </a:rPr>
                  <a:t>:)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5246494"/>
              </a:xfrm>
              <a:blipFill>
                <a:blip r:embed="rId3"/>
                <a:stretch>
                  <a:fillRect l="-1525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3D2B2-4070-4370-A844-239748C208CD}"/>
              </a:ext>
            </a:extLst>
          </p:cNvPr>
          <p:cNvSpPr/>
          <p:nvPr/>
        </p:nvSpPr>
        <p:spPr>
          <a:xfrm>
            <a:off x="695028" y="5918110"/>
            <a:ext cx="3428732" cy="77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977350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129-F220-B88A-A979-397F490C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683832" cy="590415"/>
          </a:xfrm>
        </p:spPr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EF50-C81E-FF34-0658-BB29D0F8F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1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/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 know from the pigeonhole principle that if there are &gt;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365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in the group, there will certainly be at least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that share the same birthday. But what’s the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probability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of this happening if there are only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50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blipFill>
                <a:blip r:embed="rId4"/>
                <a:stretch>
                  <a:fillRect l="-871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741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  <a:p>
                <a:r>
                  <a:rPr lang="en-US" dirty="0"/>
                  <a:t>What do you think this probability is closest to? 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AF47227-B59A-D5A4-9F03-231E7BFAEE4A}"/>
              </a:ext>
            </a:extLst>
          </p:cNvPr>
          <p:cNvSpPr/>
          <p:nvPr/>
        </p:nvSpPr>
        <p:spPr>
          <a:xfrm>
            <a:off x="5586608" y="5394143"/>
            <a:ext cx="6175887" cy="125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</a:t>
            </a:r>
            <a:r>
              <a:rPr lang="en-US" sz="2400" b="1" dirty="0"/>
              <a:t>pollev.com/cse312 </a:t>
            </a:r>
            <a:r>
              <a:rPr lang="en-US" sz="2400" dirty="0"/>
              <a:t>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831205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</a:p>
              <a:p>
                <a:r>
                  <a:rPr lang="en-US" b="1" dirty="0"/>
                  <a:t>Probability Measure:</a:t>
                </a:r>
              </a:p>
              <a:p>
                <a:r>
                  <a:rPr lang="en-US" b="1" dirty="0"/>
                  <a:t>Event:</a:t>
                </a:r>
              </a:p>
              <a:p>
                <a:r>
                  <a:rPr lang="en-US" b="1" dirty="0"/>
                  <a:t>Probability: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981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                 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  <a:r>
                  <a:rPr lang="en-US" dirty="0"/>
                  <a:t>Set of assignments of birthdays to people.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Probability Measure: </a:t>
                </a:r>
                <a:r>
                  <a:rPr lang="en-US" dirty="0"/>
                  <a:t>Uniform probability measure.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Event: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event that at least 2 people share a birthday.</a:t>
                </a:r>
                <a:endParaRPr lang="en-US" b="1" dirty="0"/>
              </a:p>
              <a:p>
                <a:r>
                  <a:rPr lang="en-US" b="1" dirty="0"/>
                  <a:t>Probability: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is the event that </a:t>
                </a:r>
                <a:r>
                  <a:rPr lang="en-US" b="1" dirty="0"/>
                  <a:t>no one</a:t>
                </a:r>
                <a:r>
                  <a:rPr lang="en-US" dirty="0"/>
                  <a:t> shares a birthday.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We use a permutation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because birthdays are “selected” without replacement, (all have different birthdays) and order matters (my birthday is different from your birthday, etc.)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097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blipFill>
                <a:blip r:embed="rId3"/>
                <a:stretch>
                  <a:fillRect l="-1312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998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097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This is pretty high! So almost definitely, two of us here share the same birthday 🥳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69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very likely!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turns out that human brains find thinking about probabilities difficult!</a:t>
                </a:r>
              </a:p>
              <a:p>
                <a:endParaRPr lang="en-US" sz="1000" dirty="0"/>
              </a:p>
              <a:p>
                <a:r>
                  <a:rPr lang="en-US" dirty="0"/>
                  <a:t>Our brains are a bit selfish! When it comes to the probability that someone shares our birthday, that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dirty="0"/>
                  <a:t> - not quite so likely.</a:t>
                </a:r>
              </a:p>
              <a:p>
                <a:endParaRPr lang="en-US" sz="1000" dirty="0"/>
              </a:p>
              <a:p>
                <a:r>
                  <a:rPr lang="en-US" dirty="0"/>
                  <a:t>But if we’re looking at any pair’s birthday in a group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pairs of people, which grows quadratically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the probability of at least one pair of people sharing a birthday approaches 1 pretty fast!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525" t="-2019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232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Probability allows us to assign a value between 0 and 1 to </a:t>
                </a:r>
                <a:r>
                  <a:rPr lang="en-US" dirty="0" err="1"/>
                  <a:t>outomces</a:t>
                </a:r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random experiment</a:t>
                </a:r>
                <a:r>
                  <a:rPr lang="en-US" b="1" dirty="0"/>
                  <a:t> </a:t>
                </a:r>
                <a:r>
                  <a:rPr lang="en-US" dirty="0"/>
                  <a:t>is any process where the outcome is not known for certain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sample space</a:t>
                </a:r>
                <a:r>
                  <a:rPr lang="en-US" dirty="0"/>
                  <a:t> of an experiment is the set of all possible outcomes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An </a:t>
                </a:r>
                <a:r>
                  <a:rPr lang="en-US" b="1" i="1" dirty="0"/>
                  <a:t>event</a:t>
                </a:r>
                <a:r>
                  <a:rPr lang="en-US" dirty="0"/>
                  <a:t> is a subset of the sample space (some set of outcomes)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probability space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tx1"/>
                    </a:solidFill>
                  </a:rPr>
                  <a:t>pair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Ω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sample space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</m:oMath>
                </a14:m>
                <a:r>
                  <a:rPr lang="en-US" dirty="0"/>
                  <a:t> is the probability measure (a </a:t>
                </a:r>
                <a:r>
                  <a:rPr lang="en-US" i="1" dirty="0"/>
                  <a:t>function</a:t>
                </a:r>
                <a:r>
                  <a:rPr lang="en-US" dirty="0"/>
                  <a:t> that assigns probabilities to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in the sample space)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uniform probability space </a:t>
                </a:r>
                <a:r>
                  <a:rPr lang="en-US" dirty="0"/>
                  <a:t>is a common type of probability space where every outcome is equally likely. To find the probability of an event in a uniform probability space, we find the size of the event divided by the size of the sample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362" t="-2019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49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129-F220-B88A-A979-397F490C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220370" cy="590415"/>
          </a:xfrm>
        </p:spPr>
        <p:txBody>
          <a:bodyPr/>
          <a:lstStyle/>
          <a:p>
            <a:r>
              <a:rPr lang="en-US" dirty="0"/>
              <a:t>Extra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EF50-C81E-FF34-0658-BB29D0F8F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7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had a two, fair, 6-sided dice that we roll, one green, one red. What is the probability that we see at least one 3 in the two rolls?</a:t>
            </a:r>
          </a:p>
          <a:p>
            <a:endParaRPr lang="en-US" dirty="0"/>
          </a:p>
          <a:p>
            <a:r>
              <a:rPr lang="en-US" b="1" dirty="0"/>
              <a:t>Sample Space</a:t>
            </a:r>
            <a:r>
              <a:rPr lang="en-US" dirty="0"/>
              <a:t>:    </a:t>
            </a:r>
          </a:p>
          <a:p>
            <a:r>
              <a:rPr lang="en-US" b="1" dirty="0"/>
              <a:t>Probability Measure</a:t>
            </a:r>
            <a:r>
              <a:rPr lang="en-US" dirty="0"/>
              <a:t>: </a:t>
            </a:r>
          </a:p>
          <a:p>
            <a:r>
              <a:rPr lang="en-US" b="1" dirty="0"/>
              <a:t>Event</a:t>
            </a:r>
            <a:r>
              <a:rPr lang="en-US" dirty="0"/>
              <a:t>: </a:t>
            </a:r>
          </a:p>
          <a:p>
            <a:r>
              <a:rPr lang="en-US" b="1" dirty="0"/>
              <a:t>Probability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575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Sleuth’s Criterion</a:t>
            </a:r>
            <a:br>
              <a:rPr lang="en-US" sz="3300" b="1" dirty="0"/>
            </a:br>
            <a:r>
              <a:rPr lang="en-US" sz="3300" b="1" dirty="0"/>
              <a:t>How to check if we counted correctly?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BD8-2085-433B-A1F3-B2685F2A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3283"/>
            <a:ext cx="11187258" cy="524649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For each outcome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are </a:t>
            </a:r>
            <a:r>
              <a:rPr lang="en-US" u="sng" dirty="0"/>
              <a:t>no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undercounted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is </a:t>
            </a:r>
            <a:r>
              <a:rPr lang="en-US" u="sng" dirty="0"/>
              <a:t>more than one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overcounted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01174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5256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I had a two, fair, 6-sided dice that we roll, one green, one red. What is the probability that we see at least one 3 in the two rolls?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 because each of the dice rolls have 6 options.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we see at least one 3 in the two rolls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b="0" dirty="0"/>
                  <a:t> is the event that neither of the two rolls is a 3.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because each roll has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options.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b="0" dirty="0"/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525666"/>
              </a:xfrm>
              <a:blipFill>
                <a:blip r:embed="rId2"/>
                <a:stretch>
                  <a:fillRect l="-1525" t="-1874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4604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82DE-0EB8-4335-9898-A2F948B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40864"/>
            <a:ext cx="11187259" cy="1014667"/>
          </a:xfrm>
        </p:spPr>
        <p:txBody>
          <a:bodyPr/>
          <a:lstStyle/>
          <a:p>
            <a:r>
              <a:rPr lang="en-US" dirty="0"/>
              <a:t>Balls and Urns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urn* with two red balls and two green balls inside.</a:t>
                </a:r>
              </a:p>
              <a:p>
                <a:r>
                  <a:rPr lang="en-US" dirty="0"/>
                  <a:t>Take out two of the balls replacing the first ball after you take it out.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drawing out both red balls?</a:t>
                </a:r>
              </a:p>
              <a:p>
                <a:r>
                  <a:rPr lang="en-US" dirty="0"/>
                  <a:t>Sequential process: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first being red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second being red.</a:t>
                </a:r>
              </a:p>
              <a:p>
                <a:endParaRPr lang="en-US" dirty="0"/>
              </a:p>
              <a:p>
                <a:r>
                  <a:rPr lang="en-US" dirty="0"/>
                  <a:t>*An urn is a vase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eek Urn Clip Art | Ancient greek pottery, Ancient egypt projects, Greek  pattern">
            <a:extLst>
              <a:ext uri="{FF2B5EF4-FFF2-40B4-BE49-F238E27FC236}">
                <a16:creationId xmlns:a16="http://schemas.microsoft.com/office/drawing/2014/main" id="{63AE3D14-C63D-41E9-AF8F-DF825C18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09" y="3107952"/>
            <a:ext cx="1714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A003E4-2698-4B62-A3E2-198F8E3D8EC1}"/>
              </a:ext>
            </a:extLst>
          </p:cNvPr>
          <p:cNvSpPr/>
          <p:nvPr/>
        </p:nvSpPr>
        <p:spPr>
          <a:xfrm>
            <a:off x="9632577" y="4455459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988FB1-2E5D-4E37-AF77-757031A1FBBC}"/>
              </a:ext>
            </a:extLst>
          </p:cNvPr>
          <p:cNvSpPr/>
          <p:nvPr/>
        </p:nvSpPr>
        <p:spPr>
          <a:xfrm>
            <a:off x="9928412" y="4764741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3C9E01-5A4E-437B-894F-963A7209E5D3}"/>
              </a:ext>
            </a:extLst>
          </p:cNvPr>
          <p:cNvSpPr/>
          <p:nvPr/>
        </p:nvSpPr>
        <p:spPr>
          <a:xfrm>
            <a:off x="10243297" y="4513729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EA2DDB-DD1C-4136-B35E-DBA0965F7878}"/>
              </a:ext>
            </a:extLst>
          </p:cNvPr>
          <p:cNvSpPr/>
          <p:nvPr/>
        </p:nvSpPr>
        <p:spPr>
          <a:xfrm>
            <a:off x="10539132" y="4823011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Sleuth’s Criterion (in context)</a:t>
            </a:r>
            <a:br>
              <a:rPr lang="en-US" sz="3300" b="1" dirty="0"/>
            </a:br>
            <a:r>
              <a:rPr lang="en-US" sz="3300" b="1" dirty="0"/>
              <a:t>How to check if we counted correctly?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BD8-2085-433B-A1F3-B2685F2A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3283"/>
            <a:ext cx="11187258" cy="524649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For each “</a:t>
            </a:r>
            <a:r>
              <a:rPr lang="en-US" b="1" dirty="0">
                <a:solidFill>
                  <a:schemeClr val="accent3"/>
                </a:solidFill>
              </a:rPr>
              <a:t>5-card hands with at least 3 aces</a:t>
            </a:r>
            <a:r>
              <a:rPr lang="en-US" dirty="0"/>
              <a:t>”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are </a:t>
            </a:r>
            <a:r>
              <a:rPr lang="en-US" u="sng" dirty="0"/>
              <a:t>no sequence of choices</a:t>
            </a:r>
            <a:r>
              <a:rPr lang="en-US" dirty="0"/>
              <a:t> that will lead to a particular </a:t>
            </a:r>
            <a:r>
              <a:rPr lang="en-US" b="1" dirty="0">
                <a:solidFill>
                  <a:schemeClr val="accent3"/>
                </a:solidFill>
              </a:rPr>
              <a:t>5-card hand with at least 3 aces</a:t>
            </a:r>
            <a:r>
              <a:rPr lang="en-US" dirty="0"/>
              <a:t>, we have </a:t>
            </a:r>
            <a:r>
              <a:rPr lang="en-US" b="1" dirty="0"/>
              <a:t>undercounted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is </a:t>
            </a:r>
            <a:r>
              <a:rPr lang="en-US" u="sng" dirty="0"/>
              <a:t>more than one sequence of choices</a:t>
            </a:r>
            <a:r>
              <a:rPr lang="en-US" dirty="0"/>
              <a:t> that will lead to a particular </a:t>
            </a:r>
            <a:r>
              <a:rPr lang="en-US" b="1" dirty="0"/>
              <a:t>5-card hand with at least 3 aces</a:t>
            </a:r>
            <a:r>
              <a:rPr lang="en-US" dirty="0"/>
              <a:t>, we have </a:t>
            </a:r>
            <a:r>
              <a:rPr lang="en-US" b="1" dirty="0"/>
              <a:t>overcounted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029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0</TotalTime>
  <Words>6722</Words>
  <Application>Microsoft Office PowerPoint</Application>
  <PresentationFormat>Widescreen</PresentationFormat>
  <Paragraphs>729</Paragraphs>
  <Slides>81</Slides>
  <Notes>65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PowerPoint Presentation</vt:lpstr>
      <vt:lpstr>Announcements</vt:lpstr>
      <vt:lpstr>Cards A lot of counting problems deal with cards! </vt:lpstr>
      <vt:lpstr>Cards A lot of counting problems deal with cards! </vt:lpstr>
      <vt:lpstr>Five-card “flushes”</vt:lpstr>
      <vt:lpstr>Five-card “flushes”</vt:lpstr>
      <vt:lpstr>How many 5-card hands have at least 3 aces?</vt:lpstr>
      <vt:lpstr>Sleuth’s Criterion How to check if we counted correctly?</vt:lpstr>
      <vt:lpstr>Sleuth’s Criterion (in context) How to check if we counted correctly?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Fixing The Overcounting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How many 5-card hands have at least 3 aces?</vt:lpstr>
      <vt:lpstr>Takeaways</vt:lpstr>
      <vt:lpstr>Today</vt:lpstr>
      <vt:lpstr>Probability</vt:lpstr>
      <vt:lpstr>What is Probability?</vt:lpstr>
      <vt:lpstr>What is Probability?</vt:lpstr>
      <vt:lpstr>What is Probability?</vt:lpstr>
      <vt:lpstr>Experiment</vt:lpstr>
      <vt:lpstr>Sample Space</vt:lpstr>
      <vt:lpstr>Event</vt:lpstr>
      <vt:lpstr>Event</vt:lpstr>
      <vt:lpstr>Examples</vt:lpstr>
      <vt:lpstr>Examples</vt:lpstr>
      <vt:lpstr>Examples</vt:lpstr>
      <vt:lpstr>Mutually Exclusive Events</vt:lpstr>
      <vt:lpstr>Mutually Exclusive Events</vt:lpstr>
      <vt:lpstr>Mutually Exclusive Events</vt:lpstr>
      <vt:lpstr>Probability</vt:lpstr>
      <vt:lpstr>Example</vt:lpstr>
      <vt:lpstr>Example</vt:lpstr>
      <vt:lpstr>Probability Space</vt:lpstr>
      <vt:lpstr>Probability Space</vt:lpstr>
      <vt:lpstr>Probability of An Event? </vt:lpstr>
      <vt:lpstr>Probability of An Event? </vt:lpstr>
      <vt:lpstr>Probability Facts</vt:lpstr>
      <vt:lpstr>Axioms and Consequences</vt:lpstr>
      <vt:lpstr>Uniform Probability Spaces</vt:lpstr>
      <vt:lpstr>Uniform Probability Space</vt:lpstr>
      <vt:lpstr>Uniform Probability Space</vt:lpstr>
      <vt:lpstr>Uniform Probability Space</vt:lpstr>
      <vt:lpstr>Uniform Probability Space (summarized )</vt:lpstr>
      <vt:lpstr>Uniform Probability Space</vt:lpstr>
      <vt:lpstr>Uniform Probability Space</vt:lpstr>
      <vt:lpstr>Uniform Probability Space</vt:lpstr>
      <vt:lpstr>Uniform Probability Space</vt:lpstr>
      <vt:lpstr>Uniform Probability Space</vt:lpstr>
      <vt:lpstr>Uniform Probability Space</vt:lpstr>
      <vt:lpstr>More 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Few notes about events and samples spaces</vt:lpstr>
      <vt:lpstr>Some Quick Observations</vt:lpstr>
      <vt:lpstr>Some Quick Observations</vt:lpstr>
      <vt:lpstr>Birthday Paradox</vt:lpstr>
      <vt:lpstr>Sharing Birthdays🎂</vt:lpstr>
      <vt:lpstr>Sharing Birthdays🎂</vt:lpstr>
      <vt:lpstr>Sharing Birthdays🎂</vt:lpstr>
      <vt:lpstr>Sharing Birthdays🎂</vt:lpstr>
      <vt:lpstr>Sharing Birthdays🎂</vt:lpstr>
      <vt:lpstr>That’s very likely! Why?</vt:lpstr>
      <vt:lpstr>Summary</vt:lpstr>
      <vt:lpstr>Extra Examples</vt:lpstr>
      <vt:lpstr>Rolling Dice</vt:lpstr>
      <vt:lpstr>Rolling Dice</vt:lpstr>
      <vt:lpstr>Balls and Urns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2024-06-26T18:34:18Z</dcterms:created>
  <dcterms:modified xsi:type="dcterms:W3CDTF">2024-06-26T18:34:33Z</dcterms:modified>
</cp:coreProperties>
</file>